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40" r:id="rId1"/>
  </p:sldMasterIdLst>
  <p:notesMasterIdLst>
    <p:notesMasterId r:id="rId65"/>
  </p:notesMasterIdLst>
  <p:handoutMasterIdLst>
    <p:handoutMasterId r:id="rId66"/>
  </p:handoutMasterIdLst>
  <p:sldIdLst>
    <p:sldId id="4582" r:id="rId2"/>
    <p:sldId id="4613" r:id="rId3"/>
    <p:sldId id="4697" r:id="rId4"/>
    <p:sldId id="4621" r:id="rId5"/>
    <p:sldId id="4622" r:id="rId6"/>
    <p:sldId id="4623" r:id="rId7"/>
    <p:sldId id="4624" r:id="rId8"/>
    <p:sldId id="4625" r:id="rId9"/>
    <p:sldId id="4629" r:id="rId10"/>
    <p:sldId id="4698" r:id="rId11"/>
    <p:sldId id="4632" r:id="rId12"/>
    <p:sldId id="4633" r:id="rId13"/>
    <p:sldId id="4634" r:id="rId14"/>
    <p:sldId id="4699" r:id="rId15"/>
    <p:sldId id="4636" r:id="rId16"/>
    <p:sldId id="4641" r:id="rId17"/>
    <p:sldId id="4700" r:id="rId18"/>
    <p:sldId id="4708" r:id="rId19"/>
    <p:sldId id="4702" r:id="rId20"/>
    <p:sldId id="4703" r:id="rId21"/>
    <p:sldId id="4715" r:id="rId22"/>
    <p:sldId id="4643" r:id="rId23"/>
    <p:sldId id="4717" r:id="rId24"/>
    <p:sldId id="4718" r:id="rId25"/>
    <p:sldId id="4719" r:id="rId26"/>
    <p:sldId id="4716" r:id="rId27"/>
    <p:sldId id="4712" r:id="rId28"/>
    <p:sldId id="4644" r:id="rId29"/>
    <p:sldId id="4713" r:id="rId30"/>
    <p:sldId id="4714" r:id="rId31"/>
    <p:sldId id="4648" r:id="rId32"/>
    <p:sldId id="4649" r:id="rId33"/>
    <p:sldId id="4650" r:id="rId34"/>
    <p:sldId id="4651" r:id="rId35"/>
    <p:sldId id="4653" r:id="rId36"/>
    <p:sldId id="4654" r:id="rId37"/>
    <p:sldId id="4704" r:id="rId38"/>
    <p:sldId id="4709" r:id="rId39"/>
    <p:sldId id="4710" r:id="rId40"/>
    <p:sldId id="4705" r:id="rId41"/>
    <p:sldId id="4660" r:id="rId42"/>
    <p:sldId id="4662" r:id="rId43"/>
    <p:sldId id="4663" r:id="rId44"/>
    <p:sldId id="4664" r:id="rId45"/>
    <p:sldId id="4665" r:id="rId46"/>
    <p:sldId id="4666" r:id="rId47"/>
    <p:sldId id="4667" r:id="rId48"/>
    <p:sldId id="4668" r:id="rId49"/>
    <p:sldId id="4669" r:id="rId50"/>
    <p:sldId id="4670" r:id="rId51"/>
    <p:sldId id="4671" r:id="rId52"/>
    <p:sldId id="4674" r:id="rId53"/>
    <p:sldId id="4675" r:id="rId54"/>
    <p:sldId id="4676" r:id="rId55"/>
    <p:sldId id="4678" r:id="rId56"/>
    <p:sldId id="4680" r:id="rId57"/>
    <p:sldId id="4682" r:id="rId58"/>
    <p:sldId id="4707" r:id="rId59"/>
    <p:sldId id="4684" r:id="rId60"/>
    <p:sldId id="4686" r:id="rId61"/>
    <p:sldId id="4691" r:id="rId62"/>
    <p:sldId id="4694" r:id="rId63"/>
    <p:sldId id="4618" r:id="rId64"/>
  </p:sldIdLst>
  <p:sldSz cx="9644063" cy="7232650"/>
  <p:notesSz cx="6858000" cy="9144000"/>
  <p:custDataLst>
    <p:tags r:id="rId67"/>
  </p:custDataLst>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39763" indent="-182563"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638" indent="-554038"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328" userDrawn="1">
          <p15:clr>
            <a:srgbClr val="A4A3A4"/>
          </p15:clr>
        </p15:guide>
        <p15:guide id="2" pos="3038" userDrawn="1">
          <p15:clr>
            <a:srgbClr val="A4A3A4"/>
          </p15:clr>
        </p15:guide>
        <p15:guide id="3" pos="418" userDrawn="1">
          <p15:clr>
            <a:srgbClr val="A4A3A4"/>
          </p15:clr>
        </p15:guide>
        <p15:guide id="5" orient="horz" pos="4183" userDrawn="1">
          <p15:clr>
            <a:srgbClr val="A4A3A4"/>
          </p15:clr>
        </p15:guide>
        <p15:guide id="6" pos="5623" userDrawn="1">
          <p15:clr>
            <a:srgbClr val="A4A3A4"/>
          </p15:clr>
        </p15:guide>
        <p15:guide id="7" pos="5181"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BDC7"/>
    <a:srgbClr val="00C2EC"/>
    <a:srgbClr val="FBAC57"/>
    <a:srgbClr val="4756BC"/>
    <a:srgbClr val="27B6B9"/>
    <a:srgbClr val="03696D"/>
    <a:srgbClr val="F0A816"/>
    <a:srgbClr val="38AA37"/>
    <a:srgbClr val="EFA128"/>
    <a:srgbClr val="BE151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424" autoAdjust="0"/>
    <p:restoredTop sz="71507" autoAdjust="0"/>
  </p:normalViewPr>
  <p:slideViewPr>
    <p:cSldViewPr>
      <p:cViewPr varScale="1">
        <p:scale>
          <a:sx n="46" d="100"/>
          <a:sy n="46" d="100"/>
        </p:scale>
        <p:origin x="150" y="54"/>
      </p:cViewPr>
      <p:guideLst>
        <p:guide orient="horz" pos="328"/>
        <p:guide pos="3038"/>
        <p:guide pos="418"/>
        <p:guide orient="horz" pos="4183"/>
        <p:guide pos="5623"/>
        <p:guide pos="5181"/>
      </p:guideLst>
    </p:cSldViewPr>
  </p:slideViewPr>
  <p:outlineViewPr>
    <p:cViewPr>
      <p:scale>
        <a:sx n="100" d="100"/>
        <a:sy n="100" d="100"/>
      </p:scale>
      <p:origin x="0" y="-32094"/>
    </p:cViewPr>
    <p:sldLst>
      <p:sld r:id="rId1" collapse="1"/>
      <p:sld r:id="rId2" collapse="1"/>
    </p:sldLst>
  </p:outlineViewPr>
  <p:notesTextViewPr>
    <p:cViewPr>
      <p:scale>
        <a:sx n="1" d="1"/>
        <a:sy n="1" d="1"/>
      </p:scale>
      <p:origin x="0" y="0"/>
    </p:cViewPr>
  </p:notesTextViewPr>
  <p:sorterViewPr>
    <p:cViewPr>
      <p:scale>
        <a:sx n="132" d="100"/>
        <a:sy n="132" d="100"/>
      </p:scale>
      <p:origin x="0" y="0"/>
    </p:cViewPr>
  </p:sorterViewPr>
  <p:notesViewPr>
    <p:cSldViewPr>
      <p:cViewPr varScale="1">
        <p:scale>
          <a:sx n="65" d="100"/>
          <a:sy n="65" d="100"/>
        </p:scale>
        <p:origin x="2796" y="5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gs" Target="tags/tag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s>
</file>

<file path=ppt/_rels/viewProps.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9630DBF-D010-4114-9DE3-41E342A27C18}" type="datetimeFigureOut">
              <a:rPr lang="zh-CN" altLang="en-US" smtClean="0"/>
              <a:t>2020/3/9</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4D1D107-4CC9-43CA-8CA8-36E1DF70D5F2}" type="slidenum">
              <a:rPr lang="zh-CN" altLang="en-US" smtClean="0"/>
              <a:t>‹#›</a:t>
            </a:fld>
            <a:endParaRPr lang="zh-CN" altLang="en-US"/>
          </a:p>
        </p:txBody>
      </p:sp>
    </p:spTree>
    <p:extLst>
      <p:ext uri="{BB962C8B-B14F-4D97-AF65-F5344CB8AC3E}">
        <p14:creationId xmlns:p14="http://schemas.microsoft.com/office/powerpoint/2010/main" val="19866600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pPr>
                <a:defRPr/>
              </a:pPr>
              <a:t>2020/3/9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418F03C3-53C1-4F10-8DAF-D1F318E96C6E}" type="slidenum">
              <a:rPr lang="zh-CN" altLang="en-US"/>
              <a:pPr/>
              <a:t>‹#›</a:t>
            </a:fld>
            <a:endParaRPr lang="zh-CN" altLang="en-US"/>
          </a:p>
        </p:txBody>
      </p:sp>
    </p:spTree>
    <p:extLst>
      <p:ext uri="{BB962C8B-B14F-4D97-AF65-F5344CB8AC3E}">
        <p14:creationId xmlns:p14="http://schemas.microsoft.com/office/powerpoint/2010/main" val="20605404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mn-lt"/>
        <a:ea typeface="+mn-ea"/>
        <a:cs typeface="+mn-cs"/>
      </a:defRPr>
    </a:lvl1pPr>
    <a:lvl2pPr marL="455613" algn="l" rtl="0" eaLnBrk="0" fontAlgn="base" hangingPunct="0">
      <a:spcBef>
        <a:spcPct val="30000"/>
      </a:spcBef>
      <a:spcAft>
        <a:spcPct val="0"/>
      </a:spcAft>
      <a:defRPr sz="1300" kern="1200">
        <a:solidFill>
          <a:schemeClr val="tx1"/>
        </a:solidFill>
        <a:latin typeface="+mn-lt"/>
        <a:ea typeface="+mn-ea"/>
        <a:cs typeface="+mn-cs"/>
      </a:defRPr>
    </a:lvl2pPr>
    <a:lvl3pPr marL="912813" algn="l" rtl="0" eaLnBrk="0" fontAlgn="base" hangingPunct="0">
      <a:spcBef>
        <a:spcPct val="30000"/>
      </a:spcBef>
      <a:spcAft>
        <a:spcPct val="0"/>
      </a:spcAft>
      <a:defRPr sz="1300" kern="1200">
        <a:solidFill>
          <a:schemeClr val="tx1"/>
        </a:solidFill>
        <a:latin typeface="+mn-lt"/>
        <a:ea typeface="+mn-ea"/>
        <a:cs typeface="+mn-cs"/>
      </a:defRPr>
    </a:lvl3pPr>
    <a:lvl4pPr marL="1370013" algn="l" rtl="0" eaLnBrk="0" fontAlgn="base" hangingPunct="0">
      <a:spcBef>
        <a:spcPct val="30000"/>
      </a:spcBef>
      <a:spcAft>
        <a:spcPct val="0"/>
      </a:spcAft>
      <a:defRPr sz="1300" kern="1200">
        <a:solidFill>
          <a:schemeClr val="tx1"/>
        </a:solidFill>
        <a:latin typeface="+mn-lt"/>
        <a:ea typeface="+mn-ea"/>
        <a:cs typeface="+mn-cs"/>
      </a:defRPr>
    </a:lvl4pPr>
    <a:lvl5pPr marL="1827213" algn="l" rtl="0" eaLnBrk="0" fontAlgn="base" hangingPunct="0">
      <a:spcBef>
        <a:spcPct val="30000"/>
      </a:spcBef>
      <a:spcAft>
        <a:spcPct val="0"/>
      </a:spcAft>
      <a:defRPr sz="1300" kern="1200">
        <a:solidFill>
          <a:schemeClr val="tx1"/>
        </a:solidFill>
        <a:latin typeface="+mn-lt"/>
        <a:ea typeface="+mn-ea"/>
        <a:cs typeface="+mn-cs"/>
      </a:defRPr>
    </a:lvl5pPr>
    <a:lvl6pPr marL="2285493" algn="l" defTabSz="914197" rtl="0" eaLnBrk="1" latinLnBrk="0" hangingPunct="1">
      <a:defRPr sz="1300" kern="1200">
        <a:solidFill>
          <a:schemeClr val="tx1"/>
        </a:solidFill>
        <a:latin typeface="+mn-lt"/>
        <a:ea typeface="+mn-ea"/>
        <a:cs typeface="+mn-cs"/>
      </a:defRPr>
    </a:lvl6pPr>
    <a:lvl7pPr marL="2742592" algn="l" defTabSz="914197" rtl="0" eaLnBrk="1" latinLnBrk="0" hangingPunct="1">
      <a:defRPr sz="1300" kern="1200">
        <a:solidFill>
          <a:schemeClr val="tx1"/>
        </a:solidFill>
        <a:latin typeface="+mn-lt"/>
        <a:ea typeface="+mn-ea"/>
        <a:cs typeface="+mn-cs"/>
      </a:defRPr>
    </a:lvl7pPr>
    <a:lvl8pPr marL="3199692" algn="l" defTabSz="914197" rtl="0" eaLnBrk="1" latinLnBrk="0" hangingPunct="1">
      <a:defRPr sz="1300" kern="1200">
        <a:solidFill>
          <a:schemeClr val="tx1"/>
        </a:solidFill>
        <a:latin typeface="+mn-lt"/>
        <a:ea typeface="+mn-ea"/>
        <a:cs typeface="+mn-cs"/>
      </a:defRPr>
    </a:lvl8pPr>
    <a:lvl9pPr marL="3656788" algn="l" defTabSz="914197"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a:t>
            </a:fld>
            <a:endParaRPr lang="zh-CN" altLang="en-US"/>
          </a:p>
        </p:txBody>
      </p:sp>
    </p:spTree>
    <p:extLst>
      <p:ext uri="{BB962C8B-B14F-4D97-AF65-F5344CB8AC3E}">
        <p14:creationId xmlns:p14="http://schemas.microsoft.com/office/powerpoint/2010/main" val="34452742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839788" lvl="1" indent="-382588" algn="just">
              <a:lnSpc>
                <a:spcPct val="90000"/>
              </a:lnSpc>
            </a:pPr>
            <a:r>
              <a:rPr lang="zh-CN" altLang="en-US" dirty="0" smtClean="0">
                <a:solidFill>
                  <a:srgbClr val="000000"/>
                </a:solidFill>
                <a:latin typeface="宋体" panose="02010600030101010101" pitchFamily="2" charset="-122"/>
                <a:ea typeface="+mn-ea"/>
              </a:rPr>
              <a:t>专家系统存在的问题之一</a:t>
            </a:r>
          </a:p>
          <a:p>
            <a:pPr marL="839788" lvl="1" indent="-382588" algn="just">
              <a:lnSpc>
                <a:spcPct val="90000"/>
              </a:lnSpc>
            </a:pPr>
            <a:r>
              <a:rPr lang="zh-CN" altLang="en-US" dirty="0" smtClean="0">
                <a:solidFill>
                  <a:srgbClr val="000000"/>
                </a:solidFill>
                <a:latin typeface="宋体" panose="02010600030101010101" pitchFamily="2" charset="-122"/>
                <a:ea typeface="+mn-ea"/>
              </a:rPr>
              <a:t>专家系统有能力从错误中吸取教训，改进对某一工作的问题求解能力</a:t>
            </a:r>
          </a:p>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13</a:t>
            </a:fld>
            <a:endParaRPr lang="zh-CN" altLang="en-US"/>
          </a:p>
        </p:txBody>
      </p:sp>
    </p:spTree>
    <p:extLst>
      <p:ext uri="{BB962C8B-B14F-4D97-AF65-F5344CB8AC3E}">
        <p14:creationId xmlns:p14="http://schemas.microsoft.com/office/powerpoint/2010/main" val="12379543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6213" indent="-176213">
              <a:spcBef>
                <a:spcPct val="30000"/>
              </a:spcBef>
              <a:buChar char="•"/>
            </a:pPr>
            <a:r>
              <a:rPr kumimoji="1" lang="zh-CN" altLang="en-US" sz="1400" b="1" dirty="0" smtClean="0">
                <a:latin typeface="Times New Roman" panose="02020603050405020304" pitchFamily="18" charset="0"/>
                <a:ea typeface="楷体_GB2312"/>
                <a:cs typeface="楷体_GB2312"/>
              </a:rPr>
              <a:t>按输出结果分类，可分为：分析型和设计型。</a:t>
            </a:r>
            <a:endParaRPr kumimoji="1" lang="en-US" altLang="zh-CN" sz="1400" b="1" dirty="0" smtClean="0">
              <a:latin typeface="Times New Roman" panose="02020603050405020304" pitchFamily="18" charset="0"/>
              <a:ea typeface="楷体_GB2312"/>
              <a:cs typeface="楷体_GB2312"/>
            </a:endParaRPr>
          </a:p>
          <a:p>
            <a:pPr marL="176213" indent="-176213">
              <a:spcBef>
                <a:spcPct val="30000"/>
              </a:spcBef>
              <a:buChar char="•"/>
            </a:pPr>
            <a:r>
              <a:rPr kumimoji="1" lang="zh-CN" altLang="en-US" sz="1400" b="1" dirty="0" smtClean="0">
                <a:latin typeface="Times New Roman" panose="02020603050405020304" pitchFamily="18" charset="0"/>
                <a:ea typeface="楷体_GB2312"/>
                <a:cs typeface="楷体_GB2312"/>
              </a:rPr>
              <a:t>按知识分类</a:t>
            </a:r>
            <a:r>
              <a:rPr kumimoji="1" lang="en-US" altLang="zh-CN" sz="1400" b="1" dirty="0" smtClean="0">
                <a:latin typeface="Times New Roman" panose="02020603050405020304" pitchFamily="18" charset="0"/>
                <a:ea typeface="楷体_GB2312"/>
                <a:cs typeface="楷体_GB2312"/>
              </a:rPr>
              <a:t>, </a:t>
            </a:r>
            <a:r>
              <a:rPr kumimoji="1" lang="zh-CN" altLang="en-US" sz="1400" b="1" dirty="0" smtClean="0">
                <a:latin typeface="Times New Roman" panose="02020603050405020304" pitchFamily="18" charset="0"/>
                <a:ea typeface="楷体_GB2312"/>
                <a:cs typeface="楷体_GB2312"/>
              </a:rPr>
              <a:t>可分为：精确推理型和不精确推理型</a:t>
            </a:r>
            <a:r>
              <a:rPr kumimoji="1" lang="en-US" altLang="zh-CN" sz="1400" b="1" dirty="0" smtClean="0">
                <a:latin typeface="Times New Roman" panose="02020603050405020304" pitchFamily="18" charset="0"/>
                <a:ea typeface="楷体_GB2312"/>
                <a:cs typeface="楷体_GB2312"/>
              </a:rPr>
              <a:t>(</a:t>
            </a:r>
            <a:r>
              <a:rPr kumimoji="1" lang="zh-CN" altLang="en-US" sz="1400" b="1" dirty="0" smtClean="0">
                <a:latin typeface="Times New Roman" panose="02020603050405020304" pitchFamily="18" charset="0"/>
                <a:ea typeface="楷体_GB2312"/>
                <a:cs typeface="楷体_GB2312"/>
              </a:rPr>
              <a:t>如模糊专家系统</a:t>
            </a:r>
            <a:r>
              <a:rPr kumimoji="1" lang="en-US" altLang="zh-CN" sz="1400" b="1" dirty="0" smtClean="0">
                <a:latin typeface="Times New Roman" panose="02020603050405020304" pitchFamily="18" charset="0"/>
                <a:ea typeface="楷体_GB2312"/>
                <a:cs typeface="楷体_GB2312"/>
              </a:rPr>
              <a:t>)</a:t>
            </a:r>
            <a:r>
              <a:rPr kumimoji="1" lang="zh-CN" altLang="en-US" sz="1400" b="1" dirty="0" smtClean="0">
                <a:latin typeface="Times New Roman" panose="02020603050405020304" pitchFamily="18" charset="0"/>
                <a:ea typeface="楷体_GB2312"/>
                <a:cs typeface="楷体_GB2312"/>
              </a:rPr>
              <a:t>两类。 </a:t>
            </a:r>
          </a:p>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14</a:t>
            </a:fld>
            <a:endParaRPr lang="zh-CN" altLang="en-US"/>
          </a:p>
        </p:txBody>
      </p:sp>
    </p:spTree>
    <p:extLst>
      <p:ext uri="{BB962C8B-B14F-4D97-AF65-F5344CB8AC3E}">
        <p14:creationId xmlns:p14="http://schemas.microsoft.com/office/powerpoint/2010/main" val="14362472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marR="0" lvl="0" indent="-342900" algn="just" defTabSz="914400" rtl="0" eaLnBrk="1" fontAlgn="base" latinLnBrk="0" hangingPunct="1">
              <a:lnSpc>
                <a:spcPct val="80000"/>
              </a:lnSpc>
              <a:spcBef>
                <a:spcPct val="20000"/>
              </a:spcBef>
              <a:spcAft>
                <a:spcPct val="0"/>
              </a:spcAft>
              <a:buClr>
                <a:srgbClr val="364EB6"/>
              </a:buClr>
              <a:buSzTx/>
              <a:buFont typeface="Wingdings" panose="05000000000000000000" pitchFamily="2" charset="2"/>
              <a:buChar char="§"/>
              <a:tabLst/>
              <a:defRPr/>
            </a:pPr>
            <a:r>
              <a:rPr kumimoji="0" lang="zh-CN" altLang="en-US" sz="2400" b="0" i="0" u="none" strike="noStrike" kern="1200" cap="none" spc="0" normalizeH="0" baseline="0" noProof="0" dirty="0" smtClean="0">
                <a:ln>
                  <a:noFill/>
                </a:ln>
                <a:solidFill>
                  <a:srgbClr val="FF0000"/>
                </a:solidFill>
                <a:effectLst/>
                <a:uLnTx/>
                <a:uFillTx/>
                <a:latin typeface="宋体" panose="02010600030101010101" pitchFamily="2" charset="-122"/>
                <a:ea typeface="+mn-ea"/>
                <a:cs typeface="+mn-cs"/>
              </a:rPr>
              <a:t>解释型专家系统</a:t>
            </a:r>
          </a:p>
          <a:p>
            <a:pPr marL="742950" marR="0" lvl="1" indent="-285750" algn="just" defTabSz="914400" rtl="0" eaLnBrk="1" fontAlgn="base" latinLnBrk="0" hangingPunct="1">
              <a:lnSpc>
                <a:spcPct val="80000"/>
              </a:lnSpc>
              <a:spcBef>
                <a:spcPct val="20000"/>
              </a:spcBef>
              <a:spcAft>
                <a:spcPct val="0"/>
              </a:spcAft>
              <a:buClr>
                <a:srgbClr val="4987E3"/>
              </a:buClr>
              <a:buSzTx/>
              <a:buFont typeface="Wingdings" panose="05000000000000000000" pitchFamily="2" charset="2"/>
              <a:buChar char="§"/>
              <a:tabLst/>
              <a:defRPr/>
            </a:pPr>
            <a:r>
              <a:rPr kumimoji="0" lang="zh-CN" altLang="en-US" sz="2000" b="0" i="0" u="none" strike="noStrike" kern="1200" cap="none" spc="0" normalizeH="0" baseline="0" noProof="0" dirty="0" smtClean="0">
                <a:ln>
                  <a:noFill/>
                </a:ln>
                <a:solidFill>
                  <a:srgbClr val="000000"/>
                </a:solidFill>
                <a:effectLst/>
                <a:uLnTx/>
                <a:uFillTx/>
                <a:latin typeface="宋体" panose="02010600030101010101" pitchFamily="2" charset="-122"/>
                <a:ea typeface="+mn-ea"/>
                <a:cs typeface="+mn-cs"/>
              </a:rPr>
              <a:t>能</a:t>
            </a:r>
            <a:r>
              <a:rPr kumimoji="0" lang="zh-CN" altLang="en-US" sz="2000" b="0" i="0" u="none" strike="noStrike" kern="1200" cap="none" spc="0" normalizeH="0" baseline="0" noProof="0" dirty="0" smtClean="0">
                <a:ln>
                  <a:noFill/>
                </a:ln>
                <a:solidFill>
                  <a:srgbClr val="000000"/>
                </a:solidFill>
                <a:effectLst/>
                <a:uLnTx/>
                <a:uFillTx/>
                <a:latin typeface="宋体" panose="02010600030101010101" pitchFamily="2" charset="-122"/>
                <a:ea typeface="+mn-ea"/>
                <a:cs typeface="Times New Roman" panose="02020603050405020304" pitchFamily="18" charset="0"/>
              </a:rPr>
              <a:t>根据感知数据，经过分析、推理，从而给出相应解释</a:t>
            </a:r>
          </a:p>
          <a:p>
            <a:pPr marL="742950" marR="0" lvl="1" indent="-285750" algn="just" defTabSz="914400" rtl="0" eaLnBrk="1" fontAlgn="base" latinLnBrk="0" hangingPunct="1">
              <a:lnSpc>
                <a:spcPct val="80000"/>
              </a:lnSpc>
              <a:spcBef>
                <a:spcPct val="20000"/>
              </a:spcBef>
              <a:spcAft>
                <a:spcPct val="0"/>
              </a:spcAft>
              <a:buClr>
                <a:srgbClr val="4987E3"/>
              </a:buClr>
              <a:buSzTx/>
              <a:buFont typeface="Wingdings" panose="05000000000000000000" pitchFamily="2" charset="2"/>
              <a:buChar char="§"/>
              <a:tabLst/>
              <a:defRPr/>
            </a:pPr>
            <a:r>
              <a:rPr kumimoji="0" lang="zh-CN" altLang="en-US" sz="2000" b="0" i="0" u="none" strike="noStrike" kern="1200" cap="none" spc="0" normalizeH="0" baseline="0" noProof="0" dirty="0" smtClean="0">
                <a:ln>
                  <a:noFill/>
                </a:ln>
                <a:solidFill>
                  <a:srgbClr val="FF0000"/>
                </a:solidFill>
                <a:effectLst/>
                <a:uLnTx/>
                <a:uFillTx/>
                <a:latin typeface="宋体" panose="02010600030101010101" pitchFamily="2" charset="-122"/>
                <a:ea typeface="+mn-ea"/>
                <a:cs typeface="Times New Roman" panose="02020603050405020304" pitchFamily="18" charset="0"/>
              </a:rPr>
              <a:t>代表性</a:t>
            </a:r>
            <a:r>
              <a:rPr kumimoji="0" lang="zh-CN" altLang="en-US" sz="2000" b="0" i="0" u="none" strike="noStrike" kern="1200" cap="none" spc="0" normalizeH="0" baseline="0" noProof="0" dirty="0" smtClean="0">
                <a:ln>
                  <a:noFill/>
                </a:ln>
                <a:solidFill>
                  <a:srgbClr val="000000"/>
                </a:solidFill>
                <a:effectLst/>
                <a:uLnTx/>
                <a:uFillTx/>
                <a:latin typeface="宋体" panose="02010600030101010101" pitchFamily="2" charset="-122"/>
                <a:ea typeface="+mn-ea"/>
                <a:cs typeface="Times New Roman" panose="02020603050405020304" pitchFamily="18" charset="0"/>
              </a:rPr>
              <a:t>：</a:t>
            </a:r>
            <a:r>
              <a:rPr kumimoji="0" lang="en-US" altLang="zh-CN" sz="2000" b="0" i="0" u="none" strike="noStrike" kern="1200" cap="none" spc="0" normalizeH="0" baseline="0" noProof="0" dirty="0" smtClean="0">
                <a:ln>
                  <a:noFill/>
                </a:ln>
                <a:solidFill>
                  <a:srgbClr val="000000"/>
                </a:solidFill>
                <a:effectLst/>
                <a:uLnTx/>
                <a:uFillTx/>
                <a:latin typeface="宋体" panose="02010600030101010101" pitchFamily="2" charset="-122"/>
                <a:ea typeface="+mn-ea"/>
                <a:cs typeface="Times New Roman" panose="02020603050405020304" pitchFamily="18" charset="0"/>
              </a:rPr>
              <a:t>DENDRAL</a:t>
            </a:r>
            <a:r>
              <a:rPr kumimoji="0" lang="zh-CN" altLang="en-US" sz="2000" b="0" i="0" u="none" strike="noStrike" kern="1200" cap="none" spc="0" normalizeH="0" baseline="0" noProof="0" dirty="0" smtClean="0">
                <a:ln>
                  <a:noFill/>
                </a:ln>
                <a:solidFill>
                  <a:srgbClr val="000000"/>
                </a:solidFill>
                <a:effectLst/>
                <a:uLnTx/>
                <a:uFillTx/>
                <a:latin typeface="宋体" panose="02010600030101010101" pitchFamily="2" charset="-122"/>
                <a:ea typeface="+mn-ea"/>
                <a:cs typeface="Times New Roman" panose="02020603050405020304" pitchFamily="18" charset="0"/>
              </a:rPr>
              <a:t>（化学结构说明）、</a:t>
            </a:r>
            <a:r>
              <a:rPr kumimoji="0" lang="en-US" altLang="zh-CN" sz="2000" b="0" i="0" u="none" strike="noStrike" kern="1200" cap="none" spc="0" normalizeH="0" baseline="0" noProof="0" dirty="0" smtClean="0">
                <a:ln>
                  <a:noFill/>
                </a:ln>
                <a:solidFill>
                  <a:srgbClr val="000000"/>
                </a:solidFill>
                <a:effectLst/>
                <a:uLnTx/>
                <a:uFillTx/>
                <a:latin typeface="宋体" panose="02010600030101010101" pitchFamily="2" charset="-122"/>
                <a:ea typeface="+mn-ea"/>
                <a:cs typeface="Times New Roman" panose="02020603050405020304" pitchFamily="18" charset="0"/>
              </a:rPr>
              <a:t>PROSPECTOR</a:t>
            </a:r>
            <a:r>
              <a:rPr kumimoji="0" lang="zh-CN" altLang="en-US" sz="2000" b="0" i="0" u="none" strike="noStrike" kern="1200" cap="none" spc="0" normalizeH="0" baseline="0" noProof="0" dirty="0" smtClean="0">
                <a:ln>
                  <a:noFill/>
                </a:ln>
                <a:solidFill>
                  <a:srgbClr val="000000"/>
                </a:solidFill>
                <a:effectLst/>
                <a:uLnTx/>
                <a:uFillTx/>
                <a:latin typeface="宋体" panose="02010600030101010101" pitchFamily="2" charset="-122"/>
                <a:ea typeface="+mn-ea"/>
                <a:cs typeface="Times New Roman" panose="02020603050405020304" pitchFamily="18" charset="0"/>
              </a:rPr>
              <a:t>（地质解释）等</a:t>
            </a:r>
          </a:p>
          <a:p>
            <a:pPr marL="342900" marR="0" lvl="0" indent="-342900" algn="just" defTabSz="914400" rtl="0" eaLnBrk="1" fontAlgn="base" latinLnBrk="0" hangingPunct="1">
              <a:lnSpc>
                <a:spcPct val="80000"/>
              </a:lnSpc>
              <a:spcBef>
                <a:spcPct val="20000"/>
              </a:spcBef>
              <a:spcAft>
                <a:spcPct val="0"/>
              </a:spcAft>
              <a:buClr>
                <a:srgbClr val="364EB6"/>
              </a:buClr>
              <a:buSzTx/>
              <a:buFont typeface="Wingdings" panose="05000000000000000000" pitchFamily="2" charset="2"/>
              <a:buChar char="§"/>
              <a:tabLst/>
              <a:defRPr/>
            </a:pPr>
            <a:r>
              <a:rPr kumimoji="0" lang="zh-CN" altLang="en-US" sz="2400" b="0" i="0" u="none" strike="noStrike" kern="1200" cap="none" spc="0" normalizeH="0" baseline="0" noProof="0" dirty="0" smtClean="0">
                <a:ln>
                  <a:noFill/>
                </a:ln>
                <a:solidFill>
                  <a:srgbClr val="FF0000"/>
                </a:solidFill>
                <a:effectLst/>
                <a:uLnTx/>
                <a:uFillTx/>
                <a:latin typeface="宋体" panose="02010600030101010101" pitchFamily="2" charset="-122"/>
                <a:ea typeface="+mn-ea"/>
                <a:cs typeface="+mn-cs"/>
              </a:rPr>
              <a:t>诊断型专家系统</a:t>
            </a:r>
          </a:p>
          <a:p>
            <a:pPr marL="742950" marR="0" lvl="1" indent="-285750" algn="just" defTabSz="914400" rtl="0" eaLnBrk="1" fontAlgn="base" latinLnBrk="0" hangingPunct="1">
              <a:lnSpc>
                <a:spcPct val="80000"/>
              </a:lnSpc>
              <a:spcBef>
                <a:spcPct val="20000"/>
              </a:spcBef>
              <a:spcAft>
                <a:spcPct val="0"/>
              </a:spcAft>
              <a:buClr>
                <a:srgbClr val="4987E3"/>
              </a:buClr>
              <a:buSzTx/>
              <a:buFont typeface="Wingdings" panose="05000000000000000000" pitchFamily="2" charset="2"/>
              <a:buChar char="§"/>
              <a:tabLst/>
              <a:defRPr/>
            </a:pPr>
            <a:r>
              <a:rPr kumimoji="0" lang="zh-CN" altLang="en-US" sz="2000" b="0" i="0" u="none" strike="noStrike" kern="1200" cap="none" spc="0" normalizeH="0" baseline="0" noProof="0" dirty="0" smtClean="0">
                <a:ln>
                  <a:noFill/>
                </a:ln>
                <a:solidFill>
                  <a:srgbClr val="000000"/>
                </a:solidFill>
                <a:effectLst/>
                <a:uLnTx/>
                <a:uFillTx/>
                <a:latin typeface="宋体" panose="02010600030101010101" pitchFamily="2" charset="-122"/>
                <a:ea typeface="+mn-ea"/>
                <a:cs typeface="Times New Roman" panose="02020603050405020304" pitchFamily="18" charset="0"/>
              </a:rPr>
              <a:t>能根据取得的现象、数据或事实推断出系统是否有故障，并能找出产生故障的原因</a:t>
            </a:r>
            <a:r>
              <a:rPr kumimoji="0" lang="en-US" altLang="zh-CN" sz="2000" b="0" i="0" u="none" strike="noStrike" kern="1200" cap="none" spc="0" normalizeH="0" baseline="0" noProof="0" dirty="0" smtClean="0">
                <a:ln>
                  <a:noFill/>
                </a:ln>
                <a:solidFill>
                  <a:srgbClr val="000000"/>
                </a:solidFill>
                <a:effectLst/>
                <a:uLnTx/>
                <a:uFillTx/>
                <a:latin typeface="宋体" panose="02010600030101010101" pitchFamily="2" charset="-122"/>
                <a:ea typeface="+mn-ea"/>
                <a:cs typeface="Times New Roman" panose="02020603050405020304" pitchFamily="18" charset="0"/>
              </a:rPr>
              <a:t>,</a:t>
            </a:r>
            <a:r>
              <a:rPr kumimoji="0" lang="zh-CN" altLang="en-US" sz="2000" b="0" i="0" u="none" strike="noStrike" kern="1200" cap="none" spc="0" normalizeH="0" baseline="0" noProof="0" dirty="0" smtClean="0">
                <a:ln>
                  <a:noFill/>
                </a:ln>
                <a:solidFill>
                  <a:srgbClr val="000000"/>
                </a:solidFill>
                <a:effectLst/>
                <a:uLnTx/>
                <a:uFillTx/>
                <a:latin typeface="宋体" panose="02010600030101010101" pitchFamily="2" charset="-122"/>
                <a:ea typeface="+mn-ea"/>
                <a:cs typeface="Times New Roman" panose="02020603050405020304" pitchFamily="18" charset="0"/>
              </a:rPr>
              <a:t>给出排除故障的方案</a:t>
            </a:r>
          </a:p>
          <a:p>
            <a:pPr marL="742950" marR="0" lvl="1" indent="-285750" algn="just" defTabSz="914400" rtl="0" eaLnBrk="1" fontAlgn="base" latinLnBrk="0" hangingPunct="1">
              <a:lnSpc>
                <a:spcPct val="80000"/>
              </a:lnSpc>
              <a:spcBef>
                <a:spcPct val="20000"/>
              </a:spcBef>
              <a:spcAft>
                <a:spcPct val="0"/>
              </a:spcAft>
              <a:buClr>
                <a:srgbClr val="4987E3"/>
              </a:buClr>
              <a:buSzTx/>
              <a:buFont typeface="Wingdings" panose="05000000000000000000" pitchFamily="2" charset="2"/>
              <a:buChar char="§"/>
              <a:tabLst/>
              <a:defRPr/>
            </a:pPr>
            <a:r>
              <a:rPr kumimoji="0" lang="zh-CN" altLang="en-US" sz="2000" b="0" i="0" u="none" strike="noStrike" kern="1200" cap="none" spc="0" normalizeH="0" baseline="0" noProof="0" dirty="0" smtClean="0">
                <a:ln>
                  <a:noFill/>
                </a:ln>
                <a:solidFill>
                  <a:srgbClr val="FF0000"/>
                </a:solidFill>
                <a:effectLst/>
                <a:uLnTx/>
                <a:uFillTx/>
                <a:latin typeface="宋体" panose="02010600030101010101" pitchFamily="2" charset="-122"/>
                <a:ea typeface="+mn-ea"/>
                <a:cs typeface="Times New Roman" panose="02020603050405020304" pitchFamily="18" charset="0"/>
              </a:rPr>
              <a:t>代表性</a:t>
            </a:r>
            <a:r>
              <a:rPr kumimoji="0" lang="zh-CN" altLang="en-US" sz="2000" b="0" i="0" u="none" strike="noStrike" kern="1200" cap="none" spc="0" normalizeH="0" baseline="0" noProof="0" dirty="0" smtClean="0">
                <a:ln>
                  <a:noFill/>
                </a:ln>
                <a:solidFill>
                  <a:srgbClr val="000000"/>
                </a:solidFill>
                <a:effectLst/>
                <a:uLnTx/>
                <a:uFillTx/>
                <a:latin typeface="宋体" panose="02010600030101010101" pitchFamily="2" charset="-122"/>
                <a:ea typeface="+mn-ea"/>
                <a:cs typeface="Times New Roman" panose="02020603050405020304" pitchFamily="18" charset="0"/>
              </a:rPr>
              <a:t>：</a:t>
            </a:r>
            <a:r>
              <a:rPr kumimoji="0" lang="en-US" altLang="zh-CN" sz="2000" b="0" i="0" u="none" strike="noStrike" kern="1200" cap="none" spc="0" normalizeH="0" baseline="0" noProof="0" dirty="0" smtClean="0">
                <a:ln>
                  <a:noFill/>
                </a:ln>
                <a:solidFill>
                  <a:srgbClr val="000000"/>
                </a:solidFill>
                <a:effectLst/>
                <a:uLnTx/>
                <a:uFillTx/>
                <a:latin typeface="宋体" panose="02010600030101010101" pitchFamily="2" charset="-122"/>
                <a:ea typeface="+mn-ea"/>
                <a:cs typeface="Times New Roman" panose="02020603050405020304" pitchFamily="18" charset="0"/>
              </a:rPr>
              <a:t>PUFF</a:t>
            </a:r>
            <a:r>
              <a:rPr kumimoji="0" lang="zh-CN" altLang="en-US" sz="2000" b="0" i="0" u="none" strike="noStrike" kern="1200" cap="none" spc="0" normalizeH="0" baseline="0" noProof="0" dirty="0" smtClean="0">
                <a:ln>
                  <a:noFill/>
                </a:ln>
                <a:solidFill>
                  <a:srgbClr val="000000"/>
                </a:solidFill>
                <a:effectLst/>
                <a:uLnTx/>
                <a:uFillTx/>
                <a:latin typeface="宋体" panose="02010600030101010101" pitchFamily="2" charset="-122"/>
                <a:ea typeface="+mn-ea"/>
                <a:cs typeface="Times New Roman" panose="02020603050405020304" pitchFamily="18" charset="0"/>
              </a:rPr>
              <a:t>（肺功能诊断系统）、</a:t>
            </a:r>
            <a:r>
              <a:rPr kumimoji="0" lang="en-US" altLang="zh-CN" sz="2000" b="0" i="0" u="none" strike="noStrike" kern="1200" cap="none" spc="0" normalizeH="0" baseline="0" noProof="0" dirty="0" smtClean="0">
                <a:ln>
                  <a:noFill/>
                </a:ln>
                <a:solidFill>
                  <a:srgbClr val="000000"/>
                </a:solidFill>
                <a:effectLst/>
                <a:uLnTx/>
                <a:uFillTx/>
                <a:latin typeface="宋体" panose="02010600030101010101" pitchFamily="2" charset="-122"/>
                <a:ea typeface="+mn-ea"/>
                <a:cs typeface="Times New Roman" panose="02020603050405020304" pitchFamily="18" charset="0"/>
              </a:rPr>
              <a:t>PIP</a:t>
            </a:r>
            <a:r>
              <a:rPr kumimoji="0" lang="zh-CN" altLang="en-US" sz="2000" b="0" i="0" u="none" strike="noStrike" kern="1200" cap="none" spc="0" normalizeH="0" baseline="0" noProof="0" dirty="0" smtClean="0">
                <a:ln>
                  <a:noFill/>
                </a:ln>
                <a:solidFill>
                  <a:srgbClr val="000000"/>
                </a:solidFill>
                <a:effectLst/>
                <a:uLnTx/>
                <a:uFillTx/>
                <a:latin typeface="宋体" panose="02010600030101010101" pitchFamily="2" charset="-122"/>
                <a:ea typeface="+mn-ea"/>
                <a:cs typeface="Times New Roman" panose="02020603050405020304" pitchFamily="18" charset="0"/>
              </a:rPr>
              <a:t>（肾脏病诊断系统）、</a:t>
            </a:r>
            <a:r>
              <a:rPr kumimoji="0" lang="en-US" altLang="zh-CN" sz="2000" b="0" i="0" u="none" strike="noStrike" kern="1200" cap="none" spc="0" normalizeH="0" baseline="0" noProof="0" dirty="0" smtClean="0">
                <a:ln>
                  <a:noFill/>
                </a:ln>
                <a:solidFill>
                  <a:srgbClr val="000000"/>
                </a:solidFill>
                <a:effectLst/>
                <a:uLnTx/>
                <a:uFillTx/>
                <a:latin typeface="宋体" panose="02010600030101010101" pitchFamily="2" charset="-122"/>
                <a:ea typeface="+mn-ea"/>
                <a:cs typeface="Times New Roman" panose="02020603050405020304" pitchFamily="18" charset="0"/>
              </a:rPr>
              <a:t>DART</a:t>
            </a:r>
            <a:r>
              <a:rPr kumimoji="0" lang="zh-CN" altLang="en-US" sz="2000" b="0" i="0" u="none" strike="noStrike" kern="1200" cap="none" spc="0" normalizeH="0" baseline="0" noProof="0" dirty="0" smtClean="0">
                <a:ln>
                  <a:noFill/>
                </a:ln>
                <a:solidFill>
                  <a:srgbClr val="000000"/>
                </a:solidFill>
                <a:effectLst/>
                <a:uLnTx/>
                <a:uFillTx/>
                <a:latin typeface="宋体" panose="02010600030101010101" pitchFamily="2" charset="-122"/>
                <a:ea typeface="+mn-ea"/>
                <a:cs typeface="Times New Roman" panose="02020603050405020304" pitchFamily="18" charset="0"/>
              </a:rPr>
              <a:t>（计算机硬件故障诊断系统）等</a:t>
            </a:r>
          </a:p>
          <a:p>
            <a:pPr marL="342900" marR="0" lvl="0" indent="-342900" algn="just" defTabSz="914400" rtl="0" eaLnBrk="1" fontAlgn="base" latinLnBrk="0" hangingPunct="1">
              <a:lnSpc>
                <a:spcPct val="80000"/>
              </a:lnSpc>
              <a:spcBef>
                <a:spcPct val="20000"/>
              </a:spcBef>
              <a:spcAft>
                <a:spcPct val="0"/>
              </a:spcAft>
              <a:buClr>
                <a:srgbClr val="364EB6"/>
              </a:buClr>
              <a:buSzTx/>
              <a:buFont typeface="Wingdings" panose="05000000000000000000" pitchFamily="2" charset="2"/>
              <a:buChar char="§"/>
              <a:tabLst/>
              <a:defRPr/>
            </a:pPr>
            <a:r>
              <a:rPr kumimoji="0" lang="zh-CN" altLang="en-US" sz="2400" b="0" i="0" u="none" strike="noStrike" kern="1200" cap="none" spc="0" normalizeH="0" baseline="0" noProof="0" dirty="0" smtClean="0">
                <a:ln>
                  <a:noFill/>
                </a:ln>
                <a:solidFill>
                  <a:srgbClr val="FF0000"/>
                </a:solidFill>
                <a:effectLst/>
                <a:uLnTx/>
                <a:uFillTx/>
                <a:latin typeface="宋体" panose="02010600030101010101" pitchFamily="2" charset="-122"/>
                <a:ea typeface="+mn-ea"/>
                <a:cs typeface="+mn-cs"/>
              </a:rPr>
              <a:t>预测型专家系统</a:t>
            </a:r>
          </a:p>
          <a:p>
            <a:pPr marL="742950" marR="0" lvl="1" indent="-285750" algn="just" defTabSz="914400" rtl="0" eaLnBrk="1" fontAlgn="base" latinLnBrk="0" hangingPunct="1">
              <a:lnSpc>
                <a:spcPct val="80000"/>
              </a:lnSpc>
              <a:spcBef>
                <a:spcPct val="20000"/>
              </a:spcBef>
              <a:spcAft>
                <a:spcPct val="0"/>
              </a:spcAft>
              <a:buClr>
                <a:srgbClr val="4987E3"/>
              </a:buClr>
              <a:buSzTx/>
              <a:buFont typeface="Wingdings" panose="05000000000000000000" pitchFamily="2" charset="2"/>
              <a:buChar char="§"/>
              <a:tabLst/>
              <a:defRPr/>
            </a:pPr>
            <a:r>
              <a:rPr kumimoji="0" lang="zh-CN" altLang="en-US" sz="2000" b="0" i="0" u="none" strike="noStrike" kern="1200" cap="none" spc="0" normalizeH="0" baseline="0" noProof="0" dirty="0" smtClean="0">
                <a:ln>
                  <a:noFill/>
                </a:ln>
                <a:solidFill>
                  <a:srgbClr val="000000"/>
                </a:solidFill>
                <a:effectLst/>
                <a:uLnTx/>
                <a:uFillTx/>
                <a:latin typeface="宋体" panose="02010600030101010101" pitchFamily="2" charset="-122"/>
                <a:ea typeface="+mn-ea"/>
                <a:cs typeface="Times New Roman" panose="02020603050405020304" pitchFamily="18" charset="0"/>
              </a:rPr>
              <a:t>能根据过去和现在信息（数据和经验）来推断可能发生和出现的情况</a:t>
            </a:r>
          </a:p>
          <a:p>
            <a:pPr marL="742950" marR="0" lvl="1" indent="-285750" algn="just" defTabSz="914400" rtl="0" eaLnBrk="1" fontAlgn="base" latinLnBrk="0" hangingPunct="1">
              <a:lnSpc>
                <a:spcPct val="80000"/>
              </a:lnSpc>
              <a:spcBef>
                <a:spcPct val="20000"/>
              </a:spcBef>
              <a:spcAft>
                <a:spcPct val="0"/>
              </a:spcAft>
              <a:buClr>
                <a:srgbClr val="4987E3"/>
              </a:buClr>
              <a:buSzTx/>
              <a:buFont typeface="Wingdings" panose="05000000000000000000" pitchFamily="2" charset="2"/>
              <a:buChar char="§"/>
              <a:tabLst/>
              <a:defRPr/>
            </a:pPr>
            <a:r>
              <a:rPr kumimoji="0" lang="zh-CN" altLang="en-US" sz="2000" b="0" i="0" u="none" strike="noStrike" kern="1200" cap="none" spc="0" normalizeH="0" baseline="0" noProof="0" dirty="0" smtClean="0">
                <a:ln>
                  <a:noFill/>
                </a:ln>
                <a:solidFill>
                  <a:srgbClr val="000000"/>
                </a:solidFill>
                <a:effectLst/>
                <a:uLnTx/>
                <a:uFillTx/>
                <a:latin typeface="宋体" panose="02010600030101010101" pitchFamily="2" charset="-122"/>
                <a:ea typeface="+mn-ea"/>
                <a:cs typeface="Times New Roman" panose="02020603050405020304" pitchFamily="18" charset="0"/>
              </a:rPr>
              <a:t>天气预报、市场预测、人口预测等</a:t>
            </a:r>
          </a:p>
          <a:p>
            <a:pPr marL="342900" marR="0" lvl="0" indent="-342900" algn="just" defTabSz="914400" rtl="0" eaLnBrk="1" fontAlgn="base" latinLnBrk="0" hangingPunct="1">
              <a:lnSpc>
                <a:spcPct val="90000"/>
              </a:lnSpc>
              <a:spcBef>
                <a:spcPct val="20000"/>
              </a:spcBef>
              <a:spcAft>
                <a:spcPct val="0"/>
              </a:spcAft>
              <a:buClr>
                <a:srgbClr val="364EB6"/>
              </a:buClr>
              <a:buSzTx/>
              <a:buFont typeface="Wingdings" panose="05000000000000000000" pitchFamily="2" charset="2"/>
              <a:buChar char="§"/>
              <a:tabLst/>
              <a:defRPr/>
            </a:pPr>
            <a:r>
              <a:rPr kumimoji="0" lang="zh-CN" altLang="en-US" sz="2000" b="0" i="0" u="none" strike="noStrike" kern="1200" cap="none" spc="0" normalizeH="0" baseline="0" noProof="0" dirty="0" smtClean="0">
                <a:ln>
                  <a:noFill/>
                </a:ln>
                <a:solidFill>
                  <a:srgbClr val="FF0000"/>
                </a:solidFill>
                <a:effectLst/>
                <a:uLnTx/>
                <a:uFillTx/>
                <a:latin typeface="宋体" panose="02010600030101010101" pitchFamily="2" charset="-122"/>
                <a:ea typeface="+mn-ea"/>
                <a:cs typeface="+mn-cs"/>
              </a:rPr>
              <a:t>设计型专家系统</a:t>
            </a:r>
          </a:p>
          <a:p>
            <a:pPr marL="742950" marR="0" lvl="1" indent="-285750" algn="just" defTabSz="914400" rtl="0" eaLnBrk="1" fontAlgn="base" latinLnBrk="0" hangingPunct="1">
              <a:lnSpc>
                <a:spcPct val="90000"/>
              </a:lnSpc>
              <a:spcBef>
                <a:spcPct val="20000"/>
              </a:spcBef>
              <a:spcAft>
                <a:spcPct val="0"/>
              </a:spcAft>
              <a:buClr>
                <a:srgbClr val="4987E3"/>
              </a:buClr>
              <a:buSzTx/>
              <a:buFont typeface="Wingdings" panose="05000000000000000000" pitchFamily="2" charset="2"/>
              <a:buChar char="§"/>
              <a:tabLst/>
              <a:defRPr/>
            </a:pPr>
            <a:r>
              <a:rPr kumimoji="0" lang="zh-CN" altLang="en-US" sz="1800" b="0" i="0" u="none" strike="noStrike" kern="1200" cap="none" spc="0" normalizeH="0" baseline="0" noProof="0" dirty="0" smtClean="0">
                <a:ln>
                  <a:noFill/>
                </a:ln>
                <a:solidFill>
                  <a:srgbClr val="000000"/>
                </a:solidFill>
                <a:effectLst/>
                <a:uLnTx/>
                <a:uFillTx/>
                <a:latin typeface="宋体" panose="02010600030101010101" pitchFamily="2" charset="-122"/>
                <a:ea typeface="+mn-ea"/>
                <a:cs typeface="Times New Roman" panose="02020603050405020304" pitchFamily="18" charset="0"/>
              </a:rPr>
              <a:t>能根据给定要求进行相应的设计</a:t>
            </a:r>
          </a:p>
          <a:p>
            <a:pPr marL="1143000" marR="0" lvl="2" indent="-228600" algn="just" defTabSz="914400" rtl="0" eaLnBrk="1" fontAlgn="base" latinLnBrk="0" hangingPunct="1">
              <a:lnSpc>
                <a:spcPct val="90000"/>
              </a:lnSpc>
              <a:spcBef>
                <a:spcPct val="20000"/>
              </a:spcBef>
              <a:spcAft>
                <a:spcPct val="0"/>
              </a:spcAft>
              <a:buClr>
                <a:srgbClr val="000000"/>
              </a:buClr>
              <a:buSzTx/>
              <a:buFontTx/>
              <a:buChar char="•"/>
              <a:tabLst/>
              <a:defRPr/>
            </a:pPr>
            <a:r>
              <a:rPr kumimoji="0" lang="zh-CN" altLang="en-US" sz="1600" b="0" i="0" u="none" strike="noStrike" kern="1200" cap="none" spc="0" normalizeH="0" baseline="0" noProof="0" dirty="0" smtClean="0">
                <a:ln>
                  <a:noFill/>
                </a:ln>
                <a:solidFill>
                  <a:srgbClr val="000000"/>
                </a:solidFill>
                <a:effectLst/>
                <a:uLnTx/>
                <a:uFillTx/>
                <a:latin typeface="宋体" panose="02010600030101010101" pitchFamily="2" charset="-122"/>
                <a:ea typeface="+mn-ea"/>
                <a:cs typeface="Times New Roman" panose="02020603050405020304" pitchFamily="18" charset="0"/>
              </a:rPr>
              <a:t>工程设计、电路设计、服装设计）</a:t>
            </a:r>
            <a:r>
              <a:rPr kumimoji="0" lang="zh-CN" altLang="en-US" sz="1600" b="0" i="0" u="none" strike="noStrike" kern="1200" cap="none" spc="0" normalizeH="0" baseline="0" noProof="0" dirty="0" smtClean="0">
                <a:ln>
                  <a:noFill/>
                </a:ln>
                <a:solidFill>
                  <a:srgbClr val="FF0000"/>
                </a:solidFill>
                <a:effectLst/>
                <a:uLnTx/>
                <a:uFillTx/>
                <a:latin typeface="宋体" panose="02010600030101010101" pitchFamily="2" charset="-122"/>
                <a:ea typeface="+mn-ea"/>
                <a:cs typeface="Times New Roman" panose="02020603050405020304" pitchFamily="18" charset="0"/>
              </a:rPr>
              <a:t> </a:t>
            </a:r>
          </a:p>
          <a:p>
            <a:pPr marL="742950" marR="0" lvl="1" indent="-285750" algn="just" defTabSz="914400" rtl="0" eaLnBrk="1" fontAlgn="base" latinLnBrk="0" hangingPunct="1">
              <a:lnSpc>
                <a:spcPct val="90000"/>
              </a:lnSpc>
              <a:spcBef>
                <a:spcPct val="20000"/>
              </a:spcBef>
              <a:spcAft>
                <a:spcPct val="0"/>
              </a:spcAft>
              <a:buClr>
                <a:srgbClr val="4987E3"/>
              </a:buClr>
              <a:buSzTx/>
              <a:buFont typeface="Wingdings" panose="05000000000000000000" pitchFamily="2" charset="2"/>
              <a:buChar char="§"/>
              <a:tabLst/>
              <a:defRPr/>
            </a:pPr>
            <a:r>
              <a:rPr kumimoji="0" lang="zh-CN" altLang="en-US" sz="1800" b="0" i="0" u="none" strike="noStrike" kern="1200" cap="none" spc="0" normalizeH="0" baseline="0" noProof="0" dirty="0" smtClean="0">
                <a:ln>
                  <a:noFill/>
                </a:ln>
                <a:solidFill>
                  <a:srgbClr val="FF0000"/>
                </a:solidFill>
                <a:effectLst/>
                <a:uLnTx/>
                <a:uFillTx/>
                <a:latin typeface="宋体" panose="02010600030101010101" pitchFamily="2" charset="-122"/>
                <a:ea typeface="+mn-ea"/>
                <a:cs typeface="Times New Roman" panose="02020603050405020304" pitchFamily="18" charset="0"/>
              </a:rPr>
              <a:t>代表性</a:t>
            </a:r>
            <a:r>
              <a:rPr kumimoji="0" lang="zh-CN" altLang="en-US" sz="1800" b="0" i="0" u="none" strike="noStrike" kern="1200" cap="none" spc="0" normalizeH="0" baseline="0" noProof="0" dirty="0" smtClean="0">
                <a:ln>
                  <a:noFill/>
                </a:ln>
                <a:solidFill>
                  <a:srgbClr val="000000"/>
                </a:solidFill>
                <a:effectLst/>
                <a:uLnTx/>
                <a:uFillTx/>
                <a:latin typeface="宋体" panose="02010600030101010101" pitchFamily="2" charset="-122"/>
                <a:ea typeface="+mn-ea"/>
                <a:cs typeface="Times New Roman" panose="02020603050405020304" pitchFamily="18" charset="0"/>
              </a:rPr>
              <a:t>：</a:t>
            </a:r>
            <a:r>
              <a:rPr kumimoji="0" lang="en-US" altLang="zh-CN" sz="1800" b="0" i="0" u="none" strike="noStrike" kern="1200" cap="none" spc="0" normalizeH="0" baseline="0" noProof="0" dirty="0" smtClean="0">
                <a:ln>
                  <a:noFill/>
                </a:ln>
                <a:solidFill>
                  <a:srgbClr val="000000"/>
                </a:solidFill>
                <a:effectLst/>
                <a:uLnTx/>
                <a:uFillTx/>
                <a:latin typeface="宋体" panose="02010600030101010101" pitchFamily="2" charset="-122"/>
                <a:ea typeface="+mn-ea"/>
                <a:cs typeface="Times New Roman" panose="02020603050405020304" pitchFamily="18" charset="0"/>
              </a:rPr>
              <a:t>XCON</a:t>
            </a:r>
            <a:r>
              <a:rPr kumimoji="0" lang="zh-CN" altLang="en-US" sz="1800" b="0" i="0" u="none" strike="noStrike" kern="1200" cap="none" spc="0" normalizeH="0" baseline="0" noProof="0" dirty="0" smtClean="0">
                <a:ln>
                  <a:noFill/>
                </a:ln>
                <a:solidFill>
                  <a:srgbClr val="000000"/>
                </a:solidFill>
                <a:effectLst/>
                <a:uLnTx/>
                <a:uFillTx/>
                <a:latin typeface="宋体" panose="02010600030101010101" pitchFamily="2" charset="-122"/>
                <a:ea typeface="+mn-ea"/>
                <a:cs typeface="Times New Roman" panose="02020603050405020304" pitchFamily="18" charset="0"/>
              </a:rPr>
              <a:t>（计算机系统配置系统）、</a:t>
            </a:r>
            <a:r>
              <a:rPr kumimoji="0" lang="en-US" altLang="zh-CN" sz="1800" b="0" i="0" u="none" strike="noStrike" kern="1200" cap="none" spc="0" normalizeH="0" baseline="0" noProof="0" dirty="0" smtClean="0">
                <a:ln>
                  <a:noFill/>
                </a:ln>
                <a:solidFill>
                  <a:srgbClr val="000000"/>
                </a:solidFill>
                <a:effectLst/>
                <a:uLnTx/>
                <a:uFillTx/>
                <a:latin typeface="宋体" panose="02010600030101010101" pitchFamily="2" charset="-122"/>
                <a:ea typeface="+mn-ea"/>
                <a:cs typeface="Times New Roman" panose="02020603050405020304" pitchFamily="18" charset="0"/>
              </a:rPr>
              <a:t>KBVLSI</a:t>
            </a:r>
            <a:r>
              <a:rPr kumimoji="0" lang="zh-CN" altLang="en-US" sz="1800" b="0" i="0" u="none" strike="noStrike" kern="1200" cap="none" spc="0" normalizeH="0" baseline="0" noProof="0" dirty="0" smtClean="0">
                <a:ln>
                  <a:noFill/>
                </a:ln>
                <a:solidFill>
                  <a:srgbClr val="000000"/>
                </a:solidFill>
                <a:effectLst/>
                <a:uLnTx/>
                <a:uFillTx/>
                <a:latin typeface="宋体" panose="02010600030101010101" pitchFamily="2" charset="-122"/>
                <a:ea typeface="+mn-ea"/>
                <a:cs typeface="Times New Roman" panose="02020603050405020304" pitchFamily="18" charset="0"/>
              </a:rPr>
              <a:t>（</a:t>
            </a:r>
            <a:r>
              <a:rPr kumimoji="0" lang="en-US" altLang="zh-CN" sz="1800" b="0" i="0" u="none" strike="noStrike" kern="1200" cap="none" spc="0" normalizeH="0" baseline="0" noProof="0" dirty="0" smtClean="0">
                <a:ln>
                  <a:noFill/>
                </a:ln>
                <a:solidFill>
                  <a:srgbClr val="000000"/>
                </a:solidFill>
                <a:effectLst/>
                <a:uLnTx/>
                <a:uFillTx/>
                <a:latin typeface="宋体" panose="02010600030101010101" pitchFamily="2" charset="-122"/>
                <a:ea typeface="+mn-ea"/>
                <a:cs typeface="Times New Roman" panose="02020603050405020304" pitchFamily="18" charset="0"/>
              </a:rPr>
              <a:t>VLSI</a:t>
            </a:r>
            <a:r>
              <a:rPr kumimoji="0" lang="zh-CN" altLang="en-US" sz="1800" b="0" i="0" u="none" strike="noStrike" kern="1200" cap="none" spc="0" normalizeH="0" baseline="0" noProof="0" dirty="0" smtClean="0">
                <a:ln>
                  <a:noFill/>
                </a:ln>
                <a:solidFill>
                  <a:srgbClr val="000000"/>
                </a:solidFill>
                <a:effectLst/>
                <a:uLnTx/>
                <a:uFillTx/>
                <a:latin typeface="宋体" panose="02010600030101010101" pitchFamily="2" charset="-122"/>
                <a:ea typeface="+mn-ea"/>
                <a:cs typeface="Times New Roman" panose="02020603050405020304" pitchFamily="18" charset="0"/>
              </a:rPr>
              <a:t>电路设计专家系统）等</a:t>
            </a:r>
            <a:r>
              <a:rPr kumimoji="0" lang="zh-CN" altLang="en-US" sz="1800" b="0" i="0" u="none" strike="noStrike" kern="1200" cap="none" spc="0" normalizeH="0" baseline="0" noProof="0" dirty="0" smtClean="0">
                <a:ln>
                  <a:noFill/>
                </a:ln>
                <a:solidFill>
                  <a:srgbClr val="FF0000"/>
                </a:solidFill>
                <a:effectLst/>
                <a:uLnTx/>
                <a:uFillTx/>
                <a:latin typeface="宋体" panose="02010600030101010101" pitchFamily="2" charset="-122"/>
                <a:ea typeface="+mn-ea"/>
                <a:cs typeface="Times New Roman" panose="02020603050405020304" pitchFamily="18" charset="0"/>
              </a:rPr>
              <a:t> </a:t>
            </a:r>
          </a:p>
          <a:p>
            <a:pPr marL="342900" marR="0" lvl="0" indent="-342900" algn="just" defTabSz="914400" rtl="0" eaLnBrk="1" fontAlgn="base" latinLnBrk="0" hangingPunct="1">
              <a:lnSpc>
                <a:spcPct val="90000"/>
              </a:lnSpc>
              <a:spcBef>
                <a:spcPct val="20000"/>
              </a:spcBef>
              <a:spcAft>
                <a:spcPct val="0"/>
              </a:spcAft>
              <a:buClr>
                <a:srgbClr val="364EB6"/>
              </a:buClr>
              <a:buSzTx/>
              <a:buFont typeface="Wingdings" panose="05000000000000000000" pitchFamily="2" charset="2"/>
              <a:buChar char="§"/>
              <a:tabLst/>
              <a:defRPr/>
            </a:pPr>
            <a:r>
              <a:rPr kumimoji="0" lang="zh-CN" altLang="en-US" sz="2000" b="0" i="0" u="none" strike="noStrike" kern="1200" cap="none" spc="0" normalizeH="0" baseline="0" noProof="0" dirty="0" smtClean="0">
                <a:ln>
                  <a:noFill/>
                </a:ln>
                <a:solidFill>
                  <a:srgbClr val="FF0000"/>
                </a:solidFill>
                <a:effectLst/>
                <a:uLnTx/>
                <a:uFillTx/>
                <a:latin typeface="宋体" panose="02010600030101010101" pitchFamily="2" charset="-122"/>
                <a:ea typeface="+mn-ea"/>
                <a:cs typeface="+mn-cs"/>
              </a:rPr>
              <a:t>规划型专家系统</a:t>
            </a:r>
          </a:p>
          <a:p>
            <a:pPr marL="742950" marR="0" lvl="1" indent="-285750" algn="just" defTabSz="914400" rtl="0" eaLnBrk="1" fontAlgn="base" latinLnBrk="0" hangingPunct="1">
              <a:lnSpc>
                <a:spcPct val="90000"/>
              </a:lnSpc>
              <a:spcBef>
                <a:spcPct val="20000"/>
              </a:spcBef>
              <a:spcAft>
                <a:spcPct val="0"/>
              </a:spcAft>
              <a:buClr>
                <a:srgbClr val="4987E3"/>
              </a:buClr>
              <a:buSzTx/>
              <a:buFont typeface="Wingdings" panose="05000000000000000000" pitchFamily="2" charset="2"/>
              <a:buChar char="§"/>
              <a:tabLst/>
              <a:defRPr/>
            </a:pPr>
            <a:r>
              <a:rPr kumimoji="0" lang="zh-CN" altLang="en-US" sz="1800" b="0" i="0" u="none" strike="noStrike" kern="1200" cap="none" spc="0" normalizeH="0" baseline="0" noProof="0" dirty="0" smtClean="0">
                <a:ln>
                  <a:noFill/>
                </a:ln>
                <a:solidFill>
                  <a:srgbClr val="000000"/>
                </a:solidFill>
                <a:effectLst/>
                <a:uLnTx/>
                <a:uFillTx/>
                <a:latin typeface="宋体" panose="02010600030101010101" pitchFamily="2" charset="-122"/>
                <a:ea typeface="+mn-ea"/>
                <a:cs typeface="Times New Roman" panose="02020603050405020304" pitchFamily="18" charset="0"/>
              </a:rPr>
              <a:t>能按给定目标拟定总体规划、行动计划、运筹优化等</a:t>
            </a:r>
          </a:p>
          <a:p>
            <a:pPr marL="1143000" marR="0" lvl="2" indent="-228600" algn="just" defTabSz="914400" rtl="0" eaLnBrk="1" fontAlgn="base" latinLnBrk="0" hangingPunct="1">
              <a:lnSpc>
                <a:spcPct val="90000"/>
              </a:lnSpc>
              <a:spcBef>
                <a:spcPct val="20000"/>
              </a:spcBef>
              <a:spcAft>
                <a:spcPct val="0"/>
              </a:spcAft>
              <a:buClr>
                <a:srgbClr val="000000"/>
              </a:buClr>
              <a:buSzTx/>
              <a:buFontTx/>
              <a:buChar char="•"/>
              <a:tabLst/>
              <a:defRPr/>
            </a:pPr>
            <a:r>
              <a:rPr kumimoji="0" lang="zh-CN" altLang="en-US" sz="1600" b="0" i="0" u="none" strike="noStrike" kern="1200" cap="none" spc="0" normalizeH="0" baseline="0" noProof="0" dirty="0" smtClean="0">
                <a:ln>
                  <a:noFill/>
                </a:ln>
                <a:solidFill>
                  <a:srgbClr val="000000"/>
                </a:solidFill>
                <a:effectLst/>
                <a:uLnTx/>
                <a:uFillTx/>
                <a:latin typeface="宋体" panose="02010600030101010101" pitchFamily="2" charset="-122"/>
                <a:ea typeface="+mn-ea"/>
                <a:cs typeface="Times New Roman" panose="02020603050405020304" pitchFamily="18" charset="0"/>
              </a:rPr>
              <a:t>机器人动作控制、军事规划、城市规划等</a:t>
            </a:r>
          </a:p>
          <a:p>
            <a:pPr marL="742950" marR="0" lvl="1" indent="-285750" algn="just" defTabSz="914400" rtl="0" eaLnBrk="1" fontAlgn="base" latinLnBrk="0" hangingPunct="1">
              <a:lnSpc>
                <a:spcPct val="90000"/>
              </a:lnSpc>
              <a:spcBef>
                <a:spcPct val="20000"/>
              </a:spcBef>
              <a:spcAft>
                <a:spcPct val="0"/>
              </a:spcAft>
              <a:buClr>
                <a:srgbClr val="4987E3"/>
              </a:buClr>
              <a:buSzTx/>
              <a:buFont typeface="Wingdings" panose="05000000000000000000" pitchFamily="2" charset="2"/>
              <a:buChar char="§"/>
              <a:tabLst/>
              <a:defRPr/>
            </a:pPr>
            <a:r>
              <a:rPr kumimoji="0" lang="zh-CN" altLang="en-US" sz="1800" b="0" i="0" u="none" strike="noStrike" kern="1200" cap="none" spc="0" normalizeH="0" baseline="0" noProof="0" dirty="0" smtClean="0">
                <a:ln>
                  <a:noFill/>
                </a:ln>
                <a:solidFill>
                  <a:srgbClr val="FF0000"/>
                </a:solidFill>
                <a:effectLst/>
                <a:uLnTx/>
                <a:uFillTx/>
                <a:latin typeface="宋体" panose="02010600030101010101" pitchFamily="2" charset="-122"/>
                <a:ea typeface="+mn-ea"/>
                <a:cs typeface="Times New Roman" panose="02020603050405020304" pitchFamily="18" charset="0"/>
              </a:rPr>
              <a:t>代表性</a:t>
            </a:r>
            <a:r>
              <a:rPr kumimoji="0" lang="zh-CN" altLang="en-US" sz="1800" b="0" i="0" u="none" strike="noStrike" kern="1200" cap="none" spc="0" normalizeH="0" baseline="0" noProof="0" dirty="0" smtClean="0">
                <a:ln>
                  <a:noFill/>
                </a:ln>
                <a:solidFill>
                  <a:srgbClr val="000000"/>
                </a:solidFill>
                <a:effectLst/>
                <a:uLnTx/>
                <a:uFillTx/>
                <a:latin typeface="宋体" panose="02010600030101010101" pitchFamily="2" charset="-122"/>
                <a:ea typeface="+mn-ea"/>
                <a:cs typeface="Times New Roman" panose="02020603050405020304" pitchFamily="18" charset="0"/>
              </a:rPr>
              <a:t>：</a:t>
            </a:r>
            <a:r>
              <a:rPr kumimoji="0" lang="en-US" altLang="zh-CN" sz="1800" b="0" i="0" u="none" strike="noStrike" kern="1200" cap="none" spc="0" normalizeH="0" baseline="0" noProof="0" dirty="0" smtClean="0">
                <a:ln>
                  <a:noFill/>
                </a:ln>
                <a:solidFill>
                  <a:srgbClr val="000000"/>
                </a:solidFill>
                <a:effectLst/>
                <a:uLnTx/>
                <a:uFillTx/>
                <a:latin typeface="宋体" panose="02010600030101010101" pitchFamily="2" charset="-122"/>
                <a:ea typeface="+mn-ea"/>
                <a:cs typeface="Times New Roman" panose="02020603050405020304" pitchFamily="18" charset="0"/>
              </a:rPr>
              <a:t>NOAH</a:t>
            </a:r>
            <a:r>
              <a:rPr kumimoji="0" lang="zh-CN" altLang="en-US" sz="1800" b="0" i="0" u="none" strike="noStrike" kern="1200" cap="none" spc="0" normalizeH="0" baseline="0" noProof="0" dirty="0" smtClean="0">
                <a:ln>
                  <a:noFill/>
                </a:ln>
                <a:solidFill>
                  <a:srgbClr val="000000"/>
                </a:solidFill>
                <a:effectLst/>
                <a:uLnTx/>
                <a:uFillTx/>
                <a:latin typeface="宋体" panose="02010600030101010101" pitchFamily="2" charset="-122"/>
                <a:ea typeface="+mn-ea"/>
                <a:cs typeface="Times New Roman" panose="02020603050405020304" pitchFamily="18" charset="0"/>
              </a:rPr>
              <a:t>（机器人规划系统）、</a:t>
            </a:r>
            <a:r>
              <a:rPr kumimoji="0" lang="en-US" altLang="zh-CN" sz="1800" b="0" i="0" u="none" strike="noStrike" kern="1200" cap="none" spc="0" normalizeH="0" baseline="0" noProof="0" dirty="0" smtClean="0">
                <a:ln>
                  <a:noFill/>
                </a:ln>
                <a:solidFill>
                  <a:srgbClr val="000000"/>
                </a:solidFill>
                <a:effectLst/>
                <a:uLnTx/>
                <a:uFillTx/>
                <a:latin typeface="宋体" panose="02010600030101010101" pitchFamily="2" charset="-122"/>
                <a:ea typeface="+mn-ea"/>
                <a:cs typeface="Times New Roman" panose="02020603050405020304" pitchFamily="18" charset="0"/>
              </a:rPr>
              <a:t>SECS</a:t>
            </a:r>
            <a:r>
              <a:rPr kumimoji="0" lang="zh-CN" altLang="en-US" sz="1800" b="0" i="0" u="none" strike="noStrike" kern="1200" cap="none" spc="0" normalizeH="0" baseline="0" noProof="0" dirty="0" smtClean="0">
                <a:ln>
                  <a:noFill/>
                </a:ln>
                <a:solidFill>
                  <a:srgbClr val="000000"/>
                </a:solidFill>
                <a:effectLst/>
                <a:uLnTx/>
                <a:uFillTx/>
                <a:latin typeface="宋体" panose="02010600030101010101" pitchFamily="2" charset="-122"/>
                <a:ea typeface="+mn-ea"/>
                <a:cs typeface="Times New Roman" panose="02020603050405020304" pitchFamily="18" charset="0"/>
              </a:rPr>
              <a:t>（帮助化学家制定有机合成规划的专家系统）、</a:t>
            </a:r>
            <a:r>
              <a:rPr kumimoji="0" lang="en-US" altLang="zh-CN" sz="1800" b="0" i="0" u="none" strike="noStrike" kern="1200" cap="none" spc="0" normalizeH="0" baseline="0" noProof="0" dirty="0" smtClean="0">
                <a:ln>
                  <a:noFill/>
                </a:ln>
                <a:solidFill>
                  <a:srgbClr val="000000"/>
                </a:solidFill>
                <a:effectLst/>
                <a:uLnTx/>
                <a:uFillTx/>
                <a:latin typeface="宋体" panose="02010600030101010101" pitchFamily="2" charset="-122"/>
                <a:ea typeface="+mn-ea"/>
                <a:cs typeface="Times New Roman" panose="02020603050405020304" pitchFamily="18" charset="0"/>
              </a:rPr>
              <a:t>TATR</a:t>
            </a:r>
            <a:r>
              <a:rPr kumimoji="0" lang="zh-CN" altLang="en-US" sz="1800" b="0" i="0" u="none" strike="noStrike" kern="1200" cap="none" spc="0" normalizeH="0" baseline="0" noProof="0" dirty="0" smtClean="0">
                <a:ln>
                  <a:noFill/>
                </a:ln>
                <a:solidFill>
                  <a:srgbClr val="000000"/>
                </a:solidFill>
                <a:effectLst/>
                <a:uLnTx/>
                <a:uFillTx/>
                <a:latin typeface="宋体" panose="02010600030101010101" pitchFamily="2" charset="-122"/>
                <a:ea typeface="+mn-ea"/>
                <a:cs typeface="Times New Roman" panose="02020603050405020304" pitchFamily="18" charset="0"/>
              </a:rPr>
              <a:t>（帮助空军制订攻击敌方机场计划的专家系统）等</a:t>
            </a:r>
          </a:p>
          <a:p>
            <a:pPr marL="342900" marR="0" lvl="0" indent="-342900" algn="just" defTabSz="914400" rtl="0" eaLnBrk="1" fontAlgn="base" latinLnBrk="0" hangingPunct="1">
              <a:lnSpc>
                <a:spcPct val="90000"/>
              </a:lnSpc>
              <a:spcBef>
                <a:spcPct val="20000"/>
              </a:spcBef>
              <a:spcAft>
                <a:spcPct val="0"/>
              </a:spcAft>
              <a:buClr>
                <a:srgbClr val="364EB6"/>
              </a:buClr>
              <a:buSzTx/>
              <a:buFont typeface="Wingdings" panose="05000000000000000000" pitchFamily="2" charset="2"/>
              <a:buChar char="§"/>
              <a:tabLst/>
              <a:defRPr/>
            </a:pPr>
            <a:r>
              <a:rPr kumimoji="0" lang="zh-CN" altLang="en-US" sz="2000" b="0" i="0" u="none" strike="noStrike" kern="1200" cap="none" spc="0" normalizeH="0" baseline="0" noProof="0" dirty="0" smtClean="0">
                <a:ln>
                  <a:noFill/>
                </a:ln>
                <a:solidFill>
                  <a:srgbClr val="FF0000"/>
                </a:solidFill>
                <a:effectLst/>
                <a:uLnTx/>
                <a:uFillTx/>
                <a:latin typeface="宋体" panose="02010600030101010101" pitchFamily="2" charset="-122"/>
                <a:ea typeface="+mn-ea"/>
                <a:cs typeface="+mn-cs"/>
              </a:rPr>
              <a:t>控制型专家系统</a:t>
            </a:r>
          </a:p>
          <a:p>
            <a:pPr marL="742950" marR="0" lvl="1" indent="-285750" algn="just" defTabSz="914400" rtl="0" eaLnBrk="1" fontAlgn="base" latinLnBrk="0" hangingPunct="1">
              <a:lnSpc>
                <a:spcPct val="90000"/>
              </a:lnSpc>
              <a:spcBef>
                <a:spcPct val="20000"/>
              </a:spcBef>
              <a:spcAft>
                <a:spcPct val="0"/>
              </a:spcAft>
              <a:buClr>
                <a:srgbClr val="4987E3"/>
              </a:buClr>
              <a:buSzTx/>
              <a:buFont typeface="Wingdings" panose="05000000000000000000" pitchFamily="2" charset="2"/>
              <a:buChar char="§"/>
              <a:tabLst/>
              <a:defRPr/>
            </a:pPr>
            <a:r>
              <a:rPr kumimoji="0" lang="zh-CN" altLang="en-US" sz="1800" b="0" i="0" u="none" strike="noStrike" kern="1200" cap="none" spc="0" normalizeH="0" baseline="0" noProof="0" dirty="0" smtClean="0">
                <a:ln>
                  <a:noFill/>
                </a:ln>
                <a:solidFill>
                  <a:srgbClr val="000000"/>
                </a:solidFill>
                <a:effectLst/>
                <a:uLnTx/>
                <a:uFillTx/>
                <a:latin typeface="宋体" panose="02010600030101010101" pitchFamily="2" charset="-122"/>
                <a:ea typeface="+mn-ea"/>
                <a:cs typeface="Times New Roman" panose="02020603050405020304" pitchFamily="18" charset="0"/>
              </a:rPr>
              <a:t>能根据具体情况，控制整个系统的行为</a:t>
            </a:r>
          </a:p>
          <a:p>
            <a:pPr marL="742950" marR="0" lvl="1" indent="-285750" algn="just" defTabSz="914400" rtl="0" eaLnBrk="1" fontAlgn="base" latinLnBrk="0" hangingPunct="1">
              <a:lnSpc>
                <a:spcPct val="90000"/>
              </a:lnSpc>
              <a:spcBef>
                <a:spcPct val="20000"/>
              </a:spcBef>
              <a:spcAft>
                <a:spcPct val="0"/>
              </a:spcAft>
              <a:buClr>
                <a:srgbClr val="4987E3"/>
              </a:buClr>
              <a:buSzTx/>
              <a:buFont typeface="Wingdings" panose="05000000000000000000" pitchFamily="2" charset="2"/>
              <a:buChar char="§"/>
              <a:tabLst/>
              <a:defRPr/>
            </a:pPr>
            <a:r>
              <a:rPr kumimoji="0" lang="zh-CN" altLang="en-US" sz="1800" b="0" i="0" u="none" strike="noStrike" kern="1200" cap="none" spc="0" normalizeH="0" baseline="0" noProof="0" dirty="0" smtClean="0">
                <a:ln>
                  <a:noFill/>
                </a:ln>
                <a:solidFill>
                  <a:srgbClr val="FF0000"/>
                </a:solidFill>
                <a:effectLst/>
                <a:uLnTx/>
                <a:uFillTx/>
                <a:latin typeface="宋体" panose="02010600030101010101" pitchFamily="2" charset="-122"/>
                <a:ea typeface="+mn-ea"/>
                <a:cs typeface="Times New Roman" panose="02020603050405020304" pitchFamily="18" charset="0"/>
              </a:rPr>
              <a:t>代表性</a:t>
            </a:r>
            <a:r>
              <a:rPr kumimoji="0" lang="zh-CN" altLang="en-US" sz="1800" b="0" i="0" u="none" strike="noStrike" kern="1200" cap="none" spc="0" normalizeH="0" baseline="0" noProof="0" dirty="0" smtClean="0">
                <a:ln>
                  <a:noFill/>
                </a:ln>
                <a:solidFill>
                  <a:srgbClr val="000000"/>
                </a:solidFill>
                <a:effectLst/>
                <a:uLnTx/>
                <a:uFillTx/>
                <a:latin typeface="宋体" panose="02010600030101010101" pitchFamily="2" charset="-122"/>
                <a:ea typeface="+mn-ea"/>
                <a:cs typeface="Times New Roman" panose="02020603050405020304" pitchFamily="18" charset="0"/>
              </a:rPr>
              <a:t>：</a:t>
            </a:r>
            <a:r>
              <a:rPr kumimoji="0" lang="en-US" altLang="zh-CN" sz="1800" b="0" i="0" u="none" strike="noStrike" kern="1200" cap="none" spc="0" normalizeH="0" baseline="0" noProof="0" dirty="0" smtClean="0">
                <a:ln>
                  <a:noFill/>
                </a:ln>
                <a:solidFill>
                  <a:srgbClr val="000000"/>
                </a:solidFill>
                <a:effectLst/>
                <a:uLnTx/>
                <a:uFillTx/>
                <a:latin typeface="宋体" panose="02010600030101010101" pitchFamily="2" charset="-122"/>
                <a:ea typeface="+mn-ea"/>
                <a:cs typeface="Times New Roman" panose="02020603050405020304" pitchFamily="18" charset="0"/>
              </a:rPr>
              <a:t>YES/MVS</a:t>
            </a:r>
            <a:r>
              <a:rPr kumimoji="0" lang="zh-CN" altLang="en-US" sz="1800" b="0" i="0" u="none" strike="noStrike" kern="1200" cap="none" spc="0" normalizeH="0" baseline="0" noProof="0" dirty="0" smtClean="0">
                <a:ln>
                  <a:noFill/>
                </a:ln>
                <a:solidFill>
                  <a:srgbClr val="000000"/>
                </a:solidFill>
                <a:effectLst/>
                <a:uLnTx/>
                <a:uFillTx/>
                <a:latin typeface="宋体" panose="02010600030101010101" pitchFamily="2" charset="-122"/>
                <a:ea typeface="+mn-ea"/>
                <a:cs typeface="Times New Roman" panose="02020603050405020304" pitchFamily="18" charset="0"/>
              </a:rPr>
              <a:t>（帮助监控和控制</a:t>
            </a:r>
            <a:r>
              <a:rPr kumimoji="0" lang="en-US" altLang="zh-CN" sz="1800" b="0" i="0" u="none" strike="noStrike" kern="1200" cap="none" spc="0" normalizeH="0" baseline="0" noProof="0" dirty="0" smtClean="0">
                <a:ln>
                  <a:noFill/>
                </a:ln>
                <a:solidFill>
                  <a:srgbClr val="000000"/>
                </a:solidFill>
                <a:effectLst/>
                <a:uLnTx/>
                <a:uFillTx/>
                <a:latin typeface="宋体" panose="02010600030101010101" pitchFamily="2" charset="-122"/>
                <a:ea typeface="+mn-ea"/>
                <a:cs typeface="Times New Roman" panose="02020603050405020304" pitchFamily="18" charset="0"/>
              </a:rPr>
              <a:t>MVS</a:t>
            </a:r>
            <a:r>
              <a:rPr kumimoji="0" lang="zh-CN" altLang="en-US" sz="1800" b="0" i="0" u="none" strike="noStrike" kern="1200" cap="none" spc="0" normalizeH="0" baseline="0" noProof="0" dirty="0" smtClean="0">
                <a:ln>
                  <a:noFill/>
                </a:ln>
                <a:solidFill>
                  <a:srgbClr val="000000"/>
                </a:solidFill>
                <a:effectLst/>
                <a:uLnTx/>
                <a:uFillTx/>
                <a:latin typeface="宋体" panose="02010600030101010101" pitchFamily="2" charset="-122"/>
                <a:ea typeface="+mn-ea"/>
                <a:cs typeface="Times New Roman" panose="02020603050405020304" pitchFamily="18" charset="0"/>
              </a:rPr>
              <a:t>操作系统）</a:t>
            </a:r>
            <a:endParaRPr kumimoji="0" lang="en-US" altLang="zh-CN" sz="1800" b="0" i="0" u="none" strike="noStrike" kern="1200" cap="none" spc="0" normalizeH="0" baseline="0" noProof="0" dirty="0" smtClean="0">
              <a:ln>
                <a:noFill/>
              </a:ln>
              <a:solidFill>
                <a:srgbClr val="000000"/>
              </a:solidFill>
              <a:effectLst/>
              <a:uLnTx/>
              <a:uFillTx/>
              <a:latin typeface="宋体" panose="02010600030101010101" pitchFamily="2" charset="-122"/>
              <a:ea typeface="+mn-ea"/>
              <a:cs typeface="Times New Roman" panose="02020603050405020304" pitchFamily="18" charset="0"/>
            </a:endParaRPr>
          </a:p>
          <a:p>
            <a:pPr marL="342900" marR="0" lvl="0" indent="-342900" algn="just" defTabSz="914400" rtl="0" eaLnBrk="1" fontAlgn="base" latinLnBrk="0" hangingPunct="1">
              <a:lnSpc>
                <a:spcPct val="80000"/>
              </a:lnSpc>
              <a:spcBef>
                <a:spcPct val="20000"/>
              </a:spcBef>
              <a:spcAft>
                <a:spcPct val="0"/>
              </a:spcAft>
              <a:buClr>
                <a:srgbClr val="364EB6"/>
              </a:buClr>
              <a:buSzTx/>
              <a:buFont typeface="Wingdings" panose="05000000000000000000" pitchFamily="2" charset="2"/>
              <a:buChar char="§"/>
              <a:tabLst/>
              <a:defRPr/>
            </a:pPr>
            <a:r>
              <a:rPr kumimoji="0" lang="zh-CN" altLang="en-US" sz="2000" b="0" i="0" u="none" strike="noStrike" kern="1200" cap="none" spc="0" normalizeH="0" baseline="0" noProof="0" dirty="0" smtClean="0">
                <a:ln>
                  <a:noFill/>
                </a:ln>
                <a:solidFill>
                  <a:srgbClr val="FF0000"/>
                </a:solidFill>
                <a:effectLst/>
                <a:uLnTx/>
                <a:uFillTx/>
                <a:latin typeface="宋体" panose="02010600030101010101" pitchFamily="2" charset="-122"/>
                <a:ea typeface="+mn-ea"/>
                <a:cs typeface="+mn-cs"/>
              </a:rPr>
              <a:t>监督型专家系统</a:t>
            </a:r>
          </a:p>
          <a:p>
            <a:pPr marL="742950" marR="0" lvl="1" indent="-285750" algn="just" defTabSz="914400" rtl="0" eaLnBrk="1" fontAlgn="base" latinLnBrk="0" hangingPunct="1">
              <a:lnSpc>
                <a:spcPct val="80000"/>
              </a:lnSpc>
              <a:spcBef>
                <a:spcPct val="20000"/>
              </a:spcBef>
              <a:spcAft>
                <a:spcPct val="0"/>
              </a:spcAft>
              <a:buClr>
                <a:srgbClr val="4987E3"/>
              </a:buClr>
              <a:buSzTx/>
              <a:buFont typeface="Wingdings" panose="05000000000000000000" pitchFamily="2" charset="2"/>
              <a:buChar char="§"/>
              <a:tabLst/>
              <a:defRPr/>
            </a:pPr>
            <a:r>
              <a:rPr kumimoji="0" lang="zh-CN" altLang="en-US" sz="1800" b="0" i="0" u="none" strike="noStrike" kern="1200" cap="none" spc="0" normalizeH="0" baseline="0" noProof="0" dirty="0" smtClean="0">
                <a:ln>
                  <a:noFill/>
                </a:ln>
                <a:solidFill>
                  <a:srgbClr val="000000"/>
                </a:solidFill>
                <a:effectLst/>
                <a:uLnTx/>
                <a:uFillTx/>
                <a:latin typeface="宋体" panose="02010600030101010101" pitchFamily="2" charset="-122"/>
                <a:ea typeface="+mn-ea"/>
                <a:cs typeface="Times New Roman" panose="02020603050405020304" pitchFamily="18" charset="0"/>
              </a:rPr>
              <a:t>能完成实时的监测任务，并根据监测到的现象作出相应的分析和处理</a:t>
            </a:r>
            <a:r>
              <a:rPr kumimoji="0" lang="zh-CN" altLang="en-US" sz="1800" b="0" i="0" u="none" strike="noStrike" kern="1200" cap="none" spc="0" normalizeH="0" baseline="0" noProof="0" dirty="0" smtClean="0">
                <a:ln>
                  <a:noFill/>
                </a:ln>
                <a:solidFill>
                  <a:srgbClr val="FF0000"/>
                </a:solidFill>
                <a:effectLst/>
                <a:uLnTx/>
                <a:uFillTx/>
                <a:latin typeface="宋体" panose="02010600030101010101" pitchFamily="2" charset="-122"/>
                <a:ea typeface="+mn-ea"/>
                <a:cs typeface="Times New Roman" panose="02020603050405020304" pitchFamily="18" charset="0"/>
              </a:rPr>
              <a:t> </a:t>
            </a:r>
          </a:p>
          <a:p>
            <a:pPr marL="742950" marR="0" lvl="1" indent="-285750" algn="just" defTabSz="914400" rtl="0" eaLnBrk="1" fontAlgn="base" latinLnBrk="0" hangingPunct="1">
              <a:lnSpc>
                <a:spcPct val="80000"/>
              </a:lnSpc>
              <a:spcBef>
                <a:spcPct val="20000"/>
              </a:spcBef>
              <a:spcAft>
                <a:spcPct val="0"/>
              </a:spcAft>
              <a:buClr>
                <a:srgbClr val="4987E3"/>
              </a:buClr>
              <a:buSzTx/>
              <a:buFont typeface="Wingdings" panose="05000000000000000000" pitchFamily="2" charset="2"/>
              <a:buChar char="§"/>
              <a:tabLst/>
              <a:defRPr/>
            </a:pPr>
            <a:r>
              <a:rPr kumimoji="0" lang="zh-CN" altLang="en-US" sz="1800" b="0" i="0" u="none" strike="noStrike" kern="1200" cap="none" spc="0" normalizeH="0" baseline="0" noProof="0" dirty="0" smtClean="0">
                <a:ln>
                  <a:noFill/>
                </a:ln>
                <a:solidFill>
                  <a:srgbClr val="FF0000"/>
                </a:solidFill>
                <a:effectLst/>
                <a:uLnTx/>
                <a:uFillTx/>
                <a:latin typeface="宋体" panose="02010600030101010101" pitchFamily="2" charset="-122"/>
                <a:ea typeface="+mn-ea"/>
                <a:cs typeface="Times New Roman" panose="02020603050405020304" pitchFamily="18" charset="0"/>
              </a:rPr>
              <a:t>代表性</a:t>
            </a:r>
            <a:r>
              <a:rPr kumimoji="0" lang="zh-CN" altLang="en-US" sz="1800" b="0" i="0" u="none" strike="noStrike" kern="1200" cap="none" spc="0" normalizeH="0" baseline="0" noProof="0" dirty="0" smtClean="0">
                <a:ln>
                  <a:noFill/>
                </a:ln>
                <a:solidFill>
                  <a:srgbClr val="000000"/>
                </a:solidFill>
                <a:effectLst/>
                <a:uLnTx/>
                <a:uFillTx/>
                <a:latin typeface="宋体" panose="02010600030101010101" pitchFamily="2" charset="-122"/>
                <a:ea typeface="+mn-ea"/>
                <a:cs typeface="Times New Roman" panose="02020603050405020304" pitchFamily="18" charset="0"/>
              </a:rPr>
              <a:t>：</a:t>
            </a:r>
            <a:r>
              <a:rPr kumimoji="0" lang="en-US" altLang="zh-CN" sz="1800" b="0" i="0" u="none" strike="noStrike" kern="1200" cap="none" spc="0" normalizeH="0" baseline="0" noProof="0" dirty="0" smtClean="0">
                <a:ln>
                  <a:noFill/>
                </a:ln>
                <a:solidFill>
                  <a:srgbClr val="000000"/>
                </a:solidFill>
                <a:effectLst/>
                <a:uLnTx/>
                <a:uFillTx/>
                <a:latin typeface="宋体" panose="02010600030101010101" pitchFamily="2" charset="-122"/>
                <a:ea typeface="+mn-ea"/>
                <a:cs typeface="Times New Roman" panose="02020603050405020304" pitchFamily="18" charset="0"/>
              </a:rPr>
              <a:t>REACTOR</a:t>
            </a:r>
            <a:r>
              <a:rPr kumimoji="0" lang="zh-CN" altLang="en-US" sz="1800" b="0" i="0" u="none" strike="noStrike" kern="1200" cap="none" spc="0" normalizeH="0" baseline="0" noProof="0" dirty="0" smtClean="0">
                <a:ln>
                  <a:noFill/>
                </a:ln>
                <a:solidFill>
                  <a:srgbClr val="000000"/>
                </a:solidFill>
                <a:effectLst/>
                <a:uLnTx/>
                <a:uFillTx/>
                <a:latin typeface="宋体" panose="02010600030101010101" pitchFamily="2" charset="-122"/>
                <a:ea typeface="+mn-ea"/>
                <a:cs typeface="Times New Roman" panose="02020603050405020304" pitchFamily="18" charset="0"/>
              </a:rPr>
              <a:t>（帮助操作人员检测和处理核反应堆事故）</a:t>
            </a:r>
            <a:r>
              <a:rPr kumimoji="0" lang="zh-CN" altLang="en-US" sz="1800" b="0" i="0" u="none" strike="noStrike" kern="1200" cap="none" spc="0" normalizeH="0" baseline="0" noProof="0" dirty="0" smtClean="0">
                <a:ln>
                  <a:noFill/>
                </a:ln>
                <a:solidFill>
                  <a:srgbClr val="FF0000"/>
                </a:solidFill>
                <a:effectLst/>
                <a:uLnTx/>
                <a:uFillTx/>
                <a:latin typeface="宋体" panose="02010600030101010101" pitchFamily="2" charset="-122"/>
                <a:ea typeface="+mn-ea"/>
                <a:cs typeface="Times New Roman" panose="02020603050405020304" pitchFamily="18" charset="0"/>
              </a:rPr>
              <a:t> </a:t>
            </a:r>
          </a:p>
          <a:p>
            <a:pPr marL="342900" marR="0" lvl="0" indent="-342900" algn="just" defTabSz="914400" rtl="0" eaLnBrk="1" fontAlgn="base" latinLnBrk="0" hangingPunct="1">
              <a:lnSpc>
                <a:spcPct val="80000"/>
              </a:lnSpc>
              <a:spcBef>
                <a:spcPct val="20000"/>
              </a:spcBef>
              <a:spcAft>
                <a:spcPct val="0"/>
              </a:spcAft>
              <a:buClr>
                <a:srgbClr val="364EB6"/>
              </a:buClr>
              <a:buSzTx/>
              <a:buFont typeface="Wingdings" panose="05000000000000000000" pitchFamily="2" charset="2"/>
              <a:buChar char="§"/>
              <a:tabLst/>
              <a:defRPr/>
            </a:pPr>
            <a:r>
              <a:rPr kumimoji="0" lang="zh-CN" altLang="en-US" sz="2000" b="0" i="0" u="none" strike="noStrike" kern="1200" cap="none" spc="0" normalizeH="0" baseline="0" noProof="0" dirty="0" smtClean="0">
                <a:ln>
                  <a:noFill/>
                </a:ln>
                <a:solidFill>
                  <a:srgbClr val="FF0000"/>
                </a:solidFill>
                <a:effectLst/>
                <a:uLnTx/>
                <a:uFillTx/>
                <a:latin typeface="宋体" panose="02010600030101010101" pitchFamily="2" charset="-122"/>
                <a:ea typeface="+mn-ea"/>
                <a:cs typeface="+mn-cs"/>
              </a:rPr>
              <a:t>修理型专家系统</a:t>
            </a:r>
          </a:p>
          <a:p>
            <a:pPr marL="742950" marR="0" lvl="1" indent="-285750" algn="just" defTabSz="914400" rtl="0" eaLnBrk="1" fontAlgn="base" latinLnBrk="0" hangingPunct="1">
              <a:lnSpc>
                <a:spcPct val="80000"/>
              </a:lnSpc>
              <a:spcBef>
                <a:spcPct val="20000"/>
              </a:spcBef>
              <a:spcAft>
                <a:spcPct val="0"/>
              </a:spcAft>
              <a:buClr>
                <a:srgbClr val="4987E3"/>
              </a:buClr>
              <a:buSzTx/>
              <a:buFont typeface="Wingdings" panose="05000000000000000000" pitchFamily="2" charset="2"/>
              <a:buChar char="§"/>
              <a:tabLst/>
              <a:defRPr/>
            </a:pPr>
            <a:r>
              <a:rPr kumimoji="0" lang="zh-CN" altLang="en-US" sz="1800" b="0" i="0" u="none" strike="noStrike" kern="1200" cap="none" spc="0" normalizeH="0" baseline="0" noProof="0" dirty="0" smtClean="0">
                <a:ln>
                  <a:noFill/>
                </a:ln>
                <a:solidFill>
                  <a:srgbClr val="000000"/>
                </a:solidFill>
                <a:effectLst/>
                <a:uLnTx/>
                <a:uFillTx/>
                <a:latin typeface="宋体" panose="02010600030101010101" pitchFamily="2" charset="-122"/>
                <a:ea typeface="+mn-ea"/>
                <a:cs typeface="Times New Roman" panose="02020603050405020304" pitchFamily="18" charset="0"/>
              </a:rPr>
              <a:t>能根据故障的特点制订纠错方案，并能实施该方案排除故障，当制订的方案失效或部分失效时，能及时采取相应的补救措施</a:t>
            </a:r>
          </a:p>
          <a:p>
            <a:pPr marL="342900" marR="0" lvl="0" indent="-342900" algn="just" defTabSz="914400" rtl="0" eaLnBrk="1" fontAlgn="base" latinLnBrk="0" hangingPunct="1">
              <a:lnSpc>
                <a:spcPct val="80000"/>
              </a:lnSpc>
              <a:spcBef>
                <a:spcPct val="20000"/>
              </a:spcBef>
              <a:spcAft>
                <a:spcPct val="0"/>
              </a:spcAft>
              <a:buClr>
                <a:srgbClr val="364EB6"/>
              </a:buClr>
              <a:buSzTx/>
              <a:buFont typeface="Wingdings" panose="05000000000000000000" pitchFamily="2" charset="2"/>
              <a:buChar char="§"/>
              <a:tabLst/>
              <a:defRPr/>
            </a:pPr>
            <a:r>
              <a:rPr kumimoji="0" lang="zh-CN" altLang="en-US" sz="2000" b="0" i="0" u="none" strike="noStrike" kern="1200" cap="none" spc="0" normalizeH="0" baseline="0" noProof="0" dirty="0" smtClean="0">
                <a:ln>
                  <a:noFill/>
                </a:ln>
                <a:solidFill>
                  <a:srgbClr val="FF0000"/>
                </a:solidFill>
                <a:effectLst/>
                <a:uLnTx/>
                <a:uFillTx/>
                <a:latin typeface="宋体" panose="02010600030101010101" pitchFamily="2" charset="-122"/>
                <a:ea typeface="+mn-ea"/>
                <a:cs typeface="+mn-cs"/>
              </a:rPr>
              <a:t>教学型专家系统</a:t>
            </a:r>
          </a:p>
          <a:p>
            <a:pPr marL="742950" marR="0" lvl="1" indent="-285750" algn="just" defTabSz="914400" rtl="0" eaLnBrk="1" fontAlgn="base" latinLnBrk="0" hangingPunct="1">
              <a:lnSpc>
                <a:spcPct val="80000"/>
              </a:lnSpc>
              <a:spcBef>
                <a:spcPct val="20000"/>
              </a:spcBef>
              <a:spcAft>
                <a:spcPct val="0"/>
              </a:spcAft>
              <a:buClr>
                <a:srgbClr val="4987E3"/>
              </a:buClr>
              <a:buSzTx/>
              <a:buFont typeface="Wingdings" panose="05000000000000000000" pitchFamily="2" charset="2"/>
              <a:buChar char="§"/>
              <a:tabLst/>
              <a:defRPr/>
            </a:pPr>
            <a:r>
              <a:rPr kumimoji="0" lang="zh-CN" altLang="en-US" sz="1800" b="0" i="0" u="none" strike="noStrike" kern="1200" cap="none" spc="0" normalizeH="0" baseline="0" noProof="0" dirty="0" smtClean="0">
                <a:ln>
                  <a:noFill/>
                </a:ln>
                <a:solidFill>
                  <a:srgbClr val="000000"/>
                </a:solidFill>
                <a:effectLst/>
                <a:uLnTx/>
                <a:uFillTx/>
                <a:latin typeface="宋体" panose="02010600030101010101" pitchFamily="2" charset="-122"/>
                <a:ea typeface="+mn-ea"/>
                <a:cs typeface="Times New Roman" panose="02020603050405020304" pitchFamily="18" charset="0"/>
              </a:rPr>
              <a:t>能根据学生学习过程中所产生的问题进行分析、评价、找出错误原因，有针对性地确定教学内容或采取其它有效的教学手段 </a:t>
            </a:r>
            <a:r>
              <a:rPr kumimoji="0" lang="zh-CN" altLang="en-US" sz="1800" b="0" i="0" u="none" strike="noStrike" kern="1200" cap="none" spc="0" normalizeH="0" baseline="0" noProof="0" dirty="0" smtClean="0">
                <a:ln>
                  <a:noFill/>
                </a:ln>
                <a:solidFill>
                  <a:srgbClr val="FF0000"/>
                </a:solidFill>
                <a:effectLst/>
                <a:uLnTx/>
                <a:uFillTx/>
                <a:latin typeface="宋体" panose="02010600030101010101" pitchFamily="2" charset="-122"/>
                <a:ea typeface="+mn-ea"/>
                <a:cs typeface="Times New Roman" panose="02020603050405020304" pitchFamily="18" charset="0"/>
              </a:rPr>
              <a:t> </a:t>
            </a:r>
          </a:p>
          <a:p>
            <a:pPr marL="742950" marR="0" lvl="1" indent="-285750" algn="just" defTabSz="914400" rtl="0" eaLnBrk="1" fontAlgn="base" latinLnBrk="0" hangingPunct="1">
              <a:lnSpc>
                <a:spcPct val="80000"/>
              </a:lnSpc>
              <a:spcBef>
                <a:spcPct val="20000"/>
              </a:spcBef>
              <a:spcAft>
                <a:spcPct val="0"/>
              </a:spcAft>
              <a:buClr>
                <a:srgbClr val="4987E3"/>
              </a:buClr>
              <a:buSzTx/>
              <a:buFont typeface="Wingdings" panose="05000000000000000000" pitchFamily="2" charset="2"/>
              <a:buChar char="§"/>
              <a:tabLst/>
              <a:defRPr/>
            </a:pPr>
            <a:r>
              <a:rPr kumimoji="0" lang="zh-CN" altLang="en-US" sz="1800" b="0" i="0" u="none" strike="noStrike" kern="1200" cap="none" spc="0" normalizeH="0" baseline="0" noProof="0" dirty="0" smtClean="0">
                <a:ln>
                  <a:noFill/>
                </a:ln>
                <a:solidFill>
                  <a:srgbClr val="FF0000"/>
                </a:solidFill>
                <a:effectLst/>
                <a:uLnTx/>
                <a:uFillTx/>
                <a:latin typeface="宋体" panose="02010600030101010101" pitchFamily="2" charset="-122"/>
                <a:ea typeface="+mn-ea"/>
                <a:cs typeface="Times New Roman" panose="02020603050405020304" pitchFamily="18" charset="0"/>
              </a:rPr>
              <a:t>代表性</a:t>
            </a:r>
            <a:r>
              <a:rPr kumimoji="0" lang="zh-CN" altLang="en-US" sz="1800" b="0" i="0" u="none" strike="noStrike" kern="1200" cap="none" spc="0" normalizeH="0" baseline="0" noProof="0" dirty="0" smtClean="0">
                <a:ln>
                  <a:noFill/>
                </a:ln>
                <a:solidFill>
                  <a:srgbClr val="000000"/>
                </a:solidFill>
                <a:effectLst/>
                <a:uLnTx/>
                <a:uFillTx/>
                <a:latin typeface="宋体" panose="02010600030101010101" pitchFamily="2" charset="-122"/>
                <a:ea typeface="+mn-ea"/>
                <a:cs typeface="Times New Roman" panose="02020603050405020304" pitchFamily="18" charset="0"/>
              </a:rPr>
              <a:t>：</a:t>
            </a:r>
            <a:r>
              <a:rPr kumimoji="0" lang="en-US" altLang="zh-CN" sz="1800" b="0" i="0" u="none" strike="noStrike" kern="1200" cap="none" spc="0" normalizeH="0" baseline="0" noProof="0" dirty="0" smtClean="0">
                <a:ln>
                  <a:noFill/>
                </a:ln>
                <a:solidFill>
                  <a:srgbClr val="000000"/>
                </a:solidFill>
                <a:effectLst/>
                <a:uLnTx/>
                <a:uFillTx/>
                <a:latin typeface="宋体" panose="02010600030101010101" pitchFamily="2" charset="-122"/>
                <a:ea typeface="+mn-ea"/>
                <a:cs typeface="Times New Roman" panose="02020603050405020304" pitchFamily="18" charset="0"/>
              </a:rPr>
              <a:t>GUIDON</a:t>
            </a:r>
            <a:r>
              <a:rPr kumimoji="0" lang="zh-CN" altLang="en-US" sz="1800" b="0" i="0" u="none" strike="noStrike" kern="1200" cap="none" spc="0" normalizeH="0" baseline="0" noProof="0" dirty="0" smtClean="0">
                <a:ln>
                  <a:noFill/>
                </a:ln>
                <a:solidFill>
                  <a:srgbClr val="000000"/>
                </a:solidFill>
                <a:effectLst/>
                <a:uLnTx/>
                <a:uFillTx/>
                <a:latin typeface="宋体" panose="02010600030101010101" pitchFamily="2" charset="-122"/>
                <a:ea typeface="+mn-ea"/>
                <a:cs typeface="Times New Roman" panose="02020603050405020304" pitchFamily="18" charset="0"/>
              </a:rPr>
              <a:t>（讲授有关细菌感染性疾病方面的医学知识）</a:t>
            </a:r>
          </a:p>
          <a:p>
            <a:pPr marL="342900" marR="0" lvl="0" indent="-342900" algn="just" defTabSz="914400" rtl="0" eaLnBrk="1" fontAlgn="base" latinLnBrk="0" hangingPunct="1">
              <a:lnSpc>
                <a:spcPct val="80000"/>
              </a:lnSpc>
              <a:spcBef>
                <a:spcPct val="20000"/>
              </a:spcBef>
              <a:spcAft>
                <a:spcPct val="0"/>
              </a:spcAft>
              <a:buClr>
                <a:srgbClr val="364EB6"/>
              </a:buClr>
              <a:buSzTx/>
              <a:buFont typeface="Wingdings" panose="05000000000000000000" pitchFamily="2" charset="2"/>
              <a:buChar char="§"/>
              <a:tabLst/>
              <a:defRPr/>
            </a:pPr>
            <a:r>
              <a:rPr kumimoji="0" lang="zh-CN" altLang="en-US" sz="2000" b="0" i="0" u="none" strike="noStrike" kern="1200" cap="none" spc="0" normalizeH="0" baseline="0" noProof="0" dirty="0" smtClean="0">
                <a:ln>
                  <a:noFill/>
                </a:ln>
                <a:solidFill>
                  <a:srgbClr val="FF0000"/>
                </a:solidFill>
                <a:effectLst/>
                <a:uLnTx/>
                <a:uFillTx/>
                <a:latin typeface="宋体" panose="02010600030101010101" pitchFamily="2" charset="-122"/>
                <a:ea typeface="+mn-ea"/>
                <a:cs typeface="+mn-cs"/>
              </a:rPr>
              <a:t>调试型专家系统</a:t>
            </a:r>
          </a:p>
          <a:p>
            <a:pPr marL="742950" marR="0" lvl="1" indent="-285750" algn="just" defTabSz="914400" rtl="0" eaLnBrk="1" fontAlgn="base" latinLnBrk="0" hangingPunct="1">
              <a:lnSpc>
                <a:spcPct val="80000"/>
              </a:lnSpc>
              <a:spcBef>
                <a:spcPct val="20000"/>
              </a:spcBef>
              <a:spcAft>
                <a:spcPct val="0"/>
              </a:spcAft>
              <a:buClr>
                <a:srgbClr val="4987E3"/>
              </a:buClr>
              <a:buSzTx/>
              <a:buFont typeface="Wingdings" panose="05000000000000000000" pitchFamily="2" charset="2"/>
              <a:buChar char="§"/>
              <a:tabLst/>
              <a:defRPr/>
            </a:pPr>
            <a:r>
              <a:rPr kumimoji="0" lang="zh-CN" altLang="en-US" sz="1800" b="0" i="0" u="none" strike="noStrike" kern="1200" cap="none" spc="0" normalizeH="0" baseline="0" noProof="0" dirty="0" smtClean="0">
                <a:ln>
                  <a:noFill/>
                </a:ln>
                <a:solidFill>
                  <a:srgbClr val="000000"/>
                </a:solidFill>
                <a:effectLst/>
                <a:uLnTx/>
                <a:uFillTx/>
                <a:latin typeface="宋体" panose="02010600030101010101" pitchFamily="2" charset="-122"/>
                <a:ea typeface="+mn-ea"/>
                <a:cs typeface="Times New Roman" panose="02020603050405020304" pitchFamily="18" charset="0"/>
              </a:rPr>
              <a:t>能根据相应的标准检测被测试对象存在的错误，并能从多种纠错方案中选出适用于当前情况的最佳方案，排除错误</a:t>
            </a:r>
          </a:p>
          <a:p>
            <a:pPr marL="457200" marR="0" lvl="1" indent="0" algn="just" defTabSz="914400" rtl="0" eaLnBrk="1" fontAlgn="base" latinLnBrk="0" hangingPunct="1">
              <a:lnSpc>
                <a:spcPct val="90000"/>
              </a:lnSpc>
              <a:spcBef>
                <a:spcPct val="20000"/>
              </a:spcBef>
              <a:spcAft>
                <a:spcPct val="0"/>
              </a:spcAft>
              <a:buClr>
                <a:srgbClr val="4987E3"/>
              </a:buClr>
              <a:buSzTx/>
              <a:buFont typeface="Wingdings" panose="05000000000000000000" pitchFamily="2" charset="2"/>
              <a:buNone/>
              <a:tabLst/>
              <a:defRPr/>
            </a:pPr>
            <a:endParaRPr kumimoji="0" lang="zh-CN" altLang="en-US" sz="1800" b="0" i="0" u="none" strike="noStrike" kern="1200" cap="none" spc="0" normalizeH="0" baseline="0" noProof="0" dirty="0" smtClean="0">
              <a:ln>
                <a:noFill/>
              </a:ln>
              <a:solidFill>
                <a:srgbClr val="000000"/>
              </a:solidFill>
              <a:effectLst/>
              <a:uLnTx/>
              <a:uFillTx/>
              <a:latin typeface="宋体" panose="02010600030101010101" pitchFamily="2" charset="-122"/>
              <a:ea typeface="+mn-ea"/>
              <a:cs typeface="Times New Roman" panose="02020603050405020304" pitchFamily="18" charset="0"/>
            </a:endParaRPr>
          </a:p>
          <a:p>
            <a:pPr lvl="1" algn="just">
              <a:lnSpc>
                <a:spcPct val="80000"/>
              </a:lnSpc>
            </a:pPr>
            <a:endParaRPr lang="zh-CN" altLang="en-US" sz="2000" dirty="0" smtClean="0">
              <a:solidFill>
                <a:srgbClr val="000000"/>
              </a:solidFill>
              <a:latin typeface="宋体" panose="02010600030101010101" pitchFamily="2" charset="-122"/>
              <a:ea typeface="+mn-ea"/>
              <a:cs typeface="Times New Roman" panose="02020603050405020304" pitchFamily="18" charset="0"/>
            </a:endParaRPr>
          </a:p>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15</a:t>
            </a:fld>
            <a:endParaRPr lang="zh-CN" altLang="en-US"/>
          </a:p>
        </p:txBody>
      </p:sp>
    </p:spTree>
    <p:extLst>
      <p:ext uri="{BB962C8B-B14F-4D97-AF65-F5344CB8AC3E}">
        <p14:creationId xmlns:p14="http://schemas.microsoft.com/office/powerpoint/2010/main" val="31826939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dirty="0" smtClean="0">
                <a:latin typeface="宋体" panose="02010600030101010101" pitchFamily="2" charset="-122"/>
              </a:rPr>
              <a:t>选择什么结构最为恰当，要根据系统的应用环境和所执行任务的特点而定。例如</a:t>
            </a:r>
            <a:r>
              <a:rPr lang="en-US" altLang="zh-CN" dirty="0" smtClean="0">
                <a:latin typeface="宋体" panose="02010600030101010101" pitchFamily="2" charset="-122"/>
              </a:rPr>
              <a:t>MYCIN</a:t>
            </a:r>
            <a:r>
              <a:rPr lang="zh-CN" altLang="en-US" dirty="0" smtClean="0">
                <a:latin typeface="宋体" panose="02010600030101010101" pitchFamily="2" charset="-122"/>
              </a:rPr>
              <a:t>系统的任务是疾病诊断与解释，问题的特点你是需要较小的可能空间、可靠的数据及比较可靠的知识，这就决定了它可采用穷尽检索解空间和单链推理等较简单的控制方法和系统结构。与此不同的，进行口语解释的系统，解空间大，知识不可靠，经常需要猜测才能继续推理。决定了它要具有更为复杂的额系统结构。</a:t>
            </a:r>
            <a:endParaRPr lang="en-US" altLang="zh-CN" dirty="0" smtClean="0">
              <a:latin typeface="宋体" panose="02010600030101010101" pitchFamily="2" charset="-122"/>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dirty="0" smtClean="0">
                <a:latin typeface="宋体" panose="02010600030101010101" pitchFamily="2" charset="-122"/>
              </a:rPr>
              <a:t>这个图是专家系统简化结构图。每个专家系统任务和特点不相同，其系统结构也不尽相同，一般具有图中</a:t>
            </a:r>
            <a:r>
              <a:rPr lang="zh-CN" altLang="en-US" dirty="0" smtClean="0">
                <a:solidFill>
                  <a:schemeClr val="hlink"/>
                </a:solidFill>
                <a:latin typeface="宋体" panose="02010600030101010101" pitchFamily="2" charset="-122"/>
              </a:rPr>
              <a:t>部分模块</a:t>
            </a:r>
            <a:r>
              <a:rPr lang="zh-CN" altLang="en-US" dirty="0" smtClean="0">
                <a:latin typeface="宋体" panose="02010600030101010101" pitchFamily="2" charset="-122"/>
              </a:rPr>
              <a:t>。</a:t>
            </a:r>
            <a:r>
              <a:rPr lang="zh-CN" altLang="en-US" dirty="0" smtClean="0"/>
              <a:t> </a:t>
            </a:r>
          </a:p>
          <a:p>
            <a:endParaRPr lang="zh-CN" altLang="en-US" dirty="0" smtClean="0"/>
          </a:p>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16</a:t>
            </a:fld>
            <a:endParaRPr lang="zh-CN" altLang="en-US"/>
          </a:p>
        </p:txBody>
      </p:sp>
    </p:spTree>
    <p:extLst>
      <p:ext uri="{BB962C8B-B14F-4D97-AF65-F5344CB8AC3E}">
        <p14:creationId xmlns:p14="http://schemas.microsoft.com/office/powerpoint/2010/main" val="1012631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28</a:t>
            </a:fld>
            <a:endParaRPr lang="zh-CN" altLang="en-US"/>
          </a:p>
        </p:txBody>
      </p:sp>
    </p:spTree>
    <p:extLst>
      <p:ext uri="{BB962C8B-B14F-4D97-AF65-F5344CB8AC3E}">
        <p14:creationId xmlns:p14="http://schemas.microsoft.com/office/powerpoint/2010/main" val="38380278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400" dirty="0" smtClean="0">
                <a:solidFill>
                  <a:srgbClr val="000000"/>
                </a:solidFill>
                <a:latin typeface="宋体" panose="02010600030101010101" pitchFamily="2" charset="-122"/>
                <a:cs typeface="Times New Roman" panose="02020603050405020304" pitchFamily="18" charset="0"/>
              </a:rPr>
              <a:t>威特曼（</a:t>
            </a:r>
            <a:r>
              <a:rPr lang="en-US" altLang="zh-CN" sz="1400" dirty="0" err="1" smtClean="0">
                <a:solidFill>
                  <a:srgbClr val="000000"/>
                </a:solidFill>
                <a:latin typeface="宋体" panose="02010600030101010101" pitchFamily="2" charset="-122"/>
                <a:cs typeface="Times New Roman" panose="02020603050405020304" pitchFamily="18" charset="0"/>
              </a:rPr>
              <a:t>Watermam</a:t>
            </a:r>
            <a:r>
              <a:rPr lang="zh-CN" altLang="en-US" sz="1400" dirty="0" smtClean="0">
                <a:solidFill>
                  <a:srgbClr val="000000"/>
                </a:solidFill>
                <a:latin typeface="宋体" panose="02010600030101010101" pitchFamily="2" charset="-122"/>
                <a:cs typeface="Times New Roman" panose="02020603050405020304" pitchFamily="18" charset="0"/>
              </a:rPr>
              <a:t>）从三方面研究如何选择适合专家系统开发的问题</a:t>
            </a:r>
          </a:p>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31</a:t>
            </a:fld>
            <a:endParaRPr lang="zh-CN" altLang="en-US"/>
          </a:p>
        </p:txBody>
      </p:sp>
    </p:spTree>
    <p:extLst>
      <p:ext uri="{BB962C8B-B14F-4D97-AF65-F5344CB8AC3E}">
        <p14:creationId xmlns:p14="http://schemas.microsoft.com/office/powerpoint/2010/main" val="23486296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知识库设计是建立专家系统最重要和最艰巨的任务。</a:t>
            </a:r>
            <a:r>
              <a:rPr lang="en-US" altLang="zh-CN" dirty="0" smtClean="0"/>
              <a:t>(a)</a:t>
            </a:r>
            <a:r>
              <a:rPr lang="zh-CN" altLang="en-US" dirty="0" smtClean="0"/>
              <a:t>即辨别所研究问题的实质，如要解决的任务是什么？它是如何定义的？可否把它分解为子问题或子任务，它包含哪些典型数据等（</a:t>
            </a:r>
            <a:r>
              <a:rPr lang="en-US" altLang="zh-CN" dirty="0" smtClean="0"/>
              <a:t>b</a:t>
            </a:r>
            <a:r>
              <a:rPr lang="zh-CN" altLang="en-US" dirty="0" smtClean="0"/>
              <a:t>）即概括知识表示所需要的关键概念及其关系，如数据类型、已知条件状态和目标、提出的假设以及控制策略等。（</a:t>
            </a:r>
            <a:r>
              <a:rPr lang="en-US" altLang="zh-CN" dirty="0" smtClean="0"/>
              <a:t>c</a:t>
            </a:r>
            <a:r>
              <a:rPr lang="zh-CN" altLang="en-US" dirty="0" smtClean="0"/>
              <a:t>）即确定用来组织知识的数据接哦古形式，应用人工智能中各种知识表示方法把与概念化过程有关的关键概念、自问题及信息流特性等变换为比较正式的表达（</a:t>
            </a:r>
            <a:r>
              <a:rPr lang="en-US" altLang="zh-CN" dirty="0" smtClean="0"/>
              <a:t>d</a:t>
            </a:r>
            <a:r>
              <a:rPr lang="zh-CN" altLang="en-US" dirty="0" smtClean="0"/>
              <a:t>）即编制规则、把形式化的知识变换为由编程语言表示的可供计算机执行的语句和程序。（</a:t>
            </a:r>
            <a:r>
              <a:rPr lang="en-US" altLang="zh-CN" dirty="0" smtClean="0"/>
              <a:t>e</a:t>
            </a:r>
            <a:r>
              <a:rPr lang="zh-CN" altLang="en-US" dirty="0" smtClean="0"/>
              <a:t>）即确认规则化了知识的合理性，检验规则的有效性。</a:t>
            </a:r>
            <a:endParaRPr lang="en-US" altLang="zh-CN" dirty="0" smtClean="0"/>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38</a:t>
            </a:fld>
            <a:endParaRPr lang="zh-CN" altLang="en-US"/>
          </a:p>
        </p:txBody>
      </p:sp>
    </p:spTree>
    <p:extLst>
      <p:ext uri="{BB962C8B-B14F-4D97-AF65-F5344CB8AC3E}">
        <p14:creationId xmlns:p14="http://schemas.microsoft.com/office/powerpoint/2010/main" val="25225050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lnSpc>
                <a:spcPct val="120000"/>
              </a:lnSpc>
              <a:spcBef>
                <a:spcPct val="30000"/>
              </a:spcBef>
              <a:buClr>
                <a:schemeClr val="accent2"/>
              </a:buClr>
              <a:buFont typeface="Wingdings" panose="05000000000000000000" pitchFamily="2" charset="2"/>
              <a:buChar char="§"/>
            </a:pPr>
            <a:r>
              <a:rPr lang="zh-CN" altLang="en-US" sz="1400" b="1" dirty="0" smtClean="0">
                <a:solidFill>
                  <a:srgbClr val="000000"/>
                </a:solidFill>
                <a:latin typeface="Times New Roman" panose="02020603050405020304" pitchFamily="18" charset="0"/>
                <a:cs typeface="Times New Roman" panose="02020603050405020304" pitchFamily="18" charset="0"/>
              </a:rPr>
              <a:t>（</a:t>
            </a:r>
            <a:r>
              <a:rPr lang="en-US" altLang="zh-CN" sz="1400" b="1" dirty="0" smtClean="0">
                <a:solidFill>
                  <a:srgbClr val="000000"/>
                </a:solidFill>
                <a:latin typeface="Times New Roman" panose="02020603050405020304" pitchFamily="18" charset="0"/>
                <a:cs typeface="Times New Roman" panose="02020603050405020304" pitchFamily="18" charset="0"/>
              </a:rPr>
              <a:t>1</a:t>
            </a:r>
            <a:r>
              <a:rPr lang="zh-CN" altLang="en-US" sz="1400" b="1" dirty="0" smtClean="0">
                <a:solidFill>
                  <a:srgbClr val="000000"/>
                </a:solidFill>
                <a:latin typeface="Times New Roman" panose="02020603050405020304" pitchFamily="18" charset="0"/>
                <a:cs typeface="Times New Roman" panose="02020603050405020304" pitchFamily="18" charset="0"/>
              </a:rPr>
              <a:t>）</a:t>
            </a:r>
            <a:r>
              <a:rPr lang="zh-CN" altLang="en-US" sz="1400" b="1" dirty="0" smtClean="0">
                <a:solidFill>
                  <a:srgbClr val="000000"/>
                </a:solidFill>
                <a:latin typeface="宋体" panose="02010600030101010101" pitchFamily="2" charset="-122"/>
              </a:rPr>
              <a:t>系统设计的正确性</a:t>
            </a:r>
            <a:r>
              <a:rPr lang="en-US" altLang="zh-CN" sz="1400" b="1" dirty="0" smtClean="0">
                <a:solidFill>
                  <a:srgbClr val="000000"/>
                </a:solidFill>
                <a:latin typeface="宋体" panose="02010600030101010101" pitchFamily="2" charset="-122"/>
              </a:rPr>
              <a:t>:</a:t>
            </a:r>
            <a:r>
              <a:rPr lang="en-US" altLang="zh-CN" sz="1400" b="1" dirty="0" smtClean="0"/>
              <a:t> </a:t>
            </a:r>
          </a:p>
          <a:p>
            <a:pPr eaLnBrk="1" hangingPunct="1">
              <a:lnSpc>
                <a:spcPct val="120000"/>
              </a:lnSpc>
              <a:spcBef>
                <a:spcPct val="30000"/>
              </a:spcBef>
              <a:buClr>
                <a:srgbClr val="0000FF"/>
              </a:buClr>
              <a:buSzPct val="50000"/>
              <a:buFont typeface="Wingdings" panose="05000000000000000000" pitchFamily="2" charset="2"/>
              <a:buChar char="l"/>
            </a:pPr>
            <a:r>
              <a:rPr lang="en-US" altLang="zh-CN" sz="1400" b="1" dirty="0" smtClean="0"/>
              <a:t>  </a:t>
            </a:r>
            <a:r>
              <a:rPr lang="zh-CN" altLang="en-US" sz="1400" b="1" dirty="0" smtClean="0">
                <a:solidFill>
                  <a:srgbClr val="000000"/>
                </a:solidFill>
                <a:latin typeface="宋体" panose="02010600030101010101" pitchFamily="2" charset="-122"/>
              </a:rPr>
              <a:t>系统设计思想的正确性。</a:t>
            </a:r>
            <a:endParaRPr lang="zh-CN" altLang="en-US" sz="1400" b="1" dirty="0" smtClean="0">
              <a:solidFill>
                <a:srgbClr val="000000"/>
              </a:solidFill>
              <a:latin typeface="Times New Roman" panose="02020603050405020304" pitchFamily="18" charset="0"/>
              <a:cs typeface="Times New Roman" panose="02020603050405020304" pitchFamily="18" charset="0"/>
            </a:endParaRPr>
          </a:p>
          <a:p>
            <a:pPr algn="just" eaLnBrk="1" hangingPunct="1">
              <a:lnSpc>
                <a:spcPct val="120000"/>
              </a:lnSpc>
              <a:spcBef>
                <a:spcPct val="30000"/>
              </a:spcBef>
              <a:buClr>
                <a:srgbClr val="0000FF"/>
              </a:buClr>
              <a:buSzPct val="50000"/>
              <a:buFont typeface="Wingdings" panose="05000000000000000000" pitchFamily="2" charset="2"/>
              <a:buChar char="l"/>
            </a:pPr>
            <a:r>
              <a:rPr lang="zh-CN" altLang="en-US" sz="1400" b="1" dirty="0" smtClean="0">
                <a:solidFill>
                  <a:srgbClr val="000000"/>
                </a:solidFill>
                <a:latin typeface="Times New Roman" panose="02020603050405020304" pitchFamily="18" charset="0"/>
                <a:cs typeface="Times New Roman" panose="02020603050405020304" pitchFamily="18" charset="0"/>
              </a:rPr>
              <a:t>   </a:t>
            </a:r>
            <a:r>
              <a:rPr lang="zh-CN" altLang="en-US" sz="1400" b="1" dirty="0" smtClean="0">
                <a:solidFill>
                  <a:srgbClr val="000000"/>
                </a:solidFill>
                <a:latin typeface="宋体" panose="02010600030101010101" pitchFamily="2" charset="-122"/>
              </a:rPr>
              <a:t>系统设计方法的正确性。</a:t>
            </a:r>
            <a:endParaRPr lang="zh-CN" altLang="en-US" sz="1400" b="1" dirty="0" smtClean="0">
              <a:solidFill>
                <a:srgbClr val="000000"/>
              </a:solidFill>
              <a:latin typeface="Times New Roman" panose="02020603050405020304" pitchFamily="18" charset="0"/>
              <a:cs typeface="Times New Roman" panose="02020603050405020304" pitchFamily="18" charset="0"/>
            </a:endParaRPr>
          </a:p>
          <a:p>
            <a:pPr eaLnBrk="1" hangingPunct="1">
              <a:lnSpc>
                <a:spcPct val="120000"/>
              </a:lnSpc>
              <a:spcBef>
                <a:spcPct val="30000"/>
              </a:spcBef>
              <a:buClr>
                <a:srgbClr val="0000FF"/>
              </a:buClr>
              <a:buSzPct val="50000"/>
              <a:buFont typeface="Wingdings" panose="05000000000000000000" pitchFamily="2" charset="2"/>
              <a:buChar char="l"/>
            </a:pPr>
            <a:r>
              <a:rPr lang="zh-CN" altLang="en-US" sz="1400" b="1" dirty="0" smtClean="0">
                <a:solidFill>
                  <a:srgbClr val="000000"/>
                </a:solidFill>
                <a:latin typeface="Times New Roman" panose="02020603050405020304" pitchFamily="18" charset="0"/>
                <a:cs typeface="Times New Roman" panose="02020603050405020304" pitchFamily="18" charset="0"/>
              </a:rPr>
              <a:t>   </a:t>
            </a:r>
            <a:r>
              <a:rPr lang="zh-CN" altLang="en-US" sz="1400" b="1" dirty="0" smtClean="0">
                <a:solidFill>
                  <a:srgbClr val="000000"/>
                </a:solidFill>
                <a:latin typeface="宋体" panose="02010600030101010101" pitchFamily="2" charset="-122"/>
              </a:rPr>
              <a:t>设计开发工具的正确性。</a:t>
            </a:r>
            <a:r>
              <a:rPr lang="zh-CN" altLang="en-US" dirty="0" smtClean="0"/>
              <a:t> </a:t>
            </a:r>
            <a:endParaRPr lang="en-US" altLang="zh-CN" dirty="0" smtClean="0"/>
          </a:p>
          <a:p>
            <a:pPr eaLnBrk="1" hangingPunct="1">
              <a:lnSpc>
                <a:spcPct val="120000"/>
              </a:lnSpc>
              <a:spcBef>
                <a:spcPct val="30000"/>
              </a:spcBef>
              <a:buClr>
                <a:schemeClr val="accent2"/>
              </a:buClr>
              <a:buFont typeface="Wingdings" panose="05000000000000000000" pitchFamily="2" charset="2"/>
              <a:buChar char="§"/>
            </a:pPr>
            <a:r>
              <a:rPr lang="zh-CN" altLang="en-US" sz="1400" b="1" dirty="0" smtClean="0">
                <a:solidFill>
                  <a:srgbClr val="000000"/>
                </a:solidFill>
                <a:latin typeface="Times New Roman" panose="02020603050405020304" pitchFamily="18" charset="0"/>
                <a:cs typeface="Times New Roman" panose="02020603050405020304" pitchFamily="18" charset="0"/>
              </a:rPr>
              <a:t>（</a:t>
            </a:r>
            <a:r>
              <a:rPr lang="en-US" altLang="zh-CN" sz="1400" b="1" dirty="0" smtClean="0">
                <a:solidFill>
                  <a:srgbClr val="000000"/>
                </a:solidFill>
                <a:latin typeface="Times New Roman" panose="02020603050405020304" pitchFamily="18" charset="0"/>
                <a:cs typeface="Times New Roman" panose="02020603050405020304" pitchFamily="18" charset="0"/>
              </a:rPr>
              <a:t>2</a:t>
            </a:r>
            <a:r>
              <a:rPr lang="zh-CN" altLang="en-US" sz="1400" b="1" dirty="0" smtClean="0">
                <a:solidFill>
                  <a:srgbClr val="000000"/>
                </a:solidFill>
                <a:latin typeface="Times New Roman" panose="02020603050405020304" pitchFamily="18" charset="0"/>
                <a:cs typeface="Times New Roman" panose="02020603050405020304" pitchFamily="18" charset="0"/>
              </a:rPr>
              <a:t>）</a:t>
            </a:r>
            <a:r>
              <a:rPr lang="zh-CN" altLang="en-US" sz="1400" b="1" dirty="0" smtClean="0">
                <a:solidFill>
                  <a:srgbClr val="000000"/>
                </a:solidFill>
                <a:latin typeface="宋体" panose="02010600030101010101" pitchFamily="2" charset="-122"/>
              </a:rPr>
              <a:t>系统测试的正确性</a:t>
            </a:r>
            <a:r>
              <a:rPr lang="en-US" altLang="zh-CN" sz="1400" b="1" dirty="0" smtClean="0">
                <a:solidFill>
                  <a:srgbClr val="000000"/>
                </a:solidFill>
                <a:latin typeface="宋体" panose="02010600030101010101" pitchFamily="2" charset="-122"/>
              </a:rPr>
              <a:t>:</a:t>
            </a:r>
            <a:endParaRPr lang="en-US" altLang="zh-CN" sz="1400" b="1" dirty="0" smtClean="0">
              <a:solidFill>
                <a:srgbClr val="000000"/>
              </a:solidFill>
              <a:latin typeface="Times New Roman" panose="02020603050405020304" pitchFamily="18" charset="0"/>
              <a:cs typeface="Times New Roman" panose="02020603050405020304" pitchFamily="18" charset="0"/>
            </a:endParaRPr>
          </a:p>
          <a:p>
            <a:pPr algn="just" eaLnBrk="1" hangingPunct="1">
              <a:lnSpc>
                <a:spcPct val="120000"/>
              </a:lnSpc>
              <a:spcBef>
                <a:spcPct val="30000"/>
              </a:spcBef>
              <a:buClr>
                <a:srgbClr val="0000FF"/>
              </a:buClr>
              <a:buSzPct val="50000"/>
              <a:buFont typeface="Wingdings" panose="05000000000000000000" pitchFamily="2" charset="2"/>
              <a:buChar char="l"/>
            </a:pPr>
            <a:r>
              <a:rPr lang="en-US" altLang="zh-CN" sz="1400" b="1" dirty="0" smtClean="0">
                <a:solidFill>
                  <a:srgbClr val="000000"/>
                </a:solidFill>
                <a:latin typeface="Times New Roman" panose="02020603050405020304" pitchFamily="18" charset="0"/>
                <a:cs typeface="Times New Roman" panose="02020603050405020304" pitchFamily="18" charset="0"/>
              </a:rPr>
              <a:t>   </a:t>
            </a:r>
            <a:r>
              <a:rPr lang="zh-CN" altLang="en-US" sz="1400" b="1" dirty="0" smtClean="0">
                <a:solidFill>
                  <a:srgbClr val="000000"/>
                </a:solidFill>
                <a:latin typeface="宋体" panose="02010600030101010101" pitchFamily="2" charset="-122"/>
              </a:rPr>
              <a:t>测试目的、方法、条件的正确性。</a:t>
            </a:r>
            <a:endParaRPr lang="zh-CN" altLang="en-US" sz="1400" b="1" dirty="0" smtClean="0">
              <a:solidFill>
                <a:srgbClr val="000000"/>
              </a:solidFill>
              <a:latin typeface="Times New Roman" panose="02020603050405020304" pitchFamily="18" charset="0"/>
              <a:cs typeface="Times New Roman" panose="02020603050405020304" pitchFamily="18" charset="0"/>
            </a:endParaRPr>
          </a:p>
          <a:p>
            <a:pPr eaLnBrk="1" hangingPunct="1">
              <a:lnSpc>
                <a:spcPct val="120000"/>
              </a:lnSpc>
              <a:spcBef>
                <a:spcPct val="30000"/>
              </a:spcBef>
              <a:buClr>
                <a:srgbClr val="0000FF"/>
              </a:buClr>
              <a:buSzPct val="50000"/>
              <a:buFont typeface="Wingdings" panose="05000000000000000000" pitchFamily="2" charset="2"/>
              <a:buChar char="l"/>
            </a:pPr>
            <a:r>
              <a:rPr lang="zh-CN" altLang="en-US" sz="1400" b="1" dirty="0" smtClean="0">
                <a:solidFill>
                  <a:srgbClr val="000000"/>
                </a:solidFill>
                <a:latin typeface="Times New Roman" panose="02020603050405020304" pitchFamily="18" charset="0"/>
                <a:cs typeface="Times New Roman" panose="02020603050405020304" pitchFamily="18" charset="0"/>
              </a:rPr>
              <a:t>   </a:t>
            </a:r>
            <a:r>
              <a:rPr lang="zh-CN" altLang="en-US" sz="1400" b="1" dirty="0" smtClean="0">
                <a:solidFill>
                  <a:srgbClr val="000000"/>
                </a:solidFill>
                <a:latin typeface="宋体" panose="02010600030101010101" pitchFamily="2" charset="-122"/>
              </a:rPr>
              <a:t>测试结果、数据、记录的正确性。</a:t>
            </a:r>
            <a:endParaRPr lang="en-US" altLang="zh-CN" sz="1400" b="1" dirty="0" smtClean="0">
              <a:solidFill>
                <a:srgbClr val="000000"/>
              </a:solidFill>
              <a:latin typeface="宋体" panose="02010600030101010101" pitchFamily="2" charset="-122"/>
            </a:endParaRPr>
          </a:p>
          <a:p>
            <a:pPr eaLnBrk="1" hangingPunct="1">
              <a:lnSpc>
                <a:spcPct val="120000"/>
              </a:lnSpc>
              <a:spcBef>
                <a:spcPct val="30000"/>
              </a:spcBef>
              <a:buClr>
                <a:schemeClr val="accent2"/>
              </a:buClr>
              <a:buFont typeface="Wingdings" panose="05000000000000000000" pitchFamily="2" charset="2"/>
              <a:buChar char="§"/>
            </a:pPr>
            <a:r>
              <a:rPr lang="zh-CN" altLang="en-US" sz="1400" b="1" dirty="0" smtClean="0">
                <a:solidFill>
                  <a:srgbClr val="000000"/>
                </a:solidFill>
                <a:latin typeface="Times New Roman" panose="02020603050405020304" pitchFamily="18" charset="0"/>
              </a:rPr>
              <a:t>（</a:t>
            </a:r>
            <a:r>
              <a:rPr lang="en-US" altLang="zh-CN" sz="1400" b="1" dirty="0" smtClean="0">
                <a:solidFill>
                  <a:srgbClr val="000000"/>
                </a:solidFill>
                <a:latin typeface="Times New Roman" panose="02020603050405020304" pitchFamily="18" charset="0"/>
              </a:rPr>
              <a:t>3</a:t>
            </a:r>
            <a:r>
              <a:rPr lang="zh-CN" altLang="en-US" sz="1400" b="1" dirty="0" smtClean="0">
                <a:solidFill>
                  <a:srgbClr val="000000"/>
                </a:solidFill>
                <a:latin typeface="Times New Roman" panose="02020603050405020304" pitchFamily="18" charset="0"/>
              </a:rPr>
              <a:t>）系统运行的正确性：</a:t>
            </a:r>
          </a:p>
          <a:p>
            <a:pPr algn="just" eaLnBrk="1" hangingPunct="1">
              <a:lnSpc>
                <a:spcPct val="120000"/>
              </a:lnSpc>
              <a:spcBef>
                <a:spcPct val="30000"/>
              </a:spcBef>
              <a:buClr>
                <a:srgbClr val="0000FF"/>
              </a:buClr>
              <a:buSzPct val="50000"/>
              <a:buFont typeface="Wingdings" panose="05000000000000000000" pitchFamily="2" charset="2"/>
              <a:buChar char="l"/>
            </a:pPr>
            <a:r>
              <a:rPr lang="zh-CN" altLang="en-US" sz="1400" b="1" dirty="0" smtClean="0">
                <a:solidFill>
                  <a:srgbClr val="000000"/>
                </a:solidFill>
                <a:latin typeface="Times New Roman" panose="02020603050405020304" pitchFamily="18" charset="0"/>
              </a:rPr>
              <a:t>  推理结论、求解结果、咨询建议的正确性。</a:t>
            </a:r>
          </a:p>
          <a:p>
            <a:pPr algn="just" eaLnBrk="1" hangingPunct="1">
              <a:lnSpc>
                <a:spcPct val="120000"/>
              </a:lnSpc>
              <a:spcBef>
                <a:spcPct val="30000"/>
              </a:spcBef>
              <a:buClr>
                <a:srgbClr val="0000FF"/>
              </a:buClr>
              <a:buSzPct val="50000"/>
              <a:buFont typeface="Wingdings" panose="05000000000000000000" pitchFamily="2" charset="2"/>
              <a:buChar char="l"/>
            </a:pPr>
            <a:r>
              <a:rPr lang="zh-CN" altLang="en-US" sz="1400" b="1" dirty="0" smtClean="0">
                <a:solidFill>
                  <a:srgbClr val="000000"/>
                </a:solidFill>
                <a:latin typeface="Times New Roman" panose="02020603050405020304" pitchFamily="18" charset="0"/>
              </a:rPr>
              <a:t>  推理解释及可信度估算的正确性。</a:t>
            </a:r>
          </a:p>
          <a:p>
            <a:pPr algn="just" eaLnBrk="1" hangingPunct="1">
              <a:lnSpc>
                <a:spcPct val="120000"/>
              </a:lnSpc>
              <a:spcBef>
                <a:spcPct val="30000"/>
              </a:spcBef>
              <a:buClr>
                <a:srgbClr val="0000FF"/>
              </a:buClr>
              <a:buSzPct val="50000"/>
              <a:buFont typeface="Wingdings" panose="05000000000000000000" pitchFamily="2" charset="2"/>
              <a:buChar char="l"/>
            </a:pPr>
            <a:r>
              <a:rPr lang="zh-CN" altLang="en-US" sz="1400" b="1" dirty="0" smtClean="0">
                <a:solidFill>
                  <a:srgbClr val="000000"/>
                </a:solidFill>
                <a:latin typeface="Times New Roman" panose="02020603050405020304" pitchFamily="18" charset="0"/>
              </a:rPr>
              <a:t>   知识库知识的正确性。</a:t>
            </a:r>
            <a:endParaRPr lang="zh-CN" altLang="en-US" sz="1400" b="1" dirty="0" smtClean="0"/>
          </a:p>
          <a:p>
            <a:pPr eaLnBrk="1" hangingPunct="1">
              <a:lnSpc>
                <a:spcPct val="120000"/>
              </a:lnSpc>
              <a:spcBef>
                <a:spcPct val="30000"/>
              </a:spcBef>
              <a:buClr>
                <a:srgbClr val="0000FF"/>
              </a:buClr>
              <a:buSzPct val="50000"/>
              <a:buFont typeface="Wingdings" panose="05000000000000000000" pitchFamily="2" charset="2"/>
              <a:buChar char="l"/>
            </a:pPr>
            <a:r>
              <a:rPr lang="zh-CN" altLang="en-US" sz="1400" dirty="0" smtClean="0"/>
              <a:t> </a:t>
            </a:r>
          </a:p>
          <a:p>
            <a:pPr eaLnBrk="1" hangingPunct="1">
              <a:lnSpc>
                <a:spcPct val="120000"/>
              </a:lnSpc>
              <a:spcBef>
                <a:spcPct val="30000"/>
              </a:spcBef>
              <a:buClr>
                <a:srgbClr val="0000FF"/>
              </a:buClr>
              <a:buSzPct val="50000"/>
              <a:buFont typeface="Wingdings" panose="05000000000000000000" pitchFamily="2" charset="2"/>
              <a:buChar char="l"/>
            </a:pPr>
            <a:endParaRPr lang="zh-CN" altLang="en-US" b="1" dirty="0" smtClean="0"/>
          </a:p>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40</a:t>
            </a:fld>
            <a:endParaRPr lang="zh-CN" altLang="en-US"/>
          </a:p>
        </p:txBody>
      </p:sp>
    </p:spTree>
    <p:extLst>
      <p:ext uri="{BB962C8B-B14F-4D97-AF65-F5344CB8AC3E}">
        <p14:creationId xmlns:p14="http://schemas.microsoft.com/office/powerpoint/2010/main" val="23405341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eaLnBrk="1" hangingPunct="1">
              <a:lnSpc>
                <a:spcPct val="120000"/>
              </a:lnSpc>
              <a:spcBef>
                <a:spcPct val="10000"/>
              </a:spcBef>
              <a:buClr>
                <a:schemeClr val="accent2"/>
              </a:buClr>
              <a:buFont typeface="Wingdings" panose="05000000000000000000" pitchFamily="2" charset="2"/>
              <a:buChar char="§"/>
            </a:pPr>
            <a:r>
              <a:rPr lang="en-US" altLang="zh-CN" sz="1400" b="1" dirty="0" smtClean="0">
                <a:solidFill>
                  <a:srgbClr val="000000"/>
                </a:solidFill>
                <a:latin typeface="Times New Roman" panose="02020603050405020304" pitchFamily="18" charset="0"/>
                <a:cs typeface="Times New Roman" panose="02020603050405020304" pitchFamily="18" charset="0"/>
              </a:rPr>
              <a:t>EMYCIN</a:t>
            </a:r>
            <a:r>
              <a:rPr lang="zh-CN" altLang="en-US" sz="1400" b="1" dirty="0" smtClean="0">
                <a:solidFill>
                  <a:srgbClr val="000000"/>
                </a:solidFill>
                <a:latin typeface="宋体" panose="02010600030101010101" pitchFamily="2" charset="-122"/>
              </a:rPr>
              <a:t>系统的功能</a:t>
            </a:r>
            <a:r>
              <a:rPr lang="zh-CN" altLang="en-US" sz="1400" dirty="0" smtClean="0">
                <a:solidFill>
                  <a:srgbClr val="000000"/>
                </a:solidFill>
                <a:latin typeface="宋体" panose="02010600030101010101" pitchFamily="2" charset="-122"/>
              </a:rPr>
              <a:t>：</a:t>
            </a:r>
            <a:endParaRPr lang="zh-CN" altLang="en-US" sz="1400" dirty="0" smtClean="0">
              <a:solidFill>
                <a:srgbClr val="000000"/>
              </a:solidFill>
              <a:latin typeface="Times New Roman" panose="02020603050405020304" pitchFamily="18" charset="0"/>
              <a:cs typeface="Times New Roman" panose="02020603050405020304" pitchFamily="18" charset="0"/>
            </a:endParaRPr>
          </a:p>
          <a:p>
            <a:pPr algn="just" eaLnBrk="1" hangingPunct="1">
              <a:lnSpc>
                <a:spcPct val="120000"/>
              </a:lnSpc>
              <a:spcBef>
                <a:spcPct val="10000"/>
              </a:spcBef>
            </a:pPr>
            <a:r>
              <a:rPr lang="zh-CN" altLang="en-US" sz="1400" b="1" dirty="0" smtClean="0">
                <a:solidFill>
                  <a:srgbClr val="000000"/>
                </a:solidFill>
                <a:latin typeface="宋体" panose="02010600030101010101" pitchFamily="2" charset="-122"/>
              </a:rPr>
              <a:t>（</a:t>
            </a:r>
            <a:r>
              <a:rPr lang="en-US" altLang="zh-CN" sz="1400" b="1" dirty="0" smtClean="0">
                <a:solidFill>
                  <a:srgbClr val="000000"/>
                </a:solidFill>
                <a:latin typeface="Times New Roman" panose="02020603050405020304" pitchFamily="18" charset="0"/>
                <a:cs typeface="Times New Roman" panose="02020603050405020304" pitchFamily="18" charset="0"/>
              </a:rPr>
              <a:t>1</a:t>
            </a:r>
            <a:r>
              <a:rPr lang="zh-CN" altLang="en-US" sz="1400" b="1" dirty="0" smtClean="0">
                <a:solidFill>
                  <a:srgbClr val="000000"/>
                </a:solidFill>
                <a:latin typeface="宋体" panose="02010600030101010101" pitchFamily="2" charset="-122"/>
              </a:rPr>
              <a:t>）解释程序。</a:t>
            </a:r>
            <a:endParaRPr lang="zh-CN" altLang="en-US" sz="1400" b="1" dirty="0" smtClean="0">
              <a:solidFill>
                <a:srgbClr val="000000"/>
              </a:solidFill>
              <a:latin typeface="Times New Roman" panose="02020603050405020304" pitchFamily="18" charset="0"/>
              <a:cs typeface="Times New Roman" panose="02020603050405020304" pitchFamily="18" charset="0"/>
            </a:endParaRPr>
          </a:p>
          <a:p>
            <a:pPr algn="just" eaLnBrk="1" hangingPunct="1">
              <a:lnSpc>
                <a:spcPct val="120000"/>
              </a:lnSpc>
              <a:spcBef>
                <a:spcPct val="10000"/>
              </a:spcBef>
            </a:pPr>
            <a:r>
              <a:rPr lang="zh-CN" altLang="en-US" sz="1400" b="1" dirty="0" smtClean="0">
                <a:solidFill>
                  <a:srgbClr val="000000"/>
                </a:solidFill>
                <a:latin typeface="宋体" panose="02010600030101010101" pitchFamily="2" charset="-122"/>
              </a:rPr>
              <a:t>（</a:t>
            </a:r>
            <a:r>
              <a:rPr lang="en-US" altLang="zh-CN" sz="1400" b="1" dirty="0" smtClean="0">
                <a:solidFill>
                  <a:srgbClr val="000000"/>
                </a:solidFill>
                <a:latin typeface="Times New Roman" panose="02020603050405020304" pitchFamily="18" charset="0"/>
                <a:cs typeface="Times New Roman" panose="02020603050405020304" pitchFamily="18" charset="0"/>
              </a:rPr>
              <a:t>2</a:t>
            </a:r>
            <a:r>
              <a:rPr lang="zh-CN" altLang="en-US" sz="1400" b="1" dirty="0" smtClean="0">
                <a:solidFill>
                  <a:srgbClr val="000000"/>
                </a:solidFill>
                <a:latin typeface="宋体" panose="02010600030101010101" pitchFamily="2" charset="-122"/>
              </a:rPr>
              <a:t>）知识编辑程序及类英语的简化会话语言。</a:t>
            </a:r>
          </a:p>
          <a:p>
            <a:pPr algn="just" eaLnBrk="1" hangingPunct="1">
              <a:lnSpc>
                <a:spcPct val="120000"/>
              </a:lnSpc>
              <a:spcBef>
                <a:spcPct val="10000"/>
              </a:spcBef>
            </a:pPr>
            <a:r>
              <a:rPr lang="zh-CN" altLang="en-US" sz="1400" b="1" dirty="0" smtClean="0">
                <a:solidFill>
                  <a:srgbClr val="000000"/>
                </a:solidFill>
                <a:latin typeface="宋体" panose="02010600030101010101" pitchFamily="2" charset="-122"/>
              </a:rPr>
              <a:t>（</a:t>
            </a:r>
            <a:r>
              <a:rPr lang="en-US" altLang="zh-CN" sz="1400" b="1" dirty="0" smtClean="0">
                <a:solidFill>
                  <a:srgbClr val="000000"/>
                </a:solidFill>
                <a:latin typeface="Times New Roman" panose="02020603050405020304" pitchFamily="18" charset="0"/>
                <a:cs typeface="Times New Roman" panose="02020603050405020304" pitchFamily="18" charset="0"/>
              </a:rPr>
              <a:t>3</a:t>
            </a:r>
            <a:r>
              <a:rPr lang="zh-CN" altLang="en-US" sz="1400" b="1" dirty="0" smtClean="0">
                <a:solidFill>
                  <a:srgbClr val="000000"/>
                </a:solidFill>
                <a:latin typeface="宋体" panose="02010600030101010101" pitchFamily="2" charset="-122"/>
              </a:rPr>
              <a:t>）知识库管理和维护手段。</a:t>
            </a:r>
          </a:p>
          <a:p>
            <a:pPr algn="just" eaLnBrk="1" hangingPunct="1">
              <a:lnSpc>
                <a:spcPct val="120000"/>
              </a:lnSpc>
              <a:spcBef>
                <a:spcPct val="10000"/>
              </a:spcBef>
            </a:pPr>
            <a:r>
              <a:rPr lang="zh-CN" altLang="en-US" sz="1400" b="1" dirty="0" smtClean="0">
                <a:solidFill>
                  <a:srgbClr val="000000"/>
                </a:solidFill>
                <a:latin typeface="宋体" panose="02010600030101010101" pitchFamily="2" charset="-122"/>
              </a:rPr>
              <a:t>（</a:t>
            </a:r>
            <a:r>
              <a:rPr lang="en-US" altLang="zh-CN" sz="1400" b="1" dirty="0" smtClean="0">
                <a:solidFill>
                  <a:srgbClr val="000000"/>
                </a:solidFill>
                <a:latin typeface="Times New Roman" panose="02020603050405020304" pitchFamily="18" charset="0"/>
                <a:cs typeface="Times New Roman" panose="02020603050405020304" pitchFamily="18" charset="0"/>
              </a:rPr>
              <a:t>4</a:t>
            </a:r>
            <a:r>
              <a:rPr lang="zh-CN" altLang="en-US" sz="1400" b="1" dirty="0" smtClean="0">
                <a:solidFill>
                  <a:srgbClr val="000000"/>
                </a:solidFill>
                <a:latin typeface="宋体" panose="02010600030101010101" pitchFamily="2" charset="-122"/>
              </a:rPr>
              <a:t>）跟踪和调试功能。</a:t>
            </a:r>
            <a:r>
              <a:rPr lang="zh-CN" altLang="en-US" sz="1400" b="1" dirty="0" smtClean="0"/>
              <a:t> </a:t>
            </a:r>
            <a:endParaRPr lang="en-US" altLang="zh-CN" sz="1400" b="1" dirty="0" smtClean="0"/>
          </a:p>
          <a:p>
            <a:pPr algn="just" eaLnBrk="1" hangingPunct="1">
              <a:lnSpc>
                <a:spcPct val="120000"/>
              </a:lnSpc>
              <a:spcBef>
                <a:spcPct val="10000"/>
              </a:spcBef>
              <a:buClr>
                <a:schemeClr val="accent2"/>
              </a:buClr>
              <a:buFont typeface="Wingdings" panose="05000000000000000000" pitchFamily="2" charset="2"/>
              <a:buChar char="§"/>
            </a:pPr>
            <a:r>
              <a:rPr lang="en-US" altLang="zh-CN" sz="1400" b="1" dirty="0" smtClean="0">
                <a:solidFill>
                  <a:srgbClr val="000000"/>
                </a:solidFill>
                <a:latin typeface="Times New Roman" panose="02020603050405020304" pitchFamily="18" charset="0"/>
              </a:rPr>
              <a:t>EMYCIN</a:t>
            </a:r>
            <a:r>
              <a:rPr lang="zh-CN" altLang="en-US" sz="1400" b="1" dirty="0" smtClean="0">
                <a:solidFill>
                  <a:srgbClr val="000000"/>
                </a:solidFill>
                <a:latin typeface="宋体" panose="02010600030101010101" pitchFamily="2" charset="-122"/>
              </a:rPr>
              <a:t>系统的工作过程</a:t>
            </a:r>
            <a:r>
              <a:rPr lang="zh-CN" altLang="en-US" sz="1400" dirty="0" smtClean="0">
                <a:solidFill>
                  <a:srgbClr val="000000"/>
                </a:solidFill>
                <a:latin typeface="宋体" panose="02010600030101010101" pitchFamily="2" charset="-122"/>
              </a:rPr>
              <a:t>：</a:t>
            </a:r>
          </a:p>
          <a:p>
            <a:pPr algn="just" eaLnBrk="1" hangingPunct="1">
              <a:lnSpc>
                <a:spcPct val="120000"/>
              </a:lnSpc>
              <a:spcBef>
                <a:spcPct val="10000"/>
              </a:spcBef>
              <a:buClr>
                <a:schemeClr val="accent2"/>
              </a:buClr>
              <a:buFont typeface="Wingdings" panose="05000000000000000000" pitchFamily="2" charset="2"/>
              <a:buNone/>
            </a:pPr>
            <a:r>
              <a:rPr lang="zh-CN" altLang="en-US" sz="1400" b="1" dirty="0" smtClean="0">
                <a:solidFill>
                  <a:srgbClr val="000000"/>
                </a:solidFill>
                <a:latin typeface="Times New Roman" panose="02020603050405020304" pitchFamily="18" charset="0"/>
              </a:rPr>
              <a:t>（</a:t>
            </a:r>
            <a:r>
              <a:rPr lang="en-US" altLang="zh-CN" sz="1400" b="1" dirty="0" smtClean="0">
                <a:solidFill>
                  <a:srgbClr val="000000"/>
                </a:solidFill>
                <a:latin typeface="Times New Roman" panose="02020603050405020304" pitchFamily="18" charset="0"/>
              </a:rPr>
              <a:t>1</a:t>
            </a:r>
            <a:r>
              <a:rPr lang="zh-CN" altLang="en-US" sz="1400" b="1" dirty="0" smtClean="0">
                <a:solidFill>
                  <a:srgbClr val="000000"/>
                </a:solidFill>
                <a:latin typeface="Times New Roman" panose="02020603050405020304" pitchFamily="18" charset="0"/>
              </a:rPr>
              <a:t>）专家系统建立过程。</a:t>
            </a:r>
          </a:p>
          <a:p>
            <a:pPr algn="just" eaLnBrk="1" hangingPunct="1">
              <a:lnSpc>
                <a:spcPct val="120000"/>
              </a:lnSpc>
              <a:spcBef>
                <a:spcPct val="10000"/>
              </a:spcBef>
              <a:buClr>
                <a:schemeClr val="accent2"/>
              </a:buClr>
              <a:buFont typeface="Wingdings" panose="05000000000000000000" pitchFamily="2" charset="2"/>
              <a:buNone/>
            </a:pPr>
            <a:r>
              <a:rPr lang="zh-CN" altLang="en-US" sz="1400" b="1" dirty="0" smtClean="0">
                <a:solidFill>
                  <a:srgbClr val="000000"/>
                </a:solidFill>
                <a:latin typeface="Times New Roman" panose="02020603050405020304" pitchFamily="18" charset="0"/>
              </a:rPr>
              <a:t>（</a:t>
            </a:r>
            <a:r>
              <a:rPr lang="en-US" altLang="zh-CN" sz="1400" b="1" dirty="0" smtClean="0">
                <a:solidFill>
                  <a:srgbClr val="000000"/>
                </a:solidFill>
                <a:latin typeface="Times New Roman" panose="02020603050405020304" pitchFamily="18" charset="0"/>
              </a:rPr>
              <a:t>2</a:t>
            </a:r>
            <a:r>
              <a:rPr lang="zh-CN" altLang="en-US" sz="1400" b="1" dirty="0" smtClean="0">
                <a:solidFill>
                  <a:srgbClr val="000000"/>
                </a:solidFill>
                <a:latin typeface="Times New Roman" panose="02020603050405020304" pitchFamily="18" charset="0"/>
              </a:rPr>
              <a:t>）咨询过程。</a:t>
            </a:r>
            <a:r>
              <a:rPr lang="zh-CN" altLang="en-US" sz="1400" dirty="0" smtClean="0">
                <a:solidFill>
                  <a:srgbClr val="000000"/>
                </a:solidFill>
                <a:latin typeface="宋体" panose="02010600030101010101" pitchFamily="2" charset="-122"/>
              </a:rPr>
              <a:t> </a:t>
            </a:r>
            <a:r>
              <a:rPr lang="zh-CN" altLang="en-US" sz="1400" dirty="0" smtClean="0">
                <a:solidFill>
                  <a:srgbClr val="000000"/>
                </a:solidFill>
                <a:latin typeface="Times New Roman" panose="02020603050405020304" pitchFamily="18" charset="0"/>
                <a:cs typeface="Times New Roman" panose="02020603050405020304" pitchFamily="18" charset="0"/>
              </a:rPr>
              <a:t> </a:t>
            </a:r>
          </a:p>
          <a:p>
            <a:pPr algn="just" eaLnBrk="1" hangingPunct="1">
              <a:lnSpc>
                <a:spcPct val="120000"/>
              </a:lnSpc>
              <a:spcBef>
                <a:spcPct val="10000"/>
              </a:spcBef>
            </a:pPr>
            <a:endParaRPr lang="zh-CN" altLang="en-US" sz="1400" b="1" dirty="0" smtClean="0"/>
          </a:p>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58</a:t>
            </a:fld>
            <a:endParaRPr lang="zh-CN" altLang="en-US"/>
          </a:p>
        </p:txBody>
      </p:sp>
    </p:spTree>
    <p:extLst>
      <p:ext uri="{BB962C8B-B14F-4D97-AF65-F5344CB8AC3E}">
        <p14:creationId xmlns:p14="http://schemas.microsoft.com/office/powerpoint/2010/main" val="26983213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lnSpc>
                <a:spcPct val="120000"/>
              </a:lnSpc>
              <a:spcBef>
                <a:spcPct val="10000"/>
              </a:spcBef>
              <a:buClr>
                <a:schemeClr val="accent2"/>
              </a:buClr>
              <a:buFont typeface="Wingdings" pitchFamily="2" charset="2"/>
              <a:buChar char="§"/>
              <a:defRPr/>
            </a:pPr>
            <a:r>
              <a:rPr lang="zh-CN" altLang="en-US" sz="1400" b="1" dirty="0" smtClean="0">
                <a:solidFill>
                  <a:srgbClr val="0000FF"/>
                </a:solidFill>
                <a:latin typeface="宋体" pitchFamily="2" charset="-122"/>
              </a:rPr>
              <a:t>网络编辑程序</a:t>
            </a:r>
            <a:r>
              <a:rPr lang="zh-CN" altLang="en-US" sz="1400" b="1" dirty="0" smtClean="0">
                <a:solidFill>
                  <a:srgbClr val="000000"/>
                </a:solidFill>
                <a:latin typeface="宋体" pitchFamily="2" charset="-122"/>
              </a:rPr>
              <a:t>：把用户输入的信息转化为相应的语义网络，并检测语法错误和一致性等。</a:t>
            </a:r>
          </a:p>
          <a:p>
            <a:pPr algn="just">
              <a:lnSpc>
                <a:spcPct val="120000"/>
              </a:lnSpc>
              <a:spcBef>
                <a:spcPct val="10000"/>
              </a:spcBef>
              <a:buClr>
                <a:schemeClr val="accent2"/>
              </a:buClr>
              <a:buFont typeface="Wingdings" pitchFamily="2" charset="2"/>
              <a:buChar char="§"/>
              <a:defRPr/>
            </a:pPr>
            <a:r>
              <a:rPr lang="zh-CN" altLang="en-US" sz="1400" b="1" dirty="0" smtClean="0">
                <a:solidFill>
                  <a:srgbClr val="000000"/>
                </a:solidFill>
                <a:latin typeface="宋体" pitchFamily="2" charset="-122"/>
              </a:rPr>
              <a:t> </a:t>
            </a:r>
            <a:r>
              <a:rPr lang="zh-CN" altLang="en-US" sz="1400" b="1" dirty="0" smtClean="0">
                <a:solidFill>
                  <a:srgbClr val="0000FF"/>
                </a:solidFill>
                <a:latin typeface="宋体" pitchFamily="2" charset="-122"/>
              </a:rPr>
              <a:t>网络匹配程序</a:t>
            </a:r>
            <a:r>
              <a:rPr lang="zh-CN" altLang="en-US" sz="1400" b="1" dirty="0" smtClean="0">
                <a:solidFill>
                  <a:srgbClr val="000000"/>
                </a:solidFill>
                <a:latin typeface="宋体" pitchFamily="2" charset="-122"/>
              </a:rPr>
              <a:t>：分析任意两个语义网络之间的关系，是否具有等价、包含、相交等关系，从而决定是否匹配，同时检测知识库中的知识是否存在矛盾、冗余等。</a:t>
            </a:r>
            <a:r>
              <a:rPr lang="zh-CN" altLang="en-US" sz="1400" dirty="0" smtClean="0">
                <a:solidFill>
                  <a:srgbClr val="000000"/>
                </a:solidFill>
                <a:latin typeface="宋体" pitchFamily="2" charset="-122"/>
              </a:rPr>
              <a:t> </a:t>
            </a:r>
          </a:p>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59</a:t>
            </a:fld>
            <a:endParaRPr lang="zh-CN" altLang="en-US"/>
          </a:p>
        </p:txBody>
      </p:sp>
    </p:spTree>
    <p:extLst>
      <p:ext uri="{BB962C8B-B14F-4D97-AF65-F5344CB8AC3E}">
        <p14:creationId xmlns:p14="http://schemas.microsoft.com/office/powerpoint/2010/main" val="30246328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t>2</a:t>
            </a:fld>
            <a:endParaRPr lang="zh-CN" altLang="en-US"/>
          </a:p>
        </p:txBody>
      </p:sp>
    </p:spTree>
    <p:extLst>
      <p:ext uri="{BB962C8B-B14F-4D97-AF65-F5344CB8AC3E}">
        <p14:creationId xmlns:p14="http://schemas.microsoft.com/office/powerpoint/2010/main" val="6735938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eaLnBrk="1" hangingPunct="1">
              <a:lnSpc>
                <a:spcPct val="120000"/>
              </a:lnSpc>
              <a:spcBef>
                <a:spcPct val="10000"/>
              </a:spcBef>
              <a:buClr>
                <a:schemeClr val="accent2"/>
              </a:buClr>
              <a:buFont typeface="Wingdings" panose="05000000000000000000" pitchFamily="2" charset="2"/>
              <a:buChar char="§"/>
            </a:pPr>
            <a:r>
              <a:rPr lang="en-US" altLang="zh-CN" sz="1400" b="1" dirty="0" smtClean="0">
                <a:solidFill>
                  <a:srgbClr val="000000"/>
                </a:solidFill>
                <a:latin typeface="Times New Roman" panose="02020603050405020304" pitchFamily="18" charset="0"/>
              </a:rPr>
              <a:t>EXPERT</a:t>
            </a:r>
            <a:r>
              <a:rPr lang="zh-CN" altLang="en-US" sz="1400" b="1" dirty="0" smtClean="0">
                <a:solidFill>
                  <a:srgbClr val="000000"/>
                </a:solidFill>
                <a:latin typeface="Times New Roman" panose="02020603050405020304" pitchFamily="18" charset="0"/>
              </a:rPr>
              <a:t>系统的知识由</a:t>
            </a:r>
            <a:r>
              <a:rPr lang="zh-CN" altLang="en-US" sz="1400" b="1" dirty="0" smtClean="0">
                <a:solidFill>
                  <a:srgbClr val="0000FF"/>
                </a:solidFill>
                <a:latin typeface="Times New Roman" panose="02020603050405020304" pitchFamily="18" charset="0"/>
              </a:rPr>
              <a:t>假设</a:t>
            </a:r>
            <a:r>
              <a:rPr lang="zh-CN" altLang="en-US" sz="1400" b="1" dirty="0" smtClean="0">
                <a:solidFill>
                  <a:srgbClr val="000000"/>
                </a:solidFill>
                <a:latin typeface="Times New Roman" panose="02020603050405020304" pitchFamily="18" charset="0"/>
              </a:rPr>
              <a:t>、</a:t>
            </a:r>
            <a:r>
              <a:rPr lang="zh-CN" altLang="en-US" sz="1400" b="1" dirty="0" smtClean="0">
                <a:solidFill>
                  <a:srgbClr val="0000FF"/>
                </a:solidFill>
                <a:latin typeface="Times New Roman" panose="02020603050405020304" pitchFamily="18" charset="0"/>
              </a:rPr>
              <a:t>事实</a:t>
            </a:r>
            <a:r>
              <a:rPr lang="zh-CN" altLang="en-US" sz="1400" b="1" dirty="0" smtClean="0">
                <a:solidFill>
                  <a:srgbClr val="000000"/>
                </a:solidFill>
                <a:latin typeface="Times New Roman" panose="02020603050405020304" pitchFamily="18" charset="0"/>
              </a:rPr>
              <a:t>和</a:t>
            </a:r>
            <a:r>
              <a:rPr lang="zh-CN" altLang="en-US" sz="1400" b="1" dirty="0" smtClean="0">
                <a:solidFill>
                  <a:srgbClr val="0000FF"/>
                </a:solidFill>
                <a:latin typeface="Times New Roman" panose="02020603050405020304" pitchFamily="18" charset="0"/>
              </a:rPr>
              <a:t>决策规则</a:t>
            </a:r>
            <a:r>
              <a:rPr lang="zh-CN" altLang="en-US" sz="1400" b="1" dirty="0" smtClean="0">
                <a:solidFill>
                  <a:srgbClr val="000000"/>
                </a:solidFill>
                <a:latin typeface="Times New Roman" panose="02020603050405020304" pitchFamily="18" charset="0"/>
              </a:rPr>
              <a:t>三部分组成。</a:t>
            </a:r>
          </a:p>
          <a:p>
            <a:pPr algn="just" eaLnBrk="1" hangingPunct="1">
              <a:lnSpc>
                <a:spcPct val="120000"/>
              </a:lnSpc>
              <a:spcBef>
                <a:spcPct val="10000"/>
              </a:spcBef>
              <a:buClr>
                <a:srgbClr val="0000FF"/>
              </a:buClr>
              <a:buSzPct val="50000"/>
              <a:buFont typeface="Wingdings" panose="05000000000000000000" pitchFamily="2" charset="2"/>
              <a:buChar char="l"/>
            </a:pPr>
            <a:r>
              <a:rPr lang="zh-CN" altLang="en-US" sz="1400" b="1" dirty="0" smtClean="0"/>
              <a:t> 事实：有待观察、测量和确定的证据。</a:t>
            </a:r>
          </a:p>
          <a:p>
            <a:pPr algn="just" eaLnBrk="1" hangingPunct="1">
              <a:lnSpc>
                <a:spcPct val="120000"/>
              </a:lnSpc>
              <a:spcBef>
                <a:spcPct val="10000"/>
              </a:spcBef>
              <a:buClr>
                <a:srgbClr val="0000FF"/>
              </a:buClr>
              <a:buSzPct val="50000"/>
              <a:buFont typeface="Wingdings" panose="05000000000000000000" pitchFamily="2" charset="2"/>
              <a:buChar char="l"/>
            </a:pPr>
            <a:r>
              <a:rPr lang="zh-CN" altLang="en-US" sz="1400" b="1" dirty="0" smtClean="0"/>
              <a:t> 假设：由系统推出来的结论。</a:t>
            </a:r>
          </a:p>
          <a:p>
            <a:pPr algn="just" eaLnBrk="1" hangingPunct="1">
              <a:lnSpc>
                <a:spcPct val="120000"/>
              </a:lnSpc>
              <a:spcBef>
                <a:spcPct val="10000"/>
              </a:spcBef>
              <a:buClr>
                <a:srgbClr val="0000FF"/>
              </a:buClr>
              <a:buSzPct val="50000"/>
              <a:buFont typeface="Wingdings" panose="05000000000000000000" pitchFamily="2" charset="2"/>
              <a:buChar char="l"/>
            </a:pPr>
            <a:r>
              <a:rPr lang="zh-CN" altLang="en-US" sz="1400" b="1" dirty="0" smtClean="0"/>
              <a:t> 规则：描述事实和假设之间的逻辑关系。</a:t>
            </a:r>
            <a:r>
              <a:rPr lang="zh-CN" altLang="en-US" sz="1400" dirty="0" smtClean="0"/>
              <a:t> </a:t>
            </a:r>
            <a:endParaRPr lang="en-US" altLang="zh-CN" sz="1400" dirty="0" smtClean="0"/>
          </a:p>
          <a:p>
            <a:pPr algn="just" eaLnBrk="1" hangingPunct="1">
              <a:lnSpc>
                <a:spcPct val="120000"/>
              </a:lnSpc>
              <a:spcBef>
                <a:spcPct val="10000"/>
              </a:spcBef>
              <a:buClr>
                <a:schemeClr val="accent2"/>
              </a:buClr>
              <a:buFont typeface="Wingdings" panose="05000000000000000000" pitchFamily="2" charset="2"/>
              <a:buChar char="§"/>
            </a:pPr>
            <a:r>
              <a:rPr lang="zh-CN" altLang="en-US" sz="1400" b="1" dirty="0" smtClean="0">
                <a:solidFill>
                  <a:srgbClr val="000000"/>
                </a:solidFill>
                <a:latin typeface="Times New Roman" panose="02020603050405020304" pitchFamily="18" charset="0"/>
              </a:rPr>
              <a:t>推理过程</a:t>
            </a:r>
            <a:r>
              <a:rPr lang="zh-CN" altLang="en-US" sz="1400" dirty="0" smtClean="0">
                <a:solidFill>
                  <a:srgbClr val="000000"/>
                </a:solidFill>
                <a:latin typeface="Times New Roman" panose="02020603050405020304" pitchFamily="18" charset="0"/>
              </a:rPr>
              <a:t>：</a:t>
            </a:r>
          </a:p>
          <a:p>
            <a:pPr algn="just" eaLnBrk="1" hangingPunct="1">
              <a:lnSpc>
                <a:spcPct val="120000"/>
              </a:lnSpc>
              <a:spcBef>
                <a:spcPct val="10000"/>
              </a:spcBef>
              <a:buClr>
                <a:srgbClr val="0000FF"/>
              </a:buClr>
              <a:buSzPct val="50000"/>
              <a:buFont typeface="Wingdings" panose="05000000000000000000" pitchFamily="2" charset="2"/>
              <a:buChar char="l"/>
            </a:pPr>
            <a:r>
              <a:rPr lang="zh-CN" altLang="en-US" sz="1400" b="1" dirty="0" smtClean="0">
                <a:solidFill>
                  <a:srgbClr val="000000"/>
                </a:solidFill>
                <a:latin typeface="Times New Roman" panose="02020603050405020304" pitchFamily="18" charset="0"/>
              </a:rPr>
              <a:t>（</a:t>
            </a:r>
            <a:r>
              <a:rPr lang="en-US" altLang="zh-CN" sz="1400" b="1" dirty="0" smtClean="0">
                <a:solidFill>
                  <a:srgbClr val="000000"/>
                </a:solidFill>
                <a:latin typeface="Times New Roman" panose="02020603050405020304" pitchFamily="18" charset="0"/>
              </a:rPr>
              <a:t>1</a:t>
            </a:r>
            <a:r>
              <a:rPr lang="zh-CN" altLang="en-US" sz="1400" b="1" dirty="0" smtClean="0">
                <a:solidFill>
                  <a:srgbClr val="000000"/>
                </a:solidFill>
                <a:latin typeface="Times New Roman" panose="02020603050405020304" pitchFamily="18" charset="0"/>
              </a:rPr>
              <a:t>）由事实对所有的</a:t>
            </a:r>
            <a:r>
              <a:rPr lang="en-US" altLang="zh-CN" sz="1400" b="1" dirty="0" smtClean="0">
                <a:solidFill>
                  <a:srgbClr val="000000"/>
                </a:solidFill>
                <a:latin typeface="Times New Roman" panose="02020603050405020304" pitchFamily="18" charset="0"/>
              </a:rPr>
              <a:t>FF</a:t>
            </a:r>
            <a:r>
              <a:rPr lang="zh-CN" altLang="en-US" sz="1400" b="1" dirty="0" smtClean="0">
                <a:solidFill>
                  <a:srgbClr val="000000"/>
                </a:solidFill>
                <a:latin typeface="Times New Roman" panose="02020603050405020304" pitchFamily="18" charset="0"/>
              </a:rPr>
              <a:t>规则进行推理。</a:t>
            </a:r>
          </a:p>
          <a:p>
            <a:pPr algn="just" eaLnBrk="1" hangingPunct="1">
              <a:lnSpc>
                <a:spcPct val="120000"/>
              </a:lnSpc>
              <a:spcBef>
                <a:spcPct val="10000"/>
              </a:spcBef>
              <a:buClr>
                <a:srgbClr val="0000FF"/>
              </a:buClr>
              <a:buSzPct val="50000"/>
              <a:buFont typeface="Wingdings" panose="05000000000000000000" pitchFamily="2" charset="2"/>
              <a:buChar char="l"/>
            </a:pPr>
            <a:r>
              <a:rPr lang="zh-CN" altLang="en-US" sz="1400" b="1" dirty="0" smtClean="0">
                <a:solidFill>
                  <a:srgbClr val="000000"/>
                </a:solidFill>
                <a:latin typeface="Times New Roman" panose="02020603050405020304" pitchFamily="18" charset="0"/>
              </a:rPr>
              <a:t>（</a:t>
            </a:r>
            <a:r>
              <a:rPr lang="en-US" altLang="zh-CN" sz="1400" b="1" dirty="0" smtClean="0">
                <a:solidFill>
                  <a:srgbClr val="000000"/>
                </a:solidFill>
                <a:latin typeface="Times New Roman" panose="02020603050405020304" pitchFamily="18" charset="0"/>
              </a:rPr>
              <a:t>2</a:t>
            </a:r>
            <a:r>
              <a:rPr lang="zh-CN" altLang="en-US" sz="1400" b="1" dirty="0" smtClean="0">
                <a:solidFill>
                  <a:srgbClr val="000000"/>
                </a:solidFill>
                <a:latin typeface="Times New Roman" panose="02020603050405020304" pitchFamily="18" charset="0"/>
              </a:rPr>
              <a:t>）从已有的事实出发，检查所有的</a:t>
            </a:r>
            <a:r>
              <a:rPr lang="en-US" altLang="zh-CN" sz="1400" b="1" dirty="0" smtClean="0">
                <a:solidFill>
                  <a:srgbClr val="000000"/>
                </a:solidFill>
                <a:latin typeface="Times New Roman" panose="02020603050405020304" pitchFamily="18" charset="0"/>
              </a:rPr>
              <a:t>FH</a:t>
            </a:r>
            <a:r>
              <a:rPr lang="zh-CN" altLang="en-US" sz="1400" b="1" dirty="0" smtClean="0">
                <a:solidFill>
                  <a:srgbClr val="000000"/>
                </a:solidFill>
                <a:latin typeface="Times New Roman" panose="02020603050405020304" pitchFamily="18" charset="0"/>
              </a:rPr>
              <a:t>规则，如果其左部</a:t>
            </a:r>
          </a:p>
          <a:p>
            <a:pPr algn="just" eaLnBrk="1" hangingPunct="1">
              <a:lnSpc>
                <a:spcPct val="120000"/>
              </a:lnSpc>
              <a:spcBef>
                <a:spcPct val="10000"/>
              </a:spcBef>
              <a:buClr>
                <a:srgbClr val="0000FF"/>
              </a:buClr>
              <a:buSzPct val="50000"/>
              <a:buFont typeface="Wingdings" panose="05000000000000000000" pitchFamily="2" charset="2"/>
              <a:buNone/>
            </a:pPr>
            <a:r>
              <a:rPr lang="zh-CN" altLang="en-US" sz="1400" b="1" dirty="0" smtClean="0">
                <a:solidFill>
                  <a:srgbClr val="000000"/>
                </a:solidFill>
                <a:latin typeface="Times New Roman" panose="02020603050405020304" pitchFamily="18" charset="0"/>
              </a:rPr>
              <a:t>            为真，就将其右部的假设存入集合</a:t>
            </a:r>
            <a:r>
              <a:rPr lang="en-US" altLang="zh-CN" sz="1400" b="1" dirty="0" smtClean="0">
                <a:solidFill>
                  <a:srgbClr val="000000"/>
                </a:solidFill>
                <a:latin typeface="Times New Roman" panose="02020603050405020304" pitchFamily="18" charset="0"/>
              </a:rPr>
              <a:t>PH</a:t>
            </a:r>
            <a:r>
              <a:rPr lang="zh-CN" altLang="en-US" sz="1400" b="1" dirty="0" smtClean="0">
                <a:solidFill>
                  <a:srgbClr val="000000"/>
                </a:solidFill>
                <a:latin typeface="Times New Roman" panose="02020603050405020304" pitchFamily="18" charset="0"/>
              </a:rPr>
              <a:t>中。</a:t>
            </a:r>
          </a:p>
          <a:p>
            <a:pPr algn="just" eaLnBrk="1" hangingPunct="1">
              <a:lnSpc>
                <a:spcPct val="120000"/>
              </a:lnSpc>
              <a:spcBef>
                <a:spcPct val="10000"/>
              </a:spcBef>
              <a:buClr>
                <a:srgbClr val="0000FF"/>
              </a:buClr>
              <a:buSzPct val="50000"/>
              <a:buFont typeface="Wingdings" panose="05000000000000000000" pitchFamily="2" charset="2"/>
              <a:buChar char="l"/>
            </a:pPr>
            <a:r>
              <a:rPr lang="zh-CN" altLang="en-US" sz="1400" b="1" dirty="0" smtClean="0">
                <a:solidFill>
                  <a:srgbClr val="000000"/>
                </a:solidFill>
                <a:latin typeface="Times New Roman" panose="02020603050405020304" pitchFamily="18" charset="0"/>
              </a:rPr>
              <a:t>（</a:t>
            </a:r>
            <a:r>
              <a:rPr lang="en-US" altLang="zh-CN" sz="1400" b="1" dirty="0" smtClean="0">
                <a:solidFill>
                  <a:srgbClr val="000000"/>
                </a:solidFill>
                <a:latin typeface="Times New Roman" panose="02020603050405020304" pitchFamily="18" charset="0"/>
              </a:rPr>
              <a:t>3</a:t>
            </a:r>
            <a:r>
              <a:rPr lang="zh-CN" altLang="en-US" sz="1400" b="1" dirty="0" smtClean="0">
                <a:solidFill>
                  <a:srgbClr val="000000"/>
                </a:solidFill>
                <a:latin typeface="Times New Roman" panose="02020603050405020304" pitchFamily="18" charset="0"/>
              </a:rPr>
              <a:t>）置集合</a:t>
            </a:r>
            <a:r>
              <a:rPr lang="en-US" altLang="zh-CN" sz="1400" b="1" dirty="0" smtClean="0">
                <a:solidFill>
                  <a:srgbClr val="000000"/>
                </a:solidFill>
                <a:latin typeface="Times New Roman" panose="02020603050405020304" pitchFamily="18" charset="0"/>
              </a:rPr>
              <a:t>DH</a:t>
            </a:r>
            <a:r>
              <a:rPr lang="zh-CN" altLang="en-US" sz="1400" b="1" dirty="0" smtClean="0">
                <a:solidFill>
                  <a:srgbClr val="000000"/>
                </a:solidFill>
                <a:latin typeface="Times New Roman" panose="02020603050405020304" pitchFamily="18" charset="0"/>
              </a:rPr>
              <a:t>为空。</a:t>
            </a:r>
          </a:p>
          <a:p>
            <a:pPr algn="just" eaLnBrk="1" hangingPunct="1">
              <a:lnSpc>
                <a:spcPct val="120000"/>
              </a:lnSpc>
              <a:spcBef>
                <a:spcPct val="10000"/>
              </a:spcBef>
              <a:buClr>
                <a:srgbClr val="0000FF"/>
              </a:buClr>
              <a:buSzPct val="50000"/>
              <a:buFont typeface="Wingdings" panose="05000000000000000000" pitchFamily="2" charset="2"/>
              <a:buChar char="l"/>
            </a:pPr>
            <a:r>
              <a:rPr lang="zh-CN" altLang="en-US" sz="1400" b="1" dirty="0" smtClean="0">
                <a:solidFill>
                  <a:srgbClr val="000000"/>
                </a:solidFill>
                <a:latin typeface="Times New Roman" panose="02020603050405020304" pitchFamily="18" charset="0"/>
              </a:rPr>
              <a:t>（</a:t>
            </a:r>
            <a:r>
              <a:rPr lang="en-US" altLang="zh-CN" sz="1400" b="1" dirty="0" smtClean="0">
                <a:solidFill>
                  <a:srgbClr val="000000"/>
                </a:solidFill>
                <a:latin typeface="Times New Roman" panose="02020603050405020304" pitchFamily="18" charset="0"/>
              </a:rPr>
              <a:t>4</a:t>
            </a:r>
            <a:r>
              <a:rPr lang="zh-CN" altLang="en-US" sz="1400" b="1" dirty="0" smtClean="0">
                <a:solidFill>
                  <a:srgbClr val="000000"/>
                </a:solidFill>
                <a:latin typeface="Times New Roman" panose="02020603050405020304" pitchFamily="18" charset="0"/>
              </a:rPr>
              <a:t>）从已有事实出发，检查所有的</a:t>
            </a:r>
            <a:r>
              <a:rPr lang="en-US" altLang="zh-CN" sz="1400" b="1" dirty="0" smtClean="0">
                <a:solidFill>
                  <a:srgbClr val="000000"/>
                </a:solidFill>
                <a:latin typeface="Times New Roman" panose="02020603050405020304" pitchFamily="18" charset="0"/>
              </a:rPr>
              <a:t>HH</a:t>
            </a:r>
            <a:r>
              <a:rPr lang="zh-CN" altLang="en-US" sz="1400" b="1" dirty="0" smtClean="0">
                <a:solidFill>
                  <a:srgbClr val="000000"/>
                </a:solidFill>
                <a:latin typeface="Times New Roman" panose="02020603050405020304" pitchFamily="18" charset="0"/>
              </a:rPr>
              <a:t>规则的上下文。</a:t>
            </a:r>
          </a:p>
          <a:p>
            <a:pPr algn="just" eaLnBrk="1" hangingPunct="1">
              <a:lnSpc>
                <a:spcPct val="120000"/>
              </a:lnSpc>
              <a:spcBef>
                <a:spcPct val="10000"/>
              </a:spcBef>
              <a:buClr>
                <a:srgbClr val="0000FF"/>
              </a:buClr>
              <a:buSzPct val="50000"/>
              <a:buFont typeface="Wingdings" panose="05000000000000000000" pitchFamily="2" charset="2"/>
              <a:buChar char="l"/>
            </a:pPr>
            <a:r>
              <a:rPr lang="zh-CN" altLang="en-US" sz="1400" b="1" dirty="0" smtClean="0">
                <a:solidFill>
                  <a:srgbClr val="000000"/>
                </a:solidFill>
                <a:latin typeface="Times New Roman" panose="02020603050405020304" pitchFamily="18" charset="0"/>
              </a:rPr>
              <a:t>（</a:t>
            </a:r>
            <a:r>
              <a:rPr lang="en-US" altLang="zh-CN" sz="1400" b="1" dirty="0" smtClean="0">
                <a:solidFill>
                  <a:srgbClr val="000000"/>
                </a:solidFill>
                <a:latin typeface="Times New Roman" panose="02020603050405020304" pitchFamily="18" charset="0"/>
              </a:rPr>
              <a:t>5</a:t>
            </a:r>
            <a:r>
              <a:rPr lang="zh-CN" altLang="en-US" sz="1400" b="1" dirty="0" smtClean="0">
                <a:solidFill>
                  <a:srgbClr val="000000"/>
                </a:solidFill>
                <a:latin typeface="Times New Roman" panose="02020603050405020304" pitchFamily="18" charset="0"/>
              </a:rPr>
              <a:t>）按假设所形成的推理网络进行推理 。</a:t>
            </a:r>
          </a:p>
          <a:p>
            <a:pPr algn="just" eaLnBrk="1" hangingPunct="1">
              <a:lnSpc>
                <a:spcPct val="120000"/>
              </a:lnSpc>
              <a:spcBef>
                <a:spcPct val="10000"/>
              </a:spcBef>
              <a:buClr>
                <a:srgbClr val="0000FF"/>
              </a:buClr>
              <a:buSzPct val="50000"/>
              <a:buFont typeface="Wingdings" panose="05000000000000000000" pitchFamily="2" charset="2"/>
              <a:buChar char="l"/>
            </a:pPr>
            <a:r>
              <a:rPr lang="zh-CN" altLang="en-US" sz="1400" b="1" dirty="0" smtClean="0">
                <a:solidFill>
                  <a:srgbClr val="000000"/>
                </a:solidFill>
                <a:latin typeface="Times New Roman" panose="02020603050405020304" pitchFamily="18" charset="0"/>
              </a:rPr>
              <a:t>（</a:t>
            </a:r>
            <a:r>
              <a:rPr lang="en-US" altLang="zh-CN" sz="1400" b="1" dirty="0" smtClean="0">
                <a:solidFill>
                  <a:srgbClr val="000000"/>
                </a:solidFill>
                <a:latin typeface="Times New Roman" panose="02020603050405020304" pitchFamily="18" charset="0"/>
              </a:rPr>
              <a:t>6</a:t>
            </a:r>
            <a:r>
              <a:rPr lang="zh-CN" altLang="en-US" sz="1400" b="1" dirty="0" smtClean="0">
                <a:solidFill>
                  <a:srgbClr val="000000"/>
                </a:solidFill>
                <a:latin typeface="Times New Roman" panose="02020603050405020304" pitchFamily="18" charset="0"/>
              </a:rPr>
              <a:t>）对假设的选择除可按上述方法选择可信度最大的外，还</a:t>
            </a:r>
          </a:p>
          <a:p>
            <a:pPr algn="just" eaLnBrk="1" hangingPunct="1">
              <a:lnSpc>
                <a:spcPct val="120000"/>
              </a:lnSpc>
              <a:spcBef>
                <a:spcPct val="10000"/>
              </a:spcBef>
              <a:buClr>
                <a:srgbClr val="0000FF"/>
              </a:buClr>
              <a:buSzPct val="50000"/>
              <a:buFont typeface="Wingdings" panose="05000000000000000000" pitchFamily="2" charset="2"/>
              <a:buNone/>
            </a:pPr>
            <a:r>
              <a:rPr lang="zh-CN" altLang="en-US" sz="1400" b="1" dirty="0" smtClean="0">
                <a:solidFill>
                  <a:srgbClr val="000000"/>
                </a:solidFill>
                <a:latin typeface="Times New Roman" panose="02020603050405020304" pitchFamily="18" charset="0"/>
              </a:rPr>
              <a:t>            设置了评分函数。</a:t>
            </a:r>
            <a:r>
              <a:rPr lang="zh-CN" altLang="en-US" sz="1400" dirty="0" smtClean="0">
                <a:solidFill>
                  <a:srgbClr val="000000"/>
                </a:solidFill>
                <a:latin typeface="Times New Roman" panose="02020603050405020304" pitchFamily="18" charset="0"/>
              </a:rPr>
              <a:t> </a:t>
            </a:r>
          </a:p>
          <a:p>
            <a:pPr algn="just" eaLnBrk="1" hangingPunct="1">
              <a:lnSpc>
                <a:spcPct val="120000"/>
              </a:lnSpc>
              <a:spcBef>
                <a:spcPct val="10000"/>
              </a:spcBef>
              <a:buClr>
                <a:srgbClr val="0000FF"/>
              </a:buClr>
              <a:buSzPct val="50000"/>
              <a:buFont typeface="Wingdings" panose="05000000000000000000" pitchFamily="2" charset="2"/>
              <a:buChar char="l"/>
            </a:pPr>
            <a:endParaRPr lang="zh-CN" altLang="en-US" sz="1400" dirty="0" smtClean="0"/>
          </a:p>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60</a:t>
            </a:fld>
            <a:endParaRPr lang="zh-CN" altLang="en-US"/>
          </a:p>
        </p:txBody>
      </p:sp>
    </p:spTree>
    <p:extLst>
      <p:ext uri="{BB962C8B-B14F-4D97-AF65-F5344CB8AC3E}">
        <p14:creationId xmlns:p14="http://schemas.microsoft.com/office/powerpoint/2010/main" val="4665112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63</a:t>
            </a:fld>
            <a:endParaRPr lang="zh-CN" altLang="en-US"/>
          </a:p>
        </p:txBody>
      </p:sp>
    </p:spTree>
    <p:extLst>
      <p:ext uri="{BB962C8B-B14F-4D97-AF65-F5344CB8AC3E}">
        <p14:creationId xmlns:p14="http://schemas.microsoft.com/office/powerpoint/2010/main" val="26797726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B0679294-D23D-40B1-9E03-A309CF7F3959}" type="slidenum">
              <a:rPr lang="en-US" altLang="zh-CN"/>
              <a:pPr eaLnBrk="1" hangingPunct="1"/>
              <a:t>4</a:t>
            </a:fld>
            <a:endParaRPr lang="en-US" altLang="zh-CN"/>
          </a:p>
        </p:txBody>
      </p:sp>
      <p:sp>
        <p:nvSpPr>
          <p:cNvPr id="87043" name="Rectangle 2"/>
          <p:cNvSpPr>
            <a:spLocks noGrp="1" noRot="1" noChangeAspect="1" noChangeArrowheads="1" noTextEdit="1"/>
          </p:cNvSpPr>
          <p:nvPr>
            <p:ph type="sldImg"/>
          </p:nvPr>
        </p:nvSpPr>
        <p:spPr>
          <a:solidFill>
            <a:srgbClr val="FFFFFF"/>
          </a:solidFill>
          <a:ln/>
        </p:spPr>
      </p:sp>
      <p:sp>
        <p:nvSpPr>
          <p:cNvPr id="87044" name="Rectangle 3"/>
          <p:cNvSpPr>
            <a:spLocks noGrp="1" noChangeArrowheads="1"/>
          </p:cNvSpPr>
          <p:nvPr>
            <p:ph type="body" idx="1"/>
          </p:nvPr>
        </p:nvSpPr>
        <p:spPr>
          <a:solidFill>
            <a:srgbClr val="FFFFFF"/>
          </a:solidFill>
          <a:ln>
            <a:solidFill>
              <a:srgbClr val="000000"/>
            </a:solidFill>
          </a:ln>
        </p:spPr>
        <p:txBody>
          <a:bodyPr/>
          <a:lstStyle/>
          <a:p>
            <a:pPr lvl="1" algn="just"/>
            <a:r>
              <a:rPr lang="zh-CN" altLang="en-US" sz="2000" b="1" dirty="0" smtClean="0">
                <a:solidFill>
                  <a:srgbClr val="000000"/>
                </a:solidFill>
                <a:latin typeface="宋体" panose="02010600030101010101" pitchFamily="2" charset="-122"/>
                <a:ea typeface="+mn-ea"/>
                <a:cs typeface="Times New Roman" panose="02020603050405020304" pitchFamily="18" charset="0"/>
              </a:rPr>
              <a:t>斯坦福大学</a:t>
            </a:r>
            <a:r>
              <a:rPr lang="zh-CN" altLang="en-US" sz="2000" b="1" dirty="0" smtClean="0">
                <a:solidFill>
                  <a:srgbClr val="FF0000"/>
                </a:solidFill>
                <a:latin typeface="宋体" panose="02010600030101010101" pitchFamily="2" charset="-122"/>
                <a:ea typeface="+mn-ea"/>
                <a:cs typeface="Times New Roman" panose="02020603050405020304" pitchFamily="18" charset="0"/>
              </a:rPr>
              <a:t>费根鲍姆</a:t>
            </a:r>
            <a:r>
              <a:rPr lang="zh-CN" altLang="en-US" sz="2000" b="1" dirty="0" smtClean="0">
                <a:solidFill>
                  <a:srgbClr val="000000"/>
                </a:solidFill>
                <a:latin typeface="宋体" panose="02010600030101010101" pitchFamily="2" charset="-122"/>
                <a:ea typeface="+mn-ea"/>
                <a:cs typeface="Times New Roman" panose="02020603050405020304" pitchFamily="18" charset="0"/>
              </a:rPr>
              <a:t>等人于</a:t>
            </a:r>
            <a:r>
              <a:rPr lang="en-US" altLang="zh-CN" sz="2000" b="1" dirty="0" smtClean="0">
                <a:solidFill>
                  <a:srgbClr val="FF0000"/>
                </a:solidFill>
                <a:latin typeface="宋体" panose="02010600030101010101" pitchFamily="2" charset="-122"/>
                <a:ea typeface="+mn-ea"/>
                <a:cs typeface="Times New Roman" panose="02020603050405020304" pitchFamily="18" charset="0"/>
              </a:rPr>
              <a:t>1968</a:t>
            </a:r>
            <a:r>
              <a:rPr lang="zh-CN" altLang="en-US" sz="2000" b="1" dirty="0" smtClean="0">
                <a:solidFill>
                  <a:srgbClr val="FF0000"/>
                </a:solidFill>
                <a:latin typeface="宋体" panose="02010600030101010101" pitchFamily="2" charset="-122"/>
                <a:ea typeface="+mn-ea"/>
                <a:cs typeface="Times New Roman" panose="02020603050405020304" pitchFamily="18" charset="0"/>
              </a:rPr>
              <a:t>年</a:t>
            </a:r>
            <a:r>
              <a:rPr lang="zh-CN" altLang="en-US" sz="2000" b="1" dirty="0" smtClean="0">
                <a:solidFill>
                  <a:srgbClr val="000000"/>
                </a:solidFill>
                <a:latin typeface="宋体" panose="02010600030101010101" pitchFamily="2" charset="-122"/>
                <a:ea typeface="+mn-ea"/>
                <a:cs typeface="Times New Roman" panose="02020603050405020304" pitchFamily="18" charset="0"/>
              </a:rPr>
              <a:t>研制成功的</a:t>
            </a:r>
            <a:r>
              <a:rPr lang="en-US" altLang="zh-CN" sz="2000" b="1" dirty="0" smtClean="0">
                <a:solidFill>
                  <a:srgbClr val="FF0000"/>
                </a:solidFill>
                <a:latin typeface="宋体" panose="02010600030101010101" pitchFamily="2" charset="-122"/>
                <a:ea typeface="+mn-ea"/>
                <a:cs typeface="Times New Roman" panose="02020603050405020304" pitchFamily="18" charset="0"/>
              </a:rPr>
              <a:t>DENDRAL</a:t>
            </a:r>
            <a:r>
              <a:rPr lang="en-US" altLang="zh-CN" sz="2000" b="1" dirty="0" smtClean="0">
                <a:solidFill>
                  <a:srgbClr val="000000"/>
                </a:solidFill>
                <a:ea typeface="+mn-ea"/>
                <a:cs typeface="Times New Roman" panose="02020603050405020304" pitchFamily="18" charset="0"/>
              </a:rPr>
              <a:t>——</a:t>
            </a:r>
            <a:r>
              <a:rPr lang="zh-CN" altLang="en-US" sz="2000" b="1" dirty="0" smtClean="0">
                <a:solidFill>
                  <a:srgbClr val="000000"/>
                </a:solidFill>
                <a:latin typeface="宋体" panose="02010600030101010101" pitchFamily="2" charset="-122"/>
                <a:ea typeface="+mn-ea"/>
                <a:cs typeface="Times New Roman" panose="02020603050405020304" pitchFamily="18" charset="0"/>
              </a:rPr>
              <a:t>分析化合物分子结构的专家系统分析</a:t>
            </a:r>
            <a:r>
              <a:rPr lang="zh-CN" altLang="en-US" sz="1800" dirty="0" smtClean="0">
                <a:solidFill>
                  <a:srgbClr val="000000"/>
                </a:solidFill>
                <a:latin typeface="宋体" panose="02010600030101010101" pitchFamily="2" charset="-122"/>
                <a:ea typeface="+mn-ea"/>
              </a:rPr>
              <a:t>利用</a:t>
            </a:r>
            <a:r>
              <a:rPr lang="zh-CN" altLang="en-US" sz="1800" dirty="0" smtClean="0">
                <a:solidFill>
                  <a:srgbClr val="000000"/>
                </a:solidFill>
                <a:latin typeface="宋体" panose="02010600030101010101" pitchFamily="2" charset="-122"/>
                <a:ea typeface="+mn-ea"/>
                <a:cs typeface="Times New Roman" panose="02020603050405020304" pitchFamily="18" charset="0"/>
              </a:rPr>
              <a:t>质谱和核磁共振等化学实验数据推断出未知化合物的可能分子结构</a:t>
            </a:r>
            <a:r>
              <a:rPr lang="zh-CN" altLang="en-US" sz="1800" b="1" dirty="0" smtClean="0">
                <a:solidFill>
                  <a:srgbClr val="FF0000"/>
                </a:solidFill>
                <a:latin typeface="宋体" panose="02010600030101010101" pitchFamily="2" charset="-122"/>
                <a:ea typeface="+mn-ea"/>
              </a:rPr>
              <a:t> </a:t>
            </a:r>
          </a:p>
          <a:p>
            <a:pPr lvl="1" algn="just"/>
            <a:r>
              <a:rPr lang="en-US" altLang="zh-CN" sz="2000" b="1" dirty="0" smtClean="0">
                <a:solidFill>
                  <a:srgbClr val="FF0000"/>
                </a:solidFill>
                <a:latin typeface="宋体" panose="02010600030101010101" pitchFamily="2" charset="-122"/>
                <a:ea typeface="+mn-ea"/>
                <a:cs typeface="Times New Roman" panose="02020603050405020304" pitchFamily="18" charset="0"/>
              </a:rPr>
              <a:t>MYCSYMA</a:t>
            </a:r>
            <a:r>
              <a:rPr lang="zh-CN" altLang="en-US" sz="2000" b="1" dirty="0" smtClean="0">
                <a:solidFill>
                  <a:srgbClr val="000000"/>
                </a:solidFill>
                <a:latin typeface="宋体" panose="02010600030101010101" pitchFamily="2" charset="-122"/>
                <a:ea typeface="+mn-ea"/>
                <a:cs typeface="Times New Roman" panose="02020603050405020304" pitchFamily="18" charset="0"/>
              </a:rPr>
              <a:t>系统是由麻省理工学院（</a:t>
            </a:r>
            <a:r>
              <a:rPr lang="en-US" altLang="zh-CN" sz="2000" b="1" dirty="0" smtClean="0">
                <a:solidFill>
                  <a:srgbClr val="FF0000"/>
                </a:solidFill>
                <a:latin typeface="宋体" panose="02010600030101010101" pitchFamily="2" charset="-122"/>
                <a:ea typeface="+mn-ea"/>
                <a:cs typeface="Times New Roman" panose="02020603050405020304" pitchFamily="18" charset="0"/>
              </a:rPr>
              <a:t>MIT</a:t>
            </a:r>
            <a:r>
              <a:rPr lang="zh-CN" altLang="en-US" sz="2000" b="1" dirty="0" smtClean="0">
                <a:solidFill>
                  <a:srgbClr val="000000"/>
                </a:solidFill>
                <a:latin typeface="宋体" panose="02010600030101010101" pitchFamily="2" charset="-122"/>
                <a:ea typeface="+mn-ea"/>
                <a:cs typeface="Times New Roman" panose="02020603050405020304" pitchFamily="18" charset="0"/>
              </a:rPr>
              <a:t>）于</a:t>
            </a:r>
            <a:r>
              <a:rPr lang="en-US" altLang="zh-CN" sz="2000" b="1" dirty="0" smtClean="0">
                <a:solidFill>
                  <a:srgbClr val="FF0000"/>
                </a:solidFill>
                <a:latin typeface="宋体" panose="02010600030101010101" pitchFamily="2" charset="-122"/>
                <a:ea typeface="+mn-ea"/>
                <a:cs typeface="Times New Roman" panose="02020603050405020304" pitchFamily="18" charset="0"/>
              </a:rPr>
              <a:t>1971</a:t>
            </a:r>
            <a:r>
              <a:rPr lang="zh-CN" altLang="en-US" sz="2000" b="1" dirty="0" smtClean="0">
                <a:solidFill>
                  <a:srgbClr val="000000"/>
                </a:solidFill>
                <a:latin typeface="宋体" panose="02010600030101010101" pitchFamily="2" charset="-122"/>
                <a:ea typeface="+mn-ea"/>
                <a:cs typeface="Times New Roman" panose="02020603050405020304" pitchFamily="18" charset="0"/>
              </a:rPr>
              <a:t>年开发成功并投入应用的专家系统，它能够求解各种数学问题</a:t>
            </a:r>
            <a:r>
              <a:rPr lang="zh-CN" altLang="en-US" sz="2000" b="1" dirty="0" smtClean="0">
                <a:solidFill>
                  <a:srgbClr val="FF0000"/>
                </a:solidFill>
                <a:latin typeface="宋体" panose="02010600030101010101" pitchFamily="2" charset="-122"/>
                <a:ea typeface="+mn-ea"/>
              </a:rPr>
              <a:t> </a:t>
            </a:r>
          </a:p>
          <a:p>
            <a:pPr eaLnBrk="1" hangingPunct="1"/>
            <a:endParaRPr lang="zh-CN" altLang="zh-CN" dirty="0" smtClean="0">
              <a:latin typeface="Arial" panose="020B0604020202020204" pitchFamily="34" charset="0"/>
            </a:endParaRPr>
          </a:p>
        </p:txBody>
      </p:sp>
    </p:spTree>
    <p:extLst>
      <p:ext uri="{BB962C8B-B14F-4D97-AF65-F5344CB8AC3E}">
        <p14:creationId xmlns:p14="http://schemas.microsoft.com/office/powerpoint/2010/main" val="34513964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305C91C8-0F8C-47BD-AEBA-73818A28667B}" type="slidenum">
              <a:rPr lang="en-US" altLang="zh-CN"/>
              <a:pPr eaLnBrk="1" hangingPunct="1"/>
              <a:t>5</a:t>
            </a:fld>
            <a:endParaRPr lang="en-US" altLang="zh-CN"/>
          </a:p>
        </p:txBody>
      </p:sp>
      <p:sp>
        <p:nvSpPr>
          <p:cNvPr id="88067" name="Rectangle 2"/>
          <p:cNvSpPr>
            <a:spLocks noGrp="1" noRot="1" noChangeAspect="1" noChangeArrowheads="1" noTextEdit="1"/>
          </p:cNvSpPr>
          <p:nvPr>
            <p:ph type="sldImg"/>
          </p:nvPr>
        </p:nvSpPr>
        <p:spPr>
          <a:solidFill>
            <a:srgbClr val="FFFFFF"/>
          </a:solidFill>
          <a:ln/>
        </p:spPr>
      </p:sp>
      <p:sp>
        <p:nvSpPr>
          <p:cNvPr id="88068" name="Rectangle 3"/>
          <p:cNvSpPr>
            <a:spLocks noGrp="1" noChangeArrowheads="1"/>
          </p:cNvSpPr>
          <p:nvPr>
            <p:ph type="body" idx="1"/>
          </p:nvPr>
        </p:nvSpPr>
        <p:spPr>
          <a:solidFill>
            <a:srgbClr val="FFFFFF"/>
          </a:solidFill>
          <a:ln>
            <a:solidFill>
              <a:srgbClr val="000000"/>
            </a:solidFill>
          </a:ln>
        </p:spPr>
        <p:txBody>
          <a:bodyPr/>
          <a:lstStyle/>
          <a:p>
            <a:pPr marL="457200" lvl="1" indent="0" algn="just">
              <a:lnSpc>
                <a:spcPct val="90000"/>
              </a:lnSpc>
              <a:buNone/>
            </a:pPr>
            <a:r>
              <a:rPr lang="en-US" altLang="zh-CN" sz="2000" b="1" dirty="0" smtClean="0">
                <a:solidFill>
                  <a:srgbClr val="FF0000"/>
                </a:solidFill>
                <a:latin typeface="宋体" panose="02010600030101010101" pitchFamily="2" charset="-122"/>
                <a:ea typeface="+mn-ea"/>
                <a:cs typeface="Times New Roman" panose="02020603050405020304" pitchFamily="18" charset="0"/>
              </a:rPr>
              <a:t>MYCIN</a:t>
            </a:r>
            <a:r>
              <a:rPr lang="zh-CN" altLang="en-US" sz="2000" b="1" dirty="0" smtClean="0">
                <a:solidFill>
                  <a:srgbClr val="000000"/>
                </a:solidFill>
                <a:latin typeface="宋体" panose="02010600030101010101" pitchFamily="2" charset="-122"/>
                <a:ea typeface="+mn-ea"/>
                <a:cs typeface="Times New Roman" panose="02020603050405020304" pitchFamily="18" charset="0"/>
              </a:rPr>
              <a:t>是由美国</a:t>
            </a:r>
            <a:r>
              <a:rPr lang="zh-CN" altLang="en-US" sz="2000" b="1" dirty="0" smtClean="0">
                <a:solidFill>
                  <a:srgbClr val="FF0000"/>
                </a:solidFill>
                <a:latin typeface="宋体" panose="02010600030101010101" pitchFamily="2" charset="-122"/>
                <a:ea typeface="+mn-ea"/>
                <a:cs typeface="Times New Roman" panose="02020603050405020304" pitchFamily="18" charset="0"/>
              </a:rPr>
              <a:t>斯坦福大学</a:t>
            </a:r>
            <a:r>
              <a:rPr lang="zh-CN" altLang="en-US" sz="2000" b="1" dirty="0" smtClean="0">
                <a:solidFill>
                  <a:srgbClr val="000000"/>
                </a:solidFill>
                <a:latin typeface="宋体" panose="02010600030101010101" pitchFamily="2" charset="-122"/>
                <a:ea typeface="+mn-ea"/>
                <a:cs typeface="Times New Roman" panose="02020603050405020304" pitchFamily="18" charset="0"/>
              </a:rPr>
              <a:t>研制的用于细菌感染性疾病的诊断和治疗的专家系统</a:t>
            </a:r>
          </a:p>
          <a:p>
            <a:pPr marL="914400" lvl="2" indent="0" algn="just">
              <a:lnSpc>
                <a:spcPct val="90000"/>
              </a:lnSpc>
              <a:buNone/>
            </a:pPr>
            <a:r>
              <a:rPr lang="zh-CN" altLang="en-US" sz="1800" dirty="0" smtClean="0">
                <a:solidFill>
                  <a:srgbClr val="000000"/>
                </a:solidFill>
                <a:latin typeface="宋体" panose="02010600030101010101" pitchFamily="2" charset="-122"/>
                <a:ea typeface="+mn-ea"/>
              </a:rPr>
              <a:t>提出</a:t>
            </a:r>
            <a:r>
              <a:rPr lang="zh-CN" altLang="en-US" sz="1800" dirty="0" smtClean="0">
                <a:solidFill>
                  <a:srgbClr val="000000"/>
                </a:solidFill>
                <a:latin typeface="宋体" panose="02010600030101010101" pitchFamily="2" charset="-122"/>
                <a:ea typeface="+mn-ea"/>
                <a:cs typeface="Times New Roman" panose="02020603050405020304" pitchFamily="18" charset="0"/>
              </a:rPr>
              <a:t>知识库概念；引入可信度方法；推理解释；英语交互</a:t>
            </a:r>
          </a:p>
          <a:p>
            <a:pPr marL="457200" lvl="1" indent="0" algn="just">
              <a:lnSpc>
                <a:spcPct val="90000"/>
              </a:lnSpc>
              <a:buNone/>
            </a:pPr>
            <a:r>
              <a:rPr lang="en-US" altLang="zh-CN" sz="2000" b="1" dirty="0" smtClean="0">
                <a:solidFill>
                  <a:srgbClr val="FF0000"/>
                </a:solidFill>
                <a:latin typeface="宋体" panose="02010600030101010101" pitchFamily="2" charset="-122"/>
                <a:ea typeface="+mn-ea"/>
                <a:cs typeface="Times New Roman" panose="02020603050405020304" pitchFamily="18" charset="0"/>
              </a:rPr>
              <a:t>PROSPECTOR</a:t>
            </a:r>
            <a:r>
              <a:rPr lang="zh-CN" altLang="en-US" sz="2000" b="1" dirty="0" smtClean="0">
                <a:solidFill>
                  <a:srgbClr val="000000"/>
                </a:solidFill>
                <a:latin typeface="宋体" panose="02010600030101010101" pitchFamily="2" charset="-122"/>
                <a:ea typeface="+mn-ea"/>
                <a:cs typeface="Times New Roman" panose="02020603050405020304" pitchFamily="18" charset="0"/>
              </a:rPr>
              <a:t>是由美国</a:t>
            </a:r>
            <a:r>
              <a:rPr lang="zh-CN" altLang="en-US" sz="2000" b="1" dirty="0" smtClean="0">
                <a:solidFill>
                  <a:srgbClr val="FF0000"/>
                </a:solidFill>
                <a:latin typeface="宋体" panose="02010600030101010101" pitchFamily="2" charset="-122"/>
                <a:ea typeface="+mn-ea"/>
                <a:cs typeface="Times New Roman" panose="02020603050405020304" pitchFamily="18" charset="0"/>
              </a:rPr>
              <a:t>斯坦福研究所</a:t>
            </a:r>
            <a:r>
              <a:rPr lang="zh-CN" altLang="en-US" sz="2000" b="1" dirty="0" smtClean="0">
                <a:solidFill>
                  <a:srgbClr val="000000"/>
                </a:solidFill>
                <a:latin typeface="宋体" panose="02010600030101010101" pitchFamily="2" charset="-122"/>
                <a:ea typeface="+mn-ea"/>
                <a:cs typeface="Times New Roman" panose="02020603050405020304" pitchFamily="18" charset="0"/>
              </a:rPr>
              <a:t>开发的一个探矿专家系统</a:t>
            </a:r>
          </a:p>
          <a:p>
            <a:pPr marL="914400" lvl="2" indent="0" algn="just">
              <a:lnSpc>
                <a:spcPct val="90000"/>
              </a:lnSpc>
              <a:buNone/>
            </a:pPr>
            <a:r>
              <a:rPr lang="zh-CN" altLang="en-US" sz="1800" dirty="0" smtClean="0">
                <a:solidFill>
                  <a:srgbClr val="000000"/>
                </a:solidFill>
                <a:latin typeface="宋体" panose="02010600030101010101" pitchFamily="2" charset="-122"/>
                <a:ea typeface="+mn-ea"/>
                <a:cs typeface="Times New Roman" panose="02020603050405020304" pitchFamily="18" charset="0"/>
              </a:rPr>
              <a:t>首次实地分析华盛顿州某山区一带的地质资料，发现了一个钼矿床</a:t>
            </a:r>
          </a:p>
          <a:p>
            <a:pPr marL="914400" lvl="2" indent="0" algn="just">
              <a:lnSpc>
                <a:spcPct val="90000"/>
              </a:lnSpc>
              <a:buNone/>
            </a:pPr>
            <a:r>
              <a:rPr lang="zh-CN" altLang="en-US" sz="1800" dirty="0" smtClean="0">
                <a:solidFill>
                  <a:srgbClr val="000000"/>
                </a:solidFill>
                <a:latin typeface="宋体" panose="02010600030101010101" pitchFamily="2" charset="-122"/>
                <a:ea typeface="+mn-ea"/>
                <a:cs typeface="Times New Roman" panose="02020603050405020304" pitchFamily="18" charset="0"/>
              </a:rPr>
              <a:t>第一个</a:t>
            </a:r>
            <a:r>
              <a:rPr lang="zh-CN" altLang="en-US" sz="1800" dirty="0" smtClean="0">
                <a:solidFill>
                  <a:srgbClr val="000000"/>
                </a:solidFill>
                <a:latin typeface="宋体" panose="02010600030101010101" pitchFamily="2" charset="-122"/>
                <a:ea typeface="+mn-ea"/>
              </a:rPr>
              <a:t>有</a:t>
            </a:r>
            <a:r>
              <a:rPr lang="zh-CN" altLang="en-US" sz="1800" dirty="0" smtClean="0">
                <a:solidFill>
                  <a:srgbClr val="000000"/>
                </a:solidFill>
                <a:latin typeface="宋体" panose="02010600030101010101" pitchFamily="2" charset="-122"/>
                <a:ea typeface="+mn-ea"/>
                <a:cs typeface="Times New Roman" panose="02020603050405020304" pitchFamily="18" charset="0"/>
              </a:rPr>
              <a:t>明显经济效益的</a:t>
            </a:r>
            <a:r>
              <a:rPr lang="en-US" altLang="zh-CN" sz="1800" dirty="0" smtClean="0">
                <a:solidFill>
                  <a:srgbClr val="000000"/>
                </a:solidFill>
                <a:latin typeface="宋体" panose="02010600030101010101" pitchFamily="2" charset="-122"/>
                <a:ea typeface="+mn-ea"/>
                <a:cs typeface="Times New Roman" panose="02020603050405020304" pitchFamily="18" charset="0"/>
              </a:rPr>
              <a:t>ES</a:t>
            </a:r>
          </a:p>
          <a:p>
            <a:pPr marL="457200" lvl="1" indent="0" algn="just">
              <a:lnSpc>
                <a:spcPct val="90000"/>
              </a:lnSpc>
              <a:buNone/>
            </a:pPr>
            <a:r>
              <a:rPr lang="en-US" altLang="zh-CN" sz="2000" b="1" dirty="0" smtClean="0">
                <a:solidFill>
                  <a:srgbClr val="FF0000"/>
                </a:solidFill>
                <a:latin typeface="宋体" panose="02010600030101010101" pitchFamily="2" charset="-122"/>
                <a:ea typeface="+mn-ea"/>
                <a:cs typeface="Times New Roman" panose="02020603050405020304" pitchFamily="18" charset="0"/>
              </a:rPr>
              <a:t>CASNET</a:t>
            </a:r>
            <a:r>
              <a:rPr lang="zh-CN" altLang="en-US" sz="2000" b="1" dirty="0" smtClean="0">
                <a:solidFill>
                  <a:srgbClr val="000000"/>
                </a:solidFill>
                <a:latin typeface="宋体" panose="02010600030101010101" pitchFamily="2" charset="-122"/>
                <a:ea typeface="+mn-ea"/>
                <a:cs typeface="Times New Roman" panose="02020603050405020304" pitchFamily="18" charset="0"/>
              </a:rPr>
              <a:t>是一个几乎与</a:t>
            </a:r>
            <a:r>
              <a:rPr lang="en-US" altLang="zh-CN" sz="2000" b="1" dirty="0" smtClean="0">
                <a:solidFill>
                  <a:srgbClr val="000000"/>
                </a:solidFill>
                <a:latin typeface="宋体" panose="02010600030101010101" pitchFamily="2" charset="-122"/>
                <a:ea typeface="+mn-ea"/>
                <a:cs typeface="Times New Roman" panose="02020603050405020304" pitchFamily="18" charset="0"/>
              </a:rPr>
              <a:t>MYCIN</a:t>
            </a:r>
            <a:r>
              <a:rPr lang="zh-CN" altLang="en-US" sz="2000" b="1" dirty="0" smtClean="0">
                <a:solidFill>
                  <a:srgbClr val="000000"/>
                </a:solidFill>
                <a:latin typeface="宋体" panose="02010600030101010101" pitchFamily="2" charset="-122"/>
                <a:ea typeface="+mn-ea"/>
                <a:cs typeface="Times New Roman" panose="02020603050405020304" pitchFamily="18" charset="0"/>
              </a:rPr>
              <a:t>同时开发的专家系统，由</a:t>
            </a:r>
            <a:r>
              <a:rPr lang="zh-CN" altLang="en-US" sz="2000" b="1" dirty="0" smtClean="0">
                <a:solidFill>
                  <a:srgbClr val="FF0000"/>
                </a:solidFill>
                <a:latin typeface="宋体" panose="02010600030101010101" pitchFamily="2" charset="-122"/>
                <a:ea typeface="+mn-ea"/>
                <a:cs typeface="Times New Roman" panose="02020603050405020304" pitchFamily="18" charset="0"/>
              </a:rPr>
              <a:t>拉特格尔（</a:t>
            </a:r>
            <a:r>
              <a:rPr lang="en-US" altLang="zh-CN" sz="2000" b="1" dirty="0" err="1" smtClean="0">
                <a:solidFill>
                  <a:srgbClr val="FF0000"/>
                </a:solidFill>
                <a:latin typeface="宋体" panose="02010600030101010101" pitchFamily="2" charset="-122"/>
                <a:ea typeface="+mn-ea"/>
                <a:cs typeface="Times New Roman" panose="02020603050405020304" pitchFamily="18" charset="0"/>
              </a:rPr>
              <a:t>Rutger</a:t>
            </a:r>
            <a:r>
              <a:rPr lang="zh-CN" altLang="en-US" sz="2000" b="1" dirty="0" smtClean="0">
                <a:solidFill>
                  <a:srgbClr val="FF0000"/>
                </a:solidFill>
                <a:latin typeface="宋体" panose="02010600030101010101" pitchFamily="2" charset="-122"/>
                <a:ea typeface="+mn-ea"/>
                <a:cs typeface="Times New Roman" panose="02020603050405020304" pitchFamily="18" charset="0"/>
              </a:rPr>
              <a:t>）大学</a:t>
            </a:r>
            <a:r>
              <a:rPr lang="zh-CN" altLang="en-US" sz="2000" b="1" dirty="0" smtClean="0">
                <a:solidFill>
                  <a:srgbClr val="000000"/>
                </a:solidFill>
                <a:latin typeface="宋体" panose="02010600030101010101" pitchFamily="2" charset="-122"/>
                <a:ea typeface="+mn-ea"/>
                <a:cs typeface="Times New Roman" panose="02020603050405020304" pitchFamily="18" charset="0"/>
              </a:rPr>
              <a:t>开发，用于青光眼诊断与治疗</a:t>
            </a:r>
            <a:r>
              <a:rPr lang="zh-CN" altLang="en-US" sz="2000" b="1" dirty="0" smtClean="0">
                <a:solidFill>
                  <a:srgbClr val="FF0000"/>
                </a:solidFill>
                <a:latin typeface="宋体" panose="02010600030101010101" pitchFamily="2" charset="-122"/>
                <a:ea typeface="+mn-ea"/>
                <a:cs typeface="Times New Roman" panose="02020603050405020304" pitchFamily="18" charset="0"/>
              </a:rPr>
              <a:t> </a:t>
            </a:r>
          </a:p>
          <a:p>
            <a:pPr eaLnBrk="1" hangingPunct="1"/>
            <a:endParaRPr lang="zh-CN" altLang="zh-CN" dirty="0" smtClean="0">
              <a:latin typeface="Arial" panose="020B0604020202020204" pitchFamily="34" charset="0"/>
            </a:endParaRPr>
          </a:p>
        </p:txBody>
      </p:sp>
    </p:spTree>
    <p:extLst>
      <p:ext uri="{BB962C8B-B14F-4D97-AF65-F5344CB8AC3E}">
        <p14:creationId xmlns:p14="http://schemas.microsoft.com/office/powerpoint/2010/main" val="34359199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18105B78-A4C1-4471-96DF-EDF9D4554385}" type="slidenum">
              <a:rPr lang="en-US" altLang="zh-CN"/>
              <a:pPr eaLnBrk="1" hangingPunct="1"/>
              <a:t>6</a:t>
            </a:fld>
            <a:endParaRPr lang="en-US" altLang="zh-CN"/>
          </a:p>
        </p:txBody>
      </p:sp>
      <p:sp>
        <p:nvSpPr>
          <p:cNvPr id="89091" name="Rectangle 2"/>
          <p:cNvSpPr>
            <a:spLocks noGrp="1" noRot="1" noChangeAspect="1" noChangeArrowheads="1" noTextEdit="1"/>
          </p:cNvSpPr>
          <p:nvPr>
            <p:ph type="sldImg"/>
          </p:nvPr>
        </p:nvSpPr>
        <p:spPr>
          <a:solidFill>
            <a:srgbClr val="FFFFFF"/>
          </a:solidFill>
          <a:ln/>
        </p:spPr>
      </p:sp>
      <p:sp>
        <p:nvSpPr>
          <p:cNvPr id="89092"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18162119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64E731C1-26A3-45EB-859C-72A18B644667}" type="slidenum">
              <a:rPr lang="en-US" altLang="zh-CN"/>
              <a:pPr eaLnBrk="1" hangingPunct="1"/>
              <a:t>7</a:t>
            </a:fld>
            <a:endParaRPr lang="en-US" altLang="zh-CN"/>
          </a:p>
        </p:txBody>
      </p:sp>
      <p:sp>
        <p:nvSpPr>
          <p:cNvPr id="90115" name="Rectangle 2"/>
          <p:cNvSpPr>
            <a:spLocks noGrp="1" noRot="1" noChangeAspect="1" noChangeArrowheads="1" noTextEdit="1"/>
          </p:cNvSpPr>
          <p:nvPr>
            <p:ph type="sldImg"/>
          </p:nvPr>
        </p:nvSpPr>
        <p:spPr>
          <a:solidFill>
            <a:srgbClr val="FFFFFF"/>
          </a:solidFill>
          <a:ln/>
        </p:spPr>
      </p:sp>
      <p:sp>
        <p:nvSpPr>
          <p:cNvPr id="90116"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25617052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C16F55EA-28E7-4A70-98CD-641549B66D6E}" type="slidenum">
              <a:rPr lang="en-US" altLang="zh-CN"/>
              <a:pPr eaLnBrk="1" hangingPunct="1"/>
              <a:t>8</a:t>
            </a:fld>
            <a:endParaRPr lang="en-US" altLang="zh-CN"/>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20121379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457200" lvl="1" indent="0" defTabSz="912813">
              <a:spcBef>
                <a:spcPct val="0"/>
              </a:spcBef>
              <a:buClr>
                <a:srgbClr val="00CCFF"/>
              </a:buClr>
              <a:buSzTx/>
              <a:buNone/>
            </a:pPr>
            <a:r>
              <a:rPr lang="en-US" altLang="zh-CN" sz="2400" b="1" dirty="0" smtClean="0">
                <a:latin typeface="" charset="0"/>
              </a:rPr>
              <a:t>(2) </a:t>
            </a:r>
            <a:r>
              <a:rPr lang="zh-CN" altLang="en-US" sz="2400" b="1" dirty="0" smtClean="0">
                <a:latin typeface="宋体" panose="02010600030101010101" pitchFamily="2" charset="-122"/>
              </a:rPr>
              <a:t>透明性</a:t>
            </a:r>
            <a:r>
              <a:rPr lang="zh-CN" altLang="en-US" sz="2400" dirty="0" smtClean="0">
                <a:latin typeface="" charset="0"/>
              </a:rPr>
              <a:t> </a:t>
            </a:r>
            <a:endParaRPr lang="en-US" altLang="zh-CN" sz="2400" dirty="0" smtClean="0">
              <a:latin typeface="" charset="0"/>
            </a:endParaRPr>
          </a:p>
          <a:p>
            <a:pPr marL="457200" lvl="1" indent="0" defTabSz="912813">
              <a:spcBef>
                <a:spcPct val="0"/>
              </a:spcBef>
              <a:buClr>
                <a:srgbClr val="00CCFF"/>
              </a:buClr>
              <a:buSzTx/>
              <a:buNone/>
            </a:pPr>
            <a:r>
              <a:rPr lang="zh-CN" altLang="en-US" sz="2400" dirty="0" smtClean="0">
                <a:latin typeface="宋体" panose="02010600030101010101" pitchFamily="2" charset="-122"/>
              </a:rPr>
              <a:t>专家系统能够解释自身</a:t>
            </a:r>
            <a:r>
              <a:rPr lang="zh-CN" altLang="en-US" sz="2400" dirty="0" smtClean="0">
                <a:solidFill>
                  <a:schemeClr val="hlink"/>
                </a:solidFill>
                <a:latin typeface="宋体" panose="02010600030101010101" pitchFamily="2" charset="-122"/>
              </a:rPr>
              <a:t>推理过程</a:t>
            </a:r>
            <a:r>
              <a:rPr lang="zh-CN" altLang="en-US" sz="2400" dirty="0" smtClean="0">
                <a:latin typeface="宋体" panose="02010600030101010101" pitchFamily="2" charset="-122"/>
              </a:rPr>
              <a:t>和回答用户问题，能让用户了解推理过程，提高对专家系统的信赖感。</a:t>
            </a:r>
            <a:endParaRPr lang="en-US" altLang="zh-CN" sz="2400" dirty="0" smtClean="0">
              <a:latin typeface="宋体" panose="02010600030101010101" pitchFamily="2" charset="-122"/>
            </a:endParaRPr>
          </a:p>
          <a:p>
            <a:pPr marL="457200" marR="0" lvl="1" indent="0" algn="l" defTabSz="912813" rtl="0" eaLnBrk="0" fontAlgn="base" latinLnBrk="0" hangingPunct="0">
              <a:lnSpc>
                <a:spcPct val="100000"/>
              </a:lnSpc>
              <a:spcBef>
                <a:spcPct val="0"/>
              </a:spcBef>
              <a:spcAft>
                <a:spcPct val="0"/>
              </a:spcAft>
              <a:buClr>
                <a:srgbClr val="00CCFF"/>
              </a:buClr>
              <a:buSzTx/>
              <a:buFontTx/>
              <a:buNone/>
              <a:tabLst/>
              <a:defRPr/>
            </a:pPr>
            <a:r>
              <a:rPr lang="zh-CN" altLang="en-US" sz="2400" dirty="0" smtClean="0">
                <a:latin typeface="宋体" panose="02010600030101010101" pitchFamily="2" charset="-122"/>
              </a:rPr>
              <a:t>医疗诊断专家系统诊断某病人患有肺炎，需用某种抗生素治疗。专家系统将会向病人解释为什么他患肺炎，像医疗专家对病人解释病情。</a:t>
            </a:r>
            <a:r>
              <a:rPr lang="zh-CN" altLang="en-US" sz="2400" dirty="0" smtClean="0"/>
              <a:t>而且必须用某种抗生素治疗，就像一位医疗专家对病人详细解释病情和治疗方案一样。</a:t>
            </a:r>
            <a:endParaRPr lang="en-US" altLang="zh-CN" sz="2400" dirty="0" smtClean="0"/>
          </a:p>
          <a:p>
            <a:r>
              <a:rPr lang="en-US" altLang="zh-CN" sz="2400" b="1" dirty="0" smtClean="0">
                <a:latin typeface="" charset="0"/>
              </a:rPr>
              <a:t>(3) </a:t>
            </a:r>
            <a:r>
              <a:rPr lang="zh-CN" altLang="en-US" sz="2400" b="1" dirty="0" smtClean="0">
                <a:latin typeface="宋体" panose="02010600030101010101" pitchFamily="2" charset="-122"/>
              </a:rPr>
              <a:t>灵活性</a:t>
            </a:r>
            <a:r>
              <a:rPr lang="zh-CN" altLang="en-US" sz="2400" dirty="0" smtClean="0">
                <a:latin typeface="" charset="0"/>
              </a:rPr>
              <a:t/>
            </a:r>
            <a:br>
              <a:rPr lang="zh-CN" altLang="en-US" sz="2400" dirty="0" smtClean="0">
                <a:latin typeface="" charset="0"/>
              </a:rPr>
            </a:br>
            <a:r>
              <a:rPr lang="zh-CN" altLang="en-US" sz="2400" dirty="0" smtClean="0">
                <a:latin typeface="宋体" panose="02010600030101010101" pitchFamily="2" charset="-122"/>
              </a:rPr>
              <a:t>专家系统能不断地</a:t>
            </a:r>
            <a:r>
              <a:rPr lang="zh-CN" altLang="en-US" sz="2400" dirty="0" smtClean="0">
                <a:solidFill>
                  <a:schemeClr val="hlink"/>
                </a:solidFill>
                <a:latin typeface="宋体" panose="02010600030101010101" pitchFamily="2" charset="-122"/>
              </a:rPr>
              <a:t>增长知识</a:t>
            </a:r>
            <a:r>
              <a:rPr lang="zh-CN" altLang="en-US" sz="2400" dirty="0" smtClean="0">
                <a:latin typeface="宋体" panose="02010600030101010101" pitchFamily="2" charset="-122"/>
              </a:rPr>
              <a:t>，修改原有知识，不断更新。</a:t>
            </a:r>
            <a:r>
              <a:rPr lang="zh-CN" altLang="en-US" dirty="0" smtClean="0"/>
              <a:t>使得专家系统具有十分广泛的应用领域。</a:t>
            </a:r>
            <a:endParaRPr lang="en-US" altLang="zh-CN" dirty="0" smtClean="0"/>
          </a:p>
          <a:p>
            <a:r>
              <a:rPr lang="zh-CN" altLang="en-US" dirty="0" smtClean="0"/>
              <a:t>近</a:t>
            </a:r>
            <a:r>
              <a:rPr lang="en-US" altLang="zh-CN" dirty="0" smtClean="0"/>
              <a:t>20</a:t>
            </a:r>
            <a:r>
              <a:rPr lang="zh-CN" altLang="en-US" dirty="0" smtClean="0"/>
              <a:t>年，专家系统获得迅速发展，应用领域越来越广，解决实际问题的能力越来越强。</a:t>
            </a:r>
          </a:p>
          <a:p>
            <a:pPr marL="457200" lvl="1" indent="0" defTabSz="912813">
              <a:spcBef>
                <a:spcPct val="0"/>
              </a:spcBef>
              <a:buClr>
                <a:srgbClr val="00CCFF"/>
              </a:buClr>
              <a:buSzTx/>
              <a:buNone/>
            </a:pPr>
            <a:endParaRPr lang="zh-CN" altLang="en-US" sz="2400" dirty="0" smtClean="0">
              <a:latin typeface="宋体" panose="02010600030101010101" pitchFamily="2" charset="-122"/>
            </a:endParaRPr>
          </a:p>
          <a:p>
            <a:pPr marL="344488" indent="-344488" defTabSz="912813">
              <a:spcBef>
                <a:spcPct val="0"/>
              </a:spcBef>
              <a:buClr>
                <a:srgbClr val="00CCFF"/>
              </a:buClr>
              <a:buFont typeface="Wingdings" panose="05000000000000000000" pitchFamily="2" charset="2"/>
              <a:buNone/>
            </a:pPr>
            <a:r>
              <a:rPr lang="zh-CN" altLang="en-US" sz="2800" dirty="0" smtClean="0">
                <a:ea typeface="楷体_GB2312" pitchFamily="49" charset="-122"/>
              </a:rPr>
              <a:t>            </a:t>
            </a:r>
          </a:p>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11</a:t>
            </a:fld>
            <a:endParaRPr lang="zh-CN" altLang="en-US"/>
          </a:p>
        </p:txBody>
      </p:sp>
    </p:spTree>
    <p:extLst>
      <p:ext uri="{BB962C8B-B14F-4D97-AF65-F5344CB8AC3E}">
        <p14:creationId xmlns:p14="http://schemas.microsoft.com/office/powerpoint/2010/main" val="27375031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400" dirty="0" smtClean="0">
                <a:solidFill>
                  <a:srgbClr val="000000"/>
                </a:solidFill>
                <a:latin typeface="宋体" panose="02010600030101010101" pitchFamily="2" charset="-122"/>
                <a:ea typeface="+mn-ea"/>
              </a:rPr>
              <a:t>传统程序依据某一确定的算法和数据结构来求解某一确定的问题，专家系统是依据</a:t>
            </a:r>
            <a:r>
              <a:rPr lang="zh-CN" altLang="en-US" sz="1400" dirty="0" smtClean="0">
                <a:solidFill>
                  <a:srgbClr val="FF0000"/>
                </a:solidFill>
                <a:latin typeface="宋体" panose="02010600030101010101" pitchFamily="2" charset="-122"/>
                <a:ea typeface="+mn-ea"/>
              </a:rPr>
              <a:t>知识和推理</a:t>
            </a:r>
            <a:r>
              <a:rPr lang="zh-CN" altLang="en-US" sz="1400" dirty="0" smtClean="0">
                <a:solidFill>
                  <a:srgbClr val="000000"/>
                </a:solidFill>
                <a:latin typeface="宋体" panose="02010600030101010101" pitchFamily="2" charset="-122"/>
                <a:ea typeface="+mn-ea"/>
              </a:rPr>
              <a:t>来求解问题→</a:t>
            </a:r>
            <a:r>
              <a:rPr lang="zh-CN" altLang="en-US" sz="1400" b="1" dirty="0" smtClean="0">
                <a:solidFill>
                  <a:srgbClr val="FF0000"/>
                </a:solidFill>
                <a:effectLst>
                  <a:outerShdw blurRad="38100" dist="38100" dir="2700000" algn="tl">
                    <a:srgbClr val="C0C0C0"/>
                  </a:outerShdw>
                </a:effectLst>
                <a:latin typeface="宋体" panose="02010600030101010101" pitchFamily="2" charset="-122"/>
                <a:ea typeface="+mn-ea"/>
              </a:rPr>
              <a:t>最大区别</a:t>
            </a:r>
            <a:endParaRPr lang="en-US" altLang="zh-CN" sz="1400" b="1" dirty="0" smtClean="0">
              <a:solidFill>
                <a:srgbClr val="FF0000"/>
              </a:solidFill>
              <a:effectLst>
                <a:outerShdw blurRad="38100" dist="38100" dir="2700000" algn="tl">
                  <a:srgbClr val="C0C0C0"/>
                </a:outerShdw>
              </a:effectLst>
              <a:latin typeface="宋体" panose="02010600030101010101" pitchFamily="2" charset="-122"/>
              <a:ea typeface="+mn-ea"/>
            </a:endParaRPr>
          </a:p>
          <a:p>
            <a:pPr marL="0" indent="0" algn="just">
              <a:buSzPct val="90000"/>
              <a:buFont typeface="Wingdings" panose="05000000000000000000" pitchFamily="2" charset="2"/>
              <a:buNone/>
            </a:pPr>
            <a:r>
              <a:rPr lang="zh-CN" altLang="en-US" sz="1400" dirty="0" smtClean="0">
                <a:solidFill>
                  <a:srgbClr val="000000"/>
                </a:solidFill>
                <a:latin typeface="宋体" panose="02010600030101010101" pitchFamily="2" charset="-122"/>
                <a:ea typeface="+mn-ea"/>
                <a:cs typeface="Times New Roman" panose="02020603050405020304" pitchFamily="18" charset="0"/>
              </a:rPr>
              <a:t>传统程序把关于问题求解的知识隐含于程序中，而专家系统则将</a:t>
            </a:r>
            <a:r>
              <a:rPr lang="zh-CN" altLang="en-US" sz="1400" dirty="0" smtClean="0">
                <a:solidFill>
                  <a:srgbClr val="FF0000"/>
                </a:solidFill>
                <a:latin typeface="宋体" panose="02010600030101010101" pitchFamily="2" charset="-122"/>
                <a:ea typeface="+mn-ea"/>
                <a:cs typeface="Times New Roman" panose="02020603050405020304" pitchFamily="18" charset="0"/>
              </a:rPr>
              <a:t>知识与运用知识的过程即推理机</a:t>
            </a:r>
            <a:r>
              <a:rPr lang="zh-CN" altLang="en-US" sz="1400" b="1" dirty="0" smtClean="0">
                <a:solidFill>
                  <a:srgbClr val="FF0000"/>
                </a:solidFill>
                <a:effectLst>
                  <a:outerShdw blurRad="38100" dist="38100" dir="2700000" algn="tl">
                    <a:srgbClr val="C0C0C0"/>
                  </a:outerShdw>
                </a:effectLst>
                <a:latin typeface="宋体" panose="02010600030101010101" pitchFamily="2" charset="-122"/>
                <a:ea typeface="+mn-ea"/>
                <a:cs typeface="Times New Roman" panose="02020603050405020304" pitchFamily="18" charset="0"/>
              </a:rPr>
              <a:t>分离</a:t>
            </a:r>
            <a:r>
              <a:rPr lang="zh-CN" altLang="en-US" sz="1400" i="1" dirty="0" smtClean="0">
                <a:solidFill>
                  <a:srgbClr val="000000"/>
                </a:solidFill>
                <a:latin typeface="宋体" panose="02010600030101010101" pitchFamily="2" charset="-122"/>
                <a:ea typeface="+mn-ea"/>
                <a:cs typeface="Times New Roman" panose="02020603050405020304" pitchFamily="18" charset="0"/>
              </a:rPr>
              <a:t>（使专家系统具有更大的灵活性，使系统易于修改）</a:t>
            </a: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400" dirty="0" smtClean="0">
                <a:solidFill>
                  <a:srgbClr val="000000"/>
                </a:solidFill>
                <a:latin typeface="宋体" panose="02010600030101010101" pitchFamily="2" charset="-122"/>
                <a:ea typeface="+mn-ea"/>
              </a:rPr>
              <a:t>传统程序处理的数据多是精确的，对数据的检索是基于模式的布尔匹配，而专家系统处理的</a:t>
            </a:r>
            <a:r>
              <a:rPr lang="zh-CN" altLang="en-US" sz="1400" dirty="0" smtClean="0">
                <a:solidFill>
                  <a:srgbClr val="FF0000"/>
                </a:solidFill>
                <a:latin typeface="宋体" panose="02010600030101010101" pitchFamily="2" charset="-122"/>
                <a:ea typeface="+mn-ea"/>
              </a:rPr>
              <a:t>数据和知识大多是</a:t>
            </a:r>
            <a:r>
              <a:rPr lang="zh-CN" altLang="en-US" sz="1400" b="1" dirty="0" smtClean="0">
                <a:solidFill>
                  <a:srgbClr val="FF0000"/>
                </a:solidFill>
                <a:effectLst>
                  <a:outerShdw blurRad="38100" dist="38100" dir="2700000" algn="tl">
                    <a:srgbClr val="C0C0C0"/>
                  </a:outerShdw>
                </a:effectLst>
                <a:latin typeface="宋体" panose="02010600030101010101" pitchFamily="2" charset="-122"/>
                <a:ea typeface="+mn-ea"/>
              </a:rPr>
              <a:t>不精确的、模糊的</a:t>
            </a:r>
            <a:r>
              <a:rPr lang="zh-CN" altLang="en-US" sz="1400" dirty="0" smtClean="0">
                <a:solidFill>
                  <a:srgbClr val="FF0000"/>
                </a:solidFill>
                <a:latin typeface="宋体" panose="02010600030101010101" pitchFamily="2" charset="-122"/>
                <a:ea typeface="+mn-ea"/>
              </a:rPr>
              <a:t>，知识的模式匹配也多是</a:t>
            </a:r>
            <a:r>
              <a:rPr lang="zh-CN" altLang="en-US" sz="1400" b="1" dirty="0" smtClean="0">
                <a:solidFill>
                  <a:srgbClr val="FF0000"/>
                </a:solidFill>
                <a:effectLst>
                  <a:outerShdw blurRad="38100" dist="38100" dir="2700000" algn="tl">
                    <a:srgbClr val="C0C0C0"/>
                  </a:outerShdw>
                </a:effectLst>
                <a:latin typeface="宋体" panose="02010600030101010101" pitchFamily="2" charset="-122"/>
                <a:ea typeface="+mn-ea"/>
              </a:rPr>
              <a:t>不精确的</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en-US" sz="1400" b="1" dirty="0" smtClean="0">
              <a:solidFill>
                <a:srgbClr val="FF0000"/>
              </a:solidFill>
              <a:effectLst>
                <a:outerShdw blurRad="38100" dist="38100" dir="2700000" algn="tl">
                  <a:srgbClr val="C0C0C0"/>
                </a:outerShdw>
              </a:effectLst>
              <a:latin typeface="宋体" panose="02010600030101010101" pitchFamily="2" charset="-122"/>
              <a:ea typeface="+mn-ea"/>
            </a:endParaRPr>
          </a:p>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12</a:t>
            </a:fld>
            <a:endParaRPr lang="zh-CN" altLang="en-US"/>
          </a:p>
        </p:txBody>
      </p:sp>
    </p:spTree>
    <p:extLst>
      <p:ext uri="{BB962C8B-B14F-4D97-AF65-F5344CB8AC3E}">
        <p14:creationId xmlns:p14="http://schemas.microsoft.com/office/powerpoint/2010/main" val="8066982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723305" y="1183677"/>
            <a:ext cx="8197454" cy="2518034"/>
          </a:xfrm>
        </p:spPr>
        <p:txBody>
          <a:bodyPr anchor="b"/>
          <a:lstStyle>
            <a:lvl1pPr algn="ctr">
              <a:defRPr sz="6328"/>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205508" y="3798816"/>
            <a:ext cx="7233047" cy="1746216"/>
          </a:xfrm>
        </p:spPr>
        <p:txBody>
          <a:bodyPr/>
          <a:lstStyle>
            <a:lvl1pPr marL="0" indent="0" algn="ctr">
              <a:buNone/>
              <a:defRPr sz="2531"/>
            </a:lvl1pPr>
            <a:lvl2pPr marL="482163" indent="0" algn="ctr">
              <a:buNone/>
              <a:defRPr sz="2109"/>
            </a:lvl2pPr>
            <a:lvl3pPr marL="964326" indent="0" algn="ctr">
              <a:buNone/>
              <a:defRPr sz="1898"/>
            </a:lvl3pPr>
            <a:lvl4pPr marL="1446489" indent="0" algn="ctr">
              <a:buNone/>
              <a:defRPr sz="1687"/>
            </a:lvl4pPr>
            <a:lvl5pPr marL="1928652" indent="0" algn="ctr">
              <a:buNone/>
              <a:defRPr sz="1687"/>
            </a:lvl5pPr>
            <a:lvl6pPr marL="2410816" indent="0" algn="ctr">
              <a:buNone/>
              <a:defRPr sz="1687"/>
            </a:lvl6pPr>
            <a:lvl7pPr marL="2892979" indent="0" algn="ctr">
              <a:buNone/>
              <a:defRPr sz="1687"/>
            </a:lvl7pPr>
            <a:lvl8pPr marL="3375142" indent="0" algn="ctr">
              <a:buNone/>
              <a:defRPr sz="1687"/>
            </a:lvl8pPr>
            <a:lvl9pPr marL="3857305" indent="0" algn="ctr">
              <a:buNone/>
              <a:defRPr sz="1687"/>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32BF82D2-7A68-459D-A996-9BDDA2518FA4}" type="datetimeFigureOut">
              <a:rPr lang="zh-CN" altLang="en-US" smtClean="0"/>
              <a:t>2020/3/9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E01EE5D-26FB-46D5-A381-ECFB35BF1D34}" type="slidenum">
              <a:rPr lang="zh-CN" altLang="en-US" smtClean="0"/>
              <a:t>‹#›</a:t>
            </a:fld>
            <a:endParaRPr lang="zh-CN" altLang="en-US"/>
          </a:p>
        </p:txBody>
      </p:sp>
    </p:spTree>
    <p:extLst>
      <p:ext uri="{BB962C8B-B14F-4D97-AF65-F5344CB8AC3E}">
        <p14:creationId xmlns:p14="http://schemas.microsoft.com/office/powerpoint/2010/main" val="18321874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32BF82D2-7A68-459D-A996-9BDDA2518FA4}" type="datetimeFigureOut">
              <a:rPr lang="zh-CN" altLang="en-US" smtClean="0"/>
              <a:t>2020/3/9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E01EE5D-26FB-46D5-A381-ECFB35BF1D34}" type="slidenum">
              <a:rPr lang="zh-CN" altLang="en-US" smtClean="0"/>
              <a:t>‹#›</a:t>
            </a:fld>
            <a:endParaRPr lang="zh-CN" altLang="en-US"/>
          </a:p>
        </p:txBody>
      </p:sp>
    </p:spTree>
    <p:extLst>
      <p:ext uri="{BB962C8B-B14F-4D97-AF65-F5344CB8AC3E}">
        <p14:creationId xmlns:p14="http://schemas.microsoft.com/office/powerpoint/2010/main" val="5436367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01533" y="385071"/>
            <a:ext cx="2079501" cy="6129337"/>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63030" y="385071"/>
            <a:ext cx="6117952" cy="612933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32BF82D2-7A68-459D-A996-9BDDA2518FA4}" type="datetimeFigureOut">
              <a:rPr lang="zh-CN" altLang="en-US" smtClean="0"/>
              <a:t>2020/3/9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E01EE5D-26FB-46D5-A381-ECFB35BF1D34}" type="slidenum">
              <a:rPr lang="zh-CN" altLang="en-US" smtClean="0"/>
              <a:t>‹#›</a:t>
            </a:fld>
            <a:endParaRPr lang="zh-CN" altLang="en-US"/>
          </a:p>
        </p:txBody>
      </p:sp>
    </p:spTree>
    <p:extLst>
      <p:ext uri="{BB962C8B-B14F-4D97-AF65-F5344CB8AC3E}">
        <p14:creationId xmlns:p14="http://schemas.microsoft.com/office/powerpoint/2010/main" val="31596788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32BF82D2-7A68-459D-A996-9BDDA2518FA4}" type="datetimeFigureOut">
              <a:rPr lang="zh-CN" altLang="en-US" smtClean="0"/>
              <a:t>2020/3/9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E01EE5D-26FB-46D5-A381-ECFB35BF1D34}" type="slidenum">
              <a:rPr lang="zh-CN" altLang="en-US" smtClean="0"/>
              <a:t>‹#›</a:t>
            </a:fld>
            <a:endParaRPr lang="zh-CN" altLang="en-US"/>
          </a:p>
        </p:txBody>
      </p:sp>
      <p:sp>
        <p:nvSpPr>
          <p:cNvPr id="7" name="矩形 6"/>
          <p:cNvSpPr/>
          <p:nvPr userDrawn="1"/>
        </p:nvSpPr>
        <p:spPr>
          <a:xfrm>
            <a:off x="7252302" y="6776093"/>
            <a:ext cx="581352" cy="353943"/>
          </a:xfrm>
          <a:prstGeom prst="rect">
            <a:avLst/>
          </a:prstGeom>
        </p:spPr>
        <p:txBody>
          <a:bodyPr wrap="square">
            <a:spAutoFit/>
          </a:bodyPr>
          <a:lstStyle/>
          <a:p>
            <a:pPr fontAlgn="auto">
              <a:spcBef>
                <a:spcPts val="0"/>
              </a:spcBef>
              <a:spcAft>
                <a:spcPts val="0"/>
              </a:spcAft>
            </a:pPr>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pPr fontAlgn="auto">
              <a:spcBef>
                <a:spcPts val="0"/>
              </a:spcBef>
              <a:spcAft>
                <a:spcPts val="0"/>
              </a:spcAft>
            </a:pPr>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素材下载：</a:t>
            </a:r>
            <a:r>
              <a:rPr lang="en-US" altLang="zh-CN" sz="100" dirty="0">
                <a:solidFill>
                  <a:prstClr val="white"/>
                </a:solidFill>
                <a:latin typeface="Calibri"/>
                <a:ea typeface="宋体"/>
              </a:rPr>
              <a:t>www.1ppt.com/sucai/</a:t>
            </a:r>
          </a:p>
          <a:p>
            <a:pPr fontAlgn="auto">
              <a:spcBef>
                <a:spcPts val="0"/>
              </a:spcBef>
              <a:spcAft>
                <a:spcPts val="0"/>
              </a:spcAft>
            </a:pPr>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图表下载：</a:t>
            </a:r>
            <a:r>
              <a:rPr lang="en-US" altLang="zh-CN" sz="100" dirty="0">
                <a:solidFill>
                  <a:prstClr val="white"/>
                </a:solidFill>
                <a:latin typeface="Calibri"/>
                <a:ea typeface="宋体"/>
              </a:rPr>
              <a:t>www.1ppt.com/tubiao/      </a:t>
            </a:r>
          </a:p>
          <a:p>
            <a:pPr fontAlgn="auto">
              <a:spcBef>
                <a:spcPts val="0"/>
              </a:spcBef>
              <a:spcAft>
                <a:spcPts val="0"/>
              </a:spcAft>
            </a:pPr>
            <a:r>
              <a:rPr lang="zh-CN" altLang="en-US" sz="100" dirty="0">
                <a:solidFill>
                  <a:prstClr val="white"/>
                </a:solidFill>
                <a:latin typeface="Calibri"/>
                <a:ea typeface="宋体"/>
              </a:rPr>
              <a:t>优秀</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pPr fontAlgn="auto">
              <a:spcBef>
                <a:spcPts val="0"/>
              </a:spcBef>
              <a:spcAft>
                <a:spcPts val="0"/>
              </a:spcAft>
            </a:pPr>
            <a:r>
              <a:rPr lang="en-US" altLang="zh-CN" sz="100" dirty="0">
                <a:solidFill>
                  <a:prstClr val="white"/>
                </a:solidFill>
                <a:latin typeface="Calibri"/>
                <a:ea typeface="宋体"/>
              </a:rPr>
              <a:t>Word</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www.1ppt.com/word/              Excel</a:t>
            </a:r>
            <a:r>
              <a:rPr lang="zh-CN" altLang="en-US" sz="100" dirty="0">
                <a:solidFill>
                  <a:prstClr val="white"/>
                </a:solidFill>
                <a:latin typeface="Calibri"/>
                <a:ea typeface="宋体"/>
              </a:rPr>
              <a:t>教程：</a:t>
            </a:r>
            <a:r>
              <a:rPr lang="en-US" altLang="zh-CN" sz="100" dirty="0">
                <a:solidFill>
                  <a:prstClr val="white"/>
                </a:solidFill>
                <a:latin typeface="Calibri"/>
                <a:ea typeface="宋体"/>
              </a:rPr>
              <a:t>www.1ppt.com/excel/  </a:t>
            </a:r>
          </a:p>
          <a:p>
            <a:pPr fontAlgn="auto">
              <a:spcBef>
                <a:spcPts val="0"/>
              </a:spcBef>
              <a:spcAft>
                <a:spcPts val="0"/>
              </a:spcAft>
            </a:pPr>
            <a:r>
              <a:rPr lang="zh-CN" altLang="en-US" sz="100" dirty="0">
                <a:solidFill>
                  <a:prstClr val="white"/>
                </a:solidFill>
                <a:latin typeface="Calibri"/>
                <a:ea typeface="宋体"/>
              </a:rPr>
              <a:t>资料下载：</a:t>
            </a:r>
            <a:r>
              <a:rPr lang="en-US" altLang="zh-CN" sz="100" dirty="0">
                <a:solidFill>
                  <a:prstClr val="white"/>
                </a:solidFill>
                <a:latin typeface="Calibri"/>
                <a:ea typeface="宋体"/>
              </a:rPr>
              <a:t>www.1ppt.com/ziliao/                PPT</a:t>
            </a:r>
            <a:r>
              <a:rPr lang="zh-CN" altLang="en-US" sz="100" dirty="0">
                <a:solidFill>
                  <a:prstClr val="white"/>
                </a:solidFill>
                <a:latin typeface="Calibri"/>
                <a:ea typeface="宋体"/>
              </a:rPr>
              <a:t>课件下载：</a:t>
            </a:r>
            <a:r>
              <a:rPr lang="en-US" altLang="zh-CN" sz="100" dirty="0">
                <a:solidFill>
                  <a:prstClr val="white"/>
                </a:solidFill>
                <a:latin typeface="Calibri"/>
                <a:ea typeface="宋体"/>
              </a:rPr>
              <a:t>www.1ppt.com/kejian/ </a:t>
            </a:r>
          </a:p>
          <a:p>
            <a:pPr fontAlgn="auto">
              <a:spcBef>
                <a:spcPts val="0"/>
              </a:spcBef>
              <a:spcAft>
                <a:spcPts val="0"/>
              </a:spcAft>
            </a:pPr>
            <a:r>
              <a:rPr lang="zh-CN" altLang="en-US" sz="100" dirty="0">
                <a:solidFill>
                  <a:prstClr val="white"/>
                </a:solidFill>
                <a:latin typeface="Calibri"/>
                <a:ea typeface="宋体"/>
              </a:rPr>
              <a:t>范文下载：</a:t>
            </a:r>
            <a:r>
              <a:rPr lang="en-US" altLang="zh-CN" sz="100" dirty="0">
                <a:solidFill>
                  <a:prstClr val="white"/>
                </a:solidFill>
                <a:latin typeface="Calibri"/>
                <a:ea typeface="宋体"/>
              </a:rPr>
              <a:t>www.1ppt.com/fanwen/             </a:t>
            </a:r>
            <a:r>
              <a:rPr lang="zh-CN" altLang="en-US" sz="100" dirty="0">
                <a:solidFill>
                  <a:prstClr val="white"/>
                </a:solidFill>
                <a:latin typeface="Calibri"/>
                <a:ea typeface="宋体"/>
              </a:rPr>
              <a:t>试卷下载：</a:t>
            </a:r>
            <a:r>
              <a:rPr lang="en-US" altLang="zh-CN" sz="100" dirty="0">
                <a:solidFill>
                  <a:prstClr val="white"/>
                </a:solidFill>
                <a:latin typeface="Calibri"/>
                <a:ea typeface="宋体"/>
              </a:rPr>
              <a:t>www.1ppt.com/shiti/  </a:t>
            </a:r>
          </a:p>
          <a:p>
            <a:pPr fontAlgn="auto">
              <a:spcBef>
                <a:spcPts val="0"/>
              </a:spcBef>
              <a:spcAft>
                <a:spcPts val="0"/>
              </a:spcAft>
            </a:pPr>
            <a:r>
              <a:rPr lang="zh-CN" altLang="en-US" sz="100" dirty="0">
                <a:solidFill>
                  <a:prstClr val="white"/>
                </a:solidFill>
                <a:latin typeface="Calibri"/>
                <a:ea typeface="宋体"/>
              </a:rPr>
              <a:t>教案下载：</a:t>
            </a:r>
            <a:r>
              <a:rPr lang="en-US" altLang="zh-CN" sz="100" dirty="0">
                <a:solidFill>
                  <a:prstClr val="white"/>
                </a:solidFill>
                <a:latin typeface="Calibri"/>
                <a:ea typeface="宋体"/>
              </a:rPr>
              <a:t>www.1ppt.com/jiaoan/  </a:t>
            </a:r>
            <a:r>
              <a:rPr lang="en-US" altLang="zh-CN" sz="100" dirty="0" smtClean="0">
                <a:solidFill>
                  <a:prstClr val="white"/>
                </a:solidFill>
                <a:latin typeface="Calibri"/>
                <a:ea typeface="宋体"/>
              </a:rPr>
              <a:t>      </a:t>
            </a:r>
            <a:endParaRPr lang="en-US" altLang="zh-CN" sz="100" dirty="0">
              <a:solidFill>
                <a:prstClr val="white"/>
              </a:solidFill>
              <a:latin typeface="Calibri"/>
              <a:ea typeface="宋体"/>
            </a:endParaRPr>
          </a:p>
          <a:p>
            <a:pPr fontAlgn="auto">
              <a:spcBef>
                <a:spcPts val="0"/>
              </a:spcBef>
              <a:spcAft>
                <a:spcPts val="0"/>
              </a:spcAft>
            </a:pPr>
            <a:r>
              <a:rPr lang="zh-CN" altLang="en-US" sz="100" dirty="0" smtClean="0">
                <a:solidFill>
                  <a:prstClr val="white"/>
                </a:solidFill>
                <a:latin typeface="Calibri"/>
                <a:ea typeface="宋体"/>
              </a:rPr>
              <a:t>字体下载：</a:t>
            </a:r>
            <a:r>
              <a:rPr lang="en-US" altLang="zh-CN" sz="100" dirty="0" smtClean="0">
                <a:solidFill>
                  <a:prstClr val="white"/>
                </a:solidFill>
                <a:latin typeface="Calibri"/>
                <a:ea typeface="宋体"/>
              </a:rPr>
              <a:t>www.1ppt.com/ziti/</a:t>
            </a:r>
            <a:endParaRPr lang="en-US" altLang="zh-CN" sz="100" dirty="0">
              <a:solidFill>
                <a:prstClr val="white"/>
              </a:solidFill>
              <a:latin typeface="Calibri"/>
              <a:ea typeface="宋体"/>
            </a:endParaRPr>
          </a:p>
          <a:p>
            <a:pPr fontAlgn="auto">
              <a:spcBef>
                <a:spcPts val="0"/>
              </a:spcBef>
              <a:spcAft>
                <a:spcPts val="0"/>
              </a:spcAft>
            </a:pPr>
            <a:r>
              <a:rPr lang="en-US" altLang="zh-CN" sz="100" dirty="0">
                <a:solidFill>
                  <a:prstClr val="white"/>
                </a:solidFill>
                <a:latin typeface="Calibri"/>
                <a:ea typeface="宋体"/>
              </a:rPr>
              <a:t> </a:t>
            </a:r>
            <a:endParaRPr lang="zh-CN" altLang="en-US" sz="100" dirty="0">
              <a:solidFill>
                <a:prstClr val="white"/>
              </a:solidFill>
              <a:latin typeface="Calibri"/>
              <a:ea typeface="宋体"/>
            </a:endParaRPr>
          </a:p>
        </p:txBody>
      </p:sp>
    </p:spTree>
    <p:extLst>
      <p:ext uri="{BB962C8B-B14F-4D97-AF65-F5344CB8AC3E}">
        <p14:creationId xmlns:p14="http://schemas.microsoft.com/office/powerpoint/2010/main" val="14504019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86295231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803672" y="642902"/>
            <a:ext cx="8197454" cy="1205442"/>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723305" y="2089432"/>
            <a:ext cx="4018360" cy="433959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902398" y="2089432"/>
            <a:ext cx="4018360" cy="433959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r>
              <a:rPr lang="en-US" altLang="zh-CN"/>
              <a:t>2012-4-28</a:t>
            </a: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r>
              <a:rPr lang="en-US" altLang="zh-CN"/>
              <a:t>1</a:t>
            </a:r>
          </a:p>
        </p:txBody>
      </p:sp>
    </p:spTree>
    <p:extLst>
      <p:ext uri="{BB962C8B-B14F-4D97-AF65-F5344CB8AC3E}">
        <p14:creationId xmlns:p14="http://schemas.microsoft.com/office/powerpoint/2010/main" val="2257886742"/>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32BF82D2-7A68-459D-A996-9BDDA2518FA4}" type="datetimeFigureOut">
              <a:rPr lang="zh-CN" altLang="en-US" smtClean="0"/>
              <a:t>2020/3/9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E01EE5D-26FB-46D5-A381-ECFB35BF1D34}" type="slidenum">
              <a:rPr lang="zh-CN" altLang="en-US" smtClean="0"/>
              <a:t>‹#›</a:t>
            </a:fld>
            <a:endParaRPr lang="zh-CN" altLang="en-US"/>
          </a:p>
        </p:txBody>
      </p:sp>
    </p:spTree>
    <p:extLst>
      <p:ext uri="{BB962C8B-B14F-4D97-AF65-F5344CB8AC3E}">
        <p14:creationId xmlns:p14="http://schemas.microsoft.com/office/powerpoint/2010/main" val="20689820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58007" y="1803142"/>
            <a:ext cx="8318004" cy="3008581"/>
          </a:xfrm>
        </p:spPr>
        <p:txBody>
          <a:bodyPr anchor="b"/>
          <a:lstStyle>
            <a:lvl1pPr>
              <a:defRPr sz="6328"/>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58007" y="4840185"/>
            <a:ext cx="8318004" cy="1582142"/>
          </a:xfrm>
        </p:spPr>
        <p:txBody>
          <a:bodyPr/>
          <a:lstStyle>
            <a:lvl1pPr marL="0" indent="0">
              <a:buNone/>
              <a:defRPr sz="2531">
                <a:solidFill>
                  <a:schemeClr val="tx1"/>
                </a:solidFill>
              </a:defRPr>
            </a:lvl1pPr>
            <a:lvl2pPr marL="482163" indent="0">
              <a:buNone/>
              <a:defRPr sz="2109">
                <a:solidFill>
                  <a:schemeClr val="tx1">
                    <a:tint val="75000"/>
                  </a:schemeClr>
                </a:solidFill>
              </a:defRPr>
            </a:lvl2pPr>
            <a:lvl3pPr marL="964326" indent="0">
              <a:buNone/>
              <a:defRPr sz="1898">
                <a:solidFill>
                  <a:schemeClr val="tx1">
                    <a:tint val="75000"/>
                  </a:schemeClr>
                </a:solidFill>
              </a:defRPr>
            </a:lvl3pPr>
            <a:lvl4pPr marL="1446489" indent="0">
              <a:buNone/>
              <a:defRPr sz="1687">
                <a:solidFill>
                  <a:schemeClr val="tx1">
                    <a:tint val="75000"/>
                  </a:schemeClr>
                </a:solidFill>
              </a:defRPr>
            </a:lvl4pPr>
            <a:lvl5pPr marL="1928652" indent="0">
              <a:buNone/>
              <a:defRPr sz="1687">
                <a:solidFill>
                  <a:schemeClr val="tx1">
                    <a:tint val="75000"/>
                  </a:schemeClr>
                </a:solidFill>
              </a:defRPr>
            </a:lvl5pPr>
            <a:lvl6pPr marL="2410816" indent="0">
              <a:buNone/>
              <a:defRPr sz="1687">
                <a:solidFill>
                  <a:schemeClr val="tx1">
                    <a:tint val="75000"/>
                  </a:schemeClr>
                </a:solidFill>
              </a:defRPr>
            </a:lvl6pPr>
            <a:lvl7pPr marL="2892979" indent="0">
              <a:buNone/>
              <a:defRPr sz="1687">
                <a:solidFill>
                  <a:schemeClr val="tx1">
                    <a:tint val="75000"/>
                  </a:schemeClr>
                </a:solidFill>
              </a:defRPr>
            </a:lvl7pPr>
            <a:lvl8pPr marL="3375142" indent="0">
              <a:buNone/>
              <a:defRPr sz="1687">
                <a:solidFill>
                  <a:schemeClr val="tx1">
                    <a:tint val="75000"/>
                  </a:schemeClr>
                </a:solidFill>
              </a:defRPr>
            </a:lvl8pPr>
            <a:lvl9pPr marL="3857305" indent="0">
              <a:buNone/>
              <a:defRPr sz="1687">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32BF82D2-7A68-459D-A996-9BDDA2518FA4}" type="datetimeFigureOut">
              <a:rPr lang="zh-CN" altLang="en-US" smtClean="0"/>
              <a:t>2020/3/9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E01EE5D-26FB-46D5-A381-ECFB35BF1D34}" type="slidenum">
              <a:rPr lang="zh-CN" altLang="en-US" smtClean="0"/>
              <a:t>‹#›</a:t>
            </a:fld>
            <a:endParaRPr lang="zh-CN" altLang="en-US"/>
          </a:p>
        </p:txBody>
      </p:sp>
    </p:spTree>
    <p:extLst>
      <p:ext uri="{BB962C8B-B14F-4D97-AF65-F5344CB8AC3E}">
        <p14:creationId xmlns:p14="http://schemas.microsoft.com/office/powerpoint/2010/main" val="14188652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63029" y="1925358"/>
            <a:ext cx="4098727" cy="45890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882307" y="1925358"/>
            <a:ext cx="4098727" cy="45890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32BF82D2-7A68-459D-A996-9BDDA2518FA4}" type="datetimeFigureOut">
              <a:rPr lang="zh-CN" altLang="en-US" smtClean="0"/>
              <a:t>2020/3/9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E01EE5D-26FB-46D5-A381-ECFB35BF1D34}" type="slidenum">
              <a:rPr lang="zh-CN" altLang="en-US" smtClean="0"/>
              <a:t>‹#›</a:t>
            </a:fld>
            <a:endParaRPr lang="zh-CN" altLang="en-US"/>
          </a:p>
        </p:txBody>
      </p:sp>
    </p:spTree>
    <p:extLst>
      <p:ext uri="{BB962C8B-B14F-4D97-AF65-F5344CB8AC3E}">
        <p14:creationId xmlns:p14="http://schemas.microsoft.com/office/powerpoint/2010/main" val="16250428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64286" y="385073"/>
            <a:ext cx="8318004" cy="1397978"/>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64287" y="1773004"/>
            <a:ext cx="4079890" cy="868922"/>
          </a:xfrm>
        </p:spPr>
        <p:txBody>
          <a:bodyPr anchor="b"/>
          <a:lstStyle>
            <a:lvl1pPr marL="0" indent="0">
              <a:buNone/>
              <a:defRPr sz="2531" b="1"/>
            </a:lvl1pPr>
            <a:lvl2pPr marL="482163" indent="0">
              <a:buNone/>
              <a:defRPr sz="2109" b="1"/>
            </a:lvl2pPr>
            <a:lvl3pPr marL="964326" indent="0">
              <a:buNone/>
              <a:defRPr sz="1898" b="1"/>
            </a:lvl3pPr>
            <a:lvl4pPr marL="1446489" indent="0">
              <a:buNone/>
              <a:defRPr sz="1687" b="1"/>
            </a:lvl4pPr>
            <a:lvl5pPr marL="1928652" indent="0">
              <a:buNone/>
              <a:defRPr sz="1687" b="1"/>
            </a:lvl5pPr>
            <a:lvl6pPr marL="2410816" indent="0">
              <a:buNone/>
              <a:defRPr sz="1687" b="1"/>
            </a:lvl6pPr>
            <a:lvl7pPr marL="2892979" indent="0">
              <a:buNone/>
              <a:defRPr sz="1687" b="1"/>
            </a:lvl7pPr>
            <a:lvl8pPr marL="3375142" indent="0">
              <a:buNone/>
              <a:defRPr sz="1687" b="1"/>
            </a:lvl8pPr>
            <a:lvl9pPr marL="3857305" indent="0">
              <a:buNone/>
              <a:defRPr sz="1687" b="1"/>
            </a:lvl9pPr>
          </a:lstStyle>
          <a:p>
            <a:pPr lvl="0"/>
            <a:r>
              <a:rPr lang="zh-CN" altLang="en-US" smtClean="0"/>
              <a:t>单击此处编辑母版文本样式</a:t>
            </a:r>
          </a:p>
        </p:txBody>
      </p:sp>
      <p:sp>
        <p:nvSpPr>
          <p:cNvPr id="4" name="Content Placeholder 3"/>
          <p:cNvSpPr>
            <a:spLocks noGrp="1"/>
          </p:cNvSpPr>
          <p:nvPr>
            <p:ph sz="half" idx="2"/>
          </p:nvPr>
        </p:nvSpPr>
        <p:spPr>
          <a:xfrm>
            <a:off x="664287" y="2641926"/>
            <a:ext cx="4079890" cy="3885876"/>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882307" y="1773004"/>
            <a:ext cx="4099983" cy="868922"/>
          </a:xfrm>
        </p:spPr>
        <p:txBody>
          <a:bodyPr anchor="b"/>
          <a:lstStyle>
            <a:lvl1pPr marL="0" indent="0">
              <a:buNone/>
              <a:defRPr sz="2531" b="1"/>
            </a:lvl1pPr>
            <a:lvl2pPr marL="482163" indent="0">
              <a:buNone/>
              <a:defRPr sz="2109" b="1"/>
            </a:lvl2pPr>
            <a:lvl3pPr marL="964326" indent="0">
              <a:buNone/>
              <a:defRPr sz="1898" b="1"/>
            </a:lvl3pPr>
            <a:lvl4pPr marL="1446489" indent="0">
              <a:buNone/>
              <a:defRPr sz="1687" b="1"/>
            </a:lvl4pPr>
            <a:lvl5pPr marL="1928652" indent="0">
              <a:buNone/>
              <a:defRPr sz="1687" b="1"/>
            </a:lvl5pPr>
            <a:lvl6pPr marL="2410816" indent="0">
              <a:buNone/>
              <a:defRPr sz="1687" b="1"/>
            </a:lvl6pPr>
            <a:lvl7pPr marL="2892979" indent="0">
              <a:buNone/>
              <a:defRPr sz="1687" b="1"/>
            </a:lvl7pPr>
            <a:lvl8pPr marL="3375142" indent="0">
              <a:buNone/>
              <a:defRPr sz="1687" b="1"/>
            </a:lvl8pPr>
            <a:lvl9pPr marL="3857305" indent="0">
              <a:buNone/>
              <a:defRPr sz="1687" b="1"/>
            </a:lvl9pPr>
          </a:lstStyle>
          <a:p>
            <a:pPr lvl="0"/>
            <a:r>
              <a:rPr lang="zh-CN" altLang="en-US" smtClean="0"/>
              <a:t>单击此处编辑母版文本样式</a:t>
            </a:r>
          </a:p>
        </p:txBody>
      </p:sp>
      <p:sp>
        <p:nvSpPr>
          <p:cNvPr id="6" name="Content Placeholder 5"/>
          <p:cNvSpPr>
            <a:spLocks noGrp="1"/>
          </p:cNvSpPr>
          <p:nvPr>
            <p:ph sz="quarter" idx="4"/>
          </p:nvPr>
        </p:nvSpPr>
        <p:spPr>
          <a:xfrm>
            <a:off x="4882307" y="2641926"/>
            <a:ext cx="4099983" cy="3885876"/>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32BF82D2-7A68-459D-A996-9BDDA2518FA4}" type="datetimeFigureOut">
              <a:rPr lang="zh-CN" altLang="en-US" smtClean="0"/>
              <a:t>2020/3/9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3E01EE5D-26FB-46D5-A381-ECFB35BF1D34}" type="slidenum">
              <a:rPr lang="zh-CN" altLang="en-US" smtClean="0"/>
              <a:t>‹#›</a:t>
            </a:fld>
            <a:endParaRPr lang="zh-CN" altLang="en-US"/>
          </a:p>
        </p:txBody>
      </p:sp>
    </p:spTree>
    <p:extLst>
      <p:ext uri="{BB962C8B-B14F-4D97-AF65-F5344CB8AC3E}">
        <p14:creationId xmlns:p14="http://schemas.microsoft.com/office/powerpoint/2010/main" val="39063782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32BF82D2-7A68-459D-A996-9BDDA2518FA4}" type="datetimeFigureOut">
              <a:rPr lang="zh-CN" altLang="en-US" smtClean="0"/>
              <a:t>2020/3/9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3E01EE5D-26FB-46D5-A381-ECFB35BF1D34}" type="slidenum">
              <a:rPr lang="zh-CN" altLang="en-US" smtClean="0"/>
              <a:t>‹#›</a:t>
            </a:fld>
            <a:endParaRPr lang="zh-CN" altLang="en-US"/>
          </a:p>
        </p:txBody>
      </p:sp>
    </p:spTree>
    <p:extLst>
      <p:ext uri="{BB962C8B-B14F-4D97-AF65-F5344CB8AC3E}">
        <p14:creationId xmlns:p14="http://schemas.microsoft.com/office/powerpoint/2010/main" val="31065211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BF82D2-7A68-459D-A996-9BDDA2518FA4}" type="datetimeFigureOut">
              <a:rPr lang="zh-CN" altLang="en-US" smtClean="0"/>
              <a:t>2020/3/9</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3E01EE5D-26FB-46D5-A381-ECFB35BF1D34}" type="slidenum">
              <a:rPr lang="zh-CN" altLang="en-US" smtClean="0"/>
              <a:t>‹#›</a:t>
            </a:fld>
            <a:endParaRPr lang="zh-CN" altLang="en-US"/>
          </a:p>
        </p:txBody>
      </p:sp>
    </p:spTree>
    <p:extLst>
      <p:ext uri="{BB962C8B-B14F-4D97-AF65-F5344CB8AC3E}">
        <p14:creationId xmlns:p14="http://schemas.microsoft.com/office/powerpoint/2010/main" val="10698483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64286" y="482177"/>
            <a:ext cx="3110461" cy="1687618"/>
          </a:xfrm>
        </p:spPr>
        <p:txBody>
          <a:bodyPr anchor="b"/>
          <a:lstStyle>
            <a:lvl1pPr>
              <a:defRPr sz="3375"/>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099983" y="1041369"/>
            <a:ext cx="4882307" cy="5139869"/>
          </a:xfrm>
        </p:spPr>
        <p:txBody>
          <a:bodyPr/>
          <a:lstStyle>
            <a:lvl1pPr>
              <a:defRPr sz="3375"/>
            </a:lvl1pPr>
            <a:lvl2pPr>
              <a:defRPr sz="2953"/>
            </a:lvl2pPr>
            <a:lvl3pPr>
              <a:defRPr sz="2531"/>
            </a:lvl3pPr>
            <a:lvl4pPr>
              <a:defRPr sz="2109"/>
            </a:lvl4pPr>
            <a:lvl5pPr>
              <a:defRPr sz="2109"/>
            </a:lvl5pPr>
            <a:lvl6pPr>
              <a:defRPr sz="2109"/>
            </a:lvl6pPr>
            <a:lvl7pPr>
              <a:defRPr sz="2109"/>
            </a:lvl7pPr>
            <a:lvl8pPr>
              <a:defRPr sz="2109"/>
            </a:lvl8pPr>
            <a:lvl9pPr>
              <a:defRPr sz="2109"/>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64286" y="2169795"/>
            <a:ext cx="3110461" cy="4019814"/>
          </a:xfrm>
        </p:spPr>
        <p:txBody>
          <a:bodyPr/>
          <a:lstStyle>
            <a:lvl1pPr marL="0" indent="0">
              <a:buNone/>
              <a:defRPr sz="1687"/>
            </a:lvl1pPr>
            <a:lvl2pPr marL="482163" indent="0">
              <a:buNone/>
              <a:defRPr sz="1476"/>
            </a:lvl2pPr>
            <a:lvl3pPr marL="964326" indent="0">
              <a:buNone/>
              <a:defRPr sz="1266"/>
            </a:lvl3pPr>
            <a:lvl4pPr marL="1446489" indent="0">
              <a:buNone/>
              <a:defRPr sz="1055"/>
            </a:lvl4pPr>
            <a:lvl5pPr marL="1928652" indent="0">
              <a:buNone/>
              <a:defRPr sz="1055"/>
            </a:lvl5pPr>
            <a:lvl6pPr marL="2410816" indent="0">
              <a:buNone/>
              <a:defRPr sz="1055"/>
            </a:lvl6pPr>
            <a:lvl7pPr marL="2892979" indent="0">
              <a:buNone/>
              <a:defRPr sz="1055"/>
            </a:lvl7pPr>
            <a:lvl8pPr marL="3375142" indent="0">
              <a:buNone/>
              <a:defRPr sz="1055"/>
            </a:lvl8pPr>
            <a:lvl9pPr marL="3857305" indent="0">
              <a:buNone/>
              <a:defRPr sz="1055"/>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32BF82D2-7A68-459D-A996-9BDDA2518FA4}" type="datetimeFigureOut">
              <a:rPr lang="zh-CN" altLang="en-US" smtClean="0"/>
              <a:t>2020/3/9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E01EE5D-26FB-46D5-A381-ECFB35BF1D34}" type="slidenum">
              <a:rPr lang="zh-CN" altLang="en-US" smtClean="0"/>
              <a:t>‹#›</a:t>
            </a:fld>
            <a:endParaRPr lang="zh-CN" altLang="en-US"/>
          </a:p>
        </p:txBody>
      </p:sp>
    </p:spTree>
    <p:extLst>
      <p:ext uri="{BB962C8B-B14F-4D97-AF65-F5344CB8AC3E}">
        <p14:creationId xmlns:p14="http://schemas.microsoft.com/office/powerpoint/2010/main" val="6424780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64286" y="482177"/>
            <a:ext cx="3110461" cy="1687618"/>
          </a:xfrm>
        </p:spPr>
        <p:txBody>
          <a:bodyPr anchor="b"/>
          <a:lstStyle>
            <a:lvl1pPr>
              <a:defRPr sz="3375"/>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4099983" y="1041369"/>
            <a:ext cx="4882307" cy="5139869"/>
          </a:xfrm>
        </p:spPr>
        <p:txBody>
          <a:bodyPr anchor="t"/>
          <a:lstStyle>
            <a:lvl1pPr marL="0" indent="0">
              <a:buNone/>
              <a:defRPr sz="3375"/>
            </a:lvl1pPr>
            <a:lvl2pPr marL="482163" indent="0">
              <a:buNone/>
              <a:defRPr sz="2953"/>
            </a:lvl2pPr>
            <a:lvl3pPr marL="964326" indent="0">
              <a:buNone/>
              <a:defRPr sz="2531"/>
            </a:lvl3pPr>
            <a:lvl4pPr marL="1446489" indent="0">
              <a:buNone/>
              <a:defRPr sz="2109"/>
            </a:lvl4pPr>
            <a:lvl5pPr marL="1928652" indent="0">
              <a:buNone/>
              <a:defRPr sz="2109"/>
            </a:lvl5pPr>
            <a:lvl6pPr marL="2410816" indent="0">
              <a:buNone/>
              <a:defRPr sz="2109"/>
            </a:lvl6pPr>
            <a:lvl7pPr marL="2892979" indent="0">
              <a:buNone/>
              <a:defRPr sz="2109"/>
            </a:lvl7pPr>
            <a:lvl8pPr marL="3375142" indent="0">
              <a:buNone/>
              <a:defRPr sz="2109"/>
            </a:lvl8pPr>
            <a:lvl9pPr marL="3857305" indent="0">
              <a:buNone/>
              <a:defRPr sz="2109"/>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64286" y="2169795"/>
            <a:ext cx="3110461" cy="4019814"/>
          </a:xfrm>
        </p:spPr>
        <p:txBody>
          <a:bodyPr/>
          <a:lstStyle>
            <a:lvl1pPr marL="0" indent="0">
              <a:buNone/>
              <a:defRPr sz="1687"/>
            </a:lvl1pPr>
            <a:lvl2pPr marL="482163" indent="0">
              <a:buNone/>
              <a:defRPr sz="1476"/>
            </a:lvl2pPr>
            <a:lvl3pPr marL="964326" indent="0">
              <a:buNone/>
              <a:defRPr sz="1266"/>
            </a:lvl3pPr>
            <a:lvl4pPr marL="1446489" indent="0">
              <a:buNone/>
              <a:defRPr sz="1055"/>
            </a:lvl4pPr>
            <a:lvl5pPr marL="1928652" indent="0">
              <a:buNone/>
              <a:defRPr sz="1055"/>
            </a:lvl5pPr>
            <a:lvl6pPr marL="2410816" indent="0">
              <a:buNone/>
              <a:defRPr sz="1055"/>
            </a:lvl6pPr>
            <a:lvl7pPr marL="2892979" indent="0">
              <a:buNone/>
              <a:defRPr sz="1055"/>
            </a:lvl7pPr>
            <a:lvl8pPr marL="3375142" indent="0">
              <a:buNone/>
              <a:defRPr sz="1055"/>
            </a:lvl8pPr>
            <a:lvl9pPr marL="3857305" indent="0">
              <a:buNone/>
              <a:defRPr sz="1055"/>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32BF82D2-7A68-459D-A996-9BDDA2518FA4}" type="datetimeFigureOut">
              <a:rPr lang="zh-CN" altLang="en-US" smtClean="0"/>
              <a:t>2020/3/9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E01EE5D-26FB-46D5-A381-ECFB35BF1D34}" type="slidenum">
              <a:rPr lang="zh-CN" altLang="en-US" smtClean="0"/>
              <a:t>‹#›</a:t>
            </a:fld>
            <a:endParaRPr lang="zh-CN" altLang="en-US"/>
          </a:p>
        </p:txBody>
      </p:sp>
    </p:spTree>
    <p:extLst>
      <p:ext uri="{BB962C8B-B14F-4D97-AF65-F5344CB8AC3E}">
        <p14:creationId xmlns:p14="http://schemas.microsoft.com/office/powerpoint/2010/main" val="38960582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63030" y="385073"/>
            <a:ext cx="8318004" cy="1397978"/>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63030" y="1925358"/>
            <a:ext cx="8318004" cy="458905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63029" y="6703596"/>
            <a:ext cx="2169914" cy="385072"/>
          </a:xfrm>
          <a:prstGeom prst="rect">
            <a:avLst/>
          </a:prstGeom>
        </p:spPr>
        <p:txBody>
          <a:bodyPr vert="horz" lIns="91440" tIns="45720" rIns="91440" bIns="45720" rtlCol="0" anchor="ctr"/>
          <a:lstStyle>
            <a:lvl1pPr algn="l">
              <a:defRPr sz="1266">
                <a:solidFill>
                  <a:schemeClr val="tx1">
                    <a:tint val="75000"/>
                  </a:schemeClr>
                </a:solidFill>
              </a:defRPr>
            </a:lvl1pPr>
          </a:lstStyle>
          <a:p>
            <a:fld id="{32BF82D2-7A68-459D-A996-9BDDA2518FA4}" type="datetimeFigureOut">
              <a:rPr lang="zh-CN" altLang="en-US" smtClean="0"/>
              <a:t>2020/3/9</a:t>
            </a:fld>
            <a:endParaRPr lang="zh-CN" altLang="en-US"/>
          </a:p>
        </p:txBody>
      </p:sp>
      <p:sp>
        <p:nvSpPr>
          <p:cNvPr id="5" name="Footer Placeholder 4"/>
          <p:cNvSpPr>
            <a:spLocks noGrp="1"/>
          </p:cNvSpPr>
          <p:nvPr>
            <p:ph type="ftr" sz="quarter" idx="3"/>
          </p:nvPr>
        </p:nvSpPr>
        <p:spPr>
          <a:xfrm>
            <a:off x="3194596" y="6703596"/>
            <a:ext cx="3254871" cy="385072"/>
          </a:xfrm>
          <a:prstGeom prst="rect">
            <a:avLst/>
          </a:prstGeom>
        </p:spPr>
        <p:txBody>
          <a:bodyPr vert="horz" lIns="91440" tIns="45720" rIns="91440" bIns="45720" rtlCol="0" anchor="ctr"/>
          <a:lstStyle>
            <a:lvl1pPr algn="ctr">
              <a:defRPr sz="1266">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811120" y="6703596"/>
            <a:ext cx="2169914" cy="385072"/>
          </a:xfrm>
          <a:prstGeom prst="rect">
            <a:avLst/>
          </a:prstGeom>
        </p:spPr>
        <p:txBody>
          <a:bodyPr vert="horz" lIns="91440" tIns="45720" rIns="91440" bIns="45720" rtlCol="0" anchor="ctr"/>
          <a:lstStyle>
            <a:lvl1pPr algn="r">
              <a:defRPr sz="1266">
                <a:solidFill>
                  <a:schemeClr val="tx1">
                    <a:tint val="75000"/>
                  </a:schemeClr>
                </a:solidFill>
              </a:defRPr>
            </a:lvl1pPr>
          </a:lstStyle>
          <a:p>
            <a:fld id="{3E01EE5D-26FB-46D5-A381-ECFB35BF1D34}" type="slidenum">
              <a:rPr lang="zh-CN" altLang="en-US" smtClean="0"/>
              <a:t>‹#›</a:t>
            </a:fld>
            <a:endParaRPr lang="zh-CN" altLang="en-US"/>
          </a:p>
        </p:txBody>
      </p:sp>
    </p:spTree>
    <p:extLst>
      <p:ext uri="{BB962C8B-B14F-4D97-AF65-F5344CB8AC3E}">
        <p14:creationId xmlns:p14="http://schemas.microsoft.com/office/powerpoint/2010/main" val="3271685783"/>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 id="2147483727" r:id="rId12"/>
    <p:sldLayoutId id="2147483725" r:id="rId13"/>
    <p:sldLayoutId id="2147483752" r:id="rId14"/>
  </p:sldLayoutIdLst>
  <p:txStyles>
    <p:titleStyle>
      <a:lvl1pPr algn="l" defTabSz="964326" rtl="0" eaLnBrk="1" latinLnBrk="0" hangingPunct="1">
        <a:lnSpc>
          <a:spcPct val="90000"/>
        </a:lnSpc>
        <a:spcBef>
          <a:spcPct val="0"/>
        </a:spcBef>
        <a:buNone/>
        <a:defRPr sz="4640" kern="1200">
          <a:solidFill>
            <a:schemeClr val="tx1"/>
          </a:solidFill>
          <a:latin typeface="+mj-lt"/>
          <a:ea typeface="+mj-ea"/>
          <a:cs typeface="+mj-cs"/>
        </a:defRPr>
      </a:lvl1pPr>
    </p:titleStyle>
    <p:bodyStyle>
      <a:lvl1pPr marL="241082" indent="-241082" algn="l" defTabSz="964326" rtl="0" eaLnBrk="1" latinLnBrk="0" hangingPunct="1">
        <a:lnSpc>
          <a:spcPct val="90000"/>
        </a:lnSpc>
        <a:spcBef>
          <a:spcPts val="1055"/>
        </a:spcBef>
        <a:buFont typeface="Arial" panose="020B0604020202020204" pitchFamily="34" charset="0"/>
        <a:buChar char="•"/>
        <a:defRPr sz="2953" kern="1200">
          <a:solidFill>
            <a:schemeClr val="tx1"/>
          </a:solidFill>
          <a:latin typeface="+mn-lt"/>
          <a:ea typeface="+mn-ea"/>
          <a:cs typeface="+mn-cs"/>
        </a:defRPr>
      </a:lvl1pPr>
      <a:lvl2pPr marL="723245" indent="-241082" algn="l" defTabSz="964326" rtl="0" eaLnBrk="1" latinLnBrk="0" hangingPunct="1">
        <a:lnSpc>
          <a:spcPct val="90000"/>
        </a:lnSpc>
        <a:spcBef>
          <a:spcPts val="527"/>
        </a:spcBef>
        <a:buFont typeface="Arial" panose="020B0604020202020204" pitchFamily="34" charset="0"/>
        <a:buChar char="•"/>
        <a:defRPr sz="2531" kern="1200">
          <a:solidFill>
            <a:schemeClr val="tx1"/>
          </a:solidFill>
          <a:latin typeface="+mn-lt"/>
          <a:ea typeface="+mn-ea"/>
          <a:cs typeface="+mn-cs"/>
        </a:defRPr>
      </a:lvl2pPr>
      <a:lvl3pPr marL="1205408" indent="-241082" algn="l" defTabSz="964326" rtl="0" eaLnBrk="1" latinLnBrk="0" hangingPunct="1">
        <a:lnSpc>
          <a:spcPct val="90000"/>
        </a:lnSpc>
        <a:spcBef>
          <a:spcPts val="527"/>
        </a:spcBef>
        <a:buFont typeface="Arial" panose="020B0604020202020204" pitchFamily="34" charset="0"/>
        <a:buChar char="•"/>
        <a:defRPr sz="2109" kern="1200">
          <a:solidFill>
            <a:schemeClr val="tx1"/>
          </a:solidFill>
          <a:latin typeface="+mn-lt"/>
          <a:ea typeface="+mn-ea"/>
          <a:cs typeface="+mn-cs"/>
        </a:defRPr>
      </a:lvl3pPr>
      <a:lvl4pPr marL="1687571"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4pPr>
      <a:lvl5pPr marL="2169734"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5pPr>
      <a:lvl6pPr marL="2651897"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6pPr>
      <a:lvl7pPr marL="3134060"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7pPr>
      <a:lvl8pPr marL="3616223"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8pPr>
      <a:lvl9pPr marL="4098387"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9pPr>
    </p:bodyStyle>
    <p:otherStyle>
      <a:defPPr>
        <a:defRPr lang="en-US"/>
      </a:defPPr>
      <a:lvl1pPr marL="0" algn="l" defTabSz="964326" rtl="0" eaLnBrk="1" latinLnBrk="0" hangingPunct="1">
        <a:defRPr sz="1898" kern="1200">
          <a:solidFill>
            <a:schemeClr val="tx1"/>
          </a:solidFill>
          <a:latin typeface="+mn-lt"/>
          <a:ea typeface="+mn-ea"/>
          <a:cs typeface="+mn-cs"/>
        </a:defRPr>
      </a:lvl1pPr>
      <a:lvl2pPr marL="482163" algn="l" defTabSz="964326" rtl="0" eaLnBrk="1" latinLnBrk="0" hangingPunct="1">
        <a:defRPr sz="1898" kern="1200">
          <a:solidFill>
            <a:schemeClr val="tx1"/>
          </a:solidFill>
          <a:latin typeface="+mn-lt"/>
          <a:ea typeface="+mn-ea"/>
          <a:cs typeface="+mn-cs"/>
        </a:defRPr>
      </a:lvl2pPr>
      <a:lvl3pPr marL="964326" algn="l" defTabSz="964326" rtl="0" eaLnBrk="1" latinLnBrk="0" hangingPunct="1">
        <a:defRPr sz="1898" kern="1200">
          <a:solidFill>
            <a:schemeClr val="tx1"/>
          </a:solidFill>
          <a:latin typeface="+mn-lt"/>
          <a:ea typeface="+mn-ea"/>
          <a:cs typeface="+mn-cs"/>
        </a:defRPr>
      </a:lvl3pPr>
      <a:lvl4pPr marL="1446489" algn="l" defTabSz="964326" rtl="0" eaLnBrk="1" latinLnBrk="0" hangingPunct="1">
        <a:defRPr sz="1898" kern="1200">
          <a:solidFill>
            <a:schemeClr val="tx1"/>
          </a:solidFill>
          <a:latin typeface="+mn-lt"/>
          <a:ea typeface="+mn-ea"/>
          <a:cs typeface="+mn-cs"/>
        </a:defRPr>
      </a:lvl4pPr>
      <a:lvl5pPr marL="1928652" algn="l" defTabSz="964326" rtl="0" eaLnBrk="1" latinLnBrk="0" hangingPunct="1">
        <a:defRPr sz="1898" kern="1200">
          <a:solidFill>
            <a:schemeClr val="tx1"/>
          </a:solidFill>
          <a:latin typeface="+mn-lt"/>
          <a:ea typeface="+mn-ea"/>
          <a:cs typeface="+mn-cs"/>
        </a:defRPr>
      </a:lvl5pPr>
      <a:lvl6pPr marL="2410816" algn="l" defTabSz="964326" rtl="0" eaLnBrk="1" latinLnBrk="0" hangingPunct="1">
        <a:defRPr sz="1898" kern="1200">
          <a:solidFill>
            <a:schemeClr val="tx1"/>
          </a:solidFill>
          <a:latin typeface="+mn-lt"/>
          <a:ea typeface="+mn-ea"/>
          <a:cs typeface="+mn-cs"/>
        </a:defRPr>
      </a:lvl6pPr>
      <a:lvl7pPr marL="2892979" algn="l" defTabSz="964326" rtl="0" eaLnBrk="1" latinLnBrk="0" hangingPunct="1">
        <a:defRPr sz="1898" kern="1200">
          <a:solidFill>
            <a:schemeClr val="tx1"/>
          </a:solidFill>
          <a:latin typeface="+mn-lt"/>
          <a:ea typeface="+mn-ea"/>
          <a:cs typeface="+mn-cs"/>
        </a:defRPr>
      </a:lvl7pPr>
      <a:lvl8pPr marL="3375142" algn="l" defTabSz="964326" rtl="0" eaLnBrk="1" latinLnBrk="0" hangingPunct="1">
        <a:defRPr sz="1898" kern="1200">
          <a:solidFill>
            <a:schemeClr val="tx1"/>
          </a:solidFill>
          <a:latin typeface="+mn-lt"/>
          <a:ea typeface="+mn-ea"/>
          <a:cs typeface="+mn-cs"/>
        </a:defRPr>
      </a:lvl8pPr>
      <a:lvl9pPr marL="3857305" algn="l" defTabSz="964326" rtl="0" eaLnBrk="1" latinLnBrk="0" hangingPunct="1">
        <a:defRPr sz="189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8" Type="http://schemas.openxmlformats.org/officeDocument/2006/relationships/tags" Target="../tags/tag11.xml"/><Relationship Id="rId3" Type="http://schemas.openxmlformats.org/officeDocument/2006/relationships/tags" Target="../tags/tag6.xml"/><Relationship Id="rId7" Type="http://schemas.openxmlformats.org/officeDocument/2006/relationships/tags" Target="../tags/tag10.xml"/><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tags" Target="../tags/tag9.xml"/><Relationship Id="rId11" Type="http://schemas.openxmlformats.org/officeDocument/2006/relationships/slideLayout" Target="../slideLayouts/slideLayout7.xml"/><Relationship Id="rId5" Type="http://schemas.openxmlformats.org/officeDocument/2006/relationships/tags" Target="../tags/tag8.xml"/><Relationship Id="rId10" Type="http://schemas.openxmlformats.org/officeDocument/2006/relationships/tags" Target="../tags/tag13.xml"/><Relationship Id="rId4" Type="http://schemas.openxmlformats.org/officeDocument/2006/relationships/tags" Target="../tags/tag7.xml"/><Relationship Id="rId9" Type="http://schemas.openxmlformats.org/officeDocument/2006/relationships/tags" Target="../tags/tag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xml"/><Relationship Id="rId1" Type="http://schemas.openxmlformats.org/officeDocument/2006/relationships/tags" Target="../tags/tag2.xml"/><Relationship Id="rId4"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6.e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 y="0"/>
            <a:ext cx="9644062" cy="5301085"/>
          </a:xfrm>
          <a:prstGeom prst="rect">
            <a:avLst/>
          </a:prstGeom>
          <a:blipFill dpi="0" rotWithShape="1">
            <a:blip r:embed="rId3" cstate="email">
              <a:extLst>
                <a:ext uri="{BEBA8EAE-BF5A-486C-A8C5-ECC9F3942E4B}">
                  <a14:imgProps xmlns:a14="http://schemas.microsoft.com/office/drawing/2010/main">
                    <a14:imgLayer r:embed="rId4">
                      <a14:imgEffect>
                        <a14:brightnessContrast contrast="20000"/>
                      </a14:imgEffect>
                    </a14:imgLayer>
                  </a14:imgProps>
                </a:ex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1" y="5301085"/>
            <a:ext cx="9644063" cy="1974428"/>
          </a:xfrm>
          <a:prstGeom prst="rect">
            <a:avLst/>
          </a:prstGeom>
          <a:solidFill>
            <a:srgbClr val="28BDC7">
              <a:alpha val="8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259"/>
          <p:cNvSpPr>
            <a:spLocks noChangeArrowheads="1"/>
          </p:cNvSpPr>
          <p:nvPr/>
        </p:nvSpPr>
        <p:spPr bwMode="auto">
          <a:xfrm>
            <a:off x="1343023" y="5422924"/>
            <a:ext cx="6958013" cy="1809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buFontTx/>
              <a:buNone/>
            </a:pPr>
            <a:r>
              <a:rPr lang="zh-CN" altLang="en-US" sz="6000" b="1" kern="0" dirty="0">
                <a:solidFill>
                  <a:schemeClr val="bg1"/>
                </a:solidFill>
              </a:rPr>
              <a:t>专家系统</a:t>
            </a:r>
          </a:p>
          <a:p>
            <a:pPr algn="ctr" eaLnBrk="1" hangingPunct="1">
              <a:buFontTx/>
              <a:buNone/>
            </a:pPr>
            <a:r>
              <a:rPr lang="en-US" altLang="zh-CN" sz="4800" b="1" kern="0" dirty="0">
                <a:solidFill>
                  <a:schemeClr val="bg1"/>
                </a:solidFill>
              </a:rPr>
              <a:t>Expert System</a:t>
            </a:r>
          </a:p>
        </p:txBody>
      </p:sp>
    </p:spTree>
    <p:extLst>
      <p:ext uri="{BB962C8B-B14F-4D97-AF65-F5344CB8AC3E}">
        <p14:creationId xmlns:p14="http://schemas.microsoft.com/office/powerpoint/2010/main" val="74024512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0">
        <p15:prstTrans prst="crush"/>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barn(inVertical)">
                                      <p:cBhvr>
                                        <p:cTn id="14" dur="500"/>
                                        <p:tgtEl>
                                          <p:spTgt spid="4"/>
                                        </p:tgtEl>
                                      </p:cBhvr>
                                    </p:animEffect>
                                  </p:childTnLst>
                                </p:cTn>
                              </p:par>
                            </p:childTnLst>
                          </p:cTn>
                        </p:par>
                        <p:par>
                          <p:cTn id="15" fill="hold">
                            <p:stCondLst>
                              <p:cond delay="500"/>
                            </p:stCondLst>
                            <p:childTnLst>
                              <p:par>
                                <p:cTn id="16" presetID="41" presetClass="entr" presetSubtype="0" fill="hold" grpId="0" nodeType="afterEffect">
                                  <p:stCondLst>
                                    <p:cond delay="0"/>
                                  </p:stCondLst>
                                  <p:iterate type="lt">
                                    <p:tmPct val="10000"/>
                                  </p:iterate>
                                  <p:childTnLst>
                                    <p:set>
                                      <p:cBhvr>
                                        <p:cTn id="17" dur="1" fill="hold">
                                          <p:stCondLst>
                                            <p:cond delay="0"/>
                                          </p:stCondLst>
                                        </p:cTn>
                                        <p:tgtEl>
                                          <p:spTgt spid="12"/>
                                        </p:tgtEl>
                                        <p:attrNameLst>
                                          <p:attrName>style.visibility</p:attrName>
                                        </p:attrNameLst>
                                      </p:cBhvr>
                                      <p:to>
                                        <p:strVal val="visible"/>
                                      </p:to>
                                    </p:set>
                                    <p:anim calcmode="lin" valueType="num">
                                      <p:cBhvr>
                                        <p:cTn id="18" dur="500" fill="hold"/>
                                        <p:tgtEl>
                                          <p:spTgt spid="12"/>
                                        </p:tgtEl>
                                        <p:attrNameLst>
                                          <p:attrName>ppt_x</p:attrName>
                                        </p:attrNameLst>
                                      </p:cBhvr>
                                      <p:tavLst>
                                        <p:tav tm="0">
                                          <p:val>
                                            <p:strVal val="#ppt_x"/>
                                          </p:val>
                                        </p:tav>
                                        <p:tav tm="50000">
                                          <p:val>
                                            <p:strVal val="#ppt_x+.1"/>
                                          </p:val>
                                        </p:tav>
                                        <p:tav tm="100000">
                                          <p:val>
                                            <p:strVal val="#ppt_x"/>
                                          </p:val>
                                        </p:tav>
                                      </p:tavLst>
                                    </p:anim>
                                    <p:anim calcmode="lin" valueType="num">
                                      <p:cBhvr>
                                        <p:cTn id="19" dur="500" fill="hold"/>
                                        <p:tgtEl>
                                          <p:spTgt spid="12"/>
                                        </p:tgtEl>
                                        <p:attrNameLst>
                                          <p:attrName>ppt_y</p:attrName>
                                        </p:attrNameLst>
                                      </p:cBhvr>
                                      <p:tavLst>
                                        <p:tav tm="0">
                                          <p:val>
                                            <p:strVal val="#ppt_y"/>
                                          </p:val>
                                        </p:tav>
                                        <p:tav tm="100000">
                                          <p:val>
                                            <p:strVal val="#ppt_y"/>
                                          </p:val>
                                        </p:tav>
                                      </p:tavLst>
                                    </p:anim>
                                    <p:anim calcmode="lin" valueType="num">
                                      <p:cBhvr>
                                        <p:cTn id="20" dur="500" fill="hold"/>
                                        <p:tgtEl>
                                          <p:spTgt spid="12"/>
                                        </p:tgtEl>
                                        <p:attrNameLst>
                                          <p:attrName>ppt_h</p:attrName>
                                        </p:attrNameLst>
                                      </p:cBhvr>
                                      <p:tavLst>
                                        <p:tav tm="0">
                                          <p:val>
                                            <p:strVal val="#ppt_h/10"/>
                                          </p:val>
                                        </p:tav>
                                        <p:tav tm="50000">
                                          <p:val>
                                            <p:strVal val="#ppt_h+.01"/>
                                          </p:val>
                                        </p:tav>
                                        <p:tav tm="100000">
                                          <p:val>
                                            <p:strVal val="#ppt_h"/>
                                          </p:val>
                                        </p:tav>
                                      </p:tavLst>
                                    </p:anim>
                                    <p:anim calcmode="lin" valueType="num">
                                      <p:cBhvr>
                                        <p:cTn id="21" dur="500" fill="hold"/>
                                        <p:tgtEl>
                                          <p:spTgt spid="12"/>
                                        </p:tgtEl>
                                        <p:attrNameLst>
                                          <p:attrName>ppt_w</p:attrName>
                                        </p:attrNameLst>
                                      </p:cBhvr>
                                      <p:tavLst>
                                        <p:tav tm="0">
                                          <p:val>
                                            <p:strVal val="#ppt_w/10"/>
                                          </p:val>
                                        </p:tav>
                                        <p:tav tm="50000">
                                          <p:val>
                                            <p:strVal val="#ppt_w+.01"/>
                                          </p:val>
                                        </p:tav>
                                        <p:tav tm="100000">
                                          <p:val>
                                            <p:strVal val="#ppt_w"/>
                                          </p:val>
                                        </p:tav>
                                      </p:tavLst>
                                    </p:anim>
                                    <p:animEffect transition="in" filter="fade">
                                      <p:cBhvr>
                                        <p:cTn id="22" dur="500" tmFilter="0,0; .5, 1; 1, 1"/>
                                        <p:tgtEl>
                                          <p:spTgt spid="12"/>
                                        </p:tgtEl>
                                      </p:cBhvr>
                                    </p:animEffect>
                                  </p:childTnLst>
                                </p:cTn>
                              </p:par>
                            </p:childTnLst>
                          </p:cTn>
                        </p:par>
                        <p:par>
                          <p:cTn id="23" fill="hold">
                            <p:stCondLst>
                              <p:cond delay="1750"/>
                            </p:stCondLst>
                            <p:childTnLst>
                              <p:par>
                                <p:cTn id="24" presetID="26" presetClass="emph" presetSubtype="0" fill="hold" grpId="1" nodeType="afterEffect">
                                  <p:stCondLst>
                                    <p:cond delay="0"/>
                                  </p:stCondLst>
                                  <p:iterate type="lt">
                                    <p:tmPct val="0"/>
                                  </p:iterate>
                                  <p:childTnLst>
                                    <p:animEffect transition="out" filter="fade">
                                      <p:cBhvr>
                                        <p:cTn id="25" dur="500" tmFilter="0, 0; .2, .5; .8, .5; 1, 0"/>
                                        <p:tgtEl>
                                          <p:spTgt spid="12"/>
                                        </p:tgtEl>
                                      </p:cBhvr>
                                    </p:animEffect>
                                    <p:animScale>
                                      <p:cBhvr>
                                        <p:cTn id="26"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12" grpId="0"/>
      <p:bldP spid="12"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529" name="组合 29"/>
          <p:cNvGrpSpPr>
            <a:grpSpLocks/>
          </p:cNvGrpSpPr>
          <p:nvPr/>
        </p:nvGrpSpPr>
        <p:grpSpPr bwMode="auto">
          <a:xfrm>
            <a:off x="1562062" y="808013"/>
            <a:ext cx="1967214" cy="1779701"/>
            <a:chOff x="1309646" y="2768601"/>
            <a:chExt cx="1710858" cy="1439333"/>
          </a:xfrm>
        </p:grpSpPr>
        <p:sp>
          <p:nvSpPr>
            <p:cNvPr id="27" name="任意多边形 26"/>
            <p:cNvSpPr/>
            <p:nvPr>
              <p:custDataLst>
                <p:tags r:id="rId9"/>
              </p:custDataLst>
            </p:nvPr>
          </p:nvSpPr>
          <p:spPr>
            <a:xfrm>
              <a:off x="1309646" y="3761105"/>
              <a:ext cx="1710858" cy="446829"/>
            </a:xfrm>
            <a:custGeom>
              <a:avLst/>
              <a:gdLst>
                <a:gd name="connsiteX0" fmla="*/ 1894092 w 2584484"/>
                <a:gd name="connsiteY0" fmla="*/ 363153 h 675709"/>
                <a:gd name="connsiteX1" fmla="*/ 1956983 w 2584484"/>
                <a:gd name="connsiteY1" fmla="*/ 413799 h 675709"/>
                <a:gd name="connsiteX2" fmla="*/ 2112040 w 2584484"/>
                <a:gd name="connsiteY2" fmla="*/ 592850 h 675709"/>
                <a:gd name="connsiteX3" fmla="*/ 2157014 w 2584484"/>
                <a:gd name="connsiteY3" fmla="*/ 675709 h 675709"/>
                <a:gd name="connsiteX4" fmla="*/ 427470 w 2584484"/>
                <a:gd name="connsiteY4" fmla="*/ 675709 h 675709"/>
                <a:gd name="connsiteX5" fmla="*/ 472445 w 2584484"/>
                <a:gd name="connsiteY5" fmla="*/ 592850 h 675709"/>
                <a:gd name="connsiteX6" fmla="*/ 627502 w 2584484"/>
                <a:gd name="connsiteY6" fmla="*/ 413799 h 675709"/>
                <a:gd name="connsiteX7" fmla="*/ 690393 w 2584484"/>
                <a:gd name="connsiteY7" fmla="*/ 363153 h 675709"/>
                <a:gd name="connsiteX8" fmla="*/ 717086 w 2584484"/>
                <a:gd name="connsiteY8" fmla="*/ 383114 h 675709"/>
                <a:gd name="connsiteX9" fmla="*/ 1292242 w 2584484"/>
                <a:gd name="connsiteY9" fmla="*/ 558800 h 675709"/>
                <a:gd name="connsiteX10" fmla="*/ 1867398 w 2584484"/>
                <a:gd name="connsiteY10" fmla="*/ 383114 h 675709"/>
                <a:gd name="connsiteX11" fmla="*/ 1292242 w 2584484"/>
                <a:gd name="connsiteY11" fmla="*/ 156967 h 675709"/>
                <a:gd name="connsiteX12" fmla="*/ 1763488 w 2584484"/>
                <a:gd name="connsiteY12" fmla="*/ 276291 h 675709"/>
                <a:gd name="connsiteX13" fmla="*/ 1860689 w 2584484"/>
                <a:gd name="connsiteY13" fmla="*/ 336954 h 675709"/>
                <a:gd name="connsiteX14" fmla="*/ 1845001 w 2584484"/>
                <a:gd name="connsiteY14" fmla="*/ 349898 h 675709"/>
                <a:gd name="connsiteX15" fmla="*/ 1292242 w 2584484"/>
                <a:gd name="connsiteY15" fmla="*/ 518742 h 675709"/>
                <a:gd name="connsiteX16" fmla="*/ 739483 w 2584484"/>
                <a:gd name="connsiteY16" fmla="*/ 349898 h 675709"/>
                <a:gd name="connsiteX17" fmla="*/ 723796 w 2584484"/>
                <a:gd name="connsiteY17" fmla="*/ 336954 h 675709"/>
                <a:gd name="connsiteX18" fmla="*/ 820997 w 2584484"/>
                <a:gd name="connsiteY18" fmla="*/ 276291 h 675709"/>
                <a:gd name="connsiteX19" fmla="*/ 1292242 w 2584484"/>
                <a:gd name="connsiteY19" fmla="*/ 156967 h 675709"/>
                <a:gd name="connsiteX20" fmla="*/ 2202387 w 2584484"/>
                <a:gd name="connsiteY20" fmla="*/ 0 h 675709"/>
                <a:gd name="connsiteX21" fmla="*/ 2495500 w 2584484"/>
                <a:gd name="connsiteY21" fmla="*/ 0 h 675709"/>
                <a:gd name="connsiteX22" fmla="*/ 2584484 w 2584484"/>
                <a:gd name="connsiteY22" fmla="*/ 0 h 675709"/>
                <a:gd name="connsiteX23" fmla="*/ 2453637 w 2584484"/>
                <a:gd name="connsiteY23" fmla="*/ 497251 h 675709"/>
                <a:gd name="connsiteX24" fmla="*/ 2418726 w 2584484"/>
                <a:gd name="connsiteY24" fmla="*/ 554334 h 675709"/>
                <a:gd name="connsiteX25" fmla="*/ 2235221 w 2584484"/>
                <a:gd name="connsiteY25" fmla="*/ 667169 h 675709"/>
                <a:gd name="connsiteX26" fmla="*/ 2199908 w 2584484"/>
                <a:gd name="connsiteY26" fmla="*/ 671141 h 675709"/>
                <a:gd name="connsiteX27" fmla="*/ 2145256 w 2584484"/>
                <a:gd name="connsiteY27" fmla="*/ 570453 h 675709"/>
                <a:gd name="connsiteX28" fmla="*/ 1983917 w 2584484"/>
                <a:gd name="connsiteY28" fmla="*/ 384147 h 675709"/>
                <a:gd name="connsiteX29" fmla="*/ 1927150 w 2584484"/>
                <a:gd name="connsiteY29" fmla="*/ 338433 h 675709"/>
                <a:gd name="connsiteX30" fmla="*/ 1946591 w 2584484"/>
                <a:gd name="connsiteY30" fmla="*/ 323895 h 675709"/>
                <a:gd name="connsiteX31" fmla="*/ 2145256 w 2584484"/>
                <a:gd name="connsiteY31" fmla="*/ 105256 h 675709"/>
                <a:gd name="connsiteX32" fmla="*/ 427470 w 2584484"/>
                <a:gd name="connsiteY32" fmla="*/ 0 h 675709"/>
                <a:gd name="connsiteX33" fmla="*/ 2157014 w 2584484"/>
                <a:gd name="connsiteY33" fmla="*/ 0 h 675709"/>
                <a:gd name="connsiteX34" fmla="*/ 2112040 w 2584484"/>
                <a:gd name="connsiteY34" fmla="*/ 82859 h 675709"/>
                <a:gd name="connsiteX35" fmla="*/ 1991318 w 2584484"/>
                <a:gd name="connsiteY35" fmla="*/ 229176 h 675709"/>
                <a:gd name="connsiteX36" fmla="*/ 1892610 w 2584484"/>
                <a:gd name="connsiteY36" fmla="*/ 310617 h 675709"/>
                <a:gd name="connsiteX37" fmla="*/ 1887744 w 2584484"/>
                <a:gd name="connsiteY37" fmla="*/ 306699 h 675709"/>
                <a:gd name="connsiteX38" fmla="*/ 1292242 w 2584484"/>
                <a:gd name="connsiteY38" fmla="*/ 116909 h 675709"/>
                <a:gd name="connsiteX39" fmla="*/ 696741 w 2584484"/>
                <a:gd name="connsiteY39" fmla="*/ 306699 h 675709"/>
                <a:gd name="connsiteX40" fmla="*/ 691875 w 2584484"/>
                <a:gd name="connsiteY40" fmla="*/ 310617 h 675709"/>
                <a:gd name="connsiteX41" fmla="*/ 593167 w 2584484"/>
                <a:gd name="connsiteY41" fmla="*/ 229176 h 675709"/>
                <a:gd name="connsiteX42" fmla="*/ 472445 w 2584484"/>
                <a:gd name="connsiteY42" fmla="*/ 82859 h 675709"/>
                <a:gd name="connsiteX43" fmla="*/ 0 w 2584484"/>
                <a:gd name="connsiteY43" fmla="*/ 0 h 675709"/>
                <a:gd name="connsiteX44" fmla="*/ 88981 w 2584484"/>
                <a:gd name="connsiteY44" fmla="*/ 0 h 675709"/>
                <a:gd name="connsiteX45" fmla="*/ 382097 w 2584484"/>
                <a:gd name="connsiteY45" fmla="*/ 0 h 675709"/>
                <a:gd name="connsiteX46" fmla="*/ 439228 w 2584484"/>
                <a:gd name="connsiteY46" fmla="*/ 105256 h 675709"/>
                <a:gd name="connsiteX47" fmla="*/ 637894 w 2584484"/>
                <a:gd name="connsiteY47" fmla="*/ 323895 h 675709"/>
                <a:gd name="connsiteX48" fmla="*/ 657335 w 2584484"/>
                <a:gd name="connsiteY48" fmla="*/ 338433 h 675709"/>
                <a:gd name="connsiteX49" fmla="*/ 600568 w 2584484"/>
                <a:gd name="connsiteY49" fmla="*/ 384147 h 675709"/>
                <a:gd name="connsiteX50" fmla="*/ 439228 w 2584484"/>
                <a:gd name="connsiteY50" fmla="*/ 570453 h 675709"/>
                <a:gd name="connsiteX51" fmla="*/ 384577 w 2584484"/>
                <a:gd name="connsiteY51" fmla="*/ 671141 h 675709"/>
                <a:gd name="connsiteX52" fmla="*/ 349262 w 2584484"/>
                <a:gd name="connsiteY52" fmla="*/ 667169 h 675709"/>
                <a:gd name="connsiteX53" fmla="*/ 165755 w 2584484"/>
                <a:gd name="connsiteY53" fmla="*/ 554334 h 675709"/>
                <a:gd name="connsiteX54" fmla="*/ 130847 w 2584484"/>
                <a:gd name="connsiteY54" fmla="*/ 497255 h 675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2584484" h="675709">
                  <a:moveTo>
                    <a:pt x="1894092" y="363153"/>
                  </a:moveTo>
                  <a:lnTo>
                    <a:pt x="1956983" y="413799"/>
                  </a:lnTo>
                  <a:cubicBezTo>
                    <a:pt x="2015507" y="466990"/>
                    <a:pt x="2067624" y="527105"/>
                    <a:pt x="2112040" y="592850"/>
                  </a:cubicBezTo>
                  <a:lnTo>
                    <a:pt x="2157014" y="675709"/>
                  </a:lnTo>
                  <a:lnTo>
                    <a:pt x="427470" y="675709"/>
                  </a:lnTo>
                  <a:lnTo>
                    <a:pt x="472445" y="592850"/>
                  </a:lnTo>
                  <a:cubicBezTo>
                    <a:pt x="516862" y="527105"/>
                    <a:pt x="568979" y="466990"/>
                    <a:pt x="627502" y="413799"/>
                  </a:cubicBezTo>
                  <a:lnTo>
                    <a:pt x="690393" y="363153"/>
                  </a:lnTo>
                  <a:lnTo>
                    <a:pt x="717086" y="383114"/>
                  </a:lnTo>
                  <a:cubicBezTo>
                    <a:pt x="881268" y="494033"/>
                    <a:pt x="1079192" y="558800"/>
                    <a:pt x="1292242" y="558800"/>
                  </a:cubicBezTo>
                  <a:cubicBezTo>
                    <a:pt x="1505293" y="558800"/>
                    <a:pt x="1703216" y="494033"/>
                    <a:pt x="1867398" y="383114"/>
                  </a:cubicBezTo>
                  <a:close/>
                  <a:moveTo>
                    <a:pt x="1292242" y="156967"/>
                  </a:moveTo>
                  <a:cubicBezTo>
                    <a:pt x="1462871" y="156967"/>
                    <a:pt x="1623404" y="200193"/>
                    <a:pt x="1763488" y="276291"/>
                  </a:cubicBezTo>
                  <a:lnTo>
                    <a:pt x="1860689" y="336954"/>
                  </a:lnTo>
                  <a:lnTo>
                    <a:pt x="1845001" y="349898"/>
                  </a:lnTo>
                  <a:cubicBezTo>
                    <a:pt x="1687213" y="456497"/>
                    <a:pt x="1496997" y="518742"/>
                    <a:pt x="1292242" y="518742"/>
                  </a:cubicBezTo>
                  <a:cubicBezTo>
                    <a:pt x="1087488" y="518742"/>
                    <a:pt x="897271" y="456497"/>
                    <a:pt x="739483" y="349898"/>
                  </a:cubicBezTo>
                  <a:lnTo>
                    <a:pt x="723796" y="336954"/>
                  </a:lnTo>
                  <a:lnTo>
                    <a:pt x="820997" y="276291"/>
                  </a:lnTo>
                  <a:cubicBezTo>
                    <a:pt x="961081" y="200193"/>
                    <a:pt x="1121614" y="156967"/>
                    <a:pt x="1292242" y="156967"/>
                  </a:cubicBezTo>
                  <a:close/>
                  <a:moveTo>
                    <a:pt x="2202387" y="0"/>
                  </a:moveTo>
                  <a:lnTo>
                    <a:pt x="2495500" y="0"/>
                  </a:lnTo>
                  <a:lnTo>
                    <a:pt x="2584484" y="0"/>
                  </a:lnTo>
                  <a:lnTo>
                    <a:pt x="2453637" y="497251"/>
                  </a:lnTo>
                  <a:lnTo>
                    <a:pt x="2418726" y="554334"/>
                  </a:lnTo>
                  <a:cubicBezTo>
                    <a:pt x="2372477" y="609930"/>
                    <a:pt x="2308422" y="650405"/>
                    <a:pt x="2235221" y="667169"/>
                  </a:cubicBezTo>
                  <a:lnTo>
                    <a:pt x="2199908" y="671141"/>
                  </a:lnTo>
                  <a:lnTo>
                    <a:pt x="2145256" y="570453"/>
                  </a:lnTo>
                  <a:cubicBezTo>
                    <a:pt x="2099040" y="502044"/>
                    <a:pt x="2044811" y="439493"/>
                    <a:pt x="1983917" y="384147"/>
                  </a:cubicBezTo>
                  <a:lnTo>
                    <a:pt x="1927150" y="338433"/>
                  </a:lnTo>
                  <a:lnTo>
                    <a:pt x="1946591" y="323895"/>
                  </a:lnTo>
                  <a:cubicBezTo>
                    <a:pt x="2022799" y="261002"/>
                    <a:pt x="2089797" y="187347"/>
                    <a:pt x="2145256" y="105256"/>
                  </a:cubicBezTo>
                  <a:close/>
                  <a:moveTo>
                    <a:pt x="427470" y="0"/>
                  </a:moveTo>
                  <a:lnTo>
                    <a:pt x="2157014" y="0"/>
                  </a:lnTo>
                  <a:lnTo>
                    <a:pt x="2112040" y="82859"/>
                  </a:lnTo>
                  <a:cubicBezTo>
                    <a:pt x="2076507" y="135456"/>
                    <a:pt x="2036045" y="184448"/>
                    <a:pt x="1991318" y="229176"/>
                  </a:cubicBezTo>
                  <a:lnTo>
                    <a:pt x="1892610" y="310617"/>
                  </a:lnTo>
                  <a:lnTo>
                    <a:pt x="1887744" y="306699"/>
                  </a:lnTo>
                  <a:cubicBezTo>
                    <a:pt x="1719684" y="187186"/>
                    <a:pt x="1514170" y="116909"/>
                    <a:pt x="1292242" y="116909"/>
                  </a:cubicBezTo>
                  <a:cubicBezTo>
                    <a:pt x="1070315" y="116909"/>
                    <a:pt x="864801" y="187186"/>
                    <a:pt x="696741" y="306699"/>
                  </a:cubicBezTo>
                  <a:lnTo>
                    <a:pt x="691875" y="310617"/>
                  </a:lnTo>
                  <a:lnTo>
                    <a:pt x="593167" y="229176"/>
                  </a:lnTo>
                  <a:cubicBezTo>
                    <a:pt x="548439" y="184448"/>
                    <a:pt x="507978" y="135456"/>
                    <a:pt x="472445" y="82859"/>
                  </a:cubicBezTo>
                  <a:close/>
                  <a:moveTo>
                    <a:pt x="0" y="0"/>
                  </a:moveTo>
                  <a:lnTo>
                    <a:pt x="88981" y="0"/>
                  </a:lnTo>
                  <a:lnTo>
                    <a:pt x="382097" y="0"/>
                  </a:lnTo>
                  <a:lnTo>
                    <a:pt x="439228" y="105256"/>
                  </a:lnTo>
                  <a:cubicBezTo>
                    <a:pt x="494687" y="187347"/>
                    <a:pt x="561685" y="261002"/>
                    <a:pt x="637894" y="323895"/>
                  </a:cubicBezTo>
                  <a:lnTo>
                    <a:pt x="657335" y="338433"/>
                  </a:lnTo>
                  <a:lnTo>
                    <a:pt x="600568" y="384147"/>
                  </a:lnTo>
                  <a:cubicBezTo>
                    <a:pt x="539673" y="439493"/>
                    <a:pt x="485444" y="502044"/>
                    <a:pt x="439228" y="570453"/>
                  </a:cubicBezTo>
                  <a:lnTo>
                    <a:pt x="384577" y="671141"/>
                  </a:lnTo>
                  <a:lnTo>
                    <a:pt x="349262" y="667169"/>
                  </a:lnTo>
                  <a:cubicBezTo>
                    <a:pt x="276061" y="650405"/>
                    <a:pt x="212005" y="609930"/>
                    <a:pt x="165755" y="554334"/>
                  </a:cubicBezTo>
                  <a:lnTo>
                    <a:pt x="130847" y="497255"/>
                  </a:lnTo>
                  <a:close/>
                </a:path>
              </a:pathLst>
            </a:custGeom>
            <a:ln w="3175">
              <a:solidFill>
                <a:srgbClr val="E779A3"/>
              </a:solidFill>
            </a:ln>
          </p:spPr>
          <p:style>
            <a:lnRef idx="2">
              <a:srgbClr val="E779A3">
                <a:shade val="50000"/>
              </a:srgbClr>
            </a:lnRef>
            <a:fillRef idx="1">
              <a:srgbClr val="E779A3"/>
            </a:fillRef>
            <a:effectRef idx="0">
              <a:srgbClr val="E779A3"/>
            </a:effectRef>
            <a:fontRef idx="minor">
              <a:srgbClr val="FFFFFF"/>
            </a:fontRef>
          </p:style>
          <p:txBody>
            <a:bodyPr anchor="ctr">
              <a:normAutofit/>
            </a:bodyPr>
            <a:lstStyle/>
            <a:p>
              <a:pPr algn="ctr"/>
              <a:r>
                <a:rPr lang="en-US" altLang="zh-CN" b="1" noProof="1">
                  <a:solidFill>
                    <a:srgbClr val="FEFFFF"/>
                  </a:solidFill>
                  <a:sym typeface="Arial" pitchFamily="34" charset="0"/>
                </a:rPr>
                <a:t>A</a:t>
              </a:r>
              <a:endParaRPr lang="zh-CN" altLang="en-US" b="1" noProof="1">
                <a:solidFill>
                  <a:srgbClr val="FEFFFF"/>
                </a:solidFill>
                <a:sym typeface="Arial" pitchFamily="34" charset="0"/>
              </a:endParaRPr>
            </a:p>
          </p:txBody>
        </p:sp>
        <p:sp>
          <p:nvSpPr>
            <p:cNvPr id="28" name="任意多边形 27"/>
            <p:cNvSpPr/>
            <p:nvPr>
              <p:custDataLst>
                <p:tags r:id="rId10"/>
              </p:custDataLst>
            </p:nvPr>
          </p:nvSpPr>
          <p:spPr>
            <a:xfrm>
              <a:off x="1484372" y="2768601"/>
              <a:ext cx="1361406" cy="992504"/>
            </a:xfrm>
            <a:custGeom>
              <a:avLst/>
              <a:gdLst>
                <a:gd name="connsiteX0" fmla="*/ 1028700 w 2057400"/>
                <a:gd name="connsiteY0" fmla="*/ 0 h 1498600"/>
                <a:gd name="connsiteX1" fmla="*/ 2057400 w 2057400"/>
                <a:gd name="connsiteY1" fmla="*/ 1028700 h 1498600"/>
                <a:gd name="connsiteX2" fmla="*/ 1976560 w 2057400"/>
                <a:gd name="connsiteY2" fmla="*/ 1429116 h 1498600"/>
                <a:gd name="connsiteX3" fmla="*/ 1938845 w 2057400"/>
                <a:gd name="connsiteY3" fmla="*/ 1498600 h 1498600"/>
                <a:gd name="connsiteX4" fmla="*/ 1893472 w 2057400"/>
                <a:gd name="connsiteY4" fmla="*/ 1498600 h 1498600"/>
                <a:gd name="connsiteX5" fmla="*/ 1939650 w 2057400"/>
                <a:gd name="connsiteY5" fmla="*/ 1413524 h 1498600"/>
                <a:gd name="connsiteX6" fmla="*/ 2017342 w 2057400"/>
                <a:gd name="connsiteY6" fmla="*/ 1028700 h 1498600"/>
                <a:gd name="connsiteX7" fmla="*/ 1028700 w 2057400"/>
                <a:gd name="connsiteY7" fmla="*/ 40058 h 1498600"/>
                <a:gd name="connsiteX8" fmla="*/ 40058 w 2057400"/>
                <a:gd name="connsiteY8" fmla="*/ 1028700 h 1498600"/>
                <a:gd name="connsiteX9" fmla="*/ 117751 w 2057400"/>
                <a:gd name="connsiteY9" fmla="*/ 1413524 h 1498600"/>
                <a:gd name="connsiteX10" fmla="*/ 163928 w 2057400"/>
                <a:gd name="connsiteY10" fmla="*/ 1498600 h 1498600"/>
                <a:gd name="connsiteX11" fmla="*/ 118555 w 2057400"/>
                <a:gd name="connsiteY11" fmla="*/ 1498600 h 1498600"/>
                <a:gd name="connsiteX12" fmla="*/ 80841 w 2057400"/>
                <a:gd name="connsiteY12" fmla="*/ 1429116 h 1498600"/>
                <a:gd name="connsiteX13" fmla="*/ 0 w 2057400"/>
                <a:gd name="connsiteY13" fmla="*/ 1028700 h 1498600"/>
                <a:gd name="connsiteX14" fmla="*/ 1028700 w 2057400"/>
                <a:gd name="connsiteY14" fmla="*/ 0 h 149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57400" h="1498600">
                  <a:moveTo>
                    <a:pt x="1028700" y="0"/>
                  </a:moveTo>
                  <a:cubicBezTo>
                    <a:pt x="1596835" y="0"/>
                    <a:pt x="2057400" y="460565"/>
                    <a:pt x="2057400" y="1028700"/>
                  </a:cubicBezTo>
                  <a:cubicBezTo>
                    <a:pt x="2057400" y="1170734"/>
                    <a:pt x="2028615" y="1306045"/>
                    <a:pt x="1976560" y="1429116"/>
                  </a:cubicBezTo>
                  <a:lnTo>
                    <a:pt x="1938845" y="1498600"/>
                  </a:lnTo>
                  <a:lnTo>
                    <a:pt x="1893472" y="1498600"/>
                  </a:lnTo>
                  <a:lnTo>
                    <a:pt x="1939650" y="1413524"/>
                  </a:lnTo>
                  <a:cubicBezTo>
                    <a:pt x="1989678" y="1295245"/>
                    <a:pt x="2017342" y="1165203"/>
                    <a:pt x="2017342" y="1028700"/>
                  </a:cubicBezTo>
                  <a:cubicBezTo>
                    <a:pt x="2017342" y="482688"/>
                    <a:pt x="1574712" y="40058"/>
                    <a:pt x="1028700" y="40058"/>
                  </a:cubicBezTo>
                  <a:cubicBezTo>
                    <a:pt x="482688" y="40058"/>
                    <a:pt x="40058" y="482688"/>
                    <a:pt x="40058" y="1028700"/>
                  </a:cubicBezTo>
                  <a:cubicBezTo>
                    <a:pt x="40058" y="1165203"/>
                    <a:pt x="67723" y="1295245"/>
                    <a:pt x="117751" y="1413524"/>
                  </a:cubicBezTo>
                  <a:lnTo>
                    <a:pt x="163928" y="1498600"/>
                  </a:lnTo>
                  <a:lnTo>
                    <a:pt x="118555" y="1498600"/>
                  </a:lnTo>
                  <a:lnTo>
                    <a:pt x="80841" y="1429116"/>
                  </a:lnTo>
                  <a:cubicBezTo>
                    <a:pt x="28786" y="1306045"/>
                    <a:pt x="0" y="1170734"/>
                    <a:pt x="0" y="1028700"/>
                  </a:cubicBezTo>
                  <a:cubicBezTo>
                    <a:pt x="0" y="460565"/>
                    <a:pt x="460565" y="0"/>
                    <a:pt x="1028700" y="0"/>
                  </a:cubicBezTo>
                  <a:close/>
                </a:path>
              </a:pathLst>
            </a:custGeom>
            <a:solidFill>
              <a:srgbClr val="FFC91D"/>
            </a:solidFill>
            <a:ln>
              <a:noFill/>
            </a:ln>
          </p:spPr>
          <p:style>
            <a:lnRef idx="2">
              <a:srgbClr val="E779A3">
                <a:shade val="50000"/>
              </a:srgbClr>
            </a:lnRef>
            <a:fillRef idx="1">
              <a:srgbClr val="E779A3"/>
            </a:fillRef>
            <a:effectRef idx="0">
              <a:srgbClr val="E779A3"/>
            </a:effectRef>
            <a:fontRef idx="minor">
              <a:srgbClr val="FFFFFF"/>
            </a:fontRef>
          </p:style>
          <p:txBody>
            <a:bodyPr anchor="ctr">
              <a:normAutofit/>
            </a:bodyPr>
            <a:lstStyle/>
            <a:p>
              <a:pPr algn="ctr"/>
              <a:r>
                <a:rPr lang="en-US" altLang="zh-CN" b="1" noProof="1">
                  <a:solidFill>
                    <a:srgbClr val="FFC91D"/>
                  </a:solidFill>
                  <a:sym typeface="Arial" pitchFamily="34" charset="0"/>
                </a:rPr>
                <a:t>应用于某专门领域</a:t>
              </a:r>
            </a:p>
          </p:txBody>
        </p:sp>
      </p:grpSp>
      <p:grpSp>
        <p:nvGrpSpPr>
          <p:cNvPr id="22532" name="组合 33"/>
          <p:cNvGrpSpPr>
            <a:grpSpLocks/>
          </p:cNvGrpSpPr>
          <p:nvPr/>
        </p:nvGrpSpPr>
        <p:grpSpPr bwMode="auto">
          <a:xfrm>
            <a:off x="6343647" y="808013"/>
            <a:ext cx="1967214" cy="1779701"/>
            <a:chOff x="1309646" y="2768601"/>
            <a:chExt cx="1710858" cy="1439333"/>
          </a:xfrm>
        </p:grpSpPr>
        <p:sp>
          <p:nvSpPr>
            <p:cNvPr id="35" name="任意多边形 34"/>
            <p:cNvSpPr/>
            <p:nvPr>
              <p:custDataLst>
                <p:tags r:id="rId7"/>
              </p:custDataLst>
            </p:nvPr>
          </p:nvSpPr>
          <p:spPr>
            <a:xfrm>
              <a:off x="1309646" y="3761105"/>
              <a:ext cx="1710858" cy="446829"/>
            </a:xfrm>
            <a:custGeom>
              <a:avLst/>
              <a:gdLst>
                <a:gd name="connsiteX0" fmla="*/ 1894092 w 2584484"/>
                <a:gd name="connsiteY0" fmla="*/ 363153 h 675709"/>
                <a:gd name="connsiteX1" fmla="*/ 1956983 w 2584484"/>
                <a:gd name="connsiteY1" fmla="*/ 413799 h 675709"/>
                <a:gd name="connsiteX2" fmla="*/ 2112040 w 2584484"/>
                <a:gd name="connsiteY2" fmla="*/ 592850 h 675709"/>
                <a:gd name="connsiteX3" fmla="*/ 2157014 w 2584484"/>
                <a:gd name="connsiteY3" fmla="*/ 675709 h 675709"/>
                <a:gd name="connsiteX4" fmla="*/ 427470 w 2584484"/>
                <a:gd name="connsiteY4" fmla="*/ 675709 h 675709"/>
                <a:gd name="connsiteX5" fmla="*/ 472445 w 2584484"/>
                <a:gd name="connsiteY5" fmla="*/ 592850 h 675709"/>
                <a:gd name="connsiteX6" fmla="*/ 627502 w 2584484"/>
                <a:gd name="connsiteY6" fmla="*/ 413799 h 675709"/>
                <a:gd name="connsiteX7" fmla="*/ 690393 w 2584484"/>
                <a:gd name="connsiteY7" fmla="*/ 363153 h 675709"/>
                <a:gd name="connsiteX8" fmla="*/ 717086 w 2584484"/>
                <a:gd name="connsiteY8" fmla="*/ 383114 h 675709"/>
                <a:gd name="connsiteX9" fmla="*/ 1292242 w 2584484"/>
                <a:gd name="connsiteY9" fmla="*/ 558800 h 675709"/>
                <a:gd name="connsiteX10" fmla="*/ 1867398 w 2584484"/>
                <a:gd name="connsiteY10" fmla="*/ 383114 h 675709"/>
                <a:gd name="connsiteX11" fmla="*/ 1292242 w 2584484"/>
                <a:gd name="connsiteY11" fmla="*/ 156967 h 675709"/>
                <a:gd name="connsiteX12" fmla="*/ 1763488 w 2584484"/>
                <a:gd name="connsiteY12" fmla="*/ 276291 h 675709"/>
                <a:gd name="connsiteX13" fmla="*/ 1860689 w 2584484"/>
                <a:gd name="connsiteY13" fmla="*/ 336954 h 675709"/>
                <a:gd name="connsiteX14" fmla="*/ 1845001 w 2584484"/>
                <a:gd name="connsiteY14" fmla="*/ 349898 h 675709"/>
                <a:gd name="connsiteX15" fmla="*/ 1292242 w 2584484"/>
                <a:gd name="connsiteY15" fmla="*/ 518742 h 675709"/>
                <a:gd name="connsiteX16" fmla="*/ 739483 w 2584484"/>
                <a:gd name="connsiteY16" fmla="*/ 349898 h 675709"/>
                <a:gd name="connsiteX17" fmla="*/ 723796 w 2584484"/>
                <a:gd name="connsiteY17" fmla="*/ 336954 h 675709"/>
                <a:gd name="connsiteX18" fmla="*/ 820997 w 2584484"/>
                <a:gd name="connsiteY18" fmla="*/ 276291 h 675709"/>
                <a:gd name="connsiteX19" fmla="*/ 1292242 w 2584484"/>
                <a:gd name="connsiteY19" fmla="*/ 156967 h 675709"/>
                <a:gd name="connsiteX20" fmla="*/ 2202387 w 2584484"/>
                <a:gd name="connsiteY20" fmla="*/ 0 h 675709"/>
                <a:gd name="connsiteX21" fmla="*/ 2495500 w 2584484"/>
                <a:gd name="connsiteY21" fmla="*/ 0 h 675709"/>
                <a:gd name="connsiteX22" fmla="*/ 2584484 w 2584484"/>
                <a:gd name="connsiteY22" fmla="*/ 0 h 675709"/>
                <a:gd name="connsiteX23" fmla="*/ 2453637 w 2584484"/>
                <a:gd name="connsiteY23" fmla="*/ 497251 h 675709"/>
                <a:gd name="connsiteX24" fmla="*/ 2418726 w 2584484"/>
                <a:gd name="connsiteY24" fmla="*/ 554334 h 675709"/>
                <a:gd name="connsiteX25" fmla="*/ 2235221 w 2584484"/>
                <a:gd name="connsiteY25" fmla="*/ 667169 h 675709"/>
                <a:gd name="connsiteX26" fmla="*/ 2199908 w 2584484"/>
                <a:gd name="connsiteY26" fmla="*/ 671141 h 675709"/>
                <a:gd name="connsiteX27" fmla="*/ 2145256 w 2584484"/>
                <a:gd name="connsiteY27" fmla="*/ 570453 h 675709"/>
                <a:gd name="connsiteX28" fmla="*/ 1983917 w 2584484"/>
                <a:gd name="connsiteY28" fmla="*/ 384147 h 675709"/>
                <a:gd name="connsiteX29" fmla="*/ 1927150 w 2584484"/>
                <a:gd name="connsiteY29" fmla="*/ 338433 h 675709"/>
                <a:gd name="connsiteX30" fmla="*/ 1946591 w 2584484"/>
                <a:gd name="connsiteY30" fmla="*/ 323895 h 675709"/>
                <a:gd name="connsiteX31" fmla="*/ 2145256 w 2584484"/>
                <a:gd name="connsiteY31" fmla="*/ 105256 h 675709"/>
                <a:gd name="connsiteX32" fmla="*/ 427470 w 2584484"/>
                <a:gd name="connsiteY32" fmla="*/ 0 h 675709"/>
                <a:gd name="connsiteX33" fmla="*/ 2157014 w 2584484"/>
                <a:gd name="connsiteY33" fmla="*/ 0 h 675709"/>
                <a:gd name="connsiteX34" fmla="*/ 2112040 w 2584484"/>
                <a:gd name="connsiteY34" fmla="*/ 82859 h 675709"/>
                <a:gd name="connsiteX35" fmla="*/ 1991318 w 2584484"/>
                <a:gd name="connsiteY35" fmla="*/ 229176 h 675709"/>
                <a:gd name="connsiteX36" fmla="*/ 1892610 w 2584484"/>
                <a:gd name="connsiteY36" fmla="*/ 310617 h 675709"/>
                <a:gd name="connsiteX37" fmla="*/ 1887744 w 2584484"/>
                <a:gd name="connsiteY37" fmla="*/ 306699 h 675709"/>
                <a:gd name="connsiteX38" fmla="*/ 1292242 w 2584484"/>
                <a:gd name="connsiteY38" fmla="*/ 116909 h 675709"/>
                <a:gd name="connsiteX39" fmla="*/ 696741 w 2584484"/>
                <a:gd name="connsiteY39" fmla="*/ 306699 h 675709"/>
                <a:gd name="connsiteX40" fmla="*/ 691875 w 2584484"/>
                <a:gd name="connsiteY40" fmla="*/ 310617 h 675709"/>
                <a:gd name="connsiteX41" fmla="*/ 593167 w 2584484"/>
                <a:gd name="connsiteY41" fmla="*/ 229176 h 675709"/>
                <a:gd name="connsiteX42" fmla="*/ 472445 w 2584484"/>
                <a:gd name="connsiteY42" fmla="*/ 82859 h 675709"/>
                <a:gd name="connsiteX43" fmla="*/ 0 w 2584484"/>
                <a:gd name="connsiteY43" fmla="*/ 0 h 675709"/>
                <a:gd name="connsiteX44" fmla="*/ 88981 w 2584484"/>
                <a:gd name="connsiteY44" fmla="*/ 0 h 675709"/>
                <a:gd name="connsiteX45" fmla="*/ 382097 w 2584484"/>
                <a:gd name="connsiteY45" fmla="*/ 0 h 675709"/>
                <a:gd name="connsiteX46" fmla="*/ 439228 w 2584484"/>
                <a:gd name="connsiteY46" fmla="*/ 105256 h 675709"/>
                <a:gd name="connsiteX47" fmla="*/ 637894 w 2584484"/>
                <a:gd name="connsiteY47" fmla="*/ 323895 h 675709"/>
                <a:gd name="connsiteX48" fmla="*/ 657335 w 2584484"/>
                <a:gd name="connsiteY48" fmla="*/ 338433 h 675709"/>
                <a:gd name="connsiteX49" fmla="*/ 600568 w 2584484"/>
                <a:gd name="connsiteY49" fmla="*/ 384147 h 675709"/>
                <a:gd name="connsiteX50" fmla="*/ 439228 w 2584484"/>
                <a:gd name="connsiteY50" fmla="*/ 570453 h 675709"/>
                <a:gd name="connsiteX51" fmla="*/ 384577 w 2584484"/>
                <a:gd name="connsiteY51" fmla="*/ 671141 h 675709"/>
                <a:gd name="connsiteX52" fmla="*/ 349262 w 2584484"/>
                <a:gd name="connsiteY52" fmla="*/ 667169 h 675709"/>
                <a:gd name="connsiteX53" fmla="*/ 165755 w 2584484"/>
                <a:gd name="connsiteY53" fmla="*/ 554334 h 675709"/>
                <a:gd name="connsiteX54" fmla="*/ 130847 w 2584484"/>
                <a:gd name="connsiteY54" fmla="*/ 497255 h 675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2584484" h="675709">
                  <a:moveTo>
                    <a:pt x="1894092" y="363153"/>
                  </a:moveTo>
                  <a:lnTo>
                    <a:pt x="1956983" y="413799"/>
                  </a:lnTo>
                  <a:cubicBezTo>
                    <a:pt x="2015507" y="466990"/>
                    <a:pt x="2067624" y="527105"/>
                    <a:pt x="2112040" y="592850"/>
                  </a:cubicBezTo>
                  <a:lnTo>
                    <a:pt x="2157014" y="675709"/>
                  </a:lnTo>
                  <a:lnTo>
                    <a:pt x="427470" y="675709"/>
                  </a:lnTo>
                  <a:lnTo>
                    <a:pt x="472445" y="592850"/>
                  </a:lnTo>
                  <a:cubicBezTo>
                    <a:pt x="516862" y="527105"/>
                    <a:pt x="568979" y="466990"/>
                    <a:pt x="627502" y="413799"/>
                  </a:cubicBezTo>
                  <a:lnTo>
                    <a:pt x="690393" y="363153"/>
                  </a:lnTo>
                  <a:lnTo>
                    <a:pt x="717086" y="383114"/>
                  </a:lnTo>
                  <a:cubicBezTo>
                    <a:pt x="881268" y="494033"/>
                    <a:pt x="1079192" y="558800"/>
                    <a:pt x="1292242" y="558800"/>
                  </a:cubicBezTo>
                  <a:cubicBezTo>
                    <a:pt x="1505293" y="558800"/>
                    <a:pt x="1703216" y="494033"/>
                    <a:pt x="1867398" y="383114"/>
                  </a:cubicBezTo>
                  <a:close/>
                  <a:moveTo>
                    <a:pt x="1292242" y="156967"/>
                  </a:moveTo>
                  <a:cubicBezTo>
                    <a:pt x="1462871" y="156967"/>
                    <a:pt x="1623404" y="200193"/>
                    <a:pt x="1763488" y="276291"/>
                  </a:cubicBezTo>
                  <a:lnTo>
                    <a:pt x="1860689" y="336954"/>
                  </a:lnTo>
                  <a:lnTo>
                    <a:pt x="1845001" y="349898"/>
                  </a:lnTo>
                  <a:cubicBezTo>
                    <a:pt x="1687213" y="456497"/>
                    <a:pt x="1496997" y="518742"/>
                    <a:pt x="1292242" y="518742"/>
                  </a:cubicBezTo>
                  <a:cubicBezTo>
                    <a:pt x="1087488" y="518742"/>
                    <a:pt x="897271" y="456497"/>
                    <a:pt x="739483" y="349898"/>
                  </a:cubicBezTo>
                  <a:lnTo>
                    <a:pt x="723796" y="336954"/>
                  </a:lnTo>
                  <a:lnTo>
                    <a:pt x="820997" y="276291"/>
                  </a:lnTo>
                  <a:cubicBezTo>
                    <a:pt x="961081" y="200193"/>
                    <a:pt x="1121614" y="156967"/>
                    <a:pt x="1292242" y="156967"/>
                  </a:cubicBezTo>
                  <a:close/>
                  <a:moveTo>
                    <a:pt x="2202387" y="0"/>
                  </a:moveTo>
                  <a:lnTo>
                    <a:pt x="2495500" y="0"/>
                  </a:lnTo>
                  <a:lnTo>
                    <a:pt x="2584484" y="0"/>
                  </a:lnTo>
                  <a:lnTo>
                    <a:pt x="2453637" y="497251"/>
                  </a:lnTo>
                  <a:lnTo>
                    <a:pt x="2418726" y="554334"/>
                  </a:lnTo>
                  <a:cubicBezTo>
                    <a:pt x="2372477" y="609930"/>
                    <a:pt x="2308422" y="650405"/>
                    <a:pt x="2235221" y="667169"/>
                  </a:cubicBezTo>
                  <a:lnTo>
                    <a:pt x="2199908" y="671141"/>
                  </a:lnTo>
                  <a:lnTo>
                    <a:pt x="2145256" y="570453"/>
                  </a:lnTo>
                  <a:cubicBezTo>
                    <a:pt x="2099040" y="502044"/>
                    <a:pt x="2044811" y="439493"/>
                    <a:pt x="1983917" y="384147"/>
                  </a:cubicBezTo>
                  <a:lnTo>
                    <a:pt x="1927150" y="338433"/>
                  </a:lnTo>
                  <a:lnTo>
                    <a:pt x="1946591" y="323895"/>
                  </a:lnTo>
                  <a:cubicBezTo>
                    <a:pt x="2022799" y="261002"/>
                    <a:pt x="2089797" y="187347"/>
                    <a:pt x="2145256" y="105256"/>
                  </a:cubicBezTo>
                  <a:close/>
                  <a:moveTo>
                    <a:pt x="427470" y="0"/>
                  </a:moveTo>
                  <a:lnTo>
                    <a:pt x="2157014" y="0"/>
                  </a:lnTo>
                  <a:lnTo>
                    <a:pt x="2112040" y="82859"/>
                  </a:lnTo>
                  <a:cubicBezTo>
                    <a:pt x="2076507" y="135456"/>
                    <a:pt x="2036045" y="184448"/>
                    <a:pt x="1991318" y="229176"/>
                  </a:cubicBezTo>
                  <a:lnTo>
                    <a:pt x="1892610" y="310617"/>
                  </a:lnTo>
                  <a:lnTo>
                    <a:pt x="1887744" y="306699"/>
                  </a:lnTo>
                  <a:cubicBezTo>
                    <a:pt x="1719684" y="187186"/>
                    <a:pt x="1514170" y="116909"/>
                    <a:pt x="1292242" y="116909"/>
                  </a:cubicBezTo>
                  <a:cubicBezTo>
                    <a:pt x="1070315" y="116909"/>
                    <a:pt x="864801" y="187186"/>
                    <a:pt x="696741" y="306699"/>
                  </a:cubicBezTo>
                  <a:lnTo>
                    <a:pt x="691875" y="310617"/>
                  </a:lnTo>
                  <a:lnTo>
                    <a:pt x="593167" y="229176"/>
                  </a:lnTo>
                  <a:cubicBezTo>
                    <a:pt x="548439" y="184448"/>
                    <a:pt x="507978" y="135456"/>
                    <a:pt x="472445" y="82859"/>
                  </a:cubicBezTo>
                  <a:close/>
                  <a:moveTo>
                    <a:pt x="0" y="0"/>
                  </a:moveTo>
                  <a:lnTo>
                    <a:pt x="88981" y="0"/>
                  </a:lnTo>
                  <a:lnTo>
                    <a:pt x="382097" y="0"/>
                  </a:lnTo>
                  <a:lnTo>
                    <a:pt x="439228" y="105256"/>
                  </a:lnTo>
                  <a:cubicBezTo>
                    <a:pt x="494687" y="187347"/>
                    <a:pt x="561685" y="261002"/>
                    <a:pt x="637894" y="323895"/>
                  </a:cubicBezTo>
                  <a:lnTo>
                    <a:pt x="657335" y="338433"/>
                  </a:lnTo>
                  <a:lnTo>
                    <a:pt x="600568" y="384147"/>
                  </a:lnTo>
                  <a:cubicBezTo>
                    <a:pt x="539673" y="439493"/>
                    <a:pt x="485444" y="502044"/>
                    <a:pt x="439228" y="570453"/>
                  </a:cubicBezTo>
                  <a:lnTo>
                    <a:pt x="384577" y="671141"/>
                  </a:lnTo>
                  <a:lnTo>
                    <a:pt x="349262" y="667169"/>
                  </a:lnTo>
                  <a:cubicBezTo>
                    <a:pt x="276061" y="650405"/>
                    <a:pt x="212005" y="609930"/>
                    <a:pt x="165755" y="554334"/>
                  </a:cubicBezTo>
                  <a:lnTo>
                    <a:pt x="130847" y="497255"/>
                  </a:lnTo>
                  <a:close/>
                </a:path>
              </a:pathLst>
            </a:custGeom>
            <a:ln w="3175">
              <a:solidFill>
                <a:srgbClr val="E779A3"/>
              </a:solidFill>
            </a:ln>
          </p:spPr>
          <p:style>
            <a:lnRef idx="2">
              <a:srgbClr val="E779A3">
                <a:shade val="50000"/>
              </a:srgbClr>
            </a:lnRef>
            <a:fillRef idx="1">
              <a:srgbClr val="E779A3"/>
            </a:fillRef>
            <a:effectRef idx="0">
              <a:srgbClr val="E779A3"/>
            </a:effectRef>
            <a:fontRef idx="minor">
              <a:srgbClr val="FFFFFF"/>
            </a:fontRef>
          </p:style>
          <p:txBody>
            <a:bodyPr anchor="ctr">
              <a:normAutofit/>
            </a:bodyPr>
            <a:lstStyle/>
            <a:p>
              <a:pPr algn="ctr"/>
              <a:r>
                <a:rPr lang="en-US" altLang="zh-CN" b="1" noProof="1">
                  <a:solidFill>
                    <a:srgbClr val="FEFFFF"/>
                  </a:solidFill>
                  <a:sym typeface="Arial" pitchFamily="34" charset="0"/>
                </a:rPr>
                <a:t>B</a:t>
              </a:r>
              <a:endParaRPr lang="zh-CN" altLang="en-US" b="1" noProof="1">
                <a:solidFill>
                  <a:srgbClr val="FEFFFF"/>
                </a:solidFill>
                <a:sym typeface="Arial" pitchFamily="34" charset="0"/>
              </a:endParaRPr>
            </a:p>
          </p:txBody>
        </p:sp>
        <p:sp>
          <p:nvSpPr>
            <p:cNvPr id="36" name="任意多边形 35"/>
            <p:cNvSpPr/>
            <p:nvPr>
              <p:custDataLst>
                <p:tags r:id="rId8"/>
              </p:custDataLst>
            </p:nvPr>
          </p:nvSpPr>
          <p:spPr>
            <a:xfrm>
              <a:off x="1484372" y="2768601"/>
              <a:ext cx="1361406" cy="992504"/>
            </a:xfrm>
            <a:custGeom>
              <a:avLst/>
              <a:gdLst>
                <a:gd name="connsiteX0" fmla="*/ 1028700 w 2057400"/>
                <a:gd name="connsiteY0" fmla="*/ 0 h 1498600"/>
                <a:gd name="connsiteX1" fmla="*/ 2057400 w 2057400"/>
                <a:gd name="connsiteY1" fmla="*/ 1028700 h 1498600"/>
                <a:gd name="connsiteX2" fmla="*/ 1976560 w 2057400"/>
                <a:gd name="connsiteY2" fmla="*/ 1429116 h 1498600"/>
                <a:gd name="connsiteX3" fmla="*/ 1938845 w 2057400"/>
                <a:gd name="connsiteY3" fmla="*/ 1498600 h 1498600"/>
                <a:gd name="connsiteX4" fmla="*/ 1893472 w 2057400"/>
                <a:gd name="connsiteY4" fmla="*/ 1498600 h 1498600"/>
                <a:gd name="connsiteX5" fmla="*/ 1939650 w 2057400"/>
                <a:gd name="connsiteY5" fmla="*/ 1413524 h 1498600"/>
                <a:gd name="connsiteX6" fmla="*/ 2017342 w 2057400"/>
                <a:gd name="connsiteY6" fmla="*/ 1028700 h 1498600"/>
                <a:gd name="connsiteX7" fmla="*/ 1028700 w 2057400"/>
                <a:gd name="connsiteY7" fmla="*/ 40058 h 1498600"/>
                <a:gd name="connsiteX8" fmla="*/ 40058 w 2057400"/>
                <a:gd name="connsiteY8" fmla="*/ 1028700 h 1498600"/>
                <a:gd name="connsiteX9" fmla="*/ 117751 w 2057400"/>
                <a:gd name="connsiteY9" fmla="*/ 1413524 h 1498600"/>
                <a:gd name="connsiteX10" fmla="*/ 163928 w 2057400"/>
                <a:gd name="connsiteY10" fmla="*/ 1498600 h 1498600"/>
                <a:gd name="connsiteX11" fmla="*/ 118555 w 2057400"/>
                <a:gd name="connsiteY11" fmla="*/ 1498600 h 1498600"/>
                <a:gd name="connsiteX12" fmla="*/ 80841 w 2057400"/>
                <a:gd name="connsiteY12" fmla="*/ 1429116 h 1498600"/>
                <a:gd name="connsiteX13" fmla="*/ 0 w 2057400"/>
                <a:gd name="connsiteY13" fmla="*/ 1028700 h 1498600"/>
                <a:gd name="connsiteX14" fmla="*/ 1028700 w 2057400"/>
                <a:gd name="connsiteY14" fmla="*/ 0 h 149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57400" h="1498600">
                  <a:moveTo>
                    <a:pt x="1028700" y="0"/>
                  </a:moveTo>
                  <a:cubicBezTo>
                    <a:pt x="1596835" y="0"/>
                    <a:pt x="2057400" y="460565"/>
                    <a:pt x="2057400" y="1028700"/>
                  </a:cubicBezTo>
                  <a:cubicBezTo>
                    <a:pt x="2057400" y="1170734"/>
                    <a:pt x="2028615" y="1306045"/>
                    <a:pt x="1976560" y="1429116"/>
                  </a:cubicBezTo>
                  <a:lnTo>
                    <a:pt x="1938845" y="1498600"/>
                  </a:lnTo>
                  <a:lnTo>
                    <a:pt x="1893472" y="1498600"/>
                  </a:lnTo>
                  <a:lnTo>
                    <a:pt x="1939650" y="1413524"/>
                  </a:lnTo>
                  <a:cubicBezTo>
                    <a:pt x="1989678" y="1295245"/>
                    <a:pt x="2017342" y="1165203"/>
                    <a:pt x="2017342" y="1028700"/>
                  </a:cubicBezTo>
                  <a:cubicBezTo>
                    <a:pt x="2017342" y="482688"/>
                    <a:pt x="1574712" y="40058"/>
                    <a:pt x="1028700" y="40058"/>
                  </a:cubicBezTo>
                  <a:cubicBezTo>
                    <a:pt x="482688" y="40058"/>
                    <a:pt x="40058" y="482688"/>
                    <a:pt x="40058" y="1028700"/>
                  </a:cubicBezTo>
                  <a:cubicBezTo>
                    <a:pt x="40058" y="1165203"/>
                    <a:pt x="67723" y="1295245"/>
                    <a:pt x="117751" y="1413524"/>
                  </a:cubicBezTo>
                  <a:lnTo>
                    <a:pt x="163928" y="1498600"/>
                  </a:lnTo>
                  <a:lnTo>
                    <a:pt x="118555" y="1498600"/>
                  </a:lnTo>
                  <a:lnTo>
                    <a:pt x="80841" y="1429116"/>
                  </a:lnTo>
                  <a:cubicBezTo>
                    <a:pt x="28786" y="1306045"/>
                    <a:pt x="0" y="1170734"/>
                    <a:pt x="0" y="1028700"/>
                  </a:cubicBezTo>
                  <a:cubicBezTo>
                    <a:pt x="0" y="460565"/>
                    <a:pt x="460565" y="0"/>
                    <a:pt x="1028700" y="0"/>
                  </a:cubicBezTo>
                  <a:close/>
                </a:path>
              </a:pathLst>
            </a:custGeom>
            <a:solidFill>
              <a:srgbClr val="FFC91D"/>
            </a:solidFill>
            <a:ln>
              <a:noFill/>
            </a:ln>
          </p:spPr>
          <p:style>
            <a:lnRef idx="2">
              <a:srgbClr val="E779A3">
                <a:shade val="50000"/>
              </a:srgbClr>
            </a:lnRef>
            <a:fillRef idx="1">
              <a:srgbClr val="E779A3"/>
            </a:fillRef>
            <a:effectRef idx="0">
              <a:srgbClr val="E779A3"/>
            </a:effectRef>
            <a:fontRef idx="minor">
              <a:srgbClr val="FFFFFF"/>
            </a:fontRef>
          </p:style>
          <p:txBody>
            <a:bodyPr anchor="ctr">
              <a:normAutofit/>
            </a:bodyPr>
            <a:lstStyle/>
            <a:p>
              <a:pPr algn="ctr"/>
              <a:r>
                <a:rPr lang="en-US" altLang="zh-CN" b="1" noProof="1">
                  <a:solidFill>
                    <a:srgbClr val="FFC91D"/>
                  </a:solidFill>
                  <a:sym typeface="Arial" pitchFamily="34" charset="0"/>
                </a:rPr>
                <a:t>拥有专家级知识</a:t>
              </a:r>
            </a:p>
          </p:txBody>
        </p:sp>
      </p:grpSp>
      <p:sp>
        <p:nvSpPr>
          <p:cNvPr id="22535" name="文本框 45"/>
          <p:cNvSpPr txBox="1">
            <a:spLocks noChangeArrowheads="1"/>
          </p:cNvSpPr>
          <p:nvPr>
            <p:custDataLst>
              <p:tags r:id="rId2"/>
            </p:custDataLst>
          </p:nvPr>
        </p:nvSpPr>
        <p:spPr bwMode="auto">
          <a:xfrm>
            <a:off x="2321323" y="0"/>
            <a:ext cx="5029371" cy="94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lnSpc>
                <a:spcPct val="150000"/>
              </a:lnSpc>
            </a:pPr>
            <a:r>
              <a:rPr lang="en-US" altLang="zh-CN" sz="2531" dirty="0" err="1" smtClean="0">
                <a:solidFill>
                  <a:srgbClr val="00B050"/>
                </a:solidFill>
                <a:sym typeface="Arial" panose="020B0604020202020204" pitchFamily="34" charset="0"/>
              </a:rPr>
              <a:t>专家系统应该具备以下四个要素</a:t>
            </a:r>
            <a:endParaRPr lang="en-US" altLang="zh-CN" sz="2531" dirty="0">
              <a:solidFill>
                <a:srgbClr val="00B050"/>
              </a:solidFill>
              <a:sym typeface="Arial" panose="020B0604020202020204" pitchFamily="34" charset="0"/>
            </a:endParaRPr>
          </a:p>
        </p:txBody>
      </p:sp>
      <p:grpSp>
        <p:nvGrpSpPr>
          <p:cNvPr id="22536" name="组合 49"/>
          <p:cNvGrpSpPr>
            <a:grpSpLocks/>
          </p:cNvGrpSpPr>
          <p:nvPr/>
        </p:nvGrpSpPr>
        <p:grpSpPr bwMode="auto">
          <a:xfrm>
            <a:off x="1562062" y="3237314"/>
            <a:ext cx="1967214" cy="1778026"/>
            <a:chOff x="1309646" y="2768601"/>
            <a:chExt cx="1710858" cy="1439333"/>
          </a:xfrm>
        </p:grpSpPr>
        <p:sp>
          <p:nvSpPr>
            <p:cNvPr id="54" name="任意多边形 53"/>
            <p:cNvSpPr/>
            <p:nvPr>
              <p:custDataLst>
                <p:tags r:id="rId5"/>
              </p:custDataLst>
            </p:nvPr>
          </p:nvSpPr>
          <p:spPr>
            <a:xfrm>
              <a:off x="1309646" y="3760684"/>
              <a:ext cx="1710858" cy="447250"/>
            </a:xfrm>
            <a:custGeom>
              <a:avLst/>
              <a:gdLst>
                <a:gd name="connsiteX0" fmla="*/ 1894092 w 2584484"/>
                <a:gd name="connsiteY0" fmla="*/ 363153 h 675709"/>
                <a:gd name="connsiteX1" fmla="*/ 1956983 w 2584484"/>
                <a:gd name="connsiteY1" fmla="*/ 413799 h 675709"/>
                <a:gd name="connsiteX2" fmla="*/ 2112040 w 2584484"/>
                <a:gd name="connsiteY2" fmla="*/ 592850 h 675709"/>
                <a:gd name="connsiteX3" fmla="*/ 2157014 w 2584484"/>
                <a:gd name="connsiteY3" fmla="*/ 675709 h 675709"/>
                <a:gd name="connsiteX4" fmla="*/ 427470 w 2584484"/>
                <a:gd name="connsiteY4" fmla="*/ 675709 h 675709"/>
                <a:gd name="connsiteX5" fmla="*/ 472445 w 2584484"/>
                <a:gd name="connsiteY5" fmla="*/ 592850 h 675709"/>
                <a:gd name="connsiteX6" fmla="*/ 627502 w 2584484"/>
                <a:gd name="connsiteY6" fmla="*/ 413799 h 675709"/>
                <a:gd name="connsiteX7" fmla="*/ 690393 w 2584484"/>
                <a:gd name="connsiteY7" fmla="*/ 363153 h 675709"/>
                <a:gd name="connsiteX8" fmla="*/ 717086 w 2584484"/>
                <a:gd name="connsiteY8" fmla="*/ 383114 h 675709"/>
                <a:gd name="connsiteX9" fmla="*/ 1292242 w 2584484"/>
                <a:gd name="connsiteY9" fmla="*/ 558800 h 675709"/>
                <a:gd name="connsiteX10" fmla="*/ 1867398 w 2584484"/>
                <a:gd name="connsiteY10" fmla="*/ 383114 h 675709"/>
                <a:gd name="connsiteX11" fmla="*/ 1292242 w 2584484"/>
                <a:gd name="connsiteY11" fmla="*/ 156967 h 675709"/>
                <a:gd name="connsiteX12" fmla="*/ 1763488 w 2584484"/>
                <a:gd name="connsiteY12" fmla="*/ 276291 h 675709"/>
                <a:gd name="connsiteX13" fmla="*/ 1860689 w 2584484"/>
                <a:gd name="connsiteY13" fmla="*/ 336954 h 675709"/>
                <a:gd name="connsiteX14" fmla="*/ 1845001 w 2584484"/>
                <a:gd name="connsiteY14" fmla="*/ 349898 h 675709"/>
                <a:gd name="connsiteX15" fmla="*/ 1292242 w 2584484"/>
                <a:gd name="connsiteY15" fmla="*/ 518742 h 675709"/>
                <a:gd name="connsiteX16" fmla="*/ 739483 w 2584484"/>
                <a:gd name="connsiteY16" fmla="*/ 349898 h 675709"/>
                <a:gd name="connsiteX17" fmla="*/ 723796 w 2584484"/>
                <a:gd name="connsiteY17" fmla="*/ 336954 h 675709"/>
                <a:gd name="connsiteX18" fmla="*/ 820997 w 2584484"/>
                <a:gd name="connsiteY18" fmla="*/ 276291 h 675709"/>
                <a:gd name="connsiteX19" fmla="*/ 1292242 w 2584484"/>
                <a:gd name="connsiteY19" fmla="*/ 156967 h 675709"/>
                <a:gd name="connsiteX20" fmla="*/ 2202387 w 2584484"/>
                <a:gd name="connsiteY20" fmla="*/ 0 h 675709"/>
                <a:gd name="connsiteX21" fmla="*/ 2495500 w 2584484"/>
                <a:gd name="connsiteY21" fmla="*/ 0 h 675709"/>
                <a:gd name="connsiteX22" fmla="*/ 2584484 w 2584484"/>
                <a:gd name="connsiteY22" fmla="*/ 0 h 675709"/>
                <a:gd name="connsiteX23" fmla="*/ 2453637 w 2584484"/>
                <a:gd name="connsiteY23" fmla="*/ 497251 h 675709"/>
                <a:gd name="connsiteX24" fmla="*/ 2418726 w 2584484"/>
                <a:gd name="connsiteY24" fmla="*/ 554334 h 675709"/>
                <a:gd name="connsiteX25" fmla="*/ 2235221 w 2584484"/>
                <a:gd name="connsiteY25" fmla="*/ 667169 h 675709"/>
                <a:gd name="connsiteX26" fmla="*/ 2199908 w 2584484"/>
                <a:gd name="connsiteY26" fmla="*/ 671141 h 675709"/>
                <a:gd name="connsiteX27" fmla="*/ 2145256 w 2584484"/>
                <a:gd name="connsiteY27" fmla="*/ 570453 h 675709"/>
                <a:gd name="connsiteX28" fmla="*/ 1983917 w 2584484"/>
                <a:gd name="connsiteY28" fmla="*/ 384147 h 675709"/>
                <a:gd name="connsiteX29" fmla="*/ 1927150 w 2584484"/>
                <a:gd name="connsiteY29" fmla="*/ 338433 h 675709"/>
                <a:gd name="connsiteX30" fmla="*/ 1946591 w 2584484"/>
                <a:gd name="connsiteY30" fmla="*/ 323895 h 675709"/>
                <a:gd name="connsiteX31" fmla="*/ 2145256 w 2584484"/>
                <a:gd name="connsiteY31" fmla="*/ 105256 h 675709"/>
                <a:gd name="connsiteX32" fmla="*/ 427470 w 2584484"/>
                <a:gd name="connsiteY32" fmla="*/ 0 h 675709"/>
                <a:gd name="connsiteX33" fmla="*/ 2157014 w 2584484"/>
                <a:gd name="connsiteY33" fmla="*/ 0 h 675709"/>
                <a:gd name="connsiteX34" fmla="*/ 2112040 w 2584484"/>
                <a:gd name="connsiteY34" fmla="*/ 82859 h 675709"/>
                <a:gd name="connsiteX35" fmla="*/ 1991318 w 2584484"/>
                <a:gd name="connsiteY35" fmla="*/ 229176 h 675709"/>
                <a:gd name="connsiteX36" fmla="*/ 1892610 w 2584484"/>
                <a:gd name="connsiteY36" fmla="*/ 310617 h 675709"/>
                <a:gd name="connsiteX37" fmla="*/ 1887744 w 2584484"/>
                <a:gd name="connsiteY37" fmla="*/ 306699 h 675709"/>
                <a:gd name="connsiteX38" fmla="*/ 1292242 w 2584484"/>
                <a:gd name="connsiteY38" fmla="*/ 116909 h 675709"/>
                <a:gd name="connsiteX39" fmla="*/ 696741 w 2584484"/>
                <a:gd name="connsiteY39" fmla="*/ 306699 h 675709"/>
                <a:gd name="connsiteX40" fmla="*/ 691875 w 2584484"/>
                <a:gd name="connsiteY40" fmla="*/ 310617 h 675709"/>
                <a:gd name="connsiteX41" fmla="*/ 593167 w 2584484"/>
                <a:gd name="connsiteY41" fmla="*/ 229176 h 675709"/>
                <a:gd name="connsiteX42" fmla="*/ 472445 w 2584484"/>
                <a:gd name="connsiteY42" fmla="*/ 82859 h 675709"/>
                <a:gd name="connsiteX43" fmla="*/ 0 w 2584484"/>
                <a:gd name="connsiteY43" fmla="*/ 0 h 675709"/>
                <a:gd name="connsiteX44" fmla="*/ 88981 w 2584484"/>
                <a:gd name="connsiteY44" fmla="*/ 0 h 675709"/>
                <a:gd name="connsiteX45" fmla="*/ 382097 w 2584484"/>
                <a:gd name="connsiteY45" fmla="*/ 0 h 675709"/>
                <a:gd name="connsiteX46" fmla="*/ 439228 w 2584484"/>
                <a:gd name="connsiteY46" fmla="*/ 105256 h 675709"/>
                <a:gd name="connsiteX47" fmla="*/ 637894 w 2584484"/>
                <a:gd name="connsiteY47" fmla="*/ 323895 h 675709"/>
                <a:gd name="connsiteX48" fmla="*/ 657335 w 2584484"/>
                <a:gd name="connsiteY48" fmla="*/ 338433 h 675709"/>
                <a:gd name="connsiteX49" fmla="*/ 600568 w 2584484"/>
                <a:gd name="connsiteY49" fmla="*/ 384147 h 675709"/>
                <a:gd name="connsiteX50" fmla="*/ 439228 w 2584484"/>
                <a:gd name="connsiteY50" fmla="*/ 570453 h 675709"/>
                <a:gd name="connsiteX51" fmla="*/ 384577 w 2584484"/>
                <a:gd name="connsiteY51" fmla="*/ 671141 h 675709"/>
                <a:gd name="connsiteX52" fmla="*/ 349262 w 2584484"/>
                <a:gd name="connsiteY52" fmla="*/ 667169 h 675709"/>
                <a:gd name="connsiteX53" fmla="*/ 165755 w 2584484"/>
                <a:gd name="connsiteY53" fmla="*/ 554334 h 675709"/>
                <a:gd name="connsiteX54" fmla="*/ 130847 w 2584484"/>
                <a:gd name="connsiteY54" fmla="*/ 497255 h 675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2584484" h="675709">
                  <a:moveTo>
                    <a:pt x="1894092" y="363153"/>
                  </a:moveTo>
                  <a:lnTo>
                    <a:pt x="1956983" y="413799"/>
                  </a:lnTo>
                  <a:cubicBezTo>
                    <a:pt x="2015507" y="466990"/>
                    <a:pt x="2067624" y="527105"/>
                    <a:pt x="2112040" y="592850"/>
                  </a:cubicBezTo>
                  <a:lnTo>
                    <a:pt x="2157014" y="675709"/>
                  </a:lnTo>
                  <a:lnTo>
                    <a:pt x="427470" y="675709"/>
                  </a:lnTo>
                  <a:lnTo>
                    <a:pt x="472445" y="592850"/>
                  </a:lnTo>
                  <a:cubicBezTo>
                    <a:pt x="516862" y="527105"/>
                    <a:pt x="568979" y="466990"/>
                    <a:pt x="627502" y="413799"/>
                  </a:cubicBezTo>
                  <a:lnTo>
                    <a:pt x="690393" y="363153"/>
                  </a:lnTo>
                  <a:lnTo>
                    <a:pt x="717086" y="383114"/>
                  </a:lnTo>
                  <a:cubicBezTo>
                    <a:pt x="881268" y="494033"/>
                    <a:pt x="1079192" y="558800"/>
                    <a:pt x="1292242" y="558800"/>
                  </a:cubicBezTo>
                  <a:cubicBezTo>
                    <a:pt x="1505293" y="558800"/>
                    <a:pt x="1703216" y="494033"/>
                    <a:pt x="1867398" y="383114"/>
                  </a:cubicBezTo>
                  <a:close/>
                  <a:moveTo>
                    <a:pt x="1292242" y="156967"/>
                  </a:moveTo>
                  <a:cubicBezTo>
                    <a:pt x="1462871" y="156967"/>
                    <a:pt x="1623404" y="200193"/>
                    <a:pt x="1763488" y="276291"/>
                  </a:cubicBezTo>
                  <a:lnTo>
                    <a:pt x="1860689" y="336954"/>
                  </a:lnTo>
                  <a:lnTo>
                    <a:pt x="1845001" y="349898"/>
                  </a:lnTo>
                  <a:cubicBezTo>
                    <a:pt x="1687213" y="456497"/>
                    <a:pt x="1496997" y="518742"/>
                    <a:pt x="1292242" y="518742"/>
                  </a:cubicBezTo>
                  <a:cubicBezTo>
                    <a:pt x="1087488" y="518742"/>
                    <a:pt x="897271" y="456497"/>
                    <a:pt x="739483" y="349898"/>
                  </a:cubicBezTo>
                  <a:lnTo>
                    <a:pt x="723796" y="336954"/>
                  </a:lnTo>
                  <a:lnTo>
                    <a:pt x="820997" y="276291"/>
                  </a:lnTo>
                  <a:cubicBezTo>
                    <a:pt x="961081" y="200193"/>
                    <a:pt x="1121614" y="156967"/>
                    <a:pt x="1292242" y="156967"/>
                  </a:cubicBezTo>
                  <a:close/>
                  <a:moveTo>
                    <a:pt x="2202387" y="0"/>
                  </a:moveTo>
                  <a:lnTo>
                    <a:pt x="2495500" y="0"/>
                  </a:lnTo>
                  <a:lnTo>
                    <a:pt x="2584484" y="0"/>
                  </a:lnTo>
                  <a:lnTo>
                    <a:pt x="2453637" y="497251"/>
                  </a:lnTo>
                  <a:lnTo>
                    <a:pt x="2418726" y="554334"/>
                  </a:lnTo>
                  <a:cubicBezTo>
                    <a:pt x="2372477" y="609930"/>
                    <a:pt x="2308422" y="650405"/>
                    <a:pt x="2235221" y="667169"/>
                  </a:cubicBezTo>
                  <a:lnTo>
                    <a:pt x="2199908" y="671141"/>
                  </a:lnTo>
                  <a:lnTo>
                    <a:pt x="2145256" y="570453"/>
                  </a:lnTo>
                  <a:cubicBezTo>
                    <a:pt x="2099040" y="502044"/>
                    <a:pt x="2044811" y="439493"/>
                    <a:pt x="1983917" y="384147"/>
                  </a:cubicBezTo>
                  <a:lnTo>
                    <a:pt x="1927150" y="338433"/>
                  </a:lnTo>
                  <a:lnTo>
                    <a:pt x="1946591" y="323895"/>
                  </a:lnTo>
                  <a:cubicBezTo>
                    <a:pt x="2022799" y="261002"/>
                    <a:pt x="2089797" y="187347"/>
                    <a:pt x="2145256" y="105256"/>
                  </a:cubicBezTo>
                  <a:close/>
                  <a:moveTo>
                    <a:pt x="427470" y="0"/>
                  </a:moveTo>
                  <a:lnTo>
                    <a:pt x="2157014" y="0"/>
                  </a:lnTo>
                  <a:lnTo>
                    <a:pt x="2112040" y="82859"/>
                  </a:lnTo>
                  <a:cubicBezTo>
                    <a:pt x="2076507" y="135456"/>
                    <a:pt x="2036045" y="184448"/>
                    <a:pt x="1991318" y="229176"/>
                  </a:cubicBezTo>
                  <a:lnTo>
                    <a:pt x="1892610" y="310617"/>
                  </a:lnTo>
                  <a:lnTo>
                    <a:pt x="1887744" y="306699"/>
                  </a:lnTo>
                  <a:cubicBezTo>
                    <a:pt x="1719684" y="187186"/>
                    <a:pt x="1514170" y="116909"/>
                    <a:pt x="1292242" y="116909"/>
                  </a:cubicBezTo>
                  <a:cubicBezTo>
                    <a:pt x="1070315" y="116909"/>
                    <a:pt x="864801" y="187186"/>
                    <a:pt x="696741" y="306699"/>
                  </a:cubicBezTo>
                  <a:lnTo>
                    <a:pt x="691875" y="310617"/>
                  </a:lnTo>
                  <a:lnTo>
                    <a:pt x="593167" y="229176"/>
                  </a:lnTo>
                  <a:cubicBezTo>
                    <a:pt x="548439" y="184448"/>
                    <a:pt x="507978" y="135456"/>
                    <a:pt x="472445" y="82859"/>
                  </a:cubicBezTo>
                  <a:close/>
                  <a:moveTo>
                    <a:pt x="0" y="0"/>
                  </a:moveTo>
                  <a:lnTo>
                    <a:pt x="88981" y="0"/>
                  </a:lnTo>
                  <a:lnTo>
                    <a:pt x="382097" y="0"/>
                  </a:lnTo>
                  <a:lnTo>
                    <a:pt x="439228" y="105256"/>
                  </a:lnTo>
                  <a:cubicBezTo>
                    <a:pt x="494687" y="187347"/>
                    <a:pt x="561685" y="261002"/>
                    <a:pt x="637894" y="323895"/>
                  </a:cubicBezTo>
                  <a:lnTo>
                    <a:pt x="657335" y="338433"/>
                  </a:lnTo>
                  <a:lnTo>
                    <a:pt x="600568" y="384147"/>
                  </a:lnTo>
                  <a:cubicBezTo>
                    <a:pt x="539673" y="439493"/>
                    <a:pt x="485444" y="502044"/>
                    <a:pt x="439228" y="570453"/>
                  </a:cubicBezTo>
                  <a:lnTo>
                    <a:pt x="384577" y="671141"/>
                  </a:lnTo>
                  <a:lnTo>
                    <a:pt x="349262" y="667169"/>
                  </a:lnTo>
                  <a:cubicBezTo>
                    <a:pt x="276061" y="650405"/>
                    <a:pt x="212005" y="609930"/>
                    <a:pt x="165755" y="554334"/>
                  </a:cubicBezTo>
                  <a:lnTo>
                    <a:pt x="130847" y="497255"/>
                  </a:lnTo>
                  <a:close/>
                </a:path>
              </a:pathLst>
            </a:custGeom>
            <a:ln w="3175">
              <a:solidFill>
                <a:srgbClr val="E779A3"/>
              </a:solidFill>
            </a:ln>
          </p:spPr>
          <p:style>
            <a:lnRef idx="2">
              <a:srgbClr val="E779A3">
                <a:shade val="50000"/>
              </a:srgbClr>
            </a:lnRef>
            <a:fillRef idx="1">
              <a:srgbClr val="E779A3"/>
            </a:fillRef>
            <a:effectRef idx="0">
              <a:srgbClr val="E779A3"/>
            </a:effectRef>
            <a:fontRef idx="minor">
              <a:srgbClr val="FFFFFF"/>
            </a:fontRef>
          </p:style>
          <p:txBody>
            <a:bodyPr anchor="ctr">
              <a:normAutofit/>
            </a:bodyPr>
            <a:lstStyle/>
            <a:p>
              <a:pPr algn="ctr"/>
              <a:r>
                <a:rPr lang="en-US" altLang="zh-CN" b="1" noProof="1">
                  <a:solidFill>
                    <a:srgbClr val="FEFFFF"/>
                  </a:solidFill>
                  <a:sym typeface="Arial" pitchFamily="34" charset="0"/>
                </a:rPr>
                <a:t>C</a:t>
              </a:r>
              <a:endParaRPr lang="zh-CN" altLang="en-US" b="1" noProof="1">
                <a:solidFill>
                  <a:srgbClr val="FEFFFF"/>
                </a:solidFill>
                <a:sym typeface="Arial" pitchFamily="34" charset="0"/>
              </a:endParaRPr>
            </a:p>
          </p:txBody>
        </p:sp>
        <p:sp>
          <p:nvSpPr>
            <p:cNvPr id="55" name="任意多边形 54"/>
            <p:cNvSpPr/>
            <p:nvPr>
              <p:custDataLst>
                <p:tags r:id="rId6"/>
              </p:custDataLst>
            </p:nvPr>
          </p:nvSpPr>
          <p:spPr>
            <a:xfrm>
              <a:off x="1484372" y="2768601"/>
              <a:ext cx="1361406" cy="992083"/>
            </a:xfrm>
            <a:custGeom>
              <a:avLst/>
              <a:gdLst>
                <a:gd name="connsiteX0" fmla="*/ 1028700 w 2057400"/>
                <a:gd name="connsiteY0" fmla="*/ 0 h 1498600"/>
                <a:gd name="connsiteX1" fmla="*/ 2057400 w 2057400"/>
                <a:gd name="connsiteY1" fmla="*/ 1028700 h 1498600"/>
                <a:gd name="connsiteX2" fmla="*/ 1976560 w 2057400"/>
                <a:gd name="connsiteY2" fmla="*/ 1429116 h 1498600"/>
                <a:gd name="connsiteX3" fmla="*/ 1938845 w 2057400"/>
                <a:gd name="connsiteY3" fmla="*/ 1498600 h 1498600"/>
                <a:gd name="connsiteX4" fmla="*/ 1893472 w 2057400"/>
                <a:gd name="connsiteY4" fmla="*/ 1498600 h 1498600"/>
                <a:gd name="connsiteX5" fmla="*/ 1939650 w 2057400"/>
                <a:gd name="connsiteY5" fmla="*/ 1413524 h 1498600"/>
                <a:gd name="connsiteX6" fmla="*/ 2017342 w 2057400"/>
                <a:gd name="connsiteY6" fmla="*/ 1028700 h 1498600"/>
                <a:gd name="connsiteX7" fmla="*/ 1028700 w 2057400"/>
                <a:gd name="connsiteY7" fmla="*/ 40058 h 1498600"/>
                <a:gd name="connsiteX8" fmla="*/ 40058 w 2057400"/>
                <a:gd name="connsiteY8" fmla="*/ 1028700 h 1498600"/>
                <a:gd name="connsiteX9" fmla="*/ 117751 w 2057400"/>
                <a:gd name="connsiteY9" fmla="*/ 1413524 h 1498600"/>
                <a:gd name="connsiteX10" fmla="*/ 163928 w 2057400"/>
                <a:gd name="connsiteY10" fmla="*/ 1498600 h 1498600"/>
                <a:gd name="connsiteX11" fmla="*/ 118555 w 2057400"/>
                <a:gd name="connsiteY11" fmla="*/ 1498600 h 1498600"/>
                <a:gd name="connsiteX12" fmla="*/ 80841 w 2057400"/>
                <a:gd name="connsiteY12" fmla="*/ 1429116 h 1498600"/>
                <a:gd name="connsiteX13" fmla="*/ 0 w 2057400"/>
                <a:gd name="connsiteY13" fmla="*/ 1028700 h 1498600"/>
                <a:gd name="connsiteX14" fmla="*/ 1028700 w 2057400"/>
                <a:gd name="connsiteY14" fmla="*/ 0 h 149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57400" h="1498600">
                  <a:moveTo>
                    <a:pt x="1028700" y="0"/>
                  </a:moveTo>
                  <a:cubicBezTo>
                    <a:pt x="1596835" y="0"/>
                    <a:pt x="2057400" y="460565"/>
                    <a:pt x="2057400" y="1028700"/>
                  </a:cubicBezTo>
                  <a:cubicBezTo>
                    <a:pt x="2057400" y="1170734"/>
                    <a:pt x="2028615" y="1306045"/>
                    <a:pt x="1976560" y="1429116"/>
                  </a:cubicBezTo>
                  <a:lnTo>
                    <a:pt x="1938845" y="1498600"/>
                  </a:lnTo>
                  <a:lnTo>
                    <a:pt x="1893472" y="1498600"/>
                  </a:lnTo>
                  <a:lnTo>
                    <a:pt x="1939650" y="1413524"/>
                  </a:lnTo>
                  <a:cubicBezTo>
                    <a:pt x="1989678" y="1295245"/>
                    <a:pt x="2017342" y="1165203"/>
                    <a:pt x="2017342" y="1028700"/>
                  </a:cubicBezTo>
                  <a:cubicBezTo>
                    <a:pt x="2017342" y="482688"/>
                    <a:pt x="1574712" y="40058"/>
                    <a:pt x="1028700" y="40058"/>
                  </a:cubicBezTo>
                  <a:cubicBezTo>
                    <a:pt x="482688" y="40058"/>
                    <a:pt x="40058" y="482688"/>
                    <a:pt x="40058" y="1028700"/>
                  </a:cubicBezTo>
                  <a:cubicBezTo>
                    <a:pt x="40058" y="1165203"/>
                    <a:pt x="67723" y="1295245"/>
                    <a:pt x="117751" y="1413524"/>
                  </a:cubicBezTo>
                  <a:lnTo>
                    <a:pt x="163928" y="1498600"/>
                  </a:lnTo>
                  <a:lnTo>
                    <a:pt x="118555" y="1498600"/>
                  </a:lnTo>
                  <a:lnTo>
                    <a:pt x="80841" y="1429116"/>
                  </a:lnTo>
                  <a:cubicBezTo>
                    <a:pt x="28786" y="1306045"/>
                    <a:pt x="0" y="1170734"/>
                    <a:pt x="0" y="1028700"/>
                  </a:cubicBezTo>
                  <a:cubicBezTo>
                    <a:pt x="0" y="460565"/>
                    <a:pt x="460565" y="0"/>
                    <a:pt x="1028700" y="0"/>
                  </a:cubicBezTo>
                  <a:close/>
                </a:path>
              </a:pathLst>
            </a:custGeom>
            <a:solidFill>
              <a:srgbClr val="FFC91D"/>
            </a:solidFill>
            <a:ln>
              <a:noFill/>
            </a:ln>
          </p:spPr>
          <p:style>
            <a:lnRef idx="2">
              <a:srgbClr val="E779A3">
                <a:shade val="50000"/>
              </a:srgbClr>
            </a:lnRef>
            <a:fillRef idx="1">
              <a:srgbClr val="E779A3"/>
            </a:fillRef>
            <a:effectRef idx="0">
              <a:srgbClr val="E779A3"/>
            </a:effectRef>
            <a:fontRef idx="minor">
              <a:srgbClr val="FFFFFF"/>
            </a:fontRef>
          </p:style>
          <p:txBody>
            <a:bodyPr anchor="ctr">
              <a:normAutofit/>
            </a:bodyPr>
            <a:lstStyle/>
            <a:p>
              <a:pPr algn="ctr"/>
              <a:r>
                <a:rPr lang="en-US" altLang="zh-CN" b="1" noProof="1">
                  <a:solidFill>
                    <a:srgbClr val="FFC91D"/>
                  </a:solidFill>
                  <a:sym typeface="Arial" pitchFamily="34" charset="0"/>
                </a:rPr>
                <a:t>能模拟专家的思维</a:t>
              </a:r>
            </a:p>
          </p:txBody>
        </p:sp>
      </p:grpSp>
      <p:grpSp>
        <p:nvGrpSpPr>
          <p:cNvPr id="22539" name="组合 50"/>
          <p:cNvGrpSpPr>
            <a:grpSpLocks/>
          </p:cNvGrpSpPr>
          <p:nvPr/>
        </p:nvGrpSpPr>
        <p:grpSpPr bwMode="auto">
          <a:xfrm>
            <a:off x="6343647" y="3237314"/>
            <a:ext cx="1967214" cy="1778026"/>
            <a:chOff x="1309646" y="2768601"/>
            <a:chExt cx="1710858" cy="1439333"/>
          </a:xfrm>
        </p:grpSpPr>
        <p:sp>
          <p:nvSpPr>
            <p:cNvPr id="52" name="任意多边形 51"/>
            <p:cNvSpPr/>
            <p:nvPr>
              <p:custDataLst>
                <p:tags r:id="rId3"/>
              </p:custDataLst>
            </p:nvPr>
          </p:nvSpPr>
          <p:spPr>
            <a:xfrm>
              <a:off x="1309646" y="3760684"/>
              <a:ext cx="1710858" cy="447250"/>
            </a:xfrm>
            <a:custGeom>
              <a:avLst/>
              <a:gdLst>
                <a:gd name="connsiteX0" fmla="*/ 1894092 w 2584484"/>
                <a:gd name="connsiteY0" fmla="*/ 363153 h 675709"/>
                <a:gd name="connsiteX1" fmla="*/ 1956983 w 2584484"/>
                <a:gd name="connsiteY1" fmla="*/ 413799 h 675709"/>
                <a:gd name="connsiteX2" fmla="*/ 2112040 w 2584484"/>
                <a:gd name="connsiteY2" fmla="*/ 592850 h 675709"/>
                <a:gd name="connsiteX3" fmla="*/ 2157014 w 2584484"/>
                <a:gd name="connsiteY3" fmla="*/ 675709 h 675709"/>
                <a:gd name="connsiteX4" fmla="*/ 427470 w 2584484"/>
                <a:gd name="connsiteY4" fmla="*/ 675709 h 675709"/>
                <a:gd name="connsiteX5" fmla="*/ 472445 w 2584484"/>
                <a:gd name="connsiteY5" fmla="*/ 592850 h 675709"/>
                <a:gd name="connsiteX6" fmla="*/ 627502 w 2584484"/>
                <a:gd name="connsiteY6" fmla="*/ 413799 h 675709"/>
                <a:gd name="connsiteX7" fmla="*/ 690393 w 2584484"/>
                <a:gd name="connsiteY7" fmla="*/ 363153 h 675709"/>
                <a:gd name="connsiteX8" fmla="*/ 717086 w 2584484"/>
                <a:gd name="connsiteY8" fmla="*/ 383114 h 675709"/>
                <a:gd name="connsiteX9" fmla="*/ 1292242 w 2584484"/>
                <a:gd name="connsiteY9" fmla="*/ 558800 h 675709"/>
                <a:gd name="connsiteX10" fmla="*/ 1867398 w 2584484"/>
                <a:gd name="connsiteY10" fmla="*/ 383114 h 675709"/>
                <a:gd name="connsiteX11" fmla="*/ 1292242 w 2584484"/>
                <a:gd name="connsiteY11" fmla="*/ 156967 h 675709"/>
                <a:gd name="connsiteX12" fmla="*/ 1763488 w 2584484"/>
                <a:gd name="connsiteY12" fmla="*/ 276291 h 675709"/>
                <a:gd name="connsiteX13" fmla="*/ 1860689 w 2584484"/>
                <a:gd name="connsiteY13" fmla="*/ 336954 h 675709"/>
                <a:gd name="connsiteX14" fmla="*/ 1845001 w 2584484"/>
                <a:gd name="connsiteY14" fmla="*/ 349898 h 675709"/>
                <a:gd name="connsiteX15" fmla="*/ 1292242 w 2584484"/>
                <a:gd name="connsiteY15" fmla="*/ 518742 h 675709"/>
                <a:gd name="connsiteX16" fmla="*/ 739483 w 2584484"/>
                <a:gd name="connsiteY16" fmla="*/ 349898 h 675709"/>
                <a:gd name="connsiteX17" fmla="*/ 723796 w 2584484"/>
                <a:gd name="connsiteY17" fmla="*/ 336954 h 675709"/>
                <a:gd name="connsiteX18" fmla="*/ 820997 w 2584484"/>
                <a:gd name="connsiteY18" fmla="*/ 276291 h 675709"/>
                <a:gd name="connsiteX19" fmla="*/ 1292242 w 2584484"/>
                <a:gd name="connsiteY19" fmla="*/ 156967 h 675709"/>
                <a:gd name="connsiteX20" fmla="*/ 2202387 w 2584484"/>
                <a:gd name="connsiteY20" fmla="*/ 0 h 675709"/>
                <a:gd name="connsiteX21" fmla="*/ 2495500 w 2584484"/>
                <a:gd name="connsiteY21" fmla="*/ 0 h 675709"/>
                <a:gd name="connsiteX22" fmla="*/ 2584484 w 2584484"/>
                <a:gd name="connsiteY22" fmla="*/ 0 h 675709"/>
                <a:gd name="connsiteX23" fmla="*/ 2453637 w 2584484"/>
                <a:gd name="connsiteY23" fmla="*/ 497251 h 675709"/>
                <a:gd name="connsiteX24" fmla="*/ 2418726 w 2584484"/>
                <a:gd name="connsiteY24" fmla="*/ 554334 h 675709"/>
                <a:gd name="connsiteX25" fmla="*/ 2235221 w 2584484"/>
                <a:gd name="connsiteY25" fmla="*/ 667169 h 675709"/>
                <a:gd name="connsiteX26" fmla="*/ 2199908 w 2584484"/>
                <a:gd name="connsiteY26" fmla="*/ 671141 h 675709"/>
                <a:gd name="connsiteX27" fmla="*/ 2145256 w 2584484"/>
                <a:gd name="connsiteY27" fmla="*/ 570453 h 675709"/>
                <a:gd name="connsiteX28" fmla="*/ 1983917 w 2584484"/>
                <a:gd name="connsiteY28" fmla="*/ 384147 h 675709"/>
                <a:gd name="connsiteX29" fmla="*/ 1927150 w 2584484"/>
                <a:gd name="connsiteY29" fmla="*/ 338433 h 675709"/>
                <a:gd name="connsiteX30" fmla="*/ 1946591 w 2584484"/>
                <a:gd name="connsiteY30" fmla="*/ 323895 h 675709"/>
                <a:gd name="connsiteX31" fmla="*/ 2145256 w 2584484"/>
                <a:gd name="connsiteY31" fmla="*/ 105256 h 675709"/>
                <a:gd name="connsiteX32" fmla="*/ 427470 w 2584484"/>
                <a:gd name="connsiteY32" fmla="*/ 0 h 675709"/>
                <a:gd name="connsiteX33" fmla="*/ 2157014 w 2584484"/>
                <a:gd name="connsiteY33" fmla="*/ 0 h 675709"/>
                <a:gd name="connsiteX34" fmla="*/ 2112040 w 2584484"/>
                <a:gd name="connsiteY34" fmla="*/ 82859 h 675709"/>
                <a:gd name="connsiteX35" fmla="*/ 1991318 w 2584484"/>
                <a:gd name="connsiteY35" fmla="*/ 229176 h 675709"/>
                <a:gd name="connsiteX36" fmla="*/ 1892610 w 2584484"/>
                <a:gd name="connsiteY36" fmla="*/ 310617 h 675709"/>
                <a:gd name="connsiteX37" fmla="*/ 1887744 w 2584484"/>
                <a:gd name="connsiteY37" fmla="*/ 306699 h 675709"/>
                <a:gd name="connsiteX38" fmla="*/ 1292242 w 2584484"/>
                <a:gd name="connsiteY38" fmla="*/ 116909 h 675709"/>
                <a:gd name="connsiteX39" fmla="*/ 696741 w 2584484"/>
                <a:gd name="connsiteY39" fmla="*/ 306699 h 675709"/>
                <a:gd name="connsiteX40" fmla="*/ 691875 w 2584484"/>
                <a:gd name="connsiteY40" fmla="*/ 310617 h 675709"/>
                <a:gd name="connsiteX41" fmla="*/ 593167 w 2584484"/>
                <a:gd name="connsiteY41" fmla="*/ 229176 h 675709"/>
                <a:gd name="connsiteX42" fmla="*/ 472445 w 2584484"/>
                <a:gd name="connsiteY42" fmla="*/ 82859 h 675709"/>
                <a:gd name="connsiteX43" fmla="*/ 0 w 2584484"/>
                <a:gd name="connsiteY43" fmla="*/ 0 h 675709"/>
                <a:gd name="connsiteX44" fmla="*/ 88981 w 2584484"/>
                <a:gd name="connsiteY44" fmla="*/ 0 h 675709"/>
                <a:gd name="connsiteX45" fmla="*/ 382097 w 2584484"/>
                <a:gd name="connsiteY45" fmla="*/ 0 h 675709"/>
                <a:gd name="connsiteX46" fmla="*/ 439228 w 2584484"/>
                <a:gd name="connsiteY46" fmla="*/ 105256 h 675709"/>
                <a:gd name="connsiteX47" fmla="*/ 637894 w 2584484"/>
                <a:gd name="connsiteY47" fmla="*/ 323895 h 675709"/>
                <a:gd name="connsiteX48" fmla="*/ 657335 w 2584484"/>
                <a:gd name="connsiteY48" fmla="*/ 338433 h 675709"/>
                <a:gd name="connsiteX49" fmla="*/ 600568 w 2584484"/>
                <a:gd name="connsiteY49" fmla="*/ 384147 h 675709"/>
                <a:gd name="connsiteX50" fmla="*/ 439228 w 2584484"/>
                <a:gd name="connsiteY50" fmla="*/ 570453 h 675709"/>
                <a:gd name="connsiteX51" fmla="*/ 384577 w 2584484"/>
                <a:gd name="connsiteY51" fmla="*/ 671141 h 675709"/>
                <a:gd name="connsiteX52" fmla="*/ 349262 w 2584484"/>
                <a:gd name="connsiteY52" fmla="*/ 667169 h 675709"/>
                <a:gd name="connsiteX53" fmla="*/ 165755 w 2584484"/>
                <a:gd name="connsiteY53" fmla="*/ 554334 h 675709"/>
                <a:gd name="connsiteX54" fmla="*/ 130847 w 2584484"/>
                <a:gd name="connsiteY54" fmla="*/ 497255 h 675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2584484" h="675709">
                  <a:moveTo>
                    <a:pt x="1894092" y="363153"/>
                  </a:moveTo>
                  <a:lnTo>
                    <a:pt x="1956983" y="413799"/>
                  </a:lnTo>
                  <a:cubicBezTo>
                    <a:pt x="2015507" y="466990"/>
                    <a:pt x="2067624" y="527105"/>
                    <a:pt x="2112040" y="592850"/>
                  </a:cubicBezTo>
                  <a:lnTo>
                    <a:pt x="2157014" y="675709"/>
                  </a:lnTo>
                  <a:lnTo>
                    <a:pt x="427470" y="675709"/>
                  </a:lnTo>
                  <a:lnTo>
                    <a:pt x="472445" y="592850"/>
                  </a:lnTo>
                  <a:cubicBezTo>
                    <a:pt x="516862" y="527105"/>
                    <a:pt x="568979" y="466990"/>
                    <a:pt x="627502" y="413799"/>
                  </a:cubicBezTo>
                  <a:lnTo>
                    <a:pt x="690393" y="363153"/>
                  </a:lnTo>
                  <a:lnTo>
                    <a:pt x="717086" y="383114"/>
                  </a:lnTo>
                  <a:cubicBezTo>
                    <a:pt x="881268" y="494033"/>
                    <a:pt x="1079192" y="558800"/>
                    <a:pt x="1292242" y="558800"/>
                  </a:cubicBezTo>
                  <a:cubicBezTo>
                    <a:pt x="1505293" y="558800"/>
                    <a:pt x="1703216" y="494033"/>
                    <a:pt x="1867398" y="383114"/>
                  </a:cubicBezTo>
                  <a:close/>
                  <a:moveTo>
                    <a:pt x="1292242" y="156967"/>
                  </a:moveTo>
                  <a:cubicBezTo>
                    <a:pt x="1462871" y="156967"/>
                    <a:pt x="1623404" y="200193"/>
                    <a:pt x="1763488" y="276291"/>
                  </a:cubicBezTo>
                  <a:lnTo>
                    <a:pt x="1860689" y="336954"/>
                  </a:lnTo>
                  <a:lnTo>
                    <a:pt x="1845001" y="349898"/>
                  </a:lnTo>
                  <a:cubicBezTo>
                    <a:pt x="1687213" y="456497"/>
                    <a:pt x="1496997" y="518742"/>
                    <a:pt x="1292242" y="518742"/>
                  </a:cubicBezTo>
                  <a:cubicBezTo>
                    <a:pt x="1087488" y="518742"/>
                    <a:pt x="897271" y="456497"/>
                    <a:pt x="739483" y="349898"/>
                  </a:cubicBezTo>
                  <a:lnTo>
                    <a:pt x="723796" y="336954"/>
                  </a:lnTo>
                  <a:lnTo>
                    <a:pt x="820997" y="276291"/>
                  </a:lnTo>
                  <a:cubicBezTo>
                    <a:pt x="961081" y="200193"/>
                    <a:pt x="1121614" y="156967"/>
                    <a:pt x="1292242" y="156967"/>
                  </a:cubicBezTo>
                  <a:close/>
                  <a:moveTo>
                    <a:pt x="2202387" y="0"/>
                  </a:moveTo>
                  <a:lnTo>
                    <a:pt x="2495500" y="0"/>
                  </a:lnTo>
                  <a:lnTo>
                    <a:pt x="2584484" y="0"/>
                  </a:lnTo>
                  <a:lnTo>
                    <a:pt x="2453637" y="497251"/>
                  </a:lnTo>
                  <a:lnTo>
                    <a:pt x="2418726" y="554334"/>
                  </a:lnTo>
                  <a:cubicBezTo>
                    <a:pt x="2372477" y="609930"/>
                    <a:pt x="2308422" y="650405"/>
                    <a:pt x="2235221" y="667169"/>
                  </a:cubicBezTo>
                  <a:lnTo>
                    <a:pt x="2199908" y="671141"/>
                  </a:lnTo>
                  <a:lnTo>
                    <a:pt x="2145256" y="570453"/>
                  </a:lnTo>
                  <a:cubicBezTo>
                    <a:pt x="2099040" y="502044"/>
                    <a:pt x="2044811" y="439493"/>
                    <a:pt x="1983917" y="384147"/>
                  </a:cubicBezTo>
                  <a:lnTo>
                    <a:pt x="1927150" y="338433"/>
                  </a:lnTo>
                  <a:lnTo>
                    <a:pt x="1946591" y="323895"/>
                  </a:lnTo>
                  <a:cubicBezTo>
                    <a:pt x="2022799" y="261002"/>
                    <a:pt x="2089797" y="187347"/>
                    <a:pt x="2145256" y="105256"/>
                  </a:cubicBezTo>
                  <a:close/>
                  <a:moveTo>
                    <a:pt x="427470" y="0"/>
                  </a:moveTo>
                  <a:lnTo>
                    <a:pt x="2157014" y="0"/>
                  </a:lnTo>
                  <a:lnTo>
                    <a:pt x="2112040" y="82859"/>
                  </a:lnTo>
                  <a:cubicBezTo>
                    <a:pt x="2076507" y="135456"/>
                    <a:pt x="2036045" y="184448"/>
                    <a:pt x="1991318" y="229176"/>
                  </a:cubicBezTo>
                  <a:lnTo>
                    <a:pt x="1892610" y="310617"/>
                  </a:lnTo>
                  <a:lnTo>
                    <a:pt x="1887744" y="306699"/>
                  </a:lnTo>
                  <a:cubicBezTo>
                    <a:pt x="1719684" y="187186"/>
                    <a:pt x="1514170" y="116909"/>
                    <a:pt x="1292242" y="116909"/>
                  </a:cubicBezTo>
                  <a:cubicBezTo>
                    <a:pt x="1070315" y="116909"/>
                    <a:pt x="864801" y="187186"/>
                    <a:pt x="696741" y="306699"/>
                  </a:cubicBezTo>
                  <a:lnTo>
                    <a:pt x="691875" y="310617"/>
                  </a:lnTo>
                  <a:lnTo>
                    <a:pt x="593167" y="229176"/>
                  </a:lnTo>
                  <a:cubicBezTo>
                    <a:pt x="548439" y="184448"/>
                    <a:pt x="507978" y="135456"/>
                    <a:pt x="472445" y="82859"/>
                  </a:cubicBezTo>
                  <a:close/>
                  <a:moveTo>
                    <a:pt x="0" y="0"/>
                  </a:moveTo>
                  <a:lnTo>
                    <a:pt x="88981" y="0"/>
                  </a:lnTo>
                  <a:lnTo>
                    <a:pt x="382097" y="0"/>
                  </a:lnTo>
                  <a:lnTo>
                    <a:pt x="439228" y="105256"/>
                  </a:lnTo>
                  <a:cubicBezTo>
                    <a:pt x="494687" y="187347"/>
                    <a:pt x="561685" y="261002"/>
                    <a:pt x="637894" y="323895"/>
                  </a:cubicBezTo>
                  <a:lnTo>
                    <a:pt x="657335" y="338433"/>
                  </a:lnTo>
                  <a:lnTo>
                    <a:pt x="600568" y="384147"/>
                  </a:lnTo>
                  <a:cubicBezTo>
                    <a:pt x="539673" y="439493"/>
                    <a:pt x="485444" y="502044"/>
                    <a:pt x="439228" y="570453"/>
                  </a:cubicBezTo>
                  <a:lnTo>
                    <a:pt x="384577" y="671141"/>
                  </a:lnTo>
                  <a:lnTo>
                    <a:pt x="349262" y="667169"/>
                  </a:lnTo>
                  <a:cubicBezTo>
                    <a:pt x="276061" y="650405"/>
                    <a:pt x="212005" y="609930"/>
                    <a:pt x="165755" y="554334"/>
                  </a:cubicBezTo>
                  <a:lnTo>
                    <a:pt x="130847" y="497255"/>
                  </a:lnTo>
                  <a:close/>
                </a:path>
              </a:pathLst>
            </a:custGeom>
            <a:ln w="3175">
              <a:solidFill>
                <a:srgbClr val="E779A3"/>
              </a:solidFill>
            </a:ln>
          </p:spPr>
          <p:style>
            <a:lnRef idx="2">
              <a:srgbClr val="E779A3">
                <a:shade val="50000"/>
              </a:srgbClr>
            </a:lnRef>
            <a:fillRef idx="1">
              <a:srgbClr val="E779A3"/>
            </a:fillRef>
            <a:effectRef idx="0">
              <a:srgbClr val="E779A3"/>
            </a:effectRef>
            <a:fontRef idx="minor">
              <a:srgbClr val="FFFFFF"/>
            </a:fontRef>
          </p:style>
          <p:txBody>
            <a:bodyPr anchor="ctr">
              <a:normAutofit/>
            </a:bodyPr>
            <a:lstStyle/>
            <a:p>
              <a:pPr algn="ctr"/>
              <a:r>
                <a:rPr lang="en-US" altLang="zh-CN" b="1" noProof="1">
                  <a:solidFill>
                    <a:srgbClr val="FEFFFF"/>
                  </a:solidFill>
                  <a:sym typeface="Arial" pitchFamily="34" charset="0"/>
                </a:rPr>
                <a:t>D</a:t>
              </a:r>
              <a:endParaRPr lang="zh-CN" altLang="en-US" b="1" noProof="1">
                <a:solidFill>
                  <a:srgbClr val="FEFFFF"/>
                </a:solidFill>
                <a:sym typeface="Arial" pitchFamily="34" charset="0"/>
              </a:endParaRPr>
            </a:p>
          </p:txBody>
        </p:sp>
        <p:sp>
          <p:nvSpPr>
            <p:cNvPr id="53" name="任意多边形 52"/>
            <p:cNvSpPr/>
            <p:nvPr>
              <p:custDataLst>
                <p:tags r:id="rId4"/>
              </p:custDataLst>
            </p:nvPr>
          </p:nvSpPr>
          <p:spPr>
            <a:xfrm>
              <a:off x="1484372" y="2768601"/>
              <a:ext cx="1361406" cy="992083"/>
            </a:xfrm>
            <a:custGeom>
              <a:avLst/>
              <a:gdLst>
                <a:gd name="connsiteX0" fmla="*/ 1028700 w 2057400"/>
                <a:gd name="connsiteY0" fmla="*/ 0 h 1498600"/>
                <a:gd name="connsiteX1" fmla="*/ 2057400 w 2057400"/>
                <a:gd name="connsiteY1" fmla="*/ 1028700 h 1498600"/>
                <a:gd name="connsiteX2" fmla="*/ 1976560 w 2057400"/>
                <a:gd name="connsiteY2" fmla="*/ 1429116 h 1498600"/>
                <a:gd name="connsiteX3" fmla="*/ 1938845 w 2057400"/>
                <a:gd name="connsiteY3" fmla="*/ 1498600 h 1498600"/>
                <a:gd name="connsiteX4" fmla="*/ 1893472 w 2057400"/>
                <a:gd name="connsiteY4" fmla="*/ 1498600 h 1498600"/>
                <a:gd name="connsiteX5" fmla="*/ 1939650 w 2057400"/>
                <a:gd name="connsiteY5" fmla="*/ 1413524 h 1498600"/>
                <a:gd name="connsiteX6" fmla="*/ 2017342 w 2057400"/>
                <a:gd name="connsiteY6" fmla="*/ 1028700 h 1498600"/>
                <a:gd name="connsiteX7" fmla="*/ 1028700 w 2057400"/>
                <a:gd name="connsiteY7" fmla="*/ 40058 h 1498600"/>
                <a:gd name="connsiteX8" fmla="*/ 40058 w 2057400"/>
                <a:gd name="connsiteY8" fmla="*/ 1028700 h 1498600"/>
                <a:gd name="connsiteX9" fmla="*/ 117751 w 2057400"/>
                <a:gd name="connsiteY9" fmla="*/ 1413524 h 1498600"/>
                <a:gd name="connsiteX10" fmla="*/ 163928 w 2057400"/>
                <a:gd name="connsiteY10" fmla="*/ 1498600 h 1498600"/>
                <a:gd name="connsiteX11" fmla="*/ 118555 w 2057400"/>
                <a:gd name="connsiteY11" fmla="*/ 1498600 h 1498600"/>
                <a:gd name="connsiteX12" fmla="*/ 80841 w 2057400"/>
                <a:gd name="connsiteY12" fmla="*/ 1429116 h 1498600"/>
                <a:gd name="connsiteX13" fmla="*/ 0 w 2057400"/>
                <a:gd name="connsiteY13" fmla="*/ 1028700 h 1498600"/>
                <a:gd name="connsiteX14" fmla="*/ 1028700 w 2057400"/>
                <a:gd name="connsiteY14" fmla="*/ 0 h 149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57400" h="1498600">
                  <a:moveTo>
                    <a:pt x="1028700" y="0"/>
                  </a:moveTo>
                  <a:cubicBezTo>
                    <a:pt x="1596835" y="0"/>
                    <a:pt x="2057400" y="460565"/>
                    <a:pt x="2057400" y="1028700"/>
                  </a:cubicBezTo>
                  <a:cubicBezTo>
                    <a:pt x="2057400" y="1170734"/>
                    <a:pt x="2028615" y="1306045"/>
                    <a:pt x="1976560" y="1429116"/>
                  </a:cubicBezTo>
                  <a:lnTo>
                    <a:pt x="1938845" y="1498600"/>
                  </a:lnTo>
                  <a:lnTo>
                    <a:pt x="1893472" y="1498600"/>
                  </a:lnTo>
                  <a:lnTo>
                    <a:pt x="1939650" y="1413524"/>
                  </a:lnTo>
                  <a:cubicBezTo>
                    <a:pt x="1989678" y="1295245"/>
                    <a:pt x="2017342" y="1165203"/>
                    <a:pt x="2017342" y="1028700"/>
                  </a:cubicBezTo>
                  <a:cubicBezTo>
                    <a:pt x="2017342" y="482688"/>
                    <a:pt x="1574712" y="40058"/>
                    <a:pt x="1028700" y="40058"/>
                  </a:cubicBezTo>
                  <a:cubicBezTo>
                    <a:pt x="482688" y="40058"/>
                    <a:pt x="40058" y="482688"/>
                    <a:pt x="40058" y="1028700"/>
                  </a:cubicBezTo>
                  <a:cubicBezTo>
                    <a:pt x="40058" y="1165203"/>
                    <a:pt x="67723" y="1295245"/>
                    <a:pt x="117751" y="1413524"/>
                  </a:cubicBezTo>
                  <a:lnTo>
                    <a:pt x="163928" y="1498600"/>
                  </a:lnTo>
                  <a:lnTo>
                    <a:pt x="118555" y="1498600"/>
                  </a:lnTo>
                  <a:lnTo>
                    <a:pt x="80841" y="1429116"/>
                  </a:lnTo>
                  <a:cubicBezTo>
                    <a:pt x="28786" y="1306045"/>
                    <a:pt x="0" y="1170734"/>
                    <a:pt x="0" y="1028700"/>
                  </a:cubicBezTo>
                  <a:cubicBezTo>
                    <a:pt x="0" y="460565"/>
                    <a:pt x="460565" y="0"/>
                    <a:pt x="1028700" y="0"/>
                  </a:cubicBezTo>
                  <a:close/>
                </a:path>
              </a:pathLst>
            </a:custGeom>
            <a:solidFill>
              <a:srgbClr val="FFC91D"/>
            </a:solidFill>
            <a:ln>
              <a:noFill/>
            </a:ln>
          </p:spPr>
          <p:style>
            <a:lnRef idx="2">
              <a:srgbClr val="E779A3">
                <a:shade val="50000"/>
              </a:srgbClr>
            </a:lnRef>
            <a:fillRef idx="1">
              <a:srgbClr val="E779A3"/>
            </a:fillRef>
            <a:effectRef idx="0">
              <a:srgbClr val="E779A3"/>
            </a:effectRef>
            <a:fontRef idx="minor">
              <a:srgbClr val="FFFFFF"/>
            </a:fontRef>
          </p:style>
          <p:txBody>
            <a:bodyPr anchor="ctr">
              <a:normAutofit/>
            </a:bodyPr>
            <a:lstStyle/>
            <a:p>
              <a:pPr algn="ctr"/>
              <a:r>
                <a:rPr lang="en-US" altLang="zh-CN" b="1" noProof="1">
                  <a:solidFill>
                    <a:srgbClr val="FFC91D"/>
                  </a:solidFill>
                  <a:sym typeface="Arial" pitchFamily="34" charset="0"/>
                </a:rPr>
                <a:t>能达到专家级水平</a:t>
              </a:r>
            </a:p>
          </p:txBody>
        </p:sp>
      </p:grpSp>
      <p:sp>
        <p:nvSpPr>
          <p:cNvPr id="2" name="矩形 1"/>
          <p:cNvSpPr/>
          <p:nvPr/>
        </p:nvSpPr>
        <p:spPr>
          <a:xfrm>
            <a:off x="299504" y="5640707"/>
            <a:ext cx="9073008" cy="1200329"/>
          </a:xfrm>
          <a:prstGeom prst="rect">
            <a:avLst/>
          </a:prstGeom>
        </p:spPr>
        <p:txBody>
          <a:bodyPr wrap="square">
            <a:spAutoFit/>
          </a:bodyPr>
          <a:lstStyle/>
          <a:p>
            <a:pPr marL="0" indent="0" eaLnBrk="1" hangingPunct="1">
              <a:buFontTx/>
              <a:buNone/>
            </a:pPr>
            <a:r>
              <a:rPr lang="zh-CN" altLang="en-US" sz="2400" dirty="0"/>
              <a:t>准确一点讲</a:t>
            </a:r>
            <a:r>
              <a:rPr lang="zh-CN" altLang="en-US" sz="2400" b="1" dirty="0"/>
              <a:t>专家系统</a:t>
            </a:r>
            <a:r>
              <a:rPr lang="zh-CN" altLang="en-US" sz="2400" dirty="0"/>
              <a:t>就应该是：</a:t>
            </a:r>
            <a:r>
              <a:rPr lang="zh-CN" altLang="en-US" sz="2400" dirty="0">
                <a:solidFill>
                  <a:srgbClr val="FF0000"/>
                </a:solidFill>
              </a:rPr>
              <a:t>应用于某一专门领域，拥有该领域相当数量的专家级知识，能模拟专家的思维，能达到专家级水平，能像专家一样解决困难和复杂的实际问题的计算机</a:t>
            </a:r>
            <a:r>
              <a:rPr lang="en-US" altLang="zh-CN" sz="2400" dirty="0">
                <a:solidFill>
                  <a:srgbClr val="FF0000"/>
                </a:solidFill>
              </a:rPr>
              <a:t>(</a:t>
            </a:r>
            <a:r>
              <a:rPr lang="zh-CN" altLang="en-US" sz="2400" dirty="0">
                <a:solidFill>
                  <a:srgbClr val="FF0000"/>
                </a:solidFill>
              </a:rPr>
              <a:t>软件</a:t>
            </a:r>
            <a:r>
              <a:rPr lang="en-US" altLang="zh-CN" sz="2400" dirty="0">
                <a:solidFill>
                  <a:srgbClr val="FF0000"/>
                </a:solidFill>
              </a:rPr>
              <a:t>)</a:t>
            </a:r>
            <a:r>
              <a:rPr lang="zh-CN" altLang="en-US" sz="2400" dirty="0">
                <a:solidFill>
                  <a:srgbClr val="FF0000"/>
                </a:solidFill>
              </a:rPr>
              <a:t>系统。</a:t>
            </a:r>
          </a:p>
        </p:txBody>
      </p:sp>
    </p:spTree>
    <p:custDataLst>
      <p:tags r:id="rId1"/>
    </p:custDataLst>
    <p:extLst>
      <p:ext uri="{BB962C8B-B14F-4D97-AF65-F5344CB8AC3E}">
        <p14:creationId xmlns:p14="http://schemas.microsoft.com/office/powerpoint/2010/main" val="37381454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83515" indent="-301352" eaLnBrk="0" hangingPunct="0">
              <a:defRPr>
                <a:solidFill>
                  <a:schemeClr val="tx1"/>
                </a:solidFill>
                <a:latin typeface="Verdana" panose="020B0604030504040204" pitchFamily="34" charset="0"/>
                <a:ea typeface="宋体" panose="02010600030101010101" pitchFamily="2" charset="-122"/>
              </a:defRPr>
            </a:lvl2pPr>
            <a:lvl3pPr marL="1205408" indent="-241082" eaLnBrk="0" hangingPunct="0">
              <a:defRPr>
                <a:solidFill>
                  <a:schemeClr val="tx1"/>
                </a:solidFill>
                <a:latin typeface="Verdana" panose="020B0604030504040204" pitchFamily="34" charset="0"/>
                <a:ea typeface="宋体" panose="02010600030101010101" pitchFamily="2" charset="-122"/>
              </a:defRPr>
            </a:lvl3pPr>
            <a:lvl4pPr marL="1687571" indent="-241082" eaLnBrk="0" hangingPunct="0">
              <a:defRPr>
                <a:solidFill>
                  <a:schemeClr val="tx1"/>
                </a:solidFill>
                <a:latin typeface="Verdana" panose="020B0604030504040204" pitchFamily="34" charset="0"/>
                <a:ea typeface="宋体" panose="02010600030101010101" pitchFamily="2" charset="-122"/>
              </a:defRPr>
            </a:lvl4pPr>
            <a:lvl5pPr marL="2169734" indent="-241082" eaLnBrk="0" hangingPunct="0">
              <a:defRPr>
                <a:solidFill>
                  <a:schemeClr val="tx1"/>
                </a:solidFill>
                <a:latin typeface="Verdana" panose="020B0604030504040204" pitchFamily="34" charset="0"/>
                <a:ea typeface="宋体" panose="02010600030101010101" pitchFamily="2" charset="-122"/>
              </a:defRPr>
            </a:lvl5pPr>
            <a:lvl6pPr marL="2651897" indent="-241082"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3134060" indent="-241082"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616223" indent="-241082"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4098387" indent="-241082"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13490BD0-566C-4799-808F-F62B5917715D}" type="slidenum">
              <a:rPr lang="ja-JP" altLang="en-US">
                <a:solidFill>
                  <a:srgbClr val="A50021"/>
                </a:solidFill>
                <a:latin typeface="Arial" panose="020B0604020202020204" pitchFamily="34" charset="0"/>
                <a:ea typeface="ＭＳ Ｐゴシック" panose="020B0600070205080204" pitchFamily="34" charset="-128"/>
              </a:rPr>
              <a:pPr eaLnBrk="1" hangingPunct="1"/>
              <a:t>11</a:t>
            </a:fld>
            <a:endParaRPr lang="en-US" altLang="ja-JP">
              <a:solidFill>
                <a:srgbClr val="A50021"/>
              </a:solidFill>
              <a:latin typeface="Arial" panose="020B0604020202020204" pitchFamily="34" charset="0"/>
              <a:ea typeface="ＭＳ Ｐゴシック" panose="020B0600070205080204" pitchFamily="34" charset="-128"/>
            </a:endParaRPr>
          </a:p>
        </p:txBody>
      </p:sp>
      <p:sp>
        <p:nvSpPr>
          <p:cNvPr id="33795" name="Rectangle 3"/>
          <p:cNvSpPr>
            <a:spLocks noGrp="1" noChangeArrowheads="1"/>
          </p:cNvSpPr>
          <p:nvPr>
            <p:ph type="body" idx="1"/>
          </p:nvPr>
        </p:nvSpPr>
        <p:spPr>
          <a:xfrm>
            <a:off x="161255" y="1456085"/>
            <a:ext cx="9482808" cy="6830836"/>
          </a:xfrm>
        </p:spPr>
        <p:txBody>
          <a:bodyPr/>
          <a:lstStyle/>
          <a:p>
            <a:pPr eaLnBrk="1" hangingPunct="1">
              <a:buFont typeface="Wingdings" panose="05000000000000000000" pitchFamily="2" charset="2"/>
              <a:buNone/>
            </a:pPr>
            <a:endParaRPr lang="en-US" altLang="zh-CN" dirty="0" smtClean="0">
              <a:latin typeface="Times New Roman" panose="02020603050405020304" pitchFamily="18" charset="0"/>
            </a:endParaRPr>
          </a:p>
          <a:p>
            <a:pPr eaLnBrk="1" hangingPunct="1">
              <a:buFont typeface="Wingdings" panose="05000000000000000000" pitchFamily="2" charset="2"/>
              <a:buNone/>
            </a:pPr>
            <a:r>
              <a:rPr lang="zh-CN" altLang="en-US" b="1" dirty="0" smtClean="0">
                <a:latin typeface="Times New Roman" panose="02020603050405020304" pitchFamily="18" charset="0"/>
              </a:rPr>
              <a:t>（</a:t>
            </a:r>
            <a:r>
              <a:rPr lang="en-US" altLang="zh-CN" b="1" dirty="0" smtClean="0">
                <a:latin typeface="Times New Roman" panose="02020603050405020304" pitchFamily="18" charset="0"/>
              </a:rPr>
              <a:t>1</a:t>
            </a:r>
            <a:r>
              <a:rPr lang="zh-CN" altLang="en-US" b="1" dirty="0" smtClean="0">
                <a:latin typeface="Times New Roman" panose="02020603050405020304" pitchFamily="18" charset="0"/>
              </a:rPr>
              <a:t>）具有专家水平的专业知识。</a:t>
            </a:r>
          </a:p>
          <a:p>
            <a:pPr eaLnBrk="1" hangingPunct="1">
              <a:buFont typeface="Wingdings" panose="05000000000000000000" pitchFamily="2" charset="2"/>
              <a:buNone/>
            </a:pPr>
            <a:r>
              <a:rPr lang="zh-CN" altLang="en-US" b="1" dirty="0" smtClean="0">
                <a:latin typeface="Times New Roman" panose="02020603050405020304" pitchFamily="18" charset="0"/>
              </a:rPr>
              <a:t>（</a:t>
            </a:r>
            <a:r>
              <a:rPr lang="en-US" altLang="zh-CN" b="1" dirty="0" smtClean="0">
                <a:latin typeface="Times New Roman" panose="02020603050405020304" pitchFamily="18" charset="0"/>
              </a:rPr>
              <a:t>2</a:t>
            </a:r>
            <a:r>
              <a:rPr lang="zh-CN" altLang="en-US" b="1" dirty="0" smtClean="0">
                <a:latin typeface="Times New Roman" panose="02020603050405020304" pitchFamily="18" charset="0"/>
              </a:rPr>
              <a:t>）能进行有效的推理。  </a:t>
            </a:r>
          </a:p>
          <a:p>
            <a:pPr eaLnBrk="1" hangingPunct="1">
              <a:buFont typeface="Wingdings" panose="05000000000000000000" pitchFamily="2" charset="2"/>
              <a:buNone/>
            </a:pPr>
            <a:r>
              <a:rPr lang="zh-CN" altLang="en-US" b="1" dirty="0" smtClean="0">
                <a:latin typeface="Times New Roman" panose="02020603050405020304" pitchFamily="18" charset="0"/>
              </a:rPr>
              <a:t>（</a:t>
            </a:r>
            <a:r>
              <a:rPr lang="en-US" altLang="zh-CN" b="1" dirty="0" smtClean="0">
                <a:latin typeface="Times New Roman" panose="02020603050405020304" pitchFamily="18" charset="0"/>
              </a:rPr>
              <a:t>3</a:t>
            </a:r>
            <a:r>
              <a:rPr lang="zh-CN" altLang="en-US" b="1" dirty="0" smtClean="0">
                <a:latin typeface="Times New Roman" panose="02020603050405020304" pitchFamily="18" charset="0"/>
              </a:rPr>
              <a:t>）启发性。</a:t>
            </a:r>
          </a:p>
          <a:p>
            <a:pPr eaLnBrk="1" hangingPunct="1">
              <a:buFont typeface="Wingdings" panose="05000000000000000000" pitchFamily="2" charset="2"/>
              <a:buNone/>
            </a:pPr>
            <a:r>
              <a:rPr lang="zh-CN" altLang="en-US" b="1" dirty="0" smtClean="0">
                <a:latin typeface="Times New Roman" panose="02020603050405020304" pitchFamily="18" charset="0"/>
              </a:rPr>
              <a:t>（</a:t>
            </a:r>
            <a:r>
              <a:rPr lang="en-US" altLang="zh-CN" b="1" dirty="0" smtClean="0">
                <a:latin typeface="Times New Roman" panose="02020603050405020304" pitchFamily="18" charset="0"/>
              </a:rPr>
              <a:t>4</a:t>
            </a:r>
            <a:r>
              <a:rPr lang="zh-CN" altLang="en-US" b="1" dirty="0" smtClean="0">
                <a:latin typeface="Times New Roman" panose="02020603050405020304" pitchFamily="18" charset="0"/>
              </a:rPr>
              <a:t>）灵活性。</a:t>
            </a:r>
          </a:p>
          <a:p>
            <a:pPr eaLnBrk="1" hangingPunct="1">
              <a:buFont typeface="Wingdings" panose="05000000000000000000" pitchFamily="2" charset="2"/>
              <a:buNone/>
            </a:pPr>
            <a:r>
              <a:rPr lang="zh-CN" altLang="en-US" b="1" dirty="0" smtClean="0">
                <a:latin typeface="Times New Roman" panose="02020603050405020304" pitchFamily="18" charset="0"/>
              </a:rPr>
              <a:t>（</a:t>
            </a:r>
            <a:r>
              <a:rPr lang="en-US" altLang="zh-CN" b="1" dirty="0" smtClean="0">
                <a:latin typeface="Times New Roman" panose="02020603050405020304" pitchFamily="18" charset="0"/>
              </a:rPr>
              <a:t>5</a:t>
            </a:r>
            <a:r>
              <a:rPr lang="zh-CN" altLang="en-US" b="1" dirty="0" smtClean="0">
                <a:latin typeface="Times New Roman" panose="02020603050405020304" pitchFamily="18" charset="0"/>
              </a:rPr>
              <a:t>）透明性。</a:t>
            </a:r>
          </a:p>
          <a:p>
            <a:pPr eaLnBrk="1" hangingPunct="1">
              <a:buFont typeface="Wingdings" panose="05000000000000000000" pitchFamily="2" charset="2"/>
              <a:buNone/>
            </a:pPr>
            <a:r>
              <a:rPr lang="zh-CN" altLang="en-US" b="1" dirty="0" smtClean="0">
                <a:latin typeface="Times New Roman" panose="02020603050405020304" pitchFamily="18" charset="0"/>
              </a:rPr>
              <a:t>（</a:t>
            </a:r>
            <a:r>
              <a:rPr lang="en-US" altLang="zh-CN" b="1" dirty="0" smtClean="0">
                <a:latin typeface="Times New Roman" panose="02020603050405020304" pitchFamily="18" charset="0"/>
              </a:rPr>
              <a:t>6</a:t>
            </a:r>
            <a:r>
              <a:rPr lang="zh-CN" altLang="en-US" b="1" dirty="0" smtClean="0">
                <a:latin typeface="Times New Roman" panose="02020603050405020304" pitchFamily="18" charset="0"/>
              </a:rPr>
              <a:t>）交互性。</a:t>
            </a:r>
          </a:p>
        </p:txBody>
      </p:sp>
      <p:sp>
        <p:nvSpPr>
          <p:cNvPr id="17412" name="Rectangle 4"/>
          <p:cNvSpPr>
            <a:spLocks noGrp="1" noChangeArrowheads="1"/>
          </p:cNvSpPr>
          <p:nvPr>
            <p:ph type="title"/>
          </p:nvPr>
        </p:nvSpPr>
        <p:spPr>
          <a:xfrm>
            <a:off x="-9897" y="552441"/>
            <a:ext cx="8318004" cy="1397978"/>
          </a:xfrm>
        </p:spPr>
        <p:txBody>
          <a:bodyPr/>
          <a:lstStyle/>
          <a:p>
            <a:pPr eaLnBrk="1" hangingPunct="1"/>
            <a:r>
              <a:rPr lang="zh-CN" altLang="en-US" sz="3797" dirty="0" smtClean="0">
                <a:latin typeface="Times New Roman" panose="02020603050405020304" pitchFamily="18" charset="0"/>
                <a:ea typeface="黑体" panose="02010609060101010101" pitchFamily="49" charset="-122"/>
              </a:rPr>
              <a:t>（</a:t>
            </a:r>
            <a:r>
              <a:rPr lang="en-US" altLang="zh-CN" sz="3797" dirty="0" smtClean="0">
                <a:latin typeface="Times New Roman" panose="02020603050405020304" pitchFamily="18" charset="0"/>
                <a:ea typeface="黑体" panose="02010609060101010101" pitchFamily="49" charset="-122"/>
              </a:rPr>
              <a:t>2</a:t>
            </a:r>
            <a:r>
              <a:rPr lang="zh-CN" altLang="en-US" sz="3797" dirty="0" smtClean="0">
                <a:latin typeface="Times New Roman" panose="02020603050405020304" pitchFamily="18" charset="0"/>
                <a:ea typeface="黑体" panose="02010609060101010101" pitchFamily="49" charset="-122"/>
              </a:rPr>
              <a:t>）专家系统</a:t>
            </a:r>
            <a:r>
              <a:rPr lang="zh-CN" altLang="en-US" sz="3797" dirty="0">
                <a:latin typeface="Times New Roman" panose="02020603050405020304" pitchFamily="18" charset="0"/>
                <a:ea typeface="黑体" panose="02010609060101010101" pitchFamily="49" charset="-122"/>
              </a:rPr>
              <a:t>的特点</a:t>
            </a:r>
          </a:p>
        </p:txBody>
      </p:sp>
      <p:sp>
        <p:nvSpPr>
          <p:cNvPr id="33798" name="AutoShape 6"/>
          <p:cNvSpPr>
            <a:spLocks/>
          </p:cNvSpPr>
          <p:nvPr/>
        </p:nvSpPr>
        <p:spPr bwMode="auto">
          <a:xfrm>
            <a:off x="2589783" y="5080435"/>
            <a:ext cx="6750473" cy="924172"/>
          </a:xfrm>
          <a:prstGeom prst="borderCallout2">
            <a:avLst>
              <a:gd name="adj1" fmla="val 13042"/>
              <a:gd name="adj2" fmla="val -1190"/>
              <a:gd name="adj3" fmla="val 13042"/>
              <a:gd name="adj4" fmla="val -6671"/>
              <a:gd name="adj5" fmla="val -71815"/>
              <a:gd name="adj6" fmla="val -4827"/>
            </a:avLst>
          </a:prstGeom>
          <a:gradFill rotWithShape="1">
            <a:gsLst>
              <a:gs pos="0">
                <a:srgbClr val="FFFF00"/>
              </a:gs>
              <a:gs pos="100000">
                <a:schemeClr val="bg1"/>
              </a:gs>
            </a:gsLst>
            <a:path path="rect">
              <a:fillToRect l="100000" t="100000"/>
            </a:path>
          </a:gradFill>
          <a:ln w="9525">
            <a:solidFill>
              <a:srgbClr val="808080"/>
            </a:solidFill>
            <a:miter lim="800000"/>
            <a:headEnd/>
            <a:tailEnd/>
          </a:ln>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just" eaLnBrk="1" hangingPunct="1"/>
            <a:r>
              <a:rPr lang="zh-CN" altLang="en-US" sz="2426" b="1" dirty="0"/>
              <a:t>一个计算机程序系统的透明性：系统自身及其行为能被用户所理解。</a:t>
            </a:r>
            <a:r>
              <a:rPr lang="zh-CN" altLang="en-US" sz="2426" dirty="0"/>
              <a:t> </a:t>
            </a:r>
          </a:p>
        </p:txBody>
      </p:sp>
    </p:spTree>
    <p:extLst>
      <p:ext uri="{BB962C8B-B14F-4D97-AF65-F5344CB8AC3E}">
        <p14:creationId xmlns:p14="http://schemas.microsoft.com/office/powerpoint/2010/main" val="1990081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3795">
                                            <p:txEl>
                                              <p:pRg st="1" end="1"/>
                                            </p:txEl>
                                          </p:spTgt>
                                        </p:tgtEl>
                                        <p:attrNameLst>
                                          <p:attrName>style.visibility</p:attrName>
                                        </p:attrNameLst>
                                      </p:cBhvr>
                                      <p:to>
                                        <p:strVal val="visible"/>
                                      </p:to>
                                    </p:set>
                                    <p:anim calcmode="lin" valueType="num">
                                      <p:cBhvr additive="base">
                                        <p:cTn id="7" dur="500" fill="hold"/>
                                        <p:tgtEl>
                                          <p:spTgt spid="33795">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3795">
                                            <p:txEl>
                                              <p:pRg st="1" end="1"/>
                                            </p:txEl>
                                          </p:spTgt>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3795">
                                            <p:txEl>
                                              <p:pRg st="2" end="2"/>
                                            </p:txEl>
                                          </p:spTgt>
                                        </p:tgtEl>
                                        <p:attrNameLst>
                                          <p:attrName>style.visibility</p:attrName>
                                        </p:attrNameLst>
                                      </p:cBhvr>
                                      <p:to>
                                        <p:strVal val="visible"/>
                                      </p:to>
                                    </p:set>
                                    <p:anim calcmode="lin" valueType="num">
                                      <p:cBhvr additive="base">
                                        <p:cTn id="12" dur="500" fill="hold"/>
                                        <p:tgtEl>
                                          <p:spTgt spid="33795">
                                            <p:txEl>
                                              <p:pRg st="2" end="2"/>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33795">
                                            <p:txEl>
                                              <p:pRg st="2" end="2"/>
                                            </p:txEl>
                                          </p:spTgt>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33795">
                                            <p:txEl>
                                              <p:pRg st="3" end="3"/>
                                            </p:txEl>
                                          </p:spTgt>
                                        </p:tgtEl>
                                        <p:attrNameLst>
                                          <p:attrName>style.visibility</p:attrName>
                                        </p:attrNameLst>
                                      </p:cBhvr>
                                      <p:to>
                                        <p:strVal val="visible"/>
                                      </p:to>
                                    </p:set>
                                    <p:anim calcmode="lin" valueType="num">
                                      <p:cBhvr additive="base">
                                        <p:cTn id="17" dur="500" fill="hold"/>
                                        <p:tgtEl>
                                          <p:spTgt spid="33795">
                                            <p:txEl>
                                              <p:pRg st="3" end="3"/>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33795">
                                            <p:txEl>
                                              <p:pRg st="3" end="3"/>
                                            </p:txEl>
                                          </p:spTgt>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33795">
                                            <p:txEl>
                                              <p:pRg st="4" end="4"/>
                                            </p:txEl>
                                          </p:spTgt>
                                        </p:tgtEl>
                                        <p:attrNameLst>
                                          <p:attrName>style.visibility</p:attrName>
                                        </p:attrNameLst>
                                      </p:cBhvr>
                                      <p:to>
                                        <p:strVal val="visible"/>
                                      </p:to>
                                    </p:set>
                                    <p:anim calcmode="lin" valueType="num">
                                      <p:cBhvr additive="base">
                                        <p:cTn id="22" dur="500" fill="hold"/>
                                        <p:tgtEl>
                                          <p:spTgt spid="33795">
                                            <p:txEl>
                                              <p:pRg st="4" end="4"/>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33795">
                                            <p:txEl>
                                              <p:pRg st="4" end="4"/>
                                            </p:txEl>
                                          </p:spTgt>
                                        </p:tgtEl>
                                        <p:attrNameLst>
                                          <p:attrName>ppt_y</p:attrName>
                                        </p:attrNameLst>
                                      </p:cBhvr>
                                      <p:tavLst>
                                        <p:tav tm="0">
                                          <p:val>
                                            <p:strVal val="#ppt_y"/>
                                          </p:val>
                                        </p:tav>
                                        <p:tav tm="100000">
                                          <p:val>
                                            <p:strVal val="#ppt_y"/>
                                          </p:val>
                                        </p:tav>
                                      </p:tavLst>
                                    </p:anim>
                                  </p:childTnLst>
                                </p:cTn>
                              </p:par>
                            </p:childTnLst>
                          </p:cTn>
                        </p:par>
                        <p:par>
                          <p:cTn id="24" fill="hold" nodeType="afterGroup">
                            <p:stCondLst>
                              <p:cond delay="2000"/>
                            </p:stCondLst>
                            <p:childTnLst>
                              <p:par>
                                <p:cTn id="25" presetID="2" presetClass="entr" presetSubtype="8" fill="hold" grpId="0" nodeType="afterEffect">
                                  <p:stCondLst>
                                    <p:cond delay="0"/>
                                  </p:stCondLst>
                                  <p:childTnLst>
                                    <p:set>
                                      <p:cBhvr>
                                        <p:cTn id="26" dur="1" fill="hold">
                                          <p:stCondLst>
                                            <p:cond delay="0"/>
                                          </p:stCondLst>
                                        </p:cTn>
                                        <p:tgtEl>
                                          <p:spTgt spid="33795">
                                            <p:txEl>
                                              <p:pRg st="5" end="5"/>
                                            </p:txEl>
                                          </p:spTgt>
                                        </p:tgtEl>
                                        <p:attrNameLst>
                                          <p:attrName>style.visibility</p:attrName>
                                        </p:attrNameLst>
                                      </p:cBhvr>
                                      <p:to>
                                        <p:strVal val="visible"/>
                                      </p:to>
                                    </p:set>
                                    <p:anim calcmode="lin" valueType="num">
                                      <p:cBhvr additive="base">
                                        <p:cTn id="27" dur="500" fill="hold"/>
                                        <p:tgtEl>
                                          <p:spTgt spid="33795">
                                            <p:txEl>
                                              <p:pRg st="5" end="5"/>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33795">
                                            <p:txEl>
                                              <p:pRg st="5" end="5"/>
                                            </p:txEl>
                                          </p:spTgt>
                                        </p:tgtEl>
                                        <p:attrNameLst>
                                          <p:attrName>ppt_y</p:attrName>
                                        </p:attrNameLst>
                                      </p:cBhvr>
                                      <p:tavLst>
                                        <p:tav tm="0">
                                          <p:val>
                                            <p:strVal val="#ppt_y"/>
                                          </p:val>
                                        </p:tav>
                                        <p:tav tm="100000">
                                          <p:val>
                                            <p:strVal val="#ppt_y"/>
                                          </p:val>
                                        </p:tav>
                                      </p:tavLst>
                                    </p:anim>
                                  </p:childTnLst>
                                </p:cTn>
                              </p:par>
                            </p:childTnLst>
                          </p:cTn>
                        </p:par>
                        <p:par>
                          <p:cTn id="29" fill="hold" nodeType="afterGroup">
                            <p:stCondLst>
                              <p:cond delay="2500"/>
                            </p:stCondLst>
                            <p:childTnLst>
                              <p:par>
                                <p:cTn id="30" presetID="2" presetClass="entr" presetSubtype="8" fill="hold" grpId="0" nodeType="afterEffect">
                                  <p:stCondLst>
                                    <p:cond delay="0"/>
                                  </p:stCondLst>
                                  <p:childTnLst>
                                    <p:set>
                                      <p:cBhvr>
                                        <p:cTn id="31" dur="1" fill="hold">
                                          <p:stCondLst>
                                            <p:cond delay="0"/>
                                          </p:stCondLst>
                                        </p:cTn>
                                        <p:tgtEl>
                                          <p:spTgt spid="33795">
                                            <p:txEl>
                                              <p:pRg st="6" end="6"/>
                                            </p:txEl>
                                          </p:spTgt>
                                        </p:tgtEl>
                                        <p:attrNameLst>
                                          <p:attrName>style.visibility</p:attrName>
                                        </p:attrNameLst>
                                      </p:cBhvr>
                                      <p:to>
                                        <p:strVal val="visible"/>
                                      </p:to>
                                    </p:set>
                                    <p:anim calcmode="lin" valueType="num">
                                      <p:cBhvr additive="base">
                                        <p:cTn id="32" dur="500" fill="hold"/>
                                        <p:tgtEl>
                                          <p:spTgt spid="33795">
                                            <p:txEl>
                                              <p:pRg st="6" end="6"/>
                                            </p:tx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33795">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33798"/>
                                        </p:tgtEl>
                                        <p:attrNameLst>
                                          <p:attrName>style.visibility</p:attrName>
                                        </p:attrNameLst>
                                      </p:cBhvr>
                                      <p:to>
                                        <p:strVal val="visible"/>
                                      </p:to>
                                    </p:set>
                                    <p:animEffect transition="in" filter="dissolve">
                                      <p:cBhvr>
                                        <p:cTn id="38" dur="500"/>
                                        <p:tgtEl>
                                          <p:spTgt spid="337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build="p" autoUpdateAnimBg="0" advAuto="0"/>
      <p:bldP spid="3379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3"/>
          <p:cNvSpPr>
            <a:spLocks noGrp="1"/>
          </p:cNvSpPr>
          <p:nvPr>
            <p:ph type="sldNum" sz="quarter" idx="10"/>
          </p:nvPr>
        </p:nvSpPr>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83515" indent="-301352" eaLnBrk="0" hangingPunct="0">
              <a:defRPr>
                <a:solidFill>
                  <a:schemeClr val="tx1"/>
                </a:solidFill>
                <a:latin typeface="Verdana" panose="020B0604030504040204" pitchFamily="34" charset="0"/>
                <a:ea typeface="宋体" panose="02010600030101010101" pitchFamily="2" charset="-122"/>
              </a:defRPr>
            </a:lvl2pPr>
            <a:lvl3pPr marL="1205408" indent="-241082" eaLnBrk="0" hangingPunct="0">
              <a:defRPr>
                <a:solidFill>
                  <a:schemeClr val="tx1"/>
                </a:solidFill>
                <a:latin typeface="Verdana" panose="020B0604030504040204" pitchFamily="34" charset="0"/>
                <a:ea typeface="宋体" panose="02010600030101010101" pitchFamily="2" charset="-122"/>
              </a:defRPr>
            </a:lvl3pPr>
            <a:lvl4pPr marL="1687571" indent="-241082" eaLnBrk="0" hangingPunct="0">
              <a:defRPr>
                <a:solidFill>
                  <a:schemeClr val="tx1"/>
                </a:solidFill>
                <a:latin typeface="Verdana" panose="020B0604030504040204" pitchFamily="34" charset="0"/>
                <a:ea typeface="宋体" panose="02010600030101010101" pitchFamily="2" charset="-122"/>
              </a:defRPr>
            </a:lvl4pPr>
            <a:lvl5pPr marL="2169734" indent="-241082" eaLnBrk="0" hangingPunct="0">
              <a:defRPr>
                <a:solidFill>
                  <a:schemeClr val="tx1"/>
                </a:solidFill>
                <a:latin typeface="Verdana" panose="020B0604030504040204" pitchFamily="34" charset="0"/>
                <a:ea typeface="宋体" panose="02010600030101010101" pitchFamily="2" charset="-122"/>
              </a:defRPr>
            </a:lvl5pPr>
            <a:lvl6pPr marL="2651897" indent="-241082"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3134060" indent="-241082"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616223" indent="-241082"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4098387" indent="-241082"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47358586-4A63-44DA-B6D7-27DFD5A1CB51}" type="slidenum">
              <a:rPr lang="ja-JP" altLang="en-US">
                <a:solidFill>
                  <a:srgbClr val="A50021"/>
                </a:solidFill>
                <a:latin typeface="Arial" panose="020B0604020202020204" pitchFamily="34" charset="0"/>
                <a:ea typeface="ＭＳ Ｐゴシック" panose="020B0600070205080204" pitchFamily="34" charset="-128"/>
              </a:rPr>
              <a:pPr eaLnBrk="1" hangingPunct="1"/>
              <a:t>12</a:t>
            </a:fld>
            <a:endParaRPr lang="en-US" altLang="ja-JP">
              <a:solidFill>
                <a:srgbClr val="A50021"/>
              </a:solidFill>
              <a:latin typeface="Arial" panose="020B0604020202020204" pitchFamily="34" charset="0"/>
              <a:ea typeface="ＭＳ Ｐゴシック" panose="020B0600070205080204" pitchFamily="34" charset="-128"/>
            </a:endParaRPr>
          </a:p>
        </p:txBody>
      </p:sp>
      <p:sp>
        <p:nvSpPr>
          <p:cNvPr id="18435" name="Rectangle 8"/>
          <p:cNvSpPr>
            <a:spLocks noChangeArrowheads="1"/>
          </p:cNvSpPr>
          <p:nvPr/>
        </p:nvSpPr>
        <p:spPr bwMode="auto">
          <a:xfrm>
            <a:off x="293882" y="498966"/>
            <a:ext cx="9080994" cy="6204630"/>
          </a:xfrm>
          <a:prstGeom prst="rect">
            <a:avLst/>
          </a:prstGeom>
          <a:gradFill rotWithShape="1">
            <a:gsLst>
              <a:gs pos="0">
                <a:srgbClr val="00FF00"/>
              </a:gs>
              <a:gs pos="100000">
                <a:schemeClr val="bg1"/>
              </a:gs>
            </a:gsLst>
            <a:path path="rect">
              <a:fillToRect l="100000" t="100000"/>
            </a:path>
          </a:gradFill>
          <a:ln w="9525">
            <a:solidFill>
              <a:srgbClr val="808080"/>
            </a:solidFill>
            <a:miter lim="800000"/>
            <a:headEnd/>
            <a:tailEnd/>
          </a:ln>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sz="2800" dirty="0"/>
          </a:p>
        </p:txBody>
      </p:sp>
      <p:sp>
        <p:nvSpPr>
          <p:cNvPr id="18437" name="Rectangle 3"/>
          <p:cNvSpPr>
            <a:spLocks noGrp="1" noChangeArrowheads="1"/>
          </p:cNvSpPr>
          <p:nvPr>
            <p:ph type="body" idx="1"/>
          </p:nvPr>
        </p:nvSpPr>
        <p:spPr>
          <a:xfrm>
            <a:off x="340068" y="663997"/>
            <a:ext cx="8318004" cy="4589050"/>
          </a:xfrm>
        </p:spPr>
        <p:txBody>
          <a:bodyPr/>
          <a:lstStyle/>
          <a:p>
            <a:pPr eaLnBrk="1" hangingPunct="1"/>
            <a:r>
              <a:rPr lang="zh-CN" altLang="en-US" sz="2800" b="1" dirty="0" smtClean="0">
                <a:solidFill>
                  <a:srgbClr val="000000"/>
                </a:solidFill>
                <a:latin typeface="Times New Roman" panose="02020603050405020304" pitchFamily="18" charset="0"/>
              </a:rPr>
              <a:t>专家系统与传统程序的比较</a:t>
            </a:r>
          </a:p>
          <a:p>
            <a:pPr eaLnBrk="1" hangingPunct="1">
              <a:buFont typeface="Wingdings" panose="05000000000000000000" pitchFamily="2" charset="2"/>
              <a:buNone/>
            </a:pPr>
            <a:r>
              <a:rPr lang="zh-CN" altLang="en-US" sz="2800" b="1" dirty="0">
                <a:solidFill>
                  <a:srgbClr val="000000"/>
                </a:solidFill>
                <a:latin typeface="Times New Roman" panose="02020603050405020304" pitchFamily="18" charset="0"/>
              </a:rPr>
              <a:t>（</a:t>
            </a:r>
            <a:r>
              <a:rPr lang="en-US" altLang="zh-CN" sz="2800" b="1" dirty="0">
                <a:solidFill>
                  <a:srgbClr val="000000"/>
                </a:solidFill>
                <a:latin typeface="Times New Roman" panose="02020603050405020304" pitchFamily="18" charset="0"/>
              </a:rPr>
              <a:t>1</a:t>
            </a:r>
            <a:r>
              <a:rPr lang="zh-CN" altLang="en-US" sz="2800" b="1" dirty="0">
                <a:solidFill>
                  <a:srgbClr val="000000"/>
                </a:solidFill>
                <a:latin typeface="Times New Roman" panose="02020603050405020304" pitchFamily="18" charset="0"/>
              </a:rPr>
              <a:t>）编程思想</a:t>
            </a:r>
            <a:r>
              <a:rPr lang="zh-CN" altLang="en-US" sz="2800" dirty="0">
                <a:solidFill>
                  <a:srgbClr val="000000"/>
                </a:solidFill>
                <a:latin typeface="Times New Roman" panose="02020603050405020304" pitchFamily="18" charset="0"/>
              </a:rPr>
              <a:t>：</a:t>
            </a:r>
            <a:r>
              <a:rPr lang="zh-CN" altLang="en-US" sz="2800" dirty="0" smtClean="0">
                <a:solidFill>
                  <a:srgbClr val="000000"/>
                </a:solidFill>
                <a:latin typeface="Times New Roman" panose="02020603050405020304" pitchFamily="18" charset="0"/>
              </a:rPr>
              <a:t> </a:t>
            </a:r>
            <a:r>
              <a:rPr lang="zh-CN" altLang="en-US" sz="2800" dirty="0" smtClean="0">
                <a:latin typeface="Times New Roman" panose="02020603050405020304" pitchFamily="18" charset="0"/>
              </a:rPr>
              <a:t> </a:t>
            </a:r>
          </a:p>
        </p:txBody>
      </p:sp>
      <p:sp>
        <p:nvSpPr>
          <p:cNvPr id="138245" name="Text Box 5"/>
          <p:cNvSpPr txBox="1">
            <a:spLocks noChangeArrowheads="1"/>
          </p:cNvSpPr>
          <p:nvPr/>
        </p:nvSpPr>
        <p:spPr bwMode="auto">
          <a:xfrm>
            <a:off x="1747986" y="1848621"/>
            <a:ext cx="7152287" cy="1126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just" eaLnBrk="1" hangingPunct="1">
              <a:spcBef>
                <a:spcPct val="40000"/>
              </a:spcBef>
            </a:pPr>
            <a:r>
              <a:rPr lang="zh-CN" altLang="en-US" sz="2800" b="1" dirty="0">
                <a:solidFill>
                  <a:srgbClr val="000000"/>
                </a:solidFill>
                <a:latin typeface="宋体" panose="02010600030101010101" pitchFamily="2" charset="-122"/>
              </a:rPr>
              <a:t>传统程序 </a:t>
            </a:r>
            <a:r>
              <a:rPr lang="en-US" altLang="zh-CN" sz="2800" b="1" dirty="0">
                <a:solidFill>
                  <a:srgbClr val="000000"/>
                </a:solidFill>
                <a:latin typeface="Times New Roman" panose="02020603050405020304" pitchFamily="18" charset="0"/>
                <a:cs typeface="Times New Roman" panose="02020603050405020304" pitchFamily="18" charset="0"/>
              </a:rPr>
              <a:t>= </a:t>
            </a:r>
            <a:r>
              <a:rPr lang="zh-CN" altLang="en-US" sz="2800" b="1" dirty="0">
                <a:solidFill>
                  <a:srgbClr val="000000"/>
                </a:solidFill>
                <a:latin typeface="宋体" panose="02010600030101010101" pitchFamily="2" charset="-122"/>
              </a:rPr>
              <a:t>数据结构</a:t>
            </a:r>
            <a:r>
              <a:rPr lang="en-US" altLang="zh-CN" sz="2800" b="1" dirty="0">
                <a:solidFill>
                  <a:srgbClr val="000000"/>
                </a:solidFill>
                <a:latin typeface="Times New Roman" panose="02020603050405020304" pitchFamily="18" charset="0"/>
                <a:cs typeface="Times New Roman" panose="02020603050405020304" pitchFamily="18" charset="0"/>
              </a:rPr>
              <a:t>+</a:t>
            </a:r>
            <a:r>
              <a:rPr lang="zh-CN" altLang="en-US" sz="2800" b="1" dirty="0">
                <a:solidFill>
                  <a:srgbClr val="000000"/>
                </a:solidFill>
                <a:latin typeface="宋体" panose="02010600030101010101" pitchFamily="2" charset="-122"/>
              </a:rPr>
              <a:t>算法</a:t>
            </a:r>
            <a:endParaRPr lang="zh-CN" altLang="en-US" sz="2800" b="1" dirty="0">
              <a:solidFill>
                <a:srgbClr val="000000"/>
              </a:solidFill>
              <a:latin typeface="Times New Roman" panose="02020603050405020304" pitchFamily="18" charset="0"/>
              <a:cs typeface="Times New Roman" panose="02020603050405020304" pitchFamily="18" charset="0"/>
            </a:endParaRPr>
          </a:p>
          <a:p>
            <a:pPr algn="just" eaLnBrk="1" hangingPunct="1">
              <a:spcBef>
                <a:spcPct val="40000"/>
              </a:spcBef>
            </a:pPr>
            <a:r>
              <a:rPr lang="zh-CN" altLang="en-US" sz="2800" b="1" dirty="0">
                <a:solidFill>
                  <a:srgbClr val="000000"/>
                </a:solidFill>
                <a:latin typeface="宋体" panose="02010600030101010101" pitchFamily="2" charset="-122"/>
              </a:rPr>
              <a:t>专家系统 </a:t>
            </a:r>
            <a:r>
              <a:rPr lang="en-US" altLang="zh-CN" sz="2800" b="1" dirty="0">
                <a:solidFill>
                  <a:srgbClr val="000000"/>
                </a:solidFill>
                <a:latin typeface="Times New Roman" panose="02020603050405020304" pitchFamily="18" charset="0"/>
                <a:cs typeface="Times New Roman" panose="02020603050405020304" pitchFamily="18" charset="0"/>
              </a:rPr>
              <a:t>= </a:t>
            </a:r>
            <a:r>
              <a:rPr lang="zh-CN" altLang="en-US" sz="2800" b="1" dirty="0">
                <a:solidFill>
                  <a:srgbClr val="000000"/>
                </a:solidFill>
                <a:latin typeface="宋体" panose="02010600030101010101" pitchFamily="2" charset="-122"/>
              </a:rPr>
              <a:t>知识</a:t>
            </a:r>
            <a:r>
              <a:rPr lang="en-US" altLang="zh-CN" sz="2800" b="1" dirty="0">
                <a:solidFill>
                  <a:srgbClr val="000000"/>
                </a:solidFill>
                <a:latin typeface="Times New Roman" panose="02020603050405020304" pitchFamily="18" charset="0"/>
                <a:cs typeface="Times New Roman" panose="02020603050405020304" pitchFamily="18" charset="0"/>
              </a:rPr>
              <a:t>+</a:t>
            </a:r>
            <a:r>
              <a:rPr lang="zh-CN" altLang="en-US" sz="2800" b="1" dirty="0">
                <a:solidFill>
                  <a:srgbClr val="000000"/>
                </a:solidFill>
                <a:latin typeface="宋体" panose="02010600030101010101" pitchFamily="2" charset="-122"/>
              </a:rPr>
              <a:t>推理</a:t>
            </a:r>
            <a:endParaRPr lang="zh-CN" altLang="en-US" sz="2800" b="1" dirty="0"/>
          </a:p>
        </p:txBody>
      </p:sp>
      <p:sp>
        <p:nvSpPr>
          <p:cNvPr id="138246" name="Text Box 6"/>
          <p:cNvSpPr txBox="1">
            <a:spLocks noChangeArrowheads="1"/>
          </p:cNvSpPr>
          <p:nvPr/>
        </p:nvSpPr>
        <p:spPr bwMode="auto">
          <a:xfrm>
            <a:off x="340068" y="3375045"/>
            <a:ext cx="9161357" cy="1126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spcBef>
                <a:spcPct val="40000"/>
              </a:spcBef>
            </a:pPr>
            <a:r>
              <a:rPr lang="zh-CN" altLang="en-US" sz="2800" b="1" dirty="0">
                <a:solidFill>
                  <a:srgbClr val="000000"/>
                </a:solidFill>
                <a:latin typeface="宋体" panose="02010600030101010101" pitchFamily="2" charset="-122"/>
              </a:rPr>
              <a:t>（</a:t>
            </a:r>
            <a:r>
              <a:rPr lang="en-US" altLang="zh-CN" sz="2800" b="1" dirty="0">
                <a:solidFill>
                  <a:srgbClr val="000000"/>
                </a:solidFill>
                <a:latin typeface="Times New Roman" panose="02020603050405020304" pitchFamily="18" charset="0"/>
                <a:cs typeface="Times New Roman" panose="02020603050405020304" pitchFamily="18" charset="0"/>
              </a:rPr>
              <a:t>2</a:t>
            </a:r>
            <a:r>
              <a:rPr lang="zh-CN" altLang="en-US" sz="2800" b="1" dirty="0">
                <a:solidFill>
                  <a:srgbClr val="000000"/>
                </a:solidFill>
                <a:latin typeface="宋体" panose="02010600030101010101" pitchFamily="2" charset="-122"/>
              </a:rPr>
              <a:t>）传统程序：关于问题求解的知识隐含于程序中。</a:t>
            </a:r>
          </a:p>
          <a:p>
            <a:pPr eaLnBrk="1" hangingPunct="1">
              <a:spcBef>
                <a:spcPct val="40000"/>
              </a:spcBef>
            </a:pPr>
            <a:r>
              <a:rPr lang="zh-CN" altLang="en-US" sz="2800" b="1" dirty="0">
                <a:solidFill>
                  <a:srgbClr val="000000"/>
                </a:solidFill>
                <a:latin typeface="宋体" panose="02010600030101010101" pitchFamily="2" charset="-122"/>
              </a:rPr>
              <a:t>     专家系统：知识单独组成知识库，与推理机分离。</a:t>
            </a:r>
            <a:r>
              <a:rPr lang="zh-CN" altLang="en-US" sz="2800" dirty="0"/>
              <a:t> </a:t>
            </a:r>
          </a:p>
        </p:txBody>
      </p:sp>
      <p:sp>
        <p:nvSpPr>
          <p:cNvPr id="138247" name="Text Box 7"/>
          <p:cNvSpPr txBox="1">
            <a:spLocks noChangeArrowheads="1"/>
          </p:cNvSpPr>
          <p:nvPr/>
        </p:nvSpPr>
        <p:spPr bwMode="auto">
          <a:xfrm>
            <a:off x="340068" y="4823080"/>
            <a:ext cx="8036278" cy="1729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spcBef>
                <a:spcPct val="40000"/>
              </a:spcBef>
            </a:pPr>
            <a:r>
              <a:rPr lang="zh-CN" altLang="en-US" sz="2800" b="1" dirty="0">
                <a:solidFill>
                  <a:srgbClr val="000000"/>
                </a:solidFill>
                <a:latin typeface="宋体" panose="02010600030101010101" pitchFamily="2" charset="-122"/>
              </a:rPr>
              <a:t>（</a:t>
            </a:r>
            <a:r>
              <a:rPr lang="en-US" altLang="zh-CN" sz="2800" b="1" dirty="0">
                <a:solidFill>
                  <a:srgbClr val="000000"/>
                </a:solidFill>
                <a:latin typeface="Times New Roman" panose="02020603050405020304" pitchFamily="18" charset="0"/>
                <a:cs typeface="Times New Roman" panose="02020603050405020304" pitchFamily="18" charset="0"/>
              </a:rPr>
              <a:t>3</a:t>
            </a:r>
            <a:r>
              <a:rPr lang="zh-CN" altLang="en-US" sz="2800" b="1" dirty="0">
                <a:solidFill>
                  <a:srgbClr val="000000"/>
                </a:solidFill>
                <a:latin typeface="宋体" panose="02010600030101010101" pitchFamily="2" charset="-122"/>
              </a:rPr>
              <a:t>）处理对象</a:t>
            </a:r>
            <a:r>
              <a:rPr lang="zh-CN" altLang="en-US" sz="2800" dirty="0">
                <a:solidFill>
                  <a:srgbClr val="000000"/>
                </a:solidFill>
                <a:latin typeface="宋体" panose="02010600030101010101" pitchFamily="2" charset="-122"/>
              </a:rPr>
              <a:t>：</a:t>
            </a:r>
          </a:p>
          <a:p>
            <a:pPr eaLnBrk="1" hangingPunct="1">
              <a:spcBef>
                <a:spcPct val="40000"/>
              </a:spcBef>
            </a:pPr>
            <a:r>
              <a:rPr lang="zh-CN" altLang="en-US" sz="2800" dirty="0">
                <a:solidFill>
                  <a:srgbClr val="000000"/>
                </a:solidFill>
                <a:latin typeface="宋体" panose="02010600030101010101" pitchFamily="2" charset="-122"/>
              </a:rPr>
              <a:t>         </a:t>
            </a:r>
            <a:r>
              <a:rPr lang="zh-CN" altLang="en-US" sz="2800" b="1" dirty="0">
                <a:solidFill>
                  <a:srgbClr val="000000"/>
                </a:solidFill>
                <a:latin typeface="宋体" panose="02010600030101010101" pitchFamily="2" charset="-122"/>
              </a:rPr>
              <a:t>传统程序：数值计算和数据处理。</a:t>
            </a:r>
          </a:p>
          <a:p>
            <a:pPr eaLnBrk="1" hangingPunct="1">
              <a:spcBef>
                <a:spcPct val="40000"/>
              </a:spcBef>
            </a:pPr>
            <a:r>
              <a:rPr lang="zh-CN" altLang="en-US" sz="2800" b="1" dirty="0">
                <a:solidFill>
                  <a:srgbClr val="000000"/>
                </a:solidFill>
                <a:latin typeface="宋体" panose="02010600030101010101" pitchFamily="2" charset="-122"/>
              </a:rPr>
              <a:t>         专家系统：符号处理。</a:t>
            </a:r>
            <a:r>
              <a:rPr lang="zh-CN" altLang="en-US" sz="2800" b="1" dirty="0"/>
              <a:t> </a:t>
            </a:r>
          </a:p>
        </p:txBody>
      </p:sp>
    </p:spTree>
    <p:extLst>
      <p:ext uri="{BB962C8B-B14F-4D97-AF65-F5344CB8AC3E}">
        <p14:creationId xmlns:p14="http://schemas.microsoft.com/office/powerpoint/2010/main" val="9982758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38245"/>
                                        </p:tgtEl>
                                        <p:attrNameLst>
                                          <p:attrName>style.visibility</p:attrName>
                                        </p:attrNameLst>
                                      </p:cBhvr>
                                      <p:to>
                                        <p:strVal val="visible"/>
                                      </p:to>
                                    </p:set>
                                    <p:anim calcmode="lin" valueType="num">
                                      <p:cBhvr additive="base">
                                        <p:cTn id="7" dur="500" fill="hold"/>
                                        <p:tgtEl>
                                          <p:spTgt spid="138245"/>
                                        </p:tgtEl>
                                        <p:attrNameLst>
                                          <p:attrName>ppt_x</p:attrName>
                                        </p:attrNameLst>
                                      </p:cBhvr>
                                      <p:tavLst>
                                        <p:tav tm="0">
                                          <p:val>
                                            <p:strVal val="1+#ppt_w/2"/>
                                          </p:val>
                                        </p:tav>
                                        <p:tav tm="100000">
                                          <p:val>
                                            <p:strVal val="#ppt_x"/>
                                          </p:val>
                                        </p:tav>
                                      </p:tavLst>
                                    </p:anim>
                                    <p:anim calcmode="lin" valueType="num">
                                      <p:cBhvr additive="base">
                                        <p:cTn id="8" dur="500" fill="hold"/>
                                        <p:tgtEl>
                                          <p:spTgt spid="13824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2" presetClass="entr" presetSubtype="1" fill="hold" grpId="0" nodeType="clickEffect">
                                  <p:stCondLst>
                                    <p:cond delay="0"/>
                                  </p:stCondLst>
                                  <p:childTnLst>
                                    <p:set>
                                      <p:cBhvr>
                                        <p:cTn id="12" dur="1" fill="hold">
                                          <p:stCondLst>
                                            <p:cond delay="0"/>
                                          </p:stCondLst>
                                        </p:cTn>
                                        <p:tgtEl>
                                          <p:spTgt spid="138246"/>
                                        </p:tgtEl>
                                        <p:attrNameLst>
                                          <p:attrName>style.visibility</p:attrName>
                                        </p:attrNameLst>
                                      </p:cBhvr>
                                      <p:to>
                                        <p:strVal val="visible"/>
                                      </p:to>
                                    </p:set>
                                    <p:animEffect transition="in" filter="slide(fromTop)">
                                      <p:cBhvr>
                                        <p:cTn id="13" dur="500"/>
                                        <p:tgtEl>
                                          <p:spTgt spid="138246"/>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2" presetClass="entr" presetSubtype="4" fill="hold" grpId="0" nodeType="clickEffect">
                                  <p:stCondLst>
                                    <p:cond delay="0"/>
                                  </p:stCondLst>
                                  <p:childTnLst>
                                    <p:set>
                                      <p:cBhvr>
                                        <p:cTn id="17" dur="1" fill="hold">
                                          <p:stCondLst>
                                            <p:cond delay="0"/>
                                          </p:stCondLst>
                                        </p:cTn>
                                        <p:tgtEl>
                                          <p:spTgt spid="138247"/>
                                        </p:tgtEl>
                                        <p:attrNameLst>
                                          <p:attrName>style.visibility</p:attrName>
                                        </p:attrNameLst>
                                      </p:cBhvr>
                                      <p:to>
                                        <p:strVal val="visible"/>
                                      </p:to>
                                    </p:set>
                                    <p:animEffect transition="in" filter="slide(fromBottom)">
                                      <p:cBhvr>
                                        <p:cTn id="18" dur="500"/>
                                        <p:tgtEl>
                                          <p:spTgt spid="1382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5" grpId="0" autoUpdateAnimBg="0"/>
      <p:bldP spid="138246" grpId="0" autoUpdateAnimBg="0"/>
      <p:bldP spid="138247"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3"/>
          <p:cNvSpPr>
            <a:spLocks noGrp="1"/>
          </p:cNvSpPr>
          <p:nvPr>
            <p:ph type="sldNum" sz="quarter" idx="10"/>
          </p:nvPr>
        </p:nvSpPr>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83515" indent="-301352" eaLnBrk="0" hangingPunct="0">
              <a:defRPr>
                <a:solidFill>
                  <a:schemeClr val="tx1"/>
                </a:solidFill>
                <a:latin typeface="Verdana" panose="020B0604030504040204" pitchFamily="34" charset="0"/>
                <a:ea typeface="宋体" panose="02010600030101010101" pitchFamily="2" charset="-122"/>
              </a:defRPr>
            </a:lvl2pPr>
            <a:lvl3pPr marL="1205408" indent="-241082" eaLnBrk="0" hangingPunct="0">
              <a:defRPr>
                <a:solidFill>
                  <a:schemeClr val="tx1"/>
                </a:solidFill>
                <a:latin typeface="Verdana" panose="020B0604030504040204" pitchFamily="34" charset="0"/>
                <a:ea typeface="宋体" panose="02010600030101010101" pitchFamily="2" charset="-122"/>
              </a:defRPr>
            </a:lvl3pPr>
            <a:lvl4pPr marL="1687571" indent="-241082" eaLnBrk="0" hangingPunct="0">
              <a:defRPr>
                <a:solidFill>
                  <a:schemeClr val="tx1"/>
                </a:solidFill>
                <a:latin typeface="Verdana" panose="020B0604030504040204" pitchFamily="34" charset="0"/>
                <a:ea typeface="宋体" panose="02010600030101010101" pitchFamily="2" charset="-122"/>
              </a:defRPr>
            </a:lvl4pPr>
            <a:lvl5pPr marL="2169734" indent="-241082" eaLnBrk="0" hangingPunct="0">
              <a:defRPr>
                <a:solidFill>
                  <a:schemeClr val="tx1"/>
                </a:solidFill>
                <a:latin typeface="Verdana" panose="020B0604030504040204" pitchFamily="34" charset="0"/>
                <a:ea typeface="宋体" panose="02010600030101010101" pitchFamily="2" charset="-122"/>
              </a:defRPr>
            </a:lvl5pPr>
            <a:lvl6pPr marL="2651897" indent="-241082"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3134060" indent="-241082"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616223" indent="-241082"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4098387" indent="-241082"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FC9B83EF-78E5-4AAA-AECF-D28BE9729E22}" type="slidenum">
              <a:rPr lang="ja-JP" altLang="en-US">
                <a:solidFill>
                  <a:srgbClr val="A50021"/>
                </a:solidFill>
                <a:latin typeface="Arial" panose="020B0604020202020204" pitchFamily="34" charset="0"/>
                <a:ea typeface="ＭＳ Ｐゴシック" panose="020B0600070205080204" pitchFamily="34" charset="-128"/>
              </a:rPr>
              <a:pPr eaLnBrk="1" hangingPunct="1"/>
              <a:t>13</a:t>
            </a:fld>
            <a:endParaRPr lang="en-US" altLang="ja-JP">
              <a:solidFill>
                <a:srgbClr val="A50021"/>
              </a:solidFill>
              <a:latin typeface="Arial" panose="020B0604020202020204" pitchFamily="34" charset="0"/>
              <a:ea typeface="ＭＳ Ｐゴシック" panose="020B0600070205080204" pitchFamily="34" charset="-128"/>
            </a:endParaRPr>
          </a:p>
        </p:txBody>
      </p:sp>
      <p:sp>
        <p:nvSpPr>
          <p:cNvPr id="19459" name="Rectangle 8"/>
          <p:cNvSpPr>
            <a:spLocks noChangeArrowheads="1"/>
          </p:cNvSpPr>
          <p:nvPr/>
        </p:nvSpPr>
        <p:spPr bwMode="auto">
          <a:xfrm>
            <a:off x="212488" y="1064571"/>
            <a:ext cx="9405158" cy="5270695"/>
          </a:xfrm>
          <a:prstGeom prst="rect">
            <a:avLst/>
          </a:prstGeom>
          <a:gradFill rotWithShape="1">
            <a:gsLst>
              <a:gs pos="0">
                <a:srgbClr val="00FF00"/>
              </a:gs>
              <a:gs pos="100000">
                <a:schemeClr val="bg1"/>
              </a:gs>
            </a:gsLst>
            <a:path path="rect">
              <a:fillToRect l="100000" t="100000"/>
            </a:path>
          </a:gradFill>
          <a:ln w="9525">
            <a:solidFill>
              <a:srgbClr val="808080"/>
            </a:solidFill>
            <a:miter lim="800000"/>
            <a:headEnd/>
            <a:tailEnd/>
          </a:ln>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sz="2800"/>
          </a:p>
        </p:txBody>
      </p:sp>
      <p:sp>
        <p:nvSpPr>
          <p:cNvPr id="19461" name="Rectangle 3"/>
          <p:cNvSpPr>
            <a:spLocks noGrp="1" noChangeArrowheads="1"/>
          </p:cNvSpPr>
          <p:nvPr>
            <p:ph type="body" idx="1"/>
          </p:nvPr>
        </p:nvSpPr>
        <p:spPr>
          <a:xfrm>
            <a:off x="238640" y="462086"/>
            <a:ext cx="9379006" cy="5873180"/>
          </a:xfrm>
        </p:spPr>
        <p:txBody>
          <a:bodyPr/>
          <a:lstStyle/>
          <a:p>
            <a:pPr eaLnBrk="1" hangingPunct="1"/>
            <a:r>
              <a:rPr lang="zh-CN" altLang="en-US" sz="2800" b="1" dirty="0" smtClean="0">
                <a:solidFill>
                  <a:srgbClr val="000000"/>
                </a:solidFill>
                <a:latin typeface="Times New Roman" panose="02020603050405020304" pitchFamily="18" charset="0"/>
              </a:rPr>
              <a:t>专家系统与传统程序的比较</a:t>
            </a:r>
          </a:p>
          <a:p>
            <a:pPr eaLnBrk="1" hangingPunct="1">
              <a:spcBef>
                <a:spcPct val="90000"/>
              </a:spcBef>
              <a:buFont typeface="Wingdings" panose="05000000000000000000" pitchFamily="2" charset="2"/>
              <a:buNone/>
            </a:pPr>
            <a:r>
              <a:rPr lang="zh-CN" altLang="en-US" sz="2800" b="1" dirty="0">
                <a:solidFill>
                  <a:srgbClr val="000000"/>
                </a:solidFill>
                <a:latin typeface="Times New Roman" panose="02020603050405020304" pitchFamily="18" charset="0"/>
              </a:rPr>
              <a:t>（</a:t>
            </a:r>
            <a:r>
              <a:rPr lang="en-US" altLang="zh-CN" sz="2800" b="1" dirty="0">
                <a:solidFill>
                  <a:srgbClr val="000000"/>
                </a:solidFill>
                <a:latin typeface="Times New Roman" panose="02020603050405020304" pitchFamily="18" charset="0"/>
              </a:rPr>
              <a:t>4</a:t>
            </a:r>
            <a:r>
              <a:rPr lang="zh-CN" altLang="en-US" sz="2800" b="1" dirty="0">
                <a:solidFill>
                  <a:srgbClr val="000000"/>
                </a:solidFill>
                <a:latin typeface="Times New Roman" panose="02020603050405020304" pitchFamily="18" charset="0"/>
              </a:rPr>
              <a:t>）传统程序：不具有解释功能。</a:t>
            </a:r>
          </a:p>
          <a:p>
            <a:pPr eaLnBrk="1" hangingPunct="1">
              <a:buFont typeface="Wingdings" panose="05000000000000000000" pitchFamily="2" charset="2"/>
              <a:buNone/>
            </a:pPr>
            <a:r>
              <a:rPr lang="zh-CN" altLang="en-US" sz="2800" b="1" dirty="0">
                <a:solidFill>
                  <a:srgbClr val="000000"/>
                </a:solidFill>
                <a:latin typeface="Times New Roman" panose="02020603050405020304" pitchFamily="18" charset="0"/>
              </a:rPr>
              <a:t>         专家系统：具有解释功能。</a:t>
            </a:r>
          </a:p>
        </p:txBody>
      </p:sp>
      <p:sp>
        <p:nvSpPr>
          <p:cNvPr id="139270" name="Text Box 6"/>
          <p:cNvSpPr txBox="1">
            <a:spLocks noChangeArrowheads="1"/>
          </p:cNvSpPr>
          <p:nvPr/>
        </p:nvSpPr>
        <p:spPr bwMode="auto">
          <a:xfrm>
            <a:off x="241618" y="2659770"/>
            <a:ext cx="9402445"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lang="zh-CN" altLang="en-US" sz="2800" b="1" dirty="0">
                <a:solidFill>
                  <a:srgbClr val="000000"/>
                </a:solidFill>
                <a:latin typeface="宋体" panose="02010600030101010101" pitchFamily="2" charset="-122"/>
              </a:rPr>
              <a:t>（</a:t>
            </a:r>
            <a:r>
              <a:rPr lang="en-US" altLang="zh-CN" sz="2800" b="1" dirty="0">
                <a:solidFill>
                  <a:srgbClr val="000000"/>
                </a:solidFill>
                <a:latin typeface="Times New Roman" panose="02020603050405020304" pitchFamily="18" charset="0"/>
                <a:cs typeface="Times New Roman" panose="02020603050405020304" pitchFamily="18" charset="0"/>
              </a:rPr>
              <a:t>5</a:t>
            </a:r>
            <a:r>
              <a:rPr lang="zh-CN" altLang="en-US" sz="2800" b="1" dirty="0">
                <a:solidFill>
                  <a:srgbClr val="000000"/>
                </a:solidFill>
                <a:latin typeface="宋体" panose="02010600030101010101" pitchFamily="2" charset="-122"/>
              </a:rPr>
              <a:t>）传统程序：产生正确的答案。</a:t>
            </a:r>
          </a:p>
          <a:p>
            <a:pPr eaLnBrk="1" hangingPunct="1">
              <a:spcBef>
                <a:spcPct val="50000"/>
              </a:spcBef>
            </a:pPr>
            <a:r>
              <a:rPr lang="zh-CN" altLang="en-US" sz="2800" b="1" dirty="0">
                <a:solidFill>
                  <a:srgbClr val="000000"/>
                </a:solidFill>
                <a:latin typeface="宋体" panose="02010600030101010101" pitchFamily="2" charset="-122"/>
              </a:rPr>
              <a:t>     专家系统：通常产生正确的答案，有时产生错误的答案。</a:t>
            </a:r>
            <a:endParaRPr lang="en-US" altLang="zh-CN" sz="2800" b="1" dirty="0">
              <a:solidFill>
                <a:srgbClr val="000000"/>
              </a:solidFill>
              <a:latin typeface="宋体" panose="02010600030101010101" pitchFamily="2" charset="-122"/>
            </a:endParaRPr>
          </a:p>
          <a:p>
            <a:pPr eaLnBrk="1" hangingPunct="1">
              <a:spcBef>
                <a:spcPct val="50000"/>
              </a:spcBef>
            </a:pPr>
            <a:r>
              <a:rPr lang="zh-CN" altLang="en-US" sz="2800" b="1" dirty="0">
                <a:solidFill>
                  <a:srgbClr val="000000"/>
                </a:solidFill>
                <a:latin typeface="宋体" panose="02010600030101010101" pitchFamily="2" charset="-122"/>
              </a:rPr>
              <a:t>例如</a:t>
            </a:r>
            <a:r>
              <a:rPr lang="en-US" altLang="zh-CN" sz="2800" b="1" dirty="0">
                <a:solidFill>
                  <a:srgbClr val="000000"/>
                </a:solidFill>
                <a:latin typeface="宋体" panose="02010600030101010101" pitchFamily="2" charset="-122"/>
              </a:rPr>
              <a:t>:</a:t>
            </a:r>
            <a:r>
              <a:rPr lang="en-US" altLang="zh-CN" sz="2800" b="1" dirty="0" err="1">
                <a:solidFill>
                  <a:srgbClr val="000000"/>
                </a:solidFill>
                <a:latin typeface="宋体" panose="02010600030101010101" pitchFamily="2" charset="-122"/>
              </a:rPr>
              <a:t>AlphaGo</a:t>
            </a:r>
            <a:r>
              <a:rPr lang="zh-CN" altLang="en-US" sz="2800" b="1" dirty="0">
                <a:solidFill>
                  <a:srgbClr val="000000"/>
                </a:solidFill>
                <a:latin typeface="宋体" panose="02010600030101010101" pitchFamily="2" charset="-122"/>
              </a:rPr>
              <a:t>对决李世石的第</a:t>
            </a:r>
            <a:r>
              <a:rPr lang="en-US" altLang="zh-CN" sz="2800" b="1" dirty="0">
                <a:solidFill>
                  <a:srgbClr val="000000"/>
                </a:solidFill>
                <a:latin typeface="宋体" panose="02010600030101010101" pitchFamily="2" charset="-122"/>
              </a:rPr>
              <a:t>4</a:t>
            </a:r>
            <a:r>
              <a:rPr lang="zh-CN" altLang="en-US" sz="2800" b="1" dirty="0">
                <a:solidFill>
                  <a:srgbClr val="000000"/>
                </a:solidFill>
                <a:latin typeface="宋体" panose="02010600030101010101" pitchFamily="2" charset="-122"/>
              </a:rPr>
              <a:t>局中，犯了连小学生都不会犯的错误。 </a:t>
            </a:r>
          </a:p>
        </p:txBody>
      </p:sp>
      <p:sp>
        <p:nvSpPr>
          <p:cNvPr id="139271" name="Text Box 7"/>
          <p:cNvSpPr txBox="1">
            <a:spLocks noChangeArrowheads="1"/>
          </p:cNvSpPr>
          <p:nvPr/>
        </p:nvSpPr>
        <p:spPr bwMode="auto">
          <a:xfrm>
            <a:off x="238640" y="5574736"/>
            <a:ext cx="803627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lang="zh-CN" altLang="en-US" sz="2800" b="1" dirty="0">
                <a:solidFill>
                  <a:srgbClr val="000000"/>
                </a:solidFill>
                <a:latin typeface="宋体" panose="02010600030101010101" pitchFamily="2" charset="-122"/>
              </a:rPr>
              <a:t>（</a:t>
            </a:r>
            <a:r>
              <a:rPr lang="en-US" altLang="zh-CN" sz="2800" b="1" dirty="0">
                <a:solidFill>
                  <a:srgbClr val="000000"/>
                </a:solidFill>
                <a:latin typeface="Times New Roman" panose="02020603050405020304" pitchFamily="18" charset="0"/>
                <a:cs typeface="Times New Roman" panose="02020603050405020304" pitchFamily="18" charset="0"/>
              </a:rPr>
              <a:t>6</a:t>
            </a:r>
            <a:r>
              <a:rPr lang="zh-CN" altLang="en-US" sz="2800" b="1" dirty="0">
                <a:solidFill>
                  <a:srgbClr val="000000"/>
                </a:solidFill>
                <a:latin typeface="宋体" panose="02010600030101010101" pitchFamily="2" charset="-122"/>
              </a:rPr>
              <a:t>）系统的体系结构不同。</a:t>
            </a:r>
            <a:endParaRPr lang="zh-CN" altLang="en-US" sz="2800" dirty="0"/>
          </a:p>
        </p:txBody>
      </p:sp>
    </p:spTree>
    <p:extLst>
      <p:ext uri="{BB962C8B-B14F-4D97-AF65-F5344CB8AC3E}">
        <p14:creationId xmlns:p14="http://schemas.microsoft.com/office/powerpoint/2010/main" val="11729672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139270"/>
                                        </p:tgtEl>
                                        <p:attrNameLst>
                                          <p:attrName>style.visibility</p:attrName>
                                        </p:attrNameLst>
                                      </p:cBhvr>
                                      <p:to>
                                        <p:strVal val="visible"/>
                                      </p:to>
                                    </p:set>
                                    <p:animEffect transition="in" filter="slide(fromTop)">
                                      <p:cBhvr>
                                        <p:cTn id="7" dur="500"/>
                                        <p:tgtEl>
                                          <p:spTgt spid="13927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39271"/>
                                        </p:tgtEl>
                                        <p:attrNameLst>
                                          <p:attrName>style.visibility</p:attrName>
                                        </p:attrNameLst>
                                      </p:cBhvr>
                                      <p:to>
                                        <p:strVal val="visible"/>
                                      </p:to>
                                    </p:set>
                                    <p:animEffect transition="in" filter="slide(fromBottom)">
                                      <p:cBhvr>
                                        <p:cTn id="12" dur="500"/>
                                        <p:tgtEl>
                                          <p:spTgt spid="1392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70" grpId="0" autoUpdateAnimBg="0"/>
      <p:bldP spid="139271"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type="body" idx="1"/>
          </p:nvPr>
        </p:nvSpPr>
        <p:spPr>
          <a:xfrm>
            <a:off x="213519" y="1528093"/>
            <a:ext cx="8679180" cy="4778237"/>
          </a:xfrm>
        </p:spPr>
        <p:txBody>
          <a:bodyPr>
            <a:noAutofit/>
          </a:bodyPr>
          <a:lstStyle/>
          <a:p>
            <a:pPr marL="602704" indent="-602704" algn="just">
              <a:lnSpc>
                <a:spcPct val="80000"/>
              </a:lnSpc>
            </a:pPr>
            <a:r>
              <a:rPr lang="zh-CN" altLang="en-US" sz="2800" dirty="0">
                <a:solidFill>
                  <a:srgbClr val="000000"/>
                </a:solidFill>
                <a:latin typeface="宋体" panose="02010600030101010101" pitchFamily="2" charset="-122"/>
                <a:ea typeface="宋体" panose="02010600030101010101" pitchFamily="2" charset="-122"/>
                <a:cs typeface="Times New Roman" panose="02020603050405020304" pitchFamily="18" charset="0"/>
              </a:rPr>
              <a:t>按功能</a:t>
            </a:r>
          </a:p>
          <a:p>
            <a:pPr marL="885640" lvl="1" indent="-403477" algn="just">
              <a:lnSpc>
                <a:spcPct val="80000"/>
              </a:lnSpc>
            </a:pPr>
            <a:r>
              <a:rPr lang="zh-CN" altLang="en-US" sz="2800" dirty="0">
                <a:solidFill>
                  <a:srgbClr val="FF0000"/>
                </a:solidFill>
                <a:latin typeface="宋体" panose="02010600030101010101" pitchFamily="2" charset="-122"/>
                <a:ea typeface="宋体" panose="02010600030101010101" pitchFamily="2" charset="-122"/>
                <a:cs typeface="Times New Roman" panose="02020603050405020304" pitchFamily="18" charset="0"/>
              </a:rPr>
              <a:t>管理专家系统（元系统）</a:t>
            </a:r>
          </a:p>
          <a:p>
            <a:pPr marL="1150160" lvl="2" indent="-185834" algn="just">
              <a:lnSpc>
                <a:spcPct val="80000"/>
              </a:lnSpc>
            </a:pPr>
            <a:r>
              <a:rPr lang="zh-CN" altLang="en-US" sz="2800" dirty="0">
                <a:solidFill>
                  <a:srgbClr val="000000"/>
                </a:solidFill>
                <a:latin typeface="宋体" panose="02010600030101010101" pitchFamily="2" charset="-122"/>
                <a:ea typeface="宋体" panose="02010600030101010101" pitchFamily="2" charset="-122"/>
                <a:cs typeface="Times New Roman" panose="02020603050405020304" pitchFamily="18" charset="0"/>
              </a:rPr>
              <a:t>完成复杂问题总体决策、管理协调子系统的功能</a:t>
            </a:r>
          </a:p>
          <a:p>
            <a:pPr marL="885640" lvl="1" indent="-403477" algn="just">
              <a:lnSpc>
                <a:spcPct val="80000"/>
              </a:lnSpc>
            </a:pPr>
            <a:r>
              <a:rPr lang="zh-CN" altLang="en-US" sz="2800" dirty="0">
                <a:solidFill>
                  <a:srgbClr val="FF0000"/>
                </a:solidFill>
                <a:latin typeface="宋体" panose="02010600030101010101" pitchFamily="2" charset="-122"/>
                <a:ea typeface="宋体" panose="02010600030101010101" pitchFamily="2" charset="-122"/>
                <a:cs typeface="Times New Roman" panose="02020603050405020304" pitchFamily="18" charset="0"/>
              </a:rPr>
              <a:t>领域专家系统（</a:t>
            </a:r>
            <a:r>
              <a:rPr lang="zh-CN" altLang="en-US" sz="2800" dirty="0">
                <a:solidFill>
                  <a:srgbClr val="FF0000"/>
                </a:solidFill>
                <a:latin typeface="宋体" panose="02010600030101010101" pitchFamily="2" charset="-122"/>
                <a:ea typeface="宋体" panose="02010600030101010101" pitchFamily="2" charset="-122"/>
                <a:cs typeface="Times New Roman" panose="02020603050405020304" pitchFamily="18" charset="0"/>
                <a:sym typeface="Symbol" panose="05050102010706020507" pitchFamily="18" charset="2"/>
              </a:rPr>
              <a:t></a:t>
            </a:r>
            <a:r>
              <a:rPr lang="zh-CN" altLang="en-US" sz="2800" dirty="0">
                <a:solidFill>
                  <a:srgbClr val="FF0000"/>
                </a:solidFill>
                <a:latin typeface="宋体" panose="02010600030101010101" pitchFamily="2" charset="-122"/>
                <a:ea typeface="宋体" panose="02010600030101010101" pitchFamily="2" charset="-122"/>
                <a:cs typeface="Times New Roman" panose="02020603050405020304" pitchFamily="18" charset="0"/>
              </a:rPr>
              <a:t>）</a:t>
            </a:r>
          </a:p>
          <a:p>
            <a:pPr marL="602704" indent="-602704" algn="just">
              <a:lnSpc>
                <a:spcPct val="80000"/>
              </a:lnSpc>
            </a:pPr>
            <a:r>
              <a:rPr lang="zh-CN" altLang="en-US" sz="2800" dirty="0">
                <a:solidFill>
                  <a:srgbClr val="000000"/>
                </a:solidFill>
                <a:latin typeface="宋体" panose="02010600030101010101" pitchFamily="2" charset="-122"/>
                <a:ea typeface="宋体" panose="02010600030101010101" pitchFamily="2" charset="-122"/>
                <a:cs typeface="Times New Roman" panose="02020603050405020304" pitchFamily="18" charset="0"/>
              </a:rPr>
              <a:t>从推理方向的角度可分</a:t>
            </a:r>
          </a:p>
          <a:p>
            <a:pPr marL="885640" lvl="1" indent="-403477" algn="just">
              <a:lnSpc>
                <a:spcPct val="80000"/>
              </a:lnSpc>
            </a:pPr>
            <a:r>
              <a:rPr lang="zh-CN" altLang="en-US" sz="2800" dirty="0">
                <a:solidFill>
                  <a:srgbClr val="000000"/>
                </a:solidFill>
                <a:latin typeface="宋体" panose="02010600030101010101" pitchFamily="2" charset="-122"/>
                <a:ea typeface="宋体" panose="02010600030101010101" pitchFamily="2" charset="-122"/>
                <a:cs typeface="Times New Roman" panose="02020603050405020304" pitchFamily="18" charset="0"/>
              </a:rPr>
              <a:t>正向推理专家系统</a:t>
            </a:r>
          </a:p>
          <a:p>
            <a:pPr marL="885640" lvl="1" indent="-403477" algn="just">
              <a:lnSpc>
                <a:spcPct val="80000"/>
              </a:lnSpc>
            </a:pPr>
            <a:r>
              <a:rPr lang="zh-CN" altLang="en-US" sz="2800" dirty="0">
                <a:solidFill>
                  <a:srgbClr val="000000"/>
                </a:solidFill>
                <a:latin typeface="宋体" panose="02010600030101010101" pitchFamily="2" charset="-122"/>
                <a:ea typeface="宋体" panose="02010600030101010101" pitchFamily="2" charset="-122"/>
                <a:cs typeface="Times New Roman" panose="02020603050405020304" pitchFamily="18" charset="0"/>
              </a:rPr>
              <a:t>反向推理专家系统</a:t>
            </a:r>
          </a:p>
          <a:p>
            <a:pPr marL="885640" lvl="1" indent="-403477" algn="just">
              <a:lnSpc>
                <a:spcPct val="80000"/>
              </a:lnSpc>
            </a:pPr>
            <a:r>
              <a:rPr lang="zh-CN" altLang="en-US" sz="2800" dirty="0">
                <a:solidFill>
                  <a:srgbClr val="000000"/>
                </a:solidFill>
                <a:latin typeface="宋体" panose="02010600030101010101" pitchFamily="2" charset="-122"/>
                <a:ea typeface="宋体" panose="02010600030101010101" pitchFamily="2" charset="-122"/>
                <a:cs typeface="Times New Roman" panose="02020603050405020304" pitchFamily="18" charset="0"/>
              </a:rPr>
              <a:t>混合推理专家系统</a:t>
            </a:r>
          </a:p>
          <a:p>
            <a:pPr marL="602704" indent="-602704" algn="just">
              <a:lnSpc>
                <a:spcPct val="80000"/>
              </a:lnSpc>
            </a:pPr>
            <a:r>
              <a:rPr lang="zh-CN" altLang="en-US" sz="2800" dirty="0">
                <a:solidFill>
                  <a:srgbClr val="000000"/>
                </a:solidFill>
                <a:latin typeface="宋体" panose="02010600030101010101" pitchFamily="2" charset="-122"/>
                <a:ea typeface="宋体" panose="02010600030101010101" pitchFamily="2" charset="-122"/>
                <a:cs typeface="Times New Roman" panose="02020603050405020304" pitchFamily="18" charset="0"/>
              </a:rPr>
              <a:t>从知识表达方法的角度</a:t>
            </a:r>
          </a:p>
          <a:p>
            <a:pPr marL="885640" lvl="1" indent="-403477" algn="just">
              <a:lnSpc>
                <a:spcPct val="80000"/>
              </a:lnSpc>
            </a:pPr>
            <a:r>
              <a:rPr lang="zh-CN" altLang="en-US" sz="2800" dirty="0">
                <a:solidFill>
                  <a:srgbClr val="000000"/>
                </a:solidFill>
                <a:latin typeface="宋体" panose="02010600030101010101" pitchFamily="2" charset="-122"/>
                <a:ea typeface="宋体" panose="02010600030101010101" pitchFamily="2" charset="-122"/>
                <a:cs typeface="Times New Roman" panose="02020603050405020304" pitchFamily="18" charset="0"/>
              </a:rPr>
              <a:t>基于逻辑的专家系统</a:t>
            </a:r>
          </a:p>
          <a:p>
            <a:pPr marL="885640" lvl="1" indent="-403477" algn="just">
              <a:lnSpc>
                <a:spcPct val="80000"/>
              </a:lnSpc>
            </a:pPr>
            <a:r>
              <a:rPr lang="zh-CN" altLang="en-US" sz="2800" dirty="0">
                <a:solidFill>
                  <a:srgbClr val="000000"/>
                </a:solidFill>
                <a:latin typeface="宋体" panose="02010600030101010101" pitchFamily="2" charset="-122"/>
                <a:ea typeface="宋体" panose="02010600030101010101" pitchFamily="2" charset="-122"/>
                <a:cs typeface="Times New Roman" panose="02020603050405020304" pitchFamily="18" charset="0"/>
              </a:rPr>
              <a:t>基于产生式规则的专家系统</a:t>
            </a:r>
          </a:p>
          <a:p>
            <a:pPr marL="885640" lvl="1" indent="-403477" algn="just">
              <a:lnSpc>
                <a:spcPct val="80000"/>
              </a:lnSpc>
            </a:pPr>
            <a:r>
              <a:rPr lang="zh-CN" altLang="en-US" sz="2800" dirty="0">
                <a:solidFill>
                  <a:srgbClr val="000000"/>
                </a:solidFill>
                <a:latin typeface="宋体" panose="02010600030101010101" pitchFamily="2" charset="-122"/>
                <a:ea typeface="宋体" panose="02010600030101010101" pitchFamily="2" charset="-122"/>
                <a:cs typeface="Times New Roman" panose="02020603050405020304" pitchFamily="18" charset="0"/>
              </a:rPr>
              <a:t>基于语义网络的专家系统</a:t>
            </a:r>
            <a:r>
              <a:rPr lang="zh-CN" altLang="en-US" sz="2800" dirty="0">
                <a:solidFill>
                  <a:srgbClr val="000000"/>
                </a:solidFill>
                <a:latin typeface="宋体" panose="02010600030101010101" pitchFamily="2" charset="-122"/>
                <a:ea typeface="宋体" panose="02010600030101010101" pitchFamily="2" charset="-122"/>
              </a:rPr>
              <a:t> </a:t>
            </a:r>
            <a:endParaRPr lang="zh-CN" altLang="en-US" sz="2800" dirty="0">
              <a:ea typeface="宋体" panose="02010600030101010101" pitchFamily="2" charset="-122"/>
            </a:endParaRPr>
          </a:p>
        </p:txBody>
      </p:sp>
      <p:sp>
        <p:nvSpPr>
          <p:cNvPr id="6" name="Rectangle 4"/>
          <p:cNvSpPr txBox="1">
            <a:spLocks noChangeArrowheads="1"/>
          </p:cNvSpPr>
          <p:nvPr/>
        </p:nvSpPr>
        <p:spPr>
          <a:xfrm>
            <a:off x="31758" y="355772"/>
            <a:ext cx="8318004" cy="1397978"/>
          </a:xfrm>
          <a:prstGeom prst="rect">
            <a:avLst/>
          </a:prstGeom>
        </p:spPr>
        <p:txBody>
          <a:bodyPr vert="horz" lIns="91440" tIns="45720" rIns="91440" bIns="45720" rtlCol="0" anchor="ctr">
            <a:normAutofit/>
          </a:bodyPr>
          <a:lstStyle>
            <a:lvl1pPr algn="l" defTabSz="964326" rtl="0" eaLnBrk="1" latinLnBrk="0" hangingPunct="1">
              <a:lnSpc>
                <a:spcPct val="90000"/>
              </a:lnSpc>
              <a:spcBef>
                <a:spcPct val="0"/>
              </a:spcBef>
              <a:buNone/>
              <a:defRPr sz="4640" kern="1200">
                <a:solidFill>
                  <a:schemeClr val="tx1"/>
                </a:solidFill>
                <a:latin typeface="+mj-lt"/>
                <a:ea typeface="+mj-ea"/>
                <a:cs typeface="+mj-cs"/>
              </a:defRPr>
            </a:lvl1pPr>
          </a:lstStyle>
          <a:p>
            <a:pPr fontAlgn="auto">
              <a:spcAft>
                <a:spcPts val="0"/>
              </a:spcAft>
            </a:pPr>
            <a:r>
              <a:rPr lang="zh-CN" altLang="en-US" sz="3797" smtClean="0">
                <a:latin typeface="Times New Roman" panose="02020603050405020304" pitchFamily="18" charset="0"/>
                <a:ea typeface="黑体" panose="02010609060101010101" pitchFamily="49" charset="-122"/>
              </a:rPr>
              <a:t>（</a:t>
            </a:r>
            <a:r>
              <a:rPr lang="en-US" altLang="zh-CN" sz="3797" smtClean="0">
                <a:latin typeface="Times New Roman" panose="02020603050405020304" pitchFamily="18" charset="0"/>
                <a:ea typeface="黑体" panose="02010609060101010101" pitchFamily="49" charset="-122"/>
              </a:rPr>
              <a:t>3</a:t>
            </a:r>
            <a:r>
              <a:rPr lang="zh-CN" altLang="en-US" sz="3797" smtClean="0">
                <a:latin typeface="Times New Roman" panose="02020603050405020304" pitchFamily="18" charset="0"/>
                <a:ea typeface="黑体" panose="02010609060101010101" pitchFamily="49" charset="-122"/>
              </a:rPr>
              <a:t>）专家系统的类型</a:t>
            </a:r>
            <a:endParaRPr lang="zh-CN" altLang="en-US" sz="3797" dirty="0">
              <a:latin typeface="Times New Roman" panose="02020603050405020304" pitchFamily="18" charset="0"/>
              <a:ea typeface="黑体" panose="02010609060101010101" pitchFamily="49" charset="-122"/>
            </a:endParaRPr>
          </a:p>
        </p:txBody>
      </p:sp>
    </p:spTree>
    <p:extLst>
      <p:ext uri="{BB962C8B-B14F-4D97-AF65-F5344CB8AC3E}">
        <p14:creationId xmlns:p14="http://schemas.microsoft.com/office/powerpoint/2010/main" val="41267575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83515" indent="-301352" eaLnBrk="0" hangingPunct="0">
              <a:defRPr>
                <a:solidFill>
                  <a:schemeClr val="tx1"/>
                </a:solidFill>
                <a:latin typeface="Verdana" panose="020B0604030504040204" pitchFamily="34" charset="0"/>
                <a:ea typeface="宋体" panose="02010600030101010101" pitchFamily="2" charset="-122"/>
              </a:defRPr>
            </a:lvl2pPr>
            <a:lvl3pPr marL="1205408" indent="-241082" eaLnBrk="0" hangingPunct="0">
              <a:defRPr>
                <a:solidFill>
                  <a:schemeClr val="tx1"/>
                </a:solidFill>
                <a:latin typeface="Verdana" panose="020B0604030504040204" pitchFamily="34" charset="0"/>
                <a:ea typeface="宋体" panose="02010600030101010101" pitchFamily="2" charset="-122"/>
              </a:defRPr>
            </a:lvl3pPr>
            <a:lvl4pPr marL="1687571" indent="-241082" eaLnBrk="0" hangingPunct="0">
              <a:defRPr>
                <a:solidFill>
                  <a:schemeClr val="tx1"/>
                </a:solidFill>
                <a:latin typeface="Verdana" panose="020B0604030504040204" pitchFamily="34" charset="0"/>
                <a:ea typeface="宋体" panose="02010600030101010101" pitchFamily="2" charset="-122"/>
              </a:defRPr>
            </a:lvl4pPr>
            <a:lvl5pPr marL="2169734" indent="-241082" eaLnBrk="0" hangingPunct="0">
              <a:defRPr>
                <a:solidFill>
                  <a:schemeClr val="tx1"/>
                </a:solidFill>
                <a:latin typeface="Verdana" panose="020B0604030504040204" pitchFamily="34" charset="0"/>
                <a:ea typeface="宋体" panose="02010600030101010101" pitchFamily="2" charset="-122"/>
              </a:defRPr>
            </a:lvl5pPr>
            <a:lvl6pPr marL="2651897" indent="-241082"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3134060" indent="-241082"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616223" indent="-241082"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4098387" indent="-241082"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DEA8DB54-4A1F-48E5-95ED-0EBE432BCE9B}" type="slidenum">
              <a:rPr lang="ja-JP" altLang="en-US">
                <a:solidFill>
                  <a:srgbClr val="A50021"/>
                </a:solidFill>
                <a:latin typeface="Arial" panose="020B0604020202020204" pitchFamily="34" charset="0"/>
                <a:ea typeface="ＭＳ Ｐゴシック" panose="020B0600070205080204" pitchFamily="34" charset="-128"/>
              </a:rPr>
              <a:pPr eaLnBrk="1" hangingPunct="1"/>
              <a:t>15</a:t>
            </a:fld>
            <a:endParaRPr lang="en-US" altLang="ja-JP">
              <a:solidFill>
                <a:srgbClr val="A50021"/>
              </a:solidFill>
              <a:latin typeface="Arial" panose="020B0604020202020204" pitchFamily="34" charset="0"/>
              <a:ea typeface="ＭＳ Ｐゴシック" panose="020B0600070205080204" pitchFamily="34" charset="-128"/>
            </a:endParaRPr>
          </a:p>
        </p:txBody>
      </p:sp>
      <p:pic>
        <p:nvPicPr>
          <p:cNvPr id="87049"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519" y="659682"/>
            <a:ext cx="9161357" cy="6027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916306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nodeType="clickEffect">
                                  <p:stCondLst>
                                    <p:cond delay="0"/>
                                  </p:stCondLst>
                                  <p:childTnLst>
                                    <p:set>
                                      <p:cBhvr>
                                        <p:cTn id="6" dur="1" fill="hold">
                                          <p:stCondLst>
                                            <p:cond delay="0"/>
                                          </p:stCondLst>
                                        </p:cTn>
                                        <p:tgtEl>
                                          <p:spTgt spid="87049"/>
                                        </p:tgtEl>
                                        <p:attrNameLst>
                                          <p:attrName>style.visibility</p:attrName>
                                        </p:attrNameLst>
                                      </p:cBhvr>
                                      <p:to>
                                        <p:strVal val="visible"/>
                                      </p:to>
                                    </p:set>
                                    <p:anim calcmode="lin" valueType="num">
                                      <p:cBhvr>
                                        <p:cTn id="7" dur="500" fill="hold"/>
                                        <p:tgtEl>
                                          <p:spTgt spid="87049"/>
                                        </p:tgtEl>
                                        <p:attrNameLst>
                                          <p:attrName>ppt_w</p:attrName>
                                        </p:attrNameLst>
                                      </p:cBhvr>
                                      <p:tavLst>
                                        <p:tav tm="0">
                                          <p:val>
                                            <p:fltVal val="0"/>
                                          </p:val>
                                        </p:tav>
                                        <p:tav tm="100000">
                                          <p:val>
                                            <p:strVal val="#ppt_w"/>
                                          </p:val>
                                        </p:tav>
                                      </p:tavLst>
                                    </p:anim>
                                    <p:anim calcmode="lin" valueType="num">
                                      <p:cBhvr>
                                        <p:cTn id="8" dur="500" fill="hold"/>
                                        <p:tgtEl>
                                          <p:spTgt spid="87049"/>
                                        </p:tgtEl>
                                        <p:attrNameLst>
                                          <p:attrName>ppt_h</p:attrName>
                                        </p:attrNameLst>
                                      </p:cBhvr>
                                      <p:tavLst>
                                        <p:tav tm="0">
                                          <p:val>
                                            <p:fltVal val="0"/>
                                          </p:val>
                                        </p:tav>
                                        <p:tav tm="100000">
                                          <p:val>
                                            <p:strVal val="#ppt_h"/>
                                          </p:val>
                                        </p:tav>
                                      </p:tavLst>
                                    </p:anim>
                                    <p:animEffect transition="in" filter="fade">
                                      <p:cBhvr>
                                        <p:cTn id="9" dur="500"/>
                                        <p:tgtEl>
                                          <p:spTgt spid="870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6" name="灯片编号占位符 1"/>
          <p:cNvSpPr>
            <a:spLocks noGrp="1"/>
          </p:cNvSpPr>
          <p:nvPr>
            <p:ph type="sldNum" sz="quarter" idx="10"/>
          </p:nvPr>
        </p:nvSpPr>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83515" indent="-301352" eaLnBrk="0" hangingPunct="0">
              <a:defRPr>
                <a:solidFill>
                  <a:schemeClr val="tx1"/>
                </a:solidFill>
                <a:latin typeface="Verdana" panose="020B0604030504040204" pitchFamily="34" charset="0"/>
                <a:ea typeface="宋体" panose="02010600030101010101" pitchFamily="2" charset="-122"/>
              </a:defRPr>
            </a:lvl2pPr>
            <a:lvl3pPr marL="1205408" indent="-241082" eaLnBrk="0" hangingPunct="0">
              <a:defRPr>
                <a:solidFill>
                  <a:schemeClr val="tx1"/>
                </a:solidFill>
                <a:latin typeface="Verdana" panose="020B0604030504040204" pitchFamily="34" charset="0"/>
                <a:ea typeface="宋体" panose="02010600030101010101" pitchFamily="2" charset="-122"/>
              </a:defRPr>
            </a:lvl3pPr>
            <a:lvl4pPr marL="1687571" indent="-241082" eaLnBrk="0" hangingPunct="0">
              <a:defRPr>
                <a:solidFill>
                  <a:schemeClr val="tx1"/>
                </a:solidFill>
                <a:latin typeface="Verdana" panose="020B0604030504040204" pitchFamily="34" charset="0"/>
                <a:ea typeface="宋体" panose="02010600030101010101" pitchFamily="2" charset="-122"/>
              </a:defRPr>
            </a:lvl4pPr>
            <a:lvl5pPr marL="2169734" indent="-241082" eaLnBrk="0" hangingPunct="0">
              <a:defRPr>
                <a:solidFill>
                  <a:schemeClr val="tx1"/>
                </a:solidFill>
                <a:latin typeface="Verdana" panose="020B0604030504040204" pitchFamily="34" charset="0"/>
                <a:ea typeface="宋体" panose="02010600030101010101" pitchFamily="2" charset="-122"/>
              </a:defRPr>
            </a:lvl5pPr>
            <a:lvl6pPr marL="2651897" indent="-241082"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3134060" indent="-241082"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616223" indent="-241082"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4098387" indent="-241082"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E365C442-2438-4993-8418-B8C354A9ED55}" type="slidenum">
              <a:rPr lang="ja-JP" altLang="en-US">
                <a:solidFill>
                  <a:srgbClr val="A50021"/>
                </a:solidFill>
                <a:latin typeface="Arial" panose="020B0604020202020204" pitchFamily="34" charset="0"/>
                <a:ea typeface="ＭＳ Ｐゴシック" panose="020B0600070205080204" pitchFamily="34" charset="-128"/>
              </a:rPr>
              <a:pPr eaLnBrk="1" hangingPunct="1"/>
              <a:t>16</a:t>
            </a:fld>
            <a:endParaRPr lang="en-US" altLang="ja-JP">
              <a:solidFill>
                <a:srgbClr val="A50021"/>
              </a:solidFill>
              <a:latin typeface="Arial" panose="020B0604020202020204" pitchFamily="34" charset="0"/>
              <a:ea typeface="ＭＳ Ｐゴシック" panose="020B0600070205080204" pitchFamily="34" charset="-128"/>
            </a:endParaRPr>
          </a:p>
        </p:txBody>
      </p:sp>
      <p:sp>
        <p:nvSpPr>
          <p:cNvPr id="26627" name="Rectangle 4"/>
          <p:cNvSpPr>
            <a:spLocks noChangeArrowheads="1"/>
          </p:cNvSpPr>
          <p:nvPr/>
        </p:nvSpPr>
        <p:spPr bwMode="auto">
          <a:xfrm>
            <a:off x="0" y="-36076"/>
            <a:ext cx="9643533" cy="806976"/>
          </a:xfrm>
          <a:prstGeom prst="rect">
            <a:avLst/>
          </a:prstGeom>
          <a:noFill/>
          <a:ln>
            <a:noFill/>
          </a:ln>
          <a:extLst/>
        </p:spPr>
        <p:txBody>
          <a:bodyPr anchor="b"/>
          <a:lstStyle>
            <a:lvl1pPr indent="176213"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en-US" altLang="zh-CN" sz="3797" dirty="0" smtClean="0">
                <a:latin typeface="Times New Roman" panose="02020603050405020304" pitchFamily="18" charset="0"/>
                <a:ea typeface="黑体" panose="02010609060101010101" pitchFamily="49" charset="-122"/>
              </a:rPr>
              <a:t>3  </a:t>
            </a:r>
            <a:r>
              <a:rPr lang="zh-CN" altLang="en-US" sz="3797" dirty="0">
                <a:latin typeface="Times New Roman" panose="02020603050405020304" pitchFamily="18" charset="0"/>
                <a:ea typeface="黑体" panose="02010609060101010101" pitchFamily="49" charset="-122"/>
              </a:rPr>
              <a:t>专家系统</a:t>
            </a:r>
            <a:r>
              <a:rPr lang="zh-CN" altLang="en-US" sz="3797" dirty="0" smtClean="0">
                <a:latin typeface="Times New Roman" panose="02020603050405020304" pitchFamily="18" charset="0"/>
                <a:ea typeface="黑体" panose="02010609060101010101" pitchFamily="49" charset="-122"/>
              </a:rPr>
              <a:t>的结构和工作</a:t>
            </a:r>
            <a:r>
              <a:rPr lang="zh-CN" altLang="en-US" sz="3797" dirty="0">
                <a:latin typeface="Times New Roman" panose="02020603050405020304" pitchFamily="18" charset="0"/>
                <a:ea typeface="黑体" panose="02010609060101010101" pitchFamily="49" charset="-122"/>
              </a:rPr>
              <a:t>原理</a:t>
            </a:r>
          </a:p>
        </p:txBody>
      </p:sp>
      <p:sp>
        <p:nvSpPr>
          <p:cNvPr id="26664" name="Rectangle 645"/>
          <p:cNvSpPr>
            <a:spLocks noChangeArrowheads="1"/>
          </p:cNvSpPr>
          <p:nvPr/>
        </p:nvSpPr>
        <p:spPr bwMode="auto">
          <a:xfrm>
            <a:off x="2548434" y="6094177"/>
            <a:ext cx="3782074" cy="502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26665" name="Rectangle 647"/>
          <p:cNvSpPr>
            <a:spLocks noChangeArrowheads="1"/>
          </p:cNvSpPr>
          <p:nvPr/>
        </p:nvSpPr>
        <p:spPr bwMode="auto">
          <a:xfrm>
            <a:off x="2953596" y="6177889"/>
            <a:ext cx="235642" cy="373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en-US" altLang="zh-CN" sz="2426">
                <a:solidFill>
                  <a:srgbClr val="000000"/>
                </a:solidFill>
                <a:latin typeface="Times New Roman" panose="02020603050405020304" pitchFamily="18" charset="0"/>
              </a:rPr>
              <a:t>   </a:t>
            </a:r>
            <a:endParaRPr lang="en-US" altLang="zh-CN"/>
          </a:p>
        </p:txBody>
      </p:sp>
      <p:sp>
        <p:nvSpPr>
          <p:cNvPr id="26699" name="Rectangle 1284"/>
          <p:cNvSpPr>
            <a:spLocks noChangeArrowheads="1"/>
          </p:cNvSpPr>
          <p:nvPr/>
        </p:nvSpPr>
        <p:spPr bwMode="auto">
          <a:xfrm>
            <a:off x="2548434" y="6094177"/>
            <a:ext cx="3782074" cy="502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26700" name="Rectangle 1285"/>
          <p:cNvSpPr>
            <a:spLocks noChangeArrowheads="1"/>
          </p:cNvSpPr>
          <p:nvPr/>
        </p:nvSpPr>
        <p:spPr bwMode="auto">
          <a:xfrm>
            <a:off x="2663956" y="6189609"/>
            <a:ext cx="6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zh-CN"/>
          </a:p>
        </p:txBody>
      </p:sp>
      <p:sp>
        <p:nvSpPr>
          <p:cNvPr id="1277" name="Rectangle 3"/>
          <p:cNvSpPr txBox="1">
            <a:spLocks noChangeArrowheads="1"/>
          </p:cNvSpPr>
          <p:nvPr/>
        </p:nvSpPr>
        <p:spPr>
          <a:xfrm>
            <a:off x="324671" y="989159"/>
            <a:ext cx="9033864" cy="4643390"/>
          </a:xfrm>
          <a:prstGeom prst="rect">
            <a:avLst/>
          </a:prstGeom>
        </p:spPr>
        <p:txBody>
          <a:bodyPr/>
          <a:lstStyle>
            <a:lvl1pPr marL="241082" indent="-241082" algn="l" defTabSz="964326" rtl="0" eaLnBrk="1" latinLnBrk="0" hangingPunct="1">
              <a:lnSpc>
                <a:spcPct val="90000"/>
              </a:lnSpc>
              <a:spcBef>
                <a:spcPts val="1055"/>
              </a:spcBef>
              <a:buFont typeface="Arial" panose="020B0604020202020204" pitchFamily="34" charset="0"/>
              <a:buChar char="•"/>
              <a:defRPr sz="2953" kern="1200">
                <a:solidFill>
                  <a:schemeClr val="tx1"/>
                </a:solidFill>
                <a:latin typeface="+mn-lt"/>
                <a:ea typeface="+mn-ea"/>
                <a:cs typeface="+mn-cs"/>
              </a:defRPr>
            </a:lvl1pPr>
            <a:lvl2pPr marL="723245" indent="-241082" algn="l" defTabSz="964326" rtl="0" eaLnBrk="1" latinLnBrk="0" hangingPunct="1">
              <a:lnSpc>
                <a:spcPct val="90000"/>
              </a:lnSpc>
              <a:spcBef>
                <a:spcPts val="527"/>
              </a:spcBef>
              <a:buFont typeface="Arial" panose="020B0604020202020204" pitchFamily="34" charset="0"/>
              <a:buChar char="•"/>
              <a:defRPr sz="2531" kern="1200">
                <a:solidFill>
                  <a:schemeClr val="tx1"/>
                </a:solidFill>
                <a:latin typeface="+mn-lt"/>
                <a:ea typeface="+mn-ea"/>
                <a:cs typeface="+mn-cs"/>
              </a:defRPr>
            </a:lvl2pPr>
            <a:lvl3pPr marL="1205408" indent="-241082" algn="l" defTabSz="964326" rtl="0" eaLnBrk="1" latinLnBrk="0" hangingPunct="1">
              <a:lnSpc>
                <a:spcPct val="90000"/>
              </a:lnSpc>
              <a:spcBef>
                <a:spcPts val="527"/>
              </a:spcBef>
              <a:buFont typeface="Arial" panose="020B0604020202020204" pitchFamily="34" charset="0"/>
              <a:buChar char="•"/>
              <a:defRPr sz="2109" kern="1200">
                <a:solidFill>
                  <a:schemeClr val="tx1"/>
                </a:solidFill>
                <a:latin typeface="+mn-lt"/>
                <a:ea typeface="+mn-ea"/>
                <a:cs typeface="+mn-cs"/>
              </a:defRPr>
            </a:lvl3pPr>
            <a:lvl4pPr marL="1687571"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4pPr>
            <a:lvl5pPr marL="2169734"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5pPr>
            <a:lvl6pPr marL="2651897"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6pPr>
            <a:lvl7pPr marL="3134060"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7pPr>
            <a:lvl8pPr marL="3616223"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8pPr>
            <a:lvl9pPr marL="4098387"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9pPr>
          </a:lstStyle>
          <a:p>
            <a:pPr algn="just" fontAlgn="auto">
              <a:lnSpc>
                <a:spcPct val="100000"/>
              </a:lnSpc>
              <a:spcAft>
                <a:spcPts val="0"/>
              </a:spcAft>
              <a:buFont typeface="Wingdings" panose="05000000000000000000" pitchFamily="2" charset="2"/>
              <a:buNone/>
            </a:pPr>
            <a:r>
              <a:rPr lang="zh-CN" altLang="en-US" sz="2400" b="1" dirty="0" smtClean="0">
                <a:solidFill>
                  <a:srgbClr val="000000"/>
                </a:solidFill>
                <a:latin typeface="宋体" panose="02010600030101010101" pitchFamily="2" charset="-122"/>
                <a:ea typeface="黑体" panose="02010609060101010101" pitchFamily="49" charset="-122"/>
              </a:rPr>
              <a:t>专家系统的</a:t>
            </a:r>
            <a:r>
              <a:rPr lang="zh-CN" altLang="en-US" sz="2400" b="1" dirty="0">
                <a:solidFill>
                  <a:srgbClr val="000000"/>
                </a:solidFill>
                <a:latin typeface="宋体" panose="02010600030101010101" pitchFamily="2" charset="-122"/>
                <a:ea typeface="黑体" panose="02010609060101010101" pitchFamily="49" charset="-122"/>
              </a:rPr>
              <a:t>系统</a:t>
            </a:r>
            <a:r>
              <a:rPr lang="zh-CN" altLang="en-US" sz="2400" b="1" dirty="0" smtClean="0">
                <a:solidFill>
                  <a:srgbClr val="000000"/>
                </a:solidFill>
                <a:latin typeface="宋体" panose="02010600030101010101" pitchFamily="2" charset="-122"/>
                <a:ea typeface="黑体" panose="02010609060101010101" pitchFamily="49" charset="-122"/>
              </a:rPr>
              <a:t>结构</a:t>
            </a:r>
          </a:p>
          <a:p>
            <a:pPr>
              <a:lnSpc>
                <a:spcPct val="100000"/>
              </a:lnSpc>
            </a:pPr>
            <a:r>
              <a:rPr lang="zh-CN" altLang="en-US" sz="2400" b="1" dirty="0"/>
              <a:t>定义：指专家系统各组成部分的构造方法和组织形式。专家系统通常由人机交互界面、知识库、推理机、解释器、综合数据库、知识获取等</a:t>
            </a:r>
            <a:r>
              <a:rPr lang="en-US" altLang="zh-CN" sz="2400" b="1" dirty="0"/>
              <a:t>6</a:t>
            </a:r>
            <a:r>
              <a:rPr lang="zh-CN" altLang="en-US" sz="2400" b="1" dirty="0"/>
              <a:t>个部分构成。其中箭头方向为数据流动的方向。</a:t>
            </a:r>
            <a:endParaRPr lang="zh-CN" altLang="en-US" sz="2400" b="1" dirty="0"/>
          </a:p>
        </p:txBody>
      </p:sp>
      <p:pic>
        <p:nvPicPr>
          <p:cNvPr id="1306"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65647" y="2893596"/>
            <a:ext cx="7559675"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852762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type="body" idx="1"/>
          </p:nvPr>
        </p:nvSpPr>
        <p:spPr>
          <a:xfrm>
            <a:off x="213519" y="231949"/>
            <a:ext cx="9073008" cy="6768751"/>
          </a:xfrm>
        </p:spPr>
        <p:txBody>
          <a:bodyPr>
            <a:normAutofit/>
          </a:bodyPr>
          <a:lstStyle/>
          <a:p>
            <a:pPr algn="just">
              <a:lnSpc>
                <a:spcPct val="90000"/>
              </a:lnSpc>
            </a:pPr>
            <a:r>
              <a:rPr lang="zh-CN" altLang="en-US" sz="2531" b="1" dirty="0">
                <a:solidFill>
                  <a:srgbClr val="FF0000"/>
                </a:solidFill>
                <a:latin typeface="宋体" panose="02010600030101010101" pitchFamily="2" charset="-122"/>
                <a:ea typeface="楷体_GB2312" pitchFamily="49" charset="-122"/>
              </a:rPr>
              <a:t>知识库</a:t>
            </a:r>
            <a:r>
              <a:rPr lang="zh-CN" altLang="en-US" sz="2531" b="1" dirty="0">
                <a:solidFill>
                  <a:srgbClr val="FF0000"/>
                </a:solidFill>
                <a:latin typeface="宋体" panose="02010600030101010101" pitchFamily="2" charset="-122"/>
                <a:ea typeface="宋体" panose="02010600030101010101" pitchFamily="2" charset="-122"/>
                <a:cs typeface="Times New Roman" panose="02020603050405020304" pitchFamily="18" charset="0"/>
              </a:rPr>
              <a:t> </a:t>
            </a:r>
          </a:p>
          <a:p>
            <a:pPr algn="just">
              <a:lnSpc>
                <a:spcPct val="90000"/>
              </a:lnSpc>
              <a:buFont typeface="Wingdings" panose="05000000000000000000" pitchFamily="2" charset="2"/>
              <a:buNone/>
            </a:pPr>
            <a:r>
              <a:rPr lang="zh-CN" altLang="en-US" sz="2531" b="1" dirty="0">
                <a:solidFill>
                  <a:srgbClr val="FF0000"/>
                </a:solidFill>
                <a:latin typeface="宋体" panose="02010600030101010101" pitchFamily="2" charset="-122"/>
                <a:ea typeface="宋体" panose="02010600030101010101" pitchFamily="2" charset="-122"/>
                <a:cs typeface="Times New Roman" panose="02020603050405020304" pitchFamily="18" charset="0"/>
              </a:rPr>
              <a:t>	主要用来存放领域专家提供的</a:t>
            </a:r>
            <a:r>
              <a:rPr lang="zh-CN" altLang="en-US" sz="2531" b="1" dirty="0" smtClean="0">
                <a:solidFill>
                  <a:srgbClr val="FF0000"/>
                </a:solidFill>
                <a:latin typeface="宋体" panose="02010600030101010101" pitchFamily="2" charset="-122"/>
                <a:ea typeface="宋体" panose="02010600030101010101" pitchFamily="2" charset="-122"/>
                <a:cs typeface="Times New Roman" panose="02020603050405020304" pitchFamily="18" charset="0"/>
              </a:rPr>
              <a:t>专门知识。</a:t>
            </a:r>
            <a:endParaRPr lang="en-US" altLang="zh-CN" sz="2531" b="1" dirty="0" smtClean="0">
              <a:solidFill>
                <a:srgbClr val="FF0000"/>
              </a:solidFill>
              <a:latin typeface="宋体" panose="02010600030101010101" pitchFamily="2" charset="-122"/>
              <a:ea typeface="宋体" panose="02010600030101010101" pitchFamily="2" charset="-122"/>
              <a:cs typeface="Times New Roman" panose="02020603050405020304" pitchFamily="18" charset="0"/>
            </a:endParaRPr>
          </a:p>
          <a:p>
            <a:pPr algn="just">
              <a:buNone/>
            </a:pPr>
            <a:r>
              <a:rPr lang="zh-CN" altLang="en-US" sz="2531" dirty="0" smtClean="0">
                <a:latin typeface="宋体" panose="02010600030101010101" pitchFamily="2" charset="-122"/>
                <a:ea typeface="宋体" panose="02010600030101010101" pitchFamily="2" charset="-122"/>
                <a:cs typeface="Times New Roman" panose="02020603050405020304" pitchFamily="18" charset="0"/>
              </a:rPr>
              <a:t>  知识获取</a:t>
            </a:r>
            <a:r>
              <a:rPr lang="zh-CN" altLang="en-US" sz="2531" dirty="0">
                <a:latin typeface="宋体" panose="02010600030101010101" pitchFamily="2" charset="-122"/>
                <a:ea typeface="宋体" panose="02010600030101010101" pitchFamily="2" charset="-122"/>
                <a:cs typeface="Times New Roman" panose="02020603050405020304" pitchFamily="18" charset="0"/>
              </a:rPr>
              <a:t>过程中获得的专门知识，以适当的知识表达式和结构形式存入知识库中。知识库一般由</a:t>
            </a:r>
            <a:r>
              <a:rPr lang="zh-CN" altLang="en-US" sz="2531" dirty="0">
                <a:solidFill>
                  <a:srgbClr val="FF0000"/>
                </a:solidFill>
                <a:latin typeface="宋体" panose="02010600030101010101" pitchFamily="2" charset="-122"/>
                <a:ea typeface="宋体" panose="02010600030101010101" pitchFamily="2" charset="-122"/>
                <a:cs typeface="Times New Roman" panose="02020603050405020304" pitchFamily="18" charset="0"/>
              </a:rPr>
              <a:t>规则库、事实库和语义网络</a:t>
            </a:r>
            <a:r>
              <a:rPr lang="zh-CN" altLang="en-US" sz="2531" dirty="0">
                <a:latin typeface="宋体" panose="02010600030101010101" pitchFamily="2" charset="-122"/>
                <a:ea typeface="宋体" panose="02010600030101010101" pitchFamily="2" charset="-122"/>
                <a:cs typeface="Times New Roman" panose="02020603050405020304" pitchFamily="18" charset="0"/>
              </a:rPr>
              <a:t>组成。规则库存放启发式知识；事实库存放应用领域所需的数据、信息和事实；语义网络用于表达领域的概念、事实、实体以及它们之间的关系</a:t>
            </a:r>
            <a:r>
              <a:rPr lang="zh-CN" altLang="en-US" sz="2531" dirty="0" smtClean="0">
                <a:latin typeface="宋体" panose="02010600030101010101" pitchFamily="2" charset="-122"/>
                <a:ea typeface="宋体" panose="02010600030101010101" pitchFamily="2" charset="-122"/>
                <a:cs typeface="Times New Roman" panose="02020603050405020304" pitchFamily="18" charset="0"/>
              </a:rPr>
              <a:t>。</a:t>
            </a:r>
            <a:endParaRPr lang="zh-CN" altLang="en-US" sz="2531" dirty="0">
              <a:solidFill>
                <a:srgbClr val="FF0000"/>
              </a:solidFill>
              <a:latin typeface="宋体" panose="02010600030101010101" pitchFamily="2" charset="-122"/>
              <a:ea typeface="宋体" panose="02010600030101010101" pitchFamily="2" charset="-122"/>
              <a:cs typeface="Times New Roman" panose="02020603050405020304" pitchFamily="18" charset="0"/>
            </a:endParaRPr>
          </a:p>
          <a:p>
            <a:pPr lvl="1" algn="just">
              <a:lnSpc>
                <a:spcPct val="90000"/>
              </a:lnSpc>
              <a:buFont typeface="Wingdings" panose="05000000000000000000" pitchFamily="2" charset="2"/>
              <a:buNone/>
            </a:pPr>
            <a:r>
              <a:rPr lang="en-US" altLang="zh-CN" sz="2400" b="1" dirty="0" smtClean="0">
                <a:solidFill>
                  <a:srgbClr val="000000"/>
                </a:solidFill>
                <a:latin typeface="宋体" panose="02010600030101010101" pitchFamily="2" charset="-122"/>
                <a:ea typeface="宋体" panose="02010600030101010101" pitchFamily="2" charset="-122"/>
                <a:cs typeface="Times New Roman" panose="02020603050405020304" pitchFamily="18" charset="0"/>
              </a:rPr>
              <a:t>(1)</a:t>
            </a:r>
            <a:r>
              <a:rPr lang="en-US" altLang="zh-CN" sz="2400" b="1" dirty="0" smtClean="0">
                <a:solidFill>
                  <a:srgbClr val="FF0000"/>
                </a:solidFill>
                <a:latin typeface="宋体" panose="02010600030101010101" pitchFamily="2" charset="-122"/>
                <a:ea typeface="宋体" panose="02010600030101010101" pitchFamily="2" charset="-122"/>
                <a:cs typeface="Times New Roman" panose="02020603050405020304" pitchFamily="18" charset="0"/>
              </a:rPr>
              <a:t> </a:t>
            </a:r>
            <a:r>
              <a:rPr lang="zh-CN" altLang="en-US" sz="2400" b="1" dirty="0" smtClean="0">
                <a:solidFill>
                  <a:srgbClr val="000000"/>
                </a:solidFill>
                <a:latin typeface="宋体" panose="02010600030101010101" pitchFamily="2" charset="-122"/>
                <a:ea typeface="宋体" panose="02010600030101010101" pitchFamily="2" charset="-122"/>
                <a:cs typeface="Times New Roman" panose="02020603050405020304" pitchFamily="18" charset="0"/>
              </a:rPr>
              <a:t>知识表达方法的选择</a:t>
            </a:r>
          </a:p>
          <a:p>
            <a:pPr algn="just">
              <a:lnSpc>
                <a:spcPct val="90000"/>
              </a:lnSpc>
              <a:buFont typeface="Wingdings" panose="05000000000000000000" pitchFamily="2" charset="2"/>
              <a:buNone/>
            </a:pPr>
            <a:r>
              <a:rPr lang="zh-CN" altLang="en-US" sz="2400" i="1" dirty="0">
                <a:solidFill>
                  <a:srgbClr val="000000"/>
                </a:solidFill>
                <a:latin typeface="宋体" panose="02010600030101010101" pitchFamily="2" charset="-122"/>
                <a:ea typeface="宋体" panose="02010600030101010101" pitchFamily="2" charset="-122"/>
                <a:cs typeface="Times New Roman" panose="02020603050405020304" pitchFamily="18" charset="0"/>
              </a:rPr>
              <a:t>	</a:t>
            </a:r>
            <a:r>
              <a:rPr lang="zh-CN" altLang="en-US" sz="2400" i="1" dirty="0" smtClean="0">
                <a:solidFill>
                  <a:srgbClr val="000000"/>
                </a:solidFill>
                <a:latin typeface="宋体" panose="02010600030101010101" pitchFamily="2" charset="-122"/>
                <a:ea typeface="宋体" panose="02010600030101010101" pitchFamily="2" charset="-122"/>
                <a:cs typeface="Times New Roman" panose="02020603050405020304" pitchFamily="18" charset="0"/>
              </a:rPr>
              <a:t>	（最多的三种表示方法是产生式规则、框架和语义网络） </a:t>
            </a:r>
          </a:p>
          <a:p>
            <a:pPr lvl="2" algn="just">
              <a:lnSpc>
                <a:spcPct val="90000"/>
              </a:lnSpc>
              <a:buFontTx/>
              <a:buNone/>
            </a:pPr>
            <a:r>
              <a:rPr lang="zh-CN" altLang="en-US" sz="2400" b="1" dirty="0" smtClean="0">
                <a:solidFill>
                  <a:srgbClr val="000000"/>
                </a:solidFill>
                <a:latin typeface="宋体" panose="02010600030101010101" pitchFamily="2" charset="-122"/>
                <a:ea typeface="宋体" panose="02010600030101010101" pitchFamily="2" charset="-122"/>
                <a:cs typeface="Times New Roman" panose="02020603050405020304" pitchFamily="18" charset="0"/>
              </a:rPr>
              <a:t>	</a:t>
            </a:r>
            <a:r>
              <a:rPr lang="zh-CN" altLang="en-US" sz="2400" dirty="0" smtClean="0">
                <a:solidFill>
                  <a:srgbClr val="000000"/>
                </a:solidFill>
                <a:latin typeface="宋体" panose="02010600030101010101" pitchFamily="2" charset="-122"/>
                <a:ea typeface="宋体" panose="02010600030101010101" pitchFamily="2" charset="-122"/>
                <a:cs typeface="Times New Roman" panose="02020603050405020304" pitchFamily="18" charset="0"/>
              </a:rPr>
              <a:t>① 充分表示领域知识 </a:t>
            </a:r>
          </a:p>
          <a:p>
            <a:pPr lvl="2" algn="just">
              <a:lnSpc>
                <a:spcPct val="90000"/>
              </a:lnSpc>
              <a:buFontTx/>
              <a:buNone/>
            </a:pPr>
            <a:r>
              <a:rPr lang="zh-CN" altLang="en-US" sz="2400" dirty="0" smtClean="0">
                <a:solidFill>
                  <a:srgbClr val="000000"/>
                </a:solidFill>
                <a:latin typeface="宋体" panose="02010600030101010101" pitchFamily="2" charset="-122"/>
                <a:ea typeface="宋体" panose="02010600030101010101" pitchFamily="2" charset="-122"/>
                <a:cs typeface="Times New Roman" panose="02020603050405020304" pitchFamily="18" charset="0"/>
              </a:rPr>
              <a:t>	② 能充分、有效地进行推理</a:t>
            </a:r>
          </a:p>
          <a:p>
            <a:pPr lvl="2" algn="just">
              <a:lnSpc>
                <a:spcPct val="90000"/>
              </a:lnSpc>
              <a:buFontTx/>
              <a:buNone/>
            </a:pPr>
            <a:r>
              <a:rPr lang="zh-CN" altLang="en-US" sz="2400" dirty="0" smtClean="0">
                <a:solidFill>
                  <a:srgbClr val="000000"/>
                </a:solidFill>
                <a:latin typeface="宋体" panose="02010600030101010101" pitchFamily="2" charset="-122"/>
                <a:ea typeface="宋体" panose="02010600030101010101" pitchFamily="2" charset="-122"/>
                <a:cs typeface="Times New Roman" panose="02020603050405020304" pitchFamily="18" charset="0"/>
              </a:rPr>
              <a:t>	③ 便于对知识的组织、维护与管理</a:t>
            </a:r>
          </a:p>
          <a:p>
            <a:pPr lvl="2" algn="just">
              <a:lnSpc>
                <a:spcPct val="90000"/>
              </a:lnSpc>
              <a:buFontTx/>
              <a:buNone/>
            </a:pPr>
            <a:r>
              <a:rPr lang="zh-CN" altLang="en-US" sz="2400" dirty="0" smtClean="0">
                <a:solidFill>
                  <a:srgbClr val="000000"/>
                </a:solidFill>
                <a:latin typeface="宋体" panose="02010600030101010101" pitchFamily="2" charset="-122"/>
                <a:ea typeface="宋体" panose="02010600030101010101" pitchFamily="2" charset="-122"/>
                <a:cs typeface="Times New Roman" panose="02020603050405020304" pitchFamily="18" charset="0"/>
              </a:rPr>
              <a:t>	④ 便于理解与实现 </a:t>
            </a:r>
          </a:p>
          <a:p>
            <a:pPr lvl="1" algn="just">
              <a:lnSpc>
                <a:spcPct val="90000"/>
              </a:lnSpc>
              <a:buFont typeface="Wingdings" panose="05000000000000000000" pitchFamily="2" charset="2"/>
              <a:buNone/>
            </a:pPr>
            <a:r>
              <a:rPr lang="en-US" altLang="zh-CN" sz="2400" b="1" dirty="0" smtClean="0">
                <a:solidFill>
                  <a:srgbClr val="000000"/>
                </a:solidFill>
                <a:latin typeface="宋体" panose="02010600030101010101" pitchFamily="2" charset="-122"/>
                <a:ea typeface="宋体" panose="02010600030101010101" pitchFamily="2" charset="-122"/>
                <a:cs typeface="Times New Roman" panose="02020603050405020304" pitchFamily="18" charset="0"/>
              </a:rPr>
              <a:t>(2) </a:t>
            </a:r>
            <a:r>
              <a:rPr lang="zh-CN" altLang="en-US" sz="2400" b="1" dirty="0" smtClean="0">
                <a:solidFill>
                  <a:srgbClr val="000000"/>
                </a:solidFill>
                <a:latin typeface="宋体" panose="02010600030101010101" pitchFamily="2" charset="-122"/>
                <a:ea typeface="宋体" panose="02010600030101010101" pitchFamily="2" charset="-122"/>
                <a:cs typeface="Times New Roman" panose="02020603050405020304" pitchFamily="18" charset="0"/>
              </a:rPr>
              <a:t>知识库管理系统</a:t>
            </a:r>
          </a:p>
          <a:p>
            <a:pPr lvl="1" algn="just">
              <a:lnSpc>
                <a:spcPct val="90000"/>
              </a:lnSpc>
              <a:buFont typeface="Wingdings" panose="05000000000000000000" pitchFamily="2" charset="2"/>
              <a:buNone/>
            </a:pPr>
            <a:r>
              <a:rPr lang="zh-CN" altLang="en-US" sz="2400" b="1" dirty="0" smtClean="0">
                <a:solidFill>
                  <a:srgbClr val="000000"/>
                </a:solidFill>
                <a:latin typeface="宋体" panose="02010600030101010101" pitchFamily="2" charset="-122"/>
                <a:ea typeface="宋体" panose="02010600030101010101" pitchFamily="2" charset="-122"/>
                <a:cs typeface="Times New Roman" panose="02020603050405020304" pitchFamily="18" charset="0"/>
              </a:rPr>
              <a:t>    对知识库中的知识组织、检索和维护</a:t>
            </a:r>
            <a:endParaRPr lang="en-US" altLang="zh-CN" sz="2400" b="1" dirty="0" smtClean="0">
              <a:solidFill>
                <a:srgbClr val="000000"/>
              </a:solidFill>
              <a:latin typeface="宋体" panose="02010600030101010101" pitchFamily="2" charset="-122"/>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671263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57535" y="303957"/>
            <a:ext cx="8856984" cy="5083058"/>
          </a:xfrm>
          <a:prstGeom prst="rect">
            <a:avLst/>
          </a:prstGeom>
        </p:spPr>
        <p:txBody>
          <a:bodyPr wrap="square">
            <a:spAutoFit/>
          </a:bodyPr>
          <a:lstStyle/>
          <a:p>
            <a:pPr algn="just"/>
            <a:r>
              <a:rPr lang="zh-CN" altLang="en-US" sz="2531" b="1" dirty="0">
                <a:solidFill>
                  <a:srgbClr val="FF0000"/>
                </a:solidFill>
                <a:latin typeface="宋体" panose="02010600030101010101" pitchFamily="2" charset="-122"/>
                <a:ea typeface="楷体_GB2312" pitchFamily="49" charset="-122"/>
              </a:rPr>
              <a:t>推理机</a:t>
            </a:r>
          </a:p>
          <a:p>
            <a:pPr marL="800100" lvl="1" indent="-342900" algn="just">
              <a:spcBef>
                <a:spcPts val="600"/>
              </a:spcBef>
              <a:buFont typeface="Wingdings" panose="05000000000000000000" pitchFamily="2" charset="2"/>
              <a:buChar char="l"/>
            </a:pPr>
            <a:r>
              <a:rPr lang="zh-CN" altLang="en-US" sz="2400" dirty="0">
                <a:latin typeface="宋体" panose="02010600030101010101" pitchFamily="2" charset="-122"/>
              </a:rPr>
              <a:t>推理机是一组程序，用来控制和协调整个专家系统的工作。当用户的要求、数据和事实输入到系统以后，推理机在一定的控制策略下，搜索知识库中的规则、事实和语义网络，并按正向推理或逆向推理的方式进行推理和判断，最后获得推理结果。</a:t>
            </a:r>
            <a:endParaRPr lang="zh-CN" altLang="en-US" sz="2400" dirty="0"/>
          </a:p>
          <a:p>
            <a:pPr marL="800100" lvl="1" indent="-342900" algn="just">
              <a:spcBef>
                <a:spcPts val="600"/>
              </a:spcBef>
              <a:buFont typeface="Wingdings" panose="05000000000000000000" pitchFamily="2" charset="2"/>
              <a:buChar char="l"/>
            </a:pPr>
            <a:r>
              <a:rPr lang="zh-CN" altLang="en-US" sz="2400" dirty="0" smtClean="0">
                <a:latin typeface="宋体" panose="02010600030101010101" pitchFamily="2" charset="-122"/>
              </a:rPr>
              <a:t>模拟</a:t>
            </a:r>
            <a:r>
              <a:rPr lang="zh-CN" altLang="en-US" sz="2400" dirty="0">
                <a:latin typeface="宋体" panose="02010600030101010101" pitchFamily="2" charset="-122"/>
              </a:rPr>
              <a:t>领域专家的思维过程，控制并执行对问题的求解</a:t>
            </a:r>
          </a:p>
          <a:p>
            <a:pPr marL="800100" lvl="1" indent="-342900" algn="just">
              <a:spcBef>
                <a:spcPts val="600"/>
              </a:spcBef>
              <a:buFont typeface="Wingdings" panose="05000000000000000000" pitchFamily="2" charset="2"/>
              <a:buChar char="l"/>
            </a:pPr>
            <a:r>
              <a:rPr lang="zh-CN" altLang="en-US" sz="2400" dirty="0">
                <a:solidFill>
                  <a:srgbClr val="000000"/>
                </a:solidFill>
                <a:latin typeface="宋体" panose="02010600030101010101" pitchFamily="2" charset="-122"/>
              </a:rPr>
              <a:t>推理机包括</a:t>
            </a:r>
            <a:r>
              <a:rPr lang="zh-CN" altLang="en-US" sz="2400" dirty="0">
                <a:solidFill>
                  <a:srgbClr val="FF0000"/>
                </a:solidFill>
                <a:latin typeface="宋体" panose="02010600030101010101" pitchFamily="2" charset="-122"/>
              </a:rPr>
              <a:t>推理方法</a:t>
            </a:r>
            <a:r>
              <a:rPr lang="zh-CN" altLang="en-US" sz="2400" dirty="0">
                <a:solidFill>
                  <a:srgbClr val="000000"/>
                </a:solidFill>
                <a:latin typeface="宋体" panose="02010600030101010101" pitchFamily="2" charset="-122"/>
              </a:rPr>
              <a:t>和</a:t>
            </a:r>
            <a:r>
              <a:rPr lang="zh-CN" altLang="en-US" sz="2400" dirty="0">
                <a:solidFill>
                  <a:srgbClr val="FF0000"/>
                </a:solidFill>
                <a:latin typeface="宋体" panose="02010600030101010101" pitchFamily="2" charset="-122"/>
              </a:rPr>
              <a:t>控制策略</a:t>
            </a:r>
            <a:r>
              <a:rPr lang="zh-CN" altLang="en-US" sz="2400" dirty="0">
                <a:solidFill>
                  <a:srgbClr val="000000"/>
                </a:solidFill>
                <a:latin typeface="宋体" panose="02010600030101010101" pitchFamily="2" charset="-122"/>
              </a:rPr>
              <a:t>两部分</a:t>
            </a:r>
          </a:p>
          <a:p>
            <a:pPr lvl="2" algn="just">
              <a:spcBef>
                <a:spcPts val="600"/>
              </a:spcBef>
            </a:pPr>
            <a:r>
              <a:rPr lang="zh-CN" altLang="en-US" sz="2400" dirty="0">
                <a:solidFill>
                  <a:srgbClr val="000000"/>
                </a:solidFill>
                <a:latin typeface="宋体" panose="02010600030101010101" pitchFamily="2" charset="-122"/>
              </a:rPr>
              <a:t>推理方法有</a:t>
            </a:r>
            <a:r>
              <a:rPr lang="zh-CN" altLang="en-US" sz="2400" dirty="0">
                <a:solidFill>
                  <a:srgbClr val="FF0000"/>
                </a:solidFill>
                <a:latin typeface="宋体" panose="02010600030101010101" pitchFamily="2" charset="-122"/>
              </a:rPr>
              <a:t>精确推理和不精确推理</a:t>
            </a:r>
            <a:endParaRPr lang="zh-CN" altLang="en-US" sz="2400" i="1" dirty="0">
              <a:solidFill>
                <a:srgbClr val="000000"/>
              </a:solidFill>
              <a:latin typeface="宋体" panose="02010600030101010101" pitchFamily="2" charset="-122"/>
            </a:endParaRPr>
          </a:p>
          <a:p>
            <a:pPr lvl="2" algn="just">
              <a:spcBef>
                <a:spcPts val="600"/>
              </a:spcBef>
            </a:pPr>
            <a:r>
              <a:rPr lang="zh-CN" altLang="en-US" sz="2400" dirty="0">
                <a:solidFill>
                  <a:srgbClr val="000000"/>
                </a:solidFill>
                <a:latin typeface="宋体" panose="02010600030101010101" pitchFamily="2" charset="-122"/>
              </a:rPr>
              <a:t>控制策略主要指</a:t>
            </a:r>
            <a:r>
              <a:rPr lang="zh-CN" altLang="en-US" sz="2400" dirty="0">
                <a:solidFill>
                  <a:srgbClr val="FF0000"/>
                </a:solidFill>
                <a:latin typeface="宋体" panose="02010600030101010101" pitchFamily="2" charset="-122"/>
              </a:rPr>
              <a:t>推理方向控制</a:t>
            </a:r>
            <a:r>
              <a:rPr lang="zh-CN" altLang="en-US" sz="2400" dirty="0">
                <a:solidFill>
                  <a:srgbClr val="000000"/>
                </a:solidFill>
                <a:latin typeface="宋体" panose="02010600030101010101" pitchFamily="2" charset="-122"/>
              </a:rPr>
              <a:t>及</a:t>
            </a:r>
            <a:r>
              <a:rPr lang="zh-CN" altLang="en-US" sz="2400" dirty="0">
                <a:solidFill>
                  <a:srgbClr val="FF0000"/>
                </a:solidFill>
                <a:latin typeface="宋体" panose="02010600030101010101" pitchFamily="2" charset="-122"/>
              </a:rPr>
              <a:t>推理规则选择策略</a:t>
            </a:r>
          </a:p>
          <a:p>
            <a:pPr lvl="2" algn="just">
              <a:spcBef>
                <a:spcPts val="600"/>
              </a:spcBef>
            </a:pPr>
            <a:r>
              <a:rPr lang="zh-CN" altLang="en-US" sz="2400" dirty="0">
                <a:solidFill>
                  <a:srgbClr val="000000"/>
                </a:solidFill>
                <a:latin typeface="宋体" panose="02010600030101010101" pitchFamily="2" charset="-122"/>
              </a:rPr>
              <a:t>推理有</a:t>
            </a:r>
            <a:r>
              <a:rPr lang="zh-CN" altLang="en-US" sz="2400" dirty="0">
                <a:solidFill>
                  <a:srgbClr val="FF0000"/>
                </a:solidFill>
                <a:latin typeface="宋体" panose="02010600030101010101" pitchFamily="2" charset="-122"/>
              </a:rPr>
              <a:t>正向推理</a:t>
            </a:r>
            <a:r>
              <a:rPr lang="zh-CN" altLang="en-US" sz="2400" dirty="0">
                <a:solidFill>
                  <a:srgbClr val="000000"/>
                </a:solidFill>
                <a:latin typeface="宋体" panose="02010600030101010101" pitchFamily="2" charset="-122"/>
              </a:rPr>
              <a:t>、</a:t>
            </a:r>
            <a:r>
              <a:rPr lang="zh-CN" altLang="en-US" sz="2400" dirty="0">
                <a:solidFill>
                  <a:srgbClr val="FF0000"/>
                </a:solidFill>
                <a:latin typeface="宋体" panose="02010600030101010101" pitchFamily="2" charset="-122"/>
              </a:rPr>
              <a:t>反向推理</a:t>
            </a:r>
            <a:r>
              <a:rPr lang="zh-CN" altLang="en-US" sz="2400" dirty="0">
                <a:solidFill>
                  <a:srgbClr val="000000"/>
                </a:solidFill>
                <a:latin typeface="宋体" panose="02010600030101010101" pitchFamily="2" charset="-122"/>
              </a:rPr>
              <a:t>和</a:t>
            </a:r>
            <a:r>
              <a:rPr lang="zh-CN" altLang="en-US" sz="2400" dirty="0">
                <a:solidFill>
                  <a:srgbClr val="FF0000"/>
                </a:solidFill>
                <a:latin typeface="宋体" panose="02010600030101010101" pitchFamily="2" charset="-122"/>
              </a:rPr>
              <a:t>正反向混合推理</a:t>
            </a:r>
          </a:p>
          <a:p>
            <a:pPr lvl="2" algn="just">
              <a:spcBef>
                <a:spcPts val="600"/>
              </a:spcBef>
            </a:pPr>
            <a:r>
              <a:rPr lang="zh-CN" altLang="en-US" sz="2400" dirty="0">
                <a:solidFill>
                  <a:srgbClr val="000000"/>
                </a:solidFill>
                <a:latin typeface="宋体" panose="02010600030101010101" pitchFamily="2" charset="-122"/>
              </a:rPr>
              <a:t>推理策略一般还与搜索策略有关</a:t>
            </a:r>
            <a:r>
              <a:rPr lang="zh-CN" altLang="en-US" sz="2400" i="1" dirty="0">
                <a:solidFill>
                  <a:srgbClr val="000000"/>
                </a:solidFill>
                <a:latin typeface="宋体" panose="02010600030101010101" pitchFamily="2" charset="-122"/>
              </a:rPr>
              <a:t>（已在推理章节介绍）</a:t>
            </a:r>
            <a:endParaRPr lang="en-US" altLang="zh-CN" sz="2400" dirty="0"/>
          </a:p>
        </p:txBody>
      </p:sp>
    </p:spTree>
    <p:extLst>
      <p:ext uri="{BB962C8B-B14F-4D97-AF65-F5344CB8AC3E}">
        <p14:creationId xmlns:p14="http://schemas.microsoft.com/office/powerpoint/2010/main" val="34694472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Grp="1" noChangeArrowheads="1"/>
          </p:cNvSpPr>
          <p:nvPr>
            <p:ph type="body" idx="1"/>
          </p:nvPr>
        </p:nvSpPr>
        <p:spPr>
          <a:xfrm>
            <a:off x="482441" y="375965"/>
            <a:ext cx="8804086" cy="6712703"/>
          </a:xfrm>
        </p:spPr>
        <p:txBody>
          <a:bodyPr>
            <a:normAutofit/>
          </a:bodyPr>
          <a:lstStyle/>
          <a:p>
            <a:pPr algn="just"/>
            <a:r>
              <a:rPr lang="zh-CN" altLang="en-US" sz="2531" b="1" dirty="0" smtClean="0">
                <a:solidFill>
                  <a:srgbClr val="FF0000"/>
                </a:solidFill>
                <a:effectLst>
                  <a:outerShdw blurRad="38100" dist="38100" dir="2700000" algn="tl">
                    <a:srgbClr val="C0C0C0"/>
                  </a:outerShdw>
                </a:effectLst>
                <a:latin typeface="宋体" panose="02010600030101010101" pitchFamily="2" charset="-122"/>
                <a:ea typeface="楷体_GB2312" pitchFamily="49" charset="-122"/>
              </a:rPr>
              <a:t>知识获取 </a:t>
            </a:r>
            <a:endParaRPr lang="zh-CN" altLang="en-US" sz="2531" b="1" dirty="0">
              <a:solidFill>
                <a:srgbClr val="FF0000"/>
              </a:solidFill>
              <a:effectLst>
                <a:outerShdw blurRad="38100" dist="38100" dir="2700000" algn="tl">
                  <a:srgbClr val="C0C0C0"/>
                </a:outerShdw>
              </a:effectLst>
              <a:latin typeface="宋体" panose="02010600030101010101" pitchFamily="2" charset="-122"/>
              <a:ea typeface="楷体_GB2312" pitchFamily="49" charset="-122"/>
            </a:endParaRPr>
          </a:p>
          <a:p>
            <a:pPr lvl="1" algn="just"/>
            <a:r>
              <a:rPr lang="zh-CN" altLang="en-US" sz="2109" dirty="0">
                <a:cs typeface="Times New Roman" panose="02020603050405020304" pitchFamily="18" charset="0"/>
              </a:rPr>
              <a:t>“</a:t>
            </a:r>
            <a:r>
              <a:rPr lang="zh-CN" altLang="en-US" sz="2109" dirty="0">
                <a:latin typeface="宋体" panose="02010600030101010101" pitchFamily="2" charset="-122"/>
                <a:cs typeface="Times New Roman" panose="02020603050405020304" pitchFamily="18" charset="0"/>
              </a:rPr>
              <a:t>瓶颈</a:t>
            </a:r>
            <a:r>
              <a:rPr lang="zh-CN" altLang="en-US" sz="2109" dirty="0">
                <a:cs typeface="Times New Roman" panose="02020603050405020304" pitchFamily="18" charset="0"/>
              </a:rPr>
              <a:t>”</a:t>
            </a:r>
            <a:r>
              <a:rPr lang="zh-CN" altLang="en-US" sz="2109" dirty="0">
                <a:latin typeface="宋体" panose="02010600030101010101" pitchFamily="2" charset="-122"/>
                <a:cs typeface="Times New Roman" panose="02020603050405020304" pitchFamily="18" charset="0"/>
              </a:rPr>
              <a:t>，是建造和设计专家系统的关键</a:t>
            </a:r>
            <a:r>
              <a:rPr lang="zh-CN" altLang="en-US" sz="2109" dirty="0">
                <a:latin typeface="宋体" panose="02010600030101010101" pitchFamily="2" charset="-122"/>
                <a:ea typeface="楷体_GB2312" pitchFamily="49" charset="-122"/>
              </a:rPr>
              <a:t> </a:t>
            </a:r>
          </a:p>
          <a:p>
            <a:pPr lvl="1" algn="just"/>
            <a:r>
              <a:rPr lang="zh-CN" altLang="en-US" sz="2109" dirty="0">
                <a:latin typeface="宋体" panose="02010600030101010101" pitchFamily="2" charset="-122"/>
                <a:cs typeface="Times New Roman" panose="02020603050405020304" pitchFamily="18" charset="0"/>
              </a:rPr>
              <a:t>基本任务是为专家系统获取知识，建立起健全、完善、有效的知识库，以满足求解领域问题的需要</a:t>
            </a:r>
            <a:r>
              <a:rPr lang="zh-CN" altLang="en-US" sz="2109" dirty="0">
                <a:latin typeface="宋体" panose="02010600030101010101" pitchFamily="2" charset="-122"/>
                <a:ea typeface="楷体_GB2312" pitchFamily="49" charset="-122"/>
              </a:rPr>
              <a:t> </a:t>
            </a:r>
          </a:p>
          <a:p>
            <a:pPr lvl="1" algn="just"/>
            <a:r>
              <a:rPr lang="zh-CN" altLang="en-US" sz="2109" dirty="0">
                <a:latin typeface="宋体" panose="02010600030101010101" pitchFamily="2" charset="-122"/>
                <a:cs typeface="Times New Roman" panose="02020603050405020304" pitchFamily="18" charset="0"/>
              </a:rPr>
              <a:t>要对知识进行一致性、完整性检测</a:t>
            </a:r>
          </a:p>
          <a:p>
            <a:pPr algn="just">
              <a:lnSpc>
                <a:spcPct val="90000"/>
              </a:lnSpc>
            </a:pPr>
            <a:r>
              <a:rPr lang="zh-CN" altLang="en-US" sz="2109" b="1" dirty="0" smtClean="0">
                <a:solidFill>
                  <a:srgbClr val="FF0000"/>
                </a:solidFill>
                <a:effectLst>
                  <a:outerShdw blurRad="38100" dist="38100" dir="2700000" algn="tl">
                    <a:srgbClr val="C0C0C0"/>
                  </a:outerShdw>
                </a:effectLst>
                <a:latin typeface="宋体" panose="02010600030101010101" pitchFamily="2" charset="-122"/>
                <a:ea typeface="楷体_GB2312" pitchFamily="49" charset="-122"/>
              </a:rPr>
              <a:t>人</a:t>
            </a:r>
            <a:r>
              <a:rPr lang="zh-CN" altLang="en-US" sz="2109" b="1" dirty="0">
                <a:solidFill>
                  <a:srgbClr val="FF0000"/>
                </a:solidFill>
                <a:effectLst>
                  <a:outerShdw blurRad="38100" dist="38100" dir="2700000" algn="tl">
                    <a:srgbClr val="C0C0C0"/>
                  </a:outerShdw>
                </a:effectLst>
                <a:latin typeface="宋体" panose="02010600030101010101" pitchFamily="2" charset="-122"/>
                <a:ea typeface="楷体_GB2312" pitchFamily="49" charset="-122"/>
              </a:rPr>
              <a:t>机接口</a:t>
            </a:r>
            <a:r>
              <a:rPr lang="zh-CN" altLang="en-US" sz="2109" i="1" dirty="0">
                <a:solidFill>
                  <a:srgbClr val="000000"/>
                </a:solidFill>
                <a:latin typeface="宋体" panose="02010600030101010101" pitchFamily="2" charset="-122"/>
                <a:ea typeface="宋体" panose="02010600030101010101" pitchFamily="2" charset="-122"/>
                <a:cs typeface="Times New Roman" panose="02020603050405020304" pitchFamily="18" charset="0"/>
              </a:rPr>
              <a:t> </a:t>
            </a:r>
          </a:p>
          <a:p>
            <a:pPr lvl="1" algn="just">
              <a:lnSpc>
                <a:spcPct val="90000"/>
              </a:lnSpc>
            </a:pPr>
            <a:r>
              <a:rPr lang="zh-CN" altLang="en-US" sz="1898" dirty="0">
                <a:latin typeface="宋体" panose="02010600030101010101" pitchFamily="2" charset="-122"/>
                <a:ea typeface="宋体" panose="02010600030101010101" pitchFamily="2" charset="-122"/>
                <a:cs typeface="Times New Roman" panose="02020603050405020304" pitchFamily="18" charset="0"/>
              </a:rPr>
              <a:t>专家系统与领域专家、知识工程师、一般用户间进行交互的界面</a:t>
            </a:r>
          </a:p>
          <a:p>
            <a:pPr lvl="1" algn="just">
              <a:lnSpc>
                <a:spcPct val="90000"/>
              </a:lnSpc>
            </a:pPr>
            <a:r>
              <a:rPr lang="zh-CN" altLang="en-US" sz="1898" dirty="0">
                <a:latin typeface="宋体" panose="02010600030101010101" pitchFamily="2" charset="-122"/>
                <a:ea typeface="宋体" panose="02010600030101010101" pitchFamily="2" charset="-122"/>
                <a:cs typeface="Times New Roman" panose="02020603050405020304" pitchFamily="18" charset="0"/>
              </a:rPr>
              <a:t>由一组程序及相应的硬件组成，用于完成输入输出工作</a:t>
            </a:r>
            <a:r>
              <a:rPr lang="zh-CN" altLang="en-US" sz="1898" i="1" dirty="0">
                <a:latin typeface="宋体" panose="02010600030101010101" pitchFamily="2" charset="-122"/>
                <a:ea typeface="宋体" panose="02010600030101010101" pitchFamily="2" charset="-122"/>
                <a:cs typeface="Times New Roman" panose="02020603050405020304" pitchFamily="18" charset="0"/>
              </a:rPr>
              <a:t> </a:t>
            </a:r>
          </a:p>
          <a:p>
            <a:pPr lvl="1" algn="just">
              <a:lnSpc>
                <a:spcPct val="90000"/>
              </a:lnSpc>
            </a:pPr>
            <a:r>
              <a:rPr lang="zh-CN" altLang="en-US" sz="1898" dirty="0">
                <a:latin typeface="宋体" panose="02010600030101010101" pitchFamily="2" charset="-122"/>
                <a:ea typeface="宋体" panose="02010600030101010101" pitchFamily="2" charset="-122"/>
                <a:cs typeface="Times New Roman" panose="02020603050405020304" pitchFamily="18" charset="0"/>
              </a:rPr>
              <a:t>更新、完善、扩充知识库；推理过程中人机交互；结束时显示结果</a:t>
            </a:r>
          </a:p>
          <a:p>
            <a:pPr algn="just">
              <a:lnSpc>
                <a:spcPct val="90000"/>
              </a:lnSpc>
            </a:pPr>
            <a:r>
              <a:rPr lang="zh-CN" altLang="en-US" sz="2109" b="1" dirty="0">
                <a:solidFill>
                  <a:srgbClr val="FF0000"/>
                </a:solidFill>
                <a:effectLst>
                  <a:outerShdw blurRad="38100" dist="38100" dir="2700000" algn="tl">
                    <a:srgbClr val="C0C0C0"/>
                  </a:outerShdw>
                </a:effectLst>
                <a:latin typeface="宋体" panose="02010600030101010101" pitchFamily="2" charset="-122"/>
                <a:ea typeface="楷体_GB2312" pitchFamily="49" charset="-122"/>
              </a:rPr>
              <a:t>数据库</a:t>
            </a:r>
          </a:p>
          <a:p>
            <a:pPr lvl="1" algn="just">
              <a:lnSpc>
                <a:spcPct val="90000"/>
              </a:lnSpc>
            </a:pPr>
            <a:r>
              <a:rPr lang="zh-CN" altLang="en-US" sz="1898" dirty="0">
                <a:latin typeface="宋体" panose="02010600030101010101" pitchFamily="2" charset="-122"/>
                <a:ea typeface="宋体" panose="02010600030101010101" pitchFamily="2" charset="-122"/>
                <a:cs typeface="Times New Roman" panose="02020603050405020304" pitchFamily="18" charset="0"/>
              </a:rPr>
              <a:t>又称</a:t>
            </a:r>
            <a:r>
              <a:rPr lang="zh-CN" altLang="en-US" sz="1898" dirty="0">
                <a:ea typeface="宋体" panose="02010600030101010101" pitchFamily="2" charset="-122"/>
                <a:cs typeface="Times New Roman" panose="02020603050405020304" pitchFamily="18" charset="0"/>
              </a:rPr>
              <a:t>“</a:t>
            </a:r>
            <a:r>
              <a:rPr lang="zh-CN" altLang="en-US" sz="1898" dirty="0">
                <a:latin typeface="宋体" panose="02010600030101010101" pitchFamily="2" charset="-122"/>
                <a:ea typeface="宋体" panose="02010600030101010101" pitchFamily="2" charset="-122"/>
                <a:cs typeface="Times New Roman" panose="02020603050405020304" pitchFamily="18" charset="0"/>
              </a:rPr>
              <a:t>黑板</a:t>
            </a:r>
            <a:r>
              <a:rPr lang="zh-CN" altLang="en-US" sz="1898" dirty="0">
                <a:ea typeface="宋体" panose="02010600030101010101" pitchFamily="2" charset="-122"/>
                <a:cs typeface="Times New Roman" panose="02020603050405020304" pitchFamily="18" charset="0"/>
              </a:rPr>
              <a:t>”</a:t>
            </a:r>
            <a:r>
              <a:rPr lang="zh-CN" altLang="en-US" sz="1898" dirty="0">
                <a:latin typeface="宋体" panose="02010600030101010101" pitchFamily="2" charset="-122"/>
                <a:ea typeface="宋体" panose="02010600030101010101" pitchFamily="2" charset="-122"/>
                <a:cs typeface="Times New Roman" panose="02020603050405020304" pitchFamily="18" charset="0"/>
              </a:rPr>
              <a:t>、</a:t>
            </a:r>
            <a:r>
              <a:rPr lang="zh-CN" altLang="en-US" sz="1898" dirty="0">
                <a:ea typeface="宋体" panose="02010600030101010101" pitchFamily="2" charset="-122"/>
                <a:cs typeface="Times New Roman" panose="02020603050405020304" pitchFamily="18" charset="0"/>
              </a:rPr>
              <a:t>“</a:t>
            </a:r>
            <a:r>
              <a:rPr lang="zh-CN" altLang="en-US" sz="1898" dirty="0">
                <a:latin typeface="宋体" panose="02010600030101010101" pitchFamily="2" charset="-122"/>
                <a:ea typeface="宋体" panose="02010600030101010101" pitchFamily="2" charset="-122"/>
                <a:cs typeface="Times New Roman" panose="02020603050405020304" pitchFamily="18" charset="0"/>
              </a:rPr>
              <a:t>综合数据库</a:t>
            </a:r>
            <a:r>
              <a:rPr lang="zh-CN" altLang="en-US" sz="1898" dirty="0">
                <a:ea typeface="宋体" panose="02010600030101010101" pitchFamily="2" charset="-122"/>
                <a:cs typeface="Times New Roman" panose="02020603050405020304" pitchFamily="18" charset="0"/>
              </a:rPr>
              <a:t>”</a:t>
            </a:r>
            <a:r>
              <a:rPr lang="zh-CN" altLang="en-US" sz="1898" dirty="0">
                <a:latin typeface="宋体" panose="02010600030101010101" pitchFamily="2" charset="-122"/>
                <a:ea typeface="宋体" panose="02010600030101010101" pitchFamily="2" charset="-122"/>
                <a:cs typeface="Times New Roman" panose="02020603050405020304" pitchFamily="18" charset="0"/>
              </a:rPr>
              <a:t>或</a:t>
            </a:r>
            <a:r>
              <a:rPr lang="zh-CN" altLang="en-US" sz="1898" dirty="0">
                <a:ea typeface="宋体" panose="02010600030101010101" pitchFamily="2" charset="-122"/>
                <a:cs typeface="Times New Roman" panose="02020603050405020304" pitchFamily="18" charset="0"/>
              </a:rPr>
              <a:t>“</a:t>
            </a:r>
            <a:r>
              <a:rPr lang="zh-CN" altLang="en-US" sz="1898" dirty="0">
                <a:latin typeface="宋体" panose="02010600030101010101" pitchFamily="2" charset="-122"/>
                <a:ea typeface="宋体" panose="02010600030101010101" pitchFamily="2" charset="-122"/>
                <a:cs typeface="Times New Roman" panose="02020603050405020304" pitchFamily="18" charset="0"/>
              </a:rPr>
              <a:t>动态数据库</a:t>
            </a:r>
            <a:r>
              <a:rPr lang="zh-CN" altLang="en-US" sz="1898" dirty="0">
                <a:ea typeface="宋体" panose="02010600030101010101" pitchFamily="2" charset="-122"/>
                <a:cs typeface="Times New Roman" panose="02020603050405020304" pitchFamily="18" charset="0"/>
              </a:rPr>
              <a:t>”</a:t>
            </a:r>
            <a:endParaRPr lang="zh-CN" altLang="en-US" sz="1898" dirty="0">
              <a:latin typeface="宋体" panose="02010600030101010101" pitchFamily="2" charset="-122"/>
              <a:ea typeface="宋体" panose="02010600030101010101" pitchFamily="2" charset="-122"/>
              <a:cs typeface="Times New Roman" panose="02020603050405020304" pitchFamily="18" charset="0"/>
            </a:endParaRPr>
          </a:p>
          <a:p>
            <a:pPr lvl="1" algn="just">
              <a:lnSpc>
                <a:spcPct val="90000"/>
              </a:lnSpc>
            </a:pPr>
            <a:r>
              <a:rPr lang="zh-CN" altLang="en-US" sz="1898" dirty="0">
                <a:latin typeface="宋体" panose="02010600030101010101" pitchFamily="2" charset="-122"/>
                <a:ea typeface="宋体" panose="02010600030101010101" pitchFamily="2" charset="-122"/>
                <a:cs typeface="Times New Roman" panose="02020603050405020304" pitchFamily="18" charset="0"/>
              </a:rPr>
              <a:t>用于存放用户提供的初始事实、问题描述及系统运行过程中得到的中间结果、最终结果等信息</a:t>
            </a:r>
            <a:r>
              <a:rPr lang="zh-CN" altLang="en-US" sz="1898" dirty="0">
                <a:latin typeface="宋体" panose="02010600030101010101" pitchFamily="2" charset="-122"/>
                <a:ea typeface="楷体_GB2312" pitchFamily="49" charset="-122"/>
              </a:rPr>
              <a:t> </a:t>
            </a:r>
          </a:p>
          <a:p>
            <a:pPr lvl="1" algn="just">
              <a:lnSpc>
                <a:spcPct val="90000"/>
              </a:lnSpc>
            </a:pPr>
            <a:r>
              <a:rPr lang="zh-CN" altLang="en-US" sz="1898" dirty="0">
                <a:latin typeface="宋体" panose="02010600030101010101" pitchFamily="2" charset="-122"/>
                <a:ea typeface="宋体" panose="02010600030101010101" pitchFamily="2" charset="-122"/>
                <a:cs typeface="Times New Roman" panose="02020603050405020304" pitchFamily="18" charset="0"/>
              </a:rPr>
              <a:t>是推理机不可缺少的工作场地，同时由于它可记录推理过程中的各种有关信息，又为解释机构提供了回答用户咨询的依据</a:t>
            </a:r>
          </a:p>
          <a:p>
            <a:pPr algn="just">
              <a:lnSpc>
                <a:spcPct val="90000"/>
              </a:lnSpc>
            </a:pPr>
            <a:r>
              <a:rPr lang="zh-CN" altLang="en-US" sz="2109" b="1" dirty="0" smtClean="0">
                <a:solidFill>
                  <a:srgbClr val="FF0000"/>
                </a:solidFill>
                <a:effectLst>
                  <a:outerShdw blurRad="38100" dist="38100" dir="2700000" algn="tl">
                    <a:srgbClr val="C0C0C0"/>
                  </a:outerShdw>
                </a:effectLst>
                <a:latin typeface="宋体" panose="02010600030101010101" pitchFamily="2" charset="-122"/>
                <a:ea typeface="楷体_GB2312" pitchFamily="49" charset="-122"/>
              </a:rPr>
              <a:t>解释</a:t>
            </a:r>
            <a:r>
              <a:rPr lang="zh-CN" altLang="en-US" sz="2109" b="1" dirty="0">
                <a:solidFill>
                  <a:srgbClr val="FF0000"/>
                </a:solidFill>
                <a:effectLst>
                  <a:outerShdw blurRad="38100" dist="38100" dir="2700000" algn="tl">
                    <a:srgbClr val="C0C0C0"/>
                  </a:outerShdw>
                </a:effectLst>
                <a:latin typeface="宋体" panose="02010600030101010101" pitchFamily="2" charset="-122"/>
                <a:ea typeface="楷体_GB2312" pitchFamily="49" charset="-122"/>
              </a:rPr>
              <a:t>器</a:t>
            </a:r>
            <a:r>
              <a:rPr lang="zh-CN" altLang="en-US" sz="2109" b="1" dirty="0" smtClean="0">
                <a:solidFill>
                  <a:srgbClr val="FF0000"/>
                </a:solidFill>
                <a:effectLst>
                  <a:outerShdw blurRad="38100" dist="38100" dir="2700000" algn="tl">
                    <a:srgbClr val="C0C0C0"/>
                  </a:outerShdw>
                </a:effectLst>
                <a:latin typeface="宋体" panose="02010600030101010101" pitchFamily="2" charset="-122"/>
                <a:ea typeface="楷体_GB2312" pitchFamily="49" charset="-122"/>
              </a:rPr>
              <a:t> </a:t>
            </a:r>
            <a:endParaRPr lang="zh-CN" altLang="en-US" sz="2109" b="1" dirty="0">
              <a:solidFill>
                <a:srgbClr val="FF0000"/>
              </a:solidFill>
              <a:effectLst>
                <a:outerShdw blurRad="38100" dist="38100" dir="2700000" algn="tl">
                  <a:srgbClr val="C0C0C0"/>
                </a:outerShdw>
              </a:effectLst>
              <a:latin typeface="宋体" panose="02010600030101010101" pitchFamily="2" charset="-122"/>
              <a:ea typeface="楷体_GB2312" pitchFamily="49" charset="-122"/>
            </a:endParaRPr>
          </a:p>
          <a:p>
            <a:pPr lvl="1" algn="just">
              <a:lnSpc>
                <a:spcPct val="90000"/>
              </a:lnSpc>
            </a:pPr>
            <a:r>
              <a:rPr lang="zh-CN" altLang="en-US" sz="1898" dirty="0">
                <a:latin typeface="宋体" panose="02010600030101010101" pitchFamily="2" charset="-122"/>
                <a:ea typeface="宋体" panose="02010600030101010101" pitchFamily="2" charset="-122"/>
                <a:cs typeface="Times New Roman" panose="02020603050405020304" pitchFamily="18" charset="0"/>
              </a:rPr>
              <a:t>回答用户提出的问题，解释系统的推理过程，使系统对用户透明</a:t>
            </a:r>
            <a:r>
              <a:rPr lang="zh-CN" altLang="en-US" sz="1898" b="1" dirty="0">
                <a:solidFill>
                  <a:srgbClr val="FF0000"/>
                </a:solidFill>
                <a:effectLst>
                  <a:outerShdw blurRad="38100" dist="38100" dir="2700000" algn="tl">
                    <a:srgbClr val="C0C0C0"/>
                  </a:outerShdw>
                </a:effectLst>
                <a:latin typeface="宋体" panose="02010600030101010101" pitchFamily="2" charset="-122"/>
                <a:ea typeface="楷体_GB2312" pitchFamily="49" charset="-122"/>
              </a:rPr>
              <a:t> </a:t>
            </a:r>
            <a:r>
              <a:rPr lang="zh-CN" altLang="en-US" sz="1898" i="1" dirty="0">
                <a:latin typeface="宋体" panose="02010600030101010101" pitchFamily="2" charset="-122"/>
                <a:ea typeface="宋体" panose="02010600030101010101" pitchFamily="2" charset="-122"/>
                <a:cs typeface="Times New Roman" panose="02020603050405020304" pitchFamily="18" charset="0"/>
              </a:rPr>
              <a:t>	</a:t>
            </a:r>
          </a:p>
        </p:txBody>
      </p:sp>
    </p:spTree>
    <p:extLst>
      <p:ext uri="{BB962C8B-B14F-4D97-AF65-F5344CB8AC3E}">
        <p14:creationId xmlns:p14="http://schemas.microsoft.com/office/powerpoint/2010/main" val="21937678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3795974" y="2071106"/>
            <a:ext cx="5847824" cy="3090438"/>
          </a:xfrm>
          <a:prstGeom prst="rect">
            <a:avLst/>
          </a:prstGeom>
          <a:solidFill>
            <a:schemeClr val="accent2">
              <a:alpha val="8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hangingPunct="1">
              <a:spcBef>
                <a:spcPct val="30000"/>
              </a:spcBef>
            </a:pPr>
            <a:r>
              <a:rPr lang="en-US" altLang="zh-CN" sz="2000" b="1" dirty="0" smtClean="0">
                <a:latin typeface="Times New Roman" panose="02020603050405020304" pitchFamily="18" charset="0"/>
              </a:rPr>
              <a:t>1  </a:t>
            </a:r>
            <a:r>
              <a:rPr lang="zh-CN" altLang="en-US" sz="2000" b="1" dirty="0">
                <a:latin typeface="Times New Roman" panose="02020603050405020304" pitchFamily="18" charset="0"/>
              </a:rPr>
              <a:t>专家系统的产生和发展 </a:t>
            </a:r>
          </a:p>
          <a:p>
            <a:pPr eaLnBrk="1" hangingPunct="1">
              <a:spcBef>
                <a:spcPct val="30000"/>
              </a:spcBef>
            </a:pPr>
            <a:r>
              <a:rPr lang="en-US" altLang="zh-CN" sz="2000" b="1" dirty="0" smtClean="0">
                <a:latin typeface="Times New Roman" panose="02020603050405020304" pitchFamily="18" charset="0"/>
              </a:rPr>
              <a:t>2  </a:t>
            </a:r>
            <a:r>
              <a:rPr lang="zh-CN" altLang="en-US" sz="2000" b="1" dirty="0">
                <a:latin typeface="Times New Roman" panose="02020603050405020304" pitchFamily="18" charset="0"/>
              </a:rPr>
              <a:t>专家系统的概念 </a:t>
            </a:r>
          </a:p>
          <a:p>
            <a:pPr eaLnBrk="1" hangingPunct="1">
              <a:spcBef>
                <a:spcPct val="30000"/>
              </a:spcBef>
            </a:pPr>
            <a:r>
              <a:rPr lang="en-US" altLang="zh-CN" sz="2000" b="1" dirty="0" smtClean="0">
                <a:latin typeface="Times New Roman" panose="02020603050405020304" pitchFamily="18" charset="0"/>
              </a:rPr>
              <a:t>3  </a:t>
            </a:r>
            <a:r>
              <a:rPr lang="zh-CN" altLang="en-US" sz="2000" b="1" dirty="0">
                <a:latin typeface="Times New Roman" panose="02020603050405020304" pitchFamily="18" charset="0"/>
              </a:rPr>
              <a:t>专家系统的工作原理</a:t>
            </a:r>
          </a:p>
          <a:p>
            <a:pPr eaLnBrk="1" hangingPunct="1">
              <a:spcBef>
                <a:spcPct val="30000"/>
              </a:spcBef>
            </a:pPr>
            <a:r>
              <a:rPr lang="en-US" altLang="zh-CN" sz="2000" b="1" dirty="0" smtClean="0">
                <a:latin typeface="Times New Roman" panose="02020603050405020304" pitchFamily="18" charset="0"/>
              </a:rPr>
              <a:t>4  </a:t>
            </a:r>
            <a:r>
              <a:rPr lang="zh-CN" altLang="en-US" sz="2000" b="1" dirty="0">
                <a:latin typeface="Times New Roman" panose="02020603050405020304" pitchFamily="18" charset="0"/>
              </a:rPr>
              <a:t>知识获取的主要过程与模式</a:t>
            </a:r>
          </a:p>
          <a:p>
            <a:pPr eaLnBrk="1" hangingPunct="1">
              <a:spcBef>
                <a:spcPct val="30000"/>
              </a:spcBef>
            </a:pPr>
            <a:r>
              <a:rPr lang="en-US" altLang="zh-CN" sz="2000" b="1" dirty="0" smtClean="0">
                <a:latin typeface="Times New Roman" panose="02020603050405020304" pitchFamily="18" charset="0"/>
              </a:rPr>
              <a:t>5  </a:t>
            </a:r>
            <a:r>
              <a:rPr lang="zh-CN" altLang="en-US" sz="2000" b="1" dirty="0">
                <a:latin typeface="Times New Roman" panose="02020603050405020304" pitchFamily="18" charset="0"/>
              </a:rPr>
              <a:t>专家系统的建立</a:t>
            </a:r>
          </a:p>
          <a:p>
            <a:pPr eaLnBrk="1" hangingPunct="1">
              <a:spcBef>
                <a:spcPct val="30000"/>
              </a:spcBef>
            </a:pPr>
            <a:r>
              <a:rPr lang="en-US" altLang="zh-CN" sz="2000" b="1" dirty="0" smtClean="0">
                <a:latin typeface="Times New Roman" panose="02020603050405020304" pitchFamily="18" charset="0"/>
              </a:rPr>
              <a:t>6  </a:t>
            </a:r>
            <a:r>
              <a:rPr lang="zh-CN" altLang="en-US" sz="2000" b="1" dirty="0">
                <a:latin typeface="Times New Roman" panose="02020603050405020304" pitchFamily="18" charset="0"/>
              </a:rPr>
              <a:t>专家系统实例</a:t>
            </a:r>
          </a:p>
          <a:p>
            <a:pPr eaLnBrk="1" hangingPunct="1">
              <a:spcBef>
                <a:spcPct val="30000"/>
              </a:spcBef>
            </a:pPr>
            <a:r>
              <a:rPr lang="en-US" altLang="zh-CN" sz="2000" b="1" dirty="0" smtClean="0">
                <a:latin typeface="Times New Roman" panose="02020603050405020304" pitchFamily="18" charset="0"/>
              </a:rPr>
              <a:t>7  </a:t>
            </a:r>
            <a:r>
              <a:rPr lang="zh-CN" altLang="en-US" sz="2000" b="1" dirty="0">
                <a:latin typeface="Times New Roman" panose="02020603050405020304" pitchFamily="18" charset="0"/>
              </a:rPr>
              <a:t>专家系统的开发</a:t>
            </a:r>
            <a:r>
              <a:rPr lang="zh-CN" altLang="en-US" sz="2000" b="1" dirty="0" smtClean="0">
                <a:latin typeface="Times New Roman" panose="02020603050405020304" pitchFamily="18" charset="0"/>
              </a:rPr>
              <a:t>工具</a:t>
            </a:r>
            <a:endParaRPr lang="zh-CN" altLang="en-US" sz="2000" b="1" dirty="0">
              <a:latin typeface="Times New Roman" panose="02020603050405020304" pitchFamily="18" charset="0"/>
            </a:endParaRPr>
          </a:p>
        </p:txBody>
      </p:sp>
      <p:sp>
        <p:nvSpPr>
          <p:cNvPr id="10" name="矩形 9"/>
          <p:cNvSpPr/>
          <p:nvPr/>
        </p:nvSpPr>
        <p:spPr>
          <a:xfrm>
            <a:off x="266" y="2071106"/>
            <a:ext cx="3795709" cy="30904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MH_Others_1"/>
          <p:cNvSpPr txBox="1"/>
          <p:nvPr>
            <p:custDataLst>
              <p:tags r:id="rId1"/>
            </p:custDataLst>
          </p:nvPr>
        </p:nvSpPr>
        <p:spPr>
          <a:xfrm>
            <a:off x="1041819" y="2678495"/>
            <a:ext cx="2308427" cy="1327158"/>
          </a:xfrm>
          <a:prstGeom prst="rect">
            <a:avLst/>
          </a:prstGeom>
          <a:noFill/>
        </p:spPr>
        <p:txBody>
          <a:bodyPr vert="horz" wrap="square" lIns="0" tIns="0" rIns="0" bIns="0" rtlCol="0" anchor="ctr" anchorCtr="0">
            <a:spAutoFit/>
          </a:bodyPr>
          <a:lstStyle/>
          <a:p>
            <a:pPr algn="ctr"/>
            <a:r>
              <a:rPr lang="zh-CN" altLang="en-US" sz="8624" b="1" dirty="0">
                <a:solidFill>
                  <a:schemeClr val="bg1"/>
                </a:solidFill>
                <a:latin typeface="Arial" panose="020B0604020202020204" pitchFamily="34" charset="0"/>
                <a:ea typeface="微软雅黑" panose="020B0503020204020204" pitchFamily="34" charset="-122"/>
                <a:sym typeface="Arial" panose="020B0604020202020204" pitchFamily="34" charset="0"/>
              </a:rPr>
              <a:t>目录</a:t>
            </a:r>
          </a:p>
        </p:txBody>
      </p:sp>
      <p:sp>
        <p:nvSpPr>
          <p:cNvPr id="19" name="MH_Others_2"/>
          <p:cNvSpPr txBox="1"/>
          <p:nvPr>
            <p:custDataLst>
              <p:tags r:id="rId2"/>
            </p:custDataLst>
          </p:nvPr>
        </p:nvSpPr>
        <p:spPr>
          <a:xfrm>
            <a:off x="958865" y="4070519"/>
            <a:ext cx="2474336" cy="507831"/>
          </a:xfrm>
          <a:prstGeom prst="rect">
            <a:avLst/>
          </a:prstGeom>
          <a:noFill/>
        </p:spPr>
        <p:txBody>
          <a:bodyPr wrap="square" lIns="0" tIns="0" rIns="0" bIns="0">
            <a:spAutoFit/>
          </a:bodyPr>
          <a:lstStyle/>
          <a:p>
            <a:pPr algn="ctr">
              <a:defRPr/>
            </a:pPr>
            <a:r>
              <a:rPr lang="en-US" altLang="zh-CN" sz="3300" b="1" dirty="0">
                <a:solidFill>
                  <a:schemeClr val="bg1"/>
                </a:solidFill>
                <a:latin typeface="Arial" panose="020B0604020202020204" pitchFamily="34" charset="0"/>
                <a:ea typeface="微软雅黑" panose="020B0503020204020204" pitchFamily="34" charset="-122"/>
                <a:sym typeface="Arial" panose="020B0604020202020204" pitchFamily="34" charset="0"/>
              </a:rPr>
              <a:t>CONTENTS</a:t>
            </a:r>
            <a:endParaRPr lang="zh-CN" altLang="en-US" sz="33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222942766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4000">
        <p15:prstTrans prst="airplane"/>
      </p:transition>
    </mc:Choice>
    <mc:Fallback xmlns="">
      <p:transition spd="slow" advTm="4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0-#ppt_w/2"/>
                                          </p:val>
                                        </p:tav>
                                        <p:tav tm="100000">
                                          <p:val>
                                            <p:strVal val="#ppt_x"/>
                                          </p:val>
                                        </p:tav>
                                      </p:tavLst>
                                    </p:anim>
                                    <p:anim calcmode="lin" valueType="num">
                                      <p:cBhvr additive="base">
                                        <p:cTn id="14"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6" presetClass="entr" presetSubtype="0" fill="hold" grpId="0" nodeType="clickEffect">
                                  <p:stCondLst>
                                    <p:cond delay="0"/>
                                  </p:stCondLst>
                                  <p:iterate type="lt">
                                    <p:tmPct val="10000"/>
                                  </p:iterate>
                                  <p:childTnLst>
                                    <p:set>
                                      <p:cBhvr>
                                        <p:cTn id="18" dur="1" fill="hold">
                                          <p:stCondLst>
                                            <p:cond delay="0"/>
                                          </p:stCondLst>
                                        </p:cTn>
                                        <p:tgtEl>
                                          <p:spTgt spid="18"/>
                                        </p:tgtEl>
                                        <p:attrNameLst>
                                          <p:attrName>style.visibility</p:attrName>
                                        </p:attrNameLst>
                                      </p:cBhvr>
                                      <p:to>
                                        <p:strVal val="visible"/>
                                      </p:to>
                                    </p:set>
                                    <p:anim by="(-#ppt_w*2)" calcmode="lin" valueType="num">
                                      <p:cBhvr rctx="PPT">
                                        <p:cTn id="19" dur="500" autoRev="1" fill="hold">
                                          <p:stCondLst>
                                            <p:cond delay="0"/>
                                          </p:stCondLst>
                                        </p:cTn>
                                        <p:tgtEl>
                                          <p:spTgt spid="18"/>
                                        </p:tgtEl>
                                        <p:attrNameLst>
                                          <p:attrName>ppt_w</p:attrName>
                                        </p:attrNameLst>
                                      </p:cBhvr>
                                    </p:anim>
                                    <p:anim by="(#ppt_w*0.50)" calcmode="lin" valueType="num">
                                      <p:cBhvr>
                                        <p:cTn id="20" dur="500" decel="50000" autoRev="1" fill="hold">
                                          <p:stCondLst>
                                            <p:cond delay="0"/>
                                          </p:stCondLst>
                                        </p:cTn>
                                        <p:tgtEl>
                                          <p:spTgt spid="18"/>
                                        </p:tgtEl>
                                        <p:attrNameLst>
                                          <p:attrName>ppt_x</p:attrName>
                                        </p:attrNameLst>
                                      </p:cBhvr>
                                    </p:anim>
                                    <p:anim from="(-#ppt_h/2)" to="(#ppt_y)" calcmode="lin" valueType="num">
                                      <p:cBhvr>
                                        <p:cTn id="21" dur="1000" fill="hold">
                                          <p:stCondLst>
                                            <p:cond delay="0"/>
                                          </p:stCondLst>
                                        </p:cTn>
                                        <p:tgtEl>
                                          <p:spTgt spid="18"/>
                                        </p:tgtEl>
                                        <p:attrNameLst>
                                          <p:attrName>ppt_y</p:attrName>
                                        </p:attrNameLst>
                                      </p:cBhvr>
                                    </p:anim>
                                    <p:animRot by="21600000">
                                      <p:cBhvr>
                                        <p:cTn id="22" dur="1000" fill="hold">
                                          <p:stCondLst>
                                            <p:cond delay="0"/>
                                          </p:stCondLst>
                                        </p:cTn>
                                        <p:tgtEl>
                                          <p:spTgt spid="18"/>
                                        </p:tgtEl>
                                        <p:attrNameLst>
                                          <p:attrName>r</p:attrName>
                                        </p:attrNameLst>
                                      </p:cBhvr>
                                    </p:animRot>
                                  </p:childTnLst>
                                </p:cTn>
                              </p:par>
                              <p:par>
                                <p:cTn id="23" presetID="56" presetClass="entr" presetSubtype="0" fill="hold" grpId="0" nodeType="withEffect">
                                  <p:stCondLst>
                                    <p:cond delay="0"/>
                                  </p:stCondLst>
                                  <p:iterate type="lt">
                                    <p:tmPct val="10000"/>
                                  </p:iterate>
                                  <p:childTnLst>
                                    <p:set>
                                      <p:cBhvr>
                                        <p:cTn id="24" dur="1" fill="hold">
                                          <p:stCondLst>
                                            <p:cond delay="0"/>
                                          </p:stCondLst>
                                        </p:cTn>
                                        <p:tgtEl>
                                          <p:spTgt spid="19"/>
                                        </p:tgtEl>
                                        <p:attrNameLst>
                                          <p:attrName>style.visibility</p:attrName>
                                        </p:attrNameLst>
                                      </p:cBhvr>
                                      <p:to>
                                        <p:strVal val="visible"/>
                                      </p:to>
                                    </p:set>
                                    <p:anim by="(-#ppt_w*2)" calcmode="lin" valueType="num">
                                      <p:cBhvr rctx="PPT">
                                        <p:cTn id="25" dur="500" autoRev="1" fill="hold">
                                          <p:stCondLst>
                                            <p:cond delay="0"/>
                                          </p:stCondLst>
                                        </p:cTn>
                                        <p:tgtEl>
                                          <p:spTgt spid="19"/>
                                        </p:tgtEl>
                                        <p:attrNameLst>
                                          <p:attrName>ppt_w</p:attrName>
                                        </p:attrNameLst>
                                      </p:cBhvr>
                                    </p:anim>
                                    <p:anim by="(#ppt_w*0.50)" calcmode="lin" valueType="num">
                                      <p:cBhvr>
                                        <p:cTn id="26" dur="500" decel="50000" autoRev="1" fill="hold">
                                          <p:stCondLst>
                                            <p:cond delay="0"/>
                                          </p:stCondLst>
                                        </p:cTn>
                                        <p:tgtEl>
                                          <p:spTgt spid="19"/>
                                        </p:tgtEl>
                                        <p:attrNameLst>
                                          <p:attrName>ppt_x</p:attrName>
                                        </p:attrNameLst>
                                      </p:cBhvr>
                                    </p:anim>
                                    <p:anim from="(-#ppt_h/2)" to="(#ppt_y)" calcmode="lin" valueType="num">
                                      <p:cBhvr>
                                        <p:cTn id="27" dur="1000" fill="hold">
                                          <p:stCondLst>
                                            <p:cond delay="0"/>
                                          </p:stCondLst>
                                        </p:cTn>
                                        <p:tgtEl>
                                          <p:spTgt spid="19"/>
                                        </p:tgtEl>
                                        <p:attrNameLst>
                                          <p:attrName>ppt_y</p:attrName>
                                        </p:attrNameLst>
                                      </p:cBhvr>
                                    </p:anim>
                                    <p:animRot by="21600000">
                                      <p:cBhvr>
                                        <p:cTn id="28" dur="1000" fill="hold">
                                          <p:stCondLst>
                                            <p:cond delay="0"/>
                                          </p:stCondLst>
                                        </p:cTn>
                                        <p:tgtEl>
                                          <p:spTgt spid="1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8" grpId="0"/>
      <p:bldP spid="1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zh-CN" altLang="en-US" sz="2531" dirty="0">
                <a:ea typeface="宋体" panose="02010600030101010101" pitchFamily="2" charset="-122"/>
              </a:rPr>
              <a:t>专家系统的工作原理</a:t>
            </a:r>
          </a:p>
        </p:txBody>
      </p:sp>
      <p:sp>
        <p:nvSpPr>
          <p:cNvPr id="28675" name="Rectangle 3"/>
          <p:cNvSpPr>
            <a:spLocks noGrp="1" noChangeArrowheads="1"/>
          </p:cNvSpPr>
          <p:nvPr>
            <p:ph type="body" idx="1"/>
          </p:nvPr>
        </p:nvSpPr>
        <p:spPr/>
        <p:txBody>
          <a:bodyPr/>
          <a:lstStyle/>
          <a:p>
            <a:pPr algn="just"/>
            <a:r>
              <a:rPr lang="zh-CN" altLang="en-US">
                <a:solidFill>
                  <a:srgbClr val="000000"/>
                </a:solidFill>
                <a:latin typeface="宋体" panose="02010600030101010101" pitchFamily="2" charset="-122"/>
                <a:ea typeface="宋体" panose="02010600030101010101" pitchFamily="2" charset="-122"/>
                <a:cs typeface="Times New Roman" panose="02020603050405020304" pitchFamily="18" charset="0"/>
              </a:rPr>
              <a:t>根据知识库中的知识和用户提供的事实进行推理，不断地由已知的前提推出未知的结论即中间结果，并将中间结果放到数据库中，作为已知的新事实进行推理，从而把求解的问题由求知状态转换为已知状态</a:t>
            </a:r>
          </a:p>
          <a:p>
            <a:pPr algn="just"/>
            <a:r>
              <a:rPr lang="zh-CN" altLang="en-US">
                <a:solidFill>
                  <a:srgbClr val="000000"/>
                </a:solidFill>
                <a:latin typeface="宋体" panose="02010600030101010101" pitchFamily="2" charset="-122"/>
                <a:ea typeface="宋体" panose="02010600030101010101" pitchFamily="2" charset="-122"/>
                <a:cs typeface="Times New Roman" panose="02020603050405020304" pitchFamily="18" charset="0"/>
              </a:rPr>
              <a:t>在专家系统的运行过程中，会不断地通过人机接口与用户进行交互，向用户提问，并向用户作出解释</a:t>
            </a:r>
            <a:r>
              <a:rPr lang="zh-CN" altLang="en-US" b="1">
                <a:solidFill>
                  <a:srgbClr val="000000"/>
                </a:solidFill>
                <a:effectLst>
                  <a:outerShdw blurRad="38100" dist="38100" dir="2700000" algn="tl">
                    <a:srgbClr val="C0C0C0"/>
                  </a:outerShdw>
                </a:effectLst>
                <a:latin typeface="宋体" panose="02010600030101010101" pitchFamily="2" charset="-122"/>
                <a:ea typeface="黑体" panose="02010609060101010101" pitchFamily="49" charset="-122"/>
              </a:rPr>
              <a:t> </a:t>
            </a:r>
          </a:p>
          <a:p>
            <a:endParaRPr lang="en-US" altLang="zh-CN">
              <a:ea typeface="宋体" panose="02010600030101010101" pitchFamily="2" charset="-122"/>
            </a:endParaRPr>
          </a:p>
        </p:txBody>
      </p:sp>
    </p:spTree>
    <p:extLst>
      <p:ext uri="{BB962C8B-B14F-4D97-AF65-F5344CB8AC3E}">
        <p14:creationId xmlns:p14="http://schemas.microsoft.com/office/powerpoint/2010/main" val="78804447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文本框 99"/>
          <p:cNvSpPr txBox="1">
            <a:spLocks noChangeArrowheads="1"/>
          </p:cNvSpPr>
          <p:nvPr/>
        </p:nvSpPr>
        <p:spPr bwMode="auto">
          <a:xfrm>
            <a:off x="501551" y="880021"/>
            <a:ext cx="8560364" cy="6078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ts val="600"/>
              </a:spcBef>
              <a:spcAft>
                <a:spcPts val="600"/>
              </a:spcAft>
            </a:pPr>
            <a:r>
              <a:rPr lang="en-US" altLang="zh-CN" sz="2531" dirty="0">
                <a:solidFill>
                  <a:srgbClr val="00B050"/>
                </a:solidFill>
                <a:latin typeface="宋体" panose="02010600030101010101" pitchFamily="2" charset="-122"/>
              </a:rPr>
              <a:t>    </a:t>
            </a:r>
            <a:r>
              <a:rPr lang="zh-CN" altLang="en-US" sz="2531" dirty="0">
                <a:solidFill>
                  <a:srgbClr val="00B050"/>
                </a:solidFill>
                <a:latin typeface="宋体" panose="02010600030101010101" pitchFamily="2" charset="-122"/>
              </a:rPr>
              <a:t>一般的专家系统是通过推理机与知识库和综合数据库的交互作用来求解领域问题的，其大致过程如下：</a:t>
            </a:r>
          </a:p>
          <a:p>
            <a:pPr>
              <a:spcBef>
                <a:spcPts val="600"/>
              </a:spcBef>
              <a:spcAft>
                <a:spcPts val="600"/>
              </a:spcAft>
            </a:pPr>
            <a:r>
              <a:rPr lang="en-US" altLang="zh-CN" sz="2531" dirty="0">
                <a:solidFill>
                  <a:srgbClr val="00B050"/>
                </a:solidFill>
                <a:latin typeface="宋体" panose="02010600030101010101" pitchFamily="2" charset="-122"/>
              </a:rPr>
              <a:t>1</a:t>
            </a:r>
            <a:r>
              <a:rPr lang="zh-CN" altLang="en-US" sz="2531" dirty="0">
                <a:solidFill>
                  <a:srgbClr val="00B050"/>
                </a:solidFill>
                <a:latin typeface="宋体" panose="02010600030101010101" pitchFamily="2" charset="-122"/>
              </a:rPr>
              <a:t>）根据用户的问题对知识库进行搜索，寻找有关的知识；（匹配）</a:t>
            </a:r>
          </a:p>
          <a:p>
            <a:pPr>
              <a:spcBef>
                <a:spcPts val="600"/>
              </a:spcBef>
              <a:spcAft>
                <a:spcPts val="600"/>
              </a:spcAft>
            </a:pPr>
            <a:r>
              <a:rPr lang="en-US" altLang="zh-CN" sz="2531" dirty="0">
                <a:solidFill>
                  <a:srgbClr val="00B050"/>
                </a:solidFill>
                <a:latin typeface="宋体" panose="02010600030101010101" pitchFamily="2" charset="-122"/>
              </a:rPr>
              <a:t>2</a:t>
            </a:r>
            <a:r>
              <a:rPr lang="zh-CN" altLang="en-US" sz="2531" dirty="0">
                <a:solidFill>
                  <a:srgbClr val="00B050"/>
                </a:solidFill>
                <a:latin typeface="宋体" panose="02010600030101010101" pitchFamily="2" charset="-122"/>
              </a:rPr>
              <a:t>）根据有关的知识和系统的控制策略形成解决问题的途径，从而构成一个假设方案集合；</a:t>
            </a:r>
          </a:p>
          <a:p>
            <a:pPr>
              <a:spcBef>
                <a:spcPts val="600"/>
              </a:spcBef>
              <a:spcAft>
                <a:spcPts val="600"/>
              </a:spcAft>
            </a:pPr>
            <a:r>
              <a:rPr lang="en-US" altLang="zh-CN" sz="2531" dirty="0">
                <a:solidFill>
                  <a:srgbClr val="00B050"/>
                </a:solidFill>
                <a:latin typeface="宋体" panose="02010600030101010101" pitchFamily="2" charset="-122"/>
              </a:rPr>
              <a:t>3</a:t>
            </a:r>
            <a:r>
              <a:rPr lang="zh-CN" altLang="en-US" sz="2531" dirty="0">
                <a:solidFill>
                  <a:srgbClr val="00B050"/>
                </a:solidFill>
                <a:latin typeface="宋体" panose="02010600030101010101" pitchFamily="2" charset="-122"/>
              </a:rPr>
              <a:t>）对假设方案集合进行排序，并挑选其中在某些准则下为最优的假设方案；（冲突解决）</a:t>
            </a:r>
          </a:p>
          <a:p>
            <a:pPr>
              <a:spcBef>
                <a:spcPts val="600"/>
              </a:spcBef>
              <a:spcAft>
                <a:spcPts val="600"/>
              </a:spcAft>
            </a:pPr>
            <a:r>
              <a:rPr lang="en-US" altLang="zh-CN" sz="2531" dirty="0">
                <a:solidFill>
                  <a:srgbClr val="00B050"/>
                </a:solidFill>
                <a:latin typeface="宋体" panose="02010600030101010101" pitchFamily="2" charset="-122"/>
              </a:rPr>
              <a:t>4</a:t>
            </a:r>
            <a:r>
              <a:rPr lang="zh-CN" altLang="en-US" sz="2531" dirty="0">
                <a:solidFill>
                  <a:srgbClr val="00B050"/>
                </a:solidFill>
                <a:latin typeface="宋体" panose="02010600030101010101" pitchFamily="2" charset="-122"/>
              </a:rPr>
              <a:t>）根据挑选的假设方案去求解具体问题；（执行）</a:t>
            </a:r>
          </a:p>
          <a:p>
            <a:pPr>
              <a:spcBef>
                <a:spcPts val="600"/>
              </a:spcBef>
              <a:spcAft>
                <a:spcPts val="600"/>
              </a:spcAft>
            </a:pPr>
            <a:r>
              <a:rPr lang="en-US" altLang="zh-CN" sz="2531" dirty="0">
                <a:solidFill>
                  <a:srgbClr val="00B050"/>
                </a:solidFill>
                <a:latin typeface="宋体" panose="02010600030101010101" pitchFamily="2" charset="-122"/>
              </a:rPr>
              <a:t>5</a:t>
            </a:r>
            <a:r>
              <a:rPr lang="zh-CN" altLang="en-US" sz="2531" dirty="0">
                <a:solidFill>
                  <a:srgbClr val="00B050"/>
                </a:solidFill>
                <a:latin typeface="宋体" panose="02010600030101010101" pitchFamily="2" charset="-122"/>
              </a:rPr>
              <a:t>）如果该方案不能真正解决问题，则回溯到假设方案序列中的下一个假设方案，重复求解问题；</a:t>
            </a:r>
          </a:p>
          <a:p>
            <a:pPr>
              <a:spcBef>
                <a:spcPts val="600"/>
              </a:spcBef>
              <a:spcAft>
                <a:spcPts val="600"/>
              </a:spcAft>
            </a:pPr>
            <a:r>
              <a:rPr lang="en-US" altLang="zh-CN" sz="2531" dirty="0">
                <a:solidFill>
                  <a:srgbClr val="00B050"/>
                </a:solidFill>
                <a:latin typeface="宋体" panose="02010600030101010101" pitchFamily="2" charset="-122"/>
              </a:rPr>
              <a:t>6</a:t>
            </a:r>
            <a:r>
              <a:rPr lang="zh-CN" altLang="en-US" sz="2531" dirty="0">
                <a:solidFill>
                  <a:srgbClr val="00B050"/>
                </a:solidFill>
                <a:latin typeface="宋体" panose="02010600030101010101" pitchFamily="2" charset="-122"/>
              </a:rPr>
              <a:t>）循环执行上述过程，直到问题已经解决或所有可能的求解方案都不能解决问题而宣告“无解”为止。</a:t>
            </a:r>
          </a:p>
        </p:txBody>
      </p:sp>
      <p:sp>
        <p:nvSpPr>
          <p:cNvPr id="5" name="Rectangle 2"/>
          <p:cNvSpPr txBox="1">
            <a:spLocks noChangeArrowheads="1"/>
          </p:cNvSpPr>
          <p:nvPr/>
        </p:nvSpPr>
        <p:spPr bwMode="auto">
          <a:xfrm>
            <a:off x="213519" y="303957"/>
            <a:ext cx="8679180" cy="7490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435" tIns="48218" rIns="96435" bIns="48218" numCol="1" anchor="t" anchorCtr="0" compatLnSpc="1">
            <a:prstTxWarp prst="textNoShape">
              <a:avLst/>
            </a:prstTxWarp>
            <a:normAutofit/>
          </a:bodyPr>
          <a:lstStyle>
            <a:lvl1pPr algn="l" rtl="0" fontAlgn="base">
              <a:spcBef>
                <a:spcPct val="0"/>
              </a:spcBef>
              <a:spcAft>
                <a:spcPct val="0"/>
              </a:spcAft>
              <a:defRPr sz="3600" b="1" kern="1200">
                <a:solidFill>
                  <a:schemeClr val="bg1"/>
                </a:solidFill>
                <a:latin typeface="+mj-lt"/>
                <a:ea typeface="+mj-ea"/>
                <a:cs typeface="+mj-cs"/>
              </a:defRPr>
            </a:lvl1pPr>
            <a:lvl2pPr algn="ctr" rtl="0" fontAlgn="base">
              <a:spcBef>
                <a:spcPct val="0"/>
              </a:spcBef>
              <a:spcAft>
                <a:spcPct val="0"/>
              </a:spcAft>
              <a:defRPr sz="4400">
                <a:solidFill>
                  <a:schemeClr val="tx1"/>
                </a:solidFill>
                <a:latin typeface="Franklin Gothic Medium" pitchFamily="34" charset="0"/>
                <a:ea typeface="微软雅黑" pitchFamily="34" charset="-122"/>
              </a:defRPr>
            </a:lvl2pPr>
            <a:lvl3pPr algn="ctr" rtl="0" fontAlgn="base">
              <a:spcBef>
                <a:spcPct val="0"/>
              </a:spcBef>
              <a:spcAft>
                <a:spcPct val="0"/>
              </a:spcAft>
              <a:defRPr sz="4400">
                <a:solidFill>
                  <a:schemeClr val="tx1"/>
                </a:solidFill>
                <a:latin typeface="Franklin Gothic Medium" pitchFamily="34" charset="0"/>
                <a:ea typeface="微软雅黑" pitchFamily="34" charset="-122"/>
              </a:defRPr>
            </a:lvl3pPr>
            <a:lvl4pPr algn="ctr" rtl="0" fontAlgn="base">
              <a:spcBef>
                <a:spcPct val="0"/>
              </a:spcBef>
              <a:spcAft>
                <a:spcPct val="0"/>
              </a:spcAft>
              <a:defRPr sz="4400">
                <a:solidFill>
                  <a:schemeClr val="tx1"/>
                </a:solidFill>
                <a:latin typeface="Franklin Gothic Medium" pitchFamily="34" charset="0"/>
                <a:ea typeface="微软雅黑" pitchFamily="34" charset="-122"/>
              </a:defRPr>
            </a:lvl4pPr>
            <a:lvl5pPr algn="ctr" rtl="0" fontAlgn="base">
              <a:spcBef>
                <a:spcPct val="0"/>
              </a:spcBef>
              <a:spcAft>
                <a:spcPct val="0"/>
              </a:spcAft>
              <a:defRPr sz="4400">
                <a:solidFill>
                  <a:schemeClr val="tx1"/>
                </a:solidFill>
                <a:latin typeface="Franklin Gothic Medium" pitchFamily="34" charset="0"/>
                <a:ea typeface="微软雅黑" pitchFamily="34" charset="-122"/>
              </a:defRPr>
            </a:lvl5pPr>
            <a:lvl6pPr marL="457200" algn="ctr" rtl="0" fontAlgn="base">
              <a:spcBef>
                <a:spcPct val="0"/>
              </a:spcBef>
              <a:spcAft>
                <a:spcPct val="0"/>
              </a:spcAft>
              <a:defRPr sz="4400">
                <a:solidFill>
                  <a:schemeClr val="tx1"/>
                </a:solidFill>
                <a:latin typeface="Franklin Gothic Medium" pitchFamily="34" charset="0"/>
                <a:ea typeface="微软雅黑" pitchFamily="34" charset="-122"/>
              </a:defRPr>
            </a:lvl6pPr>
            <a:lvl7pPr marL="914400" algn="ctr" rtl="0" fontAlgn="base">
              <a:spcBef>
                <a:spcPct val="0"/>
              </a:spcBef>
              <a:spcAft>
                <a:spcPct val="0"/>
              </a:spcAft>
              <a:defRPr sz="4400">
                <a:solidFill>
                  <a:schemeClr val="tx1"/>
                </a:solidFill>
                <a:latin typeface="Franklin Gothic Medium" pitchFamily="34" charset="0"/>
                <a:ea typeface="微软雅黑" pitchFamily="34" charset="-122"/>
              </a:defRPr>
            </a:lvl7pPr>
            <a:lvl8pPr marL="1371600" algn="ctr" rtl="0" fontAlgn="base">
              <a:spcBef>
                <a:spcPct val="0"/>
              </a:spcBef>
              <a:spcAft>
                <a:spcPct val="0"/>
              </a:spcAft>
              <a:defRPr sz="4400">
                <a:solidFill>
                  <a:schemeClr val="tx1"/>
                </a:solidFill>
                <a:latin typeface="Franklin Gothic Medium" pitchFamily="34" charset="0"/>
                <a:ea typeface="微软雅黑" pitchFamily="34" charset="-122"/>
              </a:defRPr>
            </a:lvl8pPr>
            <a:lvl9pPr marL="1828800" algn="ctr" rtl="0" fontAlgn="base">
              <a:spcBef>
                <a:spcPct val="0"/>
              </a:spcBef>
              <a:spcAft>
                <a:spcPct val="0"/>
              </a:spcAft>
              <a:defRPr sz="4400">
                <a:solidFill>
                  <a:schemeClr val="tx1"/>
                </a:solidFill>
                <a:latin typeface="Franklin Gothic Medium" pitchFamily="34" charset="0"/>
                <a:ea typeface="微软雅黑" pitchFamily="34" charset="-122"/>
              </a:defRPr>
            </a:lvl9pPr>
          </a:lstStyle>
          <a:p>
            <a:pPr defTabSz="964326">
              <a:lnSpc>
                <a:spcPct val="90000"/>
              </a:lnSpc>
            </a:pPr>
            <a:r>
              <a:rPr lang="zh-CN" altLang="en-US" sz="2531" dirty="0">
                <a:solidFill>
                  <a:schemeClr val="tx1"/>
                </a:solidFill>
                <a:ea typeface="宋体" panose="02010600030101010101" pitchFamily="2" charset="-122"/>
              </a:rPr>
              <a:t>专家系统的基本工作流程</a:t>
            </a:r>
          </a:p>
        </p:txBody>
      </p:sp>
    </p:spTree>
    <p:extLst>
      <p:ext uri="{BB962C8B-B14F-4D97-AF65-F5344CB8AC3E}">
        <p14:creationId xmlns:p14="http://schemas.microsoft.com/office/powerpoint/2010/main" val="41239286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灯片编号占位符 1"/>
          <p:cNvSpPr>
            <a:spLocks noGrp="1"/>
          </p:cNvSpPr>
          <p:nvPr>
            <p:ph type="sldNum" sz="quarter" idx="10"/>
          </p:nvPr>
        </p:nvSpPr>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83515" indent="-301352" eaLnBrk="0" hangingPunct="0">
              <a:defRPr>
                <a:solidFill>
                  <a:schemeClr val="tx1"/>
                </a:solidFill>
                <a:latin typeface="Verdana" panose="020B0604030504040204" pitchFamily="34" charset="0"/>
                <a:ea typeface="宋体" panose="02010600030101010101" pitchFamily="2" charset="-122"/>
              </a:defRPr>
            </a:lvl2pPr>
            <a:lvl3pPr marL="1205408" indent="-241082" eaLnBrk="0" hangingPunct="0">
              <a:defRPr>
                <a:solidFill>
                  <a:schemeClr val="tx1"/>
                </a:solidFill>
                <a:latin typeface="Verdana" panose="020B0604030504040204" pitchFamily="34" charset="0"/>
                <a:ea typeface="宋体" panose="02010600030101010101" pitchFamily="2" charset="-122"/>
              </a:defRPr>
            </a:lvl3pPr>
            <a:lvl4pPr marL="1687571" indent="-241082" eaLnBrk="0" hangingPunct="0">
              <a:defRPr>
                <a:solidFill>
                  <a:schemeClr val="tx1"/>
                </a:solidFill>
                <a:latin typeface="Verdana" panose="020B0604030504040204" pitchFamily="34" charset="0"/>
                <a:ea typeface="宋体" panose="02010600030101010101" pitchFamily="2" charset="-122"/>
              </a:defRPr>
            </a:lvl4pPr>
            <a:lvl5pPr marL="2169734" indent="-241082" eaLnBrk="0" hangingPunct="0">
              <a:defRPr>
                <a:solidFill>
                  <a:schemeClr val="tx1"/>
                </a:solidFill>
                <a:latin typeface="Verdana" panose="020B0604030504040204" pitchFamily="34" charset="0"/>
                <a:ea typeface="宋体" panose="02010600030101010101" pitchFamily="2" charset="-122"/>
              </a:defRPr>
            </a:lvl5pPr>
            <a:lvl6pPr marL="2651897" indent="-241082"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3134060" indent="-241082"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616223" indent="-241082"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4098387" indent="-241082"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750EC17E-80A8-422E-BD38-66023B266FE5}" type="slidenum">
              <a:rPr lang="ja-JP" altLang="en-US">
                <a:solidFill>
                  <a:srgbClr val="A50021"/>
                </a:solidFill>
                <a:latin typeface="Arial" panose="020B0604020202020204" pitchFamily="34" charset="0"/>
                <a:ea typeface="ＭＳ Ｐゴシック" panose="020B0600070205080204" pitchFamily="34" charset="-128"/>
              </a:rPr>
              <a:pPr eaLnBrk="1" hangingPunct="1"/>
              <a:t>22</a:t>
            </a:fld>
            <a:endParaRPr lang="en-US" altLang="ja-JP">
              <a:solidFill>
                <a:srgbClr val="A50021"/>
              </a:solidFill>
              <a:latin typeface="Arial" panose="020B0604020202020204" pitchFamily="34" charset="0"/>
              <a:ea typeface="ＭＳ Ｐゴシック" panose="020B0600070205080204" pitchFamily="34" charset="-128"/>
            </a:endParaRPr>
          </a:p>
        </p:txBody>
      </p:sp>
      <p:sp>
        <p:nvSpPr>
          <p:cNvPr id="29699" name="Rectangle 4"/>
          <p:cNvSpPr>
            <a:spLocks noChangeArrowheads="1"/>
          </p:cNvSpPr>
          <p:nvPr/>
        </p:nvSpPr>
        <p:spPr bwMode="auto">
          <a:xfrm>
            <a:off x="265" y="1"/>
            <a:ext cx="9643533" cy="806976"/>
          </a:xfrm>
          <a:prstGeom prst="rect">
            <a:avLst/>
          </a:prstGeom>
          <a:noFill/>
          <a:ln>
            <a:noFill/>
          </a:ln>
          <a:extLst/>
        </p:spPr>
        <p:txBody>
          <a:bodyPr anchor="b"/>
          <a:lstStyle>
            <a:lvl1pPr indent="176213"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en-US" altLang="zh-CN" sz="3797" dirty="0" smtClean="0">
                <a:latin typeface="Times New Roman" panose="02020603050405020304" pitchFamily="18" charset="0"/>
                <a:ea typeface="黑体" panose="02010609060101010101" pitchFamily="49" charset="-122"/>
              </a:rPr>
              <a:t>4  </a:t>
            </a:r>
            <a:r>
              <a:rPr lang="zh-CN" altLang="en-US" sz="3797" dirty="0">
                <a:latin typeface="Times New Roman" panose="02020603050405020304" pitchFamily="18" charset="0"/>
                <a:ea typeface="黑体" panose="02010609060101010101" pitchFamily="49" charset="-122"/>
              </a:rPr>
              <a:t>知识获取的主要过程与模式</a:t>
            </a:r>
          </a:p>
        </p:txBody>
      </p:sp>
      <p:sp>
        <p:nvSpPr>
          <p:cNvPr id="55" name="Text Box 4"/>
          <p:cNvSpPr txBox="1">
            <a:spLocks noChangeArrowheads="1"/>
          </p:cNvSpPr>
          <p:nvPr/>
        </p:nvSpPr>
        <p:spPr bwMode="auto">
          <a:xfrm>
            <a:off x="394047" y="1816493"/>
            <a:ext cx="8135938"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dirty="0" smtClean="0">
                <a:latin typeface="Arial" panose="020B0604020202020204" pitchFamily="34" charset="0"/>
              </a:rPr>
              <a:t>知识表示</a:t>
            </a:r>
            <a:r>
              <a:rPr lang="zh-CN" altLang="en-US" sz="2800" dirty="0">
                <a:latin typeface="Arial" panose="020B0604020202020204" pitchFamily="34" charset="0"/>
              </a:rPr>
              <a:t>就是知识的形式化，就是研究用机器表示知识的可行的、有效的、通用的原则和方法。 </a:t>
            </a:r>
          </a:p>
        </p:txBody>
      </p:sp>
      <p:sp>
        <p:nvSpPr>
          <p:cNvPr id="56" name="Text Box 6"/>
          <p:cNvSpPr txBox="1">
            <a:spLocks noChangeArrowheads="1"/>
          </p:cNvSpPr>
          <p:nvPr/>
        </p:nvSpPr>
        <p:spPr bwMode="auto">
          <a:xfrm>
            <a:off x="357535" y="2894732"/>
            <a:ext cx="8208963"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a:latin typeface="Arial" panose="020B0604020202020204" pitchFamily="34" charset="0"/>
              </a:rPr>
              <a:t>目前用于专家系统的知识表示中，产生式方法是最常用的一种方法。通常，产生式系统包含下述</a:t>
            </a:r>
            <a:r>
              <a:rPr lang="en-US" altLang="zh-CN" sz="2800">
                <a:latin typeface="Arial" panose="020B0604020202020204" pitchFamily="34" charset="0"/>
              </a:rPr>
              <a:t>3</a:t>
            </a:r>
            <a:r>
              <a:rPr lang="zh-CN" altLang="en-US" sz="2800">
                <a:latin typeface="Arial" panose="020B0604020202020204" pitchFamily="34" charset="0"/>
              </a:rPr>
              <a:t>个基本组成部分： </a:t>
            </a:r>
          </a:p>
          <a:p>
            <a:pPr>
              <a:spcBef>
                <a:spcPct val="50000"/>
              </a:spcBef>
              <a:buFont typeface="Wingdings" panose="05000000000000000000" pitchFamily="2" charset="2"/>
              <a:buChar char="n"/>
            </a:pPr>
            <a:r>
              <a:rPr lang="zh-CN" altLang="en-US" sz="2800">
                <a:latin typeface="Arial" panose="020B0604020202020204" pitchFamily="34" charset="0"/>
              </a:rPr>
              <a:t>规则库</a:t>
            </a:r>
          </a:p>
          <a:p>
            <a:pPr>
              <a:spcBef>
                <a:spcPct val="50000"/>
              </a:spcBef>
              <a:buFont typeface="Wingdings" panose="05000000000000000000" pitchFamily="2" charset="2"/>
              <a:buChar char="n"/>
            </a:pPr>
            <a:r>
              <a:rPr lang="zh-CN" altLang="en-US" sz="2800">
                <a:latin typeface="Arial" panose="020B0604020202020204" pitchFamily="34" charset="0"/>
              </a:rPr>
              <a:t>数据库</a:t>
            </a:r>
          </a:p>
          <a:p>
            <a:pPr>
              <a:spcBef>
                <a:spcPct val="50000"/>
              </a:spcBef>
              <a:buFont typeface="Wingdings" panose="05000000000000000000" pitchFamily="2" charset="2"/>
              <a:buChar char="n"/>
            </a:pPr>
            <a:r>
              <a:rPr lang="zh-CN" altLang="en-US" sz="2800">
                <a:latin typeface="Arial" panose="020B0604020202020204" pitchFamily="34" charset="0"/>
              </a:rPr>
              <a:t>控制器</a:t>
            </a:r>
          </a:p>
        </p:txBody>
      </p:sp>
      <p:sp>
        <p:nvSpPr>
          <p:cNvPr id="2" name="矩形 1"/>
          <p:cNvSpPr/>
          <p:nvPr/>
        </p:nvSpPr>
        <p:spPr>
          <a:xfrm>
            <a:off x="394047" y="1078860"/>
            <a:ext cx="4063933" cy="613501"/>
          </a:xfrm>
          <a:prstGeom prst="rect">
            <a:avLst/>
          </a:prstGeom>
        </p:spPr>
        <p:txBody>
          <a:bodyPr wrap="none">
            <a:spAutoFit/>
          </a:bodyPr>
          <a:lstStyle/>
          <a:p>
            <a:pPr>
              <a:lnSpc>
                <a:spcPct val="140000"/>
              </a:lnSpc>
            </a:pPr>
            <a:r>
              <a:rPr lang="zh-CN" altLang="en-US" sz="2742" b="1" dirty="0">
                <a:latin typeface="Times New Roman" panose="02020603050405020304" pitchFamily="18" charset="0"/>
              </a:rPr>
              <a:t>专家系统的知识表示方法</a:t>
            </a:r>
          </a:p>
        </p:txBody>
      </p:sp>
    </p:spTree>
    <p:extLst>
      <p:ext uri="{BB962C8B-B14F-4D97-AF65-F5344CB8AC3E}">
        <p14:creationId xmlns:p14="http://schemas.microsoft.com/office/powerpoint/2010/main" val="4930048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4"/>
          <p:cNvSpPr>
            <a:spLocks noChangeArrowheads="1"/>
          </p:cNvSpPr>
          <p:nvPr/>
        </p:nvSpPr>
        <p:spPr bwMode="auto">
          <a:xfrm>
            <a:off x="184996" y="375965"/>
            <a:ext cx="168187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sz="2800" dirty="0">
                <a:latin typeface="Arial" panose="020B0604020202020204" pitchFamily="34" charset="0"/>
              </a:rPr>
              <a:t>1)</a:t>
            </a:r>
            <a:r>
              <a:rPr lang="zh-CN" altLang="en-US" sz="2800" dirty="0">
                <a:latin typeface="Arial" panose="020B0604020202020204" pitchFamily="34" charset="0"/>
              </a:rPr>
              <a:t>规则库 </a:t>
            </a:r>
          </a:p>
        </p:txBody>
      </p:sp>
      <p:sp>
        <p:nvSpPr>
          <p:cNvPr id="10245" name="Text Box 5"/>
          <p:cNvSpPr txBox="1">
            <a:spLocks noChangeArrowheads="1"/>
          </p:cNvSpPr>
          <p:nvPr/>
        </p:nvSpPr>
        <p:spPr bwMode="auto">
          <a:xfrm>
            <a:off x="717575" y="1240061"/>
            <a:ext cx="8428046"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dirty="0">
                <a:latin typeface="Arial" panose="020B0604020202020204" pitchFamily="34" charset="0"/>
              </a:rPr>
              <a:t>该库存放了若干规则，每条产生式规则是一个以“如果满足这个条件，就应当采取这个操作”形式表示的语句。各条规则之间相互作用不大。规则可有如下形式 </a:t>
            </a:r>
          </a:p>
        </p:txBody>
      </p:sp>
      <p:sp>
        <p:nvSpPr>
          <p:cNvPr id="10247" name="Rectangle 7"/>
          <p:cNvSpPr>
            <a:spLocks noChangeArrowheads="1"/>
          </p:cNvSpPr>
          <p:nvPr/>
        </p:nvSpPr>
        <p:spPr bwMode="auto">
          <a:xfrm>
            <a:off x="265" y="254264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0246" name="Object 6"/>
          <p:cNvGraphicFramePr>
            <a:graphicFrameLocks noChangeAspect="1"/>
          </p:cNvGraphicFramePr>
          <p:nvPr/>
        </p:nvGraphicFramePr>
        <p:xfrm>
          <a:off x="2392732" y="2780888"/>
          <a:ext cx="3872481" cy="3410395"/>
        </p:xfrm>
        <a:graphic>
          <a:graphicData uri="http://schemas.openxmlformats.org/presentationml/2006/ole">
            <mc:AlternateContent xmlns:mc="http://schemas.openxmlformats.org/markup-compatibility/2006">
              <mc:Choice xmlns:v="urn:schemas-microsoft-com:vml" Requires="v">
                <p:oleObj spid="_x0000_s1027" name="公式" r:id="rId3" imgW="1917700" imgH="1689100" progId="Equation.3">
                  <p:embed/>
                </p:oleObj>
              </mc:Choice>
              <mc:Fallback>
                <p:oleObj name="公式" r:id="rId3" imgW="1917700" imgH="16891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92732" y="2780888"/>
                        <a:ext cx="3872481" cy="341039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9052453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Text Box 4"/>
          <p:cNvSpPr txBox="1">
            <a:spLocks noChangeArrowheads="1"/>
          </p:cNvSpPr>
          <p:nvPr/>
        </p:nvSpPr>
        <p:spPr bwMode="auto">
          <a:xfrm>
            <a:off x="195185" y="568648"/>
            <a:ext cx="364478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a:latin typeface="Arial" panose="020B0604020202020204" pitchFamily="34" charset="0"/>
              </a:rPr>
              <a:t>2) </a:t>
            </a:r>
            <a:r>
              <a:rPr lang="zh-CN" altLang="en-US" sz="2400">
                <a:latin typeface="Arial" panose="020B0604020202020204" pitchFamily="34" charset="0"/>
              </a:rPr>
              <a:t>数据库 </a:t>
            </a:r>
          </a:p>
        </p:txBody>
      </p:sp>
      <p:sp>
        <p:nvSpPr>
          <p:cNvPr id="11269" name="Text Box 5"/>
          <p:cNvSpPr txBox="1">
            <a:spLocks noChangeArrowheads="1"/>
          </p:cNvSpPr>
          <p:nvPr/>
        </p:nvSpPr>
        <p:spPr bwMode="auto">
          <a:xfrm>
            <a:off x="573559" y="1024037"/>
            <a:ext cx="883865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400" dirty="0">
                <a:latin typeface="Arial" panose="020B0604020202020204" pitchFamily="34" charset="0"/>
              </a:rPr>
              <a:t>数据库是产生式规则的中心，每个产生式的左边表示在启用这一规则之前数据库内必须准备好的条件。执行产生式规则的操作会引起数据库的变化，这就使得其它产生式规则的条件可能被满足。 </a:t>
            </a:r>
          </a:p>
        </p:txBody>
      </p:sp>
      <p:sp>
        <p:nvSpPr>
          <p:cNvPr id="11270" name="Text Box 6"/>
          <p:cNvSpPr txBox="1">
            <a:spLocks noChangeArrowheads="1"/>
          </p:cNvSpPr>
          <p:nvPr/>
        </p:nvSpPr>
        <p:spPr bwMode="auto">
          <a:xfrm>
            <a:off x="184405" y="2218090"/>
            <a:ext cx="356777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dirty="0">
                <a:latin typeface="Arial" panose="020B0604020202020204" pitchFamily="34" charset="0"/>
              </a:rPr>
              <a:t>3) </a:t>
            </a:r>
            <a:r>
              <a:rPr lang="zh-CN" altLang="en-US" sz="2400" dirty="0">
                <a:latin typeface="Arial" panose="020B0604020202020204" pitchFamily="34" charset="0"/>
              </a:rPr>
              <a:t>控制器</a:t>
            </a:r>
          </a:p>
        </p:txBody>
      </p:sp>
      <p:sp>
        <p:nvSpPr>
          <p:cNvPr id="11271" name="Text Box 7"/>
          <p:cNvSpPr txBox="1">
            <a:spLocks noChangeArrowheads="1"/>
          </p:cNvSpPr>
          <p:nvPr/>
        </p:nvSpPr>
        <p:spPr bwMode="auto">
          <a:xfrm>
            <a:off x="369855" y="2719089"/>
            <a:ext cx="8125012"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dirty="0">
                <a:latin typeface="Arial" panose="020B0604020202020204" pitchFamily="34" charset="0"/>
              </a:rPr>
              <a:t>其作用是说明下一步应该选用什么规则，也就是如何运用规则。通常从选择规则到执行规则分成三步：匹配、冲突解决和操作。 </a:t>
            </a:r>
          </a:p>
        </p:txBody>
      </p:sp>
      <p:sp>
        <p:nvSpPr>
          <p:cNvPr id="11272" name="Text Box 8"/>
          <p:cNvSpPr txBox="1">
            <a:spLocks noChangeArrowheads="1"/>
          </p:cNvSpPr>
          <p:nvPr/>
        </p:nvSpPr>
        <p:spPr bwMode="auto">
          <a:xfrm>
            <a:off x="369855" y="3758206"/>
            <a:ext cx="8838650" cy="2936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35000"/>
              </a:spcBef>
            </a:pPr>
            <a:r>
              <a:rPr lang="en-US" altLang="zh-CN" sz="2400" dirty="0">
                <a:latin typeface="Arial" panose="020B0604020202020204" pitchFamily="34" charset="0"/>
              </a:rPr>
              <a:t>① </a:t>
            </a:r>
            <a:r>
              <a:rPr lang="zh-CN" altLang="en-US" sz="2400" dirty="0">
                <a:latin typeface="Arial" panose="020B0604020202020204" pitchFamily="34" charset="0"/>
              </a:rPr>
              <a:t>匹配。把数据库和规则的条件部分相匹配。如果两者完全匹配，则把这条规则称为触发规则。当按规则的操作部分去执行时，这条规则称为被启用规则。</a:t>
            </a:r>
          </a:p>
          <a:p>
            <a:pPr>
              <a:spcBef>
                <a:spcPct val="35000"/>
              </a:spcBef>
            </a:pPr>
            <a:r>
              <a:rPr lang="zh-CN" altLang="en-US" sz="2400" dirty="0">
                <a:latin typeface="Arial" panose="020B0604020202020204" pitchFamily="34" charset="0"/>
              </a:rPr>
              <a:t>② 冲突解决。当有一个以上的规则条件和当前数据库相匹配时，就需要决定首先使用哪一条规则，这称为冲突解决。</a:t>
            </a:r>
          </a:p>
          <a:p>
            <a:pPr>
              <a:spcBef>
                <a:spcPct val="35000"/>
              </a:spcBef>
            </a:pPr>
            <a:r>
              <a:rPr lang="zh-CN" altLang="en-US" sz="2400" dirty="0">
                <a:latin typeface="Arial" panose="020B0604020202020204" pitchFamily="34" charset="0"/>
              </a:rPr>
              <a:t>③ 操作。操作就是执行规则的操作部分，经过操作以后，当前数据库将被修改。然后，其他的规则有可能被使用。 </a:t>
            </a:r>
          </a:p>
        </p:txBody>
      </p:sp>
    </p:spTree>
    <p:extLst>
      <p:ext uri="{BB962C8B-B14F-4D97-AF65-F5344CB8AC3E}">
        <p14:creationId xmlns:p14="http://schemas.microsoft.com/office/powerpoint/2010/main" val="2459064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endParaRPr lang="zh-CN" altLang="zh-CN">
              <a:ea typeface="宋体" panose="02010600030101010101" pitchFamily="2" charset="-122"/>
            </a:endParaRPr>
          </a:p>
        </p:txBody>
      </p:sp>
      <p:pic>
        <p:nvPicPr>
          <p:cNvPr id="12292"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68072" y="1870110"/>
            <a:ext cx="4784934" cy="26218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3" name="Rectangle 5"/>
          <p:cNvSpPr>
            <a:spLocks noChangeArrowheads="1"/>
          </p:cNvSpPr>
          <p:nvPr/>
        </p:nvSpPr>
        <p:spPr bwMode="auto">
          <a:xfrm>
            <a:off x="3683559" y="5159460"/>
            <a:ext cx="255711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latin typeface="Arial" panose="020B0604020202020204" pitchFamily="34" charset="0"/>
              </a:rPr>
              <a:t>产生式系统的基本结构 </a:t>
            </a:r>
          </a:p>
        </p:txBody>
      </p:sp>
    </p:spTree>
    <p:extLst>
      <p:ext uri="{BB962C8B-B14F-4D97-AF65-F5344CB8AC3E}">
        <p14:creationId xmlns:p14="http://schemas.microsoft.com/office/powerpoint/2010/main" val="18428434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灯片编号占位符 1"/>
          <p:cNvSpPr>
            <a:spLocks noGrp="1"/>
          </p:cNvSpPr>
          <p:nvPr>
            <p:ph type="sldNum" sz="quarter" idx="10"/>
          </p:nvPr>
        </p:nvSpPr>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83515" indent="-301352" eaLnBrk="0" hangingPunct="0">
              <a:defRPr>
                <a:solidFill>
                  <a:schemeClr val="tx1"/>
                </a:solidFill>
                <a:latin typeface="Verdana" panose="020B0604030504040204" pitchFamily="34" charset="0"/>
                <a:ea typeface="宋体" panose="02010600030101010101" pitchFamily="2" charset="-122"/>
              </a:defRPr>
            </a:lvl2pPr>
            <a:lvl3pPr marL="1205408" indent="-241082" eaLnBrk="0" hangingPunct="0">
              <a:defRPr>
                <a:solidFill>
                  <a:schemeClr val="tx1"/>
                </a:solidFill>
                <a:latin typeface="Verdana" panose="020B0604030504040204" pitchFamily="34" charset="0"/>
                <a:ea typeface="宋体" panose="02010600030101010101" pitchFamily="2" charset="-122"/>
              </a:defRPr>
            </a:lvl3pPr>
            <a:lvl4pPr marL="1687571" indent="-241082" eaLnBrk="0" hangingPunct="0">
              <a:defRPr>
                <a:solidFill>
                  <a:schemeClr val="tx1"/>
                </a:solidFill>
                <a:latin typeface="Verdana" panose="020B0604030504040204" pitchFamily="34" charset="0"/>
                <a:ea typeface="宋体" panose="02010600030101010101" pitchFamily="2" charset="-122"/>
              </a:defRPr>
            </a:lvl4pPr>
            <a:lvl5pPr marL="2169734" indent="-241082" eaLnBrk="0" hangingPunct="0">
              <a:defRPr>
                <a:solidFill>
                  <a:schemeClr val="tx1"/>
                </a:solidFill>
                <a:latin typeface="Verdana" panose="020B0604030504040204" pitchFamily="34" charset="0"/>
                <a:ea typeface="宋体" panose="02010600030101010101" pitchFamily="2" charset="-122"/>
              </a:defRPr>
            </a:lvl5pPr>
            <a:lvl6pPr marL="2651897" indent="-241082"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3134060" indent="-241082"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616223" indent="-241082"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4098387" indent="-241082"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750EC17E-80A8-422E-BD38-66023B266FE5}" type="slidenum">
              <a:rPr lang="ja-JP" altLang="en-US">
                <a:solidFill>
                  <a:srgbClr val="A50021"/>
                </a:solidFill>
                <a:latin typeface="Arial" panose="020B0604020202020204" pitchFamily="34" charset="0"/>
                <a:ea typeface="ＭＳ Ｐゴシック" panose="020B0600070205080204" pitchFamily="34" charset="-128"/>
              </a:rPr>
              <a:pPr eaLnBrk="1" hangingPunct="1"/>
              <a:t>26</a:t>
            </a:fld>
            <a:endParaRPr lang="en-US" altLang="ja-JP">
              <a:solidFill>
                <a:srgbClr val="A50021"/>
              </a:solidFill>
              <a:latin typeface="Arial" panose="020B0604020202020204" pitchFamily="34" charset="0"/>
              <a:ea typeface="ＭＳ Ｐゴシック" panose="020B0600070205080204" pitchFamily="34" charset="-128"/>
            </a:endParaRPr>
          </a:p>
        </p:txBody>
      </p:sp>
      <p:sp>
        <p:nvSpPr>
          <p:cNvPr id="29700" name="Text Box 5"/>
          <p:cNvSpPr txBox="1">
            <a:spLocks noChangeArrowheads="1"/>
          </p:cNvSpPr>
          <p:nvPr/>
        </p:nvSpPr>
        <p:spPr bwMode="auto">
          <a:xfrm>
            <a:off x="385337" y="1044716"/>
            <a:ext cx="8695922" cy="1273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lnSpc>
                <a:spcPct val="140000"/>
              </a:lnSpc>
            </a:pPr>
            <a:r>
              <a:rPr lang="en-US" altLang="zh-CN" sz="2742" b="1" dirty="0" smtClean="0">
                <a:latin typeface="Times New Roman" panose="02020603050405020304" pitchFamily="18" charset="0"/>
              </a:rPr>
              <a:t>(1)  </a:t>
            </a:r>
            <a:r>
              <a:rPr lang="zh-CN" altLang="en-US" sz="2742" b="1" dirty="0">
                <a:latin typeface="Times New Roman" panose="02020603050405020304" pitchFamily="18" charset="0"/>
              </a:rPr>
              <a:t>知识获取的过程</a:t>
            </a:r>
          </a:p>
          <a:p>
            <a:pPr eaLnBrk="1" hangingPunct="1">
              <a:lnSpc>
                <a:spcPct val="140000"/>
              </a:lnSpc>
            </a:pPr>
            <a:r>
              <a:rPr lang="zh-CN" altLang="en-US" sz="2742" b="1" dirty="0">
                <a:latin typeface="Times New Roman" panose="02020603050405020304" pitchFamily="18" charset="0"/>
              </a:rPr>
              <a:t>抽取知识、知识的转换、知识的输入、知识的检测</a:t>
            </a:r>
            <a:r>
              <a:rPr lang="zh-CN" altLang="en-US" sz="2742" dirty="0">
                <a:latin typeface="Times New Roman" panose="02020603050405020304" pitchFamily="18" charset="0"/>
              </a:rPr>
              <a:t> 。</a:t>
            </a:r>
          </a:p>
        </p:txBody>
      </p:sp>
      <p:sp>
        <p:nvSpPr>
          <p:cNvPr id="29701" name="AutoShape 7"/>
          <p:cNvSpPr>
            <a:spLocks noChangeAspect="1" noChangeArrowheads="1" noTextEdit="1"/>
          </p:cNvSpPr>
          <p:nvPr/>
        </p:nvSpPr>
        <p:spPr bwMode="auto">
          <a:xfrm>
            <a:off x="723529" y="2973423"/>
            <a:ext cx="8277366" cy="35460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9702" name="Rectangle 9"/>
          <p:cNvSpPr>
            <a:spLocks noChangeArrowheads="1"/>
          </p:cNvSpPr>
          <p:nvPr/>
        </p:nvSpPr>
        <p:spPr bwMode="auto">
          <a:xfrm>
            <a:off x="730226" y="4096828"/>
            <a:ext cx="1473318" cy="502267"/>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29703" name="Rectangle 10"/>
          <p:cNvSpPr>
            <a:spLocks noChangeArrowheads="1"/>
          </p:cNvSpPr>
          <p:nvPr/>
        </p:nvSpPr>
        <p:spPr bwMode="auto">
          <a:xfrm>
            <a:off x="857468" y="4130313"/>
            <a:ext cx="1243930" cy="373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zh-CN" altLang="en-US" sz="2426">
                <a:solidFill>
                  <a:srgbClr val="000000"/>
                </a:solidFill>
                <a:latin typeface="宋体" panose="02010600030101010101" pitchFamily="2" charset="-122"/>
              </a:rPr>
              <a:t>领域专家</a:t>
            </a:r>
            <a:endParaRPr lang="zh-CN" altLang="en-US"/>
          </a:p>
        </p:txBody>
      </p:sp>
      <p:sp>
        <p:nvSpPr>
          <p:cNvPr id="29704" name="Rectangle 11"/>
          <p:cNvSpPr>
            <a:spLocks noChangeArrowheads="1"/>
          </p:cNvSpPr>
          <p:nvPr/>
        </p:nvSpPr>
        <p:spPr bwMode="auto">
          <a:xfrm>
            <a:off x="4269537" y="4091805"/>
            <a:ext cx="1776353" cy="502267"/>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29705" name="Rectangle 12"/>
          <p:cNvSpPr>
            <a:spLocks noChangeArrowheads="1"/>
          </p:cNvSpPr>
          <p:nvPr/>
        </p:nvSpPr>
        <p:spPr bwMode="auto">
          <a:xfrm>
            <a:off x="4398453" y="4130313"/>
            <a:ext cx="1554913" cy="373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zh-CN" altLang="en-US" sz="2426">
                <a:solidFill>
                  <a:srgbClr val="000000"/>
                </a:solidFill>
                <a:latin typeface="宋体" panose="02010600030101010101" pitchFamily="2" charset="-122"/>
              </a:rPr>
              <a:t>知识工程师</a:t>
            </a:r>
            <a:endParaRPr lang="zh-CN" altLang="en-US"/>
          </a:p>
        </p:txBody>
      </p:sp>
      <p:sp>
        <p:nvSpPr>
          <p:cNvPr id="29706" name="Rectangle 13"/>
          <p:cNvSpPr>
            <a:spLocks noChangeArrowheads="1"/>
          </p:cNvSpPr>
          <p:nvPr/>
        </p:nvSpPr>
        <p:spPr bwMode="auto">
          <a:xfrm>
            <a:off x="7810523" y="4091805"/>
            <a:ext cx="1168609" cy="502267"/>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29707" name="Rectangle 14"/>
          <p:cNvSpPr>
            <a:spLocks noChangeArrowheads="1"/>
          </p:cNvSpPr>
          <p:nvPr/>
        </p:nvSpPr>
        <p:spPr bwMode="auto">
          <a:xfrm>
            <a:off x="7939437" y="4130313"/>
            <a:ext cx="932948" cy="373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zh-CN" altLang="en-US" sz="2426">
                <a:solidFill>
                  <a:srgbClr val="000000"/>
                </a:solidFill>
                <a:latin typeface="宋体" panose="02010600030101010101" pitchFamily="2" charset="-122"/>
              </a:rPr>
              <a:t>知识库</a:t>
            </a:r>
            <a:endParaRPr lang="zh-CN" altLang="en-US"/>
          </a:p>
        </p:txBody>
      </p:sp>
      <p:sp>
        <p:nvSpPr>
          <p:cNvPr id="29708" name="Rectangle 15"/>
          <p:cNvSpPr>
            <a:spLocks noChangeArrowheads="1"/>
          </p:cNvSpPr>
          <p:nvPr/>
        </p:nvSpPr>
        <p:spPr bwMode="auto">
          <a:xfrm>
            <a:off x="2811288" y="2973423"/>
            <a:ext cx="853855" cy="1220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29709" name="Rectangle 16"/>
          <p:cNvSpPr>
            <a:spLocks noChangeArrowheads="1"/>
          </p:cNvSpPr>
          <p:nvPr/>
        </p:nvSpPr>
        <p:spPr bwMode="auto">
          <a:xfrm>
            <a:off x="2933506" y="3087270"/>
            <a:ext cx="621965" cy="373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zh-CN" altLang="en-US" sz="2426">
                <a:solidFill>
                  <a:srgbClr val="000000"/>
                </a:solidFill>
                <a:latin typeface="宋体" panose="02010600030101010101" pitchFamily="2" charset="-122"/>
              </a:rPr>
              <a:t>数据</a:t>
            </a:r>
            <a:endParaRPr lang="zh-CN" altLang="en-US"/>
          </a:p>
        </p:txBody>
      </p:sp>
      <p:sp>
        <p:nvSpPr>
          <p:cNvPr id="29710" name="Rectangle 17"/>
          <p:cNvSpPr>
            <a:spLocks noChangeArrowheads="1"/>
          </p:cNvSpPr>
          <p:nvPr/>
        </p:nvSpPr>
        <p:spPr bwMode="auto">
          <a:xfrm>
            <a:off x="2933506" y="3453926"/>
            <a:ext cx="621965" cy="373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zh-CN" altLang="en-US" sz="2426">
                <a:solidFill>
                  <a:srgbClr val="000000"/>
                </a:solidFill>
                <a:latin typeface="宋体" panose="02010600030101010101" pitchFamily="2" charset="-122"/>
              </a:rPr>
              <a:t>问题</a:t>
            </a:r>
            <a:endParaRPr lang="zh-CN" altLang="en-US"/>
          </a:p>
        </p:txBody>
      </p:sp>
      <p:sp>
        <p:nvSpPr>
          <p:cNvPr id="29711" name="Rectangle 18"/>
          <p:cNvSpPr>
            <a:spLocks noChangeArrowheads="1"/>
          </p:cNvSpPr>
          <p:nvPr/>
        </p:nvSpPr>
        <p:spPr bwMode="auto">
          <a:xfrm>
            <a:off x="2933506" y="3818907"/>
            <a:ext cx="621965" cy="373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zh-CN" altLang="en-US" sz="2426">
                <a:solidFill>
                  <a:srgbClr val="000000"/>
                </a:solidFill>
                <a:latin typeface="宋体" panose="02010600030101010101" pitchFamily="2" charset="-122"/>
              </a:rPr>
              <a:t>提问</a:t>
            </a:r>
            <a:endParaRPr lang="zh-CN" altLang="en-US"/>
          </a:p>
        </p:txBody>
      </p:sp>
      <p:sp>
        <p:nvSpPr>
          <p:cNvPr id="29712" name="Rectangle 19"/>
          <p:cNvSpPr>
            <a:spLocks noChangeArrowheads="1"/>
          </p:cNvSpPr>
          <p:nvPr/>
        </p:nvSpPr>
        <p:spPr bwMode="auto">
          <a:xfrm>
            <a:off x="2811288" y="4393165"/>
            <a:ext cx="853855" cy="1220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29713" name="Rectangle 20"/>
          <p:cNvSpPr>
            <a:spLocks noChangeArrowheads="1"/>
          </p:cNvSpPr>
          <p:nvPr/>
        </p:nvSpPr>
        <p:spPr bwMode="auto">
          <a:xfrm>
            <a:off x="2933506" y="4508688"/>
            <a:ext cx="621965" cy="373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zh-CN" altLang="en-US" sz="2426">
                <a:solidFill>
                  <a:srgbClr val="000000"/>
                </a:solidFill>
                <a:latin typeface="宋体" panose="02010600030101010101" pitchFamily="2" charset="-122"/>
              </a:rPr>
              <a:t>知识</a:t>
            </a:r>
            <a:endParaRPr lang="zh-CN" altLang="en-US"/>
          </a:p>
        </p:txBody>
      </p:sp>
      <p:sp>
        <p:nvSpPr>
          <p:cNvPr id="29714" name="Rectangle 21"/>
          <p:cNvSpPr>
            <a:spLocks noChangeArrowheads="1"/>
          </p:cNvSpPr>
          <p:nvPr/>
        </p:nvSpPr>
        <p:spPr bwMode="auto">
          <a:xfrm>
            <a:off x="2933506" y="4873668"/>
            <a:ext cx="621965" cy="373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zh-CN" altLang="en-US" sz="2426">
                <a:solidFill>
                  <a:srgbClr val="000000"/>
                </a:solidFill>
                <a:latin typeface="宋体" panose="02010600030101010101" pitchFamily="2" charset="-122"/>
              </a:rPr>
              <a:t>概念</a:t>
            </a:r>
            <a:endParaRPr lang="zh-CN" altLang="en-US"/>
          </a:p>
        </p:txBody>
      </p:sp>
      <p:sp>
        <p:nvSpPr>
          <p:cNvPr id="29715" name="Rectangle 22"/>
          <p:cNvSpPr>
            <a:spLocks noChangeArrowheads="1"/>
          </p:cNvSpPr>
          <p:nvPr/>
        </p:nvSpPr>
        <p:spPr bwMode="auto">
          <a:xfrm>
            <a:off x="2933506" y="5238649"/>
            <a:ext cx="621965" cy="373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zh-CN" altLang="en-US" sz="2426">
                <a:solidFill>
                  <a:srgbClr val="000000"/>
                </a:solidFill>
                <a:latin typeface="宋体" panose="02010600030101010101" pitchFamily="2" charset="-122"/>
              </a:rPr>
              <a:t>解答</a:t>
            </a:r>
            <a:endParaRPr lang="zh-CN" altLang="en-US"/>
          </a:p>
        </p:txBody>
      </p:sp>
      <p:sp>
        <p:nvSpPr>
          <p:cNvPr id="29716" name="Rectangle 23"/>
          <p:cNvSpPr>
            <a:spLocks noChangeArrowheads="1"/>
          </p:cNvSpPr>
          <p:nvPr/>
        </p:nvSpPr>
        <p:spPr bwMode="auto">
          <a:xfrm>
            <a:off x="6191547" y="3338404"/>
            <a:ext cx="1459924" cy="8555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29717" name="Rectangle 24"/>
          <p:cNvSpPr>
            <a:spLocks noChangeArrowheads="1"/>
          </p:cNvSpPr>
          <p:nvPr/>
        </p:nvSpPr>
        <p:spPr bwMode="auto">
          <a:xfrm>
            <a:off x="6390780" y="3432161"/>
            <a:ext cx="932948" cy="373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zh-CN" altLang="en-US" sz="2426">
                <a:solidFill>
                  <a:srgbClr val="000000"/>
                </a:solidFill>
                <a:latin typeface="宋体" panose="02010600030101010101" pitchFamily="2" charset="-122"/>
              </a:rPr>
              <a:t>形式化</a:t>
            </a:r>
            <a:endParaRPr lang="zh-CN" altLang="en-US"/>
          </a:p>
        </p:txBody>
      </p:sp>
      <p:sp>
        <p:nvSpPr>
          <p:cNvPr id="29718" name="Rectangle 25"/>
          <p:cNvSpPr>
            <a:spLocks noChangeArrowheads="1"/>
          </p:cNvSpPr>
          <p:nvPr/>
        </p:nvSpPr>
        <p:spPr bwMode="auto">
          <a:xfrm>
            <a:off x="6313766" y="3818907"/>
            <a:ext cx="1243930" cy="373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zh-CN" altLang="en-US" sz="2426">
                <a:solidFill>
                  <a:srgbClr val="000000"/>
                </a:solidFill>
                <a:latin typeface="宋体" panose="02010600030101010101" pitchFamily="2" charset="-122"/>
              </a:rPr>
              <a:t>结构知识</a:t>
            </a:r>
            <a:endParaRPr lang="zh-CN" altLang="en-US"/>
          </a:p>
        </p:txBody>
      </p:sp>
      <p:grpSp>
        <p:nvGrpSpPr>
          <p:cNvPr id="29719" name="Group 28"/>
          <p:cNvGrpSpPr>
            <a:grpSpLocks/>
          </p:cNvGrpSpPr>
          <p:nvPr/>
        </p:nvGrpSpPr>
        <p:grpSpPr bwMode="auto">
          <a:xfrm>
            <a:off x="2247074" y="4227418"/>
            <a:ext cx="1922010" cy="132263"/>
            <a:chOff x="1342" y="2525"/>
            <a:chExt cx="1148" cy="79"/>
          </a:xfrm>
        </p:grpSpPr>
        <p:sp>
          <p:nvSpPr>
            <p:cNvPr id="29749" name="Line 26"/>
            <p:cNvSpPr>
              <a:spLocks noChangeShapeType="1"/>
            </p:cNvSpPr>
            <p:nvPr/>
          </p:nvSpPr>
          <p:spPr bwMode="auto">
            <a:xfrm>
              <a:off x="1342" y="2564"/>
              <a:ext cx="1072"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50" name="Freeform 27"/>
            <p:cNvSpPr>
              <a:spLocks/>
            </p:cNvSpPr>
            <p:nvPr/>
          </p:nvSpPr>
          <p:spPr bwMode="auto">
            <a:xfrm>
              <a:off x="2412" y="2525"/>
              <a:ext cx="78" cy="79"/>
            </a:xfrm>
            <a:custGeom>
              <a:avLst/>
              <a:gdLst>
                <a:gd name="T0" fmla="*/ 0 w 78"/>
                <a:gd name="T1" fmla="*/ 79 h 79"/>
                <a:gd name="T2" fmla="*/ 78 w 78"/>
                <a:gd name="T3" fmla="*/ 40 h 79"/>
                <a:gd name="T4" fmla="*/ 0 w 78"/>
                <a:gd name="T5" fmla="*/ 0 h 79"/>
                <a:gd name="T6" fmla="*/ 0 w 78"/>
                <a:gd name="T7" fmla="*/ 79 h 79"/>
                <a:gd name="T8" fmla="*/ 0 60000 65536"/>
                <a:gd name="T9" fmla="*/ 0 60000 65536"/>
                <a:gd name="T10" fmla="*/ 0 60000 65536"/>
                <a:gd name="T11" fmla="*/ 0 60000 65536"/>
                <a:gd name="T12" fmla="*/ 0 w 78"/>
                <a:gd name="T13" fmla="*/ 0 h 79"/>
                <a:gd name="T14" fmla="*/ 78 w 78"/>
                <a:gd name="T15" fmla="*/ 79 h 79"/>
              </a:gdLst>
              <a:ahLst/>
              <a:cxnLst>
                <a:cxn ang="T8">
                  <a:pos x="T0" y="T1"/>
                </a:cxn>
                <a:cxn ang="T9">
                  <a:pos x="T2" y="T3"/>
                </a:cxn>
                <a:cxn ang="T10">
                  <a:pos x="T4" y="T5"/>
                </a:cxn>
                <a:cxn ang="T11">
                  <a:pos x="T6" y="T7"/>
                </a:cxn>
              </a:cxnLst>
              <a:rect l="T12" t="T13" r="T14" b="T15"/>
              <a:pathLst>
                <a:path w="78" h="79">
                  <a:moveTo>
                    <a:pt x="0" y="79"/>
                  </a:moveTo>
                  <a:lnTo>
                    <a:pt x="78" y="40"/>
                  </a:lnTo>
                  <a:lnTo>
                    <a:pt x="0" y="0"/>
                  </a:lnTo>
                  <a:lnTo>
                    <a:pt x="0" y="7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grpSp>
      <p:grpSp>
        <p:nvGrpSpPr>
          <p:cNvPr id="29720" name="Group 31"/>
          <p:cNvGrpSpPr>
            <a:grpSpLocks/>
          </p:cNvGrpSpPr>
          <p:nvPr/>
        </p:nvGrpSpPr>
        <p:grpSpPr bwMode="auto">
          <a:xfrm>
            <a:off x="2247074" y="4429999"/>
            <a:ext cx="1922010" cy="132264"/>
            <a:chOff x="1342" y="2646"/>
            <a:chExt cx="1148" cy="79"/>
          </a:xfrm>
        </p:grpSpPr>
        <p:sp>
          <p:nvSpPr>
            <p:cNvPr id="29747" name="Line 29"/>
            <p:cNvSpPr>
              <a:spLocks noChangeShapeType="1"/>
            </p:cNvSpPr>
            <p:nvPr/>
          </p:nvSpPr>
          <p:spPr bwMode="auto">
            <a:xfrm flipH="1">
              <a:off x="1418" y="2685"/>
              <a:ext cx="1072"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48" name="Freeform 30"/>
            <p:cNvSpPr>
              <a:spLocks/>
            </p:cNvSpPr>
            <p:nvPr/>
          </p:nvSpPr>
          <p:spPr bwMode="auto">
            <a:xfrm>
              <a:off x="1342" y="2646"/>
              <a:ext cx="79" cy="79"/>
            </a:xfrm>
            <a:custGeom>
              <a:avLst/>
              <a:gdLst>
                <a:gd name="T0" fmla="*/ 79 w 79"/>
                <a:gd name="T1" fmla="*/ 0 h 79"/>
                <a:gd name="T2" fmla="*/ 0 w 79"/>
                <a:gd name="T3" fmla="*/ 40 h 79"/>
                <a:gd name="T4" fmla="*/ 79 w 79"/>
                <a:gd name="T5" fmla="*/ 79 h 79"/>
                <a:gd name="T6" fmla="*/ 79 w 79"/>
                <a:gd name="T7" fmla="*/ 0 h 79"/>
                <a:gd name="T8" fmla="*/ 0 60000 65536"/>
                <a:gd name="T9" fmla="*/ 0 60000 65536"/>
                <a:gd name="T10" fmla="*/ 0 60000 65536"/>
                <a:gd name="T11" fmla="*/ 0 60000 65536"/>
                <a:gd name="T12" fmla="*/ 0 w 79"/>
                <a:gd name="T13" fmla="*/ 0 h 79"/>
                <a:gd name="T14" fmla="*/ 79 w 79"/>
                <a:gd name="T15" fmla="*/ 79 h 79"/>
              </a:gdLst>
              <a:ahLst/>
              <a:cxnLst>
                <a:cxn ang="T8">
                  <a:pos x="T0" y="T1"/>
                </a:cxn>
                <a:cxn ang="T9">
                  <a:pos x="T2" y="T3"/>
                </a:cxn>
                <a:cxn ang="T10">
                  <a:pos x="T4" y="T5"/>
                </a:cxn>
                <a:cxn ang="T11">
                  <a:pos x="T6" y="T7"/>
                </a:cxn>
              </a:cxnLst>
              <a:rect l="T12" t="T13" r="T14" b="T15"/>
              <a:pathLst>
                <a:path w="79" h="79">
                  <a:moveTo>
                    <a:pt x="79" y="0"/>
                  </a:moveTo>
                  <a:lnTo>
                    <a:pt x="0" y="40"/>
                  </a:lnTo>
                  <a:lnTo>
                    <a:pt x="79" y="79"/>
                  </a:lnTo>
                  <a:lnTo>
                    <a:pt x="7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grpSp>
      <p:sp>
        <p:nvSpPr>
          <p:cNvPr id="29721" name="Freeform 32"/>
          <p:cNvSpPr>
            <a:spLocks/>
          </p:cNvSpPr>
          <p:nvPr/>
        </p:nvSpPr>
        <p:spPr bwMode="auto">
          <a:xfrm>
            <a:off x="6091094" y="4292712"/>
            <a:ext cx="1617301" cy="202582"/>
          </a:xfrm>
          <a:custGeom>
            <a:avLst/>
            <a:gdLst>
              <a:gd name="T0" fmla="*/ 1827114407 w 966"/>
              <a:gd name="T1" fmla="*/ 0 h 121"/>
              <a:gd name="T2" fmla="*/ 1827114407 w 966"/>
              <a:gd name="T3" fmla="*/ 75604890 h 121"/>
              <a:gd name="T4" fmla="*/ 0 w 966"/>
              <a:gd name="T5" fmla="*/ 75604890 h 121"/>
              <a:gd name="T6" fmla="*/ 0 w 966"/>
              <a:gd name="T7" fmla="*/ 229335651 h 121"/>
              <a:gd name="T8" fmla="*/ 1827114407 w 966"/>
              <a:gd name="T9" fmla="*/ 229335651 h 121"/>
              <a:gd name="T10" fmla="*/ 1827114407 w 966"/>
              <a:gd name="T11" fmla="*/ 304940516 h 121"/>
              <a:gd name="T12" fmla="*/ 2147483647 w 966"/>
              <a:gd name="T13" fmla="*/ 151209780 h 121"/>
              <a:gd name="T14" fmla="*/ 1827114407 w 966"/>
              <a:gd name="T15" fmla="*/ 0 h 121"/>
              <a:gd name="T16" fmla="*/ 0 60000 65536"/>
              <a:gd name="T17" fmla="*/ 0 60000 65536"/>
              <a:gd name="T18" fmla="*/ 0 60000 65536"/>
              <a:gd name="T19" fmla="*/ 0 60000 65536"/>
              <a:gd name="T20" fmla="*/ 0 60000 65536"/>
              <a:gd name="T21" fmla="*/ 0 60000 65536"/>
              <a:gd name="T22" fmla="*/ 0 60000 65536"/>
              <a:gd name="T23" fmla="*/ 0 60000 65536"/>
              <a:gd name="T24" fmla="*/ 0 w 966"/>
              <a:gd name="T25" fmla="*/ 0 h 121"/>
              <a:gd name="T26" fmla="*/ 966 w 966"/>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66" h="121">
                <a:moveTo>
                  <a:pt x="725" y="0"/>
                </a:moveTo>
                <a:lnTo>
                  <a:pt x="725" y="30"/>
                </a:lnTo>
                <a:lnTo>
                  <a:pt x="0" y="30"/>
                </a:lnTo>
                <a:lnTo>
                  <a:pt x="0" y="91"/>
                </a:lnTo>
                <a:lnTo>
                  <a:pt x="725" y="91"/>
                </a:lnTo>
                <a:lnTo>
                  <a:pt x="725" y="121"/>
                </a:lnTo>
                <a:lnTo>
                  <a:pt x="966" y="60"/>
                </a:lnTo>
                <a:lnTo>
                  <a:pt x="725" y="0"/>
                </a:lnTo>
                <a:close/>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29722" name="Rectangle 33"/>
          <p:cNvSpPr>
            <a:spLocks noChangeArrowheads="1"/>
          </p:cNvSpPr>
          <p:nvPr/>
        </p:nvSpPr>
        <p:spPr bwMode="auto">
          <a:xfrm>
            <a:off x="3561341" y="6015489"/>
            <a:ext cx="3356820" cy="4888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29723" name="Rectangle 35"/>
          <p:cNvSpPr>
            <a:spLocks noChangeArrowheads="1"/>
          </p:cNvSpPr>
          <p:nvPr/>
        </p:nvSpPr>
        <p:spPr bwMode="auto">
          <a:xfrm>
            <a:off x="4063608" y="6095852"/>
            <a:ext cx="157094" cy="373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en-US" altLang="zh-CN" sz="2426">
                <a:solidFill>
                  <a:srgbClr val="000000"/>
                </a:solidFill>
                <a:latin typeface="Times New Roman" panose="02020603050405020304" pitchFamily="18" charset="0"/>
              </a:rPr>
              <a:t>  </a:t>
            </a:r>
            <a:endParaRPr lang="en-US" altLang="zh-CN"/>
          </a:p>
        </p:txBody>
      </p:sp>
      <p:sp>
        <p:nvSpPr>
          <p:cNvPr id="29724" name="Rectangle 36"/>
          <p:cNvSpPr>
            <a:spLocks noChangeArrowheads="1"/>
          </p:cNvSpPr>
          <p:nvPr/>
        </p:nvSpPr>
        <p:spPr bwMode="auto">
          <a:xfrm>
            <a:off x="3777315" y="6107571"/>
            <a:ext cx="2188100" cy="373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zh-CN" altLang="en-US" sz="2426" b="1">
                <a:solidFill>
                  <a:srgbClr val="000000"/>
                </a:solidFill>
                <a:latin typeface="宋体" panose="02010600030101010101" pitchFamily="2" charset="-122"/>
              </a:rPr>
              <a:t>知识获取的过程</a:t>
            </a:r>
            <a:endParaRPr lang="zh-CN" altLang="en-US" b="1"/>
          </a:p>
        </p:txBody>
      </p:sp>
      <p:sp>
        <p:nvSpPr>
          <p:cNvPr id="29725" name="Rectangle 37"/>
          <p:cNvSpPr>
            <a:spLocks noChangeArrowheads="1"/>
          </p:cNvSpPr>
          <p:nvPr/>
        </p:nvSpPr>
        <p:spPr bwMode="auto">
          <a:xfrm>
            <a:off x="730226" y="4096828"/>
            <a:ext cx="1473318" cy="502267"/>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29726" name="Rectangle 39"/>
          <p:cNvSpPr>
            <a:spLocks noChangeArrowheads="1"/>
          </p:cNvSpPr>
          <p:nvPr/>
        </p:nvSpPr>
        <p:spPr bwMode="auto">
          <a:xfrm>
            <a:off x="4269537" y="4091805"/>
            <a:ext cx="1776353" cy="502267"/>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29727" name="Rectangle 41"/>
          <p:cNvSpPr>
            <a:spLocks noChangeArrowheads="1"/>
          </p:cNvSpPr>
          <p:nvPr/>
        </p:nvSpPr>
        <p:spPr bwMode="auto">
          <a:xfrm>
            <a:off x="7810523" y="4091805"/>
            <a:ext cx="1168609" cy="502267"/>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29728" name="Rectangle 43"/>
          <p:cNvSpPr>
            <a:spLocks noChangeArrowheads="1"/>
          </p:cNvSpPr>
          <p:nvPr/>
        </p:nvSpPr>
        <p:spPr bwMode="auto">
          <a:xfrm>
            <a:off x="2811288" y="2973423"/>
            <a:ext cx="853855" cy="1220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29729" name="Rectangle 44"/>
          <p:cNvSpPr>
            <a:spLocks noChangeArrowheads="1"/>
          </p:cNvSpPr>
          <p:nvPr/>
        </p:nvSpPr>
        <p:spPr bwMode="auto">
          <a:xfrm>
            <a:off x="2933506" y="3087270"/>
            <a:ext cx="621965" cy="373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zh-CN" altLang="en-US" sz="2426">
                <a:solidFill>
                  <a:srgbClr val="000000"/>
                </a:solidFill>
                <a:latin typeface="宋体" panose="02010600030101010101" pitchFamily="2" charset="-122"/>
              </a:rPr>
              <a:t>数据</a:t>
            </a:r>
            <a:endParaRPr lang="zh-CN" altLang="en-US"/>
          </a:p>
        </p:txBody>
      </p:sp>
      <p:sp>
        <p:nvSpPr>
          <p:cNvPr id="29730" name="Rectangle 45"/>
          <p:cNvSpPr>
            <a:spLocks noChangeArrowheads="1"/>
          </p:cNvSpPr>
          <p:nvPr/>
        </p:nvSpPr>
        <p:spPr bwMode="auto">
          <a:xfrm>
            <a:off x="2933506" y="3453926"/>
            <a:ext cx="621965" cy="373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zh-CN" altLang="en-US" sz="2426">
                <a:solidFill>
                  <a:srgbClr val="000000"/>
                </a:solidFill>
                <a:latin typeface="宋体" panose="02010600030101010101" pitchFamily="2" charset="-122"/>
              </a:rPr>
              <a:t>问题</a:t>
            </a:r>
            <a:endParaRPr lang="zh-CN" altLang="en-US"/>
          </a:p>
        </p:txBody>
      </p:sp>
      <p:sp>
        <p:nvSpPr>
          <p:cNvPr id="29731" name="Rectangle 46"/>
          <p:cNvSpPr>
            <a:spLocks noChangeArrowheads="1"/>
          </p:cNvSpPr>
          <p:nvPr/>
        </p:nvSpPr>
        <p:spPr bwMode="auto">
          <a:xfrm>
            <a:off x="2933506" y="3818907"/>
            <a:ext cx="621965" cy="373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zh-CN" altLang="en-US" sz="2426">
                <a:solidFill>
                  <a:srgbClr val="000000"/>
                </a:solidFill>
                <a:latin typeface="宋体" panose="02010600030101010101" pitchFamily="2" charset="-122"/>
              </a:rPr>
              <a:t>提问</a:t>
            </a:r>
            <a:endParaRPr lang="zh-CN" altLang="en-US"/>
          </a:p>
        </p:txBody>
      </p:sp>
      <p:sp>
        <p:nvSpPr>
          <p:cNvPr id="29732" name="Rectangle 47"/>
          <p:cNvSpPr>
            <a:spLocks noChangeArrowheads="1"/>
          </p:cNvSpPr>
          <p:nvPr/>
        </p:nvSpPr>
        <p:spPr bwMode="auto">
          <a:xfrm>
            <a:off x="2811288" y="4393165"/>
            <a:ext cx="853855" cy="1220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29733" name="Rectangle 48"/>
          <p:cNvSpPr>
            <a:spLocks noChangeArrowheads="1"/>
          </p:cNvSpPr>
          <p:nvPr/>
        </p:nvSpPr>
        <p:spPr bwMode="auto">
          <a:xfrm>
            <a:off x="2933506" y="4508688"/>
            <a:ext cx="621965" cy="373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zh-CN" altLang="en-US" sz="2426">
                <a:solidFill>
                  <a:srgbClr val="000000"/>
                </a:solidFill>
                <a:latin typeface="宋体" panose="02010600030101010101" pitchFamily="2" charset="-122"/>
              </a:rPr>
              <a:t>知识</a:t>
            </a:r>
            <a:endParaRPr lang="zh-CN" altLang="en-US"/>
          </a:p>
        </p:txBody>
      </p:sp>
      <p:sp>
        <p:nvSpPr>
          <p:cNvPr id="29734" name="Rectangle 49"/>
          <p:cNvSpPr>
            <a:spLocks noChangeArrowheads="1"/>
          </p:cNvSpPr>
          <p:nvPr/>
        </p:nvSpPr>
        <p:spPr bwMode="auto">
          <a:xfrm>
            <a:off x="2933506" y="4873668"/>
            <a:ext cx="621965" cy="373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zh-CN" altLang="en-US" sz="2426">
                <a:solidFill>
                  <a:srgbClr val="000000"/>
                </a:solidFill>
                <a:latin typeface="宋体" panose="02010600030101010101" pitchFamily="2" charset="-122"/>
              </a:rPr>
              <a:t>概念</a:t>
            </a:r>
            <a:endParaRPr lang="zh-CN" altLang="en-US"/>
          </a:p>
        </p:txBody>
      </p:sp>
      <p:sp>
        <p:nvSpPr>
          <p:cNvPr id="29735" name="Rectangle 50"/>
          <p:cNvSpPr>
            <a:spLocks noChangeArrowheads="1"/>
          </p:cNvSpPr>
          <p:nvPr/>
        </p:nvSpPr>
        <p:spPr bwMode="auto">
          <a:xfrm>
            <a:off x="2933506" y="5238649"/>
            <a:ext cx="621965" cy="373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zh-CN" altLang="en-US" sz="2426">
                <a:solidFill>
                  <a:srgbClr val="000000"/>
                </a:solidFill>
                <a:latin typeface="宋体" panose="02010600030101010101" pitchFamily="2" charset="-122"/>
              </a:rPr>
              <a:t>解答</a:t>
            </a:r>
            <a:endParaRPr lang="zh-CN" altLang="en-US"/>
          </a:p>
        </p:txBody>
      </p:sp>
      <p:sp>
        <p:nvSpPr>
          <p:cNvPr id="29736" name="Rectangle 51"/>
          <p:cNvSpPr>
            <a:spLocks noChangeArrowheads="1"/>
          </p:cNvSpPr>
          <p:nvPr/>
        </p:nvSpPr>
        <p:spPr bwMode="auto">
          <a:xfrm>
            <a:off x="6191547" y="3338404"/>
            <a:ext cx="1459924" cy="8555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29737" name="Rectangle 52"/>
          <p:cNvSpPr>
            <a:spLocks noChangeArrowheads="1"/>
          </p:cNvSpPr>
          <p:nvPr/>
        </p:nvSpPr>
        <p:spPr bwMode="auto">
          <a:xfrm>
            <a:off x="6390780" y="3432161"/>
            <a:ext cx="932948" cy="373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zh-CN" altLang="en-US" sz="2426">
                <a:solidFill>
                  <a:srgbClr val="000000"/>
                </a:solidFill>
                <a:latin typeface="宋体" panose="02010600030101010101" pitchFamily="2" charset="-122"/>
              </a:rPr>
              <a:t>形式化</a:t>
            </a:r>
            <a:endParaRPr lang="zh-CN" altLang="en-US"/>
          </a:p>
        </p:txBody>
      </p:sp>
      <p:sp>
        <p:nvSpPr>
          <p:cNvPr id="29738" name="Rectangle 53"/>
          <p:cNvSpPr>
            <a:spLocks noChangeArrowheads="1"/>
          </p:cNvSpPr>
          <p:nvPr/>
        </p:nvSpPr>
        <p:spPr bwMode="auto">
          <a:xfrm>
            <a:off x="6313766" y="3818907"/>
            <a:ext cx="1243930" cy="373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zh-CN" altLang="en-US" sz="2426">
                <a:solidFill>
                  <a:srgbClr val="000000"/>
                </a:solidFill>
                <a:latin typeface="宋体" panose="02010600030101010101" pitchFamily="2" charset="-122"/>
              </a:rPr>
              <a:t>结构知识</a:t>
            </a:r>
            <a:endParaRPr lang="zh-CN" altLang="en-US"/>
          </a:p>
        </p:txBody>
      </p:sp>
      <p:grpSp>
        <p:nvGrpSpPr>
          <p:cNvPr id="29739" name="Group 56"/>
          <p:cNvGrpSpPr>
            <a:grpSpLocks/>
          </p:cNvGrpSpPr>
          <p:nvPr/>
        </p:nvGrpSpPr>
        <p:grpSpPr bwMode="auto">
          <a:xfrm>
            <a:off x="2247074" y="4227418"/>
            <a:ext cx="1922010" cy="132263"/>
            <a:chOff x="1342" y="2525"/>
            <a:chExt cx="1148" cy="79"/>
          </a:xfrm>
        </p:grpSpPr>
        <p:sp>
          <p:nvSpPr>
            <p:cNvPr id="29745" name="Line 54"/>
            <p:cNvSpPr>
              <a:spLocks noChangeShapeType="1"/>
            </p:cNvSpPr>
            <p:nvPr/>
          </p:nvSpPr>
          <p:spPr bwMode="auto">
            <a:xfrm>
              <a:off x="1342" y="2564"/>
              <a:ext cx="1072"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46" name="Freeform 55"/>
            <p:cNvSpPr>
              <a:spLocks/>
            </p:cNvSpPr>
            <p:nvPr/>
          </p:nvSpPr>
          <p:spPr bwMode="auto">
            <a:xfrm>
              <a:off x="2412" y="2525"/>
              <a:ext cx="78" cy="79"/>
            </a:xfrm>
            <a:custGeom>
              <a:avLst/>
              <a:gdLst>
                <a:gd name="T0" fmla="*/ 0 w 78"/>
                <a:gd name="T1" fmla="*/ 79 h 79"/>
                <a:gd name="T2" fmla="*/ 78 w 78"/>
                <a:gd name="T3" fmla="*/ 40 h 79"/>
                <a:gd name="T4" fmla="*/ 0 w 78"/>
                <a:gd name="T5" fmla="*/ 0 h 79"/>
                <a:gd name="T6" fmla="*/ 0 w 78"/>
                <a:gd name="T7" fmla="*/ 79 h 79"/>
                <a:gd name="T8" fmla="*/ 0 60000 65536"/>
                <a:gd name="T9" fmla="*/ 0 60000 65536"/>
                <a:gd name="T10" fmla="*/ 0 60000 65536"/>
                <a:gd name="T11" fmla="*/ 0 60000 65536"/>
                <a:gd name="T12" fmla="*/ 0 w 78"/>
                <a:gd name="T13" fmla="*/ 0 h 79"/>
                <a:gd name="T14" fmla="*/ 78 w 78"/>
                <a:gd name="T15" fmla="*/ 79 h 79"/>
              </a:gdLst>
              <a:ahLst/>
              <a:cxnLst>
                <a:cxn ang="T8">
                  <a:pos x="T0" y="T1"/>
                </a:cxn>
                <a:cxn ang="T9">
                  <a:pos x="T2" y="T3"/>
                </a:cxn>
                <a:cxn ang="T10">
                  <a:pos x="T4" y="T5"/>
                </a:cxn>
                <a:cxn ang="T11">
                  <a:pos x="T6" y="T7"/>
                </a:cxn>
              </a:cxnLst>
              <a:rect l="T12" t="T13" r="T14" b="T15"/>
              <a:pathLst>
                <a:path w="78" h="79">
                  <a:moveTo>
                    <a:pt x="0" y="79"/>
                  </a:moveTo>
                  <a:lnTo>
                    <a:pt x="78" y="40"/>
                  </a:lnTo>
                  <a:lnTo>
                    <a:pt x="0" y="0"/>
                  </a:lnTo>
                  <a:lnTo>
                    <a:pt x="0" y="7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grpSp>
      <p:grpSp>
        <p:nvGrpSpPr>
          <p:cNvPr id="29740" name="Group 59"/>
          <p:cNvGrpSpPr>
            <a:grpSpLocks/>
          </p:cNvGrpSpPr>
          <p:nvPr/>
        </p:nvGrpSpPr>
        <p:grpSpPr bwMode="auto">
          <a:xfrm>
            <a:off x="2247074" y="4429999"/>
            <a:ext cx="1922010" cy="132264"/>
            <a:chOff x="1342" y="2646"/>
            <a:chExt cx="1148" cy="79"/>
          </a:xfrm>
        </p:grpSpPr>
        <p:sp>
          <p:nvSpPr>
            <p:cNvPr id="29743" name="Line 57"/>
            <p:cNvSpPr>
              <a:spLocks noChangeShapeType="1"/>
            </p:cNvSpPr>
            <p:nvPr/>
          </p:nvSpPr>
          <p:spPr bwMode="auto">
            <a:xfrm flipH="1">
              <a:off x="1418" y="2685"/>
              <a:ext cx="1072"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44" name="Freeform 58"/>
            <p:cNvSpPr>
              <a:spLocks/>
            </p:cNvSpPr>
            <p:nvPr/>
          </p:nvSpPr>
          <p:spPr bwMode="auto">
            <a:xfrm>
              <a:off x="1342" y="2646"/>
              <a:ext cx="79" cy="79"/>
            </a:xfrm>
            <a:custGeom>
              <a:avLst/>
              <a:gdLst>
                <a:gd name="T0" fmla="*/ 79 w 79"/>
                <a:gd name="T1" fmla="*/ 0 h 79"/>
                <a:gd name="T2" fmla="*/ 0 w 79"/>
                <a:gd name="T3" fmla="*/ 40 h 79"/>
                <a:gd name="T4" fmla="*/ 79 w 79"/>
                <a:gd name="T5" fmla="*/ 79 h 79"/>
                <a:gd name="T6" fmla="*/ 79 w 79"/>
                <a:gd name="T7" fmla="*/ 0 h 79"/>
                <a:gd name="T8" fmla="*/ 0 60000 65536"/>
                <a:gd name="T9" fmla="*/ 0 60000 65536"/>
                <a:gd name="T10" fmla="*/ 0 60000 65536"/>
                <a:gd name="T11" fmla="*/ 0 60000 65536"/>
                <a:gd name="T12" fmla="*/ 0 w 79"/>
                <a:gd name="T13" fmla="*/ 0 h 79"/>
                <a:gd name="T14" fmla="*/ 79 w 79"/>
                <a:gd name="T15" fmla="*/ 79 h 79"/>
              </a:gdLst>
              <a:ahLst/>
              <a:cxnLst>
                <a:cxn ang="T8">
                  <a:pos x="T0" y="T1"/>
                </a:cxn>
                <a:cxn ang="T9">
                  <a:pos x="T2" y="T3"/>
                </a:cxn>
                <a:cxn ang="T10">
                  <a:pos x="T4" y="T5"/>
                </a:cxn>
                <a:cxn ang="T11">
                  <a:pos x="T6" y="T7"/>
                </a:cxn>
              </a:cxnLst>
              <a:rect l="T12" t="T13" r="T14" b="T15"/>
              <a:pathLst>
                <a:path w="79" h="79">
                  <a:moveTo>
                    <a:pt x="79" y="0"/>
                  </a:moveTo>
                  <a:lnTo>
                    <a:pt x="0" y="40"/>
                  </a:lnTo>
                  <a:lnTo>
                    <a:pt x="79" y="79"/>
                  </a:lnTo>
                  <a:lnTo>
                    <a:pt x="7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grpSp>
      <p:sp>
        <p:nvSpPr>
          <p:cNvPr id="29741" name="Freeform 60"/>
          <p:cNvSpPr>
            <a:spLocks/>
          </p:cNvSpPr>
          <p:nvPr/>
        </p:nvSpPr>
        <p:spPr bwMode="auto">
          <a:xfrm>
            <a:off x="6091094" y="4292712"/>
            <a:ext cx="1617301" cy="202582"/>
          </a:xfrm>
          <a:custGeom>
            <a:avLst/>
            <a:gdLst>
              <a:gd name="T0" fmla="*/ 1827114407 w 966"/>
              <a:gd name="T1" fmla="*/ 0 h 121"/>
              <a:gd name="T2" fmla="*/ 1827114407 w 966"/>
              <a:gd name="T3" fmla="*/ 75604890 h 121"/>
              <a:gd name="T4" fmla="*/ 0 w 966"/>
              <a:gd name="T5" fmla="*/ 75604890 h 121"/>
              <a:gd name="T6" fmla="*/ 0 w 966"/>
              <a:gd name="T7" fmla="*/ 229335651 h 121"/>
              <a:gd name="T8" fmla="*/ 1827114407 w 966"/>
              <a:gd name="T9" fmla="*/ 229335651 h 121"/>
              <a:gd name="T10" fmla="*/ 1827114407 w 966"/>
              <a:gd name="T11" fmla="*/ 304940516 h 121"/>
              <a:gd name="T12" fmla="*/ 2147483647 w 966"/>
              <a:gd name="T13" fmla="*/ 151209780 h 121"/>
              <a:gd name="T14" fmla="*/ 1827114407 w 966"/>
              <a:gd name="T15" fmla="*/ 0 h 121"/>
              <a:gd name="T16" fmla="*/ 0 60000 65536"/>
              <a:gd name="T17" fmla="*/ 0 60000 65536"/>
              <a:gd name="T18" fmla="*/ 0 60000 65536"/>
              <a:gd name="T19" fmla="*/ 0 60000 65536"/>
              <a:gd name="T20" fmla="*/ 0 60000 65536"/>
              <a:gd name="T21" fmla="*/ 0 60000 65536"/>
              <a:gd name="T22" fmla="*/ 0 60000 65536"/>
              <a:gd name="T23" fmla="*/ 0 60000 65536"/>
              <a:gd name="T24" fmla="*/ 0 w 966"/>
              <a:gd name="T25" fmla="*/ 0 h 121"/>
              <a:gd name="T26" fmla="*/ 966 w 966"/>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66" h="121">
                <a:moveTo>
                  <a:pt x="725" y="0"/>
                </a:moveTo>
                <a:lnTo>
                  <a:pt x="725" y="30"/>
                </a:lnTo>
                <a:lnTo>
                  <a:pt x="0" y="30"/>
                </a:lnTo>
                <a:lnTo>
                  <a:pt x="0" y="91"/>
                </a:lnTo>
                <a:lnTo>
                  <a:pt x="725" y="91"/>
                </a:lnTo>
                <a:lnTo>
                  <a:pt x="725" y="121"/>
                </a:lnTo>
                <a:lnTo>
                  <a:pt x="966" y="60"/>
                </a:lnTo>
                <a:lnTo>
                  <a:pt x="725" y="0"/>
                </a:lnTo>
                <a:close/>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29742" name="Rectangle 61"/>
          <p:cNvSpPr>
            <a:spLocks noChangeArrowheads="1"/>
          </p:cNvSpPr>
          <p:nvPr/>
        </p:nvSpPr>
        <p:spPr bwMode="auto">
          <a:xfrm>
            <a:off x="3561341" y="6015489"/>
            <a:ext cx="3356820" cy="4888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108432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body" sz="half" idx="1"/>
          </p:nvPr>
        </p:nvSpPr>
        <p:spPr>
          <a:xfrm>
            <a:off x="573560" y="663997"/>
            <a:ext cx="8424936" cy="6336704"/>
          </a:xfrm>
        </p:spPr>
        <p:txBody>
          <a:bodyPr>
            <a:normAutofit lnSpcReduction="10000"/>
          </a:bodyPr>
          <a:lstStyle/>
          <a:p>
            <a:pPr marL="514350" indent="-514350">
              <a:lnSpc>
                <a:spcPct val="110000"/>
              </a:lnSpc>
              <a:buAutoNum type="arabicParenBoth" startAt="2"/>
            </a:pPr>
            <a:r>
              <a:rPr lang="zh-CN" altLang="en-US" sz="3200" b="1" dirty="0" smtClean="0">
                <a:latin typeface="Times New Roman" panose="02020603050405020304" pitchFamily="18" charset="0"/>
              </a:rPr>
              <a:t>知识获取的任务</a:t>
            </a:r>
            <a:endParaRPr lang="en-US" altLang="zh-CN" sz="3200" b="1" dirty="0">
              <a:latin typeface="Times New Roman" panose="02020603050405020304" pitchFamily="18" charset="0"/>
            </a:endParaRPr>
          </a:p>
          <a:p>
            <a:pPr>
              <a:lnSpc>
                <a:spcPct val="110000"/>
              </a:lnSpc>
              <a:buFont typeface="Wingdings" panose="05000000000000000000" pitchFamily="2" charset="2"/>
              <a:buChar char="l"/>
            </a:pPr>
            <a:r>
              <a:rPr lang="zh-CN" altLang="en-US" b="1" dirty="0" smtClean="0">
                <a:solidFill>
                  <a:srgbClr val="FF0000"/>
                </a:solidFill>
                <a:latin typeface="宋体" panose="02010600030101010101" pitchFamily="2" charset="-122"/>
                <a:cs typeface="Times New Roman" panose="02020603050405020304" pitchFamily="18" charset="0"/>
              </a:rPr>
              <a:t>抽取</a:t>
            </a:r>
            <a:r>
              <a:rPr lang="zh-CN" altLang="en-US" b="1" dirty="0" smtClean="0">
                <a:solidFill>
                  <a:srgbClr val="FF0000"/>
                </a:solidFill>
                <a:latin typeface="宋体" panose="02010600030101010101" pitchFamily="2" charset="-122"/>
                <a:cs typeface="Times New Roman" panose="02020603050405020304" pitchFamily="18" charset="0"/>
              </a:rPr>
              <a:t>知识</a:t>
            </a:r>
            <a:r>
              <a:rPr lang="en-US" altLang="zh-CN" b="1" dirty="0" smtClean="0">
                <a:latin typeface="宋体" panose="02010600030101010101" pitchFamily="2" charset="-122"/>
                <a:cs typeface="Times New Roman" panose="02020603050405020304" pitchFamily="18" charset="0"/>
              </a:rPr>
              <a:t>: </a:t>
            </a:r>
            <a:r>
              <a:rPr lang="zh-CN" altLang="en-US" b="1" dirty="0" smtClean="0">
                <a:latin typeface="宋体" panose="02010600030101010101" pitchFamily="2" charset="-122"/>
                <a:cs typeface="Times New Roman" panose="02020603050405020304" pitchFamily="18" charset="0"/>
              </a:rPr>
              <a:t>识别、理解、筛选、归纳等，</a:t>
            </a:r>
            <a:r>
              <a:rPr lang="zh-CN" altLang="en-US" b="1" dirty="0" smtClean="0">
                <a:latin typeface="宋体" panose="02010600030101010101" pitchFamily="2" charset="-122"/>
              </a:rPr>
              <a:t>及</a:t>
            </a:r>
            <a:r>
              <a:rPr lang="zh-CN" altLang="en-US" b="1" dirty="0" smtClean="0">
                <a:latin typeface="宋体" panose="02010600030101010101" pitchFamily="2" charset="-122"/>
                <a:cs typeface="Times New Roman" panose="02020603050405020304" pitchFamily="18" charset="0"/>
              </a:rPr>
              <a:t>自学习。  </a:t>
            </a:r>
          </a:p>
          <a:p>
            <a:pPr algn="just">
              <a:lnSpc>
                <a:spcPct val="110000"/>
              </a:lnSpc>
              <a:buFont typeface="Wingdings" panose="05000000000000000000" pitchFamily="2" charset="2"/>
              <a:buChar char="l"/>
            </a:pPr>
            <a:r>
              <a:rPr lang="zh-CN" altLang="en-US" b="1" dirty="0" smtClean="0">
                <a:solidFill>
                  <a:srgbClr val="FF0000"/>
                </a:solidFill>
                <a:latin typeface="宋体" panose="02010600030101010101" pitchFamily="2" charset="-122"/>
                <a:cs typeface="Times New Roman" panose="02020603050405020304" pitchFamily="18" charset="0"/>
              </a:rPr>
              <a:t>知识</a:t>
            </a:r>
            <a:r>
              <a:rPr lang="zh-CN" altLang="en-US" b="1" dirty="0" smtClean="0">
                <a:solidFill>
                  <a:srgbClr val="FF0000"/>
                </a:solidFill>
                <a:latin typeface="宋体" panose="02010600030101010101" pitchFamily="2" charset="-122"/>
                <a:cs typeface="Times New Roman" panose="02020603050405020304" pitchFamily="18" charset="0"/>
              </a:rPr>
              <a:t>的转换</a:t>
            </a:r>
            <a:r>
              <a:rPr lang="en-US" altLang="zh-CN" b="1" dirty="0" smtClean="0">
                <a:latin typeface="宋体" panose="02010600030101010101" pitchFamily="2" charset="-122"/>
                <a:cs typeface="Times New Roman" panose="02020603050405020304" pitchFamily="18" charset="0"/>
              </a:rPr>
              <a:t>:	</a:t>
            </a:r>
          </a:p>
          <a:p>
            <a:pPr marL="0" indent="0" algn="just">
              <a:lnSpc>
                <a:spcPct val="110000"/>
              </a:lnSpc>
              <a:buNone/>
            </a:pPr>
            <a:r>
              <a:rPr lang="en-US" altLang="zh-CN" b="1" dirty="0" smtClean="0">
                <a:latin typeface="宋体" panose="02010600030101010101" pitchFamily="2" charset="-122"/>
                <a:cs typeface="Times New Roman" panose="02020603050405020304" pitchFamily="18" charset="0"/>
              </a:rPr>
              <a:t>  </a:t>
            </a:r>
            <a:r>
              <a:rPr lang="zh-CN" altLang="en-US" b="1" dirty="0" smtClean="0">
                <a:latin typeface="宋体" panose="02010600030101010101" pitchFamily="2" charset="-122"/>
                <a:cs typeface="Times New Roman" panose="02020603050405020304" pitchFamily="18" charset="0"/>
              </a:rPr>
              <a:t>第一步：从专家及文献资料处抽取的知识转换为某种知识表示模式，如产生式规则、框架等（知识工程师完成</a:t>
            </a:r>
            <a:r>
              <a:rPr lang="zh-CN" altLang="en-US" b="1" dirty="0" smtClean="0">
                <a:latin typeface="宋体" panose="02010600030101010101" pitchFamily="2" charset="-122"/>
                <a:cs typeface="Times New Roman" panose="02020603050405020304" pitchFamily="18" charset="0"/>
              </a:rPr>
              <a:t>）</a:t>
            </a:r>
            <a:endParaRPr lang="en-US" altLang="zh-CN" b="1" dirty="0" smtClean="0">
              <a:latin typeface="宋体" panose="02010600030101010101" pitchFamily="2" charset="-122"/>
              <a:cs typeface="Times New Roman" panose="02020603050405020304" pitchFamily="18" charset="0"/>
            </a:endParaRPr>
          </a:p>
          <a:p>
            <a:pPr marL="0" indent="0" algn="just">
              <a:lnSpc>
                <a:spcPct val="110000"/>
              </a:lnSpc>
              <a:buNone/>
            </a:pPr>
            <a:r>
              <a:rPr lang="zh-CN" altLang="en-US" b="1" dirty="0" smtClean="0">
                <a:latin typeface="宋体" panose="02010600030101010101" pitchFamily="2" charset="-122"/>
                <a:cs typeface="Times New Roman" panose="02020603050405020304" pitchFamily="18" charset="0"/>
              </a:rPr>
              <a:t>  </a:t>
            </a:r>
            <a:r>
              <a:rPr lang="zh-CN" altLang="en-US" b="1" dirty="0" smtClean="0">
                <a:latin typeface="宋体" panose="02010600030101010101" pitchFamily="2" charset="-122"/>
                <a:cs typeface="Times New Roman" panose="02020603050405020304" pitchFamily="18" charset="0"/>
              </a:rPr>
              <a:t>第二步：该模式表示的知识转换为系统可直接利用的内部形式（输入及编译实现）</a:t>
            </a:r>
          </a:p>
          <a:p>
            <a:pPr algn="just">
              <a:lnSpc>
                <a:spcPct val="110000"/>
              </a:lnSpc>
              <a:buFont typeface="Wingdings" panose="05000000000000000000" pitchFamily="2" charset="2"/>
              <a:buChar char="l"/>
            </a:pPr>
            <a:r>
              <a:rPr lang="zh-CN" altLang="en-US" b="1" dirty="0" smtClean="0">
                <a:solidFill>
                  <a:srgbClr val="FF0000"/>
                </a:solidFill>
                <a:latin typeface="宋体" panose="02010600030101010101" pitchFamily="2" charset="-122"/>
                <a:cs typeface="Times New Roman" panose="02020603050405020304" pitchFamily="18" charset="0"/>
              </a:rPr>
              <a:t>知识</a:t>
            </a:r>
            <a:r>
              <a:rPr lang="zh-CN" altLang="en-US" b="1" dirty="0" smtClean="0">
                <a:solidFill>
                  <a:srgbClr val="FF0000"/>
                </a:solidFill>
                <a:latin typeface="宋体" panose="02010600030101010101" pitchFamily="2" charset="-122"/>
                <a:cs typeface="Times New Roman" panose="02020603050405020304" pitchFamily="18" charset="0"/>
              </a:rPr>
              <a:t>的输入</a:t>
            </a:r>
            <a:r>
              <a:rPr lang="en-US" altLang="zh-CN" b="1" dirty="0" smtClean="0">
                <a:latin typeface="宋体" panose="02010600030101010101" pitchFamily="2" charset="-122"/>
                <a:cs typeface="Times New Roman" panose="02020603050405020304" pitchFamily="18" charset="0"/>
              </a:rPr>
              <a:t>: </a:t>
            </a:r>
            <a:r>
              <a:rPr lang="zh-CN" altLang="en-US" b="1" dirty="0" smtClean="0">
                <a:latin typeface="宋体" panose="02010600030101010101" pitchFamily="2" charset="-122"/>
                <a:cs typeface="Times New Roman" panose="02020603050405020304" pitchFamily="18" charset="0"/>
              </a:rPr>
              <a:t>知识编辑器 。</a:t>
            </a:r>
          </a:p>
          <a:p>
            <a:pPr algn="just">
              <a:lnSpc>
                <a:spcPct val="110000"/>
              </a:lnSpc>
              <a:buFont typeface="Wingdings" panose="05000000000000000000" pitchFamily="2" charset="2"/>
              <a:buChar char="l"/>
            </a:pPr>
            <a:r>
              <a:rPr lang="zh-CN" altLang="en-US" b="1" dirty="0" smtClean="0">
                <a:solidFill>
                  <a:srgbClr val="FF0000"/>
                </a:solidFill>
                <a:latin typeface="宋体" panose="02010600030101010101" pitchFamily="2" charset="-122"/>
                <a:cs typeface="Times New Roman" panose="02020603050405020304" pitchFamily="18" charset="0"/>
              </a:rPr>
              <a:t>知识</a:t>
            </a:r>
            <a:r>
              <a:rPr lang="zh-CN" altLang="en-US" b="1" dirty="0" smtClean="0">
                <a:solidFill>
                  <a:srgbClr val="FF0000"/>
                </a:solidFill>
                <a:latin typeface="宋体" panose="02010600030101010101" pitchFamily="2" charset="-122"/>
                <a:cs typeface="Times New Roman" panose="02020603050405020304" pitchFamily="18" charset="0"/>
              </a:rPr>
              <a:t>的检测</a:t>
            </a:r>
            <a:r>
              <a:rPr lang="en-US" altLang="zh-CN" b="1" dirty="0" smtClean="0">
                <a:latin typeface="宋体" panose="02010600030101010101" pitchFamily="2" charset="-122"/>
                <a:cs typeface="Times New Roman" panose="02020603050405020304" pitchFamily="18" charset="0"/>
              </a:rPr>
              <a:t>: </a:t>
            </a:r>
            <a:r>
              <a:rPr lang="zh-CN" altLang="en-US" b="1" dirty="0" smtClean="0">
                <a:latin typeface="宋体" panose="02010600030101010101" pitchFamily="2" charset="-122"/>
                <a:cs typeface="Times New Roman" panose="02020603050405020304" pitchFamily="18" charset="0"/>
              </a:rPr>
              <a:t>不一致、不完整等。 </a:t>
            </a:r>
          </a:p>
          <a:p>
            <a:pPr marL="0" indent="0">
              <a:lnSpc>
                <a:spcPct val="110000"/>
              </a:lnSpc>
              <a:buNone/>
            </a:pPr>
            <a:endParaRPr lang="en-US" altLang="zh-CN" b="1" dirty="0" smtClean="0">
              <a:latin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16512365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5538">
                                            <p:txEl>
                                              <p:pRg st="0" end="0"/>
                                            </p:txEl>
                                          </p:spTgt>
                                        </p:tgtEl>
                                        <p:attrNameLst>
                                          <p:attrName>style.visibility</p:attrName>
                                        </p:attrNameLst>
                                      </p:cBhvr>
                                      <p:to>
                                        <p:strVal val="visible"/>
                                      </p:to>
                                    </p:set>
                                    <p:animEffect transition="in" filter="blinds(horizontal)">
                                      <p:cBhvr>
                                        <p:cTn id="7" dur="500"/>
                                        <p:tgtEl>
                                          <p:spTgt spid="6553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5538">
                                            <p:txEl>
                                              <p:pRg st="1" end="1"/>
                                            </p:txEl>
                                          </p:spTgt>
                                        </p:tgtEl>
                                        <p:attrNameLst>
                                          <p:attrName>style.visibility</p:attrName>
                                        </p:attrNameLst>
                                      </p:cBhvr>
                                      <p:to>
                                        <p:strVal val="visible"/>
                                      </p:to>
                                    </p:set>
                                    <p:animEffect transition="in" filter="blinds(horizontal)">
                                      <p:cBhvr>
                                        <p:cTn id="12" dur="500"/>
                                        <p:tgtEl>
                                          <p:spTgt spid="6553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65538">
                                            <p:txEl>
                                              <p:pRg st="2" end="2"/>
                                            </p:txEl>
                                          </p:spTgt>
                                        </p:tgtEl>
                                        <p:attrNameLst>
                                          <p:attrName>style.visibility</p:attrName>
                                        </p:attrNameLst>
                                      </p:cBhvr>
                                      <p:to>
                                        <p:strVal val="visible"/>
                                      </p:to>
                                    </p:set>
                                    <p:animEffect transition="in" filter="blinds(horizontal)">
                                      <p:cBhvr>
                                        <p:cTn id="17" dur="500"/>
                                        <p:tgtEl>
                                          <p:spTgt spid="65538">
                                            <p:txEl>
                                              <p:pRg st="2" end="2"/>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65538">
                                            <p:txEl>
                                              <p:pRg st="3" end="3"/>
                                            </p:txEl>
                                          </p:spTgt>
                                        </p:tgtEl>
                                        <p:attrNameLst>
                                          <p:attrName>style.visibility</p:attrName>
                                        </p:attrNameLst>
                                      </p:cBhvr>
                                      <p:to>
                                        <p:strVal val="visible"/>
                                      </p:to>
                                    </p:set>
                                    <p:animEffect transition="in" filter="blinds(horizontal)">
                                      <p:cBhvr>
                                        <p:cTn id="20" dur="500"/>
                                        <p:tgtEl>
                                          <p:spTgt spid="65538">
                                            <p:txEl>
                                              <p:pRg st="3" end="3"/>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65538">
                                            <p:txEl>
                                              <p:pRg st="4" end="4"/>
                                            </p:txEl>
                                          </p:spTgt>
                                        </p:tgtEl>
                                        <p:attrNameLst>
                                          <p:attrName>style.visibility</p:attrName>
                                        </p:attrNameLst>
                                      </p:cBhvr>
                                      <p:to>
                                        <p:strVal val="visible"/>
                                      </p:to>
                                    </p:set>
                                    <p:animEffect transition="in" filter="blinds(horizontal)">
                                      <p:cBhvr>
                                        <p:cTn id="23" dur="500"/>
                                        <p:tgtEl>
                                          <p:spTgt spid="65538">
                                            <p:txEl>
                                              <p:pRg st="4" end="4"/>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nodeType="clickEffect">
                                  <p:stCondLst>
                                    <p:cond delay="0"/>
                                  </p:stCondLst>
                                  <p:childTnLst>
                                    <p:set>
                                      <p:cBhvr>
                                        <p:cTn id="27" dur="1" fill="hold">
                                          <p:stCondLst>
                                            <p:cond delay="0"/>
                                          </p:stCondLst>
                                        </p:cTn>
                                        <p:tgtEl>
                                          <p:spTgt spid="65538">
                                            <p:txEl>
                                              <p:pRg st="5" end="5"/>
                                            </p:txEl>
                                          </p:spTgt>
                                        </p:tgtEl>
                                        <p:attrNameLst>
                                          <p:attrName>style.visibility</p:attrName>
                                        </p:attrNameLst>
                                      </p:cBhvr>
                                      <p:to>
                                        <p:strVal val="visible"/>
                                      </p:to>
                                    </p:set>
                                    <p:animEffect transition="in" filter="blinds(horizontal)">
                                      <p:cBhvr>
                                        <p:cTn id="28" dur="500"/>
                                        <p:tgtEl>
                                          <p:spTgt spid="65538">
                                            <p:txEl>
                                              <p:pRg st="5" end="5"/>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nodeType="clickEffect">
                                  <p:stCondLst>
                                    <p:cond delay="0"/>
                                  </p:stCondLst>
                                  <p:childTnLst>
                                    <p:set>
                                      <p:cBhvr>
                                        <p:cTn id="32" dur="1" fill="hold">
                                          <p:stCondLst>
                                            <p:cond delay="0"/>
                                          </p:stCondLst>
                                        </p:cTn>
                                        <p:tgtEl>
                                          <p:spTgt spid="65538">
                                            <p:txEl>
                                              <p:pRg st="6" end="6"/>
                                            </p:txEl>
                                          </p:spTgt>
                                        </p:tgtEl>
                                        <p:attrNameLst>
                                          <p:attrName>style.visibility</p:attrName>
                                        </p:attrNameLst>
                                      </p:cBhvr>
                                      <p:to>
                                        <p:strVal val="visible"/>
                                      </p:to>
                                    </p:set>
                                    <p:animEffect transition="in" filter="blinds(horizontal)">
                                      <p:cBhvr>
                                        <p:cTn id="33" dur="500"/>
                                        <p:tgtEl>
                                          <p:spTgt spid="6553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灯片编号占位符 1"/>
          <p:cNvSpPr>
            <a:spLocks noGrp="1"/>
          </p:cNvSpPr>
          <p:nvPr>
            <p:ph type="sldNum" sz="quarter" idx="10"/>
          </p:nvPr>
        </p:nvSpPr>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83515" indent="-301352" eaLnBrk="0" hangingPunct="0">
              <a:defRPr>
                <a:solidFill>
                  <a:schemeClr val="tx1"/>
                </a:solidFill>
                <a:latin typeface="Verdana" panose="020B0604030504040204" pitchFamily="34" charset="0"/>
                <a:ea typeface="宋体" panose="02010600030101010101" pitchFamily="2" charset="-122"/>
              </a:defRPr>
            </a:lvl2pPr>
            <a:lvl3pPr marL="1205408" indent="-241082" eaLnBrk="0" hangingPunct="0">
              <a:defRPr>
                <a:solidFill>
                  <a:schemeClr val="tx1"/>
                </a:solidFill>
                <a:latin typeface="Verdana" panose="020B0604030504040204" pitchFamily="34" charset="0"/>
                <a:ea typeface="宋体" panose="02010600030101010101" pitchFamily="2" charset="-122"/>
              </a:defRPr>
            </a:lvl3pPr>
            <a:lvl4pPr marL="1687571" indent="-241082" eaLnBrk="0" hangingPunct="0">
              <a:defRPr>
                <a:solidFill>
                  <a:schemeClr val="tx1"/>
                </a:solidFill>
                <a:latin typeface="Verdana" panose="020B0604030504040204" pitchFamily="34" charset="0"/>
                <a:ea typeface="宋体" panose="02010600030101010101" pitchFamily="2" charset="-122"/>
              </a:defRPr>
            </a:lvl4pPr>
            <a:lvl5pPr marL="2169734" indent="-241082" eaLnBrk="0" hangingPunct="0">
              <a:defRPr>
                <a:solidFill>
                  <a:schemeClr val="tx1"/>
                </a:solidFill>
                <a:latin typeface="Verdana" panose="020B0604030504040204" pitchFamily="34" charset="0"/>
                <a:ea typeface="宋体" panose="02010600030101010101" pitchFamily="2" charset="-122"/>
              </a:defRPr>
            </a:lvl5pPr>
            <a:lvl6pPr marL="2651897" indent="-241082"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3134060" indent="-241082"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616223" indent="-241082"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4098387" indent="-241082"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2C50DB51-F822-43D8-8B25-C79B7FD7BF0A}" type="slidenum">
              <a:rPr lang="ja-JP" altLang="en-US">
                <a:solidFill>
                  <a:srgbClr val="A50021"/>
                </a:solidFill>
                <a:latin typeface="Arial" panose="020B0604020202020204" pitchFamily="34" charset="0"/>
                <a:ea typeface="ＭＳ Ｐゴシック" panose="020B0600070205080204" pitchFamily="34" charset="-128"/>
              </a:rPr>
              <a:pPr eaLnBrk="1" hangingPunct="1"/>
              <a:t>28</a:t>
            </a:fld>
            <a:endParaRPr lang="en-US" altLang="ja-JP">
              <a:solidFill>
                <a:srgbClr val="A50021"/>
              </a:solidFill>
              <a:latin typeface="Arial" panose="020B0604020202020204" pitchFamily="34" charset="0"/>
              <a:ea typeface="ＭＳ Ｐゴシック" panose="020B0600070205080204" pitchFamily="34" charset="-128"/>
            </a:endParaRPr>
          </a:p>
        </p:txBody>
      </p:sp>
      <p:sp>
        <p:nvSpPr>
          <p:cNvPr id="30724" name="Text Box 5"/>
          <p:cNvSpPr txBox="1">
            <a:spLocks noChangeArrowheads="1"/>
          </p:cNvSpPr>
          <p:nvPr/>
        </p:nvSpPr>
        <p:spPr bwMode="auto">
          <a:xfrm>
            <a:off x="285528" y="569147"/>
            <a:ext cx="8640960" cy="2391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spcBef>
                <a:spcPts val="600"/>
              </a:spcBef>
            </a:pPr>
            <a:r>
              <a:rPr lang="en-US" altLang="zh-CN" sz="2742" b="1" dirty="0" smtClean="0">
                <a:latin typeface="Times New Roman" panose="02020603050405020304" pitchFamily="18" charset="0"/>
              </a:rPr>
              <a:t>(3)  </a:t>
            </a:r>
            <a:r>
              <a:rPr lang="zh-CN" altLang="en-US" sz="2742" b="1" dirty="0">
                <a:latin typeface="Times New Roman" panose="02020603050405020304" pitchFamily="18" charset="0"/>
              </a:rPr>
              <a:t>知识获取的模式</a:t>
            </a:r>
          </a:p>
          <a:p>
            <a:pPr marL="457200" indent="-457200" algn="just" eaLnBrk="1" hangingPunct="1">
              <a:spcBef>
                <a:spcPts val="600"/>
              </a:spcBef>
              <a:buFont typeface="Arial" panose="020B0604020202020204" pitchFamily="34" charset="0"/>
              <a:buChar char="•"/>
            </a:pPr>
            <a:r>
              <a:rPr lang="zh-CN" altLang="en-US" sz="2800" b="1" dirty="0" smtClean="0">
                <a:solidFill>
                  <a:srgbClr val="FF0000"/>
                </a:solidFill>
                <a:latin typeface="宋体" panose="02010600030101010101" pitchFamily="2" charset="-122"/>
                <a:cs typeface="Times New Roman" panose="02020603050405020304" pitchFamily="18" charset="0"/>
              </a:rPr>
              <a:t>非</a:t>
            </a:r>
            <a:r>
              <a:rPr lang="zh-CN" altLang="en-US" sz="2800" b="1" dirty="0">
                <a:solidFill>
                  <a:srgbClr val="FF0000"/>
                </a:solidFill>
                <a:latin typeface="宋体" panose="02010600030101010101" pitchFamily="2" charset="-122"/>
                <a:cs typeface="Times New Roman" panose="02020603050405020304" pitchFamily="18" charset="0"/>
              </a:rPr>
              <a:t>自动知识获取</a:t>
            </a:r>
            <a:r>
              <a:rPr lang="en-US" altLang="zh-CN" sz="2800" b="1" dirty="0">
                <a:solidFill>
                  <a:srgbClr val="FF0000"/>
                </a:solidFill>
                <a:latin typeface="宋体" panose="02010600030101010101" pitchFamily="2" charset="-122"/>
                <a:cs typeface="Times New Roman" panose="02020603050405020304" pitchFamily="18" charset="0"/>
              </a:rPr>
              <a:t>(</a:t>
            </a:r>
            <a:r>
              <a:rPr lang="zh-CN" altLang="en-US" sz="2800" b="1" dirty="0">
                <a:solidFill>
                  <a:srgbClr val="FF0000"/>
                </a:solidFill>
                <a:latin typeface="宋体" panose="02010600030101010101" pitchFamily="2" charset="-122"/>
                <a:cs typeface="Times New Roman" panose="02020603050405020304" pitchFamily="18" charset="0"/>
              </a:rPr>
              <a:t>人工获取</a:t>
            </a:r>
            <a:r>
              <a:rPr lang="en-US" altLang="zh-CN" sz="2800" b="1" dirty="0">
                <a:solidFill>
                  <a:srgbClr val="FF0000"/>
                </a:solidFill>
                <a:latin typeface="宋体" panose="02010600030101010101" pitchFamily="2" charset="-122"/>
                <a:cs typeface="Times New Roman" panose="02020603050405020304" pitchFamily="18" charset="0"/>
              </a:rPr>
              <a:t>)</a:t>
            </a:r>
          </a:p>
          <a:p>
            <a:pPr marL="0" indent="0" algn="just" eaLnBrk="1" hangingPunct="1">
              <a:spcBef>
                <a:spcPts val="600"/>
              </a:spcBef>
              <a:buFontTx/>
              <a:buNone/>
            </a:pPr>
            <a:r>
              <a:rPr lang="en-US" altLang="zh-CN" sz="2800" b="1" dirty="0"/>
              <a:t>     </a:t>
            </a:r>
            <a:r>
              <a:rPr lang="zh-CN" altLang="en-US" sz="2800" b="1" dirty="0"/>
              <a:t>计算机人员（或知识工程师）与领域专家合作，对有关领域知识和专家知识，进行挖掘、搜集、分析、综合、整理、归纳，然后以某种表示形式存入知识库。</a:t>
            </a:r>
            <a:r>
              <a:rPr lang="zh-CN" altLang="en-US" sz="2000" b="1" dirty="0"/>
              <a:t> </a:t>
            </a:r>
          </a:p>
        </p:txBody>
      </p:sp>
      <p:sp>
        <p:nvSpPr>
          <p:cNvPr id="30725" name="AutoShape 8"/>
          <p:cNvSpPr>
            <a:spLocks noChangeAspect="1" noChangeArrowheads="1" noTextEdit="1"/>
          </p:cNvSpPr>
          <p:nvPr/>
        </p:nvSpPr>
        <p:spPr bwMode="auto">
          <a:xfrm>
            <a:off x="1050936" y="3767257"/>
            <a:ext cx="7875552" cy="2148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0726" name="Rectangle 10"/>
          <p:cNvSpPr>
            <a:spLocks noChangeArrowheads="1"/>
          </p:cNvSpPr>
          <p:nvPr/>
        </p:nvSpPr>
        <p:spPr bwMode="auto">
          <a:xfrm>
            <a:off x="3416616" y="3944724"/>
            <a:ext cx="1434810" cy="837112"/>
          </a:xfrm>
          <a:prstGeom prst="rect">
            <a:avLst/>
          </a:prstGeom>
          <a:noFill/>
          <a:ln w="111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30727" name="Rectangle 11"/>
          <p:cNvSpPr>
            <a:spLocks noChangeArrowheads="1"/>
          </p:cNvSpPr>
          <p:nvPr/>
        </p:nvSpPr>
        <p:spPr bwMode="auto">
          <a:xfrm>
            <a:off x="3866982" y="4040156"/>
            <a:ext cx="298159" cy="357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zh-CN" altLang="en-US" sz="2320">
                <a:solidFill>
                  <a:srgbClr val="000000"/>
                </a:solidFill>
                <a:latin typeface="宋体" panose="02010600030101010101" pitchFamily="2" charset="-122"/>
              </a:rPr>
              <a:t>知</a:t>
            </a:r>
            <a:endParaRPr lang="zh-CN" altLang="en-US"/>
          </a:p>
        </p:txBody>
      </p:sp>
      <p:sp>
        <p:nvSpPr>
          <p:cNvPr id="30728" name="Rectangle 12"/>
          <p:cNvSpPr>
            <a:spLocks noChangeArrowheads="1"/>
          </p:cNvSpPr>
          <p:nvPr/>
        </p:nvSpPr>
        <p:spPr bwMode="auto">
          <a:xfrm>
            <a:off x="4268796" y="4040156"/>
            <a:ext cx="298159" cy="357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zh-CN" altLang="en-US" sz="2320">
                <a:solidFill>
                  <a:srgbClr val="000000"/>
                </a:solidFill>
                <a:latin typeface="宋体" panose="02010600030101010101" pitchFamily="2" charset="-122"/>
              </a:rPr>
              <a:t>识</a:t>
            </a:r>
            <a:endParaRPr lang="zh-CN" altLang="en-US"/>
          </a:p>
        </p:txBody>
      </p:sp>
      <p:sp>
        <p:nvSpPr>
          <p:cNvPr id="30729" name="Rectangle 13"/>
          <p:cNvSpPr>
            <a:spLocks noChangeArrowheads="1"/>
          </p:cNvSpPr>
          <p:nvPr/>
        </p:nvSpPr>
        <p:spPr bwMode="auto">
          <a:xfrm>
            <a:off x="3731371" y="4391743"/>
            <a:ext cx="298159" cy="357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zh-CN" altLang="en-US" sz="2320">
                <a:solidFill>
                  <a:srgbClr val="000000"/>
                </a:solidFill>
                <a:latin typeface="宋体" panose="02010600030101010101" pitchFamily="2" charset="-122"/>
              </a:rPr>
              <a:t>工</a:t>
            </a:r>
            <a:endParaRPr lang="zh-CN" altLang="en-US"/>
          </a:p>
        </p:txBody>
      </p:sp>
      <p:sp>
        <p:nvSpPr>
          <p:cNvPr id="30730" name="Rectangle 14"/>
          <p:cNvSpPr>
            <a:spLocks noChangeArrowheads="1"/>
          </p:cNvSpPr>
          <p:nvPr/>
        </p:nvSpPr>
        <p:spPr bwMode="auto">
          <a:xfrm>
            <a:off x="4067889" y="4391743"/>
            <a:ext cx="298159" cy="357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zh-CN" altLang="en-US" sz="2320">
                <a:solidFill>
                  <a:srgbClr val="000000"/>
                </a:solidFill>
                <a:latin typeface="宋体" panose="02010600030101010101" pitchFamily="2" charset="-122"/>
              </a:rPr>
              <a:t>程</a:t>
            </a:r>
            <a:endParaRPr lang="zh-CN" altLang="en-US"/>
          </a:p>
        </p:txBody>
      </p:sp>
      <p:sp>
        <p:nvSpPr>
          <p:cNvPr id="30731" name="Rectangle 15"/>
          <p:cNvSpPr>
            <a:spLocks noChangeArrowheads="1"/>
          </p:cNvSpPr>
          <p:nvPr/>
        </p:nvSpPr>
        <p:spPr bwMode="auto">
          <a:xfrm>
            <a:off x="4404409" y="4391743"/>
            <a:ext cx="298159" cy="357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zh-CN" altLang="en-US" sz="2320">
                <a:solidFill>
                  <a:srgbClr val="000000"/>
                </a:solidFill>
                <a:latin typeface="宋体" panose="02010600030101010101" pitchFamily="2" charset="-122"/>
              </a:rPr>
              <a:t>师</a:t>
            </a:r>
            <a:endParaRPr lang="zh-CN" altLang="en-US"/>
          </a:p>
        </p:txBody>
      </p:sp>
      <p:sp>
        <p:nvSpPr>
          <p:cNvPr id="30732" name="Rectangle 16"/>
          <p:cNvSpPr>
            <a:spLocks noChangeArrowheads="1"/>
          </p:cNvSpPr>
          <p:nvPr/>
        </p:nvSpPr>
        <p:spPr bwMode="auto">
          <a:xfrm>
            <a:off x="5566321" y="3944724"/>
            <a:ext cx="1434810" cy="837112"/>
          </a:xfrm>
          <a:prstGeom prst="rect">
            <a:avLst/>
          </a:prstGeom>
          <a:noFill/>
          <a:ln w="111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30733" name="Rectangle 17"/>
          <p:cNvSpPr>
            <a:spLocks noChangeArrowheads="1"/>
          </p:cNvSpPr>
          <p:nvPr/>
        </p:nvSpPr>
        <p:spPr bwMode="auto">
          <a:xfrm>
            <a:off x="6015013" y="4040156"/>
            <a:ext cx="298159" cy="357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zh-CN" altLang="en-US" sz="2320">
                <a:solidFill>
                  <a:srgbClr val="000000"/>
                </a:solidFill>
                <a:latin typeface="宋体" panose="02010600030101010101" pitchFamily="2" charset="-122"/>
              </a:rPr>
              <a:t>知</a:t>
            </a:r>
            <a:endParaRPr lang="zh-CN" altLang="en-US"/>
          </a:p>
        </p:txBody>
      </p:sp>
      <p:sp>
        <p:nvSpPr>
          <p:cNvPr id="30734" name="Rectangle 18"/>
          <p:cNvSpPr>
            <a:spLocks noChangeArrowheads="1"/>
          </p:cNvSpPr>
          <p:nvPr/>
        </p:nvSpPr>
        <p:spPr bwMode="auto">
          <a:xfrm>
            <a:off x="6351532" y="4040156"/>
            <a:ext cx="298159" cy="357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zh-CN" altLang="en-US" sz="2320">
                <a:solidFill>
                  <a:srgbClr val="000000"/>
                </a:solidFill>
                <a:latin typeface="宋体" panose="02010600030101010101" pitchFamily="2" charset="-122"/>
              </a:rPr>
              <a:t>识</a:t>
            </a:r>
            <a:endParaRPr lang="zh-CN" altLang="en-US"/>
          </a:p>
        </p:txBody>
      </p:sp>
      <p:sp>
        <p:nvSpPr>
          <p:cNvPr id="30735" name="Rectangle 19"/>
          <p:cNvSpPr>
            <a:spLocks noChangeArrowheads="1"/>
          </p:cNvSpPr>
          <p:nvPr/>
        </p:nvSpPr>
        <p:spPr bwMode="auto">
          <a:xfrm>
            <a:off x="5881075" y="4391743"/>
            <a:ext cx="298159" cy="357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zh-CN" altLang="en-US" sz="2320">
                <a:solidFill>
                  <a:srgbClr val="000000"/>
                </a:solidFill>
                <a:latin typeface="宋体" panose="02010600030101010101" pitchFamily="2" charset="-122"/>
              </a:rPr>
              <a:t>编</a:t>
            </a:r>
            <a:endParaRPr lang="zh-CN" altLang="en-US"/>
          </a:p>
        </p:txBody>
      </p:sp>
      <p:sp>
        <p:nvSpPr>
          <p:cNvPr id="30736" name="Rectangle 20"/>
          <p:cNvSpPr>
            <a:spLocks noChangeArrowheads="1"/>
          </p:cNvSpPr>
          <p:nvPr/>
        </p:nvSpPr>
        <p:spPr bwMode="auto">
          <a:xfrm>
            <a:off x="6217593" y="4391743"/>
            <a:ext cx="596317" cy="357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zh-CN" altLang="en-US" sz="2320">
                <a:solidFill>
                  <a:srgbClr val="000000"/>
                </a:solidFill>
                <a:latin typeface="宋体" panose="02010600030101010101" pitchFamily="2" charset="-122"/>
              </a:rPr>
              <a:t>辑器</a:t>
            </a:r>
            <a:endParaRPr lang="zh-CN" altLang="en-US"/>
          </a:p>
        </p:txBody>
      </p:sp>
      <p:sp>
        <p:nvSpPr>
          <p:cNvPr id="30737" name="Rectangle 21"/>
          <p:cNvSpPr>
            <a:spLocks noChangeArrowheads="1"/>
          </p:cNvSpPr>
          <p:nvPr/>
        </p:nvSpPr>
        <p:spPr bwMode="auto">
          <a:xfrm>
            <a:off x="7804759" y="4041830"/>
            <a:ext cx="1103314" cy="485525"/>
          </a:xfrm>
          <a:prstGeom prst="rect">
            <a:avLst/>
          </a:prstGeom>
          <a:noFill/>
          <a:ln w="111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30738" name="Rectangle 22"/>
          <p:cNvSpPr>
            <a:spLocks noChangeArrowheads="1"/>
          </p:cNvSpPr>
          <p:nvPr/>
        </p:nvSpPr>
        <p:spPr bwMode="auto">
          <a:xfrm>
            <a:off x="7962135" y="4088708"/>
            <a:ext cx="894476" cy="357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zh-CN" altLang="en-US" sz="2320">
                <a:solidFill>
                  <a:srgbClr val="000000"/>
                </a:solidFill>
                <a:latin typeface="宋体" panose="02010600030101010101" pitchFamily="2" charset="-122"/>
              </a:rPr>
              <a:t>知识库</a:t>
            </a:r>
            <a:endParaRPr lang="zh-CN" altLang="en-US"/>
          </a:p>
        </p:txBody>
      </p:sp>
      <p:sp>
        <p:nvSpPr>
          <p:cNvPr id="30739" name="Rectangle 23"/>
          <p:cNvSpPr>
            <a:spLocks noChangeArrowheads="1"/>
          </p:cNvSpPr>
          <p:nvPr/>
        </p:nvSpPr>
        <p:spPr bwMode="auto">
          <a:xfrm>
            <a:off x="1050936" y="3963142"/>
            <a:ext cx="1292501" cy="472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30740" name="Rectangle 24"/>
          <p:cNvSpPr>
            <a:spLocks noChangeArrowheads="1"/>
          </p:cNvSpPr>
          <p:nvPr/>
        </p:nvSpPr>
        <p:spPr bwMode="auto">
          <a:xfrm>
            <a:off x="1050936" y="4008345"/>
            <a:ext cx="1192634" cy="357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zh-CN" altLang="en-US" sz="2320">
                <a:solidFill>
                  <a:srgbClr val="000000"/>
                </a:solidFill>
                <a:latin typeface="宋体" panose="02010600030101010101" pitchFamily="2" charset="-122"/>
              </a:rPr>
              <a:t>科技文献</a:t>
            </a:r>
            <a:endParaRPr lang="zh-CN" altLang="en-US"/>
          </a:p>
        </p:txBody>
      </p:sp>
      <p:sp>
        <p:nvSpPr>
          <p:cNvPr id="30741" name="Rectangle 25"/>
          <p:cNvSpPr>
            <a:spLocks noChangeArrowheads="1"/>
          </p:cNvSpPr>
          <p:nvPr/>
        </p:nvSpPr>
        <p:spPr bwMode="auto">
          <a:xfrm>
            <a:off x="1050936" y="4334820"/>
            <a:ext cx="1292501" cy="472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30742" name="Rectangle 26"/>
          <p:cNvSpPr>
            <a:spLocks noChangeArrowheads="1"/>
          </p:cNvSpPr>
          <p:nvPr/>
        </p:nvSpPr>
        <p:spPr bwMode="auto">
          <a:xfrm>
            <a:off x="1050936" y="4410159"/>
            <a:ext cx="1192634" cy="357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zh-CN" altLang="en-US" sz="2320">
                <a:solidFill>
                  <a:srgbClr val="000000"/>
                </a:solidFill>
                <a:latin typeface="宋体" panose="02010600030101010101" pitchFamily="2" charset="-122"/>
              </a:rPr>
              <a:t>领域专家</a:t>
            </a:r>
            <a:endParaRPr lang="zh-CN" altLang="en-US"/>
          </a:p>
        </p:txBody>
      </p:sp>
      <p:sp>
        <p:nvSpPr>
          <p:cNvPr id="30743" name="Rectangle 27"/>
          <p:cNvSpPr>
            <a:spLocks noChangeArrowheads="1"/>
          </p:cNvSpPr>
          <p:nvPr/>
        </p:nvSpPr>
        <p:spPr bwMode="auto">
          <a:xfrm>
            <a:off x="2393664" y="3767257"/>
            <a:ext cx="756749" cy="472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30744" name="Rectangle 28"/>
          <p:cNvSpPr>
            <a:spLocks noChangeArrowheads="1"/>
          </p:cNvSpPr>
          <p:nvPr/>
        </p:nvSpPr>
        <p:spPr bwMode="auto">
          <a:xfrm>
            <a:off x="2502490" y="3876082"/>
            <a:ext cx="596317" cy="357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zh-CN" altLang="en-US" sz="2320">
                <a:solidFill>
                  <a:srgbClr val="000000"/>
                </a:solidFill>
                <a:latin typeface="宋体" panose="02010600030101010101" pitchFamily="2" charset="-122"/>
              </a:rPr>
              <a:t>阅读</a:t>
            </a:r>
            <a:endParaRPr lang="zh-CN" altLang="en-US"/>
          </a:p>
        </p:txBody>
      </p:sp>
      <p:sp>
        <p:nvSpPr>
          <p:cNvPr id="30745" name="Rectangle 29"/>
          <p:cNvSpPr>
            <a:spLocks noChangeArrowheads="1"/>
          </p:cNvSpPr>
          <p:nvPr/>
        </p:nvSpPr>
        <p:spPr bwMode="auto">
          <a:xfrm>
            <a:off x="2432172" y="4530704"/>
            <a:ext cx="755075" cy="472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30746" name="Rectangle 30"/>
          <p:cNvSpPr>
            <a:spLocks noChangeArrowheads="1"/>
          </p:cNvSpPr>
          <p:nvPr/>
        </p:nvSpPr>
        <p:spPr bwMode="auto">
          <a:xfrm>
            <a:off x="2539323" y="4641202"/>
            <a:ext cx="596317" cy="357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zh-CN" altLang="en-US" sz="2320">
                <a:solidFill>
                  <a:srgbClr val="000000"/>
                </a:solidFill>
                <a:latin typeface="宋体" panose="02010600030101010101" pitchFamily="2" charset="-122"/>
              </a:rPr>
              <a:t>对话</a:t>
            </a:r>
            <a:endParaRPr lang="zh-CN" altLang="en-US"/>
          </a:p>
        </p:txBody>
      </p:sp>
      <p:grpSp>
        <p:nvGrpSpPr>
          <p:cNvPr id="30747" name="Group 33"/>
          <p:cNvGrpSpPr>
            <a:grpSpLocks/>
          </p:cNvGrpSpPr>
          <p:nvPr/>
        </p:nvGrpSpPr>
        <p:grpSpPr bwMode="auto">
          <a:xfrm>
            <a:off x="2253030" y="4174094"/>
            <a:ext cx="1163587" cy="128915"/>
            <a:chOff x="1198" y="1635"/>
            <a:chExt cx="695" cy="77"/>
          </a:xfrm>
        </p:grpSpPr>
        <p:sp>
          <p:nvSpPr>
            <p:cNvPr id="30858" name="Line 31"/>
            <p:cNvSpPr>
              <a:spLocks noChangeShapeType="1"/>
            </p:cNvSpPr>
            <p:nvPr/>
          </p:nvSpPr>
          <p:spPr bwMode="auto">
            <a:xfrm>
              <a:off x="1198" y="1673"/>
              <a:ext cx="628"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859" name="Freeform 32"/>
            <p:cNvSpPr>
              <a:spLocks/>
            </p:cNvSpPr>
            <p:nvPr/>
          </p:nvSpPr>
          <p:spPr bwMode="auto">
            <a:xfrm>
              <a:off x="1824" y="1635"/>
              <a:ext cx="69" cy="77"/>
            </a:xfrm>
            <a:custGeom>
              <a:avLst/>
              <a:gdLst>
                <a:gd name="T0" fmla="*/ 0 w 69"/>
                <a:gd name="T1" fmla="*/ 77 h 77"/>
                <a:gd name="T2" fmla="*/ 69 w 69"/>
                <a:gd name="T3" fmla="*/ 39 h 77"/>
                <a:gd name="T4" fmla="*/ 0 w 69"/>
                <a:gd name="T5" fmla="*/ 0 h 77"/>
                <a:gd name="T6" fmla="*/ 0 w 69"/>
                <a:gd name="T7" fmla="*/ 77 h 77"/>
                <a:gd name="T8" fmla="*/ 0 60000 65536"/>
                <a:gd name="T9" fmla="*/ 0 60000 65536"/>
                <a:gd name="T10" fmla="*/ 0 60000 65536"/>
                <a:gd name="T11" fmla="*/ 0 60000 65536"/>
                <a:gd name="T12" fmla="*/ 0 w 69"/>
                <a:gd name="T13" fmla="*/ 0 h 77"/>
                <a:gd name="T14" fmla="*/ 69 w 69"/>
                <a:gd name="T15" fmla="*/ 77 h 77"/>
              </a:gdLst>
              <a:ahLst/>
              <a:cxnLst>
                <a:cxn ang="T8">
                  <a:pos x="T0" y="T1"/>
                </a:cxn>
                <a:cxn ang="T9">
                  <a:pos x="T2" y="T3"/>
                </a:cxn>
                <a:cxn ang="T10">
                  <a:pos x="T4" y="T5"/>
                </a:cxn>
                <a:cxn ang="T11">
                  <a:pos x="T6" y="T7"/>
                </a:cxn>
              </a:cxnLst>
              <a:rect l="T12" t="T13" r="T14" b="T15"/>
              <a:pathLst>
                <a:path w="69" h="77">
                  <a:moveTo>
                    <a:pt x="0" y="77"/>
                  </a:moveTo>
                  <a:lnTo>
                    <a:pt x="69" y="39"/>
                  </a:lnTo>
                  <a:lnTo>
                    <a:pt x="0" y="0"/>
                  </a:lnTo>
                  <a:lnTo>
                    <a:pt x="0" y="7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grpSp>
      <p:grpSp>
        <p:nvGrpSpPr>
          <p:cNvPr id="30748" name="Group 37"/>
          <p:cNvGrpSpPr>
            <a:grpSpLocks/>
          </p:cNvGrpSpPr>
          <p:nvPr/>
        </p:nvGrpSpPr>
        <p:grpSpPr bwMode="auto">
          <a:xfrm>
            <a:off x="2253030" y="4565862"/>
            <a:ext cx="1163587" cy="127241"/>
            <a:chOff x="1198" y="1869"/>
            <a:chExt cx="695" cy="76"/>
          </a:xfrm>
        </p:grpSpPr>
        <p:sp>
          <p:nvSpPr>
            <p:cNvPr id="30855" name="Line 34"/>
            <p:cNvSpPr>
              <a:spLocks noChangeShapeType="1"/>
            </p:cNvSpPr>
            <p:nvPr/>
          </p:nvSpPr>
          <p:spPr bwMode="auto">
            <a:xfrm flipH="1">
              <a:off x="1265" y="1906"/>
              <a:ext cx="561"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856" name="Freeform 35"/>
            <p:cNvSpPr>
              <a:spLocks/>
            </p:cNvSpPr>
            <p:nvPr/>
          </p:nvSpPr>
          <p:spPr bwMode="auto">
            <a:xfrm>
              <a:off x="1824" y="1869"/>
              <a:ext cx="69" cy="76"/>
            </a:xfrm>
            <a:custGeom>
              <a:avLst/>
              <a:gdLst>
                <a:gd name="T0" fmla="*/ 0 w 69"/>
                <a:gd name="T1" fmla="*/ 76 h 76"/>
                <a:gd name="T2" fmla="*/ 69 w 69"/>
                <a:gd name="T3" fmla="*/ 39 h 76"/>
                <a:gd name="T4" fmla="*/ 0 w 69"/>
                <a:gd name="T5" fmla="*/ 0 h 76"/>
                <a:gd name="T6" fmla="*/ 0 w 69"/>
                <a:gd name="T7" fmla="*/ 76 h 76"/>
                <a:gd name="T8" fmla="*/ 0 60000 65536"/>
                <a:gd name="T9" fmla="*/ 0 60000 65536"/>
                <a:gd name="T10" fmla="*/ 0 60000 65536"/>
                <a:gd name="T11" fmla="*/ 0 60000 65536"/>
                <a:gd name="T12" fmla="*/ 0 w 69"/>
                <a:gd name="T13" fmla="*/ 0 h 76"/>
                <a:gd name="T14" fmla="*/ 69 w 69"/>
                <a:gd name="T15" fmla="*/ 76 h 76"/>
              </a:gdLst>
              <a:ahLst/>
              <a:cxnLst>
                <a:cxn ang="T8">
                  <a:pos x="T0" y="T1"/>
                </a:cxn>
                <a:cxn ang="T9">
                  <a:pos x="T2" y="T3"/>
                </a:cxn>
                <a:cxn ang="T10">
                  <a:pos x="T4" y="T5"/>
                </a:cxn>
                <a:cxn ang="T11">
                  <a:pos x="T6" y="T7"/>
                </a:cxn>
              </a:cxnLst>
              <a:rect l="T12" t="T13" r="T14" b="T15"/>
              <a:pathLst>
                <a:path w="69" h="76">
                  <a:moveTo>
                    <a:pt x="0" y="76"/>
                  </a:moveTo>
                  <a:lnTo>
                    <a:pt x="69" y="39"/>
                  </a:lnTo>
                  <a:lnTo>
                    <a:pt x="0" y="0"/>
                  </a:lnTo>
                  <a:lnTo>
                    <a:pt x="0" y="7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30857" name="Freeform 36"/>
            <p:cNvSpPr>
              <a:spLocks/>
            </p:cNvSpPr>
            <p:nvPr/>
          </p:nvSpPr>
          <p:spPr bwMode="auto">
            <a:xfrm>
              <a:off x="1198" y="1869"/>
              <a:ext cx="70" cy="76"/>
            </a:xfrm>
            <a:custGeom>
              <a:avLst/>
              <a:gdLst>
                <a:gd name="T0" fmla="*/ 70 w 70"/>
                <a:gd name="T1" fmla="*/ 0 h 76"/>
                <a:gd name="T2" fmla="*/ 0 w 70"/>
                <a:gd name="T3" fmla="*/ 39 h 76"/>
                <a:gd name="T4" fmla="*/ 70 w 70"/>
                <a:gd name="T5" fmla="*/ 76 h 76"/>
                <a:gd name="T6" fmla="*/ 70 w 70"/>
                <a:gd name="T7" fmla="*/ 0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70" y="0"/>
                  </a:moveTo>
                  <a:lnTo>
                    <a:pt x="0" y="39"/>
                  </a:lnTo>
                  <a:lnTo>
                    <a:pt x="70" y="76"/>
                  </a:lnTo>
                  <a:lnTo>
                    <a:pt x="7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grpSp>
      <p:grpSp>
        <p:nvGrpSpPr>
          <p:cNvPr id="30749" name="Group 40"/>
          <p:cNvGrpSpPr>
            <a:grpSpLocks/>
          </p:cNvGrpSpPr>
          <p:nvPr/>
        </p:nvGrpSpPr>
        <p:grpSpPr bwMode="auto">
          <a:xfrm>
            <a:off x="4849752" y="4272872"/>
            <a:ext cx="716568" cy="127241"/>
            <a:chOff x="2749" y="1694"/>
            <a:chExt cx="428" cy="76"/>
          </a:xfrm>
        </p:grpSpPr>
        <p:sp>
          <p:nvSpPr>
            <p:cNvPr id="30853" name="Line 38"/>
            <p:cNvSpPr>
              <a:spLocks noChangeShapeType="1"/>
            </p:cNvSpPr>
            <p:nvPr/>
          </p:nvSpPr>
          <p:spPr bwMode="auto">
            <a:xfrm>
              <a:off x="2749" y="1731"/>
              <a:ext cx="361"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854" name="Freeform 39"/>
            <p:cNvSpPr>
              <a:spLocks/>
            </p:cNvSpPr>
            <p:nvPr/>
          </p:nvSpPr>
          <p:spPr bwMode="auto">
            <a:xfrm>
              <a:off x="3108" y="1694"/>
              <a:ext cx="69" cy="76"/>
            </a:xfrm>
            <a:custGeom>
              <a:avLst/>
              <a:gdLst>
                <a:gd name="T0" fmla="*/ 0 w 69"/>
                <a:gd name="T1" fmla="*/ 76 h 76"/>
                <a:gd name="T2" fmla="*/ 69 w 69"/>
                <a:gd name="T3" fmla="*/ 39 h 76"/>
                <a:gd name="T4" fmla="*/ 0 w 69"/>
                <a:gd name="T5" fmla="*/ 0 h 76"/>
                <a:gd name="T6" fmla="*/ 0 w 69"/>
                <a:gd name="T7" fmla="*/ 76 h 76"/>
                <a:gd name="T8" fmla="*/ 0 60000 65536"/>
                <a:gd name="T9" fmla="*/ 0 60000 65536"/>
                <a:gd name="T10" fmla="*/ 0 60000 65536"/>
                <a:gd name="T11" fmla="*/ 0 60000 65536"/>
                <a:gd name="T12" fmla="*/ 0 w 69"/>
                <a:gd name="T13" fmla="*/ 0 h 76"/>
                <a:gd name="T14" fmla="*/ 69 w 69"/>
                <a:gd name="T15" fmla="*/ 76 h 76"/>
              </a:gdLst>
              <a:ahLst/>
              <a:cxnLst>
                <a:cxn ang="T8">
                  <a:pos x="T0" y="T1"/>
                </a:cxn>
                <a:cxn ang="T9">
                  <a:pos x="T2" y="T3"/>
                </a:cxn>
                <a:cxn ang="T10">
                  <a:pos x="T4" y="T5"/>
                </a:cxn>
                <a:cxn ang="T11">
                  <a:pos x="T6" y="T7"/>
                </a:cxn>
              </a:cxnLst>
              <a:rect l="T12" t="T13" r="T14" b="T15"/>
              <a:pathLst>
                <a:path w="69" h="76">
                  <a:moveTo>
                    <a:pt x="0" y="76"/>
                  </a:moveTo>
                  <a:lnTo>
                    <a:pt x="69" y="39"/>
                  </a:lnTo>
                  <a:lnTo>
                    <a:pt x="0" y="0"/>
                  </a:lnTo>
                  <a:lnTo>
                    <a:pt x="0" y="7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grpSp>
      <p:grpSp>
        <p:nvGrpSpPr>
          <p:cNvPr id="30750" name="Group 43"/>
          <p:cNvGrpSpPr>
            <a:grpSpLocks/>
          </p:cNvGrpSpPr>
          <p:nvPr/>
        </p:nvGrpSpPr>
        <p:grpSpPr bwMode="auto">
          <a:xfrm>
            <a:off x="6999456" y="4272872"/>
            <a:ext cx="716568" cy="127241"/>
            <a:chOff x="4033" y="1694"/>
            <a:chExt cx="428" cy="76"/>
          </a:xfrm>
        </p:grpSpPr>
        <p:sp>
          <p:nvSpPr>
            <p:cNvPr id="30851" name="Line 41"/>
            <p:cNvSpPr>
              <a:spLocks noChangeShapeType="1"/>
            </p:cNvSpPr>
            <p:nvPr/>
          </p:nvSpPr>
          <p:spPr bwMode="auto">
            <a:xfrm>
              <a:off x="4033" y="1731"/>
              <a:ext cx="361"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852" name="Freeform 42"/>
            <p:cNvSpPr>
              <a:spLocks/>
            </p:cNvSpPr>
            <p:nvPr/>
          </p:nvSpPr>
          <p:spPr bwMode="auto">
            <a:xfrm>
              <a:off x="4392" y="1694"/>
              <a:ext cx="69" cy="76"/>
            </a:xfrm>
            <a:custGeom>
              <a:avLst/>
              <a:gdLst>
                <a:gd name="T0" fmla="*/ 0 w 69"/>
                <a:gd name="T1" fmla="*/ 76 h 76"/>
                <a:gd name="T2" fmla="*/ 69 w 69"/>
                <a:gd name="T3" fmla="*/ 39 h 76"/>
                <a:gd name="T4" fmla="*/ 0 w 69"/>
                <a:gd name="T5" fmla="*/ 0 h 76"/>
                <a:gd name="T6" fmla="*/ 0 w 69"/>
                <a:gd name="T7" fmla="*/ 76 h 76"/>
                <a:gd name="T8" fmla="*/ 0 60000 65536"/>
                <a:gd name="T9" fmla="*/ 0 60000 65536"/>
                <a:gd name="T10" fmla="*/ 0 60000 65536"/>
                <a:gd name="T11" fmla="*/ 0 60000 65536"/>
                <a:gd name="T12" fmla="*/ 0 w 69"/>
                <a:gd name="T13" fmla="*/ 0 h 76"/>
                <a:gd name="T14" fmla="*/ 69 w 69"/>
                <a:gd name="T15" fmla="*/ 76 h 76"/>
              </a:gdLst>
              <a:ahLst/>
              <a:cxnLst>
                <a:cxn ang="T8">
                  <a:pos x="T0" y="T1"/>
                </a:cxn>
                <a:cxn ang="T9">
                  <a:pos x="T2" y="T3"/>
                </a:cxn>
                <a:cxn ang="T10">
                  <a:pos x="T4" y="T5"/>
                </a:cxn>
                <a:cxn ang="T11">
                  <a:pos x="T6" y="T7"/>
                </a:cxn>
              </a:cxnLst>
              <a:rect l="T12" t="T13" r="T14" b="T15"/>
              <a:pathLst>
                <a:path w="69" h="76">
                  <a:moveTo>
                    <a:pt x="0" y="76"/>
                  </a:moveTo>
                  <a:lnTo>
                    <a:pt x="69" y="39"/>
                  </a:lnTo>
                  <a:lnTo>
                    <a:pt x="0" y="0"/>
                  </a:lnTo>
                  <a:lnTo>
                    <a:pt x="0" y="7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grpSp>
      <p:sp>
        <p:nvSpPr>
          <p:cNvPr id="30751" name="Rectangle 44"/>
          <p:cNvSpPr>
            <a:spLocks noChangeArrowheads="1"/>
          </p:cNvSpPr>
          <p:nvPr/>
        </p:nvSpPr>
        <p:spPr bwMode="auto">
          <a:xfrm>
            <a:off x="3507024" y="5428088"/>
            <a:ext cx="3172655" cy="472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30752" name="Rectangle 47"/>
          <p:cNvSpPr>
            <a:spLocks noChangeArrowheads="1"/>
          </p:cNvSpPr>
          <p:nvPr/>
        </p:nvSpPr>
        <p:spPr bwMode="auto">
          <a:xfrm>
            <a:off x="3461820" y="5101615"/>
            <a:ext cx="2385268" cy="357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zh-CN" altLang="en-US" sz="2320" b="1">
                <a:solidFill>
                  <a:srgbClr val="000000"/>
                </a:solidFill>
                <a:latin typeface="宋体" panose="02010600030101010101" pitchFamily="2" charset="-122"/>
              </a:rPr>
              <a:t>非自动化知识获取</a:t>
            </a:r>
            <a:endParaRPr lang="zh-CN" altLang="en-US" b="1"/>
          </a:p>
        </p:txBody>
      </p:sp>
      <p:sp>
        <p:nvSpPr>
          <p:cNvPr id="30753" name="Rectangle 48"/>
          <p:cNvSpPr>
            <a:spLocks noChangeArrowheads="1"/>
          </p:cNvSpPr>
          <p:nvPr/>
        </p:nvSpPr>
        <p:spPr bwMode="auto">
          <a:xfrm>
            <a:off x="3416616" y="3944724"/>
            <a:ext cx="1434810" cy="837112"/>
          </a:xfrm>
          <a:prstGeom prst="rect">
            <a:avLst/>
          </a:prstGeom>
          <a:noFill/>
          <a:ln w="111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30754" name="Rectangle 49"/>
          <p:cNvSpPr>
            <a:spLocks noChangeArrowheads="1"/>
          </p:cNvSpPr>
          <p:nvPr/>
        </p:nvSpPr>
        <p:spPr bwMode="auto">
          <a:xfrm>
            <a:off x="3866982" y="4040156"/>
            <a:ext cx="298159" cy="357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zh-CN" altLang="en-US" sz="2320">
                <a:solidFill>
                  <a:srgbClr val="000000"/>
                </a:solidFill>
                <a:latin typeface="宋体" panose="02010600030101010101" pitchFamily="2" charset="-122"/>
              </a:rPr>
              <a:t>知</a:t>
            </a:r>
            <a:endParaRPr lang="zh-CN" altLang="en-US"/>
          </a:p>
        </p:txBody>
      </p:sp>
      <p:sp>
        <p:nvSpPr>
          <p:cNvPr id="30755" name="Rectangle 50"/>
          <p:cNvSpPr>
            <a:spLocks noChangeArrowheads="1"/>
          </p:cNvSpPr>
          <p:nvPr/>
        </p:nvSpPr>
        <p:spPr bwMode="auto">
          <a:xfrm>
            <a:off x="4268796" y="4040156"/>
            <a:ext cx="298159" cy="357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zh-CN" altLang="en-US" sz="2320">
                <a:solidFill>
                  <a:srgbClr val="000000"/>
                </a:solidFill>
                <a:latin typeface="宋体" panose="02010600030101010101" pitchFamily="2" charset="-122"/>
              </a:rPr>
              <a:t>识</a:t>
            </a:r>
            <a:endParaRPr lang="zh-CN" altLang="en-US"/>
          </a:p>
        </p:txBody>
      </p:sp>
      <p:sp>
        <p:nvSpPr>
          <p:cNvPr id="30756" name="Rectangle 51"/>
          <p:cNvSpPr>
            <a:spLocks noChangeArrowheads="1"/>
          </p:cNvSpPr>
          <p:nvPr/>
        </p:nvSpPr>
        <p:spPr bwMode="auto">
          <a:xfrm>
            <a:off x="3731371" y="4391743"/>
            <a:ext cx="298159" cy="357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zh-CN" altLang="en-US" sz="2320">
                <a:solidFill>
                  <a:srgbClr val="000000"/>
                </a:solidFill>
                <a:latin typeface="宋体" panose="02010600030101010101" pitchFamily="2" charset="-122"/>
              </a:rPr>
              <a:t>工</a:t>
            </a:r>
            <a:endParaRPr lang="zh-CN" altLang="en-US"/>
          </a:p>
        </p:txBody>
      </p:sp>
      <p:sp>
        <p:nvSpPr>
          <p:cNvPr id="30757" name="Rectangle 52"/>
          <p:cNvSpPr>
            <a:spLocks noChangeArrowheads="1"/>
          </p:cNvSpPr>
          <p:nvPr/>
        </p:nvSpPr>
        <p:spPr bwMode="auto">
          <a:xfrm>
            <a:off x="4067889" y="4391743"/>
            <a:ext cx="298159" cy="357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zh-CN" altLang="en-US" sz="2320">
                <a:solidFill>
                  <a:srgbClr val="000000"/>
                </a:solidFill>
                <a:latin typeface="宋体" panose="02010600030101010101" pitchFamily="2" charset="-122"/>
              </a:rPr>
              <a:t>程</a:t>
            </a:r>
            <a:endParaRPr lang="zh-CN" altLang="en-US"/>
          </a:p>
        </p:txBody>
      </p:sp>
      <p:sp>
        <p:nvSpPr>
          <p:cNvPr id="30758" name="Rectangle 53"/>
          <p:cNvSpPr>
            <a:spLocks noChangeArrowheads="1"/>
          </p:cNvSpPr>
          <p:nvPr/>
        </p:nvSpPr>
        <p:spPr bwMode="auto">
          <a:xfrm>
            <a:off x="4404409" y="4391743"/>
            <a:ext cx="298159" cy="357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zh-CN" altLang="en-US" sz="2320">
                <a:solidFill>
                  <a:srgbClr val="000000"/>
                </a:solidFill>
                <a:latin typeface="宋体" panose="02010600030101010101" pitchFamily="2" charset="-122"/>
              </a:rPr>
              <a:t>师</a:t>
            </a:r>
            <a:endParaRPr lang="zh-CN" altLang="en-US"/>
          </a:p>
        </p:txBody>
      </p:sp>
      <p:sp>
        <p:nvSpPr>
          <p:cNvPr id="30759" name="Rectangle 54"/>
          <p:cNvSpPr>
            <a:spLocks noChangeArrowheads="1"/>
          </p:cNvSpPr>
          <p:nvPr/>
        </p:nvSpPr>
        <p:spPr bwMode="auto">
          <a:xfrm>
            <a:off x="5566321" y="3944724"/>
            <a:ext cx="1434810" cy="837112"/>
          </a:xfrm>
          <a:prstGeom prst="rect">
            <a:avLst/>
          </a:prstGeom>
          <a:noFill/>
          <a:ln w="111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30760" name="Rectangle 55"/>
          <p:cNvSpPr>
            <a:spLocks noChangeArrowheads="1"/>
          </p:cNvSpPr>
          <p:nvPr/>
        </p:nvSpPr>
        <p:spPr bwMode="auto">
          <a:xfrm>
            <a:off x="6015013" y="4040156"/>
            <a:ext cx="298159" cy="357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zh-CN" altLang="en-US" sz="2320">
                <a:solidFill>
                  <a:srgbClr val="000000"/>
                </a:solidFill>
                <a:latin typeface="宋体" panose="02010600030101010101" pitchFamily="2" charset="-122"/>
              </a:rPr>
              <a:t>知</a:t>
            </a:r>
            <a:endParaRPr lang="zh-CN" altLang="en-US"/>
          </a:p>
        </p:txBody>
      </p:sp>
      <p:sp>
        <p:nvSpPr>
          <p:cNvPr id="30761" name="Rectangle 56"/>
          <p:cNvSpPr>
            <a:spLocks noChangeArrowheads="1"/>
          </p:cNvSpPr>
          <p:nvPr/>
        </p:nvSpPr>
        <p:spPr bwMode="auto">
          <a:xfrm>
            <a:off x="6351532" y="4040156"/>
            <a:ext cx="298159" cy="357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zh-CN" altLang="en-US" sz="2320">
                <a:solidFill>
                  <a:srgbClr val="000000"/>
                </a:solidFill>
                <a:latin typeface="宋体" panose="02010600030101010101" pitchFamily="2" charset="-122"/>
              </a:rPr>
              <a:t>识</a:t>
            </a:r>
            <a:endParaRPr lang="zh-CN" altLang="en-US"/>
          </a:p>
        </p:txBody>
      </p:sp>
      <p:sp>
        <p:nvSpPr>
          <p:cNvPr id="30762" name="Rectangle 57"/>
          <p:cNvSpPr>
            <a:spLocks noChangeArrowheads="1"/>
          </p:cNvSpPr>
          <p:nvPr/>
        </p:nvSpPr>
        <p:spPr bwMode="auto">
          <a:xfrm>
            <a:off x="5881075" y="4391743"/>
            <a:ext cx="298159" cy="357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zh-CN" altLang="en-US" sz="2320">
                <a:solidFill>
                  <a:srgbClr val="000000"/>
                </a:solidFill>
                <a:latin typeface="宋体" panose="02010600030101010101" pitchFamily="2" charset="-122"/>
              </a:rPr>
              <a:t>编</a:t>
            </a:r>
            <a:endParaRPr lang="zh-CN" altLang="en-US"/>
          </a:p>
        </p:txBody>
      </p:sp>
      <p:sp>
        <p:nvSpPr>
          <p:cNvPr id="30763" name="Rectangle 58"/>
          <p:cNvSpPr>
            <a:spLocks noChangeArrowheads="1"/>
          </p:cNvSpPr>
          <p:nvPr/>
        </p:nvSpPr>
        <p:spPr bwMode="auto">
          <a:xfrm>
            <a:off x="6217593" y="4391743"/>
            <a:ext cx="596317" cy="357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zh-CN" altLang="en-US" sz="2320">
                <a:solidFill>
                  <a:srgbClr val="000000"/>
                </a:solidFill>
                <a:latin typeface="宋体" panose="02010600030101010101" pitchFamily="2" charset="-122"/>
              </a:rPr>
              <a:t>辑器</a:t>
            </a:r>
            <a:endParaRPr lang="zh-CN" altLang="en-US"/>
          </a:p>
        </p:txBody>
      </p:sp>
      <p:sp>
        <p:nvSpPr>
          <p:cNvPr id="30764" name="Rectangle 59"/>
          <p:cNvSpPr>
            <a:spLocks noChangeArrowheads="1"/>
          </p:cNvSpPr>
          <p:nvPr/>
        </p:nvSpPr>
        <p:spPr bwMode="auto">
          <a:xfrm>
            <a:off x="7804759" y="4041830"/>
            <a:ext cx="1103314" cy="485525"/>
          </a:xfrm>
          <a:prstGeom prst="rect">
            <a:avLst/>
          </a:prstGeom>
          <a:noFill/>
          <a:ln w="111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30765" name="Rectangle 61"/>
          <p:cNvSpPr>
            <a:spLocks noChangeArrowheads="1"/>
          </p:cNvSpPr>
          <p:nvPr/>
        </p:nvSpPr>
        <p:spPr bwMode="auto">
          <a:xfrm>
            <a:off x="1050936" y="3963142"/>
            <a:ext cx="1292501" cy="472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30766" name="Rectangle 63"/>
          <p:cNvSpPr>
            <a:spLocks noChangeArrowheads="1"/>
          </p:cNvSpPr>
          <p:nvPr/>
        </p:nvSpPr>
        <p:spPr bwMode="auto">
          <a:xfrm>
            <a:off x="1050936" y="4334820"/>
            <a:ext cx="1292501" cy="472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30767" name="Rectangle 65"/>
          <p:cNvSpPr>
            <a:spLocks noChangeArrowheads="1"/>
          </p:cNvSpPr>
          <p:nvPr/>
        </p:nvSpPr>
        <p:spPr bwMode="auto">
          <a:xfrm>
            <a:off x="2393664" y="3767257"/>
            <a:ext cx="756749" cy="472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30768" name="Rectangle 66"/>
          <p:cNvSpPr>
            <a:spLocks noChangeArrowheads="1"/>
          </p:cNvSpPr>
          <p:nvPr/>
        </p:nvSpPr>
        <p:spPr bwMode="auto">
          <a:xfrm>
            <a:off x="2502490" y="3876082"/>
            <a:ext cx="596317" cy="357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zh-CN" altLang="en-US" sz="2320">
                <a:solidFill>
                  <a:srgbClr val="000000"/>
                </a:solidFill>
                <a:latin typeface="宋体" panose="02010600030101010101" pitchFamily="2" charset="-122"/>
              </a:rPr>
              <a:t>阅读</a:t>
            </a:r>
            <a:endParaRPr lang="zh-CN" altLang="en-US"/>
          </a:p>
        </p:txBody>
      </p:sp>
      <p:sp>
        <p:nvSpPr>
          <p:cNvPr id="30769" name="Rectangle 67"/>
          <p:cNvSpPr>
            <a:spLocks noChangeArrowheads="1"/>
          </p:cNvSpPr>
          <p:nvPr/>
        </p:nvSpPr>
        <p:spPr bwMode="auto">
          <a:xfrm>
            <a:off x="2432172" y="4530704"/>
            <a:ext cx="755075" cy="472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30770" name="Rectangle 68"/>
          <p:cNvSpPr>
            <a:spLocks noChangeArrowheads="1"/>
          </p:cNvSpPr>
          <p:nvPr/>
        </p:nvSpPr>
        <p:spPr bwMode="auto">
          <a:xfrm>
            <a:off x="2539323" y="4641202"/>
            <a:ext cx="596317" cy="357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zh-CN" altLang="en-US" sz="2320">
                <a:solidFill>
                  <a:srgbClr val="000000"/>
                </a:solidFill>
                <a:latin typeface="宋体" panose="02010600030101010101" pitchFamily="2" charset="-122"/>
              </a:rPr>
              <a:t>对话</a:t>
            </a:r>
            <a:endParaRPr lang="zh-CN" altLang="en-US"/>
          </a:p>
        </p:txBody>
      </p:sp>
      <p:grpSp>
        <p:nvGrpSpPr>
          <p:cNvPr id="30771" name="Group 71"/>
          <p:cNvGrpSpPr>
            <a:grpSpLocks/>
          </p:cNvGrpSpPr>
          <p:nvPr/>
        </p:nvGrpSpPr>
        <p:grpSpPr bwMode="auto">
          <a:xfrm>
            <a:off x="2253030" y="4174094"/>
            <a:ext cx="1163587" cy="128915"/>
            <a:chOff x="1198" y="1635"/>
            <a:chExt cx="695" cy="77"/>
          </a:xfrm>
        </p:grpSpPr>
        <p:sp>
          <p:nvSpPr>
            <p:cNvPr id="30849" name="Line 69"/>
            <p:cNvSpPr>
              <a:spLocks noChangeShapeType="1"/>
            </p:cNvSpPr>
            <p:nvPr/>
          </p:nvSpPr>
          <p:spPr bwMode="auto">
            <a:xfrm>
              <a:off x="1198" y="1673"/>
              <a:ext cx="628"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850" name="Freeform 70"/>
            <p:cNvSpPr>
              <a:spLocks/>
            </p:cNvSpPr>
            <p:nvPr/>
          </p:nvSpPr>
          <p:spPr bwMode="auto">
            <a:xfrm>
              <a:off x="1824" y="1635"/>
              <a:ext cx="69" cy="77"/>
            </a:xfrm>
            <a:custGeom>
              <a:avLst/>
              <a:gdLst>
                <a:gd name="T0" fmla="*/ 0 w 69"/>
                <a:gd name="T1" fmla="*/ 77 h 77"/>
                <a:gd name="T2" fmla="*/ 69 w 69"/>
                <a:gd name="T3" fmla="*/ 39 h 77"/>
                <a:gd name="T4" fmla="*/ 0 w 69"/>
                <a:gd name="T5" fmla="*/ 0 h 77"/>
                <a:gd name="T6" fmla="*/ 0 w 69"/>
                <a:gd name="T7" fmla="*/ 77 h 77"/>
                <a:gd name="T8" fmla="*/ 0 60000 65536"/>
                <a:gd name="T9" fmla="*/ 0 60000 65536"/>
                <a:gd name="T10" fmla="*/ 0 60000 65536"/>
                <a:gd name="T11" fmla="*/ 0 60000 65536"/>
                <a:gd name="T12" fmla="*/ 0 w 69"/>
                <a:gd name="T13" fmla="*/ 0 h 77"/>
                <a:gd name="T14" fmla="*/ 69 w 69"/>
                <a:gd name="T15" fmla="*/ 77 h 77"/>
              </a:gdLst>
              <a:ahLst/>
              <a:cxnLst>
                <a:cxn ang="T8">
                  <a:pos x="T0" y="T1"/>
                </a:cxn>
                <a:cxn ang="T9">
                  <a:pos x="T2" y="T3"/>
                </a:cxn>
                <a:cxn ang="T10">
                  <a:pos x="T4" y="T5"/>
                </a:cxn>
                <a:cxn ang="T11">
                  <a:pos x="T6" y="T7"/>
                </a:cxn>
              </a:cxnLst>
              <a:rect l="T12" t="T13" r="T14" b="T15"/>
              <a:pathLst>
                <a:path w="69" h="77">
                  <a:moveTo>
                    <a:pt x="0" y="77"/>
                  </a:moveTo>
                  <a:lnTo>
                    <a:pt x="69" y="39"/>
                  </a:lnTo>
                  <a:lnTo>
                    <a:pt x="0" y="0"/>
                  </a:lnTo>
                  <a:lnTo>
                    <a:pt x="0" y="7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grpSp>
      <p:grpSp>
        <p:nvGrpSpPr>
          <p:cNvPr id="30772" name="Group 75"/>
          <p:cNvGrpSpPr>
            <a:grpSpLocks/>
          </p:cNvGrpSpPr>
          <p:nvPr/>
        </p:nvGrpSpPr>
        <p:grpSpPr bwMode="auto">
          <a:xfrm>
            <a:off x="2253030" y="4565862"/>
            <a:ext cx="1163587" cy="127241"/>
            <a:chOff x="1198" y="1869"/>
            <a:chExt cx="695" cy="76"/>
          </a:xfrm>
        </p:grpSpPr>
        <p:sp>
          <p:nvSpPr>
            <p:cNvPr id="30846" name="Line 72"/>
            <p:cNvSpPr>
              <a:spLocks noChangeShapeType="1"/>
            </p:cNvSpPr>
            <p:nvPr/>
          </p:nvSpPr>
          <p:spPr bwMode="auto">
            <a:xfrm flipH="1">
              <a:off x="1265" y="1906"/>
              <a:ext cx="561"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847" name="Freeform 73"/>
            <p:cNvSpPr>
              <a:spLocks/>
            </p:cNvSpPr>
            <p:nvPr/>
          </p:nvSpPr>
          <p:spPr bwMode="auto">
            <a:xfrm>
              <a:off x="1824" y="1869"/>
              <a:ext cx="69" cy="76"/>
            </a:xfrm>
            <a:custGeom>
              <a:avLst/>
              <a:gdLst>
                <a:gd name="T0" fmla="*/ 0 w 69"/>
                <a:gd name="T1" fmla="*/ 76 h 76"/>
                <a:gd name="T2" fmla="*/ 69 w 69"/>
                <a:gd name="T3" fmla="*/ 39 h 76"/>
                <a:gd name="T4" fmla="*/ 0 w 69"/>
                <a:gd name="T5" fmla="*/ 0 h 76"/>
                <a:gd name="T6" fmla="*/ 0 w 69"/>
                <a:gd name="T7" fmla="*/ 76 h 76"/>
                <a:gd name="T8" fmla="*/ 0 60000 65536"/>
                <a:gd name="T9" fmla="*/ 0 60000 65536"/>
                <a:gd name="T10" fmla="*/ 0 60000 65536"/>
                <a:gd name="T11" fmla="*/ 0 60000 65536"/>
                <a:gd name="T12" fmla="*/ 0 w 69"/>
                <a:gd name="T13" fmla="*/ 0 h 76"/>
                <a:gd name="T14" fmla="*/ 69 w 69"/>
                <a:gd name="T15" fmla="*/ 76 h 76"/>
              </a:gdLst>
              <a:ahLst/>
              <a:cxnLst>
                <a:cxn ang="T8">
                  <a:pos x="T0" y="T1"/>
                </a:cxn>
                <a:cxn ang="T9">
                  <a:pos x="T2" y="T3"/>
                </a:cxn>
                <a:cxn ang="T10">
                  <a:pos x="T4" y="T5"/>
                </a:cxn>
                <a:cxn ang="T11">
                  <a:pos x="T6" y="T7"/>
                </a:cxn>
              </a:cxnLst>
              <a:rect l="T12" t="T13" r="T14" b="T15"/>
              <a:pathLst>
                <a:path w="69" h="76">
                  <a:moveTo>
                    <a:pt x="0" y="76"/>
                  </a:moveTo>
                  <a:lnTo>
                    <a:pt x="69" y="39"/>
                  </a:lnTo>
                  <a:lnTo>
                    <a:pt x="0" y="0"/>
                  </a:lnTo>
                  <a:lnTo>
                    <a:pt x="0" y="7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30848" name="Freeform 74"/>
            <p:cNvSpPr>
              <a:spLocks/>
            </p:cNvSpPr>
            <p:nvPr/>
          </p:nvSpPr>
          <p:spPr bwMode="auto">
            <a:xfrm>
              <a:off x="1198" y="1869"/>
              <a:ext cx="70" cy="76"/>
            </a:xfrm>
            <a:custGeom>
              <a:avLst/>
              <a:gdLst>
                <a:gd name="T0" fmla="*/ 70 w 70"/>
                <a:gd name="T1" fmla="*/ 0 h 76"/>
                <a:gd name="T2" fmla="*/ 0 w 70"/>
                <a:gd name="T3" fmla="*/ 39 h 76"/>
                <a:gd name="T4" fmla="*/ 70 w 70"/>
                <a:gd name="T5" fmla="*/ 76 h 76"/>
                <a:gd name="T6" fmla="*/ 70 w 70"/>
                <a:gd name="T7" fmla="*/ 0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70" y="0"/>
                  </a:moveTo>
                  <a:lnTo>
                    <a:pt x="0" y="39"/>
                  </a:lnTo>
                  <a:lnTo>
                    <a:pt x="70" y="76"/>
                  </a:lnTo>
                  <a:lnTo>
                    <a:pt x="7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grpSp>
      <p:grpSp>
        <p:nvGrpSpPr>
          <p:cNvPr id="30773" name="Group 78"/>
          <p:cNvGrpSpPr>
            <a:grpSpLocks/>
          </p:cNvGrpSpPr>
          <p:nvPr/>
        </p:nvGrpSpPr>
        <p:grpSpPr bwMode="auto">
          <a:xfrm>
            <a:off x="4849752" y="4272872"/>
            <a:ext cx="716568" cy="127241"/>
            <a:chOff x="2749" y="1694"/>
            <a:chExt cx="428" cy="76"/>
          </a:xfrm>
        </p:grpSpPr>
        <p:sp>
          <p:nvSpPr>
            <p:cNvPr id="30844" name="Line 76"/>
            <p:cNvSpPr>
              <a:spLocks noChangeShapeType="1"/>
            </p:cNvSpPr>
            <p:nvPr/>
          </p:nvSpPr>
          <p:spPr bwMode="auto">
            <a:xfrm>
              <a:off x="2749" y="1731"/>
              <a:ext cx="361"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845" name="Freeform 77"/>
            <p:cNvSpPr>
              <a:spLocks/>
            </p:cNvSpPr>
            <p:nvPr/>
          </p:nvSpPr>
          <p:spPr bwMode="auto">
            <a:xfrm>
              <a:off x="3108" y="1694"/>
              <a:ext cx="69" cy="76"/>
            </a:xfrm>
            <a:custGeom>
              <a:avLst/>
              <a:gdLst>
                <a:gd name="T0" fmla="*/ 0 w 69"/>
                <a:gd name="T1" fmla="*/ 76 h 76"/>
                <a:gd name="T2" fmla="*/ 69 w 69"/>
                <a:gd name="T3" fmla="*/ 39 h 76"/>
                <a:gd name="T4" fmla="*/ 0 w 69"/>
                <a:gd name="T5" fmla="*/ 0 h 76"/>
                <a:gd name="T6" fmla="*/ 0 w 69"/>
                <a:gd name="T7" fmla="*/ 76 h 76"/>
                <a:gd name="T8" fmla="*/ 0 60000 65536"/>
                <a:gd name="T9" fmla="*/ 0 60000 65536"/>
                <a:gd name="T10" fmla="*/ 0 60000 65536"/>
                <a:gd name="T11" fmla="*/ 0 60000 65536"/>
                <a:gd name="T12" fmla="*/ 0 w 69"/>
                <a:gd name="T13" fmla="*/ 0 h 76"/>
                <a:gd name="T14" fmla="*/ 69 w 69"/>
                <a:gd name="T15" fmla="*/ 76 h 76"/>
              </a:gdLst>
              <a:ahLst/>
              <a:cxnLst>
                <a:cxn ang="T8">
                  <a:pos x="T0" y="T1"/>
                </a:cxn>
                <a:cxn ang="T9">
                  <a:pos x="T2" y="T3"/>
                </a:cxn>
                <a:cxn ang="T10">
                  <a:pos x="T4" y="T5"/>
                </a:cxn>
                <a:cxn ang="T11">
                  <a:pos x="T6" y="T7"/>
                </a:cxn>
              </a:cxnLst>
              <a:rect l="T12" t="T13" r="T14" b="T15"/>
              <a:pathLst>
                <a:path w="69" h="76">
                  <a:moveTo>
                    <a:pt x="0" y="76"/>
                  </a:moveTo>
                  <a:lnTo>
                    <a:pt x="69" y="39"/>
                  </a:lnTo>
                  <a:lnTo>
                    <a:pt x="0" y="0"/>
                  </a:lnTo>
                  <a:lnTo>
                    <a:pt x="0" y="7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grpSp>
      <p:grpSp>
        <p:nvGrpSpPr>
          <p:cNvPr id="30774" name="Group 81"/>
          <p:cNvGrpSpPr>
            <a:grpSpLocks/>
          </p:cNvGrpSpPr>
          <p:nvPr/>
        </p:nvGrpSpPr>
        <p:grpSpPr bwMode="auto">
          <a:xfrm>
            <a:off x="6999456" y="4272872"/>
            <a:ext cx="716568" cy="127241"/>
            <a:chOff x="4033" y="1694"/>
            <a:chExt cx="428" cy="76"/>
          </a:xfrm>
        </p:grpSpPr>
        <p:sp>
          <p:nvSpPr>
            <p:cNvPr id="30842" name="Line 79"/>
            <p:cNvSpPr>
              <a:spLocks noChangeShapeType="1"/>
            </p:cNvSpPr>
            <p:nvPr/>
          </p:nvSpPr>
          <p:spPr bwMode="auto">
            <a:xfrm>
              <a:off x="4033" y="1731"/>
              <a:ext cx="361"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843" name="Freeform 80"/>
            <p:cNvSpPr>
              <a:spLocks/>
            </p:cNvSpPr>
            <p:nvPr/>
          </p:nvSpPr>
          <p:spPr bwMode="auto">
            <a:xfrm>
              <a:off x="4392" y="1694"/>
              <a:ext cx="69" cy="76"/>
            </a:xfrm>
            <a:custGeom>
              <a:avLst/>
              <a:gdLst>
                <a:gd name="T0" fmla="*/ 0 w 69"/>
                <a:gd name="T1" fmla="*/ 76 h 76"/>
                <a:gd name="T2" fmla="*/ 69 w 69"/>
                <a:gd name="T3" fmla="*/ 39 h 76"/>
                <a:gd name="T4" fmla="*/ 0 w 69"/>
                <a:gd name="T5" fmla="*/ 0 h 76"/>
                <a:gd name="T6" fmla="*/ 0 w 69"/>
                <a:gd name="T7" fmla="*/ 76 h 76"/>
                <a:gd name="T8" fmla="*/ 0 60000 65536"/>
                <a:gd name="T9" fmla="*/ 0 60000 65536"/>
                <a:gd name="T10" fmla="*/ 0 60000 65536"/>
                <a:gd name="T11" fmla="*/ 0 60000 65536"/>
                <a:gd name="T12" fmla="*/ 0 w 69"/>
                <a:gd name="T13" fmla="*/ 0 h 76"/>
                <a:gd name="T14" fmla="*/ 69 w 69"/>
                <a:gd name="T15" fmla="*/ 76 h 76"/>
              </a:gdLst>
              <a:ahLst/>
              <a:cxnLst>
                <a:cxn ang="T8">
                  <a:pos x="T0" y="T1"/>
                </a:cxn>
                <a:cxn ang="T9">
                  <a:pos x="T2" y="T3"/>
                </a:cxn>
                <a:cxn ang="T10">
                  <a:pos x="T4" y="T5"/>
                </a:cxn>
                <a:cxn ang="T11">
                  <a:pos x="T6" y="T7"/>
                </a:cxn>
              </a:cxnLst>
              <a:rect l="T12" t="T13" r="T14" b="T15"/>
              <a:pathLst>
                <a:path w="69" h="76">
                  <a:moveTo>
                    <a:pt x="0" y="76"/>
                  </a:moveTo>
                  <a:lnTo>
                    <a:pt x="69" y="39"/>
                  </a:lnTo>
                  <a:lnTo>
                    <a:pt x="0" y="0"/>
                  </a:lnTo>
                  <a:lnTo>
                    <a:pt x="0" y="7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grpSp>
      <p:sp>
        <p:nvSpPr>
          <p:cNvPr id="30775" name="Rectangle 82"/>
          <p:cNvSpPr>
            <a:spLocks noChangeArrowheads="1"/>
          </p:cNvSpPr>
          <p:nvPr/>
        </p:nvSpPr>
        <p:spPr bwMode="auto">
          <a:xfrm>
            <a:off x="3507024" y="5428088"/>
            <a:ext cx="3172655" cy="472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30794" name="Rectangle 105"/>
          <p:cNvSpPr>
            <a:spLocks noChangeArrowheads="1"/>
          </p:cNvSpPr>
          <p:nvPr/>
        </p:nvSpPr>
        <p:spPr bwMode="auto">
          <a:xfrm>
            <a:off x="3574734" y="6552915"/>
            <a:ext cx="2692153" cy="490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30811" name="Rectangle 144"/>
          <p:cNvSpPr>
            <a:spLocks noChangeArrowheads="1"/>
          </p:cNvSpPr>
          <p:nvPr/>
        </p:nvSpPr>
        <p:spPr bwMode="auto">
          <a:xfrm>
            <a:off x="3574734" y="6552915"/>
            <a:ext cx="2692153" cy="490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8352536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88"/>
          <p:cNvSpPr>
            <a:spLocks noChangeArrowheads="1"/>
          </p:cNvSpPr>
          <p:nvPr/>
        </p:nvSpPr>
        <p:spPr bwMode="auto">
          <a:xfrm>
            <a:off x="3032650" y="3998522"/>
            <a:ext cx="2700524" cy="50226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3" name="Rectangle 89"/>
          <p:cNvSpPr>
            <a:spLocks noChangeArrowheads="1"/>
          </p:cNvSpPr>
          <p:nvPr/>
        </p:nvSpPr>
        <p:spPr bwMode="auto">
          <a:xfrm>
            <a:off x="3312244" y="4072188"/>
            <a:ext cx="2176878" cy="373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zh-CN" altLang="en-US" sz="2426">
                <a:solidFill>
                  <a:srgbClr val="000000"/>
                </a:solidFill>
                <a:latin typeface="宋体" panose="02010600030101010101" pitchFamily="2" charset="-122"/>
              </a:rPr>
              <a:t>文字、图象识别</a:t>
            </a:r>
            <a:endParaRPr lang="zh-CN" altLang="en-US"/>
          </a:p>
        </p:txBody>
      </p:sp>
      <p:sp>
        <p:nvSpPr>
          <p:cNvPr id="4" name="Rectangle 90"/>
          <p:cNvSpPr>
            <a:spLocks noChangeArrowheads="1"/>
          </p:cNvSpPr>
          <p:nvPr/>
        </p:nvSpPr>
        <p:spPr bwMode="auto">
          <a:xfrm>
            <a:off x="3032650" y="5011428"/>
            <a:ext cx="2700524" cy="50226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5" name="Rectangle 91"/>
          <p:cNvSpPr>
            <a:spLocks noChangeArrowheads="1"/>
          </p:cNvSpPr>
          <p:nvPr/>
        </p:nvSpPr>
        <p:spPr bwMode="auto">
          <a:xfrm>
            <a:off x="3486364" y="5036541"/>
            <a:ext cx="310983" cy="373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zh-CN" altLang="en-US" sz="2426">
                <a:solidFill>
                  <a:srgbClr val="000000"/>
                </a:solidFill>
                <a:latin typeface="宋体" panose="02010600030101010101" pitchFamily="2" charset="-122"/>
              </a:rPr>
              <a:t>语</a:t>
            </a:r>
            <a:endParaRPr lang="zh-CN" altLang="en-US"/>
          </a:p>
        </p:txBody>
      </p:sp>
      <p:sp>
        <p:nvSpPr>
          <p:cNvPr id="6" name="Rectangle 92"/>
          <p:cNvSpPr>
            <a:spLocks noChangeArrowheads="1"/>
          </p:cNvSpPr>
          <p:nvPr/>
        </p:nvSpPr>
        <p:spPr bwMode="auto">
          <a:xfrm>
            <a:off x="3888178" y="5036541"/>
            <a:ext cx="310983" cy="373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zh-CN" altLang="en-US" sz="2426">
                <a:solidFill>
                  <a:srgbClr val="000000"/>
                </a:solidFill>
                <a:latin typeface="宋体" panose="02010600030101010101" pitchFamily="2" charset="-122"/>
              </a:rPr>
              <a:t>音</a:t>
            </a:r>
            <a:endParaRPr lang="zh-CN" altLang="en-US"/>
          </a:p>
        </p:txBody>
      </p:sp>
      <p:sp>
        <p:nvSpPr>
          <p:cNvPr id="7" name="Rectangle 93"/>
          <p:cNvSpPr>
            <a:spLocks noChangeArrowheads="1"/>
          </p:cNvSpPr>
          <p:nvPr/>
        </p:nvSpPr>
        <p:spPr bwMode="auto">
          <a:xfrm>
            <a:off x="4289992" y="5036541"/>
            <a:ext cx="310983" cy="373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zh-CN" altLang="en-US" sz="2426">
                <a:solidFill>
                  <a:srgbClr val="000000"/>
                </a:solidFill>
                <a:latin typeface="宋体" panose="02010600030101010101" pitchFamily="2" charset="-122"/>
              </a:rPr>
              <a:t>识</a:t>
            </a:r>
            <a:endParaRPr lang="zh-CN" altLang="en-US"/>
          </a:p>
        </p:txBody>
      </p:sp>
      <p:sp>
        <p:nvSpPr>
          <p:cNvPr id="8" name="Rectangle 94"/>
          <p:cNvSpPr>
            <a:spLocks noChangeArrowheads="1"/>
          </p:cNvSpPr>
          <p:nvPr/>
        </p:nvSpPr>
        <p:spPr bwMode="auto">
          <a:xfrm>
            <a:off x="4691806" y="5036541"/>
            <a:ext cx="310983" cy="373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zh-CN" altLang="en-US" sz="2426">
                <a:solidFill>
                  <a:srgbClr val="000000"/>
                </a:solidFill>
                <a:latin typeface="宋体" panose="02010600030101010101" pitchFamily="2" charset="-122"/>
              </a:rPr>
              <a:t>别</a:t>
            </a:r>
            <a:endParaRPr lang="zh-CN" altLang="en-US"/>
          </a:p>
        </p:txBody>
      </p:sp>
      <p:sp>
        <p:nvSpPr>
          <p:cNvPr id="9" name="Rectangle 95"/>
          <p:cNvSpPr>
            <a:spLocks noChangeArrowheads="1"/>
          </p:cNvSpPr>
          <p:nvPr/>
        </p:nvSpPr>
        <p:spPr bwMode="auto">
          <a:xfrm>
            <a:off x="6511688" y="4097302"/>
            <a:ext cx="875619" cy="123557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10" name="Rectangle 96"/>
          <p:cNvSpPr>
            <a:spLocks noChangeArrowheads="1"/>
          </p:cNvSpPr>
          <p:nvPr/>
        </p:nvSpPr>
        <p:spPr bwMode="auto">
          <a:xfrm>
            <a:off x="6687481" y="4196080"/>
            <a:ext cx="621965" cy="373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zh-CN" altLang="en-US" sz="2426">
                <a:solidFill>
                  <a:srgbClr val="000000"/>
                </a:solidFill>
                <a:latin typeface="宋体" panose="02010600030101010101" pitchFamily="2" charset="-122"/>
              </a:rPr>
              <a:t>归纳</a:t>
            </a:r>
            <a:endParaRPr lang="zh-CN" altLang="en-US"/>
          </a:p>
        </p:txBody>
      </p:sp>
      <p:sp>
        <p:nvSpPr>
          <p:cNvPr id="11" name="Rectangle 97"/>
          <p:cNvSpPr>
            <a:spLocks noChangeArrowheads="1"/>
          </p:cNvSpPr>
          <p:nvPr/>
        </p:nvSpPr>
        <p:spPr bwMode="auto">
          <a:xfrm>
            <a:off x="6687481" y="4562736"/>
            <a:ext cx="621965" cy="373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zh-CN" altLang="en-US" sz="2426">
                <a:solidFill>
                  <a:srgbClr val="000000"/>
                </a:solidFill>
                <a:latin typeface="宋体" panose="02010600030101010101" pitchFamily="2" charset="-122"/>
              </a:rPr>
              <a:t>理解</a:t>
            </a:r>
            <a:endParaRPr lang="zh-CN" altLang="en-US"/>
          </a:p>
        </p:txBody>
      </p:sp>
      <p:sp>
        <p:nvSpPr>
          <p:cNvPr id="12" name="Rectangle 98"/>
          <p:cNvSpPr>
            <a:spLocks noChangeArrowheads="1"/>
          </p:cNvSpPr>
          <p:nvPr/>
        </p:nvSpPr>
        <p:spPr bwMode="auto">
          <a:xfrm>
            <a:off x="6687481" y="4927717"/>
            <a:ext cx="621965" cy="373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zh-CN" altLang="en-US" sz="2426">
                <a:solidFill>
                  <a:srgbClr val="000000"/>
                </a:solidFill>
                <a:latin typeface="宋体" panose="02010600030101010101" pitchFamily="2" charset="-122"/>
              </a:rPr>
              <a:t>翻译</a:t>
            </a:r>
            <a:endParaRPr lang="zh-CN" altLang="en-US"/>
          </a:p>
        </p:txBody>
      </p:sp>
      <p:sp>
        <p:nvSpPr>
          <p:cNvPr id="13" name="Rectangle 99"/>
          <p:cNvSpPr>
            <a:spLocks noChangeArrowheads="1"/>
          </p:cNvSpPr>
          <p:nvPr/>
        </p:nvSpPr>
        <p:spPr bwMode="auto">
          <a:xfrm>
            <a:off x="8169170" y="4504137"/>
            <a:ext cx="1071504" cy="50226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14" name="Rectangle 100"/>
          <p:cNvSpPr>
            <a:spLocks noChangeArrowheads="1"/>
          </p:cNvSpPr>
          <p:nvPr/>
        </p:nvSpPr>
        <p:spPr bwMode="auto">
          <a:xfrm>
            <a:off x="8294736" y="4554364"/>
            <a:ext cx="932948" cy="373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zh-CN" altLang="en-US" sz="2426">
                <a:solidFill>
                  <a:srgbClr val="000000"/>
                </a:solidFill>
                <a:latin typeface="宋体" panose="02010600030101010101" pitchFamily="2" charset="-122"/>
              </a:rPr>
              <a:t>知识库</a:t>
            </a:r>
            <a:endParaRPr lang="zh-CN" altLang="en-US"/>
          </a:p>
        </p:txBody>
      </p:sp>
      <p:sp>
        <p:nvSpPr>
          <p:cNvPr id="15" name="Rectangle 101"/>
          <p:cNvSpPr>
            <a:spLocks noChangeArrowheads="1"/>
          </p:cNvSpPr>
          <p:nvPr/>
        </p:nvSpPr>
        <p:spPr bwMode="auto">
          <a:xfrm>
            <a:off x="820999" y="3996848"/>
            <a:ext cx="1518522" cy="4888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16" name="Rectangle 102"/>
          <p:cNvSpPr>
            <a:spLocks noChangeArrowheads="1"/>
          </p:cNvSpPr>
          <p:nvPr/>
        </p:nvSpPr>
        <p:spPr bwMode="auto">
          <a:xfrm>
            <a:off x="660273" y="3991825"/>
            <a:ext cx="1554913" cy="373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zh-CN" altLang="en-US" sz="2426">
                <a:solidFill>
                  <a:srgbClr val="000000"/>
                </a:solidFill>
                <a:latin typeface="宋体" panose="02010600030101010101" pitchFamily="2" charset="-122"/>
              </a:rPr>
              <a:t>文字、图象</a:t>
            </a:r>
            <a:endParaRPr lang="zh-CN" altLang="en-US"/>
          </a:p>
        </p:txBody>
      </p:sp>
      <p:sp>
        <p:nvSpPr>
          <p:cNvPr id="17" name="Rectangle 103"/>
          <p:cNvSpPr>
            <a:spLocks noChangeArrowheads="1"/>
          </p:cNvSpPr>
          <p:nvPr/>
        </p:nvSpPr>
        <p:spPr bwMode="auto">
          <a:xfrm>
            <a:off x="1082178" y="4927717"/>
            <a:ext cx="1257343" cy="490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18" name="Rectangle 104"/>
          <p:cNvSpPr>
            <a:spLocks noChangeArrowheads="1"/>
          </p:cNvSpPr>
          <p:nvPr/>
        </p:nvSpPr>
        <p:spPr bwMode="auto">
          <a:xfrm>
            <a:off x="901361" y="4956178"/>
            <a:ext cx="1243930" cy="373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zh-CN" altLang="en-US" sz="2426">
                <a:solidFill>
                  <a:srgbClr val="000000"/>
                </a:solidFill>
                <a:latin typeface="宋体" panose="02010600030101010101" pitchFamily="2" charset="-122"/>
              </a:rPr>
              <a:t>领域专家</a:t>
            </a:r>
            <a:endParaRPr lang="zh-CN" altLang="en-US"/>
          </a:p>
        </p:txBody>
      </p:sp>
      <p:sp>
        <p:nvSpPr>
          <p:cNvPr id="19" name="Rectangle 105"/>
          <p:cNvSpPr>
            <a:spLocks noChangeArrowheads="1"/>
          </p:cNvSpPr>
          <p:nvPr/>
        </p:nvSpPr>
        <p:spPr bwMode="auto">
          <a:xfrm>
            <a:off x="3587740" y="5992589"/>
            <a:ext cx="2692153" cy="490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20" name="Rectangle 108"/>
          <p:cNvSpPr>
            <a:spLocks noChangeArrowheads="1"/>
          </p:cNvSpPr>
          <p:nvPr/>
        </p:nvSpPr>
        <p:spPr bwMode="auto">
          <a:xfrm>
            <a:off x="3633696" y="5840169"/>
            <a:ext cx="1875513" cy="373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zh-CN" altLang="en-US" sz="2426" b="1">
                <a:solidFill>
                  <a:srgbClr val="000000"/>
                </a:solidFill>
                <a:latin typeface="宋体" panose="02010600030101010101" pitchFamily="2" charset="-122"/>
              </a:rPr>
              <a:t>自动知识获取</a:t>
            </a:r>
            <a:endParaRPr lang="zh-CN" altLang="en-US" b="1"/>
          </a:p>
        </p:txBody>
      </p:sp>
      <p:grpSp>
        <p:nvGrpSpPr>
          <p:cNvPr id="21" name="Group 111"/>
          <p:cNvGrpSpPr>
            <a:grpSpLocks/>
          </p:cNvGrpSpPr>
          <p:nvPr/>
        </p:nvGrpSpPr>
        <p:grpSpPr bwMode="auto">
          <a:xfrm>
            <a:off x="2250787" y="4134134"/>
            <a:ext cx="781863" cy="132263"/>
            <a:chOff x="1286" y="2773"/>
            <a:chExt cx="467" cy="79"/>
          </a:xfrm>
        </p:grpSpPr>
        <p:sp>
          <p:nvSpPr>
            <p:cNvPr id="22" name="Line 109"/>
            <p:cNvSpPr>
              <a:spLocks noChangeShapeType="1"/>
            </p:cNvSpPr>
            <p:nvPr/>
          </p:nvSpPr>
          <p:spPr bwMode="auto">
            <a:xfrm>
              <a:off x="1286" y="2812"/>
              <a:ext cx="402"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 name="Freeform 110"/>
            <p:cNvSpPr>
              <a:spLocks/>
            </p:cNvSpPr>
            <p:nvPr/>
          </p:nvSpPr>
          <p:spPr bwMode="auto">
            <a:xfrm>
              <a:off x="1686" y="2773"/>
              <a:ext cx="67" cy="79"/>
            </a:xfrm>
            <a:custGeom>
              <a:avLst/>
              <a:gdLst>
                <a:gd name="T0" fmla="*/ 0 w 67"/>
                <a:gd name="T1" fmla="*/ 79 h 79"/>
                <a:gd name="T2" fmla="*/ 67 w 67"/>
                <a:gd name="T3" fmla="*/ 39 h 79"/>
                <a:gd name="T4" fmla="*/ 0 w 67"/>
                <a:gd name="T5" fmla="*/ 0 h 79"/>
                <a:gd name="T6" fmla="*/ 0 w 67"/>
                <a:gd name="T7" fmla="*/ 79 h 79"/>
                <a:gd name="T8" fmla="*/ 0 60000 65536"/>
                <a:gd name="T9" fmla="*/ 0 60000 65536"/>
                <a:gd name="T10" fmla="*/ 0 60000 65536"/>
                <a:gd name="T11" fmla="*/ 0 60000 65536"/>
                <a:gd name="T12" fmla="*/ 0 w 67"/>
                <a:gd name="T13" fmla="*/ 0 h 79"/>
                <a:gd name="T14" fmla="*/ 67 w 67"/>
                <a:gd name="T15" fmla="*/ 79 h 79"/>
              </a:gdLst>
              <a:ahLst/>
              <a:cxnLst>
                <a:cxn ang="T8">
                  <a:pos x="T0" y="T1"/>
                </a:cxn>
                <a:cxn ang="T9">
                  <a:pos x="T2" y="T3"/>
                </a:cxn>
                <a:cxn ang="T10">
                  <a:pos x="T4" y="T5"/>
                </a:cxn>
                <a:cxn ang="T11">
                  <a:pos x="T6" y="T7"/>
                </a:cxn>
              </a:cxnLst>
              <a:rect l="T12" t="T13" r="T14" b="T15"/>
              <a:pathLst>
                <a:path w="67" h="79">
                  <a:moveTo>
                    <a:pt x="0" y="79"/>
                  </a:moveTo>
                  <a:lnTo>
                    <a:pt x="67" y="39"/>
                  </a:lnTo>
                  <a:lnTo>
                    <a:pt x="0" y="0"/>
                  </a:lnTo>
                  <a:lnTo>
                    <a:pt x="0" y="7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grpSp>
      <p:grpSp>
        <p:nvGrpSpPr>
          <p:cNvPr id="24" name="Group 114"/>
          <p:cNvGrpSpPr>
            <a:grpSpLocks/>
          </p:cNvGrpSpPr>
          <p:nvPr/>
        </p:nvGrpSpPr>
        <p:grpSpPr bwMode="auto">
          <a:xfrm>
            <a:off x="5731499" y="4234588"/>
            <a:ext cx="783537" cy="133938"/>
            <a:chOff x="3365" y="2833"/>
            <a:chExt cx="468" cy="80"/>
          </a:xfrm>
        </p:grpSpPr>
        <p:sp>
          <p:nvSpPr>
            <p:cNvPr id="25" name="Line 112"/>
            <p:cNvSpPr>
              <a:spLocks noChangeShapeType="1"/>
            </p:cNvSpPr>
            <p:nvPr/>
          </p:nvSpPr>
          <p:spPr bwMode="auto">
            <a:xfrm>
              <a:off x="3365" y="2872"/>
              <a:ext cx="40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 name="Freeform 113"/>
            <p:cNvSpPr>
              <a:spLocks/>
            </p:cNvSpPr>
            <p:nvPr/>
          </p:nvSpPr>
          <p:spPr bwMode="auto">
            <a:xfrm>
              <a:off x="3766" y="2833"/>
              <a:ext cx="67" cy="80"/>
            </a:xfrm>
            <a:custGeom>
              <a:avLst/>
              <a:gdLst>
                <a:gd name="T0" fmla="*/ 0 w 67"/>
                <a:gd name="T1" fmla="*/ 80 h 80"/>
                <a:gd name="T2" fmla="*/ 67 w 67"/>
                <a:gd name="T3" fmla="*/ 39 h 80"/>
                <a:gd name="T4" fmla="*/ 0 w 67"/>
                <a:gd name="T5" fmla="*/ 0 h 80"/>
                <a:gd name="T6" fmla="*/ 0 w 67"/>
                <a:gd name="T7" fmla="*/ 80 h 80"/>
                <a:gd name="T8" fmla="*/ 0 60000 65536"/>
                <a:gd name="T9" fmla="*/ 0 60000 65536"/>
                <a:gd name="T10" fmla="*/ 0 60000 65536"/>
                <a:gd name="T11" fmla="*/ 0 60000 65536"/>
                <a:gd name="T12" fmla="*/ 0 w 67"/>
                <a:gd name="T13" fmla="*/ 0 h 80"/>
                <a:gd name="T14" fmla="*/ 67 w 67"/>
                <a:gd name="T15" fmla="*/ 80 h 80"/>
              </a:gdLst>
              <a:ahLst/>
              <a:cxnLst>
                <a:cxn ang="T8">
                  <a:pos x="T0" y="T1"/>
                </a:cxn>
                <a:cxn ang="T9">
                  <a:pos x="T2" y="T3"/>
                </a:cxn>
                <a:cxn ang="T10">
                  <a:pos x="T4" y="T5"/>
                </a:cxn>
                <a:cxn ang="T11">
                  <a:pos x="T6" y="T7"/>
                </a:cxn>
              </a:cxnLst>
              <a:rect l="T12" t="T13" r="T14" b="T15"/>
              <a:pathLst>
                <a:path w="67" h="80">
                  <a:moveTo>
                    <a:pt x="0" y="80"/>
                  </a:moveTo>
                  <a:lnTo>
                    <a:pt x="67" y="39"/>
                  </a:lnTo>
                  <a:lnTo>
                    <a:pt x="0" y="0"/>
                  </a:lnTo>
                  <a:lnTo>
                    <a:pt x="0" y="8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grpSp>
      <p:grpSp>
        <p:nvGrpSpPr>
          <p:cNvPr id="27" name="Group 117"/>
          <p:cNvGrpSpPr>
            <a:grpSpLocks/>
          </p:cNvGrpSpPr>
          <p:nvPr/>
        </p:nvGrpSpPr>
        <p:grpSpPr bwMode="auto">
          <a:xfrm>
            <a:off x="5731499" y="5148714"/>
            <a:ext cx="783537" cy="132263"/>
            <a:chOff x="3365" y="3379"/>
            <a:chExt cx="468" cy="79"/>
          </a:xfrm>
        </p:grpSpPr>
        <p:sp>
          <p:nvSpPr>
            <p:cNvPr id="28" name="Line 115"/>
            <p:cNvSpPr>
              <a:spLocks noChangeShapeType="1"/>
            </p:cNvSpPr>
            <p:nvPr/>
          </p:nvSpPr>
          <p:spPr bwMode="auto">
            <a:xfrm>
              <a:off x="3365" y="3418"/>
              <a:ext cx="40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 name="Freeform 116"/>
            <p:cNvSpPr>
              <a:spLocks/>
            </p:cNvSpPr>
            <p:nvPr/>
          </p:nvSpPr>
          <p:spPr bwMode="auto">
            <a:xfrm>
              <a:off x="3766" y="3379"/>
              <a:ext cx="67" cy="79"/>
            </a:xfrm>
            <a:custGeom>
              <a:avLst/>
              <a:gdLst>
                <a:gd name="T0" fmla="*/ 0 w 67"/>
                <a:gd name="T1" fmla="*/ 79 h 79"/>
                <a:gd name="T2" fmla="*/ 67 w 67"/>
                <a:gd name="T3" fmla="*/ 39 h 79"/>
                <a:gd name="T4" fmla="*/ 0 w 67"/>
                <a:gd name="T5" fmla="*/ 0 h 79"/>
                <a:gd name="T6" fmla="*/ 0 w 67"/>
                <a:gd name="T7" fmla="*/ 79 h 79"/>
                <a:gd name="T8" fmla="*/ 0 60000 65536"/>
                <a:gd name="T9" fmla="*/ 0 60000 65536"/>
                <a:gd name="T10" fmla="*/ 0 60000 65536"/>
                <a:gd name="T11" fmla="*/ 0 60000 65536"/>
                <a:gd name="T12" fmla="*/ 0 w 67"/>
                <a:gd name="T13" fmla="*/ 0 h 79"/>
                <a:gd name="T14" fmla="*/ 67 w 67"/>
                <a:gd name="T15" fmla="*/ 79 h 79"/>
              </a:gdLst>
              <a:ahLst/>
              <a:cxnLst>
                <a:cxn ang="T8">
                  <a:pos x="T0" y="T1"/>
                </a:cxn>
                <a:cxn ang="T9">
                  <a:pos x="T2" y="T3"/>
                </a:cxn>
                <a:cxn ang="T10">
                  <a:pos x="T4" y="T5"/>
                </a:cxn>
                <a:cxn ang="T11">
                  <a:pos x="T6" y="T7"/>
                </a:cxn>
              </a:cxnLst>
              <a:rect l="T12" t="T13" r="T14" b="T15"/>
              <a:pathLst>
                <a:path w="67" h="79">
                  <a:moveTo>
                    <a:pt x="0" y="79"/>
                  </a:moveTo>
                  <a:lnTo>
                    <a:pt x="67" y="39"/>
                  </a:lnTo>
                  <a:lnTo>
                    <a:pt x="0" y="0"/>
                  </a:lnTo>
                  <a:lnTo>
                    <a:pt x="0" y="7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grpSp>
      <p:grpSp>
        <p:nvGrpSpPr>
          <p:cNvPr id="30" name="Group 120"/>
          <p:cNvGrpSpPr>
            <a:grpSpLocks/>
          </p:cNvGrpSpPr>
          <p:nvPr/>
        </p:nvGrpSpPr>
        <p:grpSpPr bwMode="auto">
          <a:xfrm>
            <a:off x="7385633" y="4741877"/>
            <a:ext cx="783537" cy="133938"/>
            <a:chOff x="4353" y="3136"/>
            <a:chExt cx="468" cy="80"/>
          </a:xfrm>
        </p:grpSpPr>
        <p:sp>
          <p:nvSpPr>
            <p:cNvPr id="31" name="Line 118"/>
            <p:cNvSpPr>
              <a:spLocks noChangeShapeType="1"/>
            </p:cNvSpPr>
            <p:nvPr/>
          </p:nvSpPr>
          <p:spPr bwMode="auto">
            <a:xfrm>
              <a:off x="4353" y="3175"/>
              <a:ext cx="40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 name="Freeform 119"/>
            <p:cNvSpPr>
              <a:spLocks/>
            </p:cNvSpPr>
            <p:nvPr/>
          </p:nvSpPr>
          <p:spPr bwMode="auto">
            <a:xfrm>
              <a:off x="4754" y="3136"/>
              <a:ext cx="67" cy="80"/>
            </a:xfrm>
            <a:custGeom>
              <a:avLst/>
              <a:gdLst>
                <a:gd name="T0" fmla="*/ 0 w 67"/>
                <a:gd name="T1" fmla="*/ 80 h 80"/>
                <a:gd name="T2" fmla="*/ 67 w 67"/>
                <a:gd name="T3" fmla="*/ 39 h 80"/>
                <a:gd name="T4" fmla="*/ 0 w 67"/>
                <a:gd name="T5" fmla="*/ 0 h 80"/>
                <a:gd name="T6" fmla="*/ 0 w 67"/>
                <a:gd name="T7" fmla="*/ 80 h 80"/>
                <a:gd name="T8" fmla="*/ 0 60000 65536"/>
                <a:gd name="T9" fmla="*/ 0 60000 65536"/>
                <a:gd name="T10" fmla="*/ 0 60000 65536"/>
                <a:gd name="T11" fmla="*/ 0 60000 65536"/>
                <a:gd name="T12" fmla="*/ 0 w 67"/>
                <a:gd name="T13" fmla="*/ 0 h 80"/>
                <a:gd name="T14" fmla="*/ 67 w 67"/>
                <a:gd name="T15" fmla="*/ 80 h 80"/>
              </a:gdLst>
              <a:ahLst/>
              <a:cxnLst>
                <a:cxn ang="T8">
                  <a:pos x="T0" y="T1"/>
                </a:cxn>
                <a:cxn ang="T9">
                  <a:pos x="T2" y="T3"/>
                </a:cxn>
                <a:cxn ang="T10">
                  <a:pos x="T4" y="T5"/>
                </a:cxn>
                <a:cxn ang="T11">
                  <a:pos x="T6" y="T7"/>
                </a:cxn>
              </a:cxnLst>
              <a:rect l="T12" t="T13" r="T14" b="T15"/>
              <a:pathLst>
                <a:path w="67" h="80">
                  <a:moveTo>
                    <a:pt x="0" y="80"/>
                  </a:moveTo>
                  <a:lnTo>
                    <a:pt x="67" y="39"/>
                  </a:lnTo>
                  <a:lnTo>
                    <a:pt x="0" y="0"/>
                  </a:lnTo>
                  <a:lnTo>
                    <a:pt x="0" y="8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grpSp>
      <p:grpSp>
        <p:nvGrpSpPr>
          <p:cNvPr id="33" name="Group 123"/>
          <p:cNvGrpSpPr>
            <a:grpSpLocks/>
          </p:cNvGrpSpPr>
          <p:nvPr/>
        </p:nvGrpSpPr>
        <p:grpSpPr bwMode="auto">
          <a:xfrm>
            <a:off x="2250787" y="5046586"/>
            <a:ext cx="781863" cy="133938"/>
            <a:chOff x="1286" y="3318"/>
            <a:chExt cx="467" cy="80"/>
          </a:xfrm>
        </p:grpSpPr>
        <p:sp>
          <p:nvSpPr>
            <p:cNvPr id="34" name="Line 121"/>
            <p:cNvSpPr>
              <a:spLocks noChangeShapeType="1"/>
            </p:cNvSpPr>
            <p:nvPr/>
          </p:nvSpPr>
          <p:spPr bwMode="auto">
            <a:xfrm>
              <a:off x="1286" y="3357"/>
              <a:ext cx="402"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 name="Freeform 122"/>
            <p:cNvSpPr>
              <a:spLocks/>
            </p:cNvSpPr>
            <p:nvPr/>
          </p:nvSpPr>
          <p:spPr bwMode="auto">
            <a:xfrm>
              <a:off x="1686" y="3318"/>
              <a:ext cx="67" cy="80"/>
            </a:xfrm>
            <a:custGeom>
              <a:avLst/>
              <a:gdLst>
                <a:gd name="T0" fmla="*/ 0 w 67"/>
                <a:gd name="T1" fmla="*/ 80 h 80"/>
                <a:gd name="T2" fmla="*/ 67 w 67"/>
                <a:gd name="T3" fmla="*/ 39 h 80"/>
                <a:gd name="T4" fmla="*/ 0 w 67"/>
                <a:gd name="T5" fmla="*/ 0 h 80"/>
                <a:gd name="T6" fmla="*/ 0 w 67"/>
                <a:gd name="T7" fmla="*/ 80 h 80"/>
                <a:gd name="T8" fmla="*/ 0 60000 65536"/>
                <a:gd name="T9" fmla="*/ 0 60000 65536"/>
                <a:gd name="T10" fmla="*/ 0 60000 65536"/>
                <a:gd name="T11" fmla="*/ 0 60000 65536"/>
                <a:gd name="T12" fmla="*/ 0 w 67"/>
                <a:gd name="T13" fmla="*/ 0 h 80"/>
                <a:gd name="T14" fmla="*/ 67 w 67"/>
                <a:gd name="T15" fmla="*/ 80 h 80"/>
              </a:gdLst>
              <a:ahLst/>
              <a:cxnLst>
                <a:cxn ang="T8">
                  <a:pos x="T0" y="T1"/>
                </a:cxn>
                <a:cxn ang="T9">
                  <a:pos x="T2" y="T3"/>
                </a:cxn>
                <a:cxn ang="T10">
                  <a:pos x="T4" y="T5"/>
                </a:cxn>
                <a:cxn ang="T11">
                  <a:pos x="T6" y="T7"/>
                </a:cxn>
              </a:cxnLst>
              <a:rect l="T12" t="T13" r="T14" b="T15"/>
              <a:pathLst>
                <a:path w="67" h="80">
                  <a:moveTo>
                    <a:pt x="0" y="80"/>
                  </a:moveTo>
                  <a:lnTo>
                    <a:pt x="67" y="39"/>
                  </a:lnTo>
                  <a:lnTo>
                    <a:pt x="0" y="0"/>
                  </a:lnTo>
                  <a:lnTo>
                    <a:pt x="0" y="8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grpSp>
      <p:grpSp>
        <p:nvGrpSpPr>
          <p:cNvPr id="36" name="Group 126"/>
          <p:cNvGrpSpPr>
            <a:grpSpLocks/>
          </p:cNvGrpSpPr>
          <p:nvPr/>
        </p:nvGrpSpPr>
        <p:grpSpPr bwMode="auto">
          <a:xfrm>
            <a:off x="2250787" y="5249168"/>
            <a:ext cx="781863" cy="133938"/>
            <a:chOff x="1286" y="3439"/>
            <a:chExt cx="467" cy="80"/>
          </a:xfrm>
        </p:grpSpPr>
        <p:sp>
          <p:nvSpPr>
            <p:cNvPr id="37" name="Line 124"/>
            <p:cNvSpPr>
              <a:spLocks noChangeShapeType="1"/>
            </p:cNvSpPr>
            <p:nvPr/>
          </p:nvSpPr>
          <p:spPr bwMode="auto">
            <a:xfrm flipH="1">
              <a:off x="1351" y="3479"/>
              <a:ext cx="402"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 name="Freeform 125"/>
            <p:cNvSpPr>
              <a:spLocks/>
            </p:cNvSpPr>
            <p:nvPr/>
          </p:nvSpPr>
          <p:spPr bwMode="auto">
            <a:xfrm>
              <a:off x="1286" y="3439"/>
              <a:ext cx="68" cy="80"/>
            </a:xfrm>
            <a:custGeom>
              <a:avLst/>
              <a:gdLst>
                <a:gd name="T0" fmla="*/ 68 w 68"/>
                <a:gd name="T1" fmla="*/ 0 h 80"/>
                <a:gd name="T2" fmla="*/ 0 w 68"/>
                <a:gd name="T3" fmla="*/ 40 h 80"/>
                <a:gd name="T4" fmla="*/ 68 w 68"/>
                <a:gd name="T5" fmla="*/ 80 h 80"/>
                <a:gd name="T6" fmla="*/ 68 w 68"/>
                <a:gd name="T7" fmla="*/ 0 h 80"/>
                <a:gd name="T8" fmla="*/ 0 60000 65536"/>
                <a:gd name="T9" fmla="*/ 0 60000 65536"/>
                <a:gd name="T10" fmla="*/ 0 60000 65536"/>
                <a:gd name="T11" fmla="*/ 0 60000 65536"/>
                <a:gd name="T12" fmla="*/ 0 w 68"/>
                <a:gd name="T13" fmla="*/ 0 h 80"/>
                <a:gd name="T14" fmla="*/ 68 w 68"/>
                <a:gd name="T15" fmla="*/ 80 h 80"/>
              </a:gdLst>
              <a:ahLst/>
              <a:cxnLst>
                <a:cxn ang="T8">
                  <a:pos x="T0" y="T1"/>
                </a:cxn>
                <a:cxn ang="T9">
                  <a:pos x="T2" y="T3"/>
                </a:cxn>
                <a:cxn ang="T10">
                  <a:pos x="T4" y="T5"/>
                </a:cxn>
                <a:cxn ang="T11">
                  <a:pos x="T6" y="T7"/>
                </a:cxn>
              </a:cxnLst>
              <a:rect l="T12" t="T13" r="T14" b="T15"/>
              <a:pathLst>
                <a:path w="68" h="80">
                  <a:moveTo>
                    <a:pt x="68" y="0"/>
                  </a:moveTo>
                  <a:lnTo>
                    <a:pt x="0" y="40"/>
                  </a:lnTo>
                  <a:lnTo>
                    <a:pt x="68" y="80"/>
                  </a:lnTo>
                  <a:lnTo>
                    <a:pt x="6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grpSp>
      <p:sp>
        <p:nvSpPr>
          <p:cNvPr id="39" name="Rectangle 127"/>
          <p:cNvSpPr>
            <a:spLocks noChangeArrowheads="1"/>
          </p:cNvSpPr>
          <p:nvPr/>
        </p:nvSpPr>
        <p:spPr bwMode="auto">
          <a:xfrm>
            <a:off x="3032650" y="3998522"/>
            <a:ext cx="2700524" cy="50226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40" name="Rectangle 129"/>
          <p:cNvSpPr>
            <a:spLocks noChangeArrowheads="1"/>
          </p:cNvSpPr>
          <p:nvPr/>
        </p:nvSpPr>
        <p:spPr bwMode="auto">
          <a:xfrm>
            <a:off x="3032650" y="5011428"/>
            <a:ext cx="2700524" cy="50226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41" name="Rectangle 134"/>
          <p:cNvSpPr>
            <a:spLocks noChangeArrowheads="1"/>
          </p:cNvSpPr>
          <p:nvPr/>
        </p:nvSpPr>
        <p:spPr bwMode="auto">
          <a:xfrm>
            <a:off x="6511688" y="4097302"/>
            <a:ext cx="875619" cy="123557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42" name="Rectangle 135"/>
          <p:cNvSpPr>
            <a:spLocks noChangeArrowheads="1"/>
          </p:cNvSpPr>
          <p:nvPr/>
        </p:nvSpPr>
        <p:spPr bwMode="auto">
          <a:xfrm>
            <a:off x="6687481" y="4196080"/>
            <a:ext cx="621965" cy="373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zh-CN" altLang="en-US" sz="2426">
                <a:solidFill>
                  <a:srgbClr val="000000"/>
                </a:solidFill>
                <a:latin typeface="宋体" panose="02010600030101010101" pitchFamily="2" charset="-122"/>
              </a:rPr>
              <a:t>归纳</a:t>
            </a:r>
            <a:endParaRPr lang="zh-CN" altLang="en-US"/>
          </a:p>
        </p:txBody>
      </p:sp>
      <p:sp>
        <p:nvSpPr>
          <p:cNvPr id="43" name="Rectangle 136"/>
          <p:cNvSpPr>
            <a:spLocks noChangeArrowheads="1"/>
          </p:cNvSpPr>
          <p:nvPr/>
        </p:nvSpPr>
        <p:spPr bwMode="auto">
          <a:xfrm>
            <a:off x="6687481" y="4562736"/>
            <a:ext cx="621965" cy="373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zh-CN" altLang="en-US" sz="2426">
                <a:solidFill>
                  <a:srgbClr val="000000"/>
                </a:solidFill>
                <a:latin typeface="宋体" panose="02010600030101010101" pitchFamily="2" charset="-122"/>
              </a:rPr>
              <a:t>理解</a:t>
            </a:r>
            <a:endParaRPr lang="zh-CN" altLang="en-US"/>
          </a:p>
        </p:txBody>
      </p:sp>
      <p:sp>
        <p:nvSpPr>
          <p:cNvPr id="44" name="Rectangle 137"/>
          <p:cNvSpPr>
            <a:spLocks noChangeArrowheads="1"/>
          </p:cNvSpPr>
          <p:nvPr/>
        </p:nvSpPr>
        <p:spPr bwMode="auto">
          <a:xfrm>
            <a:off x="6687481" y="4927717"/>
            <a:ext cx="621965" cy="373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zh-CN" altLang="en-US" sz="2426">
                <a:solidFill>
                  <a:srgbClr val="000000"/>
                </a:solidFill>
                <a:latin typeface="宋体" panose="02010600030101010101" pitchFamily="2" charset="-122"/>
              </a:rPr>
              <a:t>翻译</a:t>
            </a:r>
            <a:endParaRPr lang="zh-CN" altLang="en-US"/>
          </a:p>
        </p:txBody>
      </p:sp>
      <p:sp>
        <p:nvSpPr>
          <p:cNvPr id="45" name="Rectangle 138"/>
          <p:cNvSpPr>
            <a:spLocks noChangeArrowheads="1"/>
          </p:cNvSpPr>
          <p:nvPr/>
        </p:nvSpPr>
        <p:spPr bwMode="auto">
          <a:xfrm>
            <a:off x="8169170" y="4504137"/>
            <a:ext cx="1071504" cy="50226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46" name="Rectangle 140"/>
          <p:cNvSpPr>
            <a:spLocks noChangeArrowheads="1"/>
          </p:cNvSpPr>
          <p:nvPr/>
        </p:nvSpPr>
        <p:spPr bwMode="auto">
          <a:xfrm>
            <a:off x="820999" y="3996848"/>
            <a:ext cx="1518522" cy="4888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47" name="Rectangle 142"/>
          <p:cNvSpPr>
            <a:spLocks noChangeArrowheads="1"/>
          </p:cNvSpPr>
          <p:nvPr/>
        </p:nvSpPr>
        <p:spPr bwMode="auto">
          <a:xfrm>
            <a:off x="1082178" y="4927717"/>
            <a:ext cx="1257343" cy="490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48" name="Rectangle 144"/>
          <p:cNvSpPr>
            <a:spLocks noChangeArrowheads="1"/>
          </p:cNvSpPr>
          <p:nvPr/>
        </p:nvSpPr>
        <p:spPr bwMode="auto">
          <a:xfrm>
            <a:off x="3587740" y="5992589"/>
            <a:ext cx="2692153" cy="490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grpSp>
        <p:nvGrpSpPr>
          <p:cNvPr id="49" name="Group 150"/>
          <p:cNvGrpSpPr>
            <a:grpSpLocks/>
          </p:cNvGrpSpPr>
          <p:nvPr/>
        </p:nvGrpSpPr>
        <p:grpSpPr bwMode="auto">
          <a:xfrm>
            <a:off x="2250787" y="4134134"/>
            <a:ext cx="781863" cy="132263"/>
            <a:chOff x="1286" y="2773"/>
            <a:chExt cx="467" cy="79"/>
          </a:xfrm>
        </p:grpSpPr>
        <p:sp>
          <p:nvSpPr>
            <p:cNvPr id="50" name="Line 148"/>
            <p:cNvSpPr>
              <a:spLocks noChangeShapeType="1"/>
            </p:cNvSpPr>
            <p:nvPr/>
          </p:nvSpPr>
          <p:spPr bwMode="auto">
            <a:xfrm>
              <a:off x="1286" y="2812"/>
              <a:ext cx="402"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 name="Freeform 149"/>
            <p:cNvSpPr>
              <a:spLocks/>
            </p:cNvSpPr>
            <p:nvPr/>
          </p:nvSpPr>
          <p:spPr bwMode="auto">
            <a:xfrm>
              <a:off x="1686" y="2773"/>
              <a:ext cx="67" cy="79"/>
            </a:xfrm>
            <a:custGeom>
              <a:avLst/>
              <a:gdLst>
                <a:gd name="T0" fmla="*/ 0 w 67"/>
                <a:gd name="T1" fmla="*/ 79 h 79"/>
                <a:gd name="T2" fmla="*/ 67 w 67"/>
                <a:gd name="T3" fmla="*/ 39 h 79"/>
                <a:gd name="T4" fmla="*/ 0 w 67"/>
                <a:gd name="T5" fmla="*/ 0 h 79"/>
                <a:gd name="T6" fmla="*/ 0 w 67"/>
                <a:gd name="T7" fmla="*/ 79 h 79"/>
                <a:gd name="T8" fmla="*/ 0 60000 65536"/>
                <a:gd name="T9" fmla="*/ 0 60000 65536"/>
                <a:gd name="T10" fmla="*/ 0 60000 65536"/>
                <a:gd name="T11" fmla="*/ 0 60000 65536"/>
                <a:gd name="T12" fmla="*/ 0 w 67"/>
                <a:gd name="T13" fmla="*/ 0 h 79"/>
                <a:gd name="T14" fmla="*/ 67 w 67"/>
                <a:gd name="T15" fmla="*/ 79 h 79"/>
              </a:gdLst>
              <a:ahLst/>
              <a:cxnLst>
                <a:cxn ang="T8">
                  <a:pos x="T0" y="T1"/>
                </a:cxn>
                <a:cxn ang="T9">
                  <a:pos x="T2" y="T3"/>
                </a:cxn>
                <a:cxn ang="T10">
                  <a:pos x="T4" y="T5"/>
                </a:cxn>
                <a:cxn ang="T11">
                  <a:pos x="T6" y="T7"/>
                </a:cxn>
              </a:cxnLst>
              <a:rect l="T12" t="T13" r="T14" b="T15"/>
              <a:pathLst>
                <a:path w="67" h="79">
                  <a:moveTo>
                    <a:pt x="0" y="79"/>
                  </a:moveTo>
                  <a:lnTo>
                    <a:pt x="67" y="39"/>
                  </a:lnTo>
                  <a:lnTo>
                    <a:pt x="0" y="0"/>
                  </a:lnTo>
                  <a:lnTo>
                    <a:pt x="0" y="7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grpSp>
      <p:grpSp>
        <p:nvGrpSpPr>
          <p:cNvPr id="52" name="Group 153"/>
          <p:cNvGrpSpPr>
            <a:grpSpLocks/>
          </p:cNvGrpSpPr>
          <p:nvPr/>
        </p:nvGrpSpPr>
        <p:grpSpPr bwMode="auto">
          <a:xfrm>
            <a:off x="5731499" y="4234588"/>
            <a:ext cx="783537" cy="133938"/>
            <a:chOff x="3365" y="2833"/>
            <a:chExt cx="468" cy="80"/>
          </a:xfrm>
        </p:grpSpPr>
        <p:sp>
          <p:nvSpPr>
            <p:cNvPr id="53" name="Line 151"/>
            <p:cNvSpPr>
              <a:spLocks noChangeShapeType="1"/>
            </p:cNvSpPr>
            <p:nvPr/>
          </p:nvSpPr>
          <p:spPr bwMode="auto">
            <a:xfrm>
              <a:off x="3365" y="2872"/>
              <a:ext cx="40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 name="Freeform 152"/>
            <p:cNvSpPr>
              <a:spLocks/>
            </p:cNvSpPr>
            <p:nvPr/>
          </p:nvSpPr>
          <p:spPr bwMode="auto">
            <a:xfrm>
              <a:off x="3766" y="2833"/>
              <a:ext cx="67" cy="80"/>
            </a:xfrm>
            <a:custGeom>
              <a:avLst/>
              <a:gdLst>
                <a:gd name="T0" fmla="*/ 0 w 67"/>
                <a:gd name="T1" fmla="*/ 80 h 80"/>
                <a:gd name="T2" fmla="*/ 67 w 67"/>
                <a:gd name="T3" fmla="*/ 39 h 80"/>
                <a:gd name="T4" fmla="*/ 0 w 67"/>
                <a:gd name="T5" fmla="*/ 0 h 80"/>
                <a:gd name="T6" fmla="*/ 0 w 67"/>
                <a:gd name="T7" fmla="*/ 80 h 80"/>
                <a:gd name="T8" fmla="*/ 0 60000 65536"/>
                <a:gd name="T9" fmla="*/ 0 60000 65536"/>
                <a:gd name="T10" fmla="*/ 0 60000 65536"/>
                <a:gd name="T11" fmla="*/ 0 60000 65536"/>
                <a:gd name="T12" fmla="*/ 0 w 67"/>
                <a:gd name="T13" fmla="*/ 0 h 80"/>
                <a:gd name="T14" fmla="*/ 67 w 67"/>
                <a:gd name="T15" fmla="*/ 80 h 80"/>
              </a:gdLst>
              <a:ahLst/>
              <a:cxnLst>
                <a:cxn ang="T8">
                  <a:pos x="T0" y="T1"/>
                </a:cxn>
                <a:cxn ang="T9">
                  <a:pos x="T2" y="T3"/>
                </a:cxn>
                <a:cxn ang="T10">
                  <a:pos x="T4" y="T5"/>
                </a:cxn>
                <a:cxn ang="T11">
                  <a:pos x="T6" y="T7"/>
                </a:cxn>
              </a:cxnLst>
              <a:rect l="T12" t="T13" r="T14" b="T15"/>
              <a:pathLst>
                <a:path w="67" h="80">
                  <a:moveTo>
                    <a:pt x="0" y="80"/>
                  </a:moveTo>
                  <a:lnTo>
                    <a:pt x="67" y="39"/>
                  </a:lnTo>
                  <a:lnTo>
                    <a:pt x="0" y="0"/>
                  </a:lnTo>
                  <a:lnTo>
                    <a:pt x="0" y="8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grpSp>
      <p:grpSp>
        <p:nvGrpSpPr>
          <p:cNvPr id="55" name="Group 156"/>
          <p:cNvGrpSpPr>
            <a:grpSpLocks/>
          </p:cNvGrpSpPr>
          <p:nvPr/>
        </p:nvGrpSpPr>
        <p:grpSpPr bwMode="auto">
          <a:xfrm>
            <a:off x="5731499" y="5148714"/>
            <a:ext cx="783537" cy="132263"/>
            <a:chOff x="3365" y="3379"/>
            <a:chExt cx="468" cy="79"/>
          </a:xfrm>
        </p:grpSpPr>
        <p:sp>
          <p:nvSpPr>
            <p:cNvPr id="56" name="Line 154"/>
            <p:cNvSpPr>
              <a:spLocks noChangeShapeType="1"/>
            </p:cNvSpPr>
            <p:nvPr/>
          </p:nvSpPr>
          <p:spPr bwMode="auto">
            <a:xfrm>
              <a:off x="3365" y="3418"/>
              <a:ext cx="40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 name="Freeform 155"/>
            <p:cNvSpPr>
              <a:spLocks/>
            </p:cNvSpPr>
            <p:nvPr/>
          </p:nvSpPr>
          <p:spPr bwMode="auto">
            <a:xfrm>
              <a:off x="3766" y="3379"/>
              <a:ext cx="67" cy="79"/>
            </a:xfrm>
            <a:custGeom>
              <a:avLst/>
              <a:gdLst>
                <a:gd name="T0" fmla="*/ 0 w 67"/>
                <a:gd name="T1" fmla="*/ 79 h 79"/>
                <a:gd name="T2" fmla="*/ 67 w 67"/>
                <a:gd name="T3" fmla="*/ 39 h 79"/>
                <a:gd name="T4" fmla="*/ 0 w 67"/>
                <a:gd name="T5" fmla="*/ 0 h 79"/>
                <a:gd name="T6" fmla="*/ 0 w 67"/>
                <a:gd name="T7" fmla="*/ 79 h 79"/>
                <a:gd name="T8" fmla="*/ 0 60000 65536"/>
                <a:gd name="T9" fmla="*/ 0 60000 65536"/>
                <a:gd name="T10" fmla="*/ 0 60000 65536"/>
                <a:gd name="T11" fmla="*/ 0 60000 65536"/>
                <a:gd name="T12" fmla="*/ 0 w 67"/>
                <a:gd name="T13" fmla="*/ 0 h 79"/>
                <a:gd name="T14" fmla="*/ 67 w 67"/>
                <a:gd name="T15" fmla="*/ 79 h 79"/>
              </a:gdLst>
              <a:ahLst/>
              <a:cxnLst>
                <a:cxn ang="T8">
                  <a:pos x="T0" y="T1"/>
                </a:cxn>
                <a:cxn ang="T9">
                  <a:pos x="T2" y="T3"/>
                </a:cxn>
                <a:cxn ang="T10">
                  <a:pos x="T4" y="T5"/>
                </a:cxn>
                <a:cxn ang="T11">
                  <a:pos x="T6" y="T7"/>
                </a:cxn>
              </a:cxnLst>
              <a:rect l="T12" t="T13" r="T14" b="T15"/>
              <a:pathLst>
                <a:path w="67" h="79">
                  <a:moveTo>
                    <a:pt x="0" y="79"/>
                  </a:moveTo>
                  <a:lnTo>
                    <a:pt x="67" y="39"/>
                  </a:lnTo>
                  <a:lnTo>
                    <a:pt x="0" y="0"/>
                  </a:lnTo>
                  <a:lnTo>
                    <a:pt x="0" y="7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grpSp>
      <p:grpSp>
        <p:nvGrpSpPr>
          <p:cNvPr id="58" name="Group 159"/>
          <p:cNvGrpSpPr>
            <a:grpSpLocks/>
          </p:cNvGrpSpPr>
          <p:nvPr/>
        </p:nvGrpSpPr>
        <p:grpSpPr bwMode="auto">
          <a:xfrm>
            <a:off x="7385633" y="4741877"/>
            <a:ext cx="783537" cy="133938"/>
            <a:chOff x="4353" y="3136"/>
            <a:chExt cx="468" cy="80"/>
          </a:xfrm>
        </p:grpSpPr>
        <p:sp>
          <p:nvSpPr>
            <p:cNvPr id="59" name="Line 157"/>
            <p:cNvSpPr>
              <a:spLocks noChangeShapeType="1"/>
            </p:cNvSpPr>
            <p:nvPr/>
          </p:nvSpPr>
          <p:spPr bwMode="auto">
            <a:xfrm>
              <a:off x="4353" y="3175"/>
              <a:ext cx="40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 name="Freeform 158"/>
            <p:cNvSpPr>
              <a:spLocks/>
            </p:cNvSpPr>
            <p:nvPr/>
          </p:nvSpPr>
          <p:spPr bwMode="auto">
            <a:xfrm>
              <a:off x="4754" y="3136"/>
              <a:ext cx="67" cy="80"/>
            </a:xfrm>
            <a:custGeom>
              <a:avLst/>
              <a:gdLst>
                <a:gd name="T0" fmla="*/ 0 w 67"/>
                <a:gd name="T1" fmla="*/ 80 h 80"/>
                <a:gd name="T2" fmla="*/ 67 w 67"/>
                <a:gd name="T3" fmla="*/ 39 h 80"/>
                <a:gd name="T4" fmla="*/ 0 w 67"/>
                <a:gd name="T5" fmla="*/ 0 h 80"/>
                <a:gd name="T6" fmla="*/ 0 w 67"/>
                <a:gd name="T7" fmla="*/ 80 h 80"/>
                <a:gd name="T8" fmla="*/ 0 60000 65536"/>
                <a:gd name="T9" fmla="*/ 0 60000 65536"/>
                <a:gd name="T10" fmla="*/ 0 60000 65536"/>
                <a:gd name="T11" fmla="*/ 0 60000 65536"/>
                <a:gd name="T12" fmla="*/ 0 w 67"/>
                <a:gd name="T13" fmla="*/ 0 h 80"/>
                <a:gd name="T14" fmla="*/ 67 w 67"/>
                <a:gd name="T15" fmla="*/ 80 h 80"/>
              </a:gdLst>
              <a:ahLst/>
              <a:cxnLst>
                <a:cxn ang="T8">
                  <a:pos x="T0" y="T1"/>
                </a:cxn>
                <a:cxn ang="T9">
                  <a:pos x="T2" y="T3"/>
                </a:cxn>
                <a:cxn ang="T10">
                  <a:pos x="T4" y="T5"/>
                </a:cxn>
                <a:cxn ang="T11">
                  <a:pos x="T6" y="T7"/>
                </a:cxn>
              </a:cxnLst>
              <a:rect l="T12" t="T13" r="T14" b="T15"/>
              <a:pathLst>
                <a:path w="67" h="80">
                  <a:moveTo>
                    <a:pt x="0" y="80"/>
                  </a:moveTo>
                  <a:lnTo>
                    <a:pt x="67" y="39"/>
                  </a:lnTo>
                  <a:lnTo>
                    <a:pt x="0" y="0"/>
                  </a:lnTo>
                  <a:lnTo>
                    <a:pt x="0" y="8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grpSp>
      <p:grpSp>
        <p:nvGrpSpPr>
          <p:cNvPr id="61" name="Group 162"/>
          <p:cNvGrpSpPr>
            <a:grpSpLocks/>
          </p:cNvGrpSpPr>
          <p:nvPr/>
        </p:nvGrpSpPr>
        <p:grpSpPr bwMode="auto">
          <a:xfrm>
            <a:off x="2250787" y="5046586"/>
            <a:ext cx="781863" cy="133938"/>
            <a:chOff x="1286" y="3318"/>
            <a:chExt cx="467" cy="80"/>
          </a:xfrm>
        </p:grpSpPr>
        <p:sp>
          <p:nvSpPr>
            <p:cNvPr id="62" name="Line 160"/>
            <p:cNvSpPr>
              <a:spLocks noChangeShapeType="1"/>
            </p:cNvSpPr>
            <p:nvPr/>
          </p:nvSpPr>
          <p:spPr bwMode="auto">
            <a:xfrm>
              <a:off x="1286" y="3357"/>
              <a:ext cx="402"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 name="Freeform 161"/>
            <p:cNvSpPr>
              <a:spLocks/>
            </p:cNvSpPr>
            <p:nvPr/>
          </p:nvSpPr>
          <p:spPr bwMode="auto">
            <a:xfrm>
              <a:off x="1686" y="3318"/>
              <a:ext cx="67" cy="80"/>
            </a:xfrm>
            <a:custGeom>
              <a:avLst/>
              <a:gdLst>
                <a:gd name="T0" fmla="*/ 0 w 67"/>
                <a:gd name="T1" fmla="*/ 80 h 80"/>
                <a:gd name="T2" fmla="*/ 67 w 67"/>
                <a:gd name="T3" fmla="*/ 39 h 80"/>
                <a:gd name="T4" fmla="*/ 0 w 67"/>
                <a:gd name="T5" fmla="*/ 0 h 80"/>
                <a:gd name="T6" fmla="*/ 0 w 67"/>
                <a:gd name="T7" fmla="*/ 80 h 80"/>
                <a:gd name="T8" fmla="*/ 0 60000 65536"/>
                <a:gd name="T9" fmla="*/ 0 60000 65536"/>
                <a:gd name="T10" fmla="*/ 0 60000 65536"/>
                <a:gd name="T11" fmla="*/ 0 60000 65536"/>
                <a:gd name="T12" fmla="*/ 0 w 67"/>
                <a:gd name="T13" fmla="*/ 0 h 80"/>
                <a:gd name="T14" fmla="*/ 67 w 67"/>
                <a:gd name="T15" fmla="*/ 80 h 80"/>
              </a:gdLst>
              <a:ahLst/>
              <a:cxnLst>
                <a:cxn ang="T8">
                  <a:pos x="T0" y="T1"/>
                </a:cxn>
                <a:cxn ang="T9">
                  <a:pos x="T2" y="T3"/>
                </a:cxn>
                <a:cxn ang="T10">
                  <a:pos x="T4" y="T5"/>
                </a:cxn>
                <a:cxn ang="T11">
                  <a:pos x="T6" y="T7"/>
                </a:cxn>
              </a:cxnLst>
              <a:rect l="T12" t="T13" r="T14" b="T15"/>
              <a:pathLst>
                <a:path w="67" h="80">
                  <a:moveTo>
                    <a:pt x="0" y="80"/>
                  </a:moveTo>
                  <a:lnTo>
                    <a:pt x="67" y="39"/>
                  </a:lnTo>
                  <a:lnTo>
                    <a:pt x="0" y="0"/>
                  </a:lnTo>
                  <a:lnTo>
                    <a:pt x="0" y="8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grpSp>
      <p:grpSp>
        <p:nvGrpSpPr>
          <p:cNvPr id="64" name="Group 165"/>
          <p:cNvGrpSpPr>
            <a:grpSpLocks/>
          </p:cNvGrpSpPr>
          <p:nvPr/>
        </p:nvGrpSpPr>
        <p:grpSpPr bwMode="auto">
          <a:xfrm>
            <a:off x="2250787" y="5249168"/>
            <a:ext cx="781863" cy="133938"/>
            <a:chOff x="1286" y="3439"/>
            <a:chExt cx="467" cy="80"/>
          </a:xfrm>
        </p:grpSpPr>
        <p:sp>
          <p:nvSpPr>
            <p:cNvPr id="65" name="Line 163"/>
            <p:cNvSpPr>
              <a:spLocks noChangeShapeType="1"/>
            </p:cNvSpPr>
            <p:nvPr/>
          </p:nvSpPr>
          <p:spPr bwMode="auto">
            <a:xfrm flipH="1">
              <a:off x="1351" y="3479"/>
              <a:ext cx="402"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 name="Freeform 164"/>
            <p:cNvSpPr>
              <a:spLocks/>
            </p:cNvSpPr>
            <p:nvPr/>
          </p:nvSpPr>
          <p:spPr bwMode="auto">
            <a:xfrm>
              <a:off x="1286" y="3439"/>
              <a:ext cx="68" cy="80"/>
            </a:xfrm>
            <a:custGeom>
              <a:avLst/>
              <a:gdLst>
                <a:gd name="T0" fmla="*/ 68 w 68"/>
                <a:gd name="T1" fmla="*/ 0 h 80"/>
                <a:gd name="T2" fmla="*/ 0 w 68"/>
                <a:gd name="T3" fmla="*/ 40 h 80"/>
                <a:gd name="T4" fmla="*/ 68 w 68"/>
                <a:gd name="T5" fmla="*/ 80 h 80"/>
                <a:gd name="T6" fmla="*/ 68 w 68"/>
                <a:gd name="T7" fmla="*/ 0 h 80"/>
                <a:gd name="T8" fmla="*/ 0 60000 65536"/>
                <a:gd name="T9" fmla="*/ 0 60000 65536"/>
                <a:gd name="T10" fmla="*/ 0 60000 65536"/>
                <a:gd name="T11" fmla="*/ 0 60000 65536"/>
                <a:gd name="T12" fmla="*/ 0 w 68"/>
                <a:gd name="T13" fmla="*/ 0 h 80"/>
                <a:gd name="T14" fmla="*/ 68 w 68"/>
                <a:gd name="T15" fmla="*/ 80 h 80"/>
              </a:gdLst>
              <a:ahLst/>
              <a:cxnLst>
                <a:cxn ang="T8">
                  <a:pos x="T0" y="T1"/>
                </a:cxn>
                <a:cxn ang="T9">
                  <a:pos x="T2" y="T3"/>
                </a:cxn>
                <a:cxn ang="T10">
                  <a:pos x="T4" y="T5"/>
                </a:cxn>
                <a:cxn ang="T11">
                  <a:pos x="T6" y="T7"/>
                </a:cxn>
              </a:cxnLst>
              <a:rect l="T12" t="T13" r="T14" b="T15"/>
              <a:pathLst>
                <a:path w="68" h="80">
                  <a:moveTo>
                    <a:pt x="68" y="0"/>
                  </a:moveTo>
                  <a:lnTo>
                    <a:pt x="0" y="40"/>
                  </a:lnTo>
                  <a:lnTo>
                    <a:pt x="68" y="80"/>
                  </a:lnTo>
                  <a:lnTo>
                    <a:pt x="6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grpSp>
      <p:sp>
        <p:nvSpPr>
          <p:cNvPr id="67" name="矩形 66"/>
          <p:cNvSpPr/>
          <p:nvPr/>
        </p:nvSpPr>
        <p:spPr>
          <a:xfrm>
            <a:off x="469103" y="952854"/>
            <a:ext cx="8756387" cy="2754600"/>
          </a:xfrm>
          <a:prstGeom prst="rect">
            <a:avLst/>
          </a:prstGeom>
        </p:spPr>
        <p:txBody>
          <a:bodyPr wrap="square">
            <a:spAutoFit/>
          </a:bodyPr>
          <a:lstStyle/>
          <a:p>
            <a:pPr marL="457200" indent="-457200" algn="just" eaLnBrk="1" hangingPunct="1">
              <a:spcBef>
                <a:spcPts val="600"/>
              </a:spcBef>
              <a:buFont typeface="Arial" panose="020B0604020202020204" pitchFamily="34" charset="0"/>
              <a:buChar char="•"/>
            </a:pPr>
            <a:r>
              <a:rPr lang="zh-CN" altLang="en-US" sz="2800" b="1" dirty="0" smtClean="0">
                <a:solidFill>
                  <a:srgbClr val="FF0000"/>
                </a:solidFill>
                <a:latin typeface="宋体" panose="02010600030101010101" pitchFamily="2" charset="-122"/>
                <a:cs typeface="Times New Roman" panose="02020603050405020304" pitchFamily="18" charset="0"/>
              </a:rPr>
              <a:t>自动</a:t>
            </a:r>
            <a:r>
              <a:rPr lang="zh-CN" altLang="en-US" sz="2800" b="1" dirty="0">
                <a:solidFill>
                  <a:srgbClr val="FF0000"/>
                </a:solidFill>
                <a:latin typeface="宋体" panose="02010600030101010101" pitchFamily="2" charset="-122"/>
                <a:cs typeface="Times New Roman" panose="02020603050405020304" pitchFamily="18" charset="0"/>
              </a:rPr>
              <a:t>知识获取</a:t>
            </a:r>
          </a:p>
          <a:p>
            <a:pPr marL="0" indent="0" algn="just" eaLnBrk="1" hangingPunct="1">
              <a:spcBef>
                <a:spcPts val="600"/>
              </a:spcBef>
              <a:buFontTx/>
              <a:buNone/>
            </a:pPr>
            <a:r>
              <a:rPr lang="zh-CN" altLang="en-US" sz="2800" b="1" dirty="0"/>
              <a:t>    自动获取又可分为两种形式：一种是系统本身具有一种机制，使得系统在运行过程中能不断地总结经验，并修改和扩充自己的知识库；另一种是开发专门的机器学习系统，让机器自动从实际问题中获取知识，并填充知识库。</a:t>
            </a:r>
            <a:endParaRPr lang="zh-CN" altLang="en-US" sz="2800" b="1" dirty="0">
              <a:latin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0172607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0499" name="Rectangle 1027"/>
          <p:cNvSpPr>
            <a:spLocks noGrp="1" noChangeArrowheads="1"/>
          </p:cNvSpPr>
          <p:nvPr>
            <p:ph type="body" idx="4294967295"/>
          </p:nvPr>
        </p:nvSpPr>
        <p:spPr>
          <a:xfrm>
            <a:off x="501551" y="2104157"/>
            <a:ext cx="8784976" cy="3777051"/>
          </a:xfrm>
        </p:spPr>
        <p:txBody>
          <a:bodyPr>
            <a:noAutofit/>
          </a:bodyPr>
          <a:lstStyle/>
          <a:p>
            <a:pPr marL="363297" indent="-363297" defTabSz="962653">
              <a:buClr>
                <a:srgbClr val="00CCFF"/>
              </a:buClr>
            </a:pPr>
            <a:r>
              <a:rPr lang="zh-CN" altLang="en-US" sz="2800" dirty="0">
                <a:latin typeface="华文新魏" panose="02010800040101010101" pitchFamily="2" charset="-122"/>
              </a:rPr>
              <a:t>专家系统</a:t>
            </a:r>
            <a:r>
              <a:rPr lang="en-US" altLang="zh-CN" sz="2800" dirty="0">
                <a:latin typeface="华文新魏" panose="02010800040101010101" pitchFamily="2" charset="-122"/>
              </a:rPr>
              <a:t>(expert system)</a:t>
            </a:r>
            <a:r>
              <a:rPr lang="zh-CN" altLang="en-US" sz="2800" dirty="0" smtClean="0">
                <a:latin typeface="华文新魏" panose="02010800040101010101" pitchFamily="2" charset="-122"/>
              </a:rPr>
              <a:t>是</a:t>
            </a:r>
            <a:r>
              <a:rPr lang="zh-CN" altLang="en-US" sz="2800" dirty="0" smtClean="0">
                <a:solidFill>
                  <a:srgbClr val="000000"/>
                </a:solidFill>
                <a:latin typeface="宋体" panose="02010600030101010101" pitchFamily="2" charset="-122"/>
              </a:rPr>
              <a:t>人工智能</a:t>
            </a:r>
            <a:r>
              <a:rPr lang="zh-CN" altLang="en-US" sz="2800" dirty="0">
                <a:solidFill>
                  <a:srgbClr val="000000"/>
                </a:solidFill>
                <a:latin typeface="宋体" panose="02010600030101010101" pitchFamily="2" charset="-122"/>
              </a:rPr>
              <a:t>的一个重要分支</a:t>
            </a:r>
            <a:r>
              <a:rPr lang="zh-CN" altLang="en-US" sz="2800" dirty="0" smtClean="0">
                <a:solidFill>
                  <a:srgbClr val="000000"/>
                </a:solidFill>
                <a:latin typeface="宋体" panose="02010600030101010101" pitchFamily="2" charset="-122"/>
              </a:rPr>
              <a:t>，</a:t>
            </a:r>
            <a:r>
              <a:rPr lang="zh-CN" altLang="en-US" sz="2800" dirty="0">
                <a:solidFill>
                  <a:srgbClr val="000000"/>
                </a:solidFill>
                <a:latin typeface="宋体" panose="02010600030101010101" pitchFamily="2" charset="-122"/>
              </a:rPr>
              <a:t>也</a:t>
            </a:r>
            <a:r>
              <a:rPr lang="zh-CN" altLang="en-US" sz="2800" dirty="0" smtClean="0">
                <a:solidFill>
                  <a:srgbClr val="000000"/>
                </a:solidFill>
                <a:latin typeface="宋体" panose="02010600030101010101" pitchFamily="2" charset="-122"/>
              </a:rPr>
              <a:t>是</a:t>
            </a:r>
            <a:r>
              <a:rPr lang="zh-CN" altLang="en-US" sz="2800" dirty="0" smtClean="0">
                <a:latin typeface="华文新魏" panose="02010800040101010101" pitchFamily="2" charset="-122"/>
              </a:rPr>
              <a:t>人工智能</a:t>
            </a:r>
            <a:r>
              <a:rPr lang="zh-CN" altLang="en-US" sz="2800" dirty="0">
                <a:latin typeface="华文新魏" panose="02010800040101010101" pitchFamily="2" charset="-122"/>
              </a:rPr>
              <a:t>应用研究最活跃和最广泛的课题之一</a:t>
            </a:r>
            <a:r>
              <a:rPr lang="en-US" altLang="zh-CN" sz="2800" dirty="0">
                <a:latin typeface="华文新魏" panose="02010800040101010101" pitchFamily="2" charset="-122"/>
              </a:rPr>
              <a:t>,</a:t>
            </a:r>
            <a:r>
              <a:rPr lang="zh-CN" altLang="en-US" sz="2800" dirty="0">
                <a:latin typeface="华文新魏" panose="02010800040101010101" pitchFamily="2" charset="-122"/>
              </a:rPr>
              <a:t>是目前</a:t>
            </a:r>
            <a:r>
              <a:rPr lang="en-US" altLang="zh-CN" sz="2800" dirty="0">
                <a:latin typeface="华文新魏" panose="02010800040101010101" pitchFamily="2" charset="-122"/>
              </a:rPr>
              <a:t>AI</a:t>
            </a:r>
            <a:r>
              <a:rPr lang="zh-CN" altLang="en-US" sz="2800" dirty="0">
                <a:latin typeface="华文新魏" panose="02010800040101010101" pitchFamily="2" charset="-122"/>
              </a:rPr>
              <a:t>应用研究的主要领域之一。</a:t>
            </a:r>
          </a:p>
          <a:p>
            <a:pPr marL="363297" indent="-363297" defTabSz="962653">
              <a:buClr>
                <a:srgbClr val="00CCFF"/>
              </a:buClr>
            </a:pPr>
            <a:endParaRPr lang="zh-CN" altLang="en-US" sz="2800" dirty="0">
              <a:latin typeface="华文新魏" panose="02010800040101010101" pitchFamily="2" charset="-122"/>
            </a:endParaRPr>
          </a:p>
          <a:p>
            <a:pPr marL="363297" indent="-363297" defTabSz="962653">
              <a:buClr>
                <a:srgbClr val="00CCFF"/>
              </a:buClr>
            </a:pPr>
            <a:r>
              <a:rPr lang="zh-CN" altLang="en-US" sz="2800" dirty="0">
                <a:latin typeface="华文新魏" panose="02010800040101010101" pitchFamily="2" charset="-122"/>
              </a:rPr>
              <a:t>定义：是一个含有大量的某个领域专家水平的知识与经验智能计算机程序系统，能够利用人类专家的知识和解决问题的方法来处理该领域问题；专家系统是一种模拟人类专家解决领域问题的计算机程序系统。</a:t>
            </a:r>
            <a:r>
              <a:rPr lang="zh-CN" altLang="en-US" sz="2800" dirty="0">
                <a:latin typeface="新宋体" panose="02010609030101010101" pitchFamily="49" charset="-122"/>
                <a:ea typeface="新宋体" panose="02010609030101010101" pitchFamily="49" charset="-122"/>
              </a:rPr>
              <a:t> </a:t>
            </a:r>
          </a:p>
        </p:txBody>
      </p:sp>
    </p:spTree>
    <p:extLst>
      <p:ext uri="{BB962C8B-B14F-4D97-AF65-F5344CB8AC3E}">
        <p14:creationId xmlns:p14="http://schemas.microsoft.com/office/powerpoint/2010/main" val="12302165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90499">
                                            <p:txEl>
                                              <p:pRg st="0" end="0"/>
                                            </p:txEl>
                                          </p:spTgt>
                                        </p:tgtEl>
                                        <p:attrNameLst>
                                          <p:attrName>style.visibility</p:attrName>
                                        </p:attrNameLst>
                                      </p:cBhvr>
                                      <p:to>
                                        <p:strVal val="visible"/>
                                      </p:to>
                                    </p:set>
                                    <p:animEffect transition="in" filter="blinds(horizontal)">
                                      <p:cBhvr>
                                        <p:cTn id="7" dur="500"/>
                                        <p:tgtEl>
                                          <p:spTgt spid="490499">
                                            <p:txEl>
                                              <p:pRg st="0" end="0"/>
                                            </p:txEl>
                                          </p:spTgt>
                                        </p:tgtEl>
                                      </p:cBhvr>
                                    </p:animEffect>
                                  </p:childTnLst>
                                </p:cTn>
                              </p:par>
                            </p:childTnLst>
                          </p:cTn>
                        </p:par>
                      </p:childTnLst>
                    </p:cTn>
                  </p:par>
                  <p:par>
                    <p:cTn id="8" fill="hold">
                      <p:stCondLst>
                        <p:cond delay="indefinite"/>
                      </p:stCondLst>
                      <p:childTnLst>
                        <p:par>
                          <p:cTn id="9" fill="hold" nodeType="after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90499">
                                            <p:txEl>
                                              <p:pRg st="2" end="2"/>
                                            </p:txEl>
                                          </p:spTgt>
                                        </p:tgtEl>
                                        <p:attrNameLst>
                                          <p:attrName>style.visibility</p:attrName>
                                        </p:attrNameLst>
                                      </p:cBhvr>
                                      <p:to>
                                        <p:strVal val="visible"/>
                                      </p:to>
                                    </p:set>
                                    <p:animEffect transition="in" filter="blinds(horizontal)">
                                      <p:cBhvr>
                                        <p:cTn id="12" dur="500"/>
                                        <p:tgtEl>
                                          <p:spTgt spid="49049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0499" grpId="0" build="p" autoUpdateAnimBg="0" advAuto="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17575" y="736005"/>
            <a:ext cx="7776864" cy="1892826"/>
          </a:xfrm>
          <a:prstGeom prst="rect">
            <a:avLst/>
          </a:prstGeom>
        </p:spPr>
        <p:txBody>
          <a:bodyPr wrap="square">
            <a:spAutoFit/>
          </a:bodyPr>
          <a:lstStyle/>
          <a:p>
            <a:pPr marL="457200" indent="-457200" eaLnBrk="1" hangingPunct="1">
              <a:spcBef>
                <a:spcPts val="600"/>
              </a:spcBef>
              <a:buFont typeface="Arial" panose="020B0604020202020204" pitchFamily="34" charset="0"/>
              <a:buChar char="•"/>
            </a:pPr>
            <a:r>
              <a:rPr lang="zh-CN" altLang="en-US" sz="2800" b="1" dirty="0" smtClean="0">
                <a:solidFill>
                  <a:srgbClr val="FF0000"/>
                </a:solidFill>
                <a:latin typeface="宋体" panose="02010600030101010101" pitchFamily="2" charset="-122"/>
                <a:cs typeface="Times New Roman" panose="02020603050405020304" pitchFamily="18" charset="0"/>
              </a:rPr>
              <a:t>半自动</a:t>
            </a:r>
            <a:r>
              <a:rPr lang="zh-CN" altLang="en-US" sz="2800" b="1" dirty="0">
                <a:solidFill>
                  <a:srgbClr val="FF0000"/>
                </a:solidFill>
                <a:latin typeface="宋体" panose="02010600030101010101" pitchFamily="2" charset="-122"/>
                <a:cs typeface="Times New Roman" panose="02020603050405020304" pitchFamily="18" charset="0"/>
              </a:rPr>
              <a:t>知识获取</a:t>
            </a:r>
          </a:p>
          <a:p>
            <a:pPr marL="0" indent="0" algn="just" eaLnBrk="1" hangingPunct="1">
              <a:spcBef>
                <a:spcPts val="600"/>
              </a:spcBef>
              <a:buFontTx/>
              <a:buNone/>
            </a:pPr>
            <a:r>
              <a:rPr lang="zh-CN" altLang="en-US" sz="2800" b="1" dirty="0"/>
              <a:t>    半自动获取，即利用某种专门的知识获取系统，采取提示、指导或问答的方式，帮助专家提取、归纳有关知识，并自动记入知识库。</a:t>
            </a:r>
          </a:p>
        </p:txBody>
      </p:sp>
    </p:spTree>
    <p:extLst>
      <p:ext uri="{BB962C8B-B14F-4D97-AF65-F5344CB8AC3E}">
        <p14:creationId xmlns:p14="http://schemas.microsoft.com/office/powerpoint/2010/main" val="25002069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83515" indent="-301352" eaLnBrk="0" hangingPunct="0">
              <a:defRPr>
                <a:solidFill>
                  <a:schemeClr val="tx1"/>
                </a:solidFill>
                <a:latin typeface="Verdana" panose="020B0604030504040204" pitchFamily="34" charset="0"/>
                <a:ea typeface="宋体" panose="02010600030101010101" pitchFamily="2" charset="-122"/>
              </a:defRPr>
            </a:lvl2pPr>
            <a:lvl3pPr marL="1205408" indent="-241082" eaLnBrk="0" hangingPunct="0">
              <a:defRPr>
                <a:solidFill>
                  <a:schemeClr val="tx1"/>
                </a:solidFill>
                <a:latin typeface="Verdana" panose="020B0604030504040204" pitchFamily="34" charset="0"/>
                <a:ea typeface="宋体" panose="02010600030101010101" pitchFamily="2" charset="-122"/>
              </a:defRPr>
            </a:lvl3pPr>
            <a:lvl4pPr marL="1687571" indent="-241082" eaLnBrk="0" hangingPunct="0">
              <a:defRPr>
                <a:solidFill>
                  <a:schemeClr val="tx1"/>
                </a:solidFill>
                <a:latin typeface="Verdana" panose="020B0604030504040204" pitchFamily="34" charset="0"/>
                <a:ea typeface="宋体" panose="02010600030101010101" pitchFamily="2" charset="-122"/>
              </a:defRPr>
            </a:lvl4pPr>
            <a:lvl5pPr marL="2169734" indent="-241082" eaLnBrk="0" hangingPunct="0">
              <a:defRPr>
                <a:solidFill>
                  <a:schemeClr val="tx1"/>
                </a:solidFill>
                <a:latin typeface="Verdana" panose="020B0604030504040204" pitchFamily="34" charset="0"/>
                <a:ea typeface="宋体" panose="02010600030101010101" pitchFamily="2" charset="-122"/>
              </a:defRPr>
            </a:lvl5pPr>
            <a:lvl6pPr marL="2651897" indent="-241082"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3134060" indent="-241082"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616223" indent="-241082"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4098387" indent="-241082"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C90F29B9-6512-49AA-BF38-56EBBF46B4EF}" type="slidenum">
              <a:rPr lang="ja-JP" altLang="en-US">
                <a:solidFill>
                  <a:srgbClr val="A50021"/>
                </a:solidFill>
                <a:latin typeface="Arial" panose="020B0604020202020204" pitchFamily="34" charset="0"/>
                <a:ea typeface="ＭＳ Ｐゴシック" panose="020B0600070205080204" pitchFamily="34" charset="-128"/>
              </a:rPr>
              <a:pPr eaLnBrk="1" hangingPunct="1"/>
              <a:t>31</a:t>
            </a:fld>
            <a:endParaRPr lang="en-US" altLang="ja-JP">
              <a:solidFill>
                <a:srgbClr val="A50021"/>
              </a:solidFill>
              <a:latin typeface="Arial" panose="020B0604020202020204" pitchFamily="34" charset="0"/>
              <a:ea typeface="ＭＳ Ｐゴシック" panose="020B0600070205080204" pitchFamily="34" charset="-128"/>
            </a:endParaRPr>
          </a:p>
        </p:txBody>
      </p:sp>
      <p:sp>
        <p:nvSpPr>
          <p:cNvPr id="34820" name="Rectangle 3"/>
          <p:cNvSpPr>
            <a:spLocks noGrp="1" noChangeArrowheads="1"/>
          </p:cNvSpPr>
          <p:nvPr>
            <p:ph type="body" idx="1"/>
          </p:nvPr>
        </p:nvSpPr>
        <p:spPr>
          <a:xfrm>
            <a:off x="333435" y="1003670"/>
            <a:ext cx="8977192" cy="3462296"/>
          </a:xfrm>
        </p:spPr>
        <p:txBody>
          <a:bodyPr>
            <a:normAutofit/>
          </a:bodyPr>
          <a:lstStyle/>
          <a:p>
            <a:pPr algn="just"/>
            <a:r>
              <a:rPr lang="zh-CN" altLang="en-US" sz="2800" u="sng" dirty="0">
                <a:solidFill>
                  <a:srgbClr val="FF0000"/>
                </a:solidFill>
                <a:latin typeface="宋体" panose="02010600030101010101" pitchFamily="2" charset="-122"/>
                <a:cs typeface="Times New Roman" panose="02020603050405020304" pitchFamily="18" charset="0"/>
              </a:rPr>
              <a:t>可行性分析</a:t>
            </a:r>
          </a:p>
          <a:p>
            <a:pPr lvl="1" algn="just"/>
            <a:r>
              <a:rPr lang="zh-CN" altLang="en-US" sz="2800" b="1" dirty="0"/>
              <a:t>如何选择适合专家系统开发的问题</a:t>
            </a:r>
            <a:r>
              <a:rPr lang="en-US" altLang="zh-CN" sz="2800" b="1" dirty="0"/>
              <a:t>——</a:t>
            </a:r>
            <a:r>
              <a:rPr lang="zh-CN" altLang="en-US" sz="2800" b="1" dirty="0"/>
              <a:t>威特曼</a:t>
            </a:r>
            <a:r>
              <a:rPr lang="en-US" altLang="zh-CN" sz="2800" b="1" dirty="0">
                <a:latin typeface="Times New Roman" panose="02020603050405020304" pitchFamily="18" charset="0"/>
              </a:rPr>
              <a:t>(Waterman</a:t>
            </a:r>
            <a:r>
              <a:rPr lang="en-US" altLang="zh-CN" sz="2800" b="1" dirty="0" smtClean="0">
                <a:latin typeface="Times New Roman" panose="02020603050405020304" pitchFamily="18" charset="0"/>
              </a:rPr>
              <a:t>)</a:t>
            </a:r>
            <a:endParaRPr lang="en-US" altLang="zh-CN" sz="2800" b="1" dirty="0">
              <a:latin typeface="Times New Roman" panose="02020603050405020304" pitchFamily="18" charset="0"/>
            </a:endParaRPr>
          </a:p>
        </p:txBody>
      </p:sp>
      <p:sp>
        <p:nvSpPr>
          <p:cNvPr id="224260" name="Rectangle 4"/>
          <p:cNvSpPr>
            <a:spLocks noChangeArrowheads="1"/>
          </p:cNvSpPr>
          <p:nvPr/>
        </p:nvSpPr>
        <p:spPr bwMode="auto">
          <a:xfrm>
            <a:off x="610372" y="2734818"/>
            <a:ext cx="8747824" cy="2089432"/>
          </a:xfrm>
          <a:prstGeom prst="rect">
            <a:avLst/>
          </a:prstGeom>
          <a:gradFill rotWithShape="1">
            <a:gsLst>
              <a:gs pos="0">
                <a:srgbClr val="00FFFF"/>
              </a:gs>
              <a:gs pos="100000">
                <a:schemeClr val="bg1"/>
              </a:gs>
            </a:gsLst>
            <a:path path="rect">
              <a:fillToRect l="100000" t="100000"/>
            </a:path>
          </a:gradFill>
          <a:ln w="9525">
            <a:solidFill>
              <a:srgbClr val="808080"/>
            </a:solidFill>
            <a:miter lim="800000"/>
            <a:headEnd/>
            <a:tailEnd/>
          </a:ln>
        </p:spPr>
        <p:txBody>
          <a:bodyPr/>
          <a:lstStyle>
            <a:lvl1pPr marL="469900" indent="-469900"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lnSpc>
                <a:spcPct val="120000"/>
              </a:lnSpc>
              <a:spcBef>
                <a:spcPct val="40000"/>
              </a:spcBef>
              <a:buClr>
                <a:srgbClr val="0000FF"/>
              </a:buClr>
              <a:buSzPct val="60000"/>
              <a:buFont typeface="Wingdings" panose="05000000000000000000" pitchFamily="2" charset="2"/>
              <a:buChar char="l"/>
            </a:pPr>
            <a:r>
              <a:rPr lang="zh-CN" altLang="en-US" sz="2742" b="1" dirty="0">
                <a:latin typeface="Arial" panose="020B0604020202020204" pitchFamily="34" charset="0"/>
              </a:rPr>
              <a:t>什么情况下开发专家系统是可能的？</a:t>
            </a:r>
          </a:p>
          <a:p>
            <a:pPr eaLnBrk="1" hangingPunct="1">
              <a:lnSpc>
                <a:spcPct val="120000"/>
              </a:lnSpc>
              <a:spcBef>
                <a:spcPct val="40000"/>
              </a:spcBef>
              <a:buClr>
                <a:srgbClr val="0000FF"/>
              </a:buClr>
              <a:buSzPct val="60000"/>
              <a:buFont typeface="Wingdings" panose="05000000000000000000" pitchFamily="2" charset="2"/>
              <a:buChar char="l"/>
            </a:pPr>
            <a:r>
              <a:rPr lang="zh-CN" altLang="en-US" sz="2742" b="1" dirty="0">
                <a:latin typeface="Arial" panose="020B0604020202020204" pitchFamily="34" charset="0"/>
              </a:rPr>
              <a:t>什么情况下开发专家系统是合理的？</a:t>
            </a:r>
          </a:p>
          <a:p>
            <a:pPr eaLnBrk="1" hangingPunct="1">
              <a:lnSpc>
                <a:spcPct val="120000"/>
              </a:lnSpc>
              <a:spcBef>
                <a:spcPct val="40000"/>
              </a:spcBef>
              <a:buClr>
                <a:srgbClr val="0000FF"/>
              </a:buClr>
              <a:buSzPct val="60000"/>
              <a:buFont typeface="Wingdings" panose="05000000000000000000" pitchFamily="2" charset="2"/>
              <a:buChar char="l"/>
            </a:pPr>
            <a:r>
              <a:rPr lang="zh-CN" altLang="en-US" sz="2742" b="1" dirty="0">
                <a:latin typeface="Arial" panose="020B0604020202020204" pitchFamily="34" charset="0"/>
              </a:rPr>
              <a:t>什么情况下开发专家系统是合适的？</a:t>
            </a:r>
          </a:p>
        </p:txBody>
      </p:sp>
      <p:sp>
        <p:nvSpPr>
          <p:cNvPr id="6" name="Rectangle 4"/>
          <p:cNvSpPr>
            <a:spLocks noChangeArrowheads="1"/>
          </p:cNvSpPr>
          <p:nvPr/>
        </p:nvSpPr>
        <p:spPr bwMode="auto">
          <a:xfrm>
            <a:off x="265" y="1"/>
            <a:ext cx="9643533" cy="806976"/>
          </a:xfrm>
          <a:prstGeom prst="rect">
            <a:avLst/>
          </a:prstGeom>
          <a:noFill/>
          <a:ln>
            <a:noFill/>
          </a:ln>
          <a:extLst/>
        </p:spPr>
        <p:txBody>
          <a:bodyPr anchor="b"/>
          <a:lstStyle>
            <a:lvl1pPr indent="176213"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en-US" altLang="zh-CN" sz="3797" dirty="0" smtClean="0">
                <a:latin typeface="Times New Roman" panose="02020603050405020304" pitchFamily="18" charset="0"/>
                <a:ea typeface="黑体" panose="02010609060101010101" pitchFamily="49" charset="-122"/>
              </a:rPr>
              <a:t>5  </a:t>
            </a:r>
            <a:r>
              <a:rPr lang="zh-CN" altLang="en-US" sz="3797" dirty="0">
                <a:latin typeface="Times New Roman" panose="02020603050405020304" pitchFamily="18" charset="0"/>
                <a:ea typeface="黑体" panose="02010609060101010101" pitchFamily="49" charset="-122"/>
              </a:rPr>
              <a:t>专家系统的建立</a:t>
            </a:r>
          </a:p>
        </p:txBody>
      </p:sp>
    </p:spTree>
    <p:extLst>
      <p:ext uri="{BB962C8B-B14F-4D97-AF65-F5344CB8AC3E}">
        <p14:creationId xmlns:p14="http://schemas.microsoft.com/office/powerpoint/2010/main" val="29640466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0" presetClass="entr" presetSubtype="0" fill="hold" nodeType="clickEffect">
                                  <p:stCondLst>
                                    <p:cond delay="0"/>
                                  </p:stCondLst>
                                  <p:childTnLst>
                                    <p:set>
                                      <p:cBhvr>
                                        <p:cTn id="6" dur="1" fill="hold">
                                          <p:stCondLst>
                                            <p:cond delay="0"/>
                                          </p:stCondLst>
                                        </p:cTn>
                                        <p:tgtEl>
                                          <p:spTgt spid="224260">
                                            <p:txEl>
                                              <p:pRg st="0" end="0"/>
                                            </p:txEl>
                                          </p:spTgt>
                                        </p:tgtEl>
                                        <p:attrNameLst>
                                          <p:attrName>style.visibility</p:attrName>
                                        </p:attrNameLst>
                                      </p:cBhvr>
                                      <p:to>
                                        <p:strVal val="visible"/>
                                      </p:to>
                                    </p:set>
                                    <p:animEffect transition="in" filter="fade">
                                      <p:cBhvr>
                                        <p:cTn id="7" dur="800" decel="100000"/>
                                        <p:tgtEl>
                                          <p:spTgt spid="224260">
                                            <p:txEl>
                                              <p:pRg st="0" end="0"/>
                                            </p:txEl>
                                          </p:spTgt>
                                        </p:tgtEl>
                                      </p:cBhvr>
                                    </p:animEffect>
                                    <p:anim calcmode="lin" valueType="num">
                                      <p:cBhvr>
                                        <p:cTn id="8" dur="800" decel="100000" fill="hold"/>
                                        <p:tgtEl>
                                          <p:spTgt spid="224260">
                                            <p:txEl>
                                              <p:pRg st="0" end="0"/>
                                            </p:txEl>
                                          </p:spTgt>
                                        </p:tgtEl>
                                        <p:attrNameLst>
                                          <p:attrName>style.rotation</p:attrName>
                                        </p:attrNameLst>
                                      </p:cBhvr>
                                      <p:tavLst>
                                        <p:tav tm="0">
                                          <p:val>
                                            <p:fltVal val="-90"/>
                                          </p:val>
                                        </p:tav>
                                        <p:tav tm="100000">
                                          <p:val>
                                            <p:fltVal val="0"/>
                                          </p:val>
                                        </p:tav>
                                      </p:tavLst>
                                    </p:anim>
                                    <p:anim calcmode="lin" valueType="num">
                                      <p:cBhvr>
                                        <p:cTn id="9" dur="800" decel="100000" fill="hold"/>
                                        <p:tgtEl>
                                          <p:spTgt spid="224260">
                                            <p:txEl>
                                              <p:pRg st="0" end="0"/>
                                            </p:txEl>
                                          </p:spTgt>
                                        </p:tgtEl>
                                        <p:attrNameLst>
                                          <p:attrName>ppt_x</p:attrName>
                                        </p:attrNameLst>
                                      </p:cBhvr>
                                      <p:tavLst>
                                        <p:tav tm="0">
                                          <p:val>
                                            <p:strVal val="#ppt_x+0.4"/>
                                          </p:val>
                                        </p:tav>
                                        <p:tav tm="100000">
                                          <p:val>
                                            <p:strVal val="#ppt_x-0.05"/>
                                          </p:val>
                                        </p:tav>
                                      </p:tavLst>
                                    </p:anim>
                                    <p:anim calcmode="lin" valueType="num">
                                      <p:cBhvr>
                                        <p:cTn id="10" dur="800" decel="100000" fill="hold"/>
                                        <p:tgtEl>
                                          <p:spTgt spid="224260">
                                            <p:txEl>
                                              <p:pRg st="0" end="0"/>
                                            </p:txEl>
                                          </p:spTgt>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224260">
                                            <p:txEl>
                                              <p:pRg st="0" end="0"/>
                                            </p:txEl>
                                          </p:spTgt>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224260">
                                            <p:txEl>
                                              <p:pRg st="0" end="0"/>
                                            </p:txEl>
                                          </p:spTgt>
                                        </p:tgtEl>
                                        <p:attrNameLst>
                                          <p:attrName>ppt_y</p:attrName>
                                        </p:attrNameLst>
                                      </p:cBhvr>
                                      <p:tavLst>
                                        <p:tav tm="0">
                                          <p:val>
                                            <p:strVal val="#ppt_y+0.1"/>
                                          </p:val>
                                        </p:tav>
                                        <p:tav tm="100000">
                                          <p:val>
                                            <p:strVal val="#ppt_y"/>
                                          </p:val>
                                        </p:tav>
                                      </p:tavLst>
                                    </p:anim>
                                  </p:childTnLst>
                                </p:cTn>
                              </p:par>
                              <p:par>
                                <p:cTn id="13" presetID="30" presetClass="entr" presetSubtype="0" fill="hold" nodeType="withEffect">
                                  <p:stCondLst>
                                    <p:cond delay="0"/>
                                  </p:stCondLst>
                                  <p:childTnLst>
                                    <p:set>
                                      <p:cBhvr>
                                        <p:cTn id="14" dur="1" fill="hold">
                                          <p:stCondLst>
                                            <p:cond delay="0"/>
                                          </p:stCondLst>
                                        </p:cTn>
                                        <p:tgtEl>
                                          <p:spTgt spid="224260">
                                            <p:txEl>
                                              <p:pRg st="1" end="1"/>
                                            </p:txEl>
                                          </p:spTgt>
                                        </p:tgtEl>
                                        <p:attrNameLst>
                                          <p:attrName>style.visibility</p:attrName>
                                        </p:attrNameLst>
                                      </p:cBhvr>
                                      <p:to>
                                        <p:strVal val="visible"/>
                                      </p:to>
                                    </p:set>
                                    <p:animEffect transition="in" filter="fade">
                                      <p:cBhvr>
                                        <p:cTn id="15" dur="800" decel="100000"/>
                                        <p:tgtEl>
                                          <p:spTgt spid="224260">
                                            <p:txEl>
                                              <p:pRg st="1" end="1"/>
                                            </p:txEl>
                                          </p:spTgt>
                                        </p:tgtEl>
                                      </p:cBhvr>
                                    </p:animEffect>
                                    <p:anim calcmode="lin" valueType="num">
                                      <p:cBhvr>
                                        <p:cTn id="16" dur="800" decel="100000" fill="hold"/>
                                        <p:tgtEl>
                                          <p:spTgt spid="224260">
                                            <p:txEl>
                                              <p:pRg st="1" end="1"/>
                                            </p:txEl>
                                          </p:spTgt>
                                        </p:tgtEl>
                                        <p:attrNameLst>
                                          <p:attrName>style.rotation</p:attrName>
                                        </p:attrNameLst>
                                      </p:cBhvr>
                                      <p:tavLst>
                                        <p:tav tm="0">
                                          <p:val>
                                            <p:fltVal val="-90"/>
                                          </p:val>
                                        </p:tav>
                                        <p:tav tm="100000">
                                          <p:val>
                                            <p:fltVal val="0"/>
                                          </p:val>
                                        </p:tav>
                                      </p:tavLst>
                                    </p:anim>
                                    <p:anim calcmode="lin" valueType="num">
                                      <p:cBhvr>
                                        <p:cTn id="17" dur="800" decel="100000" fill="hold"/>
                                        <p:tgtEl>
                                          <p:spTgt spid="224260">
                                            <p:txEl>
                                              <p:pRg st="1" end="1"/>
                                            </p:txEl>
                                          </p:spTgt>
                                        </p:tgtEl>
                                        <p:attrNameLst>
                                          <p:attrName>ppt_x</p:attrName>
                                        </p:attrNameLst>
                                      </p:cBhvr>
                                      <p:tavLst>
                                        <p:tav tm="0">
                                          <p:val>
                                            <p:strVal val="#ppt_x+0.4"/>
                                          </p:val>
                                        </p:tav>
                                        <p:tav tm="100000">
                                          <p:val>
                                            <p:strVal val="#ppt_x-0.05"/>
                                          </p:val>
                                        </p:tav>
                                      </p:tavLst>
                                    </p:anim>
                                    <p:anim calcmode="lin" valueType="num">
                                      <p:cBhvr>
                                        <p:cTn id="18" dur="800" decel="100000" fill="hold"/>
                                        <p:tgtEl>
                                          <p:spTgt spid="224260">
                                            <p:txEl>
                                              <p:pRg st="1" end="1"/>
                                            </p:txEl>
                                          </p:spTgt>
                                        </p:tgtEl>
                                        <p:attrNameLst>
                                          <p:attrName>ppt_y</p:attrName>
                                        </p:attrNameLst>
                                      </p:cBhvr>
                                      <p:tavLst>
                                        <p:tav tm="0">
                                          <p:val>
                                            <p:strVal val="#ppt_y-0.4"/>
                                          </p:val>
                                        </p:tav>
                                        <p:tav tm="100000">
                                          <p:val>
                                            <p:strVal val="#ppt_y+0.1"/>
                                          </p:val>
                                        </p:tav>
                                      </p:tavLst>
                                    </p:anim>
                                    <p:anim calcmode="lin" valueType="num">
                                      <p:cBhvr>
                                        <p:cTn id="19" dur="200" accel="100000" fill="hold">
                                          <p:stCondLst>
                                            <p:cond delay="800"/>
                                          </p:stCondLst>
                                        </p:cTn>
                                        <p:tgtEl>
                                          <p:spTgt spid="224260">
                                            <p:txEl>
                                              <p:pRg st="1" end="1"/>
                                            </p:txEl>
                                          </p:spTgt>
                                        </p:tgtEl>
                                        <p:attrNameLst>
                                          <p:attrName>ppt_x</p:attrName>
                                        </p:attrNameLst>
                                      </p:cBhvr>
                                      <p:tavLst>
                                        <p:tav tm="0">
                                          <p:val>
                                            <p:strVal val="#ppt_x-0.05"/>
                                          </p:val>
                                        </p:tav>
                                        <p:tav tm="100000">
                                          <p:val>
                                            <p:strVal val="#ppt_x"/>
                                          </p:val>
                                        </p:tav>
                                      </p:tavLst>
                                    </p:anim>
                                    <p:anim calcmode="lin" valueType="num">
                                      <p:cBhvr>
                                        <p:cTn id="20" dur="200" accel="100000" fill="hold">
                                          <p:stCondLst>
                                            <p:cond delay="800"/>
                                          </p:stCondLst>
                                        </p:cTn>
                                        <p:tgtEl>
                                          <p:spTgt spid="224260">
                                            <p:txEl>
                                              <p:pRg st="1" end="1"/>
                                            </p:txEl>
                                          </p:spTgt>
                                        </p:tgtEl>
                                        <p:attrNameLst>
                                          <p:attrName>ppt_y</p:attrName>
                                        </p:attrNameLst>
                                      </p:cBhvr>
                                      <p:tavLst>
                                        <p:tav tm="0">
                                          <p:val>
                                            <p:strVal val="#ppt_y+0.1"/>
                                          </p:val>
                                        </p:tav>
                                        <p:tav tm="100000">
                                          <p:val>
                                            <p:strVal val="#ppt_y"/>
                                          </p:val>
                                        </p:tav>
                                      </p:tavLst>
                                    </p:anim>
                                  </p:childTnLst>
                                </p:cTn>
                              </p:par>
                              <p:par>
                                <p:cTn id="21" presetID="30" presetClass="entr" presetSubtype="0" fill="hold" nodeType="withEffect">
                                  <p:stCondLst>
                                    <p:cond delay="0"/>
                                  </p:stCondLst>
                                  <p:childTnLst>
                                    <p:set>
                                      <p:cBhvr>
                                        <p:cTn id="22" dur="1" fill="hold">
                                          <p:stCondLst>
                                            <p:cond delay="0"/>
                                          </p:stCondLst>
                                        </p:cTn>
                                        <p:tgtEl>
                                          <p:spTgt spid="224260">
                                            <p:txEl>
                                              <p:pRg st="2" end="2"/>
                                            </p:txEl>
                                          </p:spTgt>
                                        </p:tgtEl>
                                        <p:attrNameLst>
                                          <p:attrName>style.visibility</p:attrName>
                                        </p:attrNameLst>
                                      </p:cBhvr>
                                      <p:to>
                                        <p:strVal val="visible"/>
                                      </p:to>
                                    </p:set>
                                    <p:animEffect transition="in" filter="fade">
                                      <p:cBhvr>
                                        <p:cTn id="23" dur="800" decel="100000"/>
                                        <p:tgtEl>
                                          <p:spTgt spid="224260">
                                            <p:txEl>
                                              <p:pRg st="2" end="2"/>
                                            </p:txEl>
                                          </p:spTgt>
                                        </p:tgtEl>
                                      </p:cBhvr>
                                    </p:animEffect>
                                    <p:anim calcmode="lin" valueType="num">
                                      <p:cBhvr>
                                        <p:cTn id="24" dur="800" decel="100000" fill="hold"/>
                                        <p:tgtEl>
                                          <p:spTgt spid="224260">
                                            <p:txEl>
                                              <p:pRg st="2" end="2"/>
                                            </p:txEl>
                                          </p:spTgt>
                                        </p:tgtEl>
                                        <p:attrNameLst>
                                          <p:attrName>style.rotation</p:attrName>
                                        </p:attrNameLst>
                                      </p:cBhvr>
                                      <p:tavLst>
                                        <p:tav tm="0">
                                          <p:val>
                                            <p:fltVal val="-90"/>
                                          </p:val>
                                        </p:tav>
                                        <p:tav tm="100000">
                                          <p:val>
                                            <p:fltVal val="0"/>
                                          </p:val>
                                        </p:tav>
                                      </p:tavLst>
                                    </p:anim>
                                    <p:anim calcmode="lin" valueType="num">
                                      <p:cBhvr>
                                        <p:cTn id="25" dur="800" decel="100000" fill="hold"/>
                                        <p:tgtEl>
                                          <p:spTgt spid="224260">
                                            <p:txEl>
                                              <p:pRg st="2" end="2"/>
                                            </p:txEl>
                                          </p:spTgt>
                                        </p:tgtEl>
                                        <p:attrNameLst>
                                          <p:attrName>ppt_x</p:attrName>
                                        </p:attrNameLst>
                                      </p:cBhvr>
                                      <p:tavLst>
                                        <p:tav tm="0">
                                          <p:val>
                                            <p:strVal val="#ppt_x+0.4"/>
                                          </p:val>
                                        </p:tav>
                                        <p:tav tm="100000">
                                          <p:val>
                                            <p:strVal val="#ppt_x-0.05"/>
                                          </p:val>
                                        </p:tav>
                                      </p:tavLst>
                                    </p:anim>
                                    <p:anim calcmode="lin" valueType="num">
                                      <p:cBhvr>
                                        <p:cTn id="26" dur="800" decel="100000" fill="hold"/>
                                        <p:tgtEl>
                                          <p:spTgt spid="224260">
                                            <p:txEl>
                                              <p:pRg st="2" end="2"/>
                                            </p:txEl>
                                          </p:spTgt>
                                        </p:tgtEl>
                                        <p:attrNameLst>
                                          <p:attrName>ppt_y</p:attrName>
                                        </p:attrNameLst>
                                      </p:cBhvr>
                                      <p:tavLst>
                                        <p:tav tm="0">
                                          <p:val>
                                            <p:strVal val="#ppt_y-0.4"/>
                                          </p:val>
                                        </p:tav>
                                        <p:tav tm="100000">
                                          <p:val>
                                            <p:strVal val="#ppt_y+0.1"/>
                                          </p:val>
                                        </p:tav>
                                      </p:tavLst>
                                    </p:anim>
                                    <p:anim calcmode="lin" valueType="num">
                                      <p:cBhvr>
                                        <p:cTn id="27" dur="200" accel="100000" fill="hold">
                                          <p:stCondLst>
                                            <p:cond delay="800"/>
                                          </p:stCondLst>
                                        </p:cTn>
                                        <p:tgtEl>
                                          <p:spTgt spid="224260">
                                            <p:txEl>
                                              <p:pRg st="2" end="2"/>
                                            </p:txEl>
                                          </p:spTgt>
                                        </p:tgtEl>
                                        <p:attrNameLst>
                                          <p:attrName>ppt_x</p:attrName>
                                        </p:attrNameLst>
                                      </p:cBhvr>
                                      <p:tavLst>
                                        <p:tav tm="0">
                                          <p:val>
                                            <p:strVal val="#ppt_x-0.05"/>
                                          </p:val>
                                        </p:tav>
                                        <p:tav tm="100000">
                                          <p:val>
                                            <p:strVal val="#ppt_x"/>
                                          </p:val>
                                        </p:tav>
                                      </p:tavLst>
                                    </p:anim>
                                    <p:anim calcmode="lin" valueType="num">
                                      <p:cBhvr>
                                        <p:cTn id="28" dur="200" accel="100000" fill="hold">
                                          <p:stCondLst>
                                            <p:cond delay="800"/>
                                          </p:stCondLst>
                                        </p:cTn>
                                        <p:tgtEl>
                                          <p:spTgt spid="224260">
                                            <p:txEl>
                                              <p:pRg st="2" end="2"/>
                                            </p:txEl>
                                          </p:spTgt>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83515" indent="-301352" eaLnBrk="0" hangingPunct="0">
              <a:defRPr>
                <a:solidFill>
                  <a:schemeClr val="tx1"/>
                </a:solidFill>
                <a:latin typeface="Verdana" panose="020B0604030504040204" pitchFamily="34" charset="0"/>
                <a:ea typeface="宋体" panose="02010600030101010101" pitchFamily="2" charset="-122"/>
              </a:defRPr>
            </a:lvl2pPr>
            <a:lvl3pPr marL="1205408" indent="-241082" eaLnBrk="0" hangingPunct="0">
              <a:defRPr>
                <a:solidFill>
                  <a:schemeClr val="tx1"/>
                </a:solidFill>
                <a:latin typeface="Verdana" panose="020B0604030504040204" pitchFamily="34" charset="0"/>
                <a:ea typeface="宋体" panose="02010600030101010101" pitchFamily="2" charset="-122"/>
              </a:defRPr>
            </a:lvl3pPr>
            <a:lvl4pPr marL="1687571" indent="-241082" eaLnBrk="0" hangingPunct="0">
              <a:defRPr>
                <a:solidFill>
                  <a:schemeClr val="tx1"/>
                </a:solidFill>
                <a:latin typeface="Verdana" panose="020B0604030504040204" pitchFamily="34" charset="0"/>
                <a:ea typeface="宋体" panose="02010600030101010101" pitchFamily="2" charset="-122"/>
              </a:defRPr>
            </a:lvl4pPr>
            <a:lvl5pPr marL="2169734" indent="-241082" eaLnBrk="0" hangingPunct="0">
              <a:defRPr>
                <a:solidFill>
                  <a:schemeClr val="tx1"/>
                </a:solidFill>
                <a:latin typeface="Verdana" panose="020B0604030504040204" pitchFamily="34" charset="0"/>
                <a:ea typeface="宋体" panose="02010600030101010101" pitchFamily="2" charset="-122"/>
              </a:defRPr>
            </a:lvl5pPr>
            <a:lvl6pPr marL="2651897" indent="-241082"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3134060" indent="-241082"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616223" indent="-241082"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4098387" indent="-241082"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EF586B02-BF33-41C7-A9C0-2D354E5580FE}" type="slidenum">
              <a:rPr lang="ja-JP" altLang="en-US">
                <a:solidFill>
                  <a:srgbClr val="A50021"/>
                </a:solidFill>
                <a:latin typeface="Arial" panose="020B0604020202020204" pitchFamily="34" charset="0"/>
                <a:ea typeface="ＭＳ Ｐゴシック" panose="020B0600070205080204" pitchFamily="34" charset="-128"/>
              </a:rPr>
              <a:pPr eaLnBrk="1" hangingPunct="1"/>
              <a:t>32</a:t>
            </a:fld>
            <a:endParaRPr lang="en-US" altLang="ja-JP">
              <a:solidFill>
                <a:srgbClr val="A50021"/>
              </a:solidFill>
              <a:latin typeface="Arial" panose="020B0604020202020204" pitchFamily="34" charset="0"/>
              <a:ea typeface="ＭＳ Ｐゴシック" panose="020B0600070205080204" pitchFamily="34" charset="-128"/>
            </a:endParaRPr>
          </a:p>
        </p:txBody>
      </p:sp>
      <p:sp>
        <p:nvSpPr>
          <p:cNvPr id="35844" name="Rectangle 5"/>
          <p:cNvSpPr>
            <a:spLocks noGrp="1" noChangeArrowheads="1"/>
          </p:cNvSpPr>
          <p:nvPr>
            <p:ph type="body" idx="1"/>
          </p:nvPr>
        </p:nvSpPr>
        <p:spPr>
          <a:xfrm>
            <a:off x="264792" y="957656"/>
            <a:ext cx="9114478" cy="4024836"/>
          </a:xfrm>
        </p:spPr>
        <p:txBody>
          <a:bodyPr/>
          <a:lstStyle/>
          <a:p>
            <a:pPr eaLnBrk="1" hangingPunct="1">
              <a:buFont typeface="Wingdings" panose="05000000000000000000" pitchFamily="2" charset="2"/>
              <a:buNone/>
            </a:pPr>
            <a:r>
              <a:rPr lang="en-US" altLang="zh-CN" b="1" dirty="0" smtClean="0">
                <a:latin typeface="Times New Roman" panose="02020603050405020304" pitchFamily="18" charset="0"/>
              </a:rPr>
              <a:t>(1) </a:t>
            </a:r>
            <a:r>
              <a:rPr lang="zh-CN" altLang="en-US" b="1" dirty="0" smtClean="0">
                <a:latin typeface="Times New Roman" panose="02020603050405020304" pitchFamily="18" charset="0"/>
              </a:rPr>
              <a:t>什么</a:t>
            </a:r>
            <a:r>
              <a:rPr lang="zh-CN" altLang="en-US" b="1" dirty="0" smtClean="0">
                <a:latin typeface="Times New Roman" panose="02020603050405020304" pitchFamily="18" charset="0"/>
              </a:rPr>
              <a:t>情况下开发专家系统是可能的？</a:t>
            </a:r>
            <a:endParaRPr lang="zh-CN" altLang="en-US" sz="2742" b="1" dirty="0">
              <a:latin typeface="Times New Roman" panose="02020603050405020304" pitchFamily="18" charset="0"/>
            </a:endParaRPr>
          </a:p>
        </p:txBody>
      </p:sp>
      <p:sp>
        <p:nvSpPr>
          <p:cNvPr id="44038" name="Rectangle 6"/>
          <p:cNvSpPr>
            <a:spLocks noChangeArrowheads="1"/>
          </p:cNvSpPr>
          <p:nvPr/>
        </p:nvSpPr>
        <p:spPr bwMode="auto">
          <a:xfrm>
            <a:off x="264792" y="1744117"/>
            <a:ext cx="9114478" cy="4800672"/>
          </a:xfrm>
          <a:prstGeom prst="rect">
            <a:avLst/>
          </a:prstGeom>
          <a:gradFill rotWithShape="1">
            <a:gsLst>
              <a:gs pos="0">
                <a:srgbClr val="FFFF00"/>
              </a:gs>
              <a:gs pos="100000">
                <a:schemeClr val="bg1"/>
              </a:gs>
            </a:gsLst>
            <a:path path="rect">
              <a:fillToRect l="100000" t="100000"/>
            </a:path>
          </a:gradFill>
          <a:ln w="9525">
            <a:solidFill>
              <a:srgbClr val="808080"/>
            </a:solidFill>
            <a:miter lim="800000"/>
            <a:headEnd/>
            <a:tailEnd/>
          </a:ln>
        </p:spPr>
        <p:txBody>
          <a:bodyPr/>
          <a:lstStyle>
            <a:lvl1pPr marL="469900" indent="-469900"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marL="544513" lvl="1" indent="-369888" algn="just">
              <a:lnSpc>
                <a:spcPct val="150000"/>
              </a:lnSpc>
              <a:spcBef>
                <a:spcPts val="0"/>
              </a:spcBef>
              <a:spcAft>
                <a:spcPts val="0"/>
              </a:spcAft>
              <a:buFont typeface="Wingdings" panose="05000000000000000000" pitchFamily="2" charset="2"/>
              <a:buNone/>
            </a:pPr>
            <a:r>
              <a:rPr lang="en-US" altLang="zh-CN" sz="2800" b="1" dirty="0">
                <a:solidFill>
                  <a:srgbClr val="000000"/>
                </a:solidFill>
                <a:latin typeface="宋体" panose="02010600030101010101" pitchFamily="2" charset="-122"/>
              </a:rPr>
              <a:t>①</a:t>
            </a:r>
            <a:r>
              <a:rPr lang="zh-CN" altLang="en-US" sz="2800" b="1" dirty="0">
                <a:solidFill>
                  <a:srgbClr val="000000"/>
                </a:solidFill>
                <a:latin typeface="宋体" panose="02010600030101010101" pitchFamily="2" charset="-122"/>
              </a:rPr>
              <a:t>问题的求解主要</a:t>
            </a:r>
            <a:r>
              <a:rPr lang="zh-CN" altLang="en-US" sz="2800" b="1" dirty="0">
                <a:solidFill>
                  <a:srgbClr val="FF0000"/>
                </a:solidFill>
                <a:latin typeface="宋体" panose="02010600030101010101" pitchFamily="2" charset="-122"/>
              </a:rPr>
              <a:t>依靠经验性知识</a:t>
            </a:r>
            <a:r>
              <a:rPr lang="zh-CN" altLang="en-US" sz="2800" b="1" dirty="0">
                <a:solidFill>
                  <a:srgbClr val="000000"/>
                </a:solidFill>
                <a:latin typeface="宋体" panose="02010600030101010101" pitchFamily="2" charset="-122"/>
              </a:rPr>
              <a:t>，而不需要大量运用常识性知识</a:t>
            </a:r>
          </a:p>
          <a:p>
            <a:pPr marL="622300" indent="-447675" algn="just">
              <a:lnSpc>
                <a:spcPct val="150000"/>
              </a:lnSpc>
              <a:spcBef>
                <a:spcPts val="0"/>
              </a:spcBef>
              <a:spcAft>
                <a:spcPts val="0"/>
              </a:spcAft>
              <a:buFont typeface="Wingdings" panose="05000000000000000000" pitchFamily="2" charset="2"/>
              <a:buNone/>
            </a:pPr>
            <a:r>
              <a:rPr lang="zh-CN" altLang="en-US" sz="2800" b="1" dirty="0" smtClean="0">
                <a:solidFill>
                  <a:srgbClr val="000000"/>
                </a:solidFill>
                <a:latin typeface="宋体" panose="02010600030101010101" pitchFamily="2" charset="-122"/>
              </a:rPr>
              <a:t>②</a:t>
            </a:r>
            <a:r>
              <a:rPr lang="zh-CN" altLang="en-US" sz="2800" b="1" dirty="0">
                <a:solidFill>
                  <a:srgbClr val="000000"/>
                </a:solidFill>
                <a:latin typeface="宋体" panose="02010600030101010101" pitchFamily="2" charset="-122"/>
              </a:rPr>
              <a:t>存在真正的</a:t>
            </a:r>
            <a:r>
              <a:rPr lang="zh-CN" altLang="en-US" sz="2800" b="1" dirty="0">
                <a:solidFill>
                  <a:srgbClr val="FF0000"/>
                </a:solidFill>
                <a:latin typeface="宋体" panose="02010600030101010101" pitchFamily="2" charset="-122"/>
              </a:rPr>
              <a:t>领域专家</a:t>
            </a:r>
            <a:r>
              <a:rPr lang="zh-CN" altLang="en-US" sz="2800" b="1" dirty="0">
                <a:solidFill>
                  <a:srgbClr val="000000"/>
                </a:solidFill>
                <a:latin typeface="宋体" panose="02010600030101010101" pitchFamily="2" charset="-122"/>
              </a:rPr>
              <a:t>，这也是开发专家系统最重要的要求之一</a:t>
            </a:r>
          </a:p>
          <a:p>
            <a:pPr marL="622300" indent="-447675" algn="just">
              <a:lnSpc>
                <a:spcPct val="150000"/>
              </a:lnSpc>
              <a:spcBef>
                <a:spcPts val="0"/>
              </a:spcBef>
              <a:spcAft>
                <a:spcPts val="0"/>
              </a:spcAft>
              <a:buFont typeface="Wingdings" panose="05000000000000000000" pitchFamily="2" charset="2"/>
              <a:buNone/>
            </a:pPr>
            <a:r>
              <a:rPr lang="zh-CN" altLang="en-US" sz="2800" b="1" dirty="0" smtClean="0">
                <a:solidFill>
                  <a:srgbClr val="000000"/>
                </a:solidFill>
                <a:latin typeface="宋体" panose="02010600030101010101" pitchFamily="2" charset="-122"/>
              </a:rPr>
              <a:t>③ </a:t>
            </a:r>
            <a:r>
              <a:rPr lang="zh-CN" altLang="en-US" sz="2800" b="1" dirty="0">
                <a:solidFill>
                  <a:srgbClr val="000000"/>
                </a:solidFill>
                <a:latin typeface="宋体" panose="02010600030101010101" pitchFamily="2" charset="-122"/>
              </a:rPr>
              <a:t>一般某领域中有多个专家，他们应该对领域答案的选择和精确度有</a:t>
            </a:r>
            <a:r>
              <a:rPr lang="zh-CN" altLang="en-US" sz="2800" b="1" dirty="0">
                <a:solidFill>
                  <a:srgbClr val="FF0000"/>
                </a:solidFill>
                <a:latin typeface="宋体" panose="02010600030101010101" pitchFamily="2" charset="-122"/>
              </a:rPr>
              <a:t>基本一致的看法</a:t>
            </a:r>
          </a:p>
          <a:p>
            <a:pPr marL="174625" indent="0" algn="just">
              <a:lnSpc>
                <a:spcPct val="150000"/>
              </a:lnSpc>
              <a:spcBef>
                <a:spcPts val="0"/>
              </a:spcBef>
              <a:spcAft>
                <a:spcPts val="0"/>
              </a:spcAft>
              <a:buFont typeface="Wingdings" panose="05000000000000000000" pitchFamily="2" charset="2"/>
              <a:buNone/>
            </a:pPr>
            <a:r>
              <a:rPr lang="zh-CN" altLang="en-US" sz="2800" b="1" dirty="0" smtClean="0">
                <a:solidFill>
                  <a:srgbClr val="000000"/>
                </a:solidFill>
                <a:latin typeface="宋体" panose="02010600030101010101" pitchFamily="2" charset="-122"/>
              </a:rPr>
              <a:t>④ </a:t>
            </a:r>
            <a:r>
              <a:rPr lang="zh-CN" altLang="en-US" sz="2800" b="1" dirty="0">
                <a:solidFill>
                  <a:srgbClr val="FF0000"/>
                </a:solidFill>
                <a:latin typeface="宋体" panose="02010600030101010101" pitchFamily="2" charset="-122"/>
                <a:cs typeface="Times New Roman" panose="02020603050405020304" pitchFamily="18" charset="0"/>
              </a:rPr>
              <a:t>任务</a:t>
            </a:r>
            <a:r>
              <a:rPr lang="zh-CN" altLang="en-US" sz="2800" b="1" dirty="0">
                <a:solidFill>
                  <a:srgbClr val="FF0000"/>
                </a:solidFill>
                <a:latin typeface="宋体" panose="02010600030101010101" pitchFamily="2" charset="-122"/>
              </a:rPr>
              <a:t>易</a:t>
            </a:r>
            <a:r>
              <a:rPr lang="zh-CN" altLang="en-US" sz="2800" b="1" dirty="0">
                <a:solidFill>
                  <a:srgbClr val="FF0000"/>
                </a:solidFill>
                <a:latin typeface="宋体" panose="02010600030101010101" pitchFamily="2" charset="-122"/>
                <a:cs typeface="Times New Roman" panose="02020603050405020304" pitchFamily="18" charset="0"/>
              </a:rPr>
              <a:t>，</a:t>
            </a:r>
            <a:r>
              <a:rPr lang="zh-CN" altLang="en-US" sz="2800" b="1" dirty="0">
                <a:solidFill>
                  <a:srgbClr val="000000"/>
                </a:solidFill>
                <a:latin typeface="宋体" panose="02010600030101010101" pitchFamily="2" charset="-122"/>
              </a:rPr>
              <a:t>有</a:t>
            </a:r>
            <a:r>
              <a:rPr lang="zh-CN" altLang="en-US" sz="2800" b="1" dirty="0">
                <a:solidFill>
                  <a:srgbClr val="FF0000"/>
                </a:solidFill>
                <a:latin typeface="宋体" panose="02010600030101010101" pitchFamily="2" charset="-122"/>
                <a:cs typeface="Times New Roman" panose="02020603050405020304" pitchFamily="18" charset="0"/>
              </a:rPr>
              <a:t>明确的开发目标</a:t>
            </a:r>
            <a:r>
              <a:rPr lang="zh-CN" altLang="en-US" sz="2800" b="1" dirty="0">
                <a:solidFill>
                  <a:srgbClr val="000000"/>
                </a:solidFill>
                <a:latin typeface="宋体" panose="02010600030101010101" pitchFamily="2" charset="-122"/>
              </a:rPr>
              <a:t>，且任务能被</a:t>
            </a:r>
            <a:r>
              <a:rPr lang="zh-CN" altLang="en-US" sz="2800" b="1" dirty="0">
                <a:solidFill>
                  <a:srgbClr val="FF0000"/>
                </a:solidFill>
                <a:latin typeface="宋体" panose="02010600030101010101" pitchFamily="2" charset="-122"/>
                <a:cs typeface="Times New Roman" panose="02020603050405020304" pitchFamily="18" charset="0"/>
              </a:rPr>
              <a:t>很好地理解</a:t>
            </a:r>
            <a:endParaRPr lang="zh-CN" altLang="en-US" sz="2800" b="1" dirty="0">
              <a:solidFill>
                <a:srgbClr val="FF0000"/>
              </a:solidFill>
              <a:latin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7619164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4038">
                                            <p:txEl>
                                              <p:pRg st="0" end="0"/>
                                            </p:txEl>
                                          </p:spTgt>
                                        </p:tgtEl>
                                        <p:attrNameLst>
                                          <p:attrName>style.visibility</p:attrName>
                                        </p:attrNameLst>
                                      </p:cBhvr>
                                      <p:to>
                                        <p:strVal val="visible"/>
                                      </p:to>
                                    </p:set>
                                    <p:anim calcmode="lin" valueType="num">
                                      <p:cBhvr additive="base">
                                        <p:cTn id="7" dur="500" fill="hold"/>
                                        <p:tgtEl>
                                          <p:spTgt spid="4403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403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4038">
                                            <p:txEl>
                                              <p:pRg st="1" end="1"/>
                                            </p:txEl>
                                          </p:spTgt>
                                        </p:tgtEl>
                                        <p:attrNameLst>
                                          <p:attrName>style.visibility</p:attrName>
                                        </p:attrNameLst>
                                      </p:cBhvr>
                                      <p:to>
                                        <p:strVal val="visible"/>
                                      </p:to>
                                    </p:set>
                                    <p:anim calcmode="lin" valueType="num">
                                      <p:cBhvr additive="base">
                                        <p:cTn id="13" dur="500" fill="hold"/>
                                        <p:tgtEl>
                                          <p:spTgt spid="44038">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403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4038">
                                            <p:txEl>
                                              <p:pRg st="2" end="2"/>
                                            </p:txEl>
                                          </p:spTgt>
                                        </p:tgtEl>
                                        <p:attrNameLst>
                                          <p:attrName>style.visibility</p:attrName>
                                        </p:attrNameLst>
                                      </p:cBhvr>
                                      <p:to>
                                        <p:strVal val="visible"/>
                                      </p:to>
                                    </p:set>
                                    <p:anim calcmode="lin" valueType="num">
                                      <p:cBhvr additive="base">
                                        <p:cTn id="19" dur="500" fill="hold"/>
                                        <p:tgtEl>
                                          <p:spTgt spid="44038">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4038">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4038">
                                            <p:txEl>
                                              <p:pRg st="3" end="3"/>
                                            </p:txEl>
                                          </p:spTgt>
                                        </p:tgtEl>
                                        <p:attrNameLst>
                                          <p:attrName>style.visibility</p:attrName>
                                        </p:attrNameLst>
                                      </p:cBhvr>
                                      <p:to>
                                        <p:strVal val="visible"/>
                                      </p:to>
                                    </p:set>
                                    <p:anim calcmode="lin" valueType="num">
                                      <p:cBhvr additive="base">
                                        <p:cTn id="25" dur="500" fill="hold"/>
                                        <p:tgtEl>
                                          <p:spTgt spid="44038">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4038">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8" grpId="0" build="p"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83515" indent="-301352" eaLnBrk="0" hangingPunct="0">
              <a:defRPr>
                <a:solidFill>
                  <a:schemeClr val="tx1"/>
                </a:solidFill>
                <a:latin typeface="Verdana" panose="020B0604030504040204" pitchFamily="34" charset="0"/>
                <a:ea typeface="宋体" panose="02010600030101010101" pitchFamily="2" charset="-122"/>
              </a:defRPr>
            </a:lvl2pPr>
            <a:lvl3pPr marL="1205408" indent="-241082" eaLnBrk="0" hangingPunct="0">
              <a:defRPr>
                <a:solidFill>
                  <a:schemeClr val="tx1"/>
                </a:solidFill>
                <a:latin typeface="Verdana" panose="020B0604030504040204" pitchFamily="34" charset="0"/>
                <a:ea typeface="宋体" panose="02010600030101010101" pitchFamily="2" charset="-122"/>
              </a:defRPr>
            </a:lvl3pPr>
            <a:lvl4pPr marL="1687571" indent="-241082" eaLnBrk="0" hangingPunct="0">
              <a:defRPr>
                <a:solidFill>
                  <a:schemeClr val="tx1"/>
                </a:solidFill>
                <a:latin typeface="Verdana" panose="020B0604030504040204" pitchFamily="34" charset="0"/>
                <a:ea typeface="宋体" panose="02010600030101010101" pitchFamily="2" charset="-122"/>
              </a:defRPr>
            </a:lvl4pPr>
            <a:lvl5pPr marL="2169734" indent="-241082" eaLnBrk="0" hangingPunct="0">
              <a:defRPr>
                <a:solidFill>
                  <a:schemeClr val="tx1"/>
                </a:solidFill>
                <a:latin typeface="Verdana" panose="020B0604030504040204" pitchFamily="34" charset="0"/>
                <a:ea typeface="宋体" panose="02010600030101010101" pitchFamily="2" charset="-122"/>
              </a:defRPr>
            </a:lvl5pPr>
            <a:lvl6pPr marL="2651897" indent="-241082"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3134060" indent="-241082"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616223" indent="-241082"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4098387" indent="-241082"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3CD1E15A-9D8D-4D26-BF08-E03B2EC2D02E}" type="slidenum">
              <a:rPr lang="ja-JP" altLang="en-US">
                <a:solidFill>
                  <a:srgbClr val="A50021"/>
                </a:solidFill>
                <a:latin typeface="Arial" panose="020B0604020202020204" pitchFamily="34" charset="0"/>
                <a:ea typeface="ＭＳ Ｐゴシック" panose="020B0600070205080204" pitchFamily="34" charset="-128"/>
              </a:rPr>
              <a:pPr eaLnBrk="1" hangingPunct="1"/>
              <a:t>33</a:t>
            </a:fld>
            <a:endParaRPr lang="en-US" altLang="ja-JP">
              <a:solidFill>
                <a:srgbClr val="A50021"/>
              </a:solidFill>
              <a:latin typeface="Arial" panose="020B0604020202020204" pitchFamily="34" charset="0"/>
              <a:ea typeface="ＭＳ Ｐゴシック" panose="020B0600070205080204" pitchFamily="34" charset="-128"/>
            </a:endParaRPr>
          </a:p>
        </p:txBody>
      </p:sp>
      <p:sp>
        <p:nvSpPr>
          <p:cNvPr id="36868" name="Rectangle 6"/>
          <p:cNvSpPr>
            <a:spLocks noGrp="1" noChangeArrowheads="1"/>
          </p:cNvSpPr>
          <p:nvPr>
            <p:ph type="body" idx="1"/>
          </p:nvPr>
        </p:nvSpPr>
        <p:spPr>
          <a:xfrm>
            <a:off x="264792" y="957656"/>
            <a:ext cx="9114478" cy="3623022"/>
          </a:xfrm>
        </p:spPr>
        <p:txBody>
          <a:bodyPr/>
          <a:lstStyle/>
          <a:p>
            <a:pPr>
              <a:buNone/>
            </a:pPr>
            <a:r>
              <a:rPr lang="en-US" altLang="zh-CN" b="1" dirty="0" smtClean="0">
                <a:latin typeface="Times New Roman" panose="02020603050405020304" pitchFamily="18" charset="0"/>
              </a:rPr>
              <a:t>(2) </a:t>
            </a:r>
            <a:r>
              <a:rPr lang="zh-CN" altLang="en-US" b="1" dirty="0" smtClean="0">
                <a:latin typeface="Times New Roman" panose="02020603050405020304" pitchFamily="18" charset="0"/>
              </a:rPr>
              <a:t>什么</a:t>
            </a:r>
            <a:r>
              <a:rPr lang="zh-CN" altLang="en-US" b="1" dirty="0" smtClean="0">
                <a:latin typeface="Times New Roman" panose="02020603050405020304" pitchFamily="18" charset="0"/>
              </a:rPr>
              <a:t>情况下开发专家系统是合理的</a:t>
            </a:r>
            <a:r>
              <a:rPr lang="zh-CN" altLang="en-US" b="1" dirty="0" smtClean="0">
                <a:latin typeface="Times New Roman" panose="02020603050405020304" pitchFamily="18" charset="0"/>
              </a:rPr>
              <a:t>？</a:t>
            </a:r>
            <a:r>
              <a:rPr lang="zh-CN" altLang="en-US" sz="3200" dirty="0">
                <a:solidFill>
                  <a:srgbClr val="000000"/>
                </a:solidFill>
                <a:latin typeface="宋体" panose="02010600030101010101" pitchFamily="2" charset="-122"/>
                <a:cs typeface="Times New Roman" panose="02020603050405020304" pitchFamily="18" charset="0"/>
              </a:rPr>
              <a:t>（</a:t>
            </a:r>
            <a:r>
              <a:rPr lang="zh-CN" altLang="en-US" sz="3200" u="sng" dirty="0">
                <a:solidFill>
                  <a:srgbClr val="000000"/>
                </a:solidFill>
                <a:latin typeface="宋体" panose="02010600030101010101" pitchFamily="2" charset="-122"/>
                <a:cs typeface="Times New Roman" panose="02020603050405020304" pitchFamily="18" charset="0"/>
              </a:rPr>
              <a:t>之一！</a:t>
            </a:r>
            <a:r>
              <a:rPr lang="zh-CN" altLang="en-US" sz="3200" dirty="0" smtClean="0">
                <a:solidFill>
                  <a:srgbClr val="000000"/>
                </a:solidFill>
                <a:latin typeface="宋体" panose="02010600030101010101" pitchFamily="2" charset="-122"/>
                <a:cs typeface="Times New Roman" panose="02020603050405020304" pitchFamily="18" charset="0"/>
              </a:rPr>
              <a:t>）</a:t>
            </a:r>
            <a:endParaRPr lang="zh-CN" altLang="en-US" sz="3200" dirty="0">
              <a:solidFill>
                <a:srgbClr val="FF0000"/>
              </a:solidFill>
              <a:latin typeface="宋体" panose="02010600030101010101" pitchFamily="2" charset="-122"/>
              <a:cs typeface="Times New Roman" panose="02020603050405020304" pitchFamily="18" charset="0"/>
            </a:endParaRPr>
          </a:p>
        </p:txBody>
      </p:sp>
      <p:sp>
        <p:nvSpPr>
          <p:cNvPr id="45063" name="Rectangle 7"/>
          <p:cNvSpPr>
            <a:spLocks noChangeArrowheads="1"/>
          </p:cNvSpPr>
          <p:nvPr/>
        </p:nvSpPr>
        <p:spPr bwMode="auto">
          <a:xfrm>
            <a:off x="264792" y="1804815"/>
            <a:ext cx="9114478" cy="2775863"/>
          </a:xfrm>
          <a:prstGeom prst="rect">
            <a:avLst/>
          </a:prstGeom>
          <a:gradFill rotWithShape="1">
            <a:gsLst>
              <a:gs pos="0">
                <a:srgbClr val="FFFF00"/>
              </a:gs>
              <a:gs pos="100000">
                <a:schemeClr val="bg1"/>
              </a:gs>
            </a:gsLst>
            <a:path path="rect">
              <a:fillToRect l="100000" t="100000"/>
            </a:path>
          </a:gradFill>
          <a:ln w="9525">
            <a:solidFill>
              <a:srgbClr val="808080"/>
            </a:solidFill>
            <a:miter lim="800000"/>
            <a:headEnd/>
            <a:tailEnd/>
          </a:ln>
        </p:spPr>
        <p:txBody>
          <a:bodyPr/>
          <a:lstStyle>
            <a:lvl1pPr marL="469900" indent="-469900"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just">
              <a:lnSpc>
                <a:spcPct val="150000"/>
              </a:lnSpc>
              <a:buFont typeface="Wingdings" panose="05000000000000000000" pitchFamily="2" charset="2"/>
              <a:buNone/>
            </a:pPr>
            <a:r>
              <a:rPr lang="zh-CN" altLang="en-US" sz="2800" b="1" dirty="0">
                <a:solidFill>
                  <a:srgbClr val="000000"/>
                </a:solidFill>
                <a:latin typeface="宋体" panose="02010600030101010101" pitchFamily="2" charset="-122"/>
              </a:rPr>
              <a:t>① </a:t>
            </a:r>
            <a:r>
              <a:rPr lang="zh-CN" altLang="en-US" sz="2800" b="1" dirty="0">
                <a:solidFill>
                  <a:srgbClr val="000000"/>
                </a:solidFill>
                <a:latin typeface="宋体" panose="02010600030101010101" pitchFamily="2" charset="-122"/>
              </a:rPr>
              <a:t>问题的求解能带来较高</a:t>
            </a:r>
            <a:r>
              <a:rPr lang="zh-CN" altLang="en-US" sz="2800" b="1" dirty="0">
                <a:solidFill>
                  <a:srgbClr val="000000"/>
                </a:solidFill>
                <a:latin typeface="宋体" panose="02010600030101010101" pitchFamily="2" charset="-122"/>
              </a:rPr>
              <a:t>的</a:t>
            </a:r>
            <a:r>
              <a:rPr lang="zh-CN" altLang="en-US" sz="2800" b="1" dirty="0">
                <a:solidFill>
                  <a:srgbClr val="FF0000"/>
                </a:solidFill>
                <a:latin typeface="宋体" panose="02010600030101010101" pitchFamily="2" charset="-122"/>
              </a:rPr>
              <a:t>经济效益</a:t>
            </a:r>
          </a:p>
          <a:p>
            <a:pPr algn="just">
              <a:lnSpc>
                <a:spcPct val="150000"/>
              </a:lnSpc>
              <a:buFont typeface="Wingdings" panose="05000000000000000000" pitchFamily="2" charset="2"/>
              <a:buNone/>
            </a:pPr>
            <a:r>
              <a:rPr lang="zh-CN" altLang="en-US" sz="2800" b="1" dirty="0" smtClean="0">
                <a:solidFill>
                  <a:srgbClr val="000000"/>
                </a:solidFill>
                <a:latin typeface="宋体" panose="02010600030101010101" pitchFamily="2" charset="-122"/>
              </a:rPr>
              <a:t>② </a:t>
            </a:r>
            <a:r>
              <a:rPr lang="zh-CN" altLang="en-US" sz="2800" b="1" dirty="0">
                <a:solidFill>
                  <a:srgbClr val="000000"/>
                </a:solidFill>
                <a:latin typeface="宋体" panose="02010600030101010101" pitchFamily="2" charset="-122"/>
              </a:rPr>
              <a:t>人类专家</a:t>
            </a:r>
            <a:r>
              <a:rPr lang="zh-CN" altLang="en-US" sz="2800" b="1" dirty="0">
                <a:solidFill>
                  <a:srgbClr val="FF0000"/>
                </a:solidFill>
                <a:latin typeface="宋体" panose="02010600030101010101" pitchFamily="2" charset="-122"/>
              </a:rPr>
              <a:t>奇缺</a:t>
            </a:r>
            <a:r>
              <a:rPr lang="zh-CN" altLang="en-US" sz="2800" b="1" dirty="0">
                <a:solidFill>
                  <a:srgbClr val="000000"/>
                </a:solidFill>
                <a:latin typeface="宋体" panose="02010600030101010101" pitchFamily="2" charset="-122"/>
              </a:rPr>
              <a:t>，但又十分</a:t>
            </a:r>
            <a:r>
              <a:rPr lang="zh-CN" altLang="en-US" sz="2800" b="1" dirty="0">
                <a:solidFill>
                  <a:srgbClr val="FF0000"/>
                </a:solidFill>
                <a:latin typeface="宋体" panose="02010600030101010101" pitchFamily="2" charset="-122"/>
              </a:rPr>
              <a:t>需要</a:t>
            </a:r>
            <a:r>
              <a:rPr lang="zh-CN" altLang="en-US" sz="2800" b="1" dirty="0">
                <a:solidFill>
                  <a:srgbClr val="000000"/>
                </a:solidFill>
                <a:latin typeface="宋体" panose="02010600030101010101" pitchFamily="2" charset="-122"/>
              </a:rPr>
              <a:t>，且十分</a:t>
            </a:r>
            <a:r>
              <a:rPr lang="zh-CN" altLang="en-US" sz="2800" b="1" dirty="0">
                <a:solidFill>
                  <a:srgbClr val="FF0000"/>
                </a:solidFill>
                <a:latin typeface="宋体" panose="02010600030101010101" pitchFamily="2" charset="-122"/>
              </a:rPr>
              <a:t>昂贵</a:t>
            </a:r>
          </a:p>
          <a:p>
            <a:pPr algn="just">
              <a:lnSpc>
                <a:spcPct val="150000"/>
              </a:lnSpc>
              <a:buFont typeface="Wingdings" panose="05000000000000000000" pitchFamily="2" charset="2"/>
              <a:buNone/>
            </a:pPr>
            <a:r>
              <a:rPr lang="zh-CN" altLang="en-US" sz="2800" b="1" dirty="0" smtClean="0">
                <a:solidFill>
                  <a:srgbClr val="000000"/>
                </a:solidFill>
                <a:latin typeface="宋体" panose="02010600030101010101" pitchFamily="2" charset="-122"/>
              </a:rPr>
              <a:t>③ </a:t>
            </a:r>
            <a:r>
              <a:rPr lang="zh-CN" altLang="en-US" sz="2800" b="1" dirty="0">
                <a:solidFill>
                  <a:srgbClr val="000000"/>
                </a:solidFill>
                <a:latin typeface="宋体" panose="02010600030101010101" pitchFamily="2" charset="-122"/>
              </a:rPr>
              <a:t>人类专家经验不断</a:t>
            </a:r>
            <a:r>
              <a:rPr lang="zh-CN" altLang="en-US" sz="2800" b="1" dirty="0">
                <a:solidFill>
                  <a:srgbClr val="FF0000"/>
                </a:solidFill>
                <a:latin typeface="宋体" panose="02010600030101010101" pitchFamily="2" charset="-122"/>
              </a:rPr>
              <a:t>丢失</a:t>
            </a:r>
          </a:p>
          <a:p>
            <a:pPr algn="just">
              <a:lnSpc>
                <a:spcPct val="150000"/>
              </a:lnSpc>
              <a:buFont typeface="Wingdings" panose="05000000000000000000" pitchFamily="2" charset="2"/>
              <a:buNone/>
            </a:pPr>
            <a:r>
              <a:rPr lang="zh-CN" altLang="en-US" sz="2800" b="1" dirty="0" smtClean="0">
                <a:solidFill>
                  <a:srgbClr val="000000"/>
                </a:solidFill>
                <a:latin typeface="宋体" panose="02010600030101010101" pitchFamily="2" charset="-122"/>
                <a:cs typeface="Times New Roman" panose="02020603050405020304" pitchFamily="18" charset="0"/>
              </a:rPr>
              <a:t>④ </a:t>
            </a:r>
            <a:r>
              <a:rPr lang="zh-CN" altLang="en-US" sz="2800" b="1" dirty="0">
                <a:solidFill>
                  <a:srgbClr val="FF0000"/>
                </a:solidFill>
                <a:latin typeface="宋体" panose="02010600030101010101" pitchFamily="2" charset="-122"/>
                <a:cs typeface="Times New Roman" panose="02020603050405020304" pitchFamily="18" charset="0"/>
              </a:rPr>
              <a:t>危险</a:t>
            </a:r>
            <a:r>
              <a:rPr lang="zh-CN" altLang="en-US" sz="2800" b="1" dirty="0">
                <a:solidFill>
                  <a:srgbClr val="000000"/>
                </a:solidFill>
                <a:latin typeface="宋体" panose="02010600030101010101" pitchFamily="2" charset="-122"/>
                <a:cs typeface="Times New Roman" panose="02020603050405020304" pitchFamily="18" charset="0"/>
              </a:rPr>
              <a:t>场合需要专门</a:t>
            </a:r>
            <a:r>
              <a:rPr lang="zh-CN" altLang="en-US" sz="2800" b="1" dirty="0">
                <a:solidFill>
                  <a:srgbClr val="FF0000"/>
                </a:solidFill>
                <a:latin typeface="宋体" panose="02010600030101010101" pitchFamily="2" charset="-122"/>
                <a:cs typeface="Times New Roman" panose="02020603050405020304" pitchFamily="18" charset="0"/>
              </a:rPr>
              <a:t>知识</a:t>
            </a:r>
          </a:p>
          <a:p>
            <a:pPr eaLnBrk="1" hangingPunct="1">
              <a:lnSpc>
                <a:spcPct val="120000"/>
              </a:lnSpc>
              <a:spcBef>
                <a:spcPct val="40000"/>
              </a:spcBef>
              <a:buClr>
                <a:schemeClr val="accent2"/>
              </a:buClr>
              <a:buFont typeface="Wingdings" panose="05000000000000000000" pitchFamily="2" charset="2"/>
              <a:buChar char="o"/>
            </a:pPr>
            <a:endParaRPr lang="en-US" altLang="zh-CN" sz="2742" b="1" dirty="0">
              <a:latin typeface="Times New Roman" panose="02020603050405020304" pitchFamily="18" charset="0"/>
            </a:endParaRPr>
          </a:p>
        </p:txBody>
      </p:sp>
    </p:spTree>
    <p:extLst>
      <p:ext uri="{BB962C8B-B14F-4D97-AF65-F5344CB8AC3E}">
        <p14:creationId xmlns:p14="http://schemas.microsoft.com/office/powerpoint/2010/main" val="10632398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5063">
                                            <p:txEl>
                                              <p:pRg st="0" end="0"/>
                                            </p:txEl>
                                          </p:spTgt>
                                        </p:tgtEl>
                                        <p:attrNameLst>
                                          <p:attrName>style.visibility</p:attrName>
                                        </p:attrNameLst>
                                      </p:cBhvr>
                                      <p:to>
                                        <p:strVal val="visible"/>
                                      </p:to>
                                    </p:set>
                                    <p:anim calcmode="lin" valueType="num">
                                      <p:cBhvr additive="base">
                                        <p:cTn id="7" dur="500" fill="hold"/>
                                        <p:tgtEl>
                                          <p:spTgt spid="4506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506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5063">
                                            <p:txEl>
                                              <p:pRg st="1" end="1"/>
                                            </p:txEl>
                                          </p:spTgt>
                                        </p:tgtEl>
                                        <p:attrNameLst>
                                          <p:attrName>style.visibility</p:attrName>
                                        </p:attrNameLst>
                                      </p:cBhvr>
                                      <p:to>
                                        <p:strVal val="visible"/>
                                      </p:to>
                                    </p:set>
                                    <p:anim calcmode="lin" valueType="num">
                                      <p:cBhvr additive="base">
                                        <p:cTn id="13" dur="500" fill="hold"/>
                                        <p:tgtEl>
                                          <p:spTgt spid="4506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506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5063">
                                            <p:txEl>
                                              <p:pRg st="2" end="2"/>
                                            </p:txEl>
                                          </p:spTgt>
                                        </p:tgtEl>
                                        <p:attrNameLst>
                                          <p:attrName>style.visibility</p:attrName>
                                        </p:attrNameLst>
                                      </p:cBhvr>
                                      <p:to>
                                        <p:strVal val="visible"/>
                                      </p:to>
                                    </p:set>
                                    <p:anim calcmode="lin" valueType="num">
                                      <p:cBhvr additive="base">
                                        <p:cTn id="19" dur="500" fill="hold"/>
                                        <p:tgtEl>
                                          <p:spTgt spid="4506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506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5063">
                                            <p:txEl>
                                              <p:pRg st="3" end="3"/>
                                            </p:txEl>
                                          </p:spTgt>
                                        </p:tgtEl>
                                        <p:attrNameLst>
                                          <p:attrName>style.visibility</p:attrName>
                                        </p:attrNameLst>
                                      </p:cBhvr>
                                      <p:to>
                                        <p:strVal val="visible"/>
                                      </p:to>
                                    </p:set>
                                    <p:anim calcmode="lin" valueType="num">
                                      <p:cBhvr additive="base">
                                        <p:cTn id="25" dur="500" fill="hold"/>
                                        <p:tgtEl>
                                          <p:spTgt spid="4506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506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63" grpId="0" build="p"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83515" indent="-301352" eaLnBrk="0" hangingPunct="0">
              <a:defRPr>
                <a:solidFill>
                  <a:schemeClr val="tx1"/>
                </a:solidFill>
                <a:latin typeface="Verdana" panose="020B0604030504040204" pitchFamily="34" charset="0"/>
                <a:ea typeface="宋体" panose="02010600030101010101" pitchFamily="2" charset="-122"/>
              </a:defRPr>
            </a:lvl2pPr>
            <a:lvl3pPr marL="1205408" indent="-241082" eaLnBrk="0" hangingPunct="0">
              <a:defRPr>
                <a:solidFill>
                  <a:schemeClr val="tx1"/>
                </a:solidFill>
                <a:latin typeface="Verdana" panose="020B0604030504040204" pitchFamily="34" charset="0"/>
                <a:ea typeface="宋体" panose="02010600030101010101" pitchFamily="2" charset="-122"/>
              </a:defRPr>
            </a:lvl3pPr>
            <a:lvl4pPr marL="1687571" indent="-241082" eaLnBrk="0" hangingPunct="0">
              <a:defRPr>
                <a:solidFill>
                  <a:schemeClr val="tx1"/>
                </a:solidFill>
                <a:latin typeface="Verdana" panose="020B0604030504040204" pitchFamily="34" charset="0"/>
                <a:ea typeface="宋体" panose="02010600030101010101" pitchFamily="2" charset="-122"/>
              </a:defRPr>
            </a:lvl4pPr>
            <a:lvl5pPr marL="2169734" indent="-241082" eaLnBrk="0" hangingPunct="0">
              <a:defRPr>
                <a:solidFill>
                  <a:schemeClr val="tx1"/>
                </a:solidFill>
                <a:latin typeface="Verdana" panose="020B0604030504040204" pitchFamily="34" charset="0"/>
                <a:ea typeface="宋体" panose="02010600030101010101" pitchFamily="2" charset="-122"/>
              </a:defRPr>
            </a:lvl5pPr>
            <a:lvl6pPr marL="2651897" indent="-241082"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3134060" indent="-241082"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616223" indent="-241082"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4098387" indent="-241082"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838EF6FF-BD15-4E51-9748-CA04C095B6FB}" type="slidenum">
              <a:rPr lang="ja-JP" altLang="en-US">
                <a:solidFill>
                  <a:srgbClr val="A50021"/>
                </a:solidFill>
                <a:latin typeface="Arial" panose="020B0604020202020204" pitchFamily="34" charset="0"/>
                <a:ea typeface="ＭＳ Ｐゴシック" panose="020B0600070205080204" pitchFamily="34" charset="-128"/>
              </a:rPr>
              <a:pPr eaLnBrk="1" hangingPunct="1"/>
              <a:t>34</a:t>
            </a:fld>
            <a:endParaRPr lang="en-US" altLang="ja-JP">
              <a:solidFill>
                <a:srgbClr val="A50021"/>
              </a:solidFill>
              <a:latin typeface="Arial" panose="020B0604020202020204" pitchFamily="34" charset="0"/>
              <a:ea typeface="ＭＳ Ｐゴシック" panose="020B0600070205080204" pitchFamily="34" charset="-128"/>
            </a:endParaRPr>
          </a:p>
        </p:txBody>
      </p:sp>
      <p:sp>
        <p:nvSpPr>
          <p:cNvPr id="37892" name="Rectangle 6"/>
          <p:cNvSpPr>
            <a:spLocks noGrp="1" noChangeArrowheads="1"/>
          </p:cNvSpPr>
          <p:nvPr>
            <p:ph type="body" idx="1"/>
          </p:nvPr>
        </p:nvSpPr>
        <p:spPr>
          <a:xfrm>
            <a:off x="264792" y="1044716"/>
            <a:ext cx="9114478" cy="4105199"/>
          </a:xfrm>
        </p:spPr>
        <p:txBody>
          <a:bodyPr/>
          <a:lstStyle/>
          <a:p>
            <a:pPr eaLnBrk="1" hangingPunct="1">
              <a:buFont typeface="Wingdings" panose="05000000000000000000" pitchFamily="2" charset="2"/>
              <a:buNone/>
            </a:pPr>
            <a:r>
              <a:rPr lang="en-US" altLang="zh-CN" b="1" dirty="0" smtClean="0">
                <a:latin typeface="Times New Roman" panose="02020603050405020304" pitchFamily="18" charset="0"/>
              </a:rPr>
              <a:t>(3) </a:t>
            </a:r>
            <a:r>
              <a:rPr lang="zh-CN" altLang="en-US" b="1" dirty="0" smtClean="0">
                <a:latin typeface="Times New Roman" panose="02020603050405020304" pitchFamily="18" charset="0"/>
              </a:rPr>
              <a:t>什么</a:t>
            </a:r>
            <a:r>
              <a:rPr lang="zh-CN" altLang="en-US" b="1" dirty="0" smtClean="0">
                <a:latin typeface="Times New Roman" panose="02020603050405020304" pitchFamily="18" charset="0"/>
              </a:rPr>
              <a:t>情况下开发专家系统是合适的？</a:t>
            </a:r>
            <a:endParaRPr lang="zh-CN" altLang="en-US" sz="2847" b="1" dirty="0">
              <a:latin typeface="Times New Roman" panose="02020603050405020304" pitchFamily="18" charset="0"/>
            </a:endParaRPr>
          </a:p>
        </p:txBody>
      </p:sp>
      <p:sp>
        <p:nvSpPr>
          <p:cNvPr id="46087" name="Rectangle 7"/>
          <p:cNvSpPr>
            <a:spLocks noChangeArrowheads="1"/>
          </p:cNvSpPr>
          <p:nvPr/>
        </p:nvSpPr>
        <p:spPr bwMode="auto">
          <a:xfrm>
            <a:off x="402078" y="1767981"/>
            <a:ext cx="8977192" cy="4224608"/>
          </a:xfrm>
          <a:prstGeom prst="rect">
            <a:avLst/>
          </a:prstGeom>
          <a:gradFill rotWithShape="1">
            <a:gsLst>
              <a:gs pos="0">
                <a:srgbClr val="FFFF00"/>
              </a:gs>
              <a:gs pos="100000">
                <a:schemeClr val="bg1"/>
              </a:gs>
            </a:gsLst>
            <a:path path="rect">
              <a:fillToRect l="100000" t="100000"/>
            </a:path>
          </a:gradFill>
          <a:ln w="9525">
            <a:solidFill>
              <a:srgbClr val="808080"/>
            </a:solidFill>
            <a:miter lim="800000"/>
            <a:headEnd/>
            <a:tailEnd/>
          </a:ln>
        </p:spPr>
        <p:txBody>
          <a:bodyPr/>
          <a:lstStyle>
            <a:lvl1pPr marL="469900" indent="-469900"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just">
              <a:lnSpc>
                <a:spcPct val="150000"/>
              </a:lnSpc>
              <a:buFont typeface="Wingdings" panose="05000000000000000000" pitchFamily="2" charset="2"/>
              <a:buNone/>
            </a:pPr>
            <a:r>
              <a:rPr lang="zh-CN" altLang="en-US" sz="2800" b="1" dirty="0" smtClean="0">
                <a:solidFill>
                  <a:srgbClr val="000000"/>
                </a:solidFill>
                <a:latin typeface="+mn-ea"/>
                <a:ea typeface="+mn-ea"/>
              </a:rPr>
              <a:t>① </a:t>
            </a:r>
            <a:r>
              <a:rPr lang="zh-CN" altLang="en-US" sz="2800" b="1" dirty="0">
                <a:solidFill>
                  <a:srgbClr val="FF0000"/>
                </a:solidFill>
                <a:latin typeface="+mn-ea"/>
                <a:ea typeface="+mn-ea"/>
              </a:rPr>
              <a:t>本质</a:t>
            </a:r>
            <a:r>
              <a:rPr lang="en-US" altLang="zh-CN" sz="2800" b="1" dirty="0">
                <a:solidFill>
                  <a:srgbClr val="000000"/>
                </a:solidFill>
                <a:latin typeface="+mn-ea"/>
                <a:ea typeface="+mn-ea"/>
              </a:rPr>
              <a:t>——</a:t>
            </a:r>
            <a:r>
              <a:rPr lang="zh-CN" altLang="en-US" sz="2800" b="1" dirty="0">
                <a:solidFill>
                  <a:srgbClr val="000000"/>
                </a:solidFill>
                <a:latin typeface="+mn-ea"/>
                <a:ea typeface="+mn-ea"/>
              </a:rPr>
              <a:t>问题本质上必须能很自然地通过符号操作和符号结构来进行求解，且问题求解时需要使用启发式知识，需要使用经验规则才能得到</a:t>
            </a:r>
            <a:r>
              <a:rPr lang="zh-CN" altLang="en-US" sz="2800" b="1" dirty="0" smtClean="0">
                <a:solidFill>
                  <a:srgbClr val="000000"/>
                </a:solidFill>
                <a:latin typeface="+mn-ea"/>
                <a:ea typeface="+mn-ea"/>
              </a:rPr>
              <a:t>答案</a:t>
            </a:r>
            <a:endParaRPr lang="en-US" altLang="zh-CN" sz="2800" b="1" dirty="0" smtClean="0">
              <a:solidFill>
                <a:srgbClr val="000000"/>
              </a:solidFill>
              <a:latin typeface="+mn-ea"/>
              <a:ea typeface="+mn-ea"/>
            </a:endParaRPr>
          </a:p>
          <a:p>
            <a:pPr algn="just">
              <a:lnSpc>
                <a:spcPct val="150000"/>
              </a:lnSpc>
              <a:buFont typeface="Wingdings" panose="05000000000000000000" pitchFamily="2" charset="2"/>
              <a:buNone/>
            </a:pPr>
            <a:r>
              <a:rPr lang="zh-CN" altLang="en-US" sz="2800" b="1" dirty="0" smtClean="0">
                <a:solidFill>
                  <a:srgbClr val="000000"/>
                </a:solidFill>
                <a:latin typeface="+mn-ea"/>
                <a:ea typeface="+mn-ea"/>
              </a:rPr>
              <a:t>② </a:t>
            </a:r>
            <a:r>
              <a:rPr lang="zh-CN" altLang="en-US" sz="2800" b="1" dirty="0">
                <a:solidFill>
                  <a:srgbClr val="FF0000"/>
                </a:solidFill>
                <a:latin typeface="+mn-ea"/>
                <a:ea typeface="+mn-ea"/>
              </a:rPr>
              <a:t>复杂性</a:t>
            </a:r>
            <a:r>
              <a:rPr lang="en-US" altLang="zh-CN" sz="2800" b="1" dirty="0">
                <a:solidFill>
                  <a:srgbClr val="000000"/>
                </a:solidFill>
                <a:latin typeface="+mn-ea"/>
                <a:ea typeface="+mn-ea"/>
              </a:rPr>
              <a:t>——</a:t>
            </a:r>
            <a:r>
              <a:rPr lang="zh-CN" altLang="en-US" sz="2800" b="1" dirty="0">
                <a:solidFill>
                  <a:srgbClr val="000000"/>
                </a:solidFill>
                <a:latin typeface="+mn-ea"/>
                <a:ea typeface="+mn-ea"/>
              </a:rPr>
              <a:t>问题不是太容易且较为重要</a:t>
            </a:r>
          </a:p>
          <a:p>
            <a:pPr algn="just">
              <a:lnSpc>
                <a:spcPct val="150000"/>
              </a:lnSpc>
              <a:buFont typeface="Wingdings" panose="05000000000000000000" pitchFamily="2" charset="2"/>
              <a:buNone/>
            </a:pPr>
            <a:r>
              <a:rPr lang="zh-CN" altLang="en-US" sz="2800" b="1" dirty="0" smtClean="0">
                <a:solidFill>
                  <a:srgbClr val="000000"/>
                </a:solidFill>
                <a:latin typeface="+mn-ea"/>
                <a:ea typeface="+mn-ea"/>
                <a:cs typeface="Times New Roman" panose="02020603050405020304" pitchFamily="18" charset="0"/>
              </a:rPr>
              <a:t>③ </a:t>
            </a:r>
            <a:r>
              <a:rPr lang="zh-CN" altLang="en-US" sz="2800" b="1" dirty="0">
                <a:solidFill>
                  <a:srgbClr val="FF0000"/>
                </a:solidFill>
                <a:latin typeface="+mn-ea"/>
                <a:ea typeface="+mn-ea"/>
                <a:cs typeface="Times New Roman" panose="02020603050405020304" pitchFamily="18" charset="0"/>
              </a:rPr>
              <a:t>范围</a:t>
            </a:r>
            <a:r>
              <a:rPr lang="en-US" altLang="zh-CN" sz="2800" b="1" dirty="0">
                <a:solidFill>
                  <a:srgbClr val="000000"/>
                </a:solidFill>
                <a:latin typeface="+mn-ea"/>
                <a:ea typeface="+mn-ea"/>
                <a:cs typeface="Times New Roman" panose="02020603050405020304" pitchFamily="18" charset="0"/>
              </a:rPr>
              <a:t>——</a:t>
            </a:r>
            <a:r>
              <a:rPr lang="zh-CN" altLang="en-US" sz="2800" b="1" dirty="0">
                <a:solidFill>
                  <a:srgbClr val="000000"/>
                </a:solidFill>
                <a:latin typeface="+mn-ea"/>
                <a:ea typeface="+mn-ea"/>
                <a:cs typeface="Times New Roman" panose="02020603050405020304" pitchFamily="18" charset="0"/>
              </a:rPr>
              <a:t>问题需要有适当的</a:t>
            </a:r>
            <a:r>
              <a:rPr lang="zh-CN" altLang="en-US" sz="2800" b="1" dirty="0" smtClean="0">
                <a:solidFill>
                  <a:srgbClr val="000000"/>
                </a:solidFill>
                <a:latin typeface="+mn-ea"/>
                <a:ea typeface="+mn-ea"/>
                <a:cs typeface="Times New Roman" panose="02020603050405020304" pitchFamily="18" charset="0"/>
              </a:rPr>
              <a:t>范围</a:t>
            </a:r>
            <a:r>
              <a:rPr lang="zh-CN" altLang="en-US" sz="2800" b="1" dirty="0">
                <a:solidFill>
                  <a:srgbClr val="000000"/>
                </a:solidFill>
                <a:latin typeface="+mn-ea"/>
                <a:ea typeface="+mn-ea"/>
                <a:cs typeface="Times New Roman" panose="02020603050405020304" pitchFamily="18" charset="0"/>
              </a:rPr>
              <a:t>。</a:t>
            </a:r>
            <a:r>
              <a:rPr lang="zh-CN" altLang="en-US" sz="2800" b="1" dirty="0" smtClean="0">
                <a:solidFill>
                  <a:srgbClr val="000000"/>
                </a:solidFill>
                <a:latin typeface="+mn-ea"/>
                <a:ea typeface="+mn-ea"/>
              </a:rPr>
              <a:t>所</a:t>
            </a:r>
            <a:r>
              <a:rPr lang="zh-CN" altLang="en-US" sz="2800" b="1" dirty="0">
                <a:solidFill>
                  <a:srgbClr val="000000"/>
                </a:solidFill>
                <a:latin typeface="+mn-ea"/>
                <a:ea typeface="+mn-ea"/>
              </a:rPr>
              <a:t>选任务的大小可驾驭、 任务有实用价值。</a:t>
            </a:r>
            <a:r>
              <a:rPr lang="zh-CN" altLang="en-US" sz="2800" b="1" dirty="0">
                <a:latin typeface="+mn-ea"/>
                <a:ea typeface="+mn-ea"/>
              </a:rPr>
              <a:t> </a:t>
            </a:r>
          </a:p>
        </p:txBody>
      </p:sp>
    </p:spTree>
    <p:extLst>
      <p:ext uri="{BB962C8B-B14F-4D97-AF65-F5344CB8AC3E}">
        <p14:creationId xmlns:p14="http://schemas.microsoft.com/office/powerpoint/2010/main" val="28520723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6087">
                                            <p:txEl>
                                              <p:pRg st="0" end="0"/>
                                            </p:txEl>
                                          </p:spTgt>
                                        </p:tgtEl>
                                        <p:attrNameLst>
                                          <p:attrName>style.visibility</p:attrName>
                                        </p:attrNameLst>
                                      </p:cBhvr>
                                      <p:to>
                                        <p:strVal val="visible"/>
                                      </p:to>
                                    </p:set>
                                    <p:animEffect transition="in" filter="box(in)">
                                      <p:cBhvr>
                                        <p:cTn id="7" dur="500"/>
                                        <p:tgtEl>
                                          <p:spTgt spid="460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46087">
                                            <p:txEl>
                                              <p:pRg st="1" end="1"/>
                                            </p:txEl>
                                          </p:spTgt>
                                        </p:tgtEl>
                                        <p:attrNameLst>
                                          <p:attrName>style.visibility</p:attrName>
                                        </p:attrNameLst>
                                      </p:cBhvr>
                                      <p:to>
                                        <p:strVal val="visible"/>
                                      </p:to>
                                    </p:set>
                                    <p:animEffect transition="in" filter="box(in)">
                                      <p:cBhvr>
                                        <p:cTn id="12" dur="500"/>
                                        <p:tgtEl>
                                          <p:spTgt spid="4608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46087">
                                            <p:txEl>
                                              <p:pRg st="2" end="2"/>
                                            </p:txEl>
                                          </p:spTgt>
                                        </p:tgtEl>
                                        <p:attrNameLst>
                                          <p:attrName>style.visibility</p:attrName>
                                        </p:attrNameLst>
                                      </p:cBhvr>
                                      <p:to>
                                        <p:strVal val="visible"/>
                                      </p:to>
                                    </p:set>
                                    <p:animEffect transition="in" filter="box(in)">
                                      <p:cBhvr>
                                        <p:cTn id="17" dur="500"/>
                                        <p:tgtEl>
                                          <p:spTgt spid="4608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7" grpId="0" build="p"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83515" indent="-301352" eaLnBrk="0" hangingPunct="0">
              <a:defRPr>
                <a:solidFill>
                  <a:schemeClr val="tx1"/>
                </a:solidFill>
                <a:latin typeface="Verdana" panose="020B0604030504040204" pitchFamily="34" charset="0"/>
                <a:ea typeface="宋体" panose="02010600030101010101" pitchFamily="2" charset="-122"/>
              </a:defRPr>
            </a:lvl2pPr>
            <a:lvl3pPr marL="1205408" indent="-241082" eaLnBrk="0" hangingPunct="0">
              <a:defRPr>
                <a:solidFill>
                  <a:schemeClr val="tx1"/>
                </a:solidFill>
                <a:latin typeface="Verdana" panose="020B0604030504040204" pitchFamily="34" charset="0"/>
                <a:ea typeface="宋体" panose="02010600030101010101" pitchFamily="2" charset="-122"/>
              </a:defRPr>
            </a:lvl3pPr>
            <a:lvl4pPr marL="1687571" indent="-241082" eaLnBrk="0" hangingPunct="0">
              <a:defRPr>
                <a:solidFill>
                  <a:schemeClr val="tx1"/>
                </a:solidFill>
                <a:latin typeface="Verdana" panose="020B0604030504040204" pitchFamily="34" charset="0"/>
                <a:ea typeface="宋体" panose="02010600030101010101" pitchFamily="2" charset="-122"/>
              </a:defRPr>
            </a:lvl4pPr>
            <a:lvl5pPr marL="2169734" indent="-241082" eaLnBrk="0" hangingPunct="0">
              <a:defRPr>
                <a:solidFill>
                  <a:schemeClr val="tx1"/>
                </a:solidFill>
                <a:latin typeface="Verdana" panose="020B0604030504040204" pitchFamily="34" charset="0"/>
                <a:ea typeface="宋体" panose="02010600030101010101" pitchFamily="2" charset="-122"/>
              </a:defRPr>
            </a:lvl5pPr>
            <a:lvl6pPr marL="2651897" indent="-241082"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3134060" indent="-241082"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616223" indent="-241082"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4098387" indent="-241082"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430A94B0-92BD-41D5-9A6D-7F61EC09C2FC}" type="slidenum">
              <a:rPr lang="ja-JP" altLang="en-US">
                <a:solidFill>
                  <a:srgbClr val="A50021"/>
                </a:solidFill>
                <a:latin typeface="Arial" panose="020B0604020202020204" pitchFamily="34" charset="0"/>
                <a:ea typeface="ＭＳ Ｐゴシック" panose="020B0600070205080204" pitchFamily="34" charset="-128"/>
              </a:rPr>
              <a:pPr eaLnBrk="1" hangingPunct="1"/>
              <a:t>35</a:t>
            </a:fld>
            <a:endParaRPr lang="en-US" altLang="ja-JP">
              <a:solidFill>
                <a:srgbClr val="A50021"/>
              </a:solidFill>
              <a:latin typeface="Arial" panose="020B0604020202020204" pitchFamily="34" charset="0"/>
              <a:ea typeface="ＭＳ Ｐゴシック" panose="020B0600070205080204" pitchFamily="34" charset="-128"/>
            </a:endParaRPr>
          </a:p>
        </p:txBody>
      </p:sp>
      <p:sp>
        <p:nvSpPr>
          <p:cNvPr id="6" name="矩形 5"/>
          <p:cNvSpPr/>
          <p:nvPr/>
        </p:nvSpPr>
        <p:spPr>
          <a:xfrm>
            <a:off x="33307" y="808013"/>
            <a:ext cx="9358536" cy="4616648"/>
          </a:xfrm>
          <a:prstGeom prst="rect">
            <a:avLst/>
          </a:prstGeom>
        </p:spPr>
        <p:txBody>
          <a:bodyPr wrap="square">
            <a:spAutoFit/>
          </a:bodyPr>
          <a:lstStyle/>
          <a:p>
            <a:pPr algn="just">
              <a:lnSpc>
                <a:spcPct val="150000"/>
              </a:lnSpc>
            </a:pPr>
            <a:r>
              <a:rPr lang="zh-CN" altLang="en-US" sz="2800" dirty="0">
                <a:solidFill>
                  <a:srgbClr val="FF0000"/>
                </a:solidFill>
                <a:latin typeface="宋体" panose="02010600030101010101" pitchFamily="2" charset="-122"/>
                <a:ea typeface="楷体_GB2312" pitchFamily="49" charset="-122"/>
              </a:rPr>
              <a:t>专家系统的设计原则</a:t>
            </a:r>
          </a:p>
          <a:p>
            <a:pPr marL="914400" lvl="1" indent="-457200" algn="just">
              <a:lnSpc>
                <a:spcPct val="150000"/>
              </a:lnSpc>
              <a:buFont typeface="Wingdings" panose="05000000000000000000" pitchFamily="2" charset="2"/>
              <a:buChar char="l"/>
            </a:pPr>
            <a:r>
              <a:rPr lang="zh-CN" altLang="en-US" sz="2800" dirty="0">
                <a:latin typeface="宋体" panose="02010600030101010101" pitchFamily="2" charset="-122"/>
              </a:rPr>
              <a:t>专门任务		</a:t>
            </a:r>
            <a:r>
              <a:rPr lang="zh-CN" altLang="en-US" sz="2800" i="1" dirty="0">
                <a:latin typeface="宋体" panose="02010600030101010101" pitchFamily="2" charset="-122"/>
              </a:rPr>
              <a:t>领域大小</a:t>
            </a:r>
            <a:r>
              <a:rPr lang="zh-CN" altLang="en-US" sz="2800" dirty="0">
                <a:latin typeface="宋体" panose="02010600030101010101" pitchFamily="2" charset="-122"/>
              </a:rPr>
              <a:t> </a:t>
            </a:r>
          </a:p>
          <a:p>
            <a:pPr marL="914400" lvl="1" indent="-457200" algn="just">
              <a:lnSpc>
                <a:spcPct val="150000"/>
              </a:lnSpc>
              <a:buFont typeface="Wingdings" panose="05000000000000000000" pitchFamily="2" charset="2"/>
              <a:buChar char="l"/>
            </a:pPr>
            <a:r>
              <a:rPr lang="zh-CN" altLang="en-US" sz="2800" dirty="0">
                <a:latin typeface="宋体" panose="02010600030101010101" pitchFamily="2" charset="-122"/>
              </a:rPr>
              <a:t>专家合作		</a:t>
            </a:r>
            <a:r>
              <a:rPr lang="zh-CN" altLang="en-US" sz="2800" i="1" dirty="0">
                <a:latin typeface="宋体" panose="02010600030101010101" pitchFamily="2" charset="-122"/>
              </a:rPr>
              <a:t>反复磋商，团结协作</a:t>
            </a:r>
            <a:r>
              <a:rPr lang="zh-CN" altLang="en-US" sz="2800" dirty="0">
                <a:latin typeface="宋体" panose="02010600030101010101" pitchFamily="2" charset="-122"/>
              </a:rPr>
              <a:t>  </a:t>
            </a:r>
          </a:p>
          <a:p>
            <a:pPr marL="914400" lvl="1" indent="-457200" algn="just">
              <a:lnSpc>
                <a:spcPct val="150000"/>
              </a:lnSpc>
              <a:buFont typeface="Wingdings" panose="05000000000000000000" pitchFamily="2" charset="2"/>
              <a:buChar char="l"/>
            </a:pPr>
            <a:r>
              <a:rPr lang="zh-CN" altLang="en-US" sz="2800" dirty="0">
                <a:latin typeface="宋体" panose="02010600030101010101" pitchFamily="2" charset="-122"/>
              </a:rPr>
              <a:t>原型设计		</a:t>
            </a:r>
            <a:r>
              <a:rPr lang="zh-CN" altLang="en-US" sz="2800" i="1" dirty="0">
                <a:latin typeface="宋体" panose="02010600030101010101" pitchFamily="2" charset="-122"/>
              </a:rPr>
              <a:t>从</a:t>
            </a:r>
            <a:r>
              <a:rPr lang="zh-CN" altLang="en-US" sz="2800" i="1" dirty="0"/>
              <a:t>“</a:t>
            </a:r>
            <a:r>
              <a:rPr lang="zh-CN" altLang="en-US" sz="2800" i="1" dirty="0">
                <a:latin typeface="宋体" panose="02010600030101010101" pitchFamily="2" charset="-122"/>
              </a:rPr>
              <a:t>最小系统</a:t>
            </a:r>
            <a:r>
              <a:rPr lang="zh-CN" altLang="en-US" sz="2800" i="1" dirty="0"/>
              <a:t>”</a:t>
            </a:r>
            <a:r>
              <a:rPr lang="zh-CN" altLang="en-US" sz="2800" i="1" dirty="0">
                <a:latin typeface="宋体" panose="02010600030101010101" pitchFamily="2" charset="-122"/>
              </a:rPr>
              <a:t>到</a:t>
            </a:r>
            <a:r>
              <a:rPr lang="zh-CN" altLang="en-US" sz="2800" i="1" dirty="0"/>
              <a:t>“</a:t>
            </a:r>
            <a:r>
              <a:rPr lang="zh-CN" altLang="en-US" sz="2800" i="1" dirty="0">
                <a:latin typeface="宋体" panose="02010600030101010101" pitchFamily="2" charset="-122"/>
              </a:rPr>
              <a:t>扩充式</a:t>
            </a:r>
            <a:r>
              <a:rPr lang="zh-CN" altLang="en-US" sz="2800" i="1" dirty="0"/>
              <a:t>”</a:t>
            </a:r>
            <a:r>
              <a:rPr lang="zh-CN" altLang="en-US" sz="2800" i="1" dirty="0">
                <a:latin typeface="宋体" panose="02010600030101010101" pitchFamily="2" charset="-122"/>
              </a:rPr>
              <a:t>开发</a:t>
            </a:r>
            <a:r>
              <a:rPr lang="zh-CN" altLang="en-US" sz="2800" dirty="0">
                <a:latin typeface="宋体" panose="02010600030101010101" pitchFamily="2" charset="-122"/>
              </a:rPr>
              <a:t>  </a:t>
            </a:r>
          </a:p>
          <a:p>
            <a:pPr marL="914400" lvl="1" indent="-457200" algn="just">
              <a:lnSpc>
                <a:spcPct val="150000"/>
              </a:lnSpc>
              <a:buFont typeface="Wingdings" panose="05000000000000000000" pitchFamily="2" charset="2"/>
              <a:buChar char="l"/>
            </a:pPr>
            <a:r>
              <a:rPr lang="zh-CN" altLang="en-US" sz="2800" dirty="0">
                <a:latin typeface="宋体" panose="02010600030101010101" pitchFamily="2" charset="-122"/>
              </a:rPr>
              <a:t>用户参与		</a:t>
            </a:r>
            <a:r>
              <a:rPr lang="zh-CN" altLang="en-US" sz="2800" i="1" dirty="0">
                <a:latin typeface="宋体" panose="02010600030101010101" pitchFamily="2" charset="-122"/>
              </a:rPr>
              <a:t>充实、完善知识库</a:t>
            </a:r>
            <a:r>
              <a:rPr lang="zh-CN" altLang="en-US" sz="2800" dirty="0">
                <a:latin typeface="宋体" panose="02010600030101010101" pitchFamily="2" charset="-122"/>
              </a:rPr>
              <a:t>   </a:t>
            </a:r>
          </a:p>
          <a:p>
            <a:pPr marL="914400" lvl="1" indent="-457200" algn="just">
              <a:lnSpc>
                <a:spcPct val="150000"/>
              </a:lnSpc>
              <a:buFont typeface="Wingdings" panose="05000000000000000000" pitchFamily="2" charset="2"/>
              <a:buChar char="l"/>
            </a:pPr>
            <a:r>
              <a:rPr lang="zh-CN" altLang="en-US" sz="2800" dirty="0">
                <a:latin typeface="宋体" panose="02010600030101010101" pitchFamily="2" charset="-122"/>
              </a:rPr>
              <a:t>辅助工具		</a:t>
            </a:r>
            <a:r>
              <a:rPr lang="zh-CN" altLang="en-US" sz="2800" i="1" dirty="0">
                <a:latin typeface="宋体" panose="02010600030101010101" pitchFamily="2" charset="-122"/>
              </a:rPr>
              <a:t>提高设计效率</a:t>
            </a:r>
            <a:r>
              <a:rPr lang="zh-CN" altLang="en-US" sz="2800" dirty="0">
                <a:latin typeface="宋体" panose="02010600030101010101" pitchFamily="2" charset="-122"/>
              </a:rPr>
              <a:t>  </a:t>
            </a:r>
          </a:p>
          <a:p>
            <a:pPr marL="914400" lvl="1" indent="-457200" algn="just">
              <a:lnSpc>
                <a:spcPct val="150000"/>
              </a:lnSpc>
              <a:buFont typeface="Wingdings" panose="05000000000000000000" pitchFamily="2" charset="2"/>
              <a:buChar char="l"/>
            </a:pPr>
            <a:r>
              <a:rPr lang="zh-CN" altLang="en-US" sz="2800" dirty="0">
                <a:latin typeface="宋体" panose="02010600030101010101" pitchFamily="2" charset="-122"/>
              </a:rPr>
              <a:t>知识库与推理机分离	</a:t>
            </a:r>
            <a:r>
              <a:rPr lang="zh-CN" altLang="en-US" sz="2800" i="1" dirty="0">
                <a:latin typeface="宋体" panose="02010600030101010101" pitchFamily="2" charset="-122"/>
              </a:rPr>
              <a:t>体现特征，灵活</a:t>
            </a:r>
            <a:endParaRPr lang="zh-CN" altLang="en-US" sz="2800" i="1" dirty="0">
              <a:latin typeface="宋体" panose="02010600030101010101" pitchFamily="2" charset="-122"/>
            </a:endParaRPr>
          </a:p>
        </p:txBody>
      </p:sp>
    </p:spTree>
    <p:extLst>
      <p:ext uri="{BB962C8B-B14F-4D97-AF65-F5344CB8AC3E}">
        <p14:creationId xmlns:p14="http://schemas.microsoft.com/office/powerpoint/2010/main" val="4523673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83515" indent="-301352" eaLnBrk="0" hangingPunct="0">
              <a:defRPr>
                <a:solidFill>
                  <a:schemeClr val="tx1"/>
                </a:solidFill>
                <a:latin typeface="Verdana" panose="020B0604030504040204" pitchFamily="34" charset="0"/>
                <a:ea typeface="宋体" panose="02010600030101010101" pitchFamily="2" charset="-122"/>
              </a:defRPr>
            </a:lvl2pPr>
            <a:lvl3pPr marL="1205408" indent="-241082" eaLnBrk="0" hangingPunct="0">
              <a:defRPr>
                <a:solidFill>
                  <a:schemeClr val="tx1"/>
                </a:solidFill>
                <a:latin typeface="Verdana" panose="020B0604030504040204" pitchFamily="34" charset="0"/>
                <a:ea typeface="宋体" panose="02010600030101010101" pitchFamily="2" charset="-122"/>
              </a:defRPr>
            </a:lvl3pPr>
            <a:lvl4pPr marL="1687571" indent="-241082" eaLnBrk="0" hangingPunct="0">
              <a:defRPr>
                <a:solidFill>
                  <a:schemeClr val="tx1"/>
                </a:solidFill>
                <a:latin typeface="Verdana" panose="020B0604030504040204" pitchFamily="34" charset="0"/>
                <a:ea typeface="宋体" panose="02010600030101010101" pitchFamily="2" charset="-122"/>
              </a:defRPr>
            </a:lvl4pPr>
            <a:lvl5pPr marL="2169734" indent="-241082" eaLnBrk="0" hangingPunct="0">
              <a:defRPr>
                <a:solidFill>
                  <a:schemeClr val="tx1"/>
                </a:solidFill>
                <a:latin typeface="Verdana" panose="020B0604030504040204" pitchFamily="34" charset="0"/>
                <a:ea typeface="宋体" panose="02010600030101010101" pitchFamily="2" charset="-122"/>
              </a:defRPr>
            </a:lvl5pPr>
            <a:lvl6pPr marL="2651897" indent="-241082"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3134060" indent="-241082"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616223" indent="-241082"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4098387" indent="-241082"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70A424E1-8E84-423A-BF20-D55472A26BFD}" type="slidenum">
              <a:rPr lang="ja-JP" altLang="en-US">
                <a:solidFill>
                  <a:srgbClr val="A50021"/>
                </a:solidFill>
                <a:latin typeface="Arial" panose="020B0604020202020204" pitchFamily="34" charset="0"/>
                <a:ea typeface="ＭＳ Ｐゴシック" panose="020B0600070205080204" pitchFamily="34" charset="-128"/>
              </a:rPr>
              <a:pPr eaLnBrk="1" hangingPunct="1"/>
              <a:t>36</a:t>
            </a:fld>
            <a:endParaRPr lang="en-US" altLang="ja-JP">
              <a:solidFill>
                <a:srgbClr val="A50021"/>
              </a:solidFill>
              <a:latin typeface="Arial" panose="020B0604020202020204" pitchFamily="34" charset="0"/>
              <a:ea typeface="ＭＳ Ｐゴシック" panose="020B0600070205080204" pitchFamily="34" charset="-128"/>
            </a:endParaRPr>
          </a:p>
        </p:txBody>
      </p:sp>
      <p:sp>
        <p:nvSpPr>
          <p:cNvPr id="40964" name="Rectangle 11"/>
          <p:cNvSpPr>
            <a:spLocks noGrp="1" noChangeArrowheads="1"/>
          </p:cNvSpPr>
          <p:nvPr>
            <p:ph type="body" idx="1"/>
          </p:nvPr>
        </p:nvSpPr>
        <p:spPr/>
        <p:txBody>
          <a:bodyPr/>
          <a:lstStyle/>
          <a:p>
            <a:pPr eaLnBrk="1" hangingPunct="1">
              <a:buFont typeface="Wingdings" panose="05000000000000000000" pitchFamily="2" charset="2"/>
              <a:buNone/>
            </a:pPr>
            <a:r>
              <a:rPr lang="en-US" altLang="zh-CN" b="1" smtClean="0">
                <a:latin typeface="Times New Roman" panose="02020603050405020304" pitchFamily="18" charset="0"/>
              </a:rPr>
              <a:t>2. </a:t>
            </a:r>
            <a:r>
              <a:rPr lang="zh-CN" altLang="en-US" b="1" smtClean="0">
                <a:latin typeface="Times New Roman" panose="02020603050405020304" pitchFamily="18" charset="0"/>
              </a:rPr>
              <a:t>专家系统的开发步骤</a:t>
            </a:r>
          </a:p>
        </p:txBody>
      </p:sp>
      <p:pic>
        <p:nvPicPr>
          <p:cNvPr id="40965" name="Picture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900" y="1838299"/>
            <a:ext cx="9360590" cy="4429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3"/>
          <p:cNvSpPr txBox="1">
            <a:spLocks noChangeArrowheads="1"/>
          </p:cNvSpPr>
          <p:nvPr/>
        </p:nvSpPr>
        <p:spPr>
          <a:xfrm>
            <a:off x="142659" y="447973"/>
            <a:ext cx="8229600" cy="4530725"/>
          </a:xfrm>
          <a:prstGeom prst="rect">
            <a:avLst/>
          </a:prstGeom>
        </p:spPr>
        <p:txBody>
          <a:bodyPr vert="horz" lIns="91440" tIns="45720" rIns="91440" bIns="45720" rtlCol="0">
            <a:normAutofit/>
          </a:bodyPr>
          <a:lstStyle>
            <a:lvl1pPr marL="241082" indent="-241082" algn="l" defTabSz="964326" rtl="0" eaLnBrk="1" latinLnBrk="0" hangingPunct="1">
              <a:lnSpc>
                <a:spcPct val="90000"/>
              </a:lnSpc>
              <a:spcBef>
                <a:spcPts val="1055"/>
              </a:spcBef>
              <a:buFont typeface="Arial" panose="020B0604020202020204" pitchFamily="34" charset="0"/>
              <a:buChar char="•"/>
              <a:defRPr sz="2953" kern="1200">
                <a:solidFill>
                  <a:schemeClr val="tx1"/>
                </a:solidFill>
                <a:latin typeface="+mn-lt"/>
                <a:ea typeface="+mn-ea"/>
                <a:cs typeface="+mn-cs"/>
              </a:defRPr>
            </a:lvl1pPr>
            <a:lvl2pPr marL="723245" indent="-241082" algn="l" defTabSz="964326" rtl="0" eaLnBrk="1" latinLnBrk="0" hangingPunct="1">
              <a:lnSpc>
                <a:spcPct val="90000"/>
              </a:lnSpc>
              <a:spcBef>
                <a:spcPts val="527"/>
              </a:spcBef>
              <a:buFont typeface="Arial" panose="020B0604020202020204" pitchFamily="34" charset="0"/>
              <a:buChar char="•"/>
              <a:defRPr sz="2531" kern="1200">
                <a:solidFill>
                  <a:schemeClr val="tx1"/>
                </a:solidFill>
                <a:latin typeface="+mn-lt"/>
                <a:ea typeface="+mn-ea"/>
                <a:cs typeface="+mn-cs"/>
              </a:defRPr>
            </a:lvl2pPr>
            <a:lvl3pPr marL="1205408" indent="-241082" algn="l" defTabSz="964326" rtl="0" eaLnBrk="1" latinLnBrk="0" hangingPunct="1">
              <a:lnSpc>
                <a:spcPct val="90000"/>
              </a:lnSpc>
              <a:spcBef>
                <a:spcPts val="527"/>
              </a:spcBef>
              <a:buFont typeface="Arial" panose="020B0604020202020204" pitchFamily="34" charset="0"/>
              <a:buChar char="•"/>
              <a:defRPr sz="2109" kern="1200">
                <a:solidFill>
                  <a:schemeClr val="tx1"/>
                </a:solidFill>
                <a:latin typeface="+mn-lt"/>
                <a:ea typeface="+mn-ea"/>
                <a:cs typeface="+mn-cs"/>
              </a:defRPr>
            </a:lvl3pPr>
            <a:lvl4pPr marL="1687571"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4pPr>
            <a:lvl5pPr marL="2169734"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5pPr>
            <a:lvl6pPr marL="2651897"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6pPr>
            <a:lvl7pPr marL="3134060"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7pPr>
            <a:lvl8pPr marL="3616223"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8pPr>
            <a:lvl9pPr marL="4098387"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9pPr>
          </a:lstStyle>
          <a:p>
            <a:pPr algn="just" fontAlgn="auto">
              <a:spcAft>
                <a:spcPts val="0"/>
              </a:spcAft>
              <a:buFont typeface="Wingdings" panose="05000000000000000000" pitchFamily="2" charset="2"/>
              <a:buNone/>
            </a:pPr>
            <a:r>
              <a:rPr lang="zh-CN" altLang="en-US" sz="2400" smtClean="0">
                <a:solidFill>
                  <a:srgbClr val="FF0000"/>
                </a:solidFill>
                <a:latin typeface="宋体" panose="02010600030101010101" pitchFamily="2" charset="-122"/>
                <a:ea typeface="楷体_GB2312" pitchFamily="49" charset="-122"/>
              </a:rPr>
              <a:t>专家系统的开发步骤 </a:t>
            </a:r>
            <a:r>
              <a:rPr lang="zh-CN" altLang="en-US" sz="2400" smtClean="0">
                <a:solidFill>
                  <a:srgbClr val="FF0000"/>
                </a:solidFill>
                <a:latin typeface="宋体" panose="02010600030101010101" pitchFamily="2" charset="-122"/>
                <a:ea typeface="宋体" panose="02010600030101010101" pitchFamily="2" charset="-122"/>
              </a:rPr>
              <a:t> </a:t>
            </a:r>
          </a:p>
          <a:p>
            <a:pPr algn="just" fontAlgn="auto">
              <a:spcAft>
                <a:spcPts val="0"/>
              </a:spcAft>
              <a:buFont typeface="Wingdings" panose="05000000000000000000" pitchFamily="2" charset="2"/>
              <a:buNone/>
            </a:pPr>
            <a:r>
              <a:rPr lang="zh-CN" altLang="en-US" sz="2400" smtClean="0">
                <a:solidFill>
                  <a:srgbClr val="FF0000"/>
                </a:solidFill>
                <a:latin typeface="宋体" panose="02010600030101010101" pitchFamily="2" charset="-122"/>
                <a:ea typeface="宋体" panose="02010600030101010101" pitchFamily="2" charset="-122"/>
                <a:cs typeface="Times New Roman" panose="02020603050405020304" pitchFamily="18" charset="0"/>
              </a:rPr>
              <a:t>	</a:t>
            </a:r>
            <a:r>
              <a:rPr lang="zh-CN" altLang="en-US" sz="2400" smtClean="0">
                <a:latin typeface="宋体" panose="02010600030101010101" pitchFamily="2" charset="-122"/>
                <a:ea typeface="宋体" panose="02010600030101010101" pitchFamily="2" charset="-122"/>
                <a:cs typeface="Times New Roman" panose="02020603050405020304" pitchFamily="18" charset="0"/>
              </a:rPr>
              <a:t>知识工程比软件工程更强调渐进性、扩充性</a:t>
            </a:r>
          </a:p>
          <a:p>
            <a:pPr algn="just" fontAlgn="auto">
              <a:spcAft>
                <a:spcPts val="0"/>
              </a:spcAft>
              <a:buFont typeface="Wingdings" panose="05000000000000000000" pitchFamily="2" charset="2"/>
              <a:buNone/>
            </a:pPr>
            <a:endParaRPr lang="en-US" altLang="zh-CN" sz="2400">
              <a:latin typeface="宋体" panose="02010600030101010101" pitchFamily="2" charset="-122"/>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2292796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3"/>
          <p:cNvSpPr>
            <a:spLocks noGrp="1" noChangeArrowheads="1"/>
          </p:cNvSpPr>
          <p:nvPr>
            <p:ph type="body" idx="1"/>
          </p:nvPr>
        </p:nvSpPr>
        <p:spPr>
          <a:xfrm>
            <a:off x="285527" y="375965"/>
            <a:ext cx="9358536" cy="5112568"/>
          </a:xfrm>
        </p:spPr>
        <p:txBody>
          <a:bodyPr>
            <a:noAutofit/>
          </a:bodyPr>
          <a:lstStyle/>
          <a:p>
            <a:pPr algn="just">
              <a:lnSpc>
                <a:spcPct val="100000"/>
              </a:lnSpc>
            </a:pPr>
            <a:r>
              <a:rPr lang="zh-CN" altLang="en-US" sz="2400" u="sng" dirty="0">
                <a:solidFill>
                  <a:srgbClr val="000000"/>
                </a:solidFill>
                <a:latin typeface="宋体" panose="02010600030101010101" pitchFamily="2" charset="-122"/>
                <a:ea typeface="宋体" panose="02010600030101010101" pitchFamily="2" charset="-122"/>
              </a:rPr>
              <a:t>问题识别阶段</a:t>
            </a:r>
          </a:p>
          <a:p>
            <a:pPr lvl="1" algn="just">
              <a:lnSpc>
                <a:spcPct val="100000"/>
              </a:lnSpc>
            </a:pPr>
            <a:r>
              <a:rPr lang="zh-CN" altLang="en-US" sz="2400" dirty="0">
                <a:solidFill>
                  <a:srgbClr val="000000"/>
                </a:solidFill>
                <a:latin typeface="宋体" panose="02010600030101010101" pitchFamily="2" charset="-122"/>
                <a:ea typeface="宋体" panose="02010600030101010101" pitchFamily="2" charset="-122"/>
              </a:rPr>
              <a:t>知识工程师和专家确定问题的重要特点，抓住问题各主要方面的特征</a:t>
            </a:r>
          </a:p>
          <a:p>
            <a:pPr algn="just">
              <a:lnSpc>
                <a:spcPct val="100000"/>
              </a:lnSpc>
            </a:pPr>
            <a:r>
              <a:rPr lang="zh-CN" altLang="en-US" sz="2400" u="sng" dirty="0">
                <a:solidFill>
                  <a:srgbClr val="000000"/>
                </a:solidFill>
                <a:latin typeface="宋体" panose="02010600030101010101" pitchFamily="2" charset="-122"/>
                <a:ea typeface="宋体" panose="02010600030101010101" pitchFamily="2" charset="-122"/>
              </a:rPr>
              <a:t>概念化阶段</a:t>
            </a:r>
          </a:p>
          <a:p>
            <a:pPr lvl="1" algn="just">
              <a:lnSpc>
                <a:spcPct val="100000"/>
              </a:lnSpc>
            </a:pPr>
            <a:r>
              <a:rPr lang="zh-CN" altLang="en-US" sz="2400" dirty="0">
                <a:solidFill>
                  <a:srgbClr val="000000"/>
                </a:solidFill>
                <a:latin typeface="宋体" panose="02010600030101010101" pitchFamily="2" charset="-122"/>
                <a:ea typeface="宋体" panose="02010600030101010101" pitchFamily="2" charset="-122"/>
                <a:cs typeface="Times New Roman" panose="02020603050405020304" pitchFamily="18" charset="0"/>
              </a:rPr>
              <a:t>主要任务是揭示描述问题所需的关键概念、关系和控制机制，子任务、策略和有关问题求解的约束</a:t>
            </a:r>
          </a:p>
          <a:p>
            <a:pPr algn="just">
              <a:lnSpc>
                <a:spcPct val="100000"/>
              </a:lnSpc>
            </a:pPr>
            <a:r>
              <a:rPr lang="zh-CN" altLang="en-US" sz="2400" u="sng" dirty="0">
                <a:solidFill>
                  <a:srgbClr val="000000"/>
                </a:solidFill>
                <a:latin typeface="宋体" panose="02010600030101010101" pitchFamily="2" charset="-122"/>
                <a:ea typeface="宋体" panose="02010600030101010101" pitchFamily="2" charset="-122"/>
              </a:rPr>
              <a:t>形式化阶段</a:t>
            </a:r>
          </a:p>
          <a:p>
            <a:pPr lvl="1" algn="just">
              <a:lnSpc>
                <a:spcPct val="100000"/>
              </a:lnSpc>
            </a:pPr>
            <a:r>
              <a:rPr lang="zh-CN" altLang="en-US" sz="2400" dirty="0">
                <a:solidFill>
                  <a:srgbClr val="000000"/>
                </a:solidFill>
                <a:latin typeface="宋体" panose="02010600030101010101" pitchFamily="2" charset="-122"/>
                <a:ea typeface="宋体" panose="02010600030101010101" pitchFamily="2" charset="-122"/>
                <a:cs typeface="Times New Roman" panose="02020603050405020304" pitchFamily="18" charset="0"/>
              </a:rPr>
              <a:t>把概念化阶段概括出来的关键概念、子问题和信息流特征形式化地表示出来</a:t>
            </a:r>
          </a:p>
          <a:p>
            <a:pPr algn="just">
              <a:lnSpc>
                <a:spcPct val="100000"/>
              </a:lnSpc>
            </a:pPr>
            <a:r>
              <a:rPr lang="zh-CN" altLang="en-US" sz="2400" u="sng" dirty="0">
                <a:solidFill>
                  <a:srgbClr val="000000"/>
                </a:solidFill>
                <a:latin typeface="宋体" panose="02010600030101010101" pitchFamily="2" charset="-122"/>
                <a:ea typeface="宋体" panose="02010600030101010101" pitchFamily="2" charset="-122"/>
              </a:rPr>
              <a:t>实现阶段</a:t>
            </a:r>
            <a:r>
              <a:rPr lang="zh-CN" altLang="en-US" sz="2400" dirty="0">
                <a:solidFill>
                  <a:srgbClr val="FF0000"/>
                </a:solidFill>
                <a:latin typeface="宋体" panose="02010600030101010101" pitchFamily="2" charset="-122"/>
                <a:ea typeface="宋体" panose="02010600030101010101" pitchFamily="2" charset="-122"/>
                <a:cs typeface="Times New Roman" panose="02020603050405020304" pitchFamily="18" charset="0"/>
              </a:rPr>
              <a:t> </a:t>
            </a:r>
          </a:p>
          <a:p>
            <a:pPr lvl="1" algn="just">
              <a:lnSpc>
                <a:spcPct val="100000"/>
              </a:lnSpc>
            </a:pPr>
            <a:r>
              <a:rPr lang="zh-CN" altLang="en-US" sz="2400" dirty="0">
                <a:solidFill>
                  <a:srgbClr val="000000"/>
                </a:solidFill>
                <a:latin typeface="宋体" panose="02010600030101010101" pitchFamily="2" charset="-122"/>
                <a:ea typeface="宋体" panose="02010600030101010101" pitchFamily="2" charset="-122"/>
              </a:rPr>
              <a:t>把形式化知识变成计算机的软体，即要</a:t>
            </a:r>
            <a:r>
              <a:rPr lang="zh-CN" altLang="en-US" sz="2400" dirty="0">
                <a:solidFill>
                  <a:srgbClr val="FF0000"/>
                </a:solidFill>
                <a:latin typeface="宋体" panose="02010600030101010101" pitchFamily="2" charset="-122"/>
                <a:ea typeface="宋体" panose="02010600030101010101" pitchFamily="2" charset="-122"/>
              </a:rPr>
              <a:t>实现</a:t>
            </a:r>
            <a:r>
              <a:rPr lang="zh-CN" altLang="en-US" sz="2400" dirty="0">
                <a:solidFill>
                  <a:srgbClr val="000000"/>
                </a:solidFill>
                <a:latin typeface="宋体" panose="02010600030101010101" pitchFamily="2" charset="-122"/>
                <a:ea typeface="宋体" panose="02010600030101010101" pitchFamily="2" charset="-122"/>
              </a:rPr>
              <a:t>知识库、推理机、人机接口和解释系统</a:t>
            </a:r>
          </a:p>
          <a:p>
            <a:pPr algn="just">
              <a:lnSpc>
                <a:spcPct val="100000"/>
              </a:lnSpc>
            </a:pPr>
            <a:r>
              <a:rPr lang="zh-CN" altLang="en-US" sz="2400" u="sng" dirty="0">
                <a:solidFill>
                  <a:srgbClr val="000000"/>
                </a:solidFill>
                <a:latin typeface="宋体" panose="02010600030101010101" pitchFamily="2" charset="-122"/>
                <a:ea typeface="宋体" panose="02010600030101010101" pitchFamily="2" charset="-122"/>
              </a:rPr>
              <a:t>测试阶段 </a:t>
            </a:r>
            <a:r>
              <a:rPr lang="zh-CN" altLang="en-US" sz="2400" dirty="0">
                <a:solidFill>
                  <a:srgbClr val="FF0000"/>
                </a:solidFill>
                <a:latin typeface="宋体" panose="02010600030101010101" pitchFamily="2" charset="-122"/>
                <a:ea typeface="宋体" panose="02010600030101010101" pitchFamily="2" charset="-122"/>
                <a:cs typeface="Times New Roman" panose="02020603050405020304" pitchFamily="18" charset="0"/>
              </a:rPr>
              <a:t> </a:t>
            </a:r>
          </a:p>
          <a:p>
            <a:pPr lvl="1" algn="just">
              <a:lnSpc>
                <a:spcPct val="100000"/>
              </a:lnSpc>
            </a:pPr>
            <a:r>
              <a:rPr lang="zh-CN" altLang="en-US" sz="2400" dirty="0">
                <a:solidFill>
                  <a:srgbClr val="000000"/>
                </a:solidFill>
                <a:latin typeface="宋体" panose="02010600030101010101" pitchFamily="2" charset="-122"/>
                <a:ea typeface="宋体" panose="02010600030101010101" pitchFamily="2" charset="-122"/>
                <a:cs typeface="Times New Roman" panose="02020603050405020304" pitchFamily="18" charset="0"/>
              </a:rPr>
              <a:t>通过运行实例评价原型系统以及用于实现它的表达形式，从而发现知识库和推理机制的</a:t>
            </a:r>
            <a:r>
              <a:rPr lang="zh-CN" altLang="en-US" sz="2400" u="sng" dirty="0">
                <a:solidFill>
                  <a:srgbClr val="FF0000"/>
                </a:solidFill>
                <a:latin typeface="宋体" panose="02010600030101010101" pitchFamily="2" charset="-122"/>
                <a:ea typeface="宋体" panose="02010600030101010101" pitchFamily="2" charset="-122"/>
                <a:cs typeface="Times New Roman" panose="02020603050405020304" pitchFamily="18" charset="0"/>
              </a:rPr>
              <a:t>缺陷</a:t>
            </a:r>
          </a:p>
        </p:txBody>
      </p:sp>
    </p:spTree>
    <p:extLst>
      <p:ext uri="{BB962C8B-B14F-4D97-AF65-F5344CB8AC3E}">
        <p14:creationId xmlns:p14="http://schemas.microsoft.com/office/powerpoint/2010/main" val="39078192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body" idx="1"/>
          </p:nvPr>
        </p:nvSpPr>
        <p:spPr>
          <a:xfrm>
            <a:off x="285527" y="591989"/>
            <a:ext cx="8928992" cy="6496645"/>
          </a:xfrm>
        </p:spPr>
        <p:txBody>
          <a:bodyPr>
            <a:normAutofit fontScale="92500" lnSpcReduction="10000"/>
          </a:bodyPr>
          <a:lstStyle/>
          <a:p>
            <a:pPr eaLnBrk="1" hangingPunct="1">
              <a:lnSpc>
                <a:spcPct val="110000"/>
              </a:lnSpc>
              <a:buFontTx/>
              <a:buNone/>
              <a:defRPr/>
            </a:pPr>
            <a:r>
              <a:rPr lang="zh-CN" altLang="en-US" b="1" dirty="0" smtClean="0"/>
              <a:t>建立</a:t>
            </a:r>
            <a:r>
              <a:rPr lang="zh-CN" altLang="en-US" b="1" dirty="0" smtClean="0"/>
              <a:t>专家系统的一般步骤如下：</a:t>
            </a:r>
          </a:p>
          <a:p>
            <a:pPr>
              <a:lnSpc>
                <a:spcPct val="110000"/>
              </a:lnSpc>
              <a:spcBef>
                <a:spcPct val="50000"/>
              </a:spcBef>
            </a:pPr>
            <a:r>
              <a:rPr lang="en-US" altLang="zh-CN" sz="3600" b="1" dirty="0">
                <a:latin typeface="" charset="0"/>
              </a:rPr>
              <a:t>(1) </a:t>
            </a:r>
            <a:r>
              <a:rPr lang="zh-CN" altLang="en-US" sz="3600" b="1" dirty="0">
                <a:latin typeface="宋体" panose="02010600030101010101" pitchFamily="2" charset="-122"/>
              </a:rPr>
              <a:t>设计初始知识库</a:t>
            </a:r>
            <a:endParaRPr lang="zh-CN" altLang="en-US" sz="3600" dirty="0">
              <a:latin typeface="宋体" panose="02010600030101010101" pitchFamily="2" charset="-122"/>
            </a:endParaRPr>
          </a:p>
          <a:p>
            <a:pPr>
              <a:lnSpc>
                <a:spcPct val="110000"/>
              </a:lnSpc>
              <a:spcBef>
                <a:spcPts val="0"/>
              </a:spcBef>
            </a:pPr>
            <a:r>
              <a:rPr lang="zh-CN" altLang="en-US" sz="3600" dirty="0">
                <a:latin typeface="宋体" panose="02010600030101010101" pitchFamily="2" charset="-122"/>
              </a:rPr>
              <a:t> </a:t>
            </a:r>
            <a:r>
              <a:rPr lang="en-US" altLang="zh-CN" sz="3200" dirty="0">
                <a:latin typeface="" charset="0"/>
              </a:rPr>
              <a:t>(a) </a:t>
            </a:r>
            <a:r>
              <a:rPr lang="zh-CN" altLang="en-US" sz="3200" dirty="0">
                <a:latin typeface="宋体" panose="02010600030101010101" pitchFamily="2" charset="-122"/>
              </a:rPr>
              <a:t>问题</a:t>
            </a:r>
            <a:r>
              <a:rPr lang="zh-CN" altLang="en-US" sz="3200" dirty="0">
                <a:solidFill>
                  <a:srgbClr val="CC3300"/>
                </a:solidFill>
                <a:latin typeface="宋体" panose="02010600030101010101" pitchFamily="2" charset="-122"/>
              </a:rPr>
              <a:t>知识化</a:t>
            </a:r>
            <a:r>
              <a:rPr lang="zh-CN" altLang="en-US" sz="3200" dirty="0">
                <a:latin typeface="宋体" panose="02010600030101010101" pitchFamily="2" charset="-122"/>
              </a:rPr>
              <a:t>，辨别问题的任务？定义？分解子问题？典型数据？</a:t>
            </a:r>
            <a:r>
              <a:rPr lang="en-US" altLang="zh-CN" sz="3200" dirty="0">
                <a:latin typeface="" charset="0"/>
              </a:rPr>
              <a:t>… </a:t>
            </a:r>
          </a:p>
          <a:p>
            <a:pPr>
              <a:lnSpc>
                <a:spcPct val="110000"/>
              </a:lnSpc>
              <a:spcBef>
                <a:spcPts val="0"/>
              </a:spcBef>
            </a:pPr>
            <a:r>
              <a:rPr lang="zh-CN" altLang="en-US" sz="3200" dirty="0">
                <a:latin typeface="宋体" panose="02010600030101010101" pitchFamily="2" charset="-122"/>
              </a:rPr>
              <a:t> </a:t>
            </a:r>
            <a:r>
              <a:rPr lang="en-US" altLang="zh-CN" sz="3200" dirty="0">
                <a:latin typeface="" charset="0"/>
              </a:rPr>
              <a:t>(b) </a:t>
            </a:r>
            <a:r>
              <a:rPr lang="zh-CN" altLang="en-US" sz="3200" dirty="0">
                <a:latin typeface="宋体" panose="02010600030101010101" pitchFamily="2" charset="-122"/>
              </a:rPr>
              <a:t>知识</a:t>
            </a:r>
            <a:r>
              <a:rPr lang="zh-CN" altLang="en-US" sz="3200" dirty="0">
                <a:solidFill>
                  <a:srgbClr val="CC3300"/>
                </a:solidFill>
                <a:latin typeface="宋体" panose="02010600030101010101" pitchFamily="2" charset="-122"/>
              </a:rPr>
              <a:t>概念化</a:t>
            </a:r>
            <a:r>
              <a:rPr lang="zh-CN" altLang="en-US" sz="3200" dirty="0">
                <a:latin typeface="宋体" panose="02010600030101010101" pitchFamily="2" charset="-122"/>
              </a:rPr>
              <a:t>，概括知识的概念及关系，状态？假设</a:t>
            </a:r>
            <a:r>
              <a:rPr lang="en-US" altLang="zh-CN" sz="3200" dirty="0">
                <a:latin typeface="宋体" panose="02010600030101010101" pitchFamily="2" charset="-122"/>
              </a:rPr>
              <a:t>? </a:t>
            </a:r>
            <a:r>
              <a:rPr lang="zh-CN" altLang="en-US" sz="3200" dirty="0">
                <a:latin typeface="宋体" panose="02010600030101010101" pitchFamily="2" charset="-122"/>
              </a:rPr>
              <a:t>控制策略？</a:t>
            </a:r>
            <a:r>
              <a:rPr lang="en-US" altLang="zh-CN" sz="3200" dirty="0">
                <a:latin typeface="" charset="0"/>
              </a:rPr>
              <a:t>…</a:t>
            </a:r>
          </a:p>
          <a:p>
            <a:pPr>
              <a:lnSpc>
                <a:spcPct val="110000"/>
              </a:lnSpc>
              <a:spcBef>
                <a:spcPts val="0"/>
              </a:spcBef>
            </a:pPr>
            <a:r>
              <a:rPr lang="en-US" altLang="zh-CN" sz="3200" dirty="0">
                <a:latin typeface="宋体" panose="02010600030101010101" pitchFamily="2" charset="-122"/>
              </a:rPr>
              <a:t> </a:t>
            </a:r>
            <a:r>
              <a:rPr lang="en-US" altLang="zh-CN" sz="3200" dirty="0">
                <a:latin typeface="" charset="0"/>
              </a:rPr>
              <a:t>(c) </a:t>
            </a:r>
            <a:r>
              <a:rPr lang="zh-CN" altLang="en-US" sz="3200" dirty="0">
                <a:latin typeface="宋体" panose="02010600030101010101" pitchFamily="2" charset="-122"/>
              </a:rPr>
              <a:t>概念</a:t>
            </a:r>
            <a:r>
              <a:rPr lang="zh-CN" altLang="en-US" sz="3200" dirty="0">
                <a:solidFill>
                  <a:srgbClr val="CC3300"/>
                </a:solidFill>
                <a:latin typeface="宋体" panose="02010600030101010101" pitchFamily="2" charset="-122"/>
              </a:rPr>
              <a:t>形式化</a:t>
            </a:r>
            <a:r>
              <a:rPr lang="zh-CN" altLang="en-US" sz="3200" dirty="0">
                <a:latin typeface="宋体" panose="02010600030101010101" pitchFamily="2" charset="-122"/>
              </a:rPr>
              <a:t>，确定组织知识的数据结构形式、表达等。</a:t>
            </a:r>
            <a:endParaRPr lang="en-US" altLang="zh-CN" sz="3200" dirty="0">
              <a:latin typeface="宋体" panose="02010600030101010101" pitchFamily="2" charset="-122"/>
            </a:endParaRPr>
          </a:p>
          <a:p>
            <a:pPr>
              <a:lnSpc>
                <a:spcPct val="110000"/>
              </a:lnSpc>
              <a:spcBef>
                <a:spcPts val="0"/>
              </a:spcBef>
            </a:pPr>
            <a:r>
              <a:rPr lang="en-US" altLang="zh-CN" sz="3200" dirty="0">
                <a:latin typeface="宋体" panose="02010600030101010101" pitchFamily="2" charset="-122"/>
              </a:rPr>
              <a:t> </a:t>
            </a:r>
            <a:r>
              <a:rPr lang="en-US" altLang="zh-CN" sz="3200" dirty="0">
                <a:latin typeface="" charset="0"/>
              </a:rPr>
              <a:t>(d) </a:t>
            </a:r>
            <a:r>
              <a:rPr lang="zh-CN" altLang="en-US" sz="3200" dirty="0">
                <a:latin typeface="宋体" panose="02010600030101010101" pitchFamily="2" charset="-122"/>
              </a:rPr>
              <a:t>形式</a:t>
            </a:r>
            <a:r>
              <a:rPr lang="zh-CN" altLang="en-US" sz="3200" dirty="0">
                <a:solidFill>
                  <a:srgbClr val="CC3300"/>
                </a:solidFill>
                <a:latin typeface="宋体" panose="02010600030101010101" pitchFamily="2" charset="-122"/>
              </a:rPr>
              <a:t>规则化</a:t>
            </a:r>
            <a:r>
              <a:rPr lang="zh-CN" altLang="en-US" sz="3200" dirty="0">
                <a:latin typeface="宋体" panose="02010600030101010101" pitchFamily="2" charset="-122"/>
              </a:rPr>
              <a:t>，编制规则、把形式化的知识变换语句和程序。</a:t>
            </a:r>
            <a:endParaRPr lang="en-US" altLang="zh-CN" sz="3200" dirty="0">
              <a:latin typeface="宋体" panose="02010600030101010101" pitchFamily="2" charset="-122"/>
            </a:endParaRPr>
          </a:p>
          <a:p>
            <a:pPr>
              <a:lnSpc>
                <a:spcPct val="110000"/>
              </a:lnSpc>
              <a:spcBef>
                <a:spcPts val="0"/>
              </a:spcBef>
            </a:pPr>
            <a:r>
              <a:rPr lang="zh-CN" altLang="en-US" sz="3200" dirty="0">
                <a:latin typeface="宋体" panose="02010600030101010101" pitchFamily="2" charset="-122"/>
              </a:rPr>
              <a:t> </a:t>
            </a:r>
            <a:r>
              <a:rPr lang="en-US" altLang="zh-CN" sz="3200" dirty="0">
                <a:latin typeface="" charset="0"/>
              </a:rPr>
              <a:t>(e) </a:t>
            </a:r>
            <a:r>
              <a:rPr lang="zh-CN" altLang="en-US" sz="3200" dirty="0">
                <a:latin typeface="宋体" panose="02010600030101010101" pitchFamily="2" charset="-122"/>
              </a:rPr>
              <a:t>规则</a:t>
            </a:r>
            <a:r>
              <a:rPr lang="zh-CN" altLang="en-US" sz="3200" dirty="0">
                <a:solidFill>
                  <a:srgbClr val="CC3300"/>
                </a:solidFill>
                <a:latin typeface="宋体" panose="02010600030101010101" pitchFamily="2" charset="-122"/>
              </a:rPr>
              <a:t>合法化</a:t>
            </a:r>
            <a:r>
              <a:rPr lang="zh-CN" altLang="en-US" sz="3200" dirty="0">
                <a:latin typeface="宋体" panose="02010600030101010101" pitchFamily="2" charset="-122"/>
              </a:rPr>
              <a:t>，确认</a:t>
            </a:r>
            <a:r>
              <a:rPr lang="zh-CN" altLang="en-US" sz="3200" dirty="0">
                <a:solidFill>
                  <a:srgbClr val="0066FF"/>
                </a:solidFill>
                <a:latin typeface="宋体" panose="02010600030101010101" pitchFamily="2" charset="-122"/>
              </a:rPr>
              <a:t>规则化</a:t>
            </a:r>
            <a:r>
              <a:rPr lang="zh-CN" altLang="en-US" sz="3200" dirty="0">
                <a:latin typeface="宋体" panose="02010600030101010101" pitchFamily="2" charset="-122"/>
              </a:rPr>
              <a:t>知识的合理性？有效性？</a:t>
            </a:r>
            <a:r>
              <a:rPr lang="en-US" altLang="zh-CN" sz="3200" dirty="0">
                <a:latin typeface="" charset="0"/>
              </a:rPr>
              <a:t>… </a:t>
            </a:r>
            <a:r>
              <a:rPr lang="en-US" altLang="zh-CN" sz="3200" dirty="0">
                <a:latin typeface="宋体" panose="02010600030101010101" pitchFamily="2" charset="-122"/>
              </a:rPr>
              <a:t/>
            </a:r>
            <a:br>
              <a:rPr lang="en-US" altLang="zh-CN" sz="3200" dirty="0">
                <a:latin typeface="宋体" panose="02010600030101010101" pitchFamily="2" charset="-122"/>
              </a:rPr>
            </a:br>
            <a:endParaRPr lang="zh-CN" altLang="en-US" sz="3200" dirty="0"/>
          </a:p>
        </p:txBody>
      </p:sp>
    </p:spTree>
    <p:extLst>
      <p:ext uri="{BB962C8B-B14F-4D97-AF65-F5344CB8AC3E}">
        <p14:creationId xmlns:p14="http://schemas.microsoft.com/office/powerpoint/2010/main" val="179559380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4274">
                                            <p:txEl>
                                              <p:pRg st="0" end="0"/>
                                            </p:txEl>
                                          </p:spTgt>
                                        </p:tgtEl>
                                        <p:attrNameLst>
                                          <p:attrName>style.visibility</p:attrName>
                                        </p:attrNameLst>
                                      </p:cBhvr>
                                      <p:to>
                                        <p:strVal val="visible"/>
                                      </p:to>
                                    </p:set>
                                    <p:animEffect transition="in" filter="blinds(horizontal)">
                                      <p:cBhvr>
                                        <p:cTn id="7" dur="500"/>
                                        <p:tgtEl>
                                          <p:spTgt spid="5427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body" sz="half" idx="1"/>
          </p:nvPr>
        </p:nvSpPr>
        <p:spPr>
          <a:xfrm>
            <a:off x="797195" y="729962"/>
            <a:ext cx="8352707" cy="5848067"/>
          </a:xfrm>
        </p:spPr>
        <p:txBody>
          <a:bodyPr>
            <a:normAutofit/>
          </a:bodyPr>
          <a:lstStyle/>
          <a:p>
            <a:pPr marL="0" indent="0">
              <a:lnSpc>
                <a:spcPct val="110000"/>
              </a:lnSpc>
              <a:buNone/>
              <a:defRPr/>
            </a:pPr>
            <a:r>
              <a:rPr lang="zh-CN" altLang="en-US" b="1" dirty="0" smtClean="0">
                <a:solidFill>
                  <a:srgbClr val="FF0000"/>
                </a:solidFill>
              </a:rPr>
              <a:t>（</a:t>
            </a:r>
            <a:r>
              <a:rPr lang="en-US" altLang="zh-CN" b="1" dirty="0" smtClean="0">
                <a:solidFill>
                  <a:srgbClr val="FF0000"/>
                </a:solidFill>
              </a:rPr>
              <a:t>2</a:t>
            </a:r>
            <a:r>
              <a:rPr lang="zh-CN" altLang="en-US" b="1" dirty="0" smtClean="0">
                <a:solidFill>
                  <a:srgbClr val="FF0000"/>
                </a:solidFill>
              </a:rPr>
              <a:t>）原型机的开发与试验</a:t>
            </a:r>
            <a:r>
              <a:rPr lang="zh-CN" altLang="en-US" b="1" dirty="0" smtClean="0"/>
              <a:t>。在选定知识表达方法之后，即可着手建立整个系统所需要的试验子集，它包括整个模型的典型知识，而且只涉及与试验有关的足够简单的任务和推理过程</a:t>
            </a:r>
            <a:r>
              <a:rPr lang="zh-CN" altLang="en-US" b="1" dirty="0" smtClean="0"/>
              <a:t>。</a:t>
            </a:r>
            <a:endParaRPr lang="en-US" altLang="zh-CN" b="1" dirty="0" smtClean="0"/>
          </a:p>
          <a:p>
            <a:pPr marL="0" indent="0">
              <a:lnSpc>
                <a:spcPct val="110000"/>
              </a:lnSpc>
              <a:buNone/>
              <a:defRPr/>
            </a:pPr>
            <a:r>
              <a:rPr lang="zh-CN" altLang="en-US" b="1" dirty="0">
                <a:solidFill>
                  <a:srgbClr val="FF0000"/>
                </a:solidFill>
              </a:rPr>
              <a:t>（</a:t>
            </a:r>
            <a:r>
              <a:rPr lang="en-US" altLang="zh-CN" b="1" dirty="0">
                <a:solidFill>
                  <a:srgbClr val="FF0000"/>
                </a:solidFill>
              </a:rPr>
              <a:t>3</a:t>
            </a:r>
            <a:r>
              <a:rPr lang="zh-CN" altLang="en-US" b="1" dirty="0">
                <a:solidFill>
                  <a:srgbClr val="FF0000"/>
                </a:solidFill>
              </a:rPr>
              <a:t>）知识库的改进与归纳。</a:t>
            </a:r>
            <a:r>
              <a:rPr lang="zh-CN" altLang="en-US" b="1" dirty="0"/>
              <a:t>反复对知识库及推理规则进改进试验，归纳出更完善的结果。经过相当长时间（数月至</a:t>
            </a:r>
            <a:r>
              <a:rPr lang="en-US" altLang="zh-CN" b="1" dirty="0"/>
              <a:t>2</a:t>
            </a:r>
            <a:r>
              <a:rPr lang="zh-CN" altLang="en-US" b="1" dirty="0"/>
              <a:t>、</a:t>
            </a:r>
            <a:r>
              <a:rPr lang="en-US" altLang="zh-CN" b="1" dirty="0"/>
              <a:t>3</a:t>
            </a:r>
            <a:r>
              <a:rPr lang="zh-CN" altLang="en-US" b="1" dirty="0"/>
              <a:t>年）的努力，使系统在一定范围内达到人类专家水平。</a:t>
            </a:r>
          </a:p>
          <a:p>
            <a:pPr marL="0" indent="0">
              <a:lnSpc>
                <a:spcPct val="110000"/>
              </a:lnSpc>
              <a:buNone/>
              <a:defRPr/>
            </a:pPr>
            <a:endParaRPr lang="zh-CN" altLang="en-US" sz="844" b="1" dirty="0"/>
          </a:p>
          <a:p>
            <a:pPr marL="0" indent="0">
              <a:lnSpc>
                <a:spcPct val="110000"/>
              </a:lnSpc>
              <a:buNone/>
              <a:defRPr/>
            </a:pPr>
            <a:r>
              <a:rPr lang="zh-CN" altLang="en-US" sz="844" b="1" dirty="0"/>
              <a:t>                                 </a:t>
            </a:r>
          </a:p>
          <a:p>
            <a:pPr marL="0" indent="0">
              <a:lnSpc>
                <a:spcPct val="110000"/>
              </a:lnSpc>
              <a:buNone/>
              <a:defRPr/>
            </a:pPr>
            <a:endParaRPr lang="zh-CN" altLang="en-US" sz="844" b="1" dirty="0"/>
          </a:p>
          <a:p>
            <a:pPr marL="0" indent="0">
              <a:lnSpc>
                <a:spcPct val="110000"/>
              </a:lnSpc>
              <a:buNone/>
              <a:defRPr/>
            </a:pPr>
            <a:r>
              <a:rPr lang="zh-CN" altLang="en-US" sz="844" b="1" dirty="0"/>
              <a:t>                                  </a:t>
            </a:r>
          </a:p>
        </p:txBody>
      </p:sp>
    </p:spTree>
    <p:extLst>
      <p:ext uri="{BB962C8B-B14F-4D97-AF65-F5344CB8AC3E}">
        <p14:creationId xmlns:p14="http://schemas.microsoft.com/office/powerpoint/2010/main" val="267685609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5298">
                                            <p:txEl>
                                              <p:pRg st="0" end="0"/>
                                            </p:txEl>
                                          </p:spTgt>
                                        </p:tgtEl>
                                        <p:attrNameLst>
                                          <p:attrName>style.visibility</p:attrName>
                                        </p:attrNameLst>
                                      </p:cBhvr>
                                      <p:to>
                                        <p:strVal val="visible"/>
                                      </p:to>
                                    </p:set>
                                    <p:animEffect transition="in" filter="blinds(horizontal)">
                                      <p:cBhvr>
                                        <p:cTn id="7" dur="500"/>
                                        <p:tgtEl>
                                          <p:spTgt spid="5529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5298">
                                            <p:txEl>
                                              <p:pRg st="1" end="1"/>
                                            </p:txEl>
                                          </p:spTgt>
                                        </p:tgtEl>
                                        <p:attrNameLst>
                                          <p:attrName>style.visibility</p:attrName>
                                        </p:attrNameLst>
                                      </p:cBhvr>
                                      <p:to>
                                        <p:strVal val="visible"/>
                                      </p:to>
                                    </p:set>
                                    <p:animEffect transition="in" filter="blinds(horizontal)">
                                      <p:cBhvr>
                                        <p:cTn id="12" dur="500"/>
                                        <p:tgtEl>
                                          <p:spTgt spid="5529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0"/>
          </p:nvPr>
        </p:nvSpPr>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83515" indent="-301352" eaLnBrk="0" hangingPunct="0">
              <a:defRPr>
                <a:solidFill>
                  <a:schemeClr val="tx1"/>
                </a:solidFill>
                <a:latin typeface="Verdana" panose="020B0604030504040204" pitchFamily="34" charset="0"/>
                <a:ea typeface="宋体" panose="02010600030101010101" pitchFamily="2" charset="-122"/>
              </a:defRPr>
            </a:lvl2pPr>
            <a:lvl3pPr marL="1205408" indent="-241082" eaLnBrk="0" hangingPunct="0">
              <a:defRPr>
                <a:solidFill>
                  <a:schemeClr val="tx1"/>
                </a:solidFill>
                <a:latin typeface="Verdana" panose="020B0604030504040204" pitchFamily="34" charset="0"/>
                <a:ea typeface="宋体" panose="02010600030101010101" pitchFamily="2" charset="-122"/>
              </a:defRPr>
            </a:lvl3pPr>
            <a:lvl4pPr marL="1687571" indent="-241082" eaLnBrk="0" hangingPunct="0">
              <a:defRPr>
                <a:solidFill>
                  <a:schemeClr val="tx1"/>
                </a:solidFill>
                <a:latin typeface="Verdana" panose="020B0604030504040204" pitchFamily="34" charset="0"/>
                <a:ea typeface="宋体" panose="02010600030101010101" pitchFamily="2" charset="-122"/>
              </a:defRPr>
            </a:lvl4pPr>
            <a:lvl5pPr marL="2169734" indent="-241082" eaLnBrk="0" hangingPunct="0">
              <a:defRPr>
                <a:solidFill>
                  <a:schemeClr val="tx1"/>
                </a:solidFill>
                <a:latin typeface="Verdana" panose="020B0604030504040204" pitchFamily="34" charset="0"/>
                <a:ea typeface="宋体" panose="02010600030101010101" pitchFamily="2" charset="-122"/>
              </a:defRPr>
            </a:lvl5pPr>
            <a:lvl6pPr marL="2651897" indent="-241082"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3134060" indent="-241082"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616223" indent="-241082"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4098387" indent="-241082"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96658660-B5DF-4D35-A9D2-FC21D20B769B}" type="slidenum">
              <a:rPr lang="ja-JP" altLang="en-US">
                <a:solidFill>
                  <a:srgbClr val="A50021"/>
                </a:solidFill>
                <a:latin typeface="Arial" panose="020B0604020202020204" pitchFamily="34" charset="0"/>
                <a:ea typeface="ＭＳ Ｐゴシック" panose="020B0600070205080204" pitchFamily="34" charset="-128"/>
              </a:rPr>
              <a:pPr eaLnBrk="1" hangingPunct="1"/>
              <a:t>4</a:t>
            </a:fld>
            <a:endParaRPr lang="en-US" altLang="ja-JP">
              <a:solidFill>
                <a:srgbClr val="A50021"/>
              </a:solidFill>
              <a:latin typeface="Arial" panose="020B0604020202020204" pitchFamily="34" charset="0"/>
              <a:ea typeface="ＭＳ Ｐゴシック" panose="020B0600070205080204" pitchFamily="34" charset="-128"/>
            </a:endParaRPr>
          </a:p>
        </p:txBody>
      </p:sp>
      <p:sp>
        <p:nvSpPr>
          <p:cNvPr id="7171" name="Rectangle 2"/>
          <p:cNvSpPr>
            <a:spLocks noGrp="1" noChangeArrowheads="1"/>
          </p:cNvSpPr>
          <p:nvPr>
            <p:ph type="title"/>
          </p:nvPr>
        </p:nvSpPr>
        <p:spPr>
          <a:xfrm>
            <a:off x="10046" y="-50226"/>
            <a:ext cx="8318004" cy="1397978"/>
          </a:xfrm>
        </p:spPr>
        <p:txBody>
          <a:bodyPr/>
          <a:lstStyle/>
          <a:p>
            <a:pPr eaLnBrk="1" hangingPunct="1"/>
            <a:r>
              <a:rPr lang="en-US" altLang="zh-CN" sz="3797" dirty="0" smtClean="0">
                <a:latin typeface="Times New Roman" panose="02020603050405020304" pitchFamily="18" charset="0"/>
                <a:ea typeface="黑体" panose="02010609060101010101" pitchFamily="49" charset="-122"/>
              </a:rPr>
              <a:t>1  </a:t>
            </a:r>
            <a:r>
              <a:rPr lang="zh-CN" altLang="en-US" sz="3797" dirty="0">
                <a:latin typeface="Times New Roman" panose="02020603050405020304" pitchFamily="18" charset="0"/>
                <a:ea typeface="黑体" panose="02010609060101010101" pitchFamily="49" charset="-122"/>
              </a:rPr>
              <a:t>专家系统的产生和发展</a:t>
            </a:r>
          </a:p>
        </p:txBody>
      </p:sp>
      <p:sp>
        <p:nvSpPr>
          <p:cNvPr id="7172" name="Rectangle 3"/>
          <p:cNvSpPr>
            <a:spLocks noGrp="1" noChangeArrowheads="1"/>
          </p:cNvSpPr>
          <p:nvPr>
            <p:ph type="body" idx="1"/>
          </p:nvPr>
        </p:nvSpPr>
        <p:spPr>
          <a:xfrm>
            <a:off x="264792" y="1007884"/>
            <a:ext cx="9114478" cy="5695712"/>
          </a:xfrm>
        </p:spPr>
        <p:txBody>
          <a:bodyPr/>
          <a:lstStyle/>
          <a:p>
            <a:pPr eaLnBrk="1" hangingPunct="1">
              <a:lnSpc>
                <a:spcPct val="140000"/>
              </a:lnSpc>
              <a:buSzPct val="60000"/>
              <a:buFontTx/>
              <a:buBlip>
                <a:blip r:embed="rId3"/>
              </a:buBlip>
            </a:pPr>
            <a:r>
              <a:rPr lang="zh-CN" altLang="en-US" sz="2531" b="1" dirty="0">
                <a:solidFill>
                  <a:srgbClr val="000000"/>
                </a:solidFill>
                <a:latin typeface="Times New Roman" panose="02020603050405020304" pitchFamily="18" charset="0"/>
              </a:rPr>
              <a:t>第一阶段</a:t>
            </a:r>
            <a:r>
              <a:rPr lang="zh-CN" altLang="en-US" sz="2531" b="1" dirty="0">
                <a:latin typeface="Times New Roman" panose="02020603050405020304" pitchFamily="18" charset="0"/>
              </a:rPr>
              <a:t> </a:t>
            </a:r>
            <a:r>
              <a:rPr lang="en-US" altLang="zh-CN" sz="2531" b="1" dirty="0">
                <a:latin typeface="Times New Roman" panose="02020603050405020304" pitchFamily="18" charset="0"/>
              </a:rPr>
              <a:t>: </a:t>
            </a:r>
            <a:r>
              <a:rPr lang="zh-CN" altLang="en-US" sz="2531" b="1" dirty="0">
                <a:latin typeface="Times New Roman" panose="02020603050405020304" pitchFamily="18" charset="0"/>
              </a:rPr>
              <a:t>初创期（</a:t>
            </a:r>
            <a:r>
              <a:rPr lang="en-US" altLang="zh-CN" sz="2531" b="1" dirty="0">
                <a:latin typeface="Times New Roman" panose="02020603050405020304" pitchFamily="18" charset="0"/>
              </a:rPr>
              <a:t>20</a:t>
            </a:r>
            <a:r>
              <a:rPr lang="zh-CN" altLang="en-US" sz="2531" b="1" dirty="0">
                <a:latin typeface="Times New Roman" panose="02020603050405020304" pitchFamily="18" charset="0"/>
              </a:rPr>
              <a:t>世纪</a:t>
            </a:r>
            <a:r>
              <a:rPr lang="en-US" altLang="zh-CN" sz="2531" b="1" dirty="0">
                <a:latin typeface="Times New Roman" panose="02020603050405020304" pitchFamily="18" charset="0"/>
              </a:rPr>
              <a:t>60</a:t>
            </a:r>
            <a:r>
              <a:rPr lang="zh-CN" altLang="en-US" sz="2531" b="1" dirty="0">
                <a:latin typeface="Times New Roman" panose="02020603050405020304" pitchFamily="18" charset="0"/>
              </a:rPr>
              <a:t>年代中期－ </a:t>
            </a:r>
            <a:r>
              <a:rPr lang="en-US" altLang="zh-CN" sz="2531" b="1" dirty="0">
                <a:latin typeface="Times New Roman" panose="02020603050405020304" pitchFamily="18" charset="0"/>
              </a:rPr>
              <a:t>20</a:t>
            </a:r>
            <a:r>
              <a:rPr lang="zh-CN" altLang="en-US" sz="2531" b="1" dirty="0">
                <a:latin typeface="Times New Roman" panose="02020603050405020304" pitchFamily="18" charset="0"/>
              </a:rPr>
              <a:t>世纪</a:t>
            </a:r>
            <a:r>
              <a:rPr lang="en-US" altLang="zh-CN" sz="2531" b="1" dirty="0">
                <a:latin typeface="Times New Roman" panose="02020603050405020304" pitchFamily="18" charset="0"/>
              </a:rPr>
              <a:t>70</a:t>
            </a:r>
            <a:r>
              <a:rPr lang="zh-CN" altLang="en-US" sz="2531" b="1" dirty="0">
                <a:latin typeface="Times New Roman" panose="02020603050405020304" pitchFamily="18" charset="0"/>
              </a:rPr>
              <a:t>年代初）</a:t>
            </a:r>
            <a:r>
              <a:rPr lang="zh-CN" altLang="en-US" dirty="0" smtClean="0">
                <a:latin typeface="Times New Roman" panose="02020603050405020304" pitchFamily="18" charset="0"/>
              </a:rPr>
              <a:t> </a:t>
            </a:r>
          </a:p>
        </p:txBody>
      </p:sp>
      <p:sp>
        <p:nvSpPr>
          <p:cNvPr id="118788" name="Text Box 4"/>
          <p:cNvSpPr txBox="1">
            <a:spLocks noChangeArrowheads="1"/>
          </p:cNvSpPr>
          <p:nvPr/>
        </p:nvSpPr>
        <p:spPr bwMode="auto">
          <a:xfrm>
            <a:off x="241353" y="1687619"/>
            <a:ext cx="9161357" cy="2429255"/>
          </a:xfrm>
          <a:prstGeom prst="rect">
            <a:avLst/>
          </a:prstGeom>
          <a:gradFill rotWithShape="1">
            <a:gsLst>
              <a:gs pos="0">
                <a:srgbClr val="00FFFF"/>
              </a:gs>
              <a:gs pos="100000">
                <a:srgbClr val="FFFFFF"/>
              </a:gs>
            </a:gsLst>
            <a:path path="shape">
              <a:fillToRect l="50000" t="50000" r="50000" b="50000"/>
            </a:path>
          </a:gradFill>
          <a:ln w="9525">
            <a:solidFill>
              <a:srgbClr val="808080"/>
            </a:solidFill>
            <a:miter lim="800000"/>
            <a:headEnd/>
            <a:tailEnd/>
          </a:ln>
        </p:spPr>
        <p:txBody>
          <a:bodyP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just" eaLnBrk="1" hangingPunct="1">
              <a:lnSpc>
                <a:spcPct val="120000"/>
              </a:lnSpc>
              <a:spcBef>
                <a:spcPct val="40000"/>
              </a:spcBef>
              <a:buClr>
                <a:schemeClr val="accent2"/>
              </a:buClr>
              <a:buFont typeface="Wingdings" panose="05000000000000000000" pitchFamily="2" charset="2"/>
              <a:buChar char="§"/>
            </a:pPr>
            <a:r>
              <a:rPr lang="en-US" altLang="zh-CN" sz="2531" b="1" dirty="0" smtClean="0">
                <a:solidFill>
                  <a:srgbClr val="000000"/>
                </a:solidFill>
                <a:latin typeface="Times New Roman" panose="02020603050405020304" pitchFamily="18" charset="0"/>
              </a:rPr>
              <a:t>DENDRAL</a:t>
            </a:r>
            <a:r>
              <a:rPr lang="zh-CN" altLang="en-US" sz="2531" b="1" dirty="0">
                <a:solidFill>
                  <a:srgbClr val="000000"/>
                </a:solidFill>
                <a:latin typeface="Times New Roman" panose="02020603050405020304" pitchFamily="18" charset="0"/>
              </a:rPr>
              <a:t>系统（</a:t>
            </a:r>
            <a:r>
              <a:rPr lang="en-US" altLang="zh-CN" sz="2531" b="1" dirty="0">
                <a:solidFill>
                  <a:srgbClr val="000000"/>
                </a:solidFill>
                <a:latin typeface="Times New Roman" panose="02020603050405020304" pitchFamily="18" charset="0"/>
              </a:rPr>
              <a:t>1968</a:t>
            </a:r>
            <a:r>
              <a:rPr lang="zh-CN" altLang="en-US" sz="2531" b="1" dirty="0">
                <a:solidFill>
                  <a:srgbClr val="000000"/>
                </a:solidFill>
                <a:latin typeface="Times New Roman" panose="02020603050405020304" pitchFamily="18" charset="0"/>
              </a:rPr>
              <a:t>年，</a:t>
            </a:r>
            <a:r>
              <a:rPr lang="zh-CN" altLang="en-US" sz="2531" b="1" dirty="0"/>
              <a:t>斯坦福大学</a:t>
            </a:r>
            <a:r>
              <a:rPr lang="zh-CN" altLang="en-US" sz="2531" b="1" dirty="0">
                <a:solidFill>
                  <a:srgbClr val="000000"/>
                </a:solidFill>
                <a:latin typeface="Times New Roman" panose="02020603050405020304" pitchFamily="18" charset="0"/>
              </a:rPr>
              <a:t>费根鲍姆等人）</a:t>
            </a:r>
            <a:r>
              <a:rPr lang="en-US" altLang="zh-CN" sz="2531" b="1" dirty="0">
                <a:solidFill>
                  <a:srgbClr val="000000"/>
                </a:solidFill>
                <a:latin typeface="Times New Roman" panose="02020603050405020304" pitchFamily="18" charset="0"/>
              </a:rPr>
              <a:t>——</a:t>
            </a:r>
            <a:r>
              <a:rPr lang="zh-CN" altLang="en-US" sz="2531" b="1" dirty="0">
                <a:latin typeface="Times New Roman" panose="02020603050405020304" pitchFamily="18" charset="0"/>
              </a:rPr>
              <a:t>推 </a:t>
            </a:r>
          </a:p>
          <a:p>
            <a:pPr algn="just" eaLnBrk="1" hangingPunct="1">
              <a:lnSpc>
                <a:spcPct val="120000"/>
              </a:lnSpc>
              <a:spcBef>
                <a:spcPct val="40000"/>
              </a:spcBef>
              <a:buClr>
                <a:schemeClr val="accent2"/>
              </a:buClr>
              <a:buFont typeface="Wingdings" panose="05000000000000000000" pitchFamily="2" charset="2"/>
              <a:buNone/>
            </a:pPr>
            <a:r>
              <a:rPr lang="zh-CN" altLang="en-US" sz="2531" b="1" dirty="0">
                <a:latin typeface="Times New Roman" panose="02020603050405020304" pitchFamily="18" charset="0"/>
              </a:rPr>
              <a:t>   断化学分子结构的专家系统</a:t>
            </a:r>
            <a:endParaRPr lang="zh-CN" altLang="en-US" sz="2531" b="1" dirty="0">
              <a:solidFill>
                <a:srgbClr val="000000"/>
              </a:solidFill>
              <a:latin typeface="Times New Roman" panose="02020603050405020304" pitchFamily="18" charset="0"/>
            </a:endParaRPr>
          </a:p>
          <a:p>
            <a:pPr algn="just" eaLnBrk="1" hangingPunct="1">
              <a:lnSpc>
                <a:spcPct val="120000"/>
              </a:lnSpc>
              <a:spcBef>
                <a:spcPct val="40000"/>
              </a:spcBef>
              <a:buClr>
                <a:schemeClr val="accent2"/>
              </a:buClr>
              <a:buFont typeface="Wingdings" panose="05000000000000000000" pitchFamily="2" charset="2"/>
              <a:buChar char="§"/>
            </a:pPr>
            <a:r>
              <a:rPr lang="zh-CN" altLang="en-US" sz="2531" b="1" dirty="0">
                <a:solidFill>
                  <a:srgbClr val="000000"/>
                </a:solidFill>
                <a:latin typeface="Times New Roman" panose="02020603050405020304" pitchFamily="18" charset="0"/>
              </a:rPr>
              <a:t> </a:t>
            </a:r>
            <a:r>
              <a:rPr lang="en-US" altLang="zh-CN" sz="2531" b="1" dirty="0">
                <a:solidFill>
                  <a:srgbClr val="000000"/>
                </a:solidFill>
                <a:latin typeface="Times New Roman" panose="02020603050405020304" pitchFamily="18" charset="0"/>
              </a:rPr>
              <a:t>MYCSYMA</a:t>
            </a:r>
            <a:r>
              <a:rPr lang="zh-CN" altLang="en-US" sz="2531" b="1" dirty="0">
                <a:solidFill>
                  <a:srgbClr val="000000"/>
                </a:solidFill>
                <a:latin typeface="Times New Roman" panose="02020603050405020304" pitchFamily="18" charset="0"/>
              </a:rPr>
              <a:t>系统（</a:t>
            </a:r>
            <a:r>
              <a:rPr lang="en-US" altLang="zh-CN" sz="2531" b="1" dirty="0">
                <a:solidFill>
                  <a:srgbClr val="000000"/>
                </a:solidFill>
                <a:latin typeface="Times New Roman" panose="02020603050405020304" pitchFamily="18" charset="0"/>
              </a:rPr>
              <a:t>1971</a:t>
            </a:r>
            <a:r>
              <a:rPr lang="zh-CN" altLang="en-US" sz="2531" b="1" dirty="0">
                <a:solidFill>
                  <a:srgbClr val="000000"/>
                </a:solidFill>
                <a:latin typeface="Times New Roman" panose="02020603050405020304" pitchFamily="18" charset="0"/>
              </a:rPr>
              <a:t>年，</a:t>
            </a:r>
            <a:r>
              <a:rPr lang="zh-CN" altLang="en-US" sz="2531" b="1" dirty="0"/>
              <a:t>麻省理工学院</a:t>
            </a:r>
            <a:r>
              <a:rPr lang="zh-CN" altLang="en-US" sz="2531" dirty="0"/>
              <a:t> </a:t>
            </a:r>
            <a:r>
              <a:rPr lang="zh-CN" altLang="en-US" sz="2531" b="1" dirty="0">
                <a:solidFill>
                  <a:srgbClr val="000000"/>
                </a:solidFill>
                <a:latin typeface="Times New Roman" panose="02020603050405020304" pitchFamily="18" charset="0"/>
              </a:rPr>
              <a:t>）</a:t>
            </a:r>
            <a:r>
              <a:rPr lang="en-US" altLang="zh-CN" sz="2531" b="1" dirty="0">
                <a:solidFill>
                  <a:srgbClr val="000000"/>
                </a:solidFill>
                <a:latin typeface="Times New Roman" panose="02020603050405020304" pitchFamily="18" charset="0"/>
              </a:rPr>
              <a:t>——</a:t>
            </a:r>
            <a:r>
              <a:rPr lang="zh-CN" altLang="en-US" sz="2531" b="1" dirty="0">
                <a:latin typeface="Times New Roman" panose="02020603050405020304" pitchFamily="18" charset="0"/>
              </a:rPr>
              <a:t>用于数学运</a:t>
            </a:r>
          </a:p>
          <a:p>
            <a:pPr algn="just" eaLnBrk="1" hangingPunct="1">
              <a:lnSpc>
                <a:spcPct val="120000"/>
              </a:lnSpc>
              <a:spcBef>
                <a:spcPct val="40000"/>
              </a:spcBef>
              <a:buClr>
                <a:schemeClr val="accent2"/>
              </a:buClr>
              <a:buFont typeface="Wingdings" panose="05000000000000000000" pitchFamily="2" charset="2"/>
              <a:buNone/>
            </a:pPr>
            <a:r>
              <a:rPr lang="zh-CN" altLang="en-US" sz="2531" b="1" dirty="0">
                <a:latin typeface="Times New Roman" panose="02020603050405020304" pitchFamily="18" charset="0"/>
              </a:rPr>
              <a:t>   算的数学专家系统 </a:t>
            </a:r>
          </a:p>
        </p:txBody>
      </p:sp>
      <p:sp>
        <p:nvSpPr>
          <p:cNvPr id="118789" name="Text Box 5"/>
          <p:cNvSpPr txBox="1">
            <a:spLocks noChangeArrowheads="1"/>
          </p:cNvSpPr>
          <p:nvPr/>
        </p:nvSpPr>
        <p:spPr bwMode="auto">
          <a:xfrm>
            <a:off x="241353" y="4339590"/>
            <a:ext cx="9161357" cy="2818592"/>
          </a:xfrm>
          <a:prstGeom prst="rect">
            <a:avLst/>
          </a:prstGeom>
          <a:gradFill rotWithShape="1">
            <a:gsLst>
              <a:gs pos="0">
                <a:srgbClr val="FFFF00"/>
              </a:gs>
              <a:gs pos="100000">
                <a:srgbClr val="FFFFFF"/>
              </a:gs>
            </a:gsLst>
            <a:path path="rect">
              <a:fillToRect l="100000" t="100000"/>
            </a:path>
          </a:gradFill>
          <a:ln w="9525">
            <a:solidFill>
              <a:srgbClr val="808080"/>
            </a:solidFill>
            <a:miter lim="800000"/>
            <a:headEnd/>
            <a:tailEnd/>
          </a:ln>
        </p:spPr>
        <p:txBody>
          <a:bodyP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just" eaLnBrk="1" hangingPunct="1">
              <a:spcBef>
                <a:spcPct val="50000"/>
              </a:spcBef>
              <a:buClr>
                <a:schemeClr val="accent2"/>
              </a:buClr>
              <a:buFont typeface="Wingdings" panose="05000000000000000000" pitchFamily="2" charset="2"/>
              <a:buChar char="§"/>
            </a:pPr>
            <a:r>
              <a:rPr lang="en-US" altLang="zh-CN" sz="2531">
                <a:solidFill>
                  <a:srgbClr val="000000"/>
                </a:solidFill>
                <a:latin typeface="宋体" panose="02010600030101010101" pitchFamily="2" charset="-122"/>
              </a:rPr>
              <a:t> </a:t>
            </a:r>
            <a:r>
              <a:rPr lang="zh-CN" altLang="en-US" sz="2531" b="1">
                <a:solidFill>
                  <a:srgbClr val="000000"/>
                </a:solidFill>
                <a:latin typeface="宋体" panose="02010600030101010101" pitchFamily="2" charset="-122"/>
              </a:rPr>
              <a:t>特点：高度的专业化。</a:t>
            </a:r>
          </a:p>
          <a:p>
            <a:pPr algn="just" eaLnBrk="1" hangingPunct="1">
              <a:spcBef>
                <a:spcPct val="50000"/>
              </a:spcBef>
              <a:buClr>
                <a:schemeClr val="accent2"/>
              </a:buClr>
              <a:buFont typeface="Wingdings" panose="05000000000000000000" pitchFamily="2" charset="2"/>
              <a:buNone/>
            </a:pPr>
            <a:r>
              <a:rPr lang="zh-CN" altLang="en-US" sz="2531" b="1">
                <a:solidFill>
                  <a:srgbClr val="000000"/>
                </a:solidFill>
                <a:latin typeface="宋体" panose="02010600030101010101" pitchFamily="2" charset="-122"/>
              </a:rPr>
              <a:t>        专门问题求解能力强。</a:t>
            </a:r>
          </a:p>
          <a:p>
            <a:pPr algn="just" eaLnBrk="1" hangingPunct="1">
              <a:spcBef>
                <a:spcPct val="50000"/>
              </a:spcBef>
              <a:buClr>
                <a:schemeClr val="accent2"/>
              </a:buClr>
              <a:buFont typeface="Wingdings" panose="05000000000000000000" pitchFamily="2" charset="2"/>
              <a:buNone/>
            </a:pPr>
            <a:r>
              <a:rPr lang="zh-CN" altLang="en-US" sz="2531" b="1">
                <a:solidFill>
                  <a:srgbClr val="000000"/>
                </a:solidFill>
                <a:latin typeface="宋体" panose="02010600030101010101" pitchFamily="2" charset="-122"/>
              </a:rPr>
              <a:t>        结构、功能不完整。</a:t>
            </a:r>
          </a:p>
          <a:p>
            <a:pPr algn="just" eaLnBrk="1" hangingPunct="1">
              <a:spcBef>
                <a:spcPct val="50000"/>
              </a:spcBef>
              <a:buClr>
                <a:schemeClr val="accent2"/>
              </a:buClr>
              <a:buFont typeface="Wingdings" panose="05000000000000000000" pitchFamily="2" charset="2"/>
              <a:buNone/>
            </a:pPr>
            <a:r>
              <a:rPr lang="zh-CN" altLang="en-US" sz="2531" b="1">
                <a:solidFill>
                  <a:srgbClr val="000000"/>
                </a:solidFill>
                <a:latin typeface="宋体" panose="02010600030101010101" pitchFamily="2" charset="-122"/>
              </a:rPr>
              <a:t>        移植性差。</a:t>
            </a:r>
          </a:p>
          <a:p>
            <a:pPr algn="just" eaLnBrk="1" hangingPunct="1">
              <a:spcBef>
                <a:spcPct val="50000"/>
              </a:spcBef>
              <a:buClr>
                <a:schemeClr val="accent2"/>
              </a:buClr>
              <a:buFont typeface="Wingdings" panose="05000000000000000000" pitchFamily="2" charset="2"/>
              <a:buNone/>
            </a:pPr>
            <a:r>
              <a:rPr lang="zh-CN" altLang="en-US" sz="2531" b="1">
                <a:solidFill>
                  <a:srgbClr val="000000"/>
                </a:solidFill>
                <a:latin typeface="宋体" panose="02010600030101010101" pitchFamily="2" charset="-122"/>
              </a:rPr>
              <a:t>        缺乏解释功能。</a:t>
            </a:r>
            <a:endParaRPr lang="zh-CN" altLang="en-US" sz="2531" b="1"/>
          </a:p>
        </p:txBody>
      </p:sp>
    </p:spTree>
    <p:extLst>
      <p:ext uri="{BB962C8B-B14F-4D97-AF65-F5344CB8AC3E}">
        <p14:creationId xmlns:p14="http://schemas.microsoft.com/office/powerpoint/2010/main" val="2564371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18788"/>
                                        </p:tgtEl>
                                        <p:attrNameLst>
                                          <p:attrName>style.visibility</p:attrName>
                                        </p:attrNameLst>
                                      </p:cBhvr>
                                      <p:to>
                                        <p:strVal val="visible"/>
                                      </p:to>
                                    </p:set>
                                    <p:animEffect transition="in" filter="checkerboard(across)">
                                      <p:cBhvr>
                                        <p:cTn id="7" dur="500"/>
                                        <p:tgtEl>
                                          <p:spTgt spid="11878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18789"/>
                                        </p:tgtEl>
                                        <p:attrNameLst>
                                          <p:attrName>style.visibility</p:attrName>
                                        </p:attrNameLst>
                                      </p:cBhvr>
                                      <p:to>
                                        <p:strVal val="visible"/>
                                      </p:to>
                                    </p:set>
                                    <p:animEffect transition="in" filter="box(in)">
                                      <p:cBhvr>
                                        <p:cTn id="12" dur="500"/>
                                        <p:tgtEl>
                                          <p:spTgt spid="1187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88" grpId="0" animBg="1" autoUpdateAnimBg="0"/>
      <p:bldP spid="118789" grpId="0" animBg="1"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357535" y="541523"/>
            <a:ext cx="8318004" cy="1397978"/>
          </a:xfrm>
        </p:spPr>
        <p:txBody>
          <a:bodyPr/>
          <a:lstStyle/>
          <a:p>
            <a:r>
              <a:rPr lang="zh-CN" altLang="en-US" sz="2531">
                <a:solidFill>
                  <a:srgbClr val="FF0000"/>
                </a:solidFill>
                <a:ea typeface="宋体" panose="02010600030101010101" pitchFamily="2" charset="-122"/>
                <a:cs typeface="Times New Roman" panose="02020603050405020304" pitchFamily="18" charset="0"/>
              </a:rPr>
              <a:t>专家系统的评价</a:t>
            </a:r>
          </a:p>
        </p:txBody>
      </p:sp>
      <p:sp>
        <p:nvSpPr>
          <p:cNvPr id="36867" name="Rectangle 3"/>
          <p:cNvSpPr>
            <a:spLocks noGrp="1" noChangeArrowheads="1"/>
          </p:cNvSpPr>
          <p:nvPr>
            <p:ph type="body" idx="1"/>
          </p:nvPr>
        </p:nvSpPr>
        <p:spPr>
          <a:xfrm>
            <a:off x="501551" y="1672109"/>
            <a:ext cx="8318004" cy="4589050"/>
          </a:xfrm>
        </p:spPr>
        <p:txBody>
          <a:bodyPr>
            <a:noAutofit/>
          </a:bodyPr>
          <a:lstStyle/>
          <a:p>
            <a:pPr algn="just">
              <a:lnSpc>
                <a:spcPct val="100000"/>
              </a:lnSpc>
            </a:pPr>
            <a:r>
              <a:rPr lang="zh-CN" altLang="en-US" sz="2400" dirty="0">
                <a:solidFill>
                  <a:srgbClr val="FF0000"/>
                </a:solidFill>
                <a:latin typeface="宋体" panose="02010600030101010101" pitchFamily="2" charset="-122"/>
                <a:ea typeface="楷体_GB2312" pitchFamily="49" charset="-122"/>
              </a:rPr>
              <a:t>正确性</a:t>
            </a:r>
          </a:p>
          <a:p>
            <a:pPr lvl="1" algn="just">
              <a:lnSpc>
                <a:spcPct val="100000"/>
              </a:lnSpc>
            </a:pPr>
            <a:r>
              <a:rPr lang="zh-CN" altLang="en-US" sz="2400" dirty="0">
                <a:solidFill>
                  <a:srgbClr val="000000"/>
                </a:solidFill>
                <a:latin typeface="宋体" panose="02010600030101010101" pitchFamily="2" charset="-122"/>
                <a:ea typeface="宋体" panose="02010600030101010101" pitchFamily="2" charset="-122"/>
              </a:rPr>
              <a:t>系统设计的正确性 </a:t>
            </a:r>
          </a:p>
          <a:p>
            <a:pPr lvl="1" algn="just">
              <a:lnSpc>
                <a:spcPct val="100000"/>
              </a:lnSpc>
            </a:pPr>
            <a:r>
              <a:rPr lang="zh-CN" altLang="en-US" sz="2400" dirty="0">
                <a:solidFill>
                  <a:srgbClr val="000000"/>
                </a:solidFill>
                <a:latin typeface="宋体" panose="02010600030101010101" pitchFamily="2" charset="-122"/>
                <a:ea typeface="宋体" panose="02010600030101010101" pitchFamily="2" charset="-122"/>
              </a:rPr>
              <a:t>系统测试的正确性 </a:t>
            </a:r>
          </a:p>
          <a:p>
            <a:pPr lvl="1" algn="just">
              <a:lnSpc>
                <a:spcPct val="100000"/>
              </a:lnSpc>
            </a:pPr>
            <a:r>
              <a:rPr lang="zh-CN" altLang="en-US" sz="2400" dirty="0">
                <a:solidFill>
                  <a:srgbClr val="000000"/>
                </a:solidFill>
                <a:latin typeface="宋体" panose="02010600030101010101" pitchFamily="2" charset="-122"/>
                <a:ea typeface="宋体" panose="02010600030101010101" pitchFamily="2" charset="-122"/>
              </a:rPr>
              <a:t>系统运行的正确性</a:t>
            </a:r>
            <a:endParaRPr lang="zh-CN" altLang="en-US" sz="2400" dirty="0">
              <a:solidFill>
                <a:srgbClr val="FF0000"/>
              </a:solidFill>
              <a:latin typeface="宋体" panose="02010600030101010101" pitchFamily="2" charset="-122"/>
              <a:ea typeface="宋体" panose="02010600030101010101" pitchFamily="2" charset="-122"/>
            </a:endParaRPr>
          </a:p>
          <a:p>
            <a:pPr algn="just">
              <a:lnSpc>
                <a:spcPct val="100000"/>
              </a:lnSpc>
            </a:pPr>
            <a:r>
              <a:rPr lang="zh-CN" altLang="en-US" sz="2400" dirty="0">
                <a:solidFill>
                  <a:srgbClr val="FF0000"/>
                </a:solidFill>
                <a:latin typeface="宋体" panose="02010600030101010101" pitchFamily="2" charset="-122"/>
                <a:ea typeface="楷体_GB2312" pitchFamily="49" charset="-122"/>
              </a:rPr>
              <a:t>有用性 </a:t>
            </a:r>
          </a:p>
          <a:p>
            <a:pPr lvl="1" algn="just">
              <a:lnSpc>
                <a:spcPct val="100000"/>
              </a:lnSpc>
            </a:pPr>
            <a:r>
              <a:rPr lang="zh-CN" altLang="en-US" sz="2400" dirty="0">
                <a:latin typeface="宋体" panose="02010600030101010101" pitchFamily="2" charset="-122"/>
                <a:ea typeface="宋体" panose="02010600030101010101" pitchFamily="2" charset="-122"/>
              </a:rPr>
              <a:t>推理结论、求解结果、咨询建议的有用性</a:t>
            </a:r>
          </a:p>
          <a:p>
            <a:pPr lvl="1" algn="just">
              <a:lnSpc>
                <a:spcPct val="100000"/>
              </a:lnSpc>
            </a:pPr>
            <a:r>
              <a:rPr lang="zh-CN" altLang="en-US" sz="2400" dirty="0">
                <a:latin typeface="宋体" panose="02010600030101010101" pitchFamily="2" charset="-122"/>
                <a:ea typeface="宋体" panose="02010600030101010101" pitchFamily="2" charset="-122"/>
              </a:rPr>
              <a:t>系统的知识水平、可用范围、易扩充性、易更新性等</a:t>
            </a:r>
          </a:p>
          <a:p>
            <a:pPr lvl="1" algn="just">
              <a:lnSpc>
                <a:spcPct val="100000"/>
              </a:lnSpc>
            </a:pPr>
            <a:r>
              <a:rPr lang="zh-CN" altLang="en-US" sz="2400" dirty="0">
                <a:latin typeface="宋体" panose="02010600030101010101" pitchFamily="2" charset="-122"/>
                <a:ea typeface="宋体" panose="02010600030101010101" pitchFamily="2" charset="-122"/>
              </a:rPr>
              <a:t>问题的求解能力（解题速度、推理效率），可能场合和环境</a:t>
            </a:r>
          </a:p>
          <a:p>
            <a:pPr lvl="1" algn="just">
              <a:lnSpc>
                <a:spcPct val="100000"/>
              </a:lnSpc>
            </a:pPr>
            <a:r>
              <a:rPr lang="zh-CN" altLang="en-US" sz="2400" dirty="0">
                <a:latin typeface="宋体" panose="02010600030101010101" pitchFamily="2" charset="-122"/>
                <a:ea typeface="宋体" panose="02010600030101010101" pitchFamily="2" charset="-122"/>
              </a:rPr>
              <a:t>人机交互的友好性</a:t>
            </a:r>
          </a:p>
          <a:p>
            <a:pPr lvl="1" algn="just">
              <a:lnSpc>
                <a:spcPct val="100000"/>
              </a:lnSpc>
            </a:pPr>
            <a:r>
              <a:rPr lang="zh-CN" altLang="en-US" sz="2400" dirty="0">
                <a:latin typeface="宋体" panose="02010600030101010101" pitchFamily="2" charset="-122"/>
                <a:ea typeface="宋体" panose="02010600030101010101" pitchFamily="2" charset="-122"/>
              </a:rPr>
              <a:t>运行可靠性、易维护性、可移植性</a:t>
            </a:r>
          </a:p>
          <a:p>
            <a:pPr lvl="1" algn="just">
              <a:lnSpc>
                <a:spcPct val="100000"/>
              </a:lnSpc>
            </a:pPr>
            <a:r>
              <a:rPr lang="zh-CN" altLang="en-US" sz="2400" dirty="0">
                <a:latin typeface="宋体" panose="02010600030101010101" pitchFamily="2" charset="-122"/>
                <a:ea typeface="宋体" panose="02010600030101010101" pitchFamily="2" charset="-122"/>
                <a:cs typeface="Times New Roman" panose="02020603050405020304" pitchFamily="18" charset="0"/>
              </a:rPr>
              <a:t>系统的</a:t>
            </a:r>
            <a:r>
              <a:rPr lang="zh-CN" altLang="en-US" sz="2400" dirty="0">
                <a:latin typeface="宋体" panose="02010600030101010101" pitchFamily="2" charset="-122"/>
                <a:ea typeface="宋体" panose="02010600030101010101" pitchFamily="2" charset="-122"/>
              </a:rPr>
              <a:t>经济</a:t>
            </a:r>
            <a:r>
              <a:rPr lang="zh-CN" altLang="en-US" sz="2400" dirty="0">
                <a:latin typeface="宋体" panose="02010600030101010101" pitchFamily="2" charset="-122"/>
                <a:ea typeface="宋体" panose="02010600030101010101" pitchFamily="2" charset="-122"/>
                <a:cs typeface="Times New Roman" panose="02020603050405020304" pitchFamily="18" charset="0"/>
              </a:rPr>
              <a:t>性</a:t>
            </a:r>
          </a:p>
        </p:txBody>
      </p:sp>
    </p:spTree>
    <p:extLst>
      <p:ext uri="{BB962C8B-B14F-4D97-AF65-F5344CB8AC3E}">
        <p14:creationId xmlns:p14="http://schemas.microsoft.com/office/powerpoint/2010/main" val="67120539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83515" indent="-301352" eaLnBrk="0" hangingPunct="0">
              <a:defRPr>
                <a:solidFill>
                  <a:schemeClr val="tx1"/>
                </a:solidFill>
                <a:latin typeface="Verdana" panose="020B0604030504040204" pitchFamily="34" charset="0"/>
                <a:ea typeface="宋体" panose="02010600030101010101" pitchFamily="2" charset="-122"/>
              </a:defRPr>
            </a:lvl2pPr>
            <a:lvl3pPr marL="1205408" indent="-241082" eaLnBrk="0" hangingPunct="0">
              <a:defRPr>
                <a:solidFill>
                  <a:schemeClr val="tx1"/>
                </a:solidFill>
                <a:latin typeface="Verdana" panose="020B0604030504040204" pitchFamily="34" charset="0"/>
                <a:ea typeface="宋体" panose="02010600030101010101" pitchFamily="2" charset="-122"/>
              </a:defRPr>
            </a:lvl3pPr>
            <a:lvl4pPr marL="1687571" indent="-241082" eaLnBrk="0" hangingPunct="0">
              <a:defRPr>
                <a:solidFill>
                  <a:schemeClr val="tx1"/>
                </a:solidFill>
                <a:latin typeface="Verdana" panose="020B0604030504040204" pitchFamily="34" charset="0"/>
                <a:ea typeface="宋体" panose="02010600030101010101" pitchFamily="2" charset="-122"/>
              </a:defRPr>
            </a:lvl4pPr>
            <a:lvl5pPr marL="2169734" indent="-241082" eaLnBrk="0" hangingPunct="0">
              <a:defRPr>
                <a:solidFill>
                  <a:schemeClr val="tx1"/>
                </a:solidFill>
                <a:latin typeface="Verdana" panose="020B0604030504040204" pitchFamily="34" charset="0"/>
                <a:ea typeface="宋体" panose="02010600030101010101" pitchFamily="2" charset="-122"/>
              </a:defRPr>
            </a:lvl5pPr>
            <a:lvl6pPr marL="2651897" indent="-241082"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3134060" indent="-241082"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616223" indent="-241082"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4098387" indent="-241082"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E201BB11-3512-4205-98E5-6EE0CFD9A33C}" type="slidenum">
              <a:rPr lang="ja-JP" altLang="en-US">
                <a:solidFill>
                  <a:srgbClr val="A50021"/>
                </a:solidFill>
                <a:latin typeface="Arial" panose="020B0604020202020204" pitchFamily="34" charset="0"/>
                <a:ea typeface="ＭＳ Ｐゴシック" panose="020B0600070205080204" pitchFamily="34" charset="-128"/>
              </a:rPr>
              <a:pPr eaLnBrk="1" hangingPunct="1"/>
              <a:t>41</a:t>
            </a:fld>
            <a:endParaRPr lang="en-US" altLang="ja-JP">
              <a:solidFill>
                <a:srgbClr val="A50021"/>
              </a:solidFill>
              <a:latin typeface="Arial" panose="020B0604020202020204" pitchFamily="34" charset="0"/>
              <a:ea typeface="ＭＳ Ｐゴシック" panose="020B0600070205080204" pitchFamily="34" charset="-128"/>
            </a:endParaRPr>
          </a:p>
        </p:txBody>
      </p:sp>
      <p:sp>
        <p:nvSpPr>
          <p:cNvPr id="47109" name="Rectangle 4"/>
          <p:cNvSpPr>
            <a:spLocks noChangeArrowheads="1"/>
          </p:cNvSpPr>
          <p:nvPr/>
        </p:nvSpPr>
        <p:spPr bwMode="auto">
          <a:xfrm>
            <a:off x="265" y="1"/>
            <a:ext cx="9643533" cy="806976"/>
          </a:xfrm>
          <a:prstGeom prst="rect">
            <a:avLst/>
          </a:prstGeom>
          <a:noFill/>
          <a:ln>
            <a:noFill/>
          </a:ln>
          <a:extLst/>
        </p:spPr>
        <p:txBody>
          <a:bodyPr anchor="b"/>
          <a:lstStyle>
            <a:lvl1pPr indent="176213"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en-US" altLang="zh-CN" sz="3797" dirty="0" smtClean="0">
                <a:latin typeface="Times New Roman" panose="02020603050405020304" pitchFamily="18" charset="0"/>
                <a:ea typeface="黑体" panose="02010609060101010101" pitchFamily="49" charset="-122"/>
              </a:rPr>
              <a:t>6  </a:t>
            </a:r>
            <a:r>
              <a:rPr lang="zh-CN" altLang="en-US" sz="3797" dirty="0">
                <a:latin typeface="Times New Roman" panose="02020603050405020304" pitchFamily="18" charset="0"/>
                <a:ea typeface="黑体" panose="02010609060101010101" pitchFamily="49" charset="-122"/>
              </a:rPr>
              <a:t>专家系统实例</a:t>
            </a:r>
          </a:p>
        </p:txBody>
      </p:sp>
      <p:sp>
        <p:nvSpPr>
          <p:cNvPr id="7" name="Rectangle 3"/>
          <p:cNvSpPr txBox="1">
            <a:spLocks noChangeArrowheads="1"/>
          </p:cNvSpPr>
          <p:nvPr/>
        </p:nvSpPr>
        <p:spPr>
          <a:xfrm>
            <a:off x="501551" y="1096045"/>
            <a:ext cx="8784976" cy="5184576"/>
          </a:xfrm>
          <a:prstGeom prst="rect">
            <a:avLst/>
          </a:prstGeom>
        </p:spPr>
        <p:txBody>
          <a:bodyPr vert="horz" lIns="91440" tIns="45720" rIns="91440" bIns="45720" rtlCol="0">
            <a:noAutofit/>
          </a:bodyPr>
          <a:lstStyle>
            <a:lvl1pPr marL="241082" indent="-241082" algn="l" defTabSz="964326" rtl="0" eaLnBrk="1" latinLnBrk="0" hangingPunct="1">
              <a:lnSpc>
                <a:spcPct val="90000"/>
              </a:lnSpc>
              <a:spcBef>
                <a:spcPts val="1055"/>
              </a:spcBef>
              <a:buFont typeface="Arial" panose="020B0604020202020204" pitchFamily="34" charset="0"/>
              <a:buChar char="•"/>
              <a:defRPr sz="2953" kern="1200">
                <a:solidFill>
                  <a:schemeClr val="tx1"/>
                </a:solidFill>
                <a:latin typeface="+mn-lt"/>
                <a:ea typeface="+mn-ea"/>
                <a:cs typeface="+mn-cs"/>
              </a:defRPr>
            </a:lvl1pPr>
            <a:lvl2pPr marL="723245" indent="-241082" algn="l" defTabSz="964326" rtl="0" eaLnBrk="1" latinLnBrk="0" hangingPunct="1">
              <a:lnSpc>
                <a:spcPct val="90000"/>
              </a:lnSpc>
              <a:spcBef>
                <a:spcPts val="527"/>
              </a:spcBef>
              <a:buFont typeface="Arial" panose="020B0604020202020204" pitchFamily="34" charset="0"/>
              <a:buChar char="•"/>
              <a:defRPr sz="2531" kern="1200">
                <a:solidFill>
                  <a:schemeClr val="tx1"/>
                </a:solidFill>
                <a:latin typeface="+mn-lt"/>
                <a:ea typeface="+mn-ea"/>
                <a:cs typeface="+mn-cs"/>
              </a:defRPr>
            </a:lvl2pPr>
            <a:lvl3pPr marL="1205408" indent="-241082" algn="l" defTabSz="964326" rtl="0" eaLnBrk="1" latinLnBrk="0" hangingPunct="1">
              <a:lnSpc>
                <a:spcPct val="90000"/>
              </a:lnSpc>
              <a:spcBef>
                <a:spcPts val="527"/>
              </a:spcBef>
              <a:buFont typeface="Arial" panose="020B0604020202020204" pitchFamily="34" charset="0"/>
              <a:buChar char="•"/>
              <a:defRPr sz="2109" kern="1200">
                <a:solidFill>
                  <a:schemeClr val="tx1"/>
                </a:solidFill>
                <a:latin typeface="+mn-lt"/>
                <a:ea typeface="+mn-ea"/>
                <a:cs typeface="+mn-cs"/>
              </a:defRPr>
            </a:lvl3pPr>
            <a:lvl4pPr marL="1687571"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4pPr>
            <a:lvl5pPr marL="2169734"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5pPr>
            <a:lvl6pPr marL="2651897"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6pPr>
            <a:lvl7pPr marL="3134060"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7pPr>
            <a:lvl8pPr marL="3616223"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8pPr>
            <a:lvl9pPr marL="4098387"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9pPr>
          </a:lstStyle>
          <a:p>
            <a:pPr algn="just" fontAlgn="auto">
              <a:lnSpc>
                <a:spcPct val="100000"/>
              </a:lnSpc>
              <a:spcBef>
                <a:spcPts val="600"/>
              </a:spcBef>
              <a:spcAft>
                <a:spcPts val="0"/>
              </a:spcAft>
            </a:pPr>
            <a:r>
              <a:rPr lang="zh-CN" altLang="en-US" sz="2400" dirty="0" smtClean="0">
                <a:solidFill>
                  <a:srgbClr val="000000"/>
                </a:solidFill>
                <a:latin typeface="Times New Roman" panose="02020603050405020304" pitchFamily="18" charset="0"/>
                <a:ea typeface="宋体" panose="02010600030101010101" pitchFamily="2" charset="-122"/>
              </a:rPr>
              <a:t>动物</a:t>
            </a:r>
            <a:r>
              <a:rPr lang="en-US" altLang="zh-CN" sz="2400" dirty="0" smtClean="0">
                <a:solidFill>
                  <a:srgbClr val="000000"/>
                </a:solidFill>
                <a:latin typeface="Times New Roman" panose="02020603050405020304" pitchFamily="18" charset="0"/>
                <a:ea typeface="宋体" panose="02010600030101010101" pitchFamily="2" charset="-122"/>
              </a:rPr>
              <a:t>/</a:t>
            </a:r>
            <a:r>
              <a:rPr lang="zh-CN" altLang="en-US" sz="2400" dirty="0" smtClean="0">
                <a:solidFill>
                  <a:srgbClr val="000000"/>
                </a:solidFill>
                <a:latin typeface="Times New Roman" panose="02020603050405020304" pitchFamily="18" charset="0"/>
                <a:ea typeface="宋体" panose="02010600030101010101" pitchFamily="2" charset="-122"/>
              </a:rPr>
              <a:t>植物识别专家系统</a:t>
            </a:r>
          </a:p>
          <a:p>
            <a:pPr algn="just" fontAlgn="auto">
              <a:spcAft>
                <a:spcPts val="0"/>
              </a:spcAft>
            </a:pPr>
            <a:r>
              <a:rPr lang="zh-CN" altLang="en-US" sz="2400" dirty="0" smtClean="0">
                <a:solidFill>
                  <a:srgbClr val="000000"/>
                </a:solidFill>
                <a:latin typeface="Times New Roman" panose="02020603050405020304" pitchFamily="18" charset="0"/>
                <a:ea typeface="宋体" panose="02010600030101010101" pitchFamily="2" charset="-122"/>
              </a:rPr>
              <a:t>医学专家系统</a:t>
            </a:r>
            <a:r>
              <a:rPr lang="en-US" altLang="zh-CN" sz="2400" dirty="0" smtClean="0">
                <a:solidFill>
                  <a:srgbClr val="000000"/>
                </a:solidFill>
                <a:latin typeface="Times New Roman" panose="02020603050405020304" pitchFamily="18" charset="0"/>
                <a:ea typeface="宋体" panose="02010600030101010101" pitchFamily="2" charset="-122"/>
              </a:rPr>
              <a:t>—MYCIN</a:t>
            </a:r>
          </a:p>
          <a:p>
            <a:pPr lvl="1" algn="just" fontAlgn="auto">
              <a:spcAft>
                <a:spcPts val="0"/>
              </a:spcAft>
              <a:buFont typeface="Wingdings" panose="05000000000000000000" pitchFamily="2" charset="2"/>
              <a:buChar char="p"/>
            </a:pPr>
            <a:r>
              <a:rPr lang="zh-CN" altLang="en-US" sz="24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美国斯坦福大学，细菌感染性疾病</a:t>
            </a:r>
            <a:r>
              <a:rPr lang="zh-CN" altLang="en-US" sz="2400" dirty="0" smtClean="0">
                <a:solidFill>
                  <a:srgbClr val="000000"/>
                </a:solidFill>
                <a:latin typeface="Times New Roman" panose="02020603050405020304" pitchFamily="18" charset="0"/>
                <a:ea typeface="宋体" panose="02010600030101010101" pitchFamily="2" charset="-122"/>
              </a:rPr>
              <a:t>的</a:t>
            </a:r>
            <a:r>
              <a:rPr lang="zh-CN" altLang="en-US" sz="24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诊断和治疗（诊断结果及处方）</a:t>
            </a:r>
          </a:p>
          <a:p>
            <a:pPr lvl="1" algn="just" fontAlgn="auto">
              <a:spcAft>
                <a:spcPts val="0"/>
              </a:spcAft>
              <a:buFont typeface="Wingdings" panose="05000000000000000000" pitchFamily="2" charset="2"/>
              <a:buChar char="p"/>
            </a:pPr>
            <a:r>
              <a:rPr lang="en-US" altLang="zh-CN" sz="24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INTERLISP</a:t>
            </a:r>
            <a:r>
              <a:rPr lang="zh-CN" altLang="en-US" sz="24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语言，知识库</a:t>
            </a:r>
            <a:r>
              <a:rPr lang="zh-CN" altLang="en-US" sz="2400" dirty="0" smtClean="0">
                <a:solidFill>
                  <a:srgbClr val="000000"/>
                </a:solidFill>
                <a:latin typeface="Times New Roman" panose="02020603050405020304" pitchFamily="18" charset="0"/>
                <a:ea typeface="宋体" panose="02010600030101010101" pitchFamily="2" charset="-122"/>
              </a:rPr>
              <a:t>含</a:t>
            </a:r>
            <a:r>
              <a:rPr lang="en-US" altLang="zh-CN" sz="24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200</a:t>
            </a:r>
            <a:r>
              <a:rPr lang="zh-CN" altLang="en-US" sz="24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多条关于细菌血症的规则，可以识别约</a:t>
            </a:r>
            <a:r>
              <a:rPr lang="en-US" altLang="zh-CN" sz="24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50</a:t>
            </a:r>
            <a:r>
              <a:rPr lang="zh-CN" altLang="en-US" sz="24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种细菌</a:t>
            </a:r>
          </a:p>
          <a:p>
            <a:pPr lvl="1" algn="just" fontAlgn="auto">
              <a:spcAft>
                <a:spcPts val="0"/>
              </a:spcAft>
              <a:buFont typeface="Wingdings" panose="05000000000000000000" pitchFamily="2" charset="2"/>
              <a:buChar char="p"/>
            </a:pPr>
            <a:r>
              <a:rPr lang="zh-CN" altLang="en-US" sz="24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整个系统占</a:t>
            </a:r>
            <a:r>
              <a:rPr lang="en-US" altLang="zh-CN" sz="24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245KB</a:t>
            </a:r>
            <a:r>
              <a:rPr lang="zh-CN" altLang="en-US" sz="24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，其中</a:t>
            </a:r>
            <a:r>
              <a:rPr lang="en-US" altLang="zh-CN" sz="24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INTERLISP</a:t>
            </a:r>
            <a:r>
              <a:rPr lang="zh-CN" altLang="en-US" sz="24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系统占</a:t>
            </a:r>
            <a:r>
              <a:rPr lang="en-US" altLang="zh-CN" sz="24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160KB</a:t>
            </a:r>
            <a:r>
              <a:rPr lang="zh-CN" altLang="en-US" sz="24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，编译后的</a:t>
            </a:r>
            <a:r>
              <a:rPr lang="en-US" altLang="zh-CN" sz="24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MYCIN</a:t>
            </a:r>
            <a:r>
              <a:rPr lang="zh-CN" altLang="en-US" sz="24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系统占</a:t>
            </a:r>
            <a:r>
              <a:rPr lang="en-US" altLang="zh-CN" sz="24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50KB</a:t>
            </a:r>
            <a:r>
              <a:rPr lang="zh-CN" altLang="en-US" sz="24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，知识库</a:t>
            </a:r>
            <a:r>
              <a:rPr lang="en-US" altLang="zh-CN" sz="24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8KB</a:t>
            </a:r>
            <a:r>
              <a:rPr lang="zh-CN" altLang="en-US" sz="24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，其余</a:t>
            </a:r>
            <a:r>
              <a:rPr lang="en-US" altLang="zh-CN" sz="24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27KB</a:t>
            </a:r>
            <a:r>
              <a:rPr lang="zh-CN" altLang="en-US" sz="24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存放临床参数和作为工作空间</a:t>
            </a:r>
          </a:p>
          <a:p>
            <a:pPr lvl="1" algn="just" fontAlgn="auto">
              <a:spcAft>
                <a:spcPts val="0"/>
              </a:spcAft>
              <a:buFont typeface="Wingdings" panose="05000000000000000000" pitchFamily="2" charset="2"/>
              <a:buChar char="p"/>
            </a:pPr>
            <a:r>
              <a:rPr lang="zh-CN" altLang="en-US" sz="24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咨询解释功能 </a:t>
            </a:r>
            <a:r>
              <a:rPr lang="zh-CN" altLang="en-US" sz="2400" dirty="0" smtClean="0">
                <a:solidFill>
                  <a:srgbClr val="000000"/>
                </a:solidFill>
                <a:latin typeface="Times New Roman" panose="02020603050405020304" pitchFamily="18" charset="0"/>
                <a:ea typeface="宋体" panose="02010600030101010101" pitchFamily="2" charset="-122"/>
              </a:rPr>
              <a:t>  </a:t>
            </a:r>
          </a:p>
          <a:p>
            <a:pPr algn="just" fontAlgn="auto">
              <a:spcAft>
                <a:spcPts val="0"/>
              </a:spcAft>
            </a:pPr>
            <a:r>
              <a:rPr lang="zh-CN" altLang="en-US" sz="2400" dirty="0" smtClean="0">
                <a:solidFill>
                  <a:srgbClr val="000000"/>
                </a:solidFill>
                <a:latin typeface="Times New Roman" panose="02020603050405020304" pitchFamily="18" charset="0"/>
                <a:ea typeface="宋体" panose="02010600030101010101" pitchFamily="2" charset="-122"/>
              </a:rPr>
              <a:t>地质勘探专家系统</a:t>
            </a:r>
            <a:r>
              <a:rPr lang="en-US" altLang="zh-CN" sz="2400" dirty="0" smtClean="0">
                <a:solidFill>
                  <a:srgbClr val="000000"/>
                </a:solidFill>
                <a:latin typeface="Times New Roman" panose="02020603050405020304" pitchFamily="18" charset="0"/>
                <a:ea typeface="宋体" panose="02010600030101010101" pitchFamily="2" charset="-122"/>
              </a:rPr>
              <a:t>—PROSPECTOR</a:t>
            </a:r>
          </a:p>
          <a:p>
            <a:pPr lvl="1" algn="just" fontAlgn="auto">
              <a:spcAft>
                <a:spcPts val="0"/>
              </a:spcAft>
              <a:buFont typeface="Wingdings" panose="05000000000000000000" pitchFamily="2" charset="2"/>
              <a:buChar char="p"/>
            </a:pPr>
            <a:r>
              <a:rPr lang="zh-CN" altLang="en-US" sz="24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美国斯坦福人工智能研究中心</a:t>
            </a:r>
            <a:r>
              <a:rPr lang="en-US" altLang="zh-CN" sz="24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(SRI),1976</a:t>
            </a:r>
            <a:r>
              <a:rPr lang="zh-CN" altLang="en-US" sz="24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年</a:t>
            </a:r>
          </a:p>
          <a:p>
            <a:pPr lvl="1" algn="just" fontAlgn="auto">
              <a:spcAft>
                <a:spcPts val="0"/>
              </a:spcAft>
              <a:buFont typeface="Wingdings" panose="05000000000000000000" pitchFamily="2" charset="2"/>
              <a:buChar char="p"/>
            </a:pPr>
            <a:r>
              <a:rPr lang="en-US" altLang="zh-CN" sz="24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LISP</a:t>
            </a:r>
            <a:r>
              <a:rPr lang="zh-CN" altLang="en-US" sz="24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语言</a:t>
            </a:r>
          </a:p>
          <a:p>
            <a:pPr lvl="1" algn="just" fontAlgn="auto">
              <a:spcAft>
                <a:spcPts val="0"/>
              </a:spcAft>
              <a:buFont typeface="Wingdings" panose="05000000000000000000" pitchFamily="2" charset="2"/>
              <a:buChar char="p"/>
            </a:pPr>
            <a:r>
              <a:rPr lang="zh-CN" altLang="en-US" sz="24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似然规则的网络模型</a:t>
            </a:r>
            <a:endParaRPr lang="zh-CN" altLang="en-US" sz="2400"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15648898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2" name="灯片编号占位符 3"/>
          <p:cNvSpPr>
            <a:spLocks noGrp="1"/>
          </p:cNvSpPr>
          <p:nvPr>
            <p:ph type="sldNum" sz="quarter" idx="10"/>
          </p:nvPr>
        </p:nvSpPr>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83515" indent="-301352" eaLnBrk="0" hangingPunct="0">
              <a:defRPr>
                <a:solidFill>
                  <a:schemeClr val="tx1"/>
                </a:solidFill>
                <a:latin typeface="Verdana" panose="020B0604030504040204" pitchFamily="34" charset="0"/>
                <a:ea typeface="宋体" panose="02010600030101010101" pitchFamily="2" charset="-122"/>
              </a:defRPr>
            </a:lvl2pPr>
            <a:lvl3pPr marL="1205408" indent="-241082" eaLnBrk="0" hangingPunct="0">
              <a:defRPr>
                <a:solidFill>
                  <a:schemeClr val="tx1"/>
                </a:solidFill>
                <a:latin typeface="Verdana" panose="020B0604030504040204" pitchFamily="34" charset="0"/>
                <a:ea typeface="宋体" panose="02010600030101010101" pitchFamily="2" charset="-122"/>
              </a:defRPr>
            </a:lvl3pPr>
            <a:lvl4pPr marL="1687571" indent="-241082" eaLnBrk="0" hangingPunct="0">
              <a:defRPr>
                <a:solidFill>
                  <a:schemeClr val="tx1"/>
                </a:solidFill>
                <a:latin typeface="Verdana" panose="020B0604030504040204" pitchFamily="34" charset="0"/>
                <a:ea typeface="宋体" panose="02010600030101010101" pitchFamily="2" charset="-122"/>
              </a:defRPr>
            </a:lvl4pPr>
            <a:lvl5pPr marL="2169734" indent="-241082" eaLnBrk="0" hangingPunct="0">
              <a:defRPr>
                <a:solidFill>
                  <a:schemeClr val="tx1"/>
                </a:solidFill>
                <a:latin typeface="Verdana" panose="020B0604030504040204" pitchFamily="34" charset="0"/>
                <a:ea typeface="宋体" panose="02010600030101010101" pitchFamily="2" charset="-122"/>
              </a:defRPr>
            </a:lvl5pPr>
            <a:lvl6pPr marL="2651897" indent="-241082"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3134060" indent="-241082"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616223" indent="-241082"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4098387" indent="-241082"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402FE5E8-331D-4896-8225-BE8BA19DA652}" type="slidenum">
              <a:rPr lang="ja-JP" altLang="en-US">
                <a:solidFill>
                  <a:srgbClr val="A50021"/>
                </a:solidFill>
                <a:latin typeface="Arial" panose="020B0604020202020204" pitchFamily="34" charset="0"/>
                <a:ea typeface="ＭＳ Ｐゴシック" panose="020B0600070205080204" pitchFamily="34" charset="-128"/>
              </a:rPr>
              <a:pPr eaLnBrk="1" hangingPunct="1"/>
              <a:t>42</a:t>
            </a:fld>
            <a:endParaRPr lang="en-US" altLang="ja-JP">
              <a:solidFill>
                <a:srgbClr val="A50021"/>
              </a:solidFill>
              <a:latin typeface="Arial" panose="020B0604020202020204" pitchFamily="34" charset="0"/>
              <a:ea typeface="ＭＳ Ｐゴシック" panose="020B0600070205080204" pitchFamily="34" charset="-128"/>
            </a:endParaRPr>
          </a:p>
        </p:txBody>
      </p:sp>
      <p:sp>
        <p:nvSpPr>
          <p:cNvPr id="49155" name="Rectangle 2"/>
          <p:cNvSpPr>
            <a:spLocks noGrp="1" noChangeArrowheads="1"/>
          </p:cNvSpPr>
          <p:nvPr>
            <p:ph type="title"/>
          </p:nvPr>
        </p:nvSpPr>
        <p:spPr>
          <a:xfrm>
            <a:off x="2275633" y="-23440"/>
            <a:ext cx="5800154" cy="1397978"/>
          </a:xfrm>
        </p:spPr>
        <p:txBody>
          <a:bodyPr/>
          <a:lstStyle/>
          <a:p>
            <a:pPr eaLnBrk="1" hangingPunct="1"/>
            <a:r>
              <a:rPr lang="zh-CN" altLang="en-US" sz="3797" dirty="0" smtClean="0">
                <a:latin typeface="Times New Roman" panose="02020603050405020304" pitchFamily="18" charset="0"/>
                <a:ea typeface="黑体" panose="02010609060101010101" pitchFamily="49" charset="-122"/>
              </a:rPr>
              <a:t>医学</a:t>
            </a:r>
            <a:r>
              <a:rPr lang="zh-CN" altLang="en-US" sz="3797" dirty="0">
                <a:latin typeface="Times New Roman" panose="02020603050405020304" pitchFamily="18" charset="0"/>
                <a:ea typeface="黑体" panose="02010609060101010101" pitchFamily="49" charset="-122"/>
              </a:rPr>
              <a:t>专家系统──</a:t>
            </a:r>
            <a:r>
              <a:rPr lang="en-US" altLang="zh-CN" sz="3797" dirty="0">
                <a:latin typeface="Times New Roman" panose="02020603050405020304" pitchFamily="18" charset="0"/>
                <a:ea typeface="黑体" panose="02010609060101010101" pitchFamily="49" charset="-122"/>
                <a:cs typeface="Times New Roman" panose="02020603050405020304" pitchFamily="18" charset="0"/>
              </a:rPr>
              <a:t>MYCIN</a:t>
            </a:r>
          </a:p>
        </p:txBody>
      </p:sp>
      <p:sp>
        <p:nvSpPr>
          <p:cNvPr id="173061" name="Rectangle 5"/>
          <p:cNvSpPr>
            <a:spLocks noChangeArrowheads="1"/>
          </p:cNvSpPr>
          <p:nvPr/>
        </p:nvSpPr>
        <p:spPr bwMode="auto">
          <a:xfrm>
            <a:off x="288231" y="1687618"/>
            <a:ext cx="9114478" cy="2651972"/>
          </a:xfrm>
          <a:prstGeom prst="rect">
            <a:avLst/>
          </a:prstGeom>
          <a:gradFill rotWithShape="1">
            <a:gsLst>
              <a:gs pos="0">
                <a:srgbClr val="FFFF00"/>
              </a:gs>
              <a:gs pos="100000">
                <a:schemeClr val="bg1"/>
              </a:gs>
            </a:gsLst>
            <a:path path="rect">
              <a:fillToRect l="100000" t="100000"/>
            </a:path>
          </a:gradFill>
          <a:ln w="9525">
            <a:solidFill>
              <a:srgbClr val="808080"/>
            </a:solidFill>
            <a:miter lim="800000"/>
            <a:headEnd/>
            <a:tailEnd/>
          </a:ln>
        </p:spPr>
        <p:txBody>
          <a:bodyPr/>
          <a:lstStyle>
            <a:lvl1pPr marL="469900" indent="-469900"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lnSpc>
                <a:spcPct val="120000"/>
              </a:lnSpc>
              <a:spcBef>
                <a:spcPct val="20000"/>
              </a:spcBef>
              <a:buClr>
                <a:schemeClr val="accent2"/>
              </a:buClr>
              <a:buFont typeface="Wingdings" panose="05000000000000000000" pitchFamily="2" charset="2"/>
              <a:buChar char="o"/>
            </a:pPr>
            <a:r>
              <a:rPr lang="en-US" altLang="zh-CN" sz="2531" b="1">
                <a:solidFill>
                  <a:srgbClr val="000000"/>
                </a:solidFill>
                <a:latin typeface="Times New Roman" panose="02020603050405020304" pitchFamily="18" charset="0"/>
              </a:rPr>
              <a:t> MYCIN</a:t>
            </a:r>
            <a:r>
              <a:rPr lang="zh-CN" altLang="en-US" sz="2531" b="1">
                <a:solidFill>
                  <a:srgbClr val="000000"/>
                </a:solidFill>
                <a:latin typeface="Times New Roman" panose="02020603050405020304" pitchFamily="18" charset="0"/>
              </a:rPr>
              <a:t>系统由斯坦福大学</a:t>
            </a:r>
            <a:r>
              <a:rPr lang="en-US" altLang="zh-CN" sz="2531" b="1">
                <a:solidFill>
                  <a:srgbClr val="000000"/>
                </a:solidFill>
                <a:latin typeface="Times New Roman" panose="02020603050405020304" pitchFamily="18" charset="0"/>
              </a:rPr>
              <a:t>1972</a:t>
            </a:r>
            <a:r>
              <a:rPr lang="zh-CN" altLang="en-US" sz="2531" b="1">
                <a:solidFill>
                  <a:srgbClr val="000000"/>
                </a:solidFill>
                <a:latin typeface="Times New Roman" panose="02020603050405020304" pitchFamily="18" charset="0"/>
              </a:rPr>
              <a:t>年开始建造，</a:t>
            </a:r>
            <a:r>
              <a:rPr lang="en-US" altLang="zh-CN" sz="2531" b="1">
                <a:solidFill>
                  <a:srgbClr val="000000"/>
                </a:solidFill>
                <a:latin typeface="Times New Roman" panose="02020603050405020304" pitchFamily="18" charset="0"/>
              </a:rPr>
              <a:t>1978</a:t>
            </a:r>
            <a:r>
              <a:rPr lang="zh-CN" altLang="en-US" sz="2531" b="1">
                <a:solidFill>
                  <a:srgbClr val="000000"/>
                </a:solidFill>
                <a:latin typeface="Times New Roman" panose="02020603050405020304" pitchFamily="18" charset="0"/>
              </a:rPr>
              <a:t>年最终完成。</a:t>
            </a:r>
          </a:p>
          <a:p>
            <a:pPr eaLnBrk="1" hangingPunct="1">
              <a:lnSpc>
                <a:spcPct val="120000"/>
              </a:lnSpc>
              <a:spcBef>
                <a:spcPct val="20000"/>
              </a:spcBef>
              <a:buClr>
                <a:schemeClr val="accent2"/>
              </a:buClr>
              <a:buFont typeface="Wingdings" panose="05000000000000000000" pitchFamily="2" charset="2"/>
              <a:buChar char="o"/>
            </a:pPr>
            <a:r>
              <a:rPr lang="zh-CN" altLang="en-US" sz="2531" b="1">
                <a:solidFill>
                  <a:srgbClr val="000000"/>
                </a:solidFill>
                <a:latin typeface="Times New Roman" panose="02020603050405020304" pitchFamily="18" charset="0"/>
              </a:rPr>
              <a:t>系统用</a:t>
            </a:r>
            <a:r>
              <a:rPr lang="en-US" altLang="zh-CN" sz="2531" b="1">
                <a:solidFill>
                  <a:srgbClr val="000000"/>
                </a:solidFill>
                <a:latin typeface="Times New Roman" panose="02020603050405020304" pitchFamily="18" charset="0"/>
              </a:rPr>
              <a:t>INTER LISP</a:t>
            </a:r>
            <a:r>
              <a:rPr lang="zh-CN" altLang="en-US" sz="2531" b="1">
                <a:solidFill>
                  <a:srgbClr val="000000"/>
                </a:solidFill>
                <a:latin typeface="Times New Roman" panose="02020603050405020304" pitchFamily="18" charset="0"/>
              </a:rPr>
              <a:t>语言编写。</a:t>
            </a:r>
          </a:p>
          <a:p>
            <a:pPr eaLnBrk="1" hangingPunct="1">
              <a:lnSpc>
                <a:spcPct val="120000"/>
              </a:lnSpc>
              <a:spcBef>
                <a:spcPct val="20000"/>
              </a:spcBef>
              <a:buClr>
                <a:schemeClr val="accent2"/>
              </a:buClr>
              <a:buFont typeface="Wingdings" panose="05000000000000000000" pitchFamily="2" charset="2"/>
              <a:buChar char="o"/>
            </a:pPr>
            <a:r>
              <a:rPr lang="zh-CN" altLang="en-US" sz="2531" b="1">
                <a:solidFill>
                  <a:srgbClr val="000000"/>
                </a:solidFill>
                <a:latin typeface="Times New Roman" panose="02020603050405020304" pitchFamily="18" charset="0"/>
              </a:rPr>
              <a:t>知识库有二百多条规则，可识别</a:t>
            </a:r>
            <a:r>
              <a:rPr lang="en-US" altLang="zh-CN" sz="2531" b="1">
                <a:solidFill>
                  <a:srgbClr val="000000"/>
                </a:solidFill>
                <a:latin typeface="Times New Roman" panose="02020603050405020304" pitchFamily="18" charset="0"/>
              </a:rPr>
              <a:t>51</a:t>
            </a:r>
            <a:r>
              <a:rPr lang="zh-CN" altLang="en-US" sz="2531" b="1">
                <a:solidFill>
                  <a:srgbClr val="000000"/>
                </a:solidFill>
                <a:latin typeface="Times New Roman" panose="02020603050405020304" pitchFamily="18" charset="0"/>
              </a:rPr>
              <a:t>种病菌，正确处理</a:t>
            </a:r>
            <a:r>
              <a:rPr lang="en-US" altLang="zh-CN" sz="2531" b="1">
                <a:solidFill>
                  <a:srgbClr val="000000"/>
                </a:solidFill>
                <a:latin typeface="Times New Roman" panose="02020603050405020304" pitchFamily="18" charset="0"/>
              </a:rPr>
              <a:t>23</a:t>
            </a:r>
            <a:r>
              <a:rPr lang="zh-CN" altLang="en-US" sz="2531" b="1">
                <a:solidFill>
                  <a:srgbClr val="000000"/>
                </a:solidFill>
                <a:latin typeface="Times New Roman" panose="02020603050405020304" pitchFamily="18" charset="0"/>
              </a:rPr>
              <a:t>种抗生素。</a:t>
            </a:r>
          </a:p>
        </p:txBody>
      </p:sp>
      <p:grpSp>
        <p:nvGrpSpPr>
          <p:cNvPr id="2" name="Group 64"/>
          <p:cNvGrpSpPr>
            <a:grpSpLocks/>
          </p:cNvGrpSpPr>
          <p:nvPr/>
        </p:nvGrpSpPr>
        <p:grpSpPr bwMode="auto">
          <a:xfrm>
            <a:off x="482441" y="4689504"/>
            <a:ext cx="8759543" cy="2221695"/>
            <a:chOff x="336" y="2801"/>
            <a:chExt cx="5232" cy="1327"/>
          </a:xfrm>
        </p:grpSpPr>
        <p:sp>
          <p:nvSpPr>
            <p:cNvPr id="49159" name="AutoShape 6"/>
            <p:cNvSpPr>
              <a:spLocks noChangeAspect="1" noChangeArrowheads="1" noTextEdit="1"/>
            </p:cNvSpPr>
            <p:nvPr/>
          </p:nvSpPr>
          <p:spPr bwMode="auto">
            <a:xfrm>
              <a:off x="336" y="2801"/>
              <a:ext cx="5232" cy="1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9160" name="Rectangle 8"/>
            <p:cNvSpPr>
              <a:spLocks noChangeArrowheads="1"/>
            </p:cNvSpPr>
            <p:nvPr/>
          </p:nvSpPr>
          <p:spPr bwMode="auto">
            <a:xfrm>
              <a:off x="340" y="2805"/>
              <a:ext cx="1237" cy="762"/>
            </a:xfrm>
            <a:prstGeom prst="rect">
              <a:avLst/>
            </a:prstGeom>
            <a:noFill/>
            <a:ln w="111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49161" name="Rectangle 9"/>
            <p:cNvSpPr>
              <a:spLocks noChangeArrowheads="1"/>
            </p:cNvSpPr>
            <p:nvPr/>
          </p:nvSpPr>
          <p:spPr bwMode="auto">
            <a:xfrm>
              <a:off x="384" y="2866"/>
              <a:ext cx="116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zh-CN" altLang="en-US" sz="2531">
                  <a:solidFill>
                    <a:srgbClr val="000000"/>
                  </a:solidFill>
                  <a:latin typeface="宋体" panose="02010600030101010101" pitchFamily="2" charset="-122"/>
                </a:rPr>
                <a:t>确定病人是否</a:t>
              </a:r>
              <a:endParaRPr lang="zh-CN" altLang="en-US"/>
            </a:p>
          </p:txBody>
        </p:sp>
        <p:sp>
          <p:nvSpPr>
            <p:cNvPr id="49162" name="Rectangle 10"/>
            <p:cNvSpPr>
              <a:spLocks noChangeArrowheads="1"/>
            </p:cNvSpPr>
            <p:nvPr/>
          </p:nvSpPr>
          <p:spPr bwMode="auto">
            <a:xfrm>
              <a:off x="384" y="3092"/>
              <a:ext cx="116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zh-CN" altLang="en-US" sz="2531">
                  <a:solidFill>
                    <a:srgbClr val="000000"/>
                  </a:solidFill>
                  <a:latin typeface="宋体" panose="02010600030101010101" pitchFamily="2" charset="-122"/>
                </a:rPr>
                <a:t>存在需要治疗</a:t>
              </a:r>
              <a:endParaRPr lang="zh-CN" altLang="en-US"/>
            </a:p>
          </p:txBody>
        </p:sp>
        <p:sp>
          <p:nvSpPr>
            <p:cNvPr id="49163" name="Rectangle 11"/>
            <p:cNvSpPr>
              <a:spLocks noChangeArrowheads="1"/>
            </p:cNvSpPr>
            <p:nvPr/>
          </p:nvSpPr>
          <p:spPr bwMode="auto">
            <a:xfrm>
              <a:off x="480" y="3318"/>
              <a:ext cx="96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zh-CN" altLang="en-US" sz="2531">
                  <a:solidFill>
                    <a:srgbClr val="000000"/>
                  </a:solidFill>
                  <a:latin typeface="宋体" panose="02010600030101010101" pitchFamily="2" charset="-122"/>
                </a:rPr>
                <a:t>的细菌感染</a:t>
              </a:r>
              <a:endParaRPr lang="zh-CN" altLang="en-US"/>
            </a:p>
          </p:txBody>
        </p:sp>
        <p:sp>
          <p:nvSpPr>
            <p:cNvPr id="49164" name="Rectangle 12"/>
            <p:cNvSpPr>
              <a:spLocks noChangeArrowheads="1"/>
            </p:cNvSpPr>
            <p:nvPr/>
          </p:nvSpPr>
          <p:spPr bwMode="auto">
            <a:xfrm>
              <a:off x="2082" y="2905"/>
              <a:ext cx="759" cy="537"/>
            </a:xfrm>
            <a:prstGeom prst="rect">
              <a:avLst/>
            </a:prstGeom>
            <a:noFill/>
            <a:ln w="111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49165" name="Rectangle 13"/>
            <p:cNvSpPr>
              <a:spLocks noChangeArrowheads="1"/>
            </p:cNvSpPr>
            <p:nvPr/>
          </p:nvSpPr>
          <p:spPr bwMode="auto">
            <a:xfrm>
              <a:off x="2160" y="2967"/>
              <a:ext cx="58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zh-CN" altLang="en-US" sz="2531">
                  <a:solidFill>
                    <a:srgbClr val="000000"/>
                  </a:solidFill>
                  <a:latin typeface="宋体" panose="02010600030101010101" pitchFamily="2" charset="-122"/>
                </a:rPr>
                <a:t>确定细</a:t>
              </a:r>
              <a:endParaRPr lang="zh-CN" altLang="en-US"/>
            </a:p>
          </p:txBody>
        </p:sp>
        <p:sp>
          <p:nvSpPr>
            <p:cNvPr id="49166" name="Rectangle 14"/>
            <p:cNvSpPr>
              <a:spLocks noChangeArrowheads="1"/>
            </p:cNvSpPr>
            <p:nvPr/>
          </p:nvSpPr>
          <p:spPr bwMode="auto">
            <a:xfrm>
              <a:off x="2172" y="3192"/>
              <a:ext cx="58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zh-CN" altLang="en-US" sz="2531">
                  <a:solidFill>
                    <a:srgbClr val="000000"/>
                  </a:solidFill>
                  <a:latin typeface="宋体" panose="02010600030101010101" pitchFamily="2" charset="-122"/>
                </a:rPr>
                <a:t>菌类型</a:t>
              </a:r>
              <a:endParaRPr lang="zh-CN" altLang="en-US"/>
            </a:p>
          </p:txBody>
        </p:sp>
        <p:sp>
          <p:nvSpPr>
            <p:cNvPr id="49167" name="Rectangle 15"/>
            <p:cNvSpPr>
              <a:spLocks noChangeArrowheads="1"/>
            </p:cNvSpPr>
            <p:nvPr/>
          </p:nvSpPr>
          <p:spPr bwMode="auto">
            <a:xfrm>
              <a:off x="4754" y="2939"/>
              <a:ext cx="802" cy="537"/>
            </a:xfrm>
            <a:prstGeom prst="rect">
              <a:avLst/>
            </a:prstGeom>
            <a:noFill/>
            <a:ln w="111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49168" name="Rectangle 16"/>
            <p:cNvSpPr>
              <a:spLocks noChangeArrowheads="1"/>
            </p:cNvSpPr>
            <p:nvPr/>
          </p:nvSpPr>
          <p:spPr bwMode="auto">
            <a:xfrm>
              <a:off x="4848" y="3000"/>
              <a:ext cx="58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zh-CN" altLang="en-US" sz="2531">
                  <a:solidFill>
                    <a:srgbClr val="000000"/>
                  </a:solidFill>
                  <a:latin typeface="宋体" panose="02010600030101010101" pitchFamily="2" charset="-122"/>
                </a:rPr>
                <a:t>优选治</a:t>
              </a:r>
              <a:endParaRPr lang="zh-CN" altLang="en-US"/>
            </a:p>
          </p:txBody>
        </p:sp>
        <p:sp>
          <p:nvSpPr>
            <p:cNvPr id="49169" name="Rectangle 17"/>
            <p:cNvSpPr>
              <a:spLocks noChangeArrowheads="1"/>
            </p:cNvSpPr>
            <p:nvPr/>
          </p:nvSpPr>
          <p:spPr bwMode="auto">
            <a:xfrm>
              <a:off x="4866" y="3226"/>
              <a:ext cx="58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zh-CN" altLang="en-US" sz="2531">
                  <a:solidFill>
                    <a:srgbClr val="000000"/>
                  </a:solidFill>
                  <a:latin typeface="宋体" panose="02010600030101010101" pitchFamily="2" charset="-122"/>
                </a:rPr>
                <a:t>疗处方</a:t>
              </a:r>
              <a:endParaRPr lang="zh-CN" altLang="en-US"/>
            </a:p>
          </p:txBody>
        </p:sp>
        <p:sp>
          <p:nvSpPr>
            <p:cNvPr id="49170" name="Rectangle 18"/>
            <p:cNvSpPr>
              <a:spLocks noChangeArrowheads="1"/>
            </p:cNvSpPr>
            <p:nvPr/>
          </p:nvSpPr>
          <p:spPr bwMode="auto">
            <a:xfrm>
              <a:off x="3360" y="2814"/>
              <a:ext cx="889" cy="762"/>
            </a:xfrm>
            <a:prstGeom prst="rect">
              <a:avLst/>
            </a:prstGeom>
            <a:noFill/>
            <a:ln w="111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49171" name="Rectangle 19"/>
            <p:cNvSpPr>
              <a:spLocks noChangeArrowheads="1"/>
            </p:cNvSpPr>
            <p:nvPr/>
          </p:nvSpPr>
          <p:spPr bwMode="auto">
            <a:xfrm>
              <a:off x="3408" y="2875"/>
              <a:ext cx="77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zh-CN" altLang="en-US" sz="2531">
                  <a:solidFill>
                    <a:srgbClr val="000000"/>
                  </a:solidFill>
                  <a:latin typeface="宋体" panose="02010600030101010101" pitchFamily="2" charset="-122"/>
                </a:rPr>
                <a:t>确定用于</a:t>
              </a:r>
              <a:endParaRPr lang="zh-CN" altLang="en-US"/>
            </a:p>
          </p:txBody>
        </p:sp>
        <p:sp>
          <p:nvSpPr>
            <p:cNvPr id="49172" name="Rectangle 20"/>
            <p:cNvSpPr>
              <a:spLocks noChangeArrowheads="1"/>
            </p:cNvSpPr>
            <p:nvPr/>
          </p:nvSpPr>
          <p:spPr bwMode="auto">
            <a:xfrm>
              <a:off x="3408" y="3101"/>
              <a:ext cx="77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zh-CN" altLang="en-US" sz="2531">
                  <a:solidFill>
                    <a:srgbClr val="000000"/>
                  </a:solidFill>
                  <a:latin typeface="宋体" panose="02010600030101010101" pitchFamily="2" charset="-122"/>
                </a:rPr>
                <a:t>治疗的菌</a:t>
              </a:r>
              <a:endParaRPr lang="zh-CN" altLang="en-US"/>
            </a:p>
          </p:txBody>
        </p:sp>
        <p:sp>
          <p:nvSpPr>
            <p:cNvPr id="49173" name="Rectangle 21"/>
            <p:cNvSpPr>
              <a:spLocks noChangeArrowheads="1"/>
            </p:cNvSpPr>
            <p:nvPr/>
          </p:nvSpPr>
          <p:spPr bwMode="auto">
            <a:xfrm>
              <a:off x="3521" y="3327"/>
              <a:ext cx="58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zh-CN" altLang="en-US" sz="2531">
                  <a:solidFill>
                    <a:srgbClr val="000000"/>
                  </a:solidFill>
                  <a:latin typeface="宋体" panose="02010600030101010101" pitchFamily="2" charset="-122"/>
                </a:rPr>
                <a:t>素药物</a:t>
              </a:r>
              <a:endParaRPr lang="zh-CN" altLang="en-US"/>
            </a:p>
          </p:txBody>
        </p:sp>
        <p:sp>
          <p:nvSpPr>
            <p:cNvPr id="49174" name="Rectangle 22"/>
            <p:cNvSpPr>
              <a:spLocks noChangeArrowheads="1"/>
            </p:cNvSpPr>
            <p:nvPr/>
          </p:nvSpPr>
          <p:spPr bwMode="auto">
            <a:xfrm>
              <a:off x="1942" y="3816"/>
              <a:ext cx="2464"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49175" name="Rectangle 23"/>
            <p:cNvSpPr>
              <a:spLocks noChangeArrowheads="1"/>
            </p:cNvSpPr>
            <p:nvPr/>
          </p:nvSpPr>
          <p:spPr bwMode="auto">
            <a:xfrm>
              <a:off x="2012" y="3873"/>
              <a:ext cx="0"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zh-CN"/>
            </a:p>
          </p:txBody>
        </p:sp>
        <p:sp>
          <p:nvSpPr>
            <p:cNvPr id="49176" name="Rectangle 24"/>
            <p:cNvSpPr>
              <a:spLocks noChangeArrowheads="1"/>
            </p:cNvSpPr>
            <p:nvPr/>
          </p:nvSpPr>
          <p:spPr bwMode="auto">
            <a:xfrm>
              <a:off x="2186" y="3867"/>
              <a:ext cx="14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en-US" altLang="zh-CN" sz="2531">
                  <a:solidFill>
                    <a:srgbClr val="000000"/>
                  </a:solidFill>
                  <a:latin typeface="Times New Roman" panose="02020603050405020304" pitchFamily="18" charset="0"/>
                </a:rPr>
                <a:t>   </a:t>
              </a:r>
              <a:endParaRPr lang="en-US" altLang="zh-CN"/>
            </a:p>
          </p:txBody>
        </p:sp>
        <p:sp>
          <p:nvSpPr>
            <p:cNvPr id="49177" name="Rectangle 25"/>
            <p:cNvSpPr>
              <a:spLocks noChangeArrowheads="1"/>
            </p:cNvSpPr>
            <p:nvPr/>
          </p:nvSpPr>
          <p:spPr bwMode="auto">
            <a:xfrm>
              <a:off x="2208" y="3792"/>
              <a:ext cx="645"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en-US" altLang="zh-CN" sz="2531">
                  <a:solidFill>
                    <a:srgbClr val="000000"/>
                  </a:solidFill>
                  <a:latin typeface="Times New Roman" panose="02020603050405020304" pitchFamily="18" charset="0"/>
                </a:rPr>
                <a:t>MYCIN</a:t>
              </a:r>
              <a:endParaRPr lang="en-US" altLang="zh-CN"/>
            </a:p>
          </p:txBody>
        </p:sp>
        <p:sp>
          <p:nvSpPr>
            <p:cNvPr id="49178" name="Rectangle 26"/>
            <p:cNvSpPr>
              <a:spLocks noChangeArrowheads="1"/>
            </p:cNvSpPr>
            <p:nvPr/>
          </p:nvSpPr>
          <p:spPr bwMode="auto">
            <a:xfrm>
              <a:off x="2850" y="3784"/>
              <a:ext cx="136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zh-CN" altLang="en-US" sz="2531" b="1">
                  <a:solidFill>
                    <a:srgbClr val="000000"/>
                  </a:solidFill>
                  <a:latin typeface="宋体" panose="02010600030101010101" pitchFamily="2" charset="-122"/>
                </a:rPr>
                <a:t>系统的咨询过程</a:t>
              </a:r>
              <a:endParaRPr lang="zh-CN" altLang="en-US" b="1"/>
            </a:p>
          </p:txBody>
        </p:sp>
        <p:grpSp>
          <p:nvGrpSpPr>
            <p:cNvPr id="49179" name="Group 29"/>
            <p:cNvGrpSpPr>
              <a:grpSpLocks/>
            </p:cNvGrpSpPr>
            <p:nvPr/>
          </p:nvGrpSpPr>
          <p:grpSpPr bwMode="auto">
            <a:xfrm>
              <a:off x="1584" y="3149"/>
              <a:ext cx="465" cy="83"/>
              <a:chOff x="1569" y="3149"/>
              <a:chExt cx="465" cy="83"/>
            </a:xfrm>
          </p:grpSpPr>
          <p:sp>
            <p:nvSpPr>
              <p:cNvPr id="49193" name="Line 27"/>
              <p:cNvSpPr>
                <a:spLocks noChangeShapeType="1"/>
              </p:cNvSpPr>
              <p:nvPr/>
            </p:nvSpPr>
            <p:spPr bwMode="auto">
              <a:xfrm>
                <a:off x="1569" y="3190"/>
                <a:ext cx="392"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94" name="Freeform 28"/>
              <p:cNvSpPr>
                <a:spLocks/>
              </p:cNvSpPr>
              <p:nvPr/>
            </p:nvSpPr>
            <p:spPr bwMode="auto">
              <a:xfrm>
                <a:off x="1959" y="3149"/>
                <a:ext cx="75" cy="83"/>
              </a:xfrm>
              <a:custGeom>
                <a:avLst/>
                <a:gdLst>
                  <a:gd name="T0" fmla="*/ 0 w 75"/>
                  <a:gd name="T1" fmla="*/ 83 h 83"/>
                  <a:gd name="T2" fmla="*/ 75 w 75"/>
                  <a:gd name="T3" fmla="*/ 42 h 83"/>
                  <a:gd name="T4" fmla="*/ 0 w 75"/>
                  <a:gd name="T5" fmla="*/ 0 h 83"/>
                  <a:gd name="T6" fmla="*/ 0 w 75"/>
                  <a:gd name="T7" fmla="*/ 83 h 83"/>
                  <a:gd name="T8" fmla="*/ 0 60000 65536"/>
                  <a:gd name="T9" fmla="*/ 0 60000 65536"/>
                  <a:gd name="T10" fmla="*/ 0 60000 65536"/>
                  <a:gd name="T11" fmla="*/ 0 60000 65536"/>
                  <a:gd name="T12" fmla="*/ 0 w 75"/>
                  <a:gd name="T13" fmla="*/ 0 h 83"/>
                  <a:gd name="T14" fmla="*/ 75 w 75"/>
                  <a:gd name="T15" fmla="*/ 83 h 83"/>
                </a:gdLst>
                <a:ahLst/>
                <a:cxnLst>
                  <a:cxn ang="T8">
                    <a:pos x="T0" y="T1"/>
                  </a:cxn>
                  <a:cxn ang="T9">
                    <a:pos x="T2" y="T3"/>
                  </a:cxn>
                  <a:cxn ang="T10">
                    <a:pos x="T4" y="T5"/>
                  </a:cxn>
                  <a:cxn ang="T11">
                    <a:pos x="T6" y="T7"/>
                  </a:cxn>
                </a:cxnLst>
                <a:rect l="T12" t="T13" r="T14" b="T15"/>
                <a:pathLst>
                  <a:path w="75" h="83">
                    <a:moveTo>
                      <a:pt x="0" y="83"/>
                    </a:moveTo>
                    <a:lnTo>
                      <a:pt x="75" y="42"/>
                    </a:lnTo>
                    <a:lnTo>
                      <a:pt x="0" y="0"/>
                    </a:lnTo>
                    <a:lnTo>
                      <a:pt x="0" y="8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grpSp>
        <p:grpSp>
          <p:nvGrpSpPr>
            <p:cNvPr id="49180" name="Group 32"/>
            <p:cNvGrpSpPr>
              <a:grpSpLocks/>
            </p:cNvGrpSpPr>
            <p:nvPr/>
          </p:nvGrpSpPr>
          <p:grpSpPr bwMode="auto">
            <a:xfrm>
              <a:off x="2868" y="3149"/>
              <a:ext cx="465" cy="83"/>
              <a:chOff x="2847" y="3149"/>
              <a:chExt cx="465" cy="83"/>
            </a:xfrm>
          </p:grpSpPr>
          <p:sp>
            <p:nvSpPr>
              <p:cNvPr id="49191" name="Line 30"/>
              <p:cNvSpPr>
                <a:spLocks noChangeShapeType="1"/>
              </p:cNvSpPr>
              <p:nvPr/>
            </p:nvSpPr>
            <p:spPr bwMode="auto">
              <a:xfrm>
                <a:off x="2847" y="3190"/>
                <a:ext cx="392"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92" name="Freeform 31"/>
              <p:cNvSpPr>
                <a:spLocks/>
              </p:cNvSpPr>
              <p:nvPr/>
            </p:nvSpPr>
            <p:spPr bwMode="auto">
              <a:xfrm>
                <a:off x="3237" y="3149"/>
                <a:ext cx="75" cy="83"/>
              </a:xfrm>
              <a:custGeom>
                <a:avLst/>
                <a:gdLst>
                  <a:gd name="T0" fmla="*/ 0 w 75"/>
                  <a:gd name="T1" fmla="*/ 83 h 83"/>
                  <a:gd name="T2" fmla="*/ 75 w 75"/>
                  <a:gd name="T3" fmla="*/ 42 h 83"/>
                  <a:gd name="T4" fmla="*/ 0 w 75"/>
                  <a:gd name="T5" fmla="*/ 0 h 83"/>
                  <a:gd name="T6" fmla="*/ 0 w 75"/>
                  <a:gd name="T7" fmla="*/ 83 h 83"/>
                  <a:gd name="T8" fmla="*/ 0 60000 65536"/>
                  <a:gd name="T9" fmla="*/ 0 60000 65536"/>
                  <a:gd name="T10" fmla="*/ 0 60000 65536"/>
                  <a:gd name="T11" fmla="*/ 0 60000 65536"/>
                  <a:gd name="T12" fmla="*/ 0 w 75"/>
                  <a:gd name="T13" fmla="*/ 0 h 83"/>
                  <a:gd name="T14" fmla="*/ 75 w 75"/>
                  <a:gd name="T15" fmla="*/ 83 h 83"/>
                </a:gdLst>
                <a:ahLst/>
                <a:cxnLst>
                  <a:cxn ang="T8">
                    <a:pos x="T0" y="T1"/>
                  </a:cxn>
                  <a:cxn ang="T9">
                    <a:pos x="T2" y="T3"/>
                  </a:cxn>
                  <a:cxn ang="T10">
                    <a:pos x="T4" y="T5"/>
                  </a:cxn>
                  <a:cxn ang="T11">
                    <a:pos x="T6" y="T7"/>
                  </a:cxn>
                </a:cxnLst>
                <a:rect l="T12" t="T13" r="T14" b="T15"/>
                <a:pathLst>
                  <a:path w="75" h="83">
                    <a:moveTo>
                      <a:pt x="0" y="83"/>
                    </a:moveTo>
                    <a:lnTo>
                      <a:pt x="75" y="42"/>
                    </a:lnTo>
                    <a:lnTo>
                      <a:pt x="0" y="0"/>
                    </a:lnTo>
                    <a:lnTo>
                      <a:pt x="0" y="8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grpSp>
        <p:grpSp>
          <p:nvGrpSpPr>
            <p:cNvPr id="49181" name="Group 35"/>
            <p:cNvGrpSpPr>
              <a:grpSpLocks/>
            </p:cNvGrpSpPr>
            <p:nvPr/>
          </p:nvGrpSpPr>
          <p:grpSpPr bwMode="auto">
            <a:xfrm>
              <a:off x="4272" y="3149"/>
              <a:ext cx="465" cy="83"/>
              <a:chOff x="4183" y="3149"/>
              <a:chExt cx="465" cy="83"/>
            </a:xfrm>
          </p:grpSpPr>
          <p:sp>
            <p:nvSpPr>
              <p:cNvPr id="49189" name="Line 33"/>
              <p:cNvSpPr>
                <a:spLocks noChangeShapeType="1"/>
              </p:cNvSpPr>
              <p:nvPr/>
            </p:nvSpPr>
            <p:spPr bwMode="auto">
              <a:xfrm>
                <a:off x="4183" y="3190"/>
                <a:ext cx="392"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90" name="Freeform 34"/>
              <p:cNvSpPr>
                <a:spLocks/>
              </p:cNvSpPr>
              <p:nvPr/>
            </p:nvSpPr>
            <p:spPr bwMode="auto">
              <a:xfrm>
                <a:off x="4573" y="3149"/>
                <a:ext cx="75" cy="83"/>
              </a:xfrm>
              <a:custGeom>
                <a:avLst/>
                <a:gdLst>
                  <a:gd name="T0" fmla="*/ 0 w 75"/>
                  <a:gd name="T1" fmla="*/ 83 h 83"/>
                  <a:gd name="T2" fmla="*/ 75 w 75"/>
                  <a:gd name="T3" fmla="*/ 42 h 83"/>
                  <a:gd name="T4" fmla="*/ 0 w 75"/>
                  <a:gd name="T5" fmla="*/ 0 h 83"/>
                  <a:gd name="T6" fmla="*/ 0 w 75"/>
                  <a:gd name="T7" fmla="*/ 83 h 83"/>
                  <a:gd name="T8" fmla="*/ 0 60000 65536"/>
                  <a:gd name="T9" fmla="*/ 0 60000 65536"/>
                  <a:gd name="T10" fmla="*/ 0 60000 65536"/>
                  <a:gd name="T11" fmla="*/ 0 60000 65536"/>
                  <a:gd name="T12" fmla="*/ 0 w 75"/>
                  <a:gd name="T13" fmla="*/ 0 h 83"/>
                  <a:gd name="T14" fmla="*/ 75 w 75"/>
                  <a:gd name="T15" fmla="*/ 83 h 83"/>
                </a:gdLst>
                <a:ahLst/>
                <a:cxnLst>
                  <a:cxn ang="T8">
                    <a:pos x="T0" y="T1"/>
                  </a:cxn>
                  <a:cxn ang="T9">
                    <a:pos x="T2" y="T3"/>
                  </a:cxn>
                  <a:cxn ang="T10">
                    <a:pos x="T4" y="T5"/>
                  </a:cxn>
                  <a:cxn ang="T11">
                    <a:pos x="T6" y="T7"/>
                  </a:cxn>
                </a:cxnLst>
                <a:rect l="T12" t="T13" r="T14" b="T15"/>
                <a:pathLst>
                  <a:path w="75" h="83">
                    <a:moveTo>
                      <a:pt x="0" y="83"/>
                    </a:moveTo>
                    <a:lnTo>
                      <a:pt x="75" y="42"/>
                    </a:lnTo>
                    <a:lnTo>
                      <a:pt x="0" y="0"/>
                    </a:lnTo>
                    <a:lnTo>
                      <a:pt x="0" y="8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grpSp>
        <p:sp>
          <p:nvSpPr>
            <p:cNvPr id="49182" name="Rectangle 36"/>
            <p:cNvSpPr>
              <a:spLocks noChangeArrowheads="1"/>
            </p:cNvSpPr>
            <p:nvPr/>
          </p:nvSpPr>
          <p:spPr bwMode="auto">
            <a:xfrm>
              <a:off x="340" y="2805"/>
              <a:ext cx="1237" cy="762"/>
            </a:xfrm>
            <a:prstGeom prst="rect">
              <a:avLst/>
            </a:prstGeom>
            <a:noFill/>
            <a:ln w="111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49183" name="Rectangle 40"/>
            <p:cNvSpPr>
              <a:spLocks noChangeArrowheads="1"/>
            </p:cNvSpPr>
            <p:nvPr/>
          </p:nvSpPr>
          <p:spPr bwMode="auto">
            <a:xfrm>
              <a:off x="2082" y="2905"/>
              <a:ext cx="759" cy="537"/>
            </a:xfrm>
            <a:prstGeom prst="rect">
              <a:avLst/>
            </a:prstGeom>
            <a:noFill/>
            <a:ln w="111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49184" name="Rectangle 43"/>
            <p:cNvSpPr>
              <a:spLocks noChangeArrowheads="1"/>
            </p:cNvSpPr>
            <p:nvPr/>
          </p:nvSpPr>
          <p:spPr bwMode="auto">
            <a:xfrm>
              <a:off x="4754" y="2939"/>
              <a:ext cx="802" cy="537"/>
            </a:xfrm>
            <a:prstGeom prst="rect">
              <a:avLst/>
            </a:prstGeom>
            <a:noFill/>
            <a:ln w="111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49185" name="Rectangle 46"/>
            <p:cNvSpPr>
              <a:spLocks noChangeArrowheads="1"/>
            </p:cNvSpPr>
            <p:nvPr/>
          </p:nvSpPr>
          <p:spPr bwMode="auto">
            <a:xfrm>
              <a:off x="3360" y="2814"/>
              <a:ext cx="889" cy="762"/>
            </a:xfrm>
            <a:prstGeom prst="rect">
              <a:avLst/>
            </a:prstGeom>
            <a:noFill/>
            <a:ln w="111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49186" name="Rectangle 50"/>
            <p:cNvSpPr>
              <a:spLocks noChangeArrowheads="1"/>
            </p:cNvSpPr>
            <p:nvPr/>
          </p:nvSpPr>
          <p:spPr bwMode="auto">
            <a:xfrm>
              <a:off x="1942" y="3816"/>
              <a:ext cx="2464"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49187" name="Rectangle 51"/>
            <p:cNvSpPr>
              <a:spLocks noChangeArrowheads="1"/>
            </p:cNvSpPr>
            <p:nvPr/>
          </p:nvSpPr>
          <p:spPr bwMode="auto">
            <a:xfrm>
              <a:off x="2012" y="3873"/>
              <a:ext cx="0"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zh-CN"/>
            </a:p>
          </p:txBody>
        </p:sp>
        <p:sp>
          <p:nvSpPr>
            <p:cNvPr id="49188" name="Rectangle 52"/>
            <p:cNvSpPr>
              <a:spLocks noChangeArrowheads="1"/>
            </p:cNvSpPr>
            <p:nvPr/>
          </p:nvSpPr>
          <p:spPr bwMode="auto">
            <a:xfrm>
              <a:off x="2186" y="3867"/>
              <a:ext cx="0"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zh-CN"/>
            </a:p>
          </p:txBody>
        </p:sp>
      </p:gr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29007160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73061"/>
                                        </p:tgtEl>
                                        <p:attrNameLst>
                                          <p:attrName>style.visibility</p:attrName>
                                        </p:attrNameLst>
                                      </p:cBhvr>
                                      <p:to>
                                        <p:strVal val="visible"/>
                                      </p:to>
                                    </p:set>
                                    <p:animEffect transition="in" filter="wipe(down)">
                                      <p:cBhvr>
                                        <p:cTn id="7" dur="500"/>
                                        <p:tgtEl>
                                          <p:spTgt spid="17306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061"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3"/>
          <p:cNvSpPr>
            <a:spLocks noGrp="1"/>
          </p:cNvSpPr>
          <p:nvPr>
            <p:ph type="sldNum" sz="quarter" idx="10"/>
          </p:nvPr>
        </p:nvSpPr>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83515" indent="-301352" eaLnBrk="0" hangingPunct="0">
              <a:defRPr>
                <a:solidFill>
                  <a:schemeClr val="tx1"/>
                </a:solidFill>
                <a:latin typeface="Verdana" panose="020B0604030504040204" pitchFamily="34" charset="0"/>
                <a:ea typeface="宋体" panose="02010600030101010101" pitchFamily="2" charset="-122"/>
              </a:defRPr>
            </a:lvl2pPr>
            <a:lvl3pPr marL="1205408" indent="-241082" eaLnBrk="0" hangingPunct="0">
              <a:defRPr>
                <a:solidFill>
                  <a:schemeClr val="tx1"/>
                </a:solidFill>
                <a:latin typeface="Verdana" panose="020B0604030504040204" pitchFamily="34" charset="0"/>
                <a:ea typeface="宋体" panose="02010600030101010101" pitchFamily="2" charset="-122"/>
              </a:defRPr>
            </a:lvl3pPr>
            <a:lvl4pPr marL="1687571" indent="-241082" eaLnBrk="0" hangingPunct="0">
              <a:defRPr>
                <a:solidFill>
                  <a:schemeClr val="tx1"/>
                </a:solidFill>
                <a:latin typeface="Verdana" panose="020B0604030504040204" pitchFamily="34" charset="0"/>
                <a:ea typeface="宋体" panose="02010600030101010101" pitchFamily="2" charset="-122"/>
              </a:defRPr>
            </a:lvl4pPr>
            <a:lvl5pPr marL="2169734" indent="-241082" eaLnBrk="0" hangingPunct="0">
              <a:defRPr>
                <a:solidFill>
                  <a:schemeClr val="tx1"/>
                </a:solidFill>
                <a:latin typeface="Verdana" panose="020B0604030504040204" pitchFamily="34" charset="0"/>
                <a:ea typeface="宋体" panose="02010600030101010101" pitchFamily="2" charset="-122"/>
              </a:defRPr>
            </a:lvl5pPr>
            <a:lvl6pPr marL="2651897" indent="-241082"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3134060" indent="-241082"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616223" indent="-241082"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4098387" indent="-241082"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B2A2A9A2-3225-4227-8FF0-002C50F3A61F}" type="slidenum">
              <a:rPr lang="ja-JP" altLang="en-US">
                <a:solidFill>
                  <a:srgbClr val="A50021"/>
                </a:solidFill>
                <a:latin typeface="Arial" panose="020B0604020202020204" pitchFamily="34" charset="0"/>
                <a:ea typeface="ＭＳ Ｐゴシック" panose="020B0600070205080204" pitchFamily="34" charset="-128"/>
              </a:rPr>
              <a:pPr eaLnBrk="1" hangingPunct="1"/>
              <a:t>43</a:t>
            </a:fld>
            <a:endParaRPr lang="en-US" altLang="ja-JP">
              <a:solidFill>
                <a:srgbClr val="A50021"/>
              </a:solidFill>
              <a:latin typeface="Arial" panose="020B0604020202020204" pitchFamily="34" charset="0"/>
              <a:ea typeface="ＭＳ Ｐゴシック" panose="020B0600070205080204" pitchFamily="34" charset="-128"/>
            </a:endParaRPr>
          </a:p>
        </p:txBody>
      </p:sp>
      <p:sp>
        <p:nvSpPr>
          <p:cNvPr id="50180" name="Rectangle 3"/>
          <p:cNvSpPr>
            <a:spLocks noGrp="1" noChangeArrowheads="1"/>
          </p:cNvSpPr>
          <p:nvPr>
            <p:ph type="body" idx="1"/>
          </p:nvPr>
        </p:nvSpPr>
        <p:spPr>
          <a:xfrm>
            <a:off x="663029" y="1177818"/>
            <a:ext cx="9114478" cy="5695712"/>
          </a:xfrm>
        </p:spPr>
        <p:txBody>
          <a:bodyPr/>
          <a:lstStyle/>
          <a:p>
            <a:pPr eaLnBrk="1" hangingPunct="1">
              <a:buFont typeface="Wingdings" panose="05000000000000000000" pitchFamily="2" charset="2"/>
              <a:buNone/>
            </a:pPr>
            <a:r>
              <a:rPr lang="en-US" altLang="zh-CN" sz="2742" b="1">
                <a:solidFill>
                  <a:srgbClr val="000000"/>
                </a:solidFill>
                <a:latin typeface="Times New Roman" panose="02020603050405020304" pitchFamily="18" charset="0"/>
                <a:cs typeface="Times New Roman" panose="02020603050405020304" pitchFamily="18" charset="0"/>
              </a:rPr>
              <a:t>1.  </a:t>
            </a:r>
            <a:r>
              <a:rPr lang="zh-CN" altLang="en-US" sz="2742" b="1">
                <a:solidFill>
                  <a:srgbClr val="000000"/>
                </a:solidFill>
                <a:latin typeface="Times New Roman" panose="02020603050405020304" pitchFamily="18" charset="0"/>
              </a:rPr>
              <a:t>系统结构</a:t>
            </a:r>
          </a:p>
          <a:p>
            <a:pPr eaLnBrk="1" hangingPunct="1"/>
            <a:endParaRPr lang="en-US" altLang="zh-CN" smtClean="0">
              <a:latin typeface="Times New Roman" panose="02020603050405020304" pitchFamily="18" charset="0"/>
            </a:endParaRPr>
          </a:p>
        </p:txBody>
      </p:sp>
      <p:sp>
        <p:nvSpPr>
          <p:cNvPr id="50181" name="Rectangle 4"/>
          <p:cNvSpPr>
            <a:spLocks noChangeArrowheads="1"/>
          </p:cNvSpPr>
          <p:nvPr/>
        </p:nvSpPr>
        <p:spPr bwMode="auto">
          <a:xfrm>
            <a:off x="2817985" y="3149217"/>
            <a:ext cx="964353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50182" name="Rectangle 7"/>
          <p:cNvSpPr>
            <a:spLocks noChangeArrowheads="1"/>
          </p:cNvSpPr>
          <p:nvPr/>
        </p:nvSpPr>
        <p:spPr bwMode="auto">
          <a:xfrm>
            <a:off x="2993778" y="2606768"/>
            <a:ext cx="964353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pic>
        <p:nvPicPr>
          <p:cNvPr id="50183"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248" y="1707709"/>
            <a:ext cx="9353893" cy="5042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84" name="Rectangle 9"/>
          <p:cNvSpPr>
            <a:spLocks noChangeArrowheads="1"/>
          </p:cNvSpPr>
          <p:nvPr/>
        </p:nvSpPr>
        <p:spPr bwMode="auto">
          <a:xfrm>
            <a:off x="2652236" y="6268297"/>
            <a:ext cx="883991" cy="40181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19196591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0"/>
          </p:nvPr>
        </p:nvSpPr>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83515" indent="-301352" eaLnBrk="0" hangingPunct="0">
              <a:defRPr>
                <a:solidFill>
                  <a:schemeClr val="tx1"/>
                </a:solidFill>
                <a:latin typeface="Verdana" panose="020B0604030504040204" pitchFamily="34" charset="0"/>
                <a:ea typeface="宋体" panose="02010600030101010101" pitchFamily="2" charset="-122"/>
              </a:defRPr>
            </a:lvl2pPr>
            <a:lvl3pPr marL="1205408" indent="-241082" eaLnBrk="0" hangingPunct="0">
              <a:defRPr>
                <a:solidFill>
                  <a:schemeClr val="tx1"/>
                </a:solidFill>
                <a:latin typeface="Verdana" panose="020B0604030504040204" pitchFamily="34" charset="0"/>
                <a:ea typeface="宋体" panose="02010600030101010101" pitchFamily="2" charset="-122"/>
              </a:defRPr>
            </a:lvl3pPr>
            <a:lvl4pPr marL="1687571" indent="-241082" eaLnBrk="0" hangingPunct="0">
              <a:defRPr>
                <a:solidFill>
                  <a:schemeClr val="tx1"/>
                </a:solidFill>
                <a:latin typeface="Verdana" panose="020B0604030504040204" pitchFamily="34" charset="0"/>
                <a:ea typeface="宋体" panose="02010600030101010101" pitchFamily="2" charset="-122"/>
              </a:defRPr>
            </a:lvl4pPr>
            <a:lvl5pPr marL="2169734" indent="-241082" eaLnBrk="0" hangingPunct="0">
              <a:defRPr>
                <a:solidFill>
                  <a:schemeClr val="tx1"/>
                </a:solidFill>
                <a:latin typeface="Verdana" panose="020B0604030504040204" pitchFamily="34" charset="0"/>
                <a:ea typeface="宋体" panose="02010600030101010101" pitchFamily="2" charset="-122"/>
              </a:defRPr>
            </a:lvl5pPr>
            <a:lvl6pPr marL="2651897" indent="-241082"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3134060" indent="-241082"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616223" indent="-241082"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4098387" indent="-241082"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59880D50-0628-414C-8E19-EDCA3AFFA3F3}" type="slidenum">
              <a:rPr lang="ja-JP" altLang="en-US">
                <a:solidFill>
                  <a:srgbClr val="A50021"/>
                </a:solidFill>
                <a:latin typeface="Arial" panose="020B0604020202020204" pitchFamily="34" charset="0"/>
                <a:ea typeface="ＭＳ Ｐゴシック" panose="020B0600070205080204" pitchFamily="34" charset="-128"/>
              </a:rPr>
              <a:pPr eaLnBrk="1" hangingPunct="1"/>
              <a:t>44</a:t>
            </a:fld>
            <a:endParaRPr lang="en-US" altLang="ja-JP">
              <a:solidFill>
                <a:srgbClr val="A50021"/>
              </a:solidFill>
              <a:latin typeface="Arial" panose="020B0604020202020204" pitchFamily="34" charset="0"/>
              <a:ea typeface="ＭＳ Ｐゴシック" panose="020B0600070205080204" pitchFamily="34" charset="-128"/>
            </a:endParaRPr>
          </a:p>
        </p:txBody>
      </p:sp>
      <p:sp>
        <p:nvSpPr>
          <p:cNvPr id="51204" name="Rectangle 3"/>
          <p:cNvSpPr>
            <a:spLocks noGrp="1" noChangeArrowheads="1"/>
          </p:cNvSpPr>
          <p:nvPr>
            <p:ph type="body" idx="1"/>
          </p:nvPr>
        </p:nvSpPr>
        <p:spPr>
          <a:xfrm>
            <a:off x="264792" y="883991"/>
            <a:ext cx="9114478" cy="6107571"/>
          </a:xfrm>
        </p:spPr>
        <p:txBody>
          <a:bodyPr/>
          <a:lstStyle/>
          <a:p>
            <a:pPr eaLnBrk="1" hangingPunct="1">
              <a:buFont typeface="Wingdings" panose="05000000000000000000" pitchFamily="2" charset="2"/>
              <a:buNone/>
            </a:pPr>
            <a:r>
              <a:rPr lang="en-US" altLang="zh-CN" sz="2742" b="1">
                <a:solidFill>
                  <a:srgbClr val="000000"/>
                </a:solidFill>
                <a:latin typeface="Times New Roman" panose="02020603050405020304" pitchFamily="18" charset="0"/>
                <a:cs typeface="Times New Roman" panose="02020603050405020304" pitchFamily="18" charset="0"/>
              </a:rPr>
              <a:t>2. </a:t>
            </a:r>
            <a:r>
              <a:rPr lang="zh-CN" altLang="en-US" sz="2742" b="1">
                <a:solidFill>
                  <a:srgbClr val="000000"/>
                </a:solidFill>
                <a:latin typeface="Times New Roman" panose="02020603050405020304" pitchFamily="18" charset="0"/>
              </a:rPr>
              <a:t>数据表示 ：上下文树（</a:t>
            </a:r>
            <a:r>
              <a:rPr lang="en-US" altLang="zh-CN" sz="2742" b="1">
                <a:solidFill>
                  <a:srgbClr val="000000"/>
                </a:solidFill>
                <a:latin typeface="Times New Roman" panose="02020603050405020304" pitchFamily="18" charset="0"/>
              </a:rPr>
              <a:t>context tree</a:t>
            </a:r>
            <a:r>
              <a:rPr lang="zh-CN" altLang="en-US" sz="2742" b="1">
                <a:solidFill>
                  <a:srgbClr val="000000"/>
                </a:solidFill>
                <a:latin typeface="Times New Roman" panose="02020603050405020304" pitchFamily="18" charset="0"/>
              </a:rPr>
              <a:t>）</a:t>
            </a:r>
          </a:p>
        </p:txBody>
      </p:sp>
      <p:sp>
        <p:nvSpPr>
          <p:cNvPr id="51205" name="Rectangle 5"/>
          <p:cNvSpPr>
            <a:spLocks noChangeArrowheads="1"/>
          </p:cNvSpPr>
          <p:nvPr/>
        </p:nvSpPr>
        <p:spPr bwMode="auto">
          <a:xfrm>
            <a:off x="2165037" y="2300385"/>
            <a:ext cx="964353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pic>
        <p:nvPicPr>
          <p:cNvPr id="51206"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854" y="1526893"/>
            <a:ext cx="9380681" cy="5384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60023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83515" indent="-301352" eaLnBrk="0" hangingPunct="0">
              <a:defRPr>
                <a:solidFill>
                  <a:schemeClr val="tx1"/>
                </a:solidFill>
                <a:latin typeface="Verdana" panose="020B0604030504040204" pitchFamily="34" charset="0"/>
                <a:ea typeface="宋体" panose="02010600030101010101" pitchFamily="2" charset="-122"/>
              </a:defRPr>
            </a:lvl2pPr>
            <a:lvl3pPr marL="1205408" indent="-241082" eaLnBrk="0" hangingPunct="0">
              <a:defRPr>
                <a:solidFill>
                  <a:schemeClr val="tx1"/>
                </a:solidFill>
                <a:latin typeface="Verdana" panose="020B0604030504040204" pitchFamily="34" charset="0"/>
                <a:ea typeface="宋体" panose="02010600030101010101" pitchFamily="2" charset="-122"/>
              </a:defRPr>
            </a:lvl3pPr>
            <a:lvl4pPr marL="1687571" indent="-241082" eaLnBrk="0" hangingPunct="0">
              <a:defRPr>
                <a:solidFill>
                  <a:schemeClr val="tx1"/>
                </a:solidFill>
                <a:latin typeface="Verdana" panose="020B0604030504040204" pitchFamily="34" charset="0"/>
                <a:ea typeface="宋体" panose="02010600030101010101" pitchFamily="2" charset="-122"/>
              </a:defRPr>
            </a:lvl4pPr>
            <a:lvl5pPr marL="2169734" indent="-241082" eaLnBrk="0" hangingPunct="0">
              <a:defRPr>
                <a:solidFill>
                  <a:schemeClr val="tx1"/>
                </a:solidFill>
                <a:latin typeface="Verdana" panose="020B0604030504040204" pitchFamily="34" charset="0"/>
                <a:ea typeface="宋体" panose="02010600030101010101" pitchFamily="2" charset="-122"/>
              </a:defRPr>
            </a:lvl5pPr>
            <a:lvl6pPr marL="2651897" indent="-241082"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3134060" indent="-241082"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616223" indent="-241082"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4098387" indent="-241082"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A3D458A9-C401-491F-9880-AF4B60100B2C}" type="slidenum">
              <a:rPr lang="ja-JP" altLang="en-US">
                <a:solidFill>
                  <a:srgbClr val="A50021"/>
                </a:solidFill>
                <a:latin typeface="Arial" panose="020B0604020202020204" pitchFamily="34" charset="0"/>
                <a:ea typeface="ＭＳ Ｐゴシック" panose="020B0600070205080204" pitchFamily="34" charset="-128"/>
              </a:rPr>
              <a:pPr eaLnBrk="1" hangingPunct="1"/>
              <a:t>45</a:t>
            </a:fld>
            <a:endParaRPr lang="en-US" altLang="ja-JP">
              <a:solidFill>
                <a:srgbClr val="A50021"/>
              </a:solidFill>
              <a:latin typeface="Arial" panose="020B0604020202020204" pitchFamily="34" charset="0"/>
              <a:ea typeface="ＭＳ Ｐゴシック" panose="020B0600070205080204" pitchFamily="34" charset="-128"/>
            </a:endParaRPr>
          </a:p>
        </p:txBody>
      </p:sp>
      <p:sp>
        <p:nvSpPr>
          <p:cNvPr id="52228" name="Rectangle 3"/>
          <p:cNvSpPr>
            <a:spLocks noGrp="1" noChangeArrowheads="1"/>
          </p:cNvSpPr>
          <p:nvPr>
            <p:ph type="body" idx="1"/>
          </p:nvPr>
        </p:nvSpPr>
        <p:spPr/>
        <p:txBody>
          <a:bodyPr/>
          <a:lstStyle/>
          <a:p>
            <a:pPr eaLnBrk="1" hangingPunct="1">
              <a:buFont typeface="Wingdings" panose="05000000000000000000" pitchFamily="2" charset="2"/>
              <a:buNone/>
            </a:pPr>
            <a:r>
              <a:rPr lang="en-US" altLang="zh-CN" sz="2742" b="1">
                <a:solidFill>
                  <a:srgbClr val="000000"/>
                </a:solidFill>
                <a:latin typeface="Times New Roman" panose="02020603050405020304" pitchFamily="18" charset="0"/>
                <a:cs typeface="Times New Roman" panose="02020603050405020304" pitchFamily="18" charset="0"/>
              </a:rPr>
              <a:t>3.  </a:t>
            </a:r>
            <a:r>
              <a:rPr lang="zh-CN" altLang="en-US" sz="2742" b="1">
                <a:solidFill>
                  <a:srgbClr val="000000"/>
                </a:solidFill>
                <a:latin typeface="Times New Roman" panose="02020603050405020304" pitchFamily="18" charset="0"/>
              </a:rPr>
              <a:t>知识表示</a:t>
            </a:r>
            <a:r>
              <a:rPr lang="zh-CN" altLang="en-US" smtClean="0">
                <a:latin typeface="Times New Roman" panose="02020603050405020304" pitchFamily="18" charset="0"/>
              </a:rPr>
              <a:t> </a:t>
            </a:r>
          </a:p>
        </p:txBody>
      </p:sp>
      <p:sp>
        <p:nvSpPr>
          <p:cNvPr id="235524" name="Text Box 4"/>
          <p:cNvSpPr txBox="1">
            <a:spLocks noChangeArrowheads="1"/>
          </p:cNvSpPr>
          <p:nvPr/>
        </p:nvSpPr>
        <p:spPr bwMode="auto">
          <a:xfrm>
            <a:off x="429543" y="1312069"/>
            <a:ext cx="9080994" cy="5029005"/>
          </a:xfrm>
          <a:prstGeom prst="rect">
            <a:avLst/>
          </a:prstGeom>
          <a:gradFill rotWithShape="1">
            <a:gsLst>
              <a:gs pos="0">
                <a:srgbClr val="00FFFF"/>
              </a:gs>
              <a:gs pos="50000">
                <a:srgbClr val="FFFFFF"/>
              </a:gs>
              <a:gs pos="100000">
                <a:srgbClr val="00FFFF"/>
              </a:gs>
            </a:gsLst>
            <a:lin ang="18900000" scaled="1"/>
          </a:gradFill>
          <a:ln w="9525">
            <a:solidFill>
              <a:srgbClr val="808080"/>
            </a:solidFill>
            <a:miter lim="800000"/>
            <a:headEnd/>
            <a:tailEnd/>
          </a:ln>
        </p:spPr>
        <p:txBody>
          <a:bodyP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lang="zh-CN" altLang="en-US" sz="2531" b="1">
                <a:solidFill>
                  <a:srgbClr val="000000"/>
                </a:solidFill>
                <a:latin typeface="Times New Roman" panose="02020603050405020304" pitchFamily="18" charset="0"/>
              </a:rPr>
              <a:t>（</a:t>
            </a:r>
            <a:r>
              <a:rPr lang="en-US" altLang="zh-CN" sz="2531" b="1">
                <a:solidFill>
                  <a:srgbClr val="000000"/>
                </a:solidFill>
                <a:latin typeface="Times New Roman" panose="02020603050405020304" pitchFamily="18" charset="0"/>
                <a:cs typeface="Times New Roman" panose="02020603050405020304" pitchFamily="18" charset="0"/>
              </a:rPr>
              <a:t>1</a:t>
            </a:r>
            <a:r>
              <a:rPr lang="zh-CN" altLang="en-US" sz="2531" b="1">
                <a:solidFill>
                  <a:srgbClr val="000000"/>
                </a:solidFill>
                <a:latin typeface="Times New Roman" panose="02020603050405020304" pitchFamily="18" charset="0"/>
              </a:rPr>
              <a:t>）领域知识的表示：产生式规则。</a:t>
            </a:r>
          </a:p>
          <a:p>
            <a:pPr algn="just" eaLnBrk="1" hangingPunct="1">
              <a:spcBef>
                <a:spcPct val="50000"/>
              </a:spcBef>
              <a:buClr>
                <a:schemeClr val="accent2"/>
              </a:buClr>
              <a:buSzPct val="50000"/>
              <a:buFont typeface="Wingdings" panose="05000000000000000000" pitchFamily="2" charset="2"/>
              <a:buChar char="n"/>
            </a:pPr>
            <a:r>
              <a:rPr lang="zh-CN" altLang="en-US" sz="2320" b="1">
                <a:solidFill>
                  <a:srgbClr val="000000"/>
                </a:solidFill>
                <a:latin typeface="Times New Roman" panose="02020603050405020304" pitchFamily="18" charset="0"/>
              </a:rPr>
              <a:t> </a:t>
            </a:r>
            <a:r>
              <a:rPr lang="en-US" altLang="zh-CN" sz="2320" b="1">
                <a:solidFill>
                  <a:srgbClr val="000000"/>
                </a:solidFill>
                <a:latin typeface="Times New Roman" panose="02020603050405020304" pitchFamily="18" charset="0"/>
              </a:rPr>
              <a:t>RULE 064 </a:t>
            </a:r>
            <a:r>
              <a:rPr lang="zh-CN" altLang="en-US" sz="2320" b="1">
                <a:solidFill>
                  <a:srgbClr val="000000"/>
                </a:solidFill>
                <a:latin typeface="Times New Roman" panose="02020603050405020304" pitchFamily="18" charset="0"/>
              </a:rPr>
              <a:t>如果：有机体染色是革兰氏阳性，</a:t>
            </a:r>
          </a:p>
          <a:p>
            <a:pPr algn="just" eaLnBrk="1" hangingPunct="1">
              <a:spcBef>
                <a:spcPct val="50000"/>
              </a:spcBef>
              <a:buClr>
                <a:schemeClr val="accent2"/>
              </a:buClr>
              <a:buSzPct val="50000"/>
              <a:buFont typeface="Wingdings" panose="05000000000000000000" pitchFamily="2" charset="2"/>
              <a:buNone/>
            </a:pPr>
            <a:r>
              <a:rPr lang="zh-CN" altLang="en-US" sz="2320" b="1">
                <a:solidFill>
                  <a:srgbClr val="000000"/>
                </a:solidFill>
                <a:latin typeface="Times New Roman" panose="02020603050405020304" pitchFamily="18" charset="0"/>
              </a:rPr>
              <a:t>                          且    是有机形态是球状的，</a:t>
            </a:r>
          </a:p>
          <a:p>
            <a:pPr algn="just" eaLnBrk="1" hangingPunct="1">
              <a:spcBef>
                <a:spcPct val="50000"/>
              </a:spcBef>
              <a:buClr>
                <a:schemeClr val="accent2"/>
              </a:buClr>
              <a:buSzPct val="50000"/>
              <a:buFont typeface="Wingdings" panose="05000000000000000000" pitchFamily="2" charset="2"/>
              <a:buNone/>
            </a:pPr>
            <a:r>
              <a:rPr lang="zh-CN" altLang="en-US" sz="2320" b="1">
                <a:solidFill>
                  <a:srgbClr val="000000"/>
                </a:solidFill>
                <a:latin typeface="Times New Roman" panose="02020603050405020304" pitchFamily="18" charset="0"/>
              </a:rPr>
              <a:t>                          且    有机体的生长结构呈链状，</a:t>
            </a:r>
          </a:p>
          <a:p>
            <a:pPr eaLnBrk="1" hangingPunct="1">
              <a:spcBef>
                <a:spcPct val="50000"/>
              </a:spcBef>
            </a:pPr>
            <a:r>
              <a:rPr lang="zh-CN" altLang="en-US" sz="2320" b="1">
                <a:solidFill>
                  <a:srgbClr val="000000"/>
                </a:solidFill>
                <a:latin typeface="Times New Roman" panose="02020603050405020304" pitchFamily="18" charset="0"/>
              </a:rPr>
              <a:t>          则：存在证据表明该有机体为链球菌类，可信度为</a:t>
            </a:r>
            <a:r>
              <a:rPr lang="en-US" altLang="zh-CN" sz="2320" b="1">
                <a:solidFill>
                  <a:srgbClr val="000000"/>
                </a:solidFill>
                <a:latin typeface="Times New Roman" panose="02020603050405020304" pitchFamily="18" charset="0"/>
              </a:rPr>
              <a:t>0.7</a:t>
            </a:r>
            <a:r>
              <a:rPr lang="zh-CN" altLang="en-US" sz="2320" b="1">
                <a:solidFill>
                  <a:srgbClr val="000000"/>
                </a:solidFill>
                <a:latin typeface="Times New Roman" panose="02020603050405020304" pitchFamily="18" charset="0"/>
              </a:rPr>
              <a:t>。</a:t>
            </a:r>
          </a:p>
          <a:p>
            <a:pPr eaLnBrk="1" hangingPunct="1">
              <a:lnSpc>
                <a:spcPct val="120000"/>
              </a:lnSpc>
              <a:spcBef>
                <a:spcPct val="50000"/>
              </a:spcBef>
              <a:buClr>
                <a:schemeClr val="accent2"/>
              </a:buClr>
              <a:buSzPct val="50000"/>
              <a:buFont typeface="Wingdings" panose="05000000000000000000" pitchFamily="2" charset="2"/>
              <a:buChar char="n"/>
            </a:pPr>
            <a:r>
              <a:rPr lang="zh-CN" altLang="en-US" sz="2320">
                <a:solidFill>
                  <a:srgbClr val="000000"/>
                </a:solidFill>
                <a:latin typeface="Times New Roman" panose="02020603050405020304" pitchFamily="18" charset="0"/>
              </a:rPr>
              <a:t> </a:t>
            </a:r>
            <a:r>
              <a:rPr lang="en-US" altLang="zh-CN" sz="2320" b="1">
                <a:latin typeface="Times New Roman" panose="02020603050405020304" pitchFamily="18" charset="0"/>
              </a:rPr>
              <a:t>RULE 064</a:t>
            </a:r>
          </a:p>
          <a:p>
            <a:pPr eaLnBrk="1" hangingPunct="1">
              <a:lnSpc>
                <a:spcPct val="120000"/>
              </a:lnSpc>
            </a:pPr>
            <a:r>
              <a:rPr lang="en-US" altLang="zh-CN" sz="2320" b="1">
                <a:latin typeface="Times New Roman" panose="02020603050405020304" pitchFamily="18" charset="0"/>
              </a:rPr>
              <a:t>    PREMISE: </a:t>
            </a:r>
            <a:r>
              <a:rPr lang="en-US" altLang="zh-CN" sz="2109" b="1">
                <a:latin typeface="Times New Roman" panose="02020603050405020304" pitchFamily="18" charset="0"/>
              </a:rPr>
              <a:t>(  $ </a:t>
            </a:r>
            <a:r>
              <a:rPr lang="en-US" altLang="zh-CN" sz="2109" b="1">
                <a:solidFill>
                  <a:schemeClr val="accent2"/>
                </a:solidFill>
                <a:latin typeface="Times New Roman" panose="02020603050405020304" pitchFamily="18" charset="0"/>
              </a:rPr>
              <a:t>AND</a:t>
            </a:r>
            <a:r>
              <a:rPr lang="en-US" altLang="zh-CN" sz="2109" b="1">
                <a:latin typeface="Times New Roman" panose="02020603050405020304" pitchFamily="18" charset="0"/>
              </a:rPr>
              <a:t>   (SAME </a:t>
            </a:r>
            <a:r>
              <a:rPr lang="en-US" altLang="zh-CN" sz="2109" b="1">
                <a:solidFill>
                  <a:srgbClr val="0000FF"/>
                </a:solidFill>
                <a:latin typeface="Times New Roman" panose="02020603050405020304" pitchFamily="18" charset="0"/>
              </a:rPr>
              <a:t>CNTXT</a:t>
            </a:r>
            <a:r>
              <a:rPr lang="en-US" altLang="zh-CN" sz="2109" b="1">
                <a:latin typeface="Times New Roman" panose="02020603050405020304" pitchFamily="18" charset="0"/>
              </a:rPr>
              <a:t> STALN GRAMPOS)</a:t>
            </a:r>
          </a:p>
          <a:p>
            <a:pPr eaLnBrk="1" hangingPunct="1">
              <a:lnSpc>
                <a:spcPct val="120000"/>
              </a:lnSpc>
            </a:pPr>
            <a:r>
              <a:rPr lang="en-US" altLang="zh-CN" sz="2109" b="1">
                <a:latin typeface="Times New Roman" panose="02020603050405020304" pitchFamily="18" charset="0"/>
              </a:rPr>
              <a:t>                                             (SAME </a:t>
            </a:r>
            <a:r>
              <a:rPr lang="en-US" altLang="zh-CN" sz="2109" b="1">
                <a:solidFill>
                  <a:srgbClr val="0000FF"/>
                </a:solidFill>
                <a:latin typeface="Times New Roman" panose="02020603050405020304" pitchFamily="18" charset="0"/>
              </a:rPr>
              <a:t>CNTXT</a:t>
            </a:r>
            <a:r>
              <a:rPr lang="en-US" altLang="zh-CN" sz="2109" b="1">
                <a:latin typeface="Times New Roman" panose="02020603050405020304" pitchFamily="18" charset="0"/>
              </a:rPr>
              <a:t> MORPH COCCUS)</a:t>
            </a:r>
          </a:p>
          <a:p>
            <a:pPr eaLnBrk="1" hangingPunct="1">
              <a:lnSpc>
                <a:spcPct val="120000"/>
              </a:lnSpc>
            </a:pPr>
            <a:r>
              <a:rPr lang="en-US" altLang="zh-CN" sz="2109" b="1">
                <a:latin typeface="Times New Roman" panose="02020603050405020304" pitchFamily="18" charset="0"/>
              </a:rPr>
              <a:t>                                             (SAME </a:t>
            </a:r>
            <a:r>
              <a:rPr lang="en-US" altLang="zh-CN" sz="2109" b="1">
                <a:solidFill>
                  <a:srgbClr val="0000FF"/>
                </a:solidFill>
                <a:latin typeface="Times New Roman" panose="02020603050405020304" pitchFamily="18" charset="0"/>
              </a:rPr>
              <a:t>CNTXT</a:t>
            </a:r>
            <a:r>
              <a:rPr lang="en-US" altLang="zh-CN" sz="2109" b="1">
                <a:latin typeface="Times New Roman" panose="02020603050405020304" pitchFamily="18" charset="0"/>
              </a:rPr>
              <a:t> CONFORM CHAINS))</a:t>
            </a:r>
          </a:p>
          <a:p>
            <a:pPr eaLnBrk="1" hangingPunct="1">
              <a:lnSpc>
                <a:spcPct val="120000"/>
              </a:lnSpc>
            </a:pPr>
            <a:r>
              <a:rPr lang="en-US" altLang="zh-CN" sz="2320" b="1">
                <a:latin typeface="Times New Roman" panose="02020603050405020304" pitchFamily="18" charset="0"/>
              </a:rPr>
              <a:t>    ACTION: </a:t>
            </a:r>
            <a:r>
              <a:rPr lang="en-US" altLang="zh-CN" sz="2109" b="1">
                <a:latin typeface="Times New Roman" panose="02020603050405020304" pitchFamily="18" charset="0"/>
              </a:rPr>
              <a:t>(</a:t>
            </a:r>
            <a:r>
              <a:rPr lang="en-US" altLang="zh-CN" sz="2109" b="1">
                <a:solidFill>
                  <a:schemeClr val="accent2"/>
                </a:solidFill>
                <a:latin typeface="Times New Roman" panose="02020603050405020304" pitchFamily="18" charset="0"/>
              </a:rPr>
              <a:t>CONLUDE</a:t>
            </a:r>
            <a:r>
              <a:rPr lang="en-US" altLang="zh-CN" sz="2109" b="1">
                <a:latin typeface="Times New Roman" panose="02020603050405020304" pitchFamily="18" charset="0"/>
              </a:rPr>
              <a:t> </a:t>
            </a:r>
            <a:r>
              <a:rPr lang="en-US" altLang="zh-CN" sz="2109" b="1">
                <a:solidFill>
                  <a:srgbClr val="0000FF"/>
                </a:solidFill>
                <a:latin typeface="Times New Roman" panose="02020603050405020304" pitchFamily="18" charset="0"/>
              </a:rPr>
              <a:t>CNTXT</a:t>
            </a:r>
            <a:r>
              <a:rPr lang="en-US" altLang="zh-CN" sz="2109" b="1">
                <a:latin typeface="Times New Roman" panose="02020603050405020304" pitchFamily="18" charset="0"/>
              </a:rPr>
              <a:t> </a:t>
            </a:r>
            <a:r>
              <a:rPr lang="en-US" altLang="zh-CN" sz="2109" b="1">
                <a:solidFill>
                  <a:srgbClr val="009900"/>
                </a:solidFill>
                <a:latin typeface="Times New Roman" panose="02020603050405020304" pitchFamily="18" charset="0"/>
              </a:rPr>
              <a:t>IDENT</a:t>
            </a:r>
            <a:r>
              <a:rPr lang="en-US" altLang="zh-CN" sz="2109" b="1">
                <a:latin typeface="Times New Roman" panose="02020603050405020304" pitchFamily="18" charset="0"/>
              </a:rPr>
              <a:t> STREPTO COCCUS </a:t>
            </a:r>
            <a:r>
              <a:rPr lang="en-US" altLang="zh-CN" sz="2109" b="1">
                <a:solidFill>
                  <a:srgbClr val="0000FF"/>
                </a:solidFill>
                <a:latin typeface="Times New Roman" panose="02020603050405020304" pitchFamily="18" charset="0"/>
              </a:rPr>
              <a:t>TALLY</a:t>
            </a:r>
            <a:r>
              <a:rPr lang="en-US" altLang="zh-CN" sz="2109" b="1">
                <a:latin typeface="Times New Roman" panose="02020603050405020304" pitchFamily="18" charset="0"/>
              </a:rPr>
              <a:t>.7)</a:t>
            </a:r>
          </a:p>
          <a:p>
            <a:pPr eaLnBrk="1" hangingPunct="1">
              <a:lnSpc>
                <a:spcPct val="50000"/>
              </a:lnSpc>
            </a:pPr>
            <a:r>
              <a:rPr lang="en-US" altLang="zh-CN" sz="2109">
                <a:solidFill>
                  <a:srgbClr val="000000"/>
                </a:solidFill>
                <a:latin typeface="宋体" panose="02010600030101010101" pitchFamily="2" charset="-122"/>
              </a:rPr>
              <a:t> </a:t>
            </a:r>
            <a:r>
              <a:rPr lang="en-US" altLang="zh-CN" sz="2109"/>
              <a:t> </a:t>
            </a:r>
          </a:p>
        </p:txBody>
      </p:sp>
    </p:spTree>
    <p:extLst>
      <p:ext uri="{BB962C8B-B14F-4D97-AF65-F5344CB8AC3E}">
        <p14:creationId xmlns:p14="http://schemas.microsoft.com/office/powerpoint/2010/main" val="31477057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235524"/>
                                        </p:tgtEl>
                                        <p:attrNameLst>
                                          <p:attrName>style.visibility</p:attrName>
                                        </p:attrNameLst>
                                      </p:cBhvr>
                                      <p:to>
                                        <p:strVal val="visible"/>
                                      </p:to>
                                    </p:set>
                                    <p:animEffect transition="in" filter="barn(inHorizontal)">
                                      <p:cBhvr>
                                        <p:cTn id="7" dur="500"/>
                                        <p:tgtEl>
                                          <p:spTgt spid="2355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24" grpId="0" animBg="1"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83515" indent="-301352" eaLnBrk="0" hangingPunct="0">
              <a:defRPr>
                <a:solidFill>
                  <a:schemeClr val="tx1"/>
                </a:solidFill>
                <a:latin typeface="Verdana" panose="020B0604030504040204" pitchFamily="34" charset="0"/>
                <a:ea typeface="宋体" panose="02010600030101010101" pitchFamily="2" charset="-122"/>
              </a:defRPr>
            </a:lvl2pPr>
            <a:lvl3pPr marL="1205408" indent="-241082" eaLnBrk="0" hangingPunct="0">
              <a:defRPr>
                <a:solidFill>
                  <a:schemeClr val="tx1"/>
                </a:solidFill>
                <a:latin typeface="Verdana" panose="020B0604030504040204" pitchFamily="34" charset="0"/>
                <a:ea typeface="宋体" panose="02010600030101010101" pitchFamily="2" charset="-122"/>
              </a:defRPr>
            </a:lvl3pPr>
            <a:lvl4pPr marL="1687571" indent="-241082" eaLnBrk="0" hangingPunct="0">
              <a:defRPr>
                <a:solidFill>
                  <a:schemeClr val="tx1"/>
                </a:solidFill>
                <a:latin typeface="Verdana" panose="020B0604030504040204" pitchFamily="34" charset="0"/>
                <a:ea typeface="宋体" panose="02010600030101010101" pitchFamily="2" charset="-122"/>
              </a:defRPr>
            </a:lvl4pPr>
            <a:lvl5pPr marL="2169734" indent="-241082" eaLnBrk="0" hangingPunct="0">
              <a:defRPr>
                <a:solidFill>
                  <a:schemeClr val="tx1"/>
                </a:solidFill>
                <a:latin typeface="Verdana" panose="020B0604030504040204" pitchFamily="34" charset="0"/>
                <a:ea typeface="宋体" panose="02010600030101010101" pitchFamily="2" charset="-122"/>
              </a:defRPr>
            </a:lvl5pPr>
            <a:lvl6pPr marL="2651897" indent="-241082"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3134060" indent="-241082"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616223" indent="-241082"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4098387" indent="-241082"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068F2F10-B36B-4928-B461-21A6214183AF}" type="slidenum">
              <a:rPr lang="ja-JP" altLang="en-US">
                <a:solidFill>
                  <a:srgbClr val="A50021"/>
                </a:solidFill>
                <a:latin typeface="Arial" panose="020B0604020202020204" pitchFamily="34" charset="0"/>
                <a:ea typeface="ＭＳ Ｐゴシック" panose="020B0600070205080204" pitchFamily="34" charset="-128"/>
              </a:rPr>
              <a:pPr eaLnBrk="1" hangingPunct="1"/>
              <a:t>46</a:t>
            </a:fld>
            <a:endParaRPr lang="en-US" altLang="ja-JP">
              <a:solidFill>
                <a:srgbClr val="A50021"/>
              </a:solidFill>
              <a:latin typeface="Arial" panose="020B0604020202020204" pitchFamily="34" charset="0"/>
              <a:ea typeface="ＭＳ Ｐゴシック" panose="020B0600070205080204" pitchFamily="34" charset="-128"/>
            </a:endParaRPr>
          </a:p>
        </p:txBody>
      </p:sp>
      <p:sp>
        <p:nvSpPr>
          <p:cNvPr id="53252" name="Rectangle 3"/>
          <p:cNvSpPr>
            <a:spLocks noGrp="1" noChangeArrowheads="1"/>
          </p:cNvSpPr>
          <p:nvPr>
            <p:ph type="body" idx="1"/>
          </p:nvPr>
        </p:nvSpPr>
        <p:spPr/>
        <p:txBody>
          <a:bodyPr/>
          <a:lstStyle/>
          <a:p>
            <a:pPr eaLnBrk="1" hangingPunct="1">
              <a:buFont typeface="Wingdings" panose="05000000000000000000" pitchFamily="2" charset="2"/>
              <a:buNone/>
            </a:pPr>
            <a:r>
              <a:rPr lang="en-US" altLang="zh-CN" sz="2742" b="1">
                <a:solidFill>
                  <a:srgbClr val="000000"/>
                </a:solidFill>
                <a:latin typeface="Times New Roman" panose="02020603050405020304" pitchFamily="18" charset="0"/>
                <a:cs typeface="Times New Roman" panose="02020603050405020304" pitchFamily="18" charset="0"/>
              </a:rPr>
              <a:t>3. </a:t>
            </a:r>
            <a:r>
              <a:rPr lang="zh-CN" altLang="en-US" sz="2742" b="1">
                <a:solidFill>
                  <a:srgbClr val="000000"/>
                </a:solidFill>
                <a:latin typeface="Times New Roman" panose="02020603050405020304" pitchFamily="18" charset="0"/>
              </a:rPr>
              <a:t>知识表示</a:t>
            </a:r>
            <a:r>
              <a:rPr lang="zh-CN" altLang="en-US" smtClean="0">
                <a:latin typeface="Times New Roman" panose="02020603050405020304" pitchFamily="18" charset="0"/>
              </a:rPr>
              <a:t> </a:t>
            </a:r>
          </a:p>
        </p:txBody>
      </p:sp>
      <p:sp>
        <p:nvSpPr>
          <p:cNvPr id="180229" name="Text Box 5"/>
          <p:cNvSpPr txBox="1">
            <a:spLocks noChangeArrowheads="1"/>
          </p:cNvSpPr>
          <p:nvPr/>
        </p:nvSpPr>
        <p:spPr bwMode="auto">
          <a:xfrm>
            <a:off x="281534" y="1848344"/>
            <a:ext cx="9080994" cy="3402791"/>
          </a:xfrm>
          <a:prstGeom prst="rect">
            <a:avLst/>
          </a:prstGeom>
          <a:gradFill rotWithShape="1">
            <a:gsLst>
              <a:gs pos="0">
                <a:srgbClr val="00FFFF"/>
              </a:gs>
              <a:gs pos="50000">
                <a:srgbClr val="FFFFFF"/>
              </a:gs>
              <a:gs pos="100000">
                <a:srgbClr val="00FFFF"/>
              </a:gs>
            </a:gsLst>
            <a:lin ang="18900000" scaled="1"/>
          </a:gradFill>
          <a:ln w="9525">
            <a:solidFill>
              <a:srgbClr val="808080"/>
            </a:solidFill>
            <a:miter lim="800000"/>
            <a:headEnd/>
            <a:tailEnd/>
          </a:ln>
        </p:spPr>
        <p:txBody>
          <a:bodyP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lang="zh-CN" altLang="en-US" sz="2531" b="1">
                <a:solidFill>
                  <a:srgbClr val="000000"/>
                </a:solidFill>
                <a:latin typeface="Times New Roman" panose="02020603050405020304" pitchFamily="18" charset="0"/>
              </a:rPr>
              <a:t>（</a:t>
            </a:r>
            <a:r>
              <a:rPr lang="en-US" altLang="zh-CN" sz="2531" b="1">
                <a:solidFill>
                  <a:srgbClr val="000000"/>
                </a:solidFill>
                <a:latin typeface="Times New Roman" panose="02020603050405020304" pitchFamily="18" charset="0"/>
              </a:rPr>
              <a:t>2</a:t>
            </a:r>
            <a:r>
              <a:rPr lang="zh-CN" altLang="en-US" sz="2531" b="1">
                <a:solidFill>
                  <a:srgbClr val="000000"/>
                </a:solidFill>
                <a:latin typeface="Times New Roman" panose="02020603050405020304" pitchFamily="18" charset="0"/>
              </a:rPr>
              <a:t>）临床参数的表示</a:t>
            </a:r>
          </a:p>
          <a:p>
            <a:pPr eaLnBrk="1" hangingPunct="1">
              <a:spcBef>
                <a:spcPct val="50000"/>
              </a:spcBef>
              <a:buClr>
                <a:schemeClr val="accent2"/>
              </a:buClr>
              <a:buSzPct val="50000"/>
              <a:buFont typeface="Wingdings" panose="05000000000000000000" pitchFamily="2" charset="2"/>
              <a:buChar char="n"/>
            </a:pPr>
            <a:r>
              <a:rPr lang="zh-CN" altLang="en-US" sz="2531" b="1">
                <a:solidFill>
                  <a:srgbClr val="000000"/>
                </a:solidFill>
                <a:latin typeface="Times New Roman" panose="02020603050405020304" pitchFamily="18" charset="0"/>
              </a:rPr>
              <a:t> 临床参数：三元组（上下文树、属性、值）</a:t>
            </a:r>
          </a:p>
          <a:p>
            <a:pPr eaLnBrk="1" hangingPunct="1">
              <a:spcBef>
                <a:spcPct val="50000"/>
              </a:spcBef>
              <a:buClr>
                <a:schemeClr val="accent2"/>
              </a:buClr>
              <a:buSzPct val="50000"/>
              <a:buFont typeface="Wingdings" panose="05000000000000000000" pitchFamily="2" charset="2"/>
              <a:buChar char="n"/>
            </a:pPr>
            <a:r>
              <a:rPr lang="zh-CN" altLang="en-US" sz="2531" b="1">
                <a:solidFill>
                  <a:srgbClr val="000000"/>
                </a:solidFill>
                <a:latin typeface="Times New Roman" panose="02020603050405020304" pitchFamily="18" charset="0"/>
              </a:rPr>
              <a:t> 例：三元组（机体－</a:t>
            </a:r>
            <a:r>
              <a:rPr lang="en-US" altLang="zh-CN" sz="2531" b="1">
                <a:solidFill>
                  <a:srgbClr val="000000"/>
                </a:solidFill>
                <a:latin typeface="Times New Roman" panose="02020603050405020304" pitchFamily="18" charset="0"/>
              </a:rPr>
              <a:t>1</a:t>
            </a:r>
            <a:r>
              <a:rPr lang="zh-CN" altLang="en-US" sz="2531" b="1">
                <a:solidFill>
                  <a:srgbClr val="000000"/>
                </a:solidFill>
                <a:latin typeface="Times New Roman" panose="02020603050405020304" pitchFamily="18" charset="0"/>
              </a:rPr>
              <a:t>，形态，杆状）</a:t>
            </a:r>
          </a:p>
          <a:p>
            <a:pPr eaLnBrk="1" hangingPunct="1">
              <a:spcBef>
                <a:spcPct val="50000"/>
              </a:spcBef>
              <a:buClr>
                <a:schemeClr val="accent2"/>
              </a:buClr>
              <a:buSzPct val="50000"/>
              <a:buFont typeface="Wingdings" panose="05000000000000000000" pitchFamily="2" charset="2"/>
              <a:buNone/>
            </a:pPr>
            <a:r>
              <a:rPr lang="zh-CN" altLang="en-US" sz="2531" b="1">
                <a:latin typeface="Times New Roman" panose="02020603050405020304" pitchFamily="18" charset="0"/>
              </a:rPr>
              <a:t>           三元组（机体－</a:t>
            </a:r>
            <a:r>
              <a:rPr lang="en-US" altLang="zh-CN" sz="2531" b="1">
                <a:latin typeface="Times New Roman" panose="02020603050405020304" pitchFamily="18" charset="0"/>
              </a:rPr>
              <a:t>1</a:t>
            </a:r>
            <a:r>
              <a:rPr lang="zh-CN" altLang="en-US" sz="2531" b="1">
                <a:latin typeface="Times New Roman" panose="02020603050405020304" pitchFamily="18" charset="0"/>
              </a:rPr>
              <a:t>，染色体，革兰氏阴性）</a:t>
            </a:r>
            <a:r>
              <a:rPr lang="zh-CN" altLang="en-US" sz="2531">
                <a:latin typeface="Times New Roman" panose="02020603050405020304" pitchFamily="18" charset="0"/>
              </a:rPr>
              <a:t> </a:t>
            </a:r>
            <a:endParaRPr lang="zh-CN" altLang="en-US" sz="2531" b="1">
              <a:solidFill>
                <a:srgbClr val="000000"/>
              </a:solidFill>
              <a:latin typeface="Times New Roman" panose="02020603050405020304" pitchFamily="18" charset="0"/>
            </a:endParaRPr>
          </a:p>
          <a:p>
            <a:pPr eaLnBrk="1" hangingPunct="1">
              <a:spcBef>
                <a:spcPct val="50000"/>
              </a:spcBef>
              <a:buClr>
                <a:schemeClr val="accent2"/>
              </a:buClr>
              <a:buFont typeface="Wingdings" panose="05000000000000000000" pitchFamily="2" charset="2"/>
              <a:buChar char="§"/>
            </a:pPr>
            <a:r>
              <a:rPr lang="zh-CN" altLang="en-US" sz="2531" b="1">
                <a:solidFill>
                  <a:srgbClr val="000000"/>
                </a:solidFill>
                <a:latin typeface="Times New Roman" panose="02020603050405020304" pitchFamily="18" charset="0"/>
              </a:rPr>
              <a:t> 临床数据：单值、是非值、多值。</a:t>
            </a:r>
          </a:p>
          <a:p>
            <a:pPr eaLnBrk="1" hangingPunct="1">
              <a:spcBef>
                <a:spcPct val="50000"/>
              </a:spcBef>
              <a:buClr>
                <a:schemeClr val="accent2"/>
              </a:buClr>
              <a:buFont typeface="Wingdings" panose="05000000000000000000" pitchFamily="2" charset="2"/>
              <a:buChar char="§"/>
            </a:pPr>
            <a:r>
              <a:rPr lang="zh-CN" altLang="en-US" sz="2531" b="1">
                <a:solidFill>
                  <a:srgbClr val="000000"/>
                </a:solidFill>
                <a:latin typeface="Times New Roman" panose="02020603050405020304" pitchFamily="18" charset="0"/>
              </a:rPr>
              <a:t> </a:t>
            </a:r>
            <a:r>
              <a:rPr lang="en-US" altLang="zh-CN" sz="2531" b="1">
                <a:latin typeface="Times New Roman" panose="02020603050405020304" pitchFamily="18" charset="0"/>
              </a:rPr>
              <a:t>MYCIN</a:t>
            </a:r>
            <a:r>
              <a:rPr lang="zh-CN" altLang="en-US" sz="2531" b="1">
                <a:latin typeface="Times New Roman" panose="02020603050405020304" pitchFamily="18" charset="0"/>
              </a:rPr>
              <a:t>系统有</a:t>
            </a:r>
            <a:r>
              <a:rPr lang="en-US" altLang="zh-CN" sz="2531" b="1">
                <a:latin typeface="Times New Roman" panose="02020603050405020304" pitchFamily="18" charset="0"/>
              </a:rPr>
              <a:t>65</a:t>
            </a:r>
            <a:r>
              <a:rPr lang="zh-CN" altLang="en-US" sz="2531" b="1">
                <a:latin typeface="Times New Roman" panose="02020603050405020304" pitchFamily="18" charset="0"/>
              </a:rPr>
              <a:t>个临床参数，按照其相对应的上下文分类。</a:t>
            </a:r>
          </a:p>
        </p:txBody>
      </p:sp>
    </p:spTree>
    <p:extLst>
      <p:ext uri="{BB962C8B-B14F-4D97-AF65-F5344CB8AC3E}">
        <p14:creationId xmlns:p14="http://schemas.microsoft.com/office/powerpoint/2010/main" val="4956487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180229"/>
                                        </p:tgtEl>
                                        <p:attrNameLst>
                                          <p:attrName>style.visibility</p:attrName>
                                        </p:attrNameLst>
                                      </p:cBhvr>
                                      <p:to>
                                        <p:strVal val="visible"/>
                                      </p:to>
                                    </p:set>
                                    <p:animEffect transition="in" filter="barn(inHorizontal)">
                                      <p:cBhvr>
                                        <p:cTn id="7" dur="500"/>
                                        <p:tgtEl>
                                          <p:spTgt spid="1802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229" grpId="0" animBg="1"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灯片编号占位符 3"/>
          <p:cNvSpPr>
            <a:spLocks noGrp="1"/>
          </p:cNvSpPr>
          <p:nvPr>
            <p:ph type="sldNum" sz="quarter" idx="10"/>
          </p:nvPr>
        </p:nvSpPr>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83515" indent="-301352" eaLnBrk="0" hangingPunct="0">
              <a:defRPr>
                <a:solidFill>
                  <a:schemeClr val="tx1"/>
                </a:solidFill>
                <a:latin typeface="Verdana" panose="020B0604030504040204" pitchFamily="34" charset="0"/>
                <a:ea typeface="宋体" panose="02010600030101010101" pitchFamily="2" charset="-122"/>
              </a:defRPr>
            </a:lvl2pPr>
            <a:lvl3pPr marL="1205408" indent="-241082" eaLnBrk="0" hangingPunct="0">
              <a:defRPr>
                <a:solidFill>
                  <a:schemeClr val="tx1"/>
                </a:solidFill>
                <a:latin typeface="Verdana" panose="020B0604030504040204" pitchFamily="34" charset="0"/>
                <a:ea typeface="宋体" panose="02010600030101010101" pitchFamily="2" charset="-122"/>
              </a:defRPr>
            </a:lvl3pPr>
            <a:lvl4pPr marL="1687571" indent="-241082" eaLnBrk="0" hangingPunct="0">
              <a:defRPr>
                <a:solidFill>
                  <a:schemeClr val="tx1"/>
                </a:solidFill>
                <a:latin typeface="Verdana" panose="020B0604030504040204" pitchFamily="34" charset="0"/>
                <a:ea typeface="宋体" panose="02010600030101010101" pitchFamily="2" charset="-122"/>
              </a:defRPr>
            </a:lvl4pPr>
            <a:lvl5pPr marL="2169734" indent="-241082" eaLnBrk="0" hangingPunct="0">
              <a:defRPr>
                <a:solidFill>
                  <a:schemeClr val="tx1"/>
                </a:solidFill>
                <a:latin typeface="Verdana" panose="020B0604030504040204" pitchFamily="34" charset="0"/>
                <a:ea typeface="宋体" panose="02010600030101010101" pitchFamily="2" charset="-122"/>
              </a:defRPr>
            </a:lvl5pPr>
            <a:lvl6pPr marL="2651897" indent="-241082"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3134060" indent="-241082"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616223" indent="-241082"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4098387" indent="-241082"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00DE322E-D023-40B6-BFE0-ADAD8982D3A4}" type="slidenum">
              <a:rPr lang="ja-JP" altLang="en-US">
                <a:solidFill>
                  <a:srgbClr val="A50021"/>
                </a:solidFill>
                <a:latin typeface="Arial" panose="020B0604020202020204" pitchFamily="34" charset="0"/>
                <a:ea typeface="ＭＳ Ｐゴシック" panose="020B0600070205080204" pitchFamily="34" charset="-128"/>
              </a:rPr>
              <a:pPr eaLnBrk="1" hangingPunct="1"/>
              <a:t>47</a:t>
            </a:fld>
            <a:endParaRPr lang="en-US" altLang="ja-JP">
              <a:solidFill>
                <a:srgbClr val="A50021"/>
              </a:solidFill>
              <a:latin typeface="Arial" panose="020B0604020202020204" pitchFamily="34" charset="0"/>
              <a:ea typeface="ＭＳ Ｐゴシック" panose="020B0600070205080204" pitchFamily="34" charset="-128"/>
            </a:endParaRPr>
          </a:p>
        </p:txBody>
      </p:sp>
      <p:sp>
        <p:nvSpPr>
          <p:cNvPr id="54276" name="Rectangle 3"/>
          <p:cNvSpPr>
            <a:spLocks noGrp="1" noChangeArrowheads="1"/>
          </p:cNvSpPr>
          <p:nvPr>
            <p:ph type="body" idx="1"/>
          </p:nvPr>
        </p:nvSpPr>
        <p:spPr>
          <a:xfrm>
            <a:off x="626396" y="1205441"/>
            <a:ext cx="8318004" cy="4589050"/>
          </a:xfrm>
        </p:spPr>
        <p:txBody>
          <a:bodyPr/>
          <a:lstStyle/>
          <a:p>
            <a:pPr eaLnBrk="1" hangingPunct="1">
              <a:buFont typeface="Wingdings" panose="05000000000000000000" pitchFamily="2" charset="2"/>
              <a:buNone/>
            </a:pPr>
            <a:r>
              <a:rPr lang="en-US" altLang="zh-CN" sz="2742" b="1" dirty="0">
                <a:solidFill>
                  <a:srgbClr val="000000"/>
                </a:solidFill>
                <a:latin typeface="Times New Roman" panose="02020603050405020304" pitchFamily="18" charset="0"/>
                <a:cs typeface="Times New Roman" panose="02020603050405020304" pitchFamily="18" charset="0"/>
              </a:rPr>
              <a:t>4. </a:t>
            </a:r>
            <a:r>
              <a:rPr lang="zh-CN" altLang="en-US" sz="2742" b="1" dirty="0">
                <a:solidFill>
                  <a:srgbClr val="000000"/>
                </a:solidFill>
                <a:latin typeface="Times New Roman" panose="02020603050405020304" pitchFamily="18" charset="0"/>
              </a:rPr>
              <a:t>推理策略：反向推理、深度优先的搜索策略</a:t>
            </a:r>
            <a:r>
              <a:rPr lang="zh-CN" altLang="en-US" b="1" dirty="0" smtClean="0">
                <a:solidFill>
                  <a:srgbClr val="000000"/>
                </a:solidFill>
                <a:latin typeface="Times New Roman" panose="02020603050405020304" pitchFamily="18" charset="0"/>
              </a:rPr>
              <a:t> </a:t>
            </a:r>
          </a:p>
        </p:txBody>
      </p:sp>
      <p:sp>
        <p:nvSpPr>
          <p:cNvPr id="54277" name="Rectangle 7"/>
          <p:cNvSpPr>
            <a:spLocks noChangeArrowheads="1"/>
          </p:cNvSpPr>
          <p:nvPr/>
        </p:nvSpPr>
        <p:spPr bwMode="auto">
          <a:xfrm>
            <a:off x="3124367" y="2425952"/>
            <a:ext cx="964353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54278" name="AutoShape 8"/>
          <p:cNvSpPr>
            <a:spLocks noChangeAspect="1" noChangeArrowheads="1" noTextEdit="1"/>
          </p:cNvSpPr>
          <p:nvPr/>
        </p:nvSpPr>
        <p:spPr bwMode="auto">
          <a:xfrm>
            <a:off x="265" y="1791421"/>
            <a:ext cx="9241719" cy="49590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4279" name="Rectangle 10"/>
          <p:cNvSpPr>
            <a:spLocks noChangeArrowheads="1"/>
          </p:cNvSpPr>
          <p:nvPr/>
        </p:nvSpPr>
        <p:spPr bwMode="auto">
          <a:xfrm>
            <a:off x="4559179" y="1791421"/>
            <a:ext cx="2280294" cy="746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54280" name="Rectangle 11"/>
          <p:cNvSpPr>
            <a:spLocks noChangeArrowheads="1"/>
          </p:cNvSpPr>
          <p:nvPr/>
        </p:nvSpPr>
        <p:spPr bwMode="auto">
          <a:xfrm>
            <a:off x="4872258" y="1863413"/>
            <a:ext cx="1232710" cy="324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en-US" altLang="zh-CN" sz="2109">
                <a:solidFill>
                  <a:srgbClr val="000000"/>
                </a:solidFill>
                <a:latin typeface="Times New Roman" panose="02020603050405020304" pitchFamily="18" charset="0"/>
              </a:rPr>
              <a:t>REGIMEN</a:t>
            </a:r>
            <a:endParaRPr lang="en-US" altLang="zh-CN"/>
          </a:p>
        </p:txBody>
      </p:sp>
      <p:sp>
        <p:nvSpPr>
          <p:cNvPr id="54281" name="Rectangle 12"/>
          <p:cNvSpPr>
            <a:spLocks noChangeArrowheads="1"/>
          </p:cNvSpPr>
          <p:nvPr/>
        </p:nvSpPr>
        <p:spPr bwMode="auto">
          <a:xfrm>
            <a:off x="4698138" y="2191561"/>
            <a:ext cx="270908" cy="324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zh-CN" altLang="en-US" sz="2109">
                <a:solidFill>
                  <a:srgbClr val="000000"/>
                </a:solidFill>
                <a:latin typeface="宋体" panose="02010600030101010101" pitchFamily="2" charset="-122"/>
              </a:rPr>
              <a:t>（</a:t>
            </a:r>
            <a:endParaRPr lang="zh-CN" altLang="en-US"/>
          </a:p>
        </p:txBody>
      </p:sp>
      <p:sp>
        <p:nvSpPr>
          <p:cNvPr id="54282" name="Rectangle 13"/>
          <p:cNvSpPr>
            <a:spLocks noChangeArrowheads="1"/>
          </p:cNvSpPr>
          <p:nvPr/>
        </p:nvSpPr>
        <p:spPr bwMode="auto">
          <a:xfrm>
            <a:off x="5046378" y="2191561"/>
            <a:ext cx="541815" cy="324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zh-CN" altLang="en-US" sz="2109">
                <a:solidFill>
                  <a:srgbClr val="000000"/>
                </a:solidFill>
                <a:latin typeface="宋体" panose="02010600030101010101" pitchFamily="2" charset="-122"/>
              </a:rPr>
              <a:t>规则</a:t>
            </a:r>
            <a:endParaRPr lang="zh-CN" altLang="en-US"/>
          </a:p>
        </p:txBody>
      </p:sp>
      <p:sp>
        <p:nvSpPr>
          <p:cNvPr id="54283" name="Rectangle 14"/>
          <p:cNvSpPr>
            <a:spLocks noChangeArrowheads="1"/>
          </p:cNvSpPr>
          <p:nvPr/>
        </p:nvSpPr>
        <p:spPr bwMode="auto">
          <a:xfrm>
            <a:off x="5828241" y="2183189"/>
            <a:ext cx="403957" cy="324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en-US" altLang="zh-CN" sz="2109">
                <a:solidFill>
                  <a:srgbClr val="000000"/>
                </a:solidFill>
                <a:latin typeface="Times New Roman" panose="02020603050405020304" pitchFamily="18" charset="0"/>
              </a:rPr>
              <a:t>092</a:t>
            </a:r>
            <a:endParaRPr lang="en-US" altLang="zh-CN"/>
          </a:p>
        </p:txBody>
      </p:sp>
      <p:sp>
        <p:nvSpPr>
          <p:cNvPr id="54284" name="Rectangle 15"/>
          <p:cNvSpPr>
            <a:spLocks noChangeArrowheads="1"/>
          </p:cNvSpPr>
          <p:nvPr/>
        </p:nvSpPr>
        <p:spPr bwMode="auto">
          <a:xfrm>
            <a:off x="6348924" y="2191561"/>
            <a:ext cx="270908" cy="324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zh-CN" altLang="en-US" sz="2109">
                <a:solidFill>
                  <a:srgbClr val="000000"/>
                </a:solidFill>
                <a:latin typeface="宋体" panose="02010600030101010101" pitchFamily="2" charset="-122"/>
              </a:rPr>
              <a:t>）</a:t>
            </a:r>
            <a:endParaRPr lang="zh-CN" altLang="en-US"/>
          </a:p>
        </p:txBody>
      </p:sp>
      <p:sp>
        <p:nvSpPr>
          <p:cNvPr id="54285" name="Rectangle 16"/>
          <p:cNvSpPr>
            <a:spLocks noChangeArrowheads="1"/>
          </p:cNvSpPr>
          <p:nvPr/>
        </p:nvSpPr>
        <p:spPr bwMode="auto">
          <a:xfrm>
            <a:off x="2896673" y="2854554"/>
            <a:ext cx="2079387" cy="428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54286" name="Rectangle 17"/>
          <p:cNvSpPr>
            <a:spLocks noChangeArrowheads="1"/>
          </p:cNvSpPr>
          <p:nvPr/>
        </p:nvSpPr>
        <p:spPr bwMode="auto">
          <a:xfrm>
            <a:off x="3037307" y="2926545"/>
            <a:ext cx="1369414" cy="324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en-US" altLang="zh-CN" sz="2109">
                <a:solidFill>
                  <a:srgbClr val="000000"/>
                </a:solidFill>
                <a:latin typeface="Times New Roman" panose="02020603050405020304" pitchFamily="18" charset="0"/>
              </a:rPr>
              <a:t>TREATFOR</a:t>
            </a:r>
            <a:endParaRPr lang="en-US" altLang="zh-CN"/>
          </a:p>
        </p:txBody>
      </p:sp>
      <p:sp>
        <p:nvSpPr>
          <p:cNvPr id="54287" name="Rectangle 18"/>
          <p:cNvSpPr>
            <a:spLocks noChangeArrowheads="1"/>
          </p:cNvSpPr>
          <p:nvPr/>
        </p:nvSpPr>
        <p:spPr bwMode="auto">
          <a:xfrm>
            <a:off x="6837797" y="2782561"/>
            <a:ext cx="2136311" cy="428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54288" name="Rectangle 19"/>
          <p:cNvSpPr>
            <a:spLocks noChangeArrowheads="1"/>
          </p:cNvSpPr>
          <p:nvPr/>
        </p:nvSpPr>
        <p:spPr bwMode="auto">
          <a:xfrm>
            <a:off x="6976759" y="2854554"/>
            <a:ext cx="1445909" cy="324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en-US" altLang="zh-CN" sz="2109">
                <a:solidFill>
                  <a:srgbClr val="000000"/>
                </a:solidFill>
                <a:latin typeface="Times New Roman" panose="02020603050405020304" pitchFamily="18" charset="0"/>
              </a:rPr>
              <a:t>COVERFOR</a:t>
            </a:r>
            <a:endParaRPr lang="en-US" altLang="zh-CN"/>
          </a:p>
        </p:txBody>
      </p:sp>
      <p:sp>
        <p:nvSpPr>
          <p:cNvPr id="54289" name="Rectangle 20"/>
          <p:cNvSpPr>
            <a:spLocks noChangeArrowheads="1"/>
          </p:cNvSpPr>
          <p:nvPr/>
        </p:nvSpPr>
        <p:spPr bwMode="auto">
          <a:xfrm>
            <a:off x="231308" y="3651484"/>
            <a:ext cx="2281969" cy="428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54290" name="Rectangle 21"/>
          <p:cNvSpPr>
            <a:spLocks noChangeArrowheads="1"/>
          </p:cNvSpPr>
          <p:nvPr/>
        </p:nvSpPr>
        <p:spPr bwMode="auto">
          <a:xfrm>
            <a:off x="371942" y="3731847"/>
            <a:ext cx="270908" cy="324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zh-CN" altLang="en-US" sz="2109">
                <a:solidFill>
                  <a:srgbClr val="000000"/>
                </a:solidFill>
                <a:latin typeface="宋体" panose="02010600030101010101" pitchFamily="2" charset="-122"/>
              </a:rPr>
              <a:t>（</a:t>
            </a:r>
            <a:endParaRPr lang="zh-CN" altLang="en-US"/>
          </a:p>
        </p:txBody>
      </p:sp>
      <p:sp>
        <p:nvSpPr>
          <p:cNvPr id="54291" name="Rectangle 22"/>
          <p:cNvSpPr>
            <a:spLocks noChangeArrowheads="1"/>
          </p:cNvSpPr>
          <p:nvPr/>
        </p:nvSpPr>
        <p:spPr bwMode="auto">
          <a:xfrm>
            <a:off x="720181" y="3731847"/>
            <a:ext cx="541815" cy="324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zh-CN" altLang="en-US" sz="2109">
                <a:solidFill>
                  <a:srgbClr val="000000"/>
                </a:solidFill>
                <a:latin typeface="宋体" panose="02010600030101010101" pitchFamily="2" charset="-122"/>
              </a:rPr>
              <a:t>规则</a:t>
            </a:r>
            <a:endParaRPr lang="zh-CN" altLang="en-US"/>
          </a:p>
        </p:txBody>
      </p:sp>
      <p:sp>
        <p:nvSpPr>
          <p:cNvPr id="54292" name="Rectangle 23"/>
          <p:cNvSpPr>
            <a:spLocks noChangeArrowheads="1"/>
          </p:cNvSpPr>
          <p:nvPr/>
        </p:nvSpPr>
        <p:spPr bwMode="auto">
          <a:xfrm>
            <a:off x="1502045" y="3723476"/>
            <a:ext cx="403957" cy="324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en-US" altLang="zh-CN" sz="2109">
                <a:solidFill>
                  <a:srgbClr val="000000"/>
                </a:solidFill>
                <a:latin typeface="Times New Roman" panose="02020603050405020304" pitchFamily="18" charset="0"/>
              </a:rPr>
              <a:t>090</a:t>
            </a:r>
            <a:endParaRPr lang="en-US" altLang="zh-CN"/>
          </a:p>
        </p:txBody>
      </p:sp>
      <p:sp>
        <p:nvSpPr>
          <p:cNvPr id="54293" name="Rectangle 24"/>
          <p:cNvSpPr>
            <a:spLocks noChangeArrowheads="1"/>
          </p:cNvSpPr>
          <p:nvPr/>
        </p:nvSpPr>
        <p:spPr bwMode="auto">
          <a:xfrm>
            <a:off x="2022727" y="3731847"/>
            <a:ext cx="270908" cy="324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zh-CN" altLang="en-US" sz="2109">
                <a:solidFill>
                  <a:srgbClr val="000000"/>
                </a:solidFill>
                <a:latin typeface="宋体" panose="02010600030101010101" pitchFamily="2" charset="-122"/>
              </a:rPr>
              <a:t>）</a:t>
            </a:r>
            <a:endParaRPr lang="zh-CN" altLang="en-US"/>
          </a:p>
        </p:txBody>
      </p:sp>
      <p:sp>
        <p:nvSpPr>
          <p:cNvPr id="54294" name="Rectangle 25"/>
          <p:cNvSpPr>
            <a:spLocks noChangeArrowheads="1"/>
          </p:cNvSpPr>
          <p:nvPr/>
        </p:nvSpPr>
        <p:spPr bwMode="auto">
          <a:xfrm>
            <a:off x="4982757" y="3651484"/>
            <a:ext cx="2281969" cy="428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54295" name="Rectangle 26"/>
          <p:cNvSpPr>
            <a:spLocks noChangeArrowheads="1"/>
          </p:cNvSpPr>
          <p:nvPr/>
        </p:nvSpPr>
        <p:spPr bwMode="auto">
          <a:xfrm>
            <a:off x="5123392" y="3731847"/>
            <a:ext cx="812723" cy="324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zh-CN" altLang="en-US" sz="2109">
                <a:solidFill>
                  <a:srgbClr val="000000"/>
                </a:solidFill>
                <a:latin typeface="宋体" panose="02010600030101010101" pitchFamily="2" charset="-122"/>
              </a:rPr>
              <a:t>（规则</a:t>
            </a:r>
            <a:endParaRPr lang="zh-CN" altLang="en-US"/>
          </a:p>
        </p:txBody>
      </p:sp>
      <p:sp>
        <p:nvSpPr>
          <p:cNvPr id="54296" name="Rectangle 27"/>
          <p:cNvSpPr>
            <a:spLocks noChangeArrowheads="1"/>
          </p:cNvSpPr>
          <p:nvPr/>
        </p:nvSpPr>
        <p:spPr bwMode="auto">
          <a:xfrm>
            <a:off x="6253494" y="3723476"/>
            <a:ext cx="403957" cy="324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en-US" altLang="zh-CN" sz="2109">
                <a:solidFill>
                  <a:srgbClr val="000000"/>
                </a:solidFill>
                <a:latin typeface="Times New Roman" panose="02020603050405020304" pitchFamily="18" charset="0"/>
              </a:rPr>
              <a:t>149</a:t>
            </a:r>
            <a:endParaRPr lang="en-US" altLang="zh-CN"/>
          </a:p>
        </p:txBody>
      </p:sp>
      <p:sp>
        <p:nvSpPr>
          <p:cNvPr id="54297" name="Rectangle 28"/>
          <p:cNvSpPr>
            <a:spLocks noChangeArrowheads="1"/>
          </p:cNvSpPr>
          <p:nvPr/>
        </p:nvSpPr>
        <p:spPr bwMode="auto">
          <a:xfrm>
            <a:off x="6774177" y="3731847"/>
            <a:ext cx="270908" cy="324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zh-CN" altLang="en-US" sz="2109">
                <a:solidFill>
                  <a:srgbClr val="000000"/>
                </a:solidFill>
                <a:latin typeface="宋体" panose="02010600030101010101" pitchFamily="2" charset="-122"/>
              </a:rPr>
              <a:t>）</a:t>
            </a:r>
            <a:endParaRPr lang="zh-CN" altLang="en-US"/>
          </a:p>
        </p:txBody>
      </p:sp>
      <p:sp>
        <p:nvSpPr>
          <p:cNvPr id="54298" name="Rectangle 29"/>
          <p:cNvSpPr>
            <a:spLocks noChangeArrowheads="1"/>
          </p:cNvSpPr>
          <p:nvPr/>
        </p:nvSpPr>
        <p:spPr bwMode="auto">
          <a:xfrm>
            <a:off x="3593151" y="4892084"/>
            <a:ext cx="1324312" cy="428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54299" name="Rectangle 30"/>
          <p:cNvSpPr>
            <a:spLocks noChangeArrowheads="1"/>
          </p:cNvSpPr>
          <p:nvPr/>
        </p:nvSpPr>
        <p:spPr bwMode="auto">
          <a:xfrm>
            <a:off x="3732112" y="4964077"/>
            <a:ext cx="811119" cy="324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en-US" altLang="zh-CN" sz="2109">
                <a:solidFill>
                  <a:srgbClr val="000000"/>
                </a:solidFill>
                <a:latin typeface="Times New Roman" panose="02020603050405020304" pitchFamily="18" charset="0"/>
              </a:rPr>
              <a:t>IDENT</a:t>
            </a:r>
            <a:endParaRPr lang="en-US" altLang="zh-CN"/>
          </a:p>
        </p:txBody>
      </p:sp>
      <p:sp>
        <p:nvSpPr>
          <p:cNvPr id="54300" name="Rectangle 31"/>
          <p:cNvSpPr>
            <a:spLocks noChangeArrowheads="1"/>
          </p:cNvSpPr>
          <p:nvPr/>
        </p:nvSpPr>
        <p:spPr bwMode="auto">
          <a:xfrm>
            <a:off x="5215474" y="4892084"/>
            <a:ext cx="2194908" cy="428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54301" name="Rectangle 32"/>
          <p:cNvSpPr>
            <a:spLocks noChangeArrowheads="1"/>
          </p:cNvSpPr>
          <p:nvPr/>
        </p:nvSpPr>
        <p:spPr bwMode="auto">
          <a:xfrm>
            <a:off x="5354434" y="4964077"/>
            <a:ext cx="1489190" cy="324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en-US" altLang="zh-CN" sz="2109">
                <a:solidFill>
                  <a:srgbClr val="000000"/>
                </a:solidFill>
                <a:latin typeface="Times New Roman" panose="02020603050405020304" pitchFamily="18" charset="0"/>
              </a:rPr>
              <a:t>INFECTLOC</a:t>
            </a:r>
            <a:endParaRPr lang="en-US" altLang="zh-CN"/>
          </a:p>
        </p:txBody>
      </p:sp>
      <p:sp>
        <p:nvSpPr>
          <p:cNvPr id="54302" name="Rectangle 33"/>
          <p:cNvSpPr>
            <a:spLocks noChangeArrowheads="1"/>
          </p:cNvSpPr>
          <p:nvPr/>
        </p:nvSpPr>
        <p:spPr bwMode="auto">
          <a:xfrm>
            <a:off x="7532601" y="4892084"/>
            <a:ext cx="1692640" cy="428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54303" name="Rectangle 34"/>
          <p:cNvSpPr>
            <a:spLocks noChangeArrowheads="1"/>
          </p:cNvSpPr>
          <p:nvPr/>
        </p:nvSpPr>
        <p:spPr bwMode="auto">
          <a:xfrm>
            <a:off x="7673236" y="4964077"/>
            <a:ext cx="1098058" cy="324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en-US" altLang="zh-CN" sz="2109">
                <a:solidFill>
                  <a:srgbClr val="000000"/>
                </a:solidFill>
                <a:latin typeface="Times New Roman" panose="02020603050405020304" pitchFamily="18" charset="0"/>
              </a:rPr>
              <a:t>FEBRILE</a:t>
            </a:r>
            <a:endParaRPr lang="en-US" altLang="zh-CN"/>
          </a:p>
        </p:txBody>
      </p:sp>
      <p:sp>
        <p:nvSpPr>
          <p:cNvPr id="54304" name="Rectangle 35"/>
          <p:cNvSpPr>
            <a:spLocks noChangeArrowheads="1"/>
          </p:cNvSpPr>
          <p:nvPr/>
        </p:nvSpPr>
        <p:spPr bwMode="auto">
          <a:xfrm>
            <a:off x="265" y="4803351"/>
            <a:ext cx="2697176" cy="428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54305" name="Rectangle 36"/>
          <p:cNvSpPr>
            <a:spLocks noChangeArrowheads="1"/>
          </p:cNvSpPr>
          <p:nvPr/>
        </p:nvSpPr>
        <p:spPr bwMode="auto">
          <a:xfrm>
            <a:off x="140900" y="4875342"/>
            <a:ext cx="1880323" cy="324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en-US" altLang="zh-CN" sz="2109">
                <a:solidFill>
                  <a:srgbClr val="000000"/>
                </a:solidFill>
                <a:latin typeface="Times New Roman" panose="02020603050405020304" pitchFamily="18" charset="0"/>
              </a:rPr>
              <a:t>SIGNIFICANCE</a:t>
            </a:r>
            <a:endParaRPr lang="en-US" altLang="zh-CN"/>
          </a:p>
        </p:txBody>
      </p:sp>
      <p:sp>
        <p:nvSpPr>
          <p:cNvPr id="54306" name="Line 37"/>
          <p:cNvSpPr>
            <a:spLocks noChangeShapeType="1"/>
          </p:cNvSpPr>
          <p:nvPr/>
        </p:nvSpPr>
        <p:spPr bwMode="auto">
          <a:xfrm flipH="1">
            <a:off x="3939716" y="2499618"/>
            <a:ext cx="1622323" cy="443669"/>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307" name="Line 38"/>
          <p:cNvSpPr>
            <a:spLocks noChangeShapeType="1"/>
          </p:cNvSpPr>
          <p:nvPr/>
        </p:nvSpPr>
        <p:spPr bwMode="auto">
          <a:xfrm>
            <a:off x="5562038" y="2499618"/>
            <a:ext cx="1622324" cy="443669"/>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308" name="Line 39"/>
          <p:cNvSpPr>
            <a:spLocks noChangeShapeType="1"/>
          </p:cNvSpPr>
          <p:nvPr/>
        </p:nvSpPr>
        <p:spPr bwMode="auto">
          <a:xfrm>
            <a:off x="3824193" y="3209490"/>
            <a:ext cx="1675" cy="264527"/>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309" name="Freeform 40"/>
          <p:cNvSpPr>
            <a:spLocks/>
          </p:cNvSpPr>
          <p:nvPr/>
        </p:nvSpPr>
        <p:spPr bwMode="auto">
          <a:xfrm>
            <a:off x="1391545" y="3474017"/>
            <a:ext cx="4634254" cy="266201"/>
          </a:xfrm>
          <a:custGeom>
            <a:avLst/>
            <a:gdLst>
              <a:gd name="T0" fmla="*/ 0 w 2768"/>
              <a:gd name="T1" fmla="*/ 400703202 h 159"/>
              <a:gd name="T2" fmla="*/ 0 w 2768"/>
              <a:gd name="T3" fmla="*/ 0 h 159"/>
              <a:gd name="T4" fmla="*/ 2147483647 w 2768"/>
              <a:gd name="T5" fmla="*/ 0 h 159"/>
              <a:gd name="T6" fmla="*/ 2147483647 w 2768"/>
              <a:gd name="T7" fmla="*/ 400703202 h 159"/>
              <a:gd name="T8" fmla="*/ 0 60000 65536"/>
              <a:gd name="T9" fmla="*/ 0 60000 65536"/>
              <a:gd name="T10" fmla="*/ 0 60000 65536"/>
              <a:gd name="T11" fmla="*/ 0 60000 65536"/>
              <a:gd name="T12" fmla="*/ 0 w 2768"/>
              <a:gd name="T13" fmla="*/ 0 h 159"/>
              <a:gd name="T14" fmla="*/ 2768 w 2768"/>
              <a:gd name="T15" fmla="*/ 159 h 159"/>
            </a:gdLst>
            <a:ahLst/>
            <a:cxnLst>
              <a:cxn ang="T8">
                <a:pos x="T0" y="T1"/>
              </a:cxn>
              <a:cxn ang="T9">
                <a:pos x="T2" y="T3"/>
              </a:cxn>
              <a:cxn ang="T10">
                <a:pos x="T4" y="T5"/>
              </a:cxn>
              <a:cxn ang="T11">
                <a:pos x="T6" y="T7"/>
              </a:cxn>
            </a:cxnLst>
            <a:rect l="T12" t="T13" r="T14" b="T15"/>
            <a:pathLst>
              <a:path w="2768" h="159">
                <a:moveTo>
                  <a:pt x="0" y="159"/>
                </a:moveTo>
                <a:lnTo>
                  <a:pt x="0" y="0"/>
                </a:lnTo>
                <a:lnTo>
                  <a:pt x="2768" y="0"/>
                </a:lnTo>
                <a:lnTo>
                  <a:pt x="2768" y="159"/>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54310" name="Line 41"/>
          <p:cNvSpPr>
            <a:spLocks noChangeShapeType="1"/>
          </p:cNvSpPr>
          <p:nvPr/>
        </p:nvSpPr>
        <p:spPr bwMode="auto">
          <a:xfrm>
            <a:off x="1391546" y="4006420"/>
            <a:ext cx="1674" cy="885664"/>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311" name="Line 42"/>
          <p:cNvSpPr>
            <a:spLocks noChangeShapeType="1"/>
          </p:cNvSpPr>
          <p:nvPr/>
        </p:nvSpPr>
        <p:spPr bwMode="auto">
          <a:xfrm flipH="1">
            <a:off x="4287954" y="4006420"/>
            <a:ext cx="1737845" cy="974399"/>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312" name="Line 43"/>
          <p:cNvSpPr>
            <a:spLocks noChangeShapeType="1"/>
          </p:cNvSpPr>
          <p:nvPr/>
        </p:nvSpPr>
        <p:spPr bwMode="auto">
          <a:xfrm>
            <a:off x="6025799" y="4006420"/>
            <a:ext cx="1674" cy="974399"/>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313" name="Line 44"/>
          <p:cNvSpPr>
            <a:spLocks noChangeShapeType="1"/>
          </p:cNvSpPr>
          <p:nvPr/>
        </p:nvSpPr>
        <p:spPr bwMode="auto">
          <a:xfrm>
            <a:off x="6025799" y="4006420"/>
            <a:ext cx="1855041" cy="885664"/>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314" name="Rectangle 45"/>
          <p:cNvSpPr>
            <a:spLocks noChangeArrowheads="1"/>
          </p:cNvSpPr>
          <p:nvPr/>
        </p:nvSpPr>
        <p:spPr bwMode="auto">
          <a:xfrm>
            <a:off x="1043307" y="5315664"/>
            <a:ext cx="699826" cy="3750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54315" name="Rectangle 46"/>
          <p:cNvSpPr>
            <a:spLocks noChangeArrowheads="1"/>
          </p:cNvSpPr>
          <p:nvPr/>
        </p:nvSpPr>
        <p:spPr bwMode="auto">
          <a:xfrm rot="5400000">
            <a:off x="1210887" y="5342562"/>
            <a:ext cx="270908" cy="324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en-US" altLang="zh-CN" sz="2109">
                <a:solidFill>
                  <a:srgbClr val="000000"/>
                </a:solidFill>
                <a:latin typeface="Times New Roman" panose="02020603050405020304" pitchFamily="18" charset="0"/>
              </a:rPr>
              <a:t>…</a:t>
            </a:r>
            <a:endParaRPr lang="en-US" altLang="zh-CN"/>
          </a:p>
        </p:txBody>
      </p:sp>
      <p:sp>
        <p:nvSpPr>
          <p:cNvPr id="54316" name="Rectangle 47"/>
          <p:cNvSpPr>
            <a:spLocks noChangeArrowheads="1"/>
          </p:cNvSpPr>
          <p:nvPr/>
        </p:nvSpPr>
        <p:spPr bwMode="auto">
          <a:xfrm>
            <a:off x="3708673" y="5335754"/>
            <a:ext cx="698151" cy="373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54317" name="Rectangle 48"/>
          <p:cNvSpPr>
            <a:spLocks noChangeArrowheads="1"/>
          </p:cNvSpPr>
          <p:nvPr/>
        </p:nvSpPr>
        <p:spPr bwMode="auto">
          <a:xfrm rot="5400000">
            <a:off x="3872904" y="5360979"/>
            <a:ext cx="270908" cy="324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en-US" altLang="zh-CN" sz="2109">
                <a:solidFill>
                  <a:srgbClr val="000000"/>
                </a:solidFill>
                <a:latin typeface="Times New Roman" panose="02020603050405020304" pitchFamily="18" charset="0"/>
              </a:rPr>
              <a:t>…</a:t>
            </a:r>
            <a:endParaRPr lang="en-US" altLang="zh-CN"/>
          </a:p>
        </p:txBody>
      </p:sp>
      <p:sp>
        <p:nvSpPr>
          <p:cNvPr id="54318" name="Rectangle 49"/>
          <p:cNvSpPr>
            <a:spLocks noChangeArrowheads="1"/>
          </p:cNvSpPr>
          <p:nvPr/>
        </p:nvSpPr>
        <p:spPr bwMode="auto">
          <a:xfrm>
            <a:off x="5794757" y="5335754"/>
            <a:ext cx="698151" cy="373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54319" name="Rectangle 50"/>
          <p:cNvSpPr>
            <a:spLocks noChangeArrowheads="1"/>
          </p:cNvSpPr>
          <p:nvPr/>
        </p:nvSpPr>
        <p:spPr bwMode="auto">
          <a:xfrm rot="5400000">
            <a:off x="5958988" y="5360979"/>
            <a:ext cx="270908" cy="324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en-US" altLang="zh-CN" sz="2109">
                <a:solidFill>
                  <a:srgbClr val="000000"/>
                </a:solidFill>
                <a:latin typeface="Times New Roman" panose="02020603050405020304" pitchFamily="18" charset="0"/>
              </a:rPr>
              <a:t>…</a:t>
            </a:r>
            <a:endParaRPr lang="en-US" altLang="zh-CN"/>
          </a:p>
        </p:txBody>
      </p:sp>
      <p:sp>
        <p:nvSpPr>
          <p:cNvPr id="54320" name="Rectangle 51"/>
          <p:cNvSpPr>
            <a:spLocks noChangeArrowheads="1"/>
          </p:cNvSpPr>
          <p:nvPr/>
        </p:nvSpPr>
        <p:spPr bwMode="auto">
          <a:xfrm>
            <a:off x="8111883" y="5335754"/>
            <a:ext cx="698151" cy="373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54321" name="Rectangle 52"/>
          <p:cNvSpPr>
            <a:spLocks noChangeArrowheads="1"/>
          </p:cNvSpPr>
          <p:nvPr/>
        </p:nvSpPr>
        <p:spPr bwMode="auto">
          <a:xfrm rot="5400000">
            <a:off x="8276114" y="5360979"/>
            <a:ext cx="270908" cy="324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en-US" altLang="zh-CN" sz="2109">
                <a:solidFill>
                  <a:srgbClr val="000000"/>
                </a:solidFill>
                <a:latin typeface="Times New Roman" panose="02020603050405020304" pitchFamily="18" charset="0"/>
              </a:rPr>
              <a:t>…</a:t>
            </a:r>
            <a:endParaRPr lang="en-US" altLang="zh-CN"/>
          </a:p>
        </p:txBody>
      </p:sp>
      <p:sp>
        <p:nvSpPr>
          <p:cNvPr id="54322" name="Rectangle 53"/>
          <p:cNvSpPr>
            <a:spLocks noChangeArrowheads="1"/>
          </p:cNvSpPr>
          <p:nvPr/>
        </p:nvSpPr>
        <p:spPr bwMode="auto">
          <a:xfrm>
            <a:off x="3244912" y="6310153"/>
            <a:ext cx="4368052" cy="4269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54323" name="Rectangle 57"/>
          <p:cNvSpPr>
            <a:spLocks noChangeArrowheads="1"/>
          </p:cNvSpPr>
          <p:nvPr/>
        </p:nvSpPr>
        <p:spPr bwMode="auto">
          <a:xfrm>
            <a:off x="4559179" y="1791421"/>
            <a:ext cx="2280294" cy="746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54324" name="Rectangle 58"/>
          <p:cNvSpPr>
            <a:spLocks noChangeArrowheads="1"/>
          </p:cNvSpPr>
          <p:nvPr/>
        </p:nvSpPr>
        <p:spPr bwMode="auto">
          <a:xfrm>
            <a:off x="4872258" y="1863413"/>
            <a:ext cx="1232710" cy="324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en-US" altLang="zh-CN" sz="2109">
                <a:solidFill>
                  <a:srgbClr val="000000"/>
                </a:solidFill>
                <a:latin typeface="Times New Roman" panose="02020603050405020304" pitchFamily="18" charset="0"/>
              </a:rPr>
              <a:t>REGIMEN</a:t>
            </a:r>
            <a:endParaRPr lang="en-US" altLang="zh-CN"/>
          </a:p>
        </p:txBody>
      </p:sp>
      <p:sp>
        <p:nvSpPr>
          <p:cNvPr id="54325" name="Rectangle 59"/>
          <p:cNvSpPr>
            <a:spLocks noChangeArrowheads="1"/>
          </p:cNvSpPr>
          <p:nvPr/>
        </p:nvSpPr>
        <p:spPr bwMode="auto">
          <a:xfrm>
            <a:off x="4698138" y="2191561"/>
            <a:ext cx="270908" cy="324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zh-CN" altLang="en-US" sz="2109">
                <a:solidFill>
                  <a:srgbClr val="000000"/>
                </a:solidFill>
                <a:latin typeface="宋体" panose="02010600030101010101" pitchFamily="2" charset="-122"/>
              </a:rPr>
              <a:t>（</a:t>
            </a:r>
            <a:endParaRPr lang="zh-CN" altLang="en-US"/>
          </a:p>
        </p:txBody>
      </p:sp>
      <p:sp>
        <p:nvSpPr>
          <p:cNvPr id="54326" name="Rectangle 60"/>
          <p:cNvSpPr>
            <a:spLocks noChangeArrowheads="1"/>
          </p:cNvSpPr>
          <p:nvPr/>
        </p:nvSpPr>
        <p:spPr bwMode="auto">
          <a:xfrm>
            <a:off x="5046378" y="2191561"/>
            <a:ext cx="541815" cy="324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zh-CN" altLang="en-US" sz="2109">
                <a:solidFill>
                  <a:srgbClr val="000000"/>
                </a:solidFill>
                <a:latin typeface="宋体" panose="02010600030101010101" pitchFamily="2" charset="-122"/>
              </a:rPr>
              <a:t>规则</a:t>
            </a:r>
            <a:endParaRPr lang="zh-CN" altLang="en-US"/>
          </a:p>
        </p:txBody>
      </p:sp>
      <p:sp>
        <p:nvSpPr>
          <p:cNvPr id="54327" name="Rectangle 61"/>
          <p:cNvSpPr>
            <a:spLocks noChangeArrowheads="1"/>
          </p:cNvSpPr>
          <p:nvPr/>
        </p:nvSpPr>
        <p:spPr bwMode="auto">
          <a:xfrm>
            <a:off x="5828241" y="2183189"/>
            <a:ext cx="403957" cy="324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en-US" altLang="zh-CN" sz="2109">
                <a:solidFill>
                  <a:srgbClr val="000000"/>
                </a:solidFill>
                <a:latin typeface="Times New Roman" panose="02020603050405020304" pitchFamily="18" charset="0"/>
              </a:rPr>
              <a:t>092</a:t>
            </a:r>
            <a:endParaRPr lang="en-US" altLang="zh-CN"/>
          </a:p>
        </p:txBody>
      </p:sp>
      <p:sp>
        <p:nvSpPr>
          <p:cNvPr id="54328" name="Rectangle 62"/>
          <p:cNvSpPr>
            <a:spLocks noChangeArrowheads="1"/>
          </p:cNvSpPr>
          <p:nvPr/>
        </p:nvSpPr>
        <p:spPr bwMode="auto">
          <a:xfrm>
            <a:off x="6348924" y="2191561"/>
            <a:ext cx="270908" cy="324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zh-CN" altLang="en-US" sz="2109">
                <a:solidFill>
                  <a:srgbClr val="000000"/>
                </a:solidFill>
                <a:latin typeface="宋体" panose="02010600030101010101" pitchFamily="2" charset="-122"/>
              </a:rPr>
              <a:t>）</a:t>
            </a:r>
            <a:endParaRPr lang="zh-CN" altLang="en-US"/>
          </a:p>
        </p:txBody>
      </p:sp>
      <p:sp>
        <p:nvSpPr>
          <p:cNvPr id="54329" name="Rectangle 63"/>
          <p:cNvSpPr>
            <a:spLocks noChangeArrowheads="1"/>
          </p:cNvSpPr>
          <p:nvPr/>
        </p:nvSpPr>
        <p:spPr bwMode="auto">
          <a:xfrm>
            <a:off x="2896673" y="2854554"/>
            <a:ext cx="2079387" cy="428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54330" name="Rectangle 64"/>
          <p:cNvSpPr>
            <a:spLocks noChangeArrowheads="1"/>
          </p:cNvSpPr>
          <p:nvPr/>
        </p:nvSpPr>
        <p:spPr bwMode="auto">
          <a:xfrm>
            <a:off x="3037307" y="2926545"/>
            <a:ext cx="1369414" cy="324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en-US" altLang="zh-CN" sz="2109">
                <a:solidFill>
                  <a:srgbClr val="000000"/>
                </a:solidFill>
                <a:latin typeface="Times New Roman" panose="02020603050405020304" pitchFamily="18" charset="0"/>
              </a:rPr>
              <a:t>TREATFOR</a:t>
            </a:r>
            <a:endParaRPr lang="en-US" altLang="zh-CN"/>
          </a:p>
        </p:txBody>
      </p:sp>
      <p:sp>
        <p:nvSpPr>
          <p:cNvPr id="54331" name="Rectangle 65"/>
          <p:cNvSpPr>
            <a:spLocks noChangeArrowheads="1"/>
          </p:cNvSpPr>
          <p:nvPr/>
        </p:nvSpPr>
        <p:spPr bwMode="auto">
          <a:xfrm>
            <a:off x="6837797" y="2782561"/>
            <a:ext cx="2136311" cy="428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54332" name="Rectangle 66"/>
          <p:cNvSpPr>
            <a:spLocks noChangeArrowheads="1"/>
          </p:cNvSpPr>
          <p:nvPr/>
        </p:nvSpPr>
        <p:spPr bwMode="auto">
          <a:xfrm>
            <a:off x="6976759" y="2854554"/>
            <a:ext cx="1445909" cy="324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en-US" altLang="zh-CN" sz="2109">
                <a:solidFill>
                  <a:srgbClr val="000000"/>
                </a:solidFill>
                <a:latin typeface="Times New Roman" panose="02020603050405020304" pitchFamily="18" charset="0"/>
              </a:rPr>
              <a:t>COVERFOR</a:t>
            </a:r>
            <a:endParaRPr lang="en-US" altLang="zh-CN"/>
          </a:p>
        </p:txBody>
      </p:sp>
      <p:sp>
        <p:nvSpPr>
          <p:cNvPr id="54333" name="Rectangle 67"/>
          <p:cNvSpPr>
            <a:spLocks noChangeArrowheads="1"/>
          </p:cNvSpPr>
          <p:nvPr/>
        </p:nvSpPr>
        <p:spPr bwMode="auto">
          <a:xfrm>
            <a:off x="231308" y="3651484"/>
            <a:ext cx="2281969" cy="428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54334" name="Rectangle 68"/>
          <p:cNvSpPr>
            <a:spLocks noChangeArrowheads="1"/>
          </p:cNvSpPr>
          <p:nvPr/>
        </p:nvSpPr>
        <p:spPr bwMode="auto">
          <a:xfrm>
            <a:off x="371942" y="3731847"/>
            <a:ext cx="270908" cy="324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zh-CN" altLang="en-US" sz="2109">
                <a:solidFill>
                  <a:srgbClr val="000000"/>
                </a:solidFill>
                <a:latin typeface="宋体" panose="02010600030101010101" pitchFamily="2" charset="-122"/>
              </a:rPr>
              <a:t>（</a:t>
            </a:r>
            <a:endParaRPr lang="zh-CN" altLang="en-US"/>
          </a:p>
        </p:txBody>
      </p:sp>
      <p:sp>
        <p:nvSpPr>
          <p:cNvPr id="54335" name="Rectangle 69"/>
          <p:cNvSpPr>
            <a:spLocks noChangeArrowheads="1"/>
          </p:cNvSpPr>
          <p:nvPr/>
        </p:nvSpPr>
        <p:spPr bwMode="auto">
          <a:xfrm>
            <a:off x="720181" y="3731847"/>
            <a:ext cx="541815" cy="324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zh-CN" altLang="en-US" sz="2109">
                <a:solidFill>
                  <a:srgbClr val="000000"/>
                </a:solidFill>
                <a:latin typeface="宋体" panose="02010600030101010101" pitchFamily="2" charset="-122"/>
              </a:rPr>
              <a:t>规则</a:t>
            </a:r>
            <a:endParaRPr lang="zh-CN" altLang="en-US"/>
          </a:p>
        </p:txBody>
      </p:sp>
      <p:sp>
        <p:nvSpPr>
          <p:cNvPr id="54336" name="Rectangle 70"/>
          <p:cNvSpPr>
            <a:spLocks noChangeArrowheads="1"/>
          </p:cNvSpPr>
          <p:nvPr/>
        </p:nvSpPr>
        <p:spPr bwMode="auto">
          <a:xfrm>
            <a:off x="1502045" y="3723476"/>
            <a:ext cx="403957" cy="324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en-US" altLang="zh-CN" sz="2109">
                <a:solidFill>
                  <a:srgbClr val="000000"/>
                </a:solidFill>
                <a:latin typeface="Times New Roman" panose="02020603050405020304" pitchFamily="18" charset="0"/>
              </a:rPr>
              <a:t>090</a:t>
            </a:r>
            <a:endParaRPr lang="en-US" altLang="zh-CN"/>
          </a:p>
        </p:txBody>
      </p:sp>
      <p:sp>
        <p:nvSpPr>
          <p:cNvPr id="54337" name="Rectangle 71"/>
          <p:cNvSpPr>
            <a:spLocks noChangeArrowheads="1"/>
          </p:cNvSpPr>
          <p:nvPr/>
        </p:nvSpPr>
        <p:spPr bwMode="auto">
          <a:xfrm>
            <a:off x="2022727" y="3731847"/>
            <a:ext cx="270908" cy="324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zh-CN" altLang="en-US" sz="2109">
                <a:solidFill>
                  <a:srgbClr val="000000"/>
                </a:solidFill>
                <a:latin typeface="宋体" panose="02010600030101010101" pitchFamily="2" charset="-122"/>
              </a:rPr>
              <a:t>）</a:t>
            </a:r>
            <a:endParaRPr lang="zh-CN" altLang="en-US"/>
          </a:p>
        </p:txBody>
      </p:sp>
      <p:sp>
        <p:nvSpPr>
          <p:cNvPr id="54338" name="Rectangle 72"/>
          <p:cNvSpPr>
            <a:spLocks noChangeArrowheads="1"/>
          </p:cNvSpPr>
          <p:nvPr/>
        </p:nvSpPr>
        <p:spPr bwMode="auto">
          <a:xfrm>
            <a:off x="4982757" y="3651484"/>
            <a:ext cx="2281969" cy="428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54339" name="Rectangle 73"/>
          <p:cNvSpPr>
            <a:spLocks noChangeArrowheads="1"/>
          </p:cNvSpPr>
          <p:nvPr/>
        </p:nvSpPr>
        <p:spPr bwMode="auto">
          <a:xfrm>
            <a:off x="5123392" y="3731847"/>
            <a:ext cx="812723" cy="324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zh-CN" altLang="en-US" sz="2109">
                <a:solidFill>
                  <a:srgbClr val="000000"/>
                </a:solidFill>
                <a:latin typeface="宋体" panose="02010600030101010101" pitchFamily="2" charset="-122"/>
              </a:rPr>
              <a:t>（规则</a:t>
            </a:r>
            <a:endParaRPr lang="zh-CN" altLang="en-US"/>
          </a:p>
        </p:txBody>
      </p:sp>
      <p:sp>
        <p:nvSpPr>
          <p:cNvPr id="54340" name="Rectangle 74"/>
          <p:cNvSpPr>
            <a:spLocks noChangeArrowheads="1"/>
          </p:cNvSpPr>
          <p:nvPr/>
        </p:nvSpPr>
        <p:spPr bwMode="auto">
          <a:xfrm>
            <a:off x="6253494" y="3723476"/>
            <a:ext cx="403957" cy="324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en-US" altLang="zh-CN" sz="2109">
                <a:solidFill>
                  <a:srgbClr val="000000"/>
                </a:solidFill>
                <a:latin typeface="Times New Roman" panose="02020603050405020304" pitchFamily="18" charset="0"/>
              </a:rPr>
              <a:t>149</a:t>
            </a:r>
            <a:endParaRPr lang="en-US" altLang="zh-CN"/>
          </a:p>
        </p:txBody>
      </p:sp>
      <p:sp>
        <p:nvSpPr>
          <p:cNvPr id="54341" name="Rectangle 75"/>
          <p:cNvSpPr>
            <a:spLocks noChangeArrowheads="1"/>
          </p:cNvSpPr>
          <p:nvPr/>
        </p:nvSpPr>
        <p:spPr bwMode="auto">
          <a:xfrm>
            <a:off x="6774177" y="3731847"/>
            <a:ext cx="270908" cy="324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zh-CN" altLang="en-US" sz="2109">
                <a:solidFill>
                  <a:srgbClr val="000000"/>
                </a:solidFill>
                <a:latin typeface="宋体" panose="02010600030101010101" pitchFamily="2" charset="-122"/>
              </a:rPr>
              <a:t>）</a:t>
            </a:r>
            <a:endParaRPr lang="zh-CN" altLang="en-US"/>
          </a:p>
        </p:txBody>
      </p:sp>
      <p:sp>
        <p:nvSpPr>
          <p:cNvPr id="54342" name="Rectangle 76"/>
          <p:cNvSpPr>
            <a:spLocks noChangeArrowheads="1"/>
          </p:cNvSpPr>
          <p:nvPr/>
        </p:nvSpPr>
        <p:spPr bwMode="auto">
          <a:xfrm>
            <a:off x="3593151" y="4892084"/>
            <a:ext cx="1324312" cy="428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54343" name="Rectangle 77"/>
          <p:cNvSpPr>
            <a:spLocks noChangeArrowheads="1"/>
          </p:cNvSpPr>
          <p:nvPr/>
        </p:nvSpPr>
        <p:spPr bwMode="auto">
          <a:xfrm>
            <a:off x="3732112" y="4964077"/>
            <a:ext cx="811119" cy="324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en-US" altLang="zh-CN" sz="2109">
                <a:solidFill>
                  <a:srgbClr val="000000"/>
                </a:solidFill>
                <a:latin typeface="Times New Roman" panose="02020603050405020304" pitchFamily="18" charset="0"/>
              </a:rPr>
              <a:t>IDENT</a:t>
            </a:r>
            <a:endParaRPr lang="en-US" altLang="zh-CN"/>
          </a:p>
        </p:txBody>
      </p:sp>
      <p:sp>
        <p:nvSpPr>
          <p:cNvPr id="54344" name="Rectangle 78"/>
          <p:cNvSpPr>
            <a:spLocks noChangeArrowheads="1"/>
          </p:cNvSpPr>
          <p:nvPr/>
        </p:nvSpPr>
        <p:spPr bwMode="auto">
          <a:xfrm>
            <a:off x="5215474" y="4892084"/>
            <a:ext cx="2194908" cy="428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54345" name="Rectangle 79"/>
          <p:cNvSpPr>
            <a:spLocks noChangeArrowheads="1"/>
          </p:cNvSpPr>
          <p:nvPr/>
        </p:nvSpPr>
        <p:spPr bwMode="auto">
          <a:xfrm>
            <a:off x="5354434" y="4964077"/>
            <a:ext cx="1489190" cy="324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en-US" altLang="zh-CN" sz="2109">
                <a:solidFill>
                  <a:srgbClr val="000000"/>
                </a:solidFill>
                <a:latin typeface="Times New Roman" panose="02020603050405020304" pitchFamily="18" charset="0"/>
              </a:rPr>
              <a:t>INFECTLOC</a:t>
            </a:r>
            <a:endParaRPr lang="en-US" altLang="zh-CN"/>
          </a:p>
        </p:txBody>
      </p:sp>
      <p:sp>
        <p:nvSpPr>
          <p:cNvPr id="54346" name="Rectangle 80"/>
          <p:cNvSpPr>
            <a:spLocks noChangeArrowheads="1"/>
          </p:cNvSpPr>
          <p:nvPr/>
        </p:nvSpPr>
        <p:spPr bwMode="auto">
          <a:xfrm>
            <a:off x="7532601" y="4892084"/>
            <a:ext cx="1692640" cy="428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54347" name="Rectangle 81"/>
          <p:cNvSpPr>
            <a:spLocks noChangeArrowheads="1"/>
          </p:cNvSpPr>
          <p:nvPr/>
        </p:nvSpPr>
        <p:spPr bwMode="auto">
          <a:xfrm>
            <a:off x="7673236" y="4964077"/>
            <a:ext cx="1098058" cy="324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en-US" altLang="zh-CN" sz="2109">
                <a:solidFill>
                  <a:srgbClr val="000000"/>
                </a:solidFill>
                <a:latin typeface="Times New Roman" panose="02020603050405020304" pitchFamily="18" charset="0"/>
              </a:rPr>
              <a:t>FEBRILE</a:t>
            </a:r>
            <a:endParaRPr lang="en-US" altLang="zh-CN"/>
          </a:p>
        </p:txBody>
      </p:sp>
      <p:sp>
        <p:nvSpPr>
          <p:cNvPr id="54348" name="Rectangle 82"/>
          <p:cNvSpPr>
            <a:spLocks noChangeArrowheads="1"/>
          </p:cNvSpPr>
          <p:nvPr/>
        </p:nvSpPr>
        <p:spPr bwMode="auto">
          <a:xfrm>
            <a:off x="265" y="4803351"/>
            <a:ext cx="2697176" cy="428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54349" name="Rectangle 83"/>
          <p:cNvSpPr>
            <a:spLocks noChangeArrowheads="1"/>
          </p:cNvSpPr>
          <p:nvPr/>
        </p:nvSpPr>
        <p:spPr bwMode="auto">
          <a:xfrm>
            <a:off x="140900" y="4875342"/>
            <a:ext cx="1880323" cy="324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en-US" altLang="zh-CN" sz="2109">
                <a:solidFill>
                  <a:srgbClr val="000000"/>
                </a:solidFill>
                <a:latin typeface="Times New Roman" panose="02020603050405020304" pitchFamily="18" charset="0"/>
              </a:rPr>
              <a:t>SIGNIFICANCE</a:t>
            </a:r>
            <a:endParaRPr lang="en-US" altLang="zh-CN"/>
          </a:p>
        </p:txBody>
      </p:sp>
      <p:sp>
        <p:nvSpPr>
          <p:cNvPr id="54350" name="Line 84"/>
          <p:cNvSpPr>
            <a:spLocks noChangeShapeType="1"/>
          </p:cNvSpPr>
          <p:nvPr/>
        </p:nvSpPr>
        <p:spPr bwMode="auto">
          <a:xfrm flipH="1">
            <a:off x="3939716" y="2499618"/>
            <a:ext cx="1622323" cy="443669"/>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351" name="Line 85"/>
          <p:cNvSpPr>
            <a:spLocks noChangeShapeType="1"/>
          </p:cNvSpPr>
          <p:nvPr/>
        </p:nvSpPr>
        <p:spPr bwMode="auto">
          <a:xfrm>
            <a:off x="5562038" y="2499618"/>
            <a:ext cx="1622324" cy="443669"/>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352" name="Line 86"/>
          <p:cNvSpPr>
            <a:spLocks noChangeShapeType="1"/>
          </p:cNvSpPr>
          <p:nvPr/>
        </p:nvSpPr>
        <p:spPr bwMode="auto">
          <a:xfrm>
            <a:off x="3824193" y="3209490"/>
            <a:ext cx="1675" cy="264527"/>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353" name="Freeform 87"/>
          <p:cNvSpPr>
            <a:spLocks/>
          </p:cNvSpPr>
          <p:nvPr/>
        </p:nvSpPr>
        <p:spPr bwMode="auto">
          <a:xfrm>
            <a:off x="1391545" y="3474017"/>
            <a:ext cx="4634254" cy="266201"/>
          </a:xfrm>
          <a:custGeom>
            <a:avLst/>
            <a:gdLst>
              <a:gd name="T0" fmla="*/ 0 w 2768"/>
              <a:gd name="T1" fmla="*/ 400703202 h 159"/>
              <a:gd name="T2" fmla="*/ 0 w 2768"/>
              <a:gd name="T3" fmla="*/ 0 h 159"/>
              <a:gd name="T4" fmla="*/ 2147483647 w 2768"/>
              <a:gd name="T5" fmla="*/ 0 h 159"/>
              <a:gd name="T6" fmla="*/ 2147483647 w 2768"/>
              <a:gd name="T7" fmla="*/ 400703202 h 159"/>
              <a:gd name="T8" fmla="*/ 0 60000 65536"/>
              <a:gd name="T9" fmla="*/ 0 60000 65536"/>
              <a:gd name="T10" fmla="*/ 0 60000 65536"/>
              <a:gd name="T11" fmla="*/ 0 60000 65536"/>
              <a:gd name="T12" fmla="*/ 0 w 2768"/>
              <a:gd name="T13" fmla="*/ 0 h 159"/>
              <a:gd name="T14" fmla="*/ 2768 w 2768"/>
              <a:gd name="T15" fmla="*/ 159 h 159"/>
            </a:gdLst>
            <a:ahLst/>
            <a:cxnLst>
              <a:cxn ang="T8">
                <a:pos x="T0" y="T1"/>
              </a:cxn>
              <a:cxn ang="T9">
                <a:pos x="T2" y="T3"/>
              </a:cxn>
              <a:cxn ang="T10">
                <a:pos x="T4" y="T5"/>
              </a:cxn>
              <a:cxn ang="T11">
                <a:pos x="T6" y="T7"/>
              </a:cxn>
            </a:cxnLst>
            <a:rect l="T12" t="T13" r="T14" b="T15"/>
            <a:pathLst>
              <a:path w="2768" h="159">
                <a:moveTo>
                  <a:pt x="0" y="159"/>
                </a:moveTo>
                <a:lnTo>
                  <a:pt x="0" y="0"/>
                </a:lnTo>
                <a:lnTo>
                  <a:pt x="2768" y="0"/>
                </a:lnTo>
                <a:lnTo>
                  <a:pt x="2768" y="159"/>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54354" name="Line 88"/>
          <p:cNvSpPr>
            <a:spLocks noChangeShapeType="1"/>
          </p:cNvSpPr>
          <p:nvPr/>
        </p:nvSpPr>
        <p:spPr bwMode="auto">
          <a:xfrm>
            <a:off x="1391546" y="4006420"/>
            <a:ext cx="1674" cy="885664"/>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355" name="Line 89"/>
          <p:cNvSpPr>
            <a:spLocks noChangeShapeType="1"/>
          </p:cNvSpPr>
          <p:nvPr/>
        </p:nvSpPr>
        <p:spPr bwMode="auto">
          <a:xfrm flipH="1">
            <a:off x="4287954" y="4006420"/>
            <a:ext cx="1737845" cy="974399"/>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356" name="Line 90"/>
          <p:cNvSpPr>
            <a:spLocks noChangeShapeType="1"/>
          </p:cNvSpPr>
          <p:nvPr/>
        </p:nvSpPr>
        <p:spPr bwMode="auto">
          <a:xfrm>
            <a:off x="6025799" y="4006420"/>
            <a:ext cx="1674" cy="974399"/>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357" name="Line 91"/>
          <p:cNvSpPr>
            <a:spLocks noChangeShapeType="1"/>
          </p:cNvSpPr>
          <p:nvPr/>
        </p:nvSpPr>
        <p:spPr bwMode="auto">
          <a:xfrm>
            <a:off x="6025799" y="4006420"/>
            <a:ext cx="1855041" cy="885664"/>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358" name="Rectangle 92"/>
          <p:cNvSpPr>
            <a:spLocks noChangeArrowheads="1"/>
          </p:cNvSpPr>
          <p:nvPr/>
        </p:nvSpPr>
        <p:spPr bwMode="auto">
          <a:xfrm>
            <a:off x="1043307" y="5315664"/>
            <a:ext cx="699826" cy="3750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54359" name="Rectangle 93"/>
          <p:cNvSpPr>
            <a:spLocks noChangeArrowheads="1"/>
          </p:cNvSpPr>
          <p:nvPr/>
        </p:nvSpPr>
        <p:spPr bwMode="auto">
          <a:xfrm rot="5400000">
            <a:off x="1210887" y="5342562"/>
            <a:ext cx="270908" cy="324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en-US" altLang="zh-CN" sz="2109">
                <a:solidFill>
                  <a:srgbClr val="000000"/>
                </a:solidFill>
                <a:latin typeface="Times New Roman" panose="02020603050405020304" pitchFamily="18" charset="0"/>
              </a:rPr>
              <a:t>…</a:t>
            </a:r>
            <a:endParaRPr lang="en-US" altLang="zh-CN"/>
          </a:p>
        </p:txBody>
      </p:sp>
      <p:sp>
        <p:nvSpPr>
          <p:cNvPr id="54360" name="Rectangle 94"/>
          <p:cNvSpPr>
            <a:spLocks noChangeArrowheads="1"/>
          </p:cNvSpPr>
          <p:nvPr/>
        </p:nvSpPr>
        <p:spPr bwMode="auto">
          <a:xfrm>
            <a:off x="3708673" y="5335754"/>
            <a:ext cx="698151" cy="373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54361" name="Rectangle 95"/>
          <p:cNvSpPr>
            <a:spLocks noChangeArrowheads="1"/>
          </p:cNvSpPr>
          <p:nvPr/>
        </p:nvSpPr>
        <p:spPr bwMode="auto">
          <a:xfrm rot="5400000">
            <a:off x="3872904" y="5360979"/>
            <a:ext cx="270908" cy="324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en-US" altLang="zh-CN" sz="2109">
                <a:solidFill>
                  <a:srgbClr val="000000"/>
                </a:solidFill>
                <a:latin typeface="Times New Roman" panose="02020603050405020304" pitchFamily="18" charset="0"/>
              </a:rPr>
              <a:t>…</a:t>
            </a:r>
            <a:endParaRPr lang="en-US" altLang="zh-CN"/>
          </a:p>
        </p:txBody>
      </p:sp>
      <p:sp>
        <p:nvSpPr>
          <p:cNvPr id="54362" name="Rectangle 96"/>
          <p:cNvSpPr>
            <a:spLocks noChangeArrowheads="1"/>
          </p:cNvSpPr>
          <p:nvPr/>
        </p:nvSpPr>
        <p:spPr bwMode="auto">
          <a:xfrm>
            <a:off x="5794757" y="5335754"/>
            <a:ext cx="698151" cy="373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54363" name="Rectangle 97"/>
          <p:cNvSpPr>
            <a:spLocks noChangeArrowheads="1"/>
          </p:cNvSpPr>
          <p:nvPr/>
        </p:nvSpPr>
        <p:spPr bwMode="auto">
          <a:xfrm rot="5400000">
            <a:off x="5958988" y="5360979"/>
            <a:ext cx="270908" cy="324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en-US" altLang="zh-CN" sz="2109">
                <a:solidFill>
                  <a:srgbClr val="000000"/>
                </a:solidFill>
                <a:latin typeface="Times New Roman" panose="02020603050405020304" pitchFamily="18" charset="0"/>
              </a:rPr>
              <a:t>…</a:t>
            </a:r>
            <a:endParaRPr lang="en-US" altLang="zh-CN"/>
          </a:p>
        </p:txBody>
      </p:sp>
      <p:sp>
        <p:nvSpPr>
          <p:cNvPr id="54364" name="Rectangle 98"/>
          <p:cNvSpPr>
            <a:spLocks noChangeArrowheads="1"/>
          </p:cNvSpPr>
          <p:nvPr/>
        </p:nvSpPr>
        <p:spPr bwMode="auto">
          <a:xfrm>
            <a:off x="8111883" y="5335754"/>
            <a:ext cx="698151" cy="373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54365" name="Rectangle 99"/>
          <p:cNvSpPr>
            <a:spLocks noChangeArrowheads="1"/>
          </p:cNvSpPr>
          <p:nvPr/>
        </p:nvSpPr>
        <p:spPr bwMode="auto">
          <a:xfrm rot="5400000">
            <a:off x="8276114" y="5360979"/>
            <a:ext cx="270908" cy="324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en-US" altLang="zh-CN" sz="2109">
                <a:solidFill>
                  <a:srgbClr val="000000"/>
                </a:solidFill>
                <a:latin typeface="Times New Roman" panose="02020603050405020304" pitchFamily="18" charset="0"/>
              </a:rPr>
              <a:t>…</a:t>
            </a:r>
            <a:endParaRPr lang="en-US" altLang="zh-CN"/>
          </a:p>
        </p:txBody>
      </p:sp>
      <p:sp>
        <p:nvSpPr>
          <p:cNvPr id="54366" name="Rectangle 100"/>
          <p:cNvSpPr>
            <a:spLocks noChangeArrowheads="1"/>
          </p:cNvSpPr>
          <p:nvPr/>
        </p:nvSpPr>
        <p:spPr bwMode="auto">
          <a:xfrm>
            <a:off x="3244912" y="6310153"/>
            <a:ext cx="4368052" cy="4269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54367" name="Rectangle 103"/>
          <p:cNvSpPr>
            <a:spLocks noChangeArrowheads="1"/>
          </p:cNvSpPr>
          <p:nvPr/>
        </p:nvSpPr>
        <p:spPr bwMode="auto">
          <a:xfrm>
            <a:off x="3455864" y="6268297"/>
            <a:ext cx="2732334" cy="324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zh-CN" altLang="en-US" sz="2109" b="1">
                <a:solidFill>
                  <a:srgbClr val="000000"/>
                </a:solidFill>
                <a:latin typeface="宋体" panose="02010600030101010101" pitchFamily="2" charset="-122"/>
              </a:rPr>
              <a:t>关于病人的上下文树</a:t>
            </a:r>
            <a:endParaRPr lang="zh-CN" altLang="en-US" b="1"/>
          </a:p>
        </p:txBody>
      </p:sp>
    </p:spTree>
    <p:extLst>
      <p:ext uri="{BB962C8B-B14F-4D97-AF65-F5344CB8AC3E}">
        <p14:creationId xmlns:p14="http://schemas.microsoft.com/office/powerpoint/2010/main" val="5373002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83515" indent="-301352" eaLnBrk="0" hangingPunct="0">
              <a:defRPr>
                <a:solidFill>
                  <a:schemeClr val="tx1"/>
                </a:solidFill>
                <a:latin typeface="Verdana" panose="020B0604030504040204" pitchFamily="34" charset="0"/>
                <a:ea typeface="宋体" panose="02010600030101010101" pitchFamily="2" charset="-122"/>
              </a:defRPr>
            </a:lvl2pPr>
            <a:lvl3pPr marL="1205408" indent="-241082" eaLnBrk="0" hangingPunct="0">
              <a:defRPr>
                <a:solidFill>
                  <a:schemeClr val="tx1"/>
                </a:solidFill>
                <a:latin typeface="Verdana" panose="020B0604030504040204" pitchFamily="34" charset="0"/>
                <a:ea typeface="宋体" panose="02010600030101010101" pitchFamily="2" charset="-122"/>
              </a:defRPr>
            </a:lvl3pPr>
            <a:lvl4pPr marL="1687571" indent="-241082" eaLnBrk="0" hangingPunct="0">
              <a:defRPr>
                <a:solidFill>
                  <a:schemeClr val="tx1"/>
                </a:solidFill>
                <a:latin typeface="Verdana" panose="020B0604030504040204" pitchFamily="34" charset="0"/>
                <a:ea typeface="宋体" panose="02010600030101010101" pitchFamily="2" charset="-122"/>
              </a:defRPr>
            </a:lvl4pPr>
            <a:lvl5pPr marL="2169734" indent="-241082" eaLnBrk="0" hangingPunct="0">
              <a:defRPr>
                <a:solidFill>
                  <a:schemeClr val="tx1"/>
                </a:solidFill>
                <a:latin typeface="Verdana" panose="020B0604030504040204" pitchFamily="34" charset="0"/>
                <a:ea typeface="宋体" panose="02010600030101010101" pitchFamily="2" charset="-122"/>
              </a:defRPr>
            </a:lvl5pPr>
            <a:lvl6pPr marL="2651897" indent="-241082"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3134060" indent="-241082"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616223" indent="-241082"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4098387" indent="-241082"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E7E32CE6-B0D9-496D-A47E-594BCAF62BEA}" type="slidenum">
              <a:rPr lang="ja-JP" altLang="en-US">
                <a:solidFill>
                  <a:srgbClr val="A50021"/>
                </a:solidFill>
                <a:latin typeface="Arial" panose="020B0604020202020204" pitchFamily="34" charset="0"/>
                <a:ea typeface="ＭＳ Ｐゴシック" panose="020B0600070205080204" pitchFamily="34" charset="-128"/>
              </a:rPr>
              <a:pPr eaLnBrk="1" hangingPunct="1"/>
              <a:t>48</a:t>
            </a:fld>
            <a:endParaRPr lang="en-US" altLang="ja-JP">
              <a:solidFill>
                <a:srgbClr val="A50021"/>
              </a:solidFill>
              <a:latin typeface="Arial" panose="020B0604020202020204" pitchFamily="34" charset="0"/>
              <a:ea typeface="ＭＳ Ｐゴシック" panose="020B0600070205080204" pitchFamily="34" charset="-128"/>
            </a:endParaRPr>
          </a:p>
        </p:txBody>
      </p:sp>
      <p:sp>
        <p:nvSpPr>
          <p:cNvPr id="55300" name="Rectangle 3"/>
          <p:cNvSpPr>
            <a:spLocks noGrp="1" noChangeArrowheads="1"/>
          </p:cNvSpPr>
          <p:nvPr>
            <p:ph type="body" idx="1"/>
          </p:nvPr>
        </p:nvSpPr>
        <p:spPr/>
        <p:txBody>
          <a:bodyPr/>
          <a:lstStyle/>
          <a:p>
            <a:pPr eaLnBrk="1" hangingPunct="1">
              <a:buFont typeface="Wingdings" panose="05000000000000000000" pitchFamily="2" charset="2"/>
              <a:buNone/>
            </a:pPr>
            <a:r>
              <a:rPr lang="en-US" altLang="zh-CN" sz="2742" b="1">
                <a:solidFill>
                  <a:srgbClr val="000000"/>
                </a:solidFill>
                <a:latin typeface="Times New Roman" panose="02020603050405020304" pitchFamily="18" charset="0"/>
                <a:cs typeface="Times New Roman" panose="02020603050405020304" pitchFamily="18" charset="0"/>
              </a:rPr>
              <a:t>4. </a:t>
            </a:r>
            <a:r>
              <a:rPr lang="zh-CN" altLang="en-US" sz="2742" b="1">
                <a:solidFill>
                  <a:srgbClr val="000000"/>
                </a:solidFill>
                <a:latin typeface="Times New Roman" panose="02020603050405020304" pitchFamily="18" charset="0"/>
                <a:cs typeface="Times New Roman" panose="02020603050405020304" pitchFamily="18" charset="0"/>
              </a:rPr>
              <a:t>推理策略</a:t>
            </a:r>
            <a:r>
              <a:rPr lang="zh-CN" altLang="en-US" b="1" smtClean="0">
                <a:solidFill>
                  <a:srgbClr val="000000"/>
                </a:solidFill>
                <a:latin typeface="Times New Roman" panose="02020603050405020304" pitchFamily="18" charset="0"/>
              </a:rPr>
              <a:t> </a:t>
            </a:r>
          </a:p>
        </p:txBody>
      </p:sp>
      <p:sp>
        <p:nvSpPr>
          <p:cNvPr id="194564" name="Text Box 4"/>
          <p:cNvSpPr txBox="1">
            <a:spLocks noChangeArrowheads="1"/>
          </p:cNvSpPr>
          <p:nvPr/>
        </p:nvSpPr>
        <p:spPr bwMode="auto">
          <a:xfrm>
            <a:off x="321715" y="1767981"/>
            <a:ext cx="9080994" cy="3753400"/>
          </a:xfrm>
          <a:prstGeom prst="rect">
            <a:avLst/>
          </a:prstGeom>
          <a:gradFill rotWithShape="1">
            <a:gsLst>
              <a:gs pos="0">
                <a:srgbClr val="00FFFF"/>
              </a:gs>
              <a:gs pos="50000">
                <a:srgbClr val="FFFFFF"/>
              </a:gs>
              <a:gs pos="100000">
                <a:srgbClr val="00FFFF"/>
              </a:gs>
            </a:gsLst>
            <a:lin ang="18900000" scaled="1"/>
          </a:gradFill>
          <a:ln w="9525">
            <a:solidFill>
              <a:srgbClr val="808080"/>
            </a:solidFill>
            <a:miter lim="800000"/>
            <a:headEnd/>
            <a:tailEnd/>
          </a:ln>
        </p:spPr>
        <p:txBody>
          <a:bodyP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just" eaLnBrk="1" hangingPunct="1">
              <a:lnSpc>
                <a:spcPct val="120000"/>
              </a:lnSpc>
              <a:spcBef>
                <a:spcPct val="50000"/>
              </a:spcBef>
              <a:buClr>
                <a:schemeClr val="accent2"/>
              </a:buClr>
              <a:buFont typeface="Wingdings" panose="05000000000000000000" pitchFamily="2" charset="2"/>
              <a:buChar char="§"/>
            </a:pPr>
            <a:r>
              <a:rPr lang="en-US" altLang="zh-CN" sz="2531">
                <a:solidFill>
                  <a:srgbClr val="000000"/>
                </a:solidFill>
                <a:latin typeface="Times New Roman" panose="02020603050405020304" pitchFamily="18" charset="0"/>
              </a:rPr>
              <a:t>  </a:t>
            </a:r>
            <a:r>
              <a:rPr lang="en-US" altLang="zh-CN" sz="2531" b="1">
                <a:solidFill>
                  <a:srgbClr val="000000"/>
                </a:solidFill>
                <a:latin typeface="Times New Roman" panose="02020603050405020304" pitchFamily="18" charset="0"/>
              </a:rPr>
              <a:t>MYCIN</a:t>
            </a:r>
            <a:r>
              <a:rPr lang="zh-CN" altLang="en-US" sz="2531" b="1">
                <a:solidFill>
                  <a:srgbClr val="000000"/>
                </a:solidFill>
                <a:latin typeface="Times New Roman" panose="02020603050405020304" pitchFamily="18" charset="0"/>
              </a:rPr>
              <a:t>系统：通过两个子程序</a:t>
            </a:r>
            <a:r>
              <a:rPr lang="en-US" altLang="zh-CN" sz="2531" b="1">
                <a:solidFill>
                  <a:srgbClr val="000000"/>
                </a:solidFill>
                <a:latin typeface="Times New Roman" panose="02020603050405020304" pitchFamily="18" charset="0"/>
              </a:rPr>
              <a:t>MONITOR</a:t>
            </a:r>
            <a:r>
              <a:rPr lang="zh-CN" altLang="en-US" sz="2531" b="1">
                <a:solidFill>
                  <a:srgbClr val="000000"/>
                </a:solidFill>
                <a:latin typeface="Times New Roman" panose="02020603050405020304" pitchFamily="18" charset="0"/>
              </a:rPr>
              <a:t>和</a:t>
            </a:r>
            <a:r>
              <a:rPr lang="en-US" altLang="zh-CN" sz="2531" b="1">
                <a:solidFill>
                  <a:srgbClr val="000000"/>
                </a:solidFill>
                <a:latin typeface="Times New Roman" panose="02020603050405020304" pitchFamily="18" charset="0"/>
              </a:rPr>
              <a:t>FINDOUT</a:t>
            </a:r>
            <a:r>
              <a:rPr lang="zh-CN" altLang="en-US" sz="2531" b="1">
                <a:solidFill>
                  <a:srgbClr val="000000"/>
                </a:solidFill>
                <a:latin typeface="Times New Roman" panose="02020603050405020304" pitchFamily="18" charset="0"/>
              </a:rPr>
              <a:t>完成整个咨询和推理过程。</a:t>
            </a:r>
          </a:p>
          <a:p>
            <a:pPr algn="just" eaLnBrk="1" hangingPunct="1">
              <a:lnSpc>
                <a:spcPct val="120000"/>
              </a:lnSpc>
              <a:spcBef>
                <a:spcPct val="50000"/>
              </a:spcBef>
              <a:buClr>
                <a:srgbClr val="0000FF"/>
              </a:buClr>
              <a:buSzPct val="50000"/>
              <a:buFont typeface="Wingdings" panose="05000000000000000000" pitchFamily="2" charset="2"/>
              <a:buChar char="l"/>
            </a:pPr>
            <a:r>
              <a:rPr lang="zh-CN" altLang="en-US" sz="2531" b="1">
                <a:solidFill>
                  <a:srgbClr val="000000"/>
                </a:solidFill>
                <a:latin typeface="Times New Roman" panose="02020603050405020304" pitchFamily="18" charset="0"/>
              </a:rPr>
              <a:t>  </a:t>
            </a:r>
            <a:r>
              <a:rPr lang="en-US" altLang="zh-CN" sz="2531" b="1">
                <a:solidFill>
                  <a:srgbClr val="0000FF"/>
                </a:solidFill>
                <a:latin typeface="Times New Roman" panose="02020603050405020304" pitchFamily="18" charset="0"/>
              </a:rPr>
              <a:t>MONITOR</a:t>
            </a:r>
            <a:r>
              <a:rPr lang="zh-CN" altLang="en-US" sz="2531" b="1">
                <a:solidFill>
                  <a:srgbClr val="000000"/>
                </a:solidFill>
                <a:latin typeface="Times New Roman" panose="02020603050405020304" pitchFamily="18" charset="0"/>
              </a:rPr>
              <a:t>：分析规则的前提条件是否满足，以决定拒绝该规则还是采用该规则，并将每次鉴定一个前提后的结果记录在动态数据库中。</a:t>
            </a:r>
          </a:p>
          <a:p>
            <a:pPr algn="just" eaLnBrk="1" hangingPunct="1">
              <a:lnSpc>
                <a:spcPct val="120000"/>
              </a:lnSpc>
              <a:spcBef>
                <a:spcPct val="50000"/>
              </a:spcBef>
              <a:buClr>
                <a:srgbClr val="0000FF"/>
              </a:buClr>
              <a:buSzPct val="50000"/>
              <a:buFont typeface="Wingdings" panose="05000000000000000000" pitchFamily="2" charset="2"/>
              <a:buChar char="l"/>
            </a:pPr>
            <a:r>
              <a:rPr lang="zh-CN" altLang="en-US" sz="2531" b="1">
                <a:solidFill>
                  <a:srgbClr val="000000"/>
                </a:solidFill>
                <a:latin typeface="Times New Roman" panose="02020603050405020304" pitchFamily="18" charset="0"/>
              </a:rPr>
              <a:t>  </a:t>
            </a:r>
            <a:r>
              <a:rPr lang="en-US" altLang="zh-CN" sz="2531" b="1">
                <a:solidFill>
                  <a:srgbClr val="0000FF"/>
                </a:solidFill>
                <a:latin typeface="Times New Roman" panose="02020603050405020304" pitchFamily="18" charset="0"/>
              </a:rPr>
              <a:t>FINDOUT</a:t>
            </a:r>
            <a:r>
              <a:rPr lang="zh-CN" altLang="en-US" sz="2531" b="1">
                <a:solidFill>
                  <a:srgbClr val="000000"/>
                </a:solidFill>
                <a:latin typeface="Times New Roman" panose="02020603050405020304" pitchFamily="18" charset="0"/>
              </a:rPr>
              <a:t>：检查</a:t>
            </a:r>
            <a:r>
              <a:rPr lang="en-US" altLang="zh-CN" sz="2531" b="1">
                <a:solidFill>
                  <a:srgbClr val="000000"/>
                </a:solidFill>
                <a:latin typeface="Times New Roman" panose="02020603050405020304" pitchFamily="18" charset="0"/>
              </a:rPr>
              <a:t>MONITOR</a:t>
            </a:r>
            <a:r>
              <a:rPr lang="zh-CN" altLang="en-US" sz="2531" b="1">
                <a:solidFill>
                  <a:srgbClr val="000000"/>
                </a:solidFill>
                <a:latin typeface="Times New Roman" panose="02020603050405020304" pitchFamily="18" charset="0"/>
              </a:rPr>
              <a:t>所需要的参数，它可能已在动态数据库中，也可以通过用户提问获取。</a:t>
            </a:r>
            <a:r>
              <a:rPr lang="zh-CN" altLang="en-US" sz="2531">
                <a:solidFill>
                  <a:srgbClr val="000000"/>
                </a:solidFill>
                <a:latin typeface="Times New Roman" panose="02020603050405020304" pitchFamily="18" charset="0"/>
              </a:rPr>
              <a:t>  </a:t>
            </a:r>
          </a:p>
        </p:txBody>
      </p:sp>
    </p:spTree>
    <p:extLst>
      <p:ext uri="{BB962C8B-B14F-4D97-AF65-F5344CB8AC3E}">
        <p14:creationId xmlns:p14="http://schemas.microsoft.com/office/powerpoint/2010/main" val="36407276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194564"/>
                                        </p:tgtEl>
                                        <p:attrNameLst>
                                          <p:attrName>style.visibility</p:attrName>
                                        </p:attrNameLst>
                                      </p:cBhvr>
                                      <p:to>
                                        <p:strVal val="visible"/>
                                      </p:to>
                                    </p:set>
                                    <p:animEffect transition="in" filter="barn(inHorizontal)">
                                      <p:cBhvr>
                                        <p:cTn id="7" dur="500"/>
                                        <p:tgtEl>
                                          <p:spTgt spid="1945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64" grpId="0" animBg="1"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83515" indent="-301352" eaLnBrk="0" hangingPunct="0">
              <a:defRPr>
                <a:solidFill>
                  <a:schemeClr val="tx1"/>
                </a:solidFill>
                <a:latin typeface="Verdana" panose="020B0604030504040204" pitchFamily="34" charset="0"/>
                <a:ea typeface="宋体" panose="02010600030101010101" pitchFamily="2" charset="-122"/>
              </a:defRPr>
            </a:lvl2pPr>
            <a:lvl3pPr marL="1205408" indent="-241082" eaLnBrk="0" hangingPunct="0">
              <a:defRPr>
                <a:solidFill>
                  <a:schemeClr val="tx1"/>
                </a:solidFill>
                <a:latin typeface="Verdana" panose="020B0604030504040204" pitchFamily="34" charset="0"/>
                <a:ea typeface="宋体" panose="02010600030101010101" pitchFamily="2" charset="-122"/>
              </a:defRPr>
            </a:lvl3pPr>
            <a:lvl4pPr marL="1687571" indent="-241082" eaLnBrk="0" hangingPunct="0">
              <a:defRPr>
                <a:solidFill>
                  <a:schemeClr val="tx1"/>
                </a:solidFill>
                <a:latin typeface="Verdana" panose="020B0604030504040204" pitchFamily="34" charset="0"/>
                <a:ea typeface="宋体" panose="02010600030101010101" pitchFamily="2" charset="-122"/>
              </a:defRPr>
            </a:lvl4pPr>
            <a:lvl5pPr marL="2169734" indent="-241082" eaLnBrk="0" hangingPunct="0">
              <a:defRPr>
                <a:solidFill>
                  <a:schemeClr val="tx1"/>
                </a:solidFill>
                <a:latin typeface="Verdana" panose="020B0604030504040204" pitchFamily="34" charset="0"/>
                <a:ea typeface="宋体" panose="02010600030101010101" pitchFamily="2" charset="-122"/>
              </a:defRPr>
            </a:lvl5pPr>
            <a:lvl6pPr marL="2651897" indent="-241082"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3134060" indent="-241082"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616223" indent="-241082"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4098387" indent="-241082"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EE35AF84-3F99-461F-A5CC-49FF91975514}" type="slidenum">
              <a:rPr lang="ja-JP" altLang="en-US">
                <a:solidFill>
                  <a:srgbClr val="A50021"/>
                </a:solidFill>
                <a:latin typeface="Arial" panose="020B0604020202020204" pitchFamily="34" charset="0"/>
                <a:ea typeface="ＭＳ Ｐゴシック" panose="020B0600070205080204" pitchFamily="34" charset="-128"/>
              </a:rPr>
              <a:pPr eaLnBrk="1" hangingPunct="1"/>
              <a:t>49</a:t>
            </a:fld>
            <a:endParaRPr lang="en-US" altLang="ja-JP">
              <a:solidFill>
                <a:srgbClr val="A50021"/>
              </a:solidFill>
              <a:latin typeface="Arial" panose="020B0604020202020204" pitchFamily="34" charset="0"/>
              <a:ea typeface="ＭＳ Ｐゴシック" panose="020B0600070205080204" pitchFamily="34" charset="-128"/>
            </a:endParaRPr>
          </a:p>
        </p:txBody>
      </p:sp>
      <p:sp>
        <p:nvSpPr>
          <p:cNvPr id="56324" name="Rectangle 3"/>
          <p:cNvSpPr>
            <a:spLocks noGrp="1" noChangeArrowheads="1"/>
          </p:cNvSpPr>
          <p:nvPr>
            <p:ph type="body" idx="1"/>
          </p:nvPr>
        </p:nvSpPr>
        <p:spPr/>
        <p:txBody>
          <a:bodyPr/>
          <a:lstStyle/>
          <a:p>
            <a:pPr eaLnBrk="1" hangingPunct="1">
              <a:buFont typeface="Wingdings" panose="05000000000000000000" pitchFamily="2" charset="2"/>
              <a:buNone/>
            </a:pPr>
            <a:r>
              <a:rPr lang="en-US" altLang="zh-CN" sz="2742" b="1">
                <a:solidFill>
                  <a:srgbClr val="000000"/>
                </a:solidFill>
                <a:latin typeface="Times New Roman" panose="02020603050405020304" pitchFamily="18" charset="0"/>
                <a:cs typeface="Times New Roman" panose="02020603050405020304" pitchFamily="18" charset="0"/>
              </a:rPr>
              <a:t> 5. </a:t>
            </a:r>
            <a:r>
              <a:rPr lang="zh-CN" altLang="en-US" sz="2742" b="1">
                <a:solidFill>
                  <a:srgbClr val="000000"/>
                </a:solidFill>
                <a:latin typeface="Times New Roman" panose="02020603050405020304" pitchFamily="18" charset="0"/>
                <a:cs typeface="Times New Roman" panose="02020603050405020304" pitchFamily="18" charset="0"/>
              </a:rPr>
              <a:t>治疗方案选择</a:t>
            </a:r>
            <a:r>
              <a:rPr lang="zh-CN" altLang="en-US" b="1" smtClean="0">
                <a:solidFill>
                  <a:srgbClr val="000000"/>
                </a:solidFill>
                <a:latin typeface="Times New Roman" panose="02020603050405020304" pitchFamily="18" charset="0"/>
              </a:rPr>
              <a:t> </a:t>
            </a:r>
          </a:p>
        </p:txBody>
      </p:sp>
      <p:sp>
        <p:nvSpPr>
          <p:cNvPr id="195588" name="Text Box 4"/>
          <p:cNvSpPr txBox="1">
            <a:spLocks noChangeArrowheads="1"/>
          </p:cNvSpPr>
          <p:nvPr/>
        </p:nvSpPr>
        <p:spPr bwMode="auto">
          <a:xfrm>
            <a:off x="402078" y="1828254"/>
            <a:ext cx="8839906" cy="3986861"/>
          </a:xfrm>
          <a:prstGeom prst="rect">
            <a:avLst/>
          </a:prstGeom>
          <a:gradFill rotWithShape="1">
            <a:gsLst>
              <a:gs pos="0">
                <a:srgbClr val="00FFFF"/>
              </a:gs>
              <a:gs pos="50000">
                <a:srgbClr val="FFFFFF"/>
              </a:gs>
              <a:gs pos="100000">
                <a:srgbClr val="00FFFF"/>
              </a:gs>
            </a:gsLst>
            <a:lin ang="18900000" scaled="1"/>
          </a:gradFill>
          <a:ln w="9525">
            <a:solidFill>
              <a:srgbClr val="808080"/>
            </a:solidFill>
            <a:miter lim="800000"/>
            <a:headEnd/>
            <a:tailEnd/>
          </a:ln>
        </p:spPr>
        <p:txBody>
          <a:bodyP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lnSpc>
                <a:spcPct val="120000"/>
              </a:lnSpc>
              <a:spcBef>
                <a:spcPct val="50000"/>
              </a:spcBef>
              <a:spcAft>
                <a:spcPct val="30000"/>
              </a:spcAft>
              <a:buClr>
                <a:schemeClr val="accent2"/>
              </a:buClr>
              <a:buSzPct val="50000"/>
              <a:buFont typeface="Wingdings" panose="05000000000000000000" pitchFamily="2" charset="2"/>
              <a:buChar char="n"/>
            </a:pPr>
            <a:r>
              <a:rPr lang="zh-CN" altLang="en-US" sz="2531" b="1">
                <a:solidFill>
                  <a:srgbClr val="000000"/>
                </a:solidFill>
                <a:latin typeface="Times New Roman" panose="02020603050405020304" pitchFamily="18" charset="0"/>
              </a:rPr>
              <a:t>（</a:t>
            </a:r>
            <a:r>
              <a:rPr lang="en-US" altLang="zh-CN" sz="2531" b="1">
                <a:solidFill>
                  <a:srgbClr val="000000"/>
                </a:solidFill>
                <a:latin typeface="Times New Roman" panose="02020603050405020304" pitchFamily="18" charset="0"/>
              </a:rPr>
              <a:t>1</a:t>
            </a:r>
            <a:r>
              <a:rPr lang="zh-CN" altLang="en-US" sz="2531" b="1">
                <a:solidFill>
                  <a:srgbClr val="000000"/>
                </a:solidFill>
                <a:latin typeface="Times New Roman" panose="02020603050405020304" pitchFamily="18" charset="0"/>
              </a:rPr>
              <a:t>）  </a:t>
            </a:r>
            <a:r>
              <a:rPr lang="zh-CN" altLang="en-US" sz="2531" b="1">
                <a:solidFill>
                  <a:srgbClr val="000000"/>
                </a:solidFill>
                <a:latin typeface="宋体" panose="02010600030101010101" pitchFamily="2" charset="-122"/>
              </a:rPr>
              <a:t>生成可能的</a:t>
            </a:r>
            <a:r>
              <a:rPr lang="zh-CN" altLang="en-US" sz="2531" b="1">
                <a:solidFill>
                  <a:srgbClr val="000000"/>
                </a:solidFill>
                <a:latin typeface="Times New Roman" panose="02020603050405020304" pitchFamily="18" charset="0"/>
              </a:rPr>
              <a:t>“</a:t>
            </a:r>
            <a:r>
              <a:rPr lang="zh-CN" altLang="en-US" sz="2531" b="1">
                <a:solidFill>
                  <a:srgbClr val="000000"/>
                </a:solidFill>
                <a:latin typeface="宋体" panose="02010600030101010101" pitchFamily="2" charset="-122"/>
              </a:rPr>
              <a:t>治疗方案表</a:t>
            </a:r>
            <a:r>
              <a:rPr lang="zh-CN" altLang="en-US" sz="2531" b="1">
                <a:solidFill>
                  <a:srgbClr val="000000"/>
                </a:solidFill>
                <a:latin typeface="Times New Roman" panose="02020603050405020304" pitchFamily="18" charset="0"/>
              </a:rPr>
              <a:t>” </a:t>
            </a:r>
          </a:p>
          <a:p>
            <a:pPr eaLnBrk="1" hangingPunct="1">
              <a:lnSpc>
                <a:spcPct val="120000"/>
              </a:lnSpc>
              <a:spcAft>
                <a:spcPct val="30000"/>
              </a:spcAft>
              <a:buClr>
                <a:schemeClr val="accent2"/>
              </a:buClr>
              <a:buSzPct val="50000"/>
              <a:buFont typeface="Wingdings" panose="05000000000000000000" pitchFamily="2" charset="2"/>
              <a:buNone/>
            </a:pPr>
            <a:r>
              <a:rPr lang="zh-CN" altLang="en-US" sz="2531" b="1">
                <a:solidFill>
                  <a:srgbClr val="000000"/>
                </a:solidFill>
                <a:latin typeface="Times New Roman" panose="02020603050405020304" pitchFamily="18" charset="0"/>
              </a:rPr>
              <a:t>    例如：   </a:t>
            </a:r>
            <a:r>
              <a:rPr lang="en-US" altLang="zh-CN" sz="2531" b="1">
                <a:solidFill>
                  <a:srgbClr val="000000"/>
                </a:solidFill>
                <a:latin typeface="Times New Roman" panose="02020603050405020304" pitchFamily="18" charset="0"/>
              </a:rPr>
              <a:t>IF    </a:t>
            </a:r>
            <a:r>
              <a:rPr lang="zh-CN" altLang="en-US" sz="2531" b="1">
                <a:solidFill>
                  <a:srgbClr val="000000"/>
                </a:solidFill>
                <a:latin typeface="Times New Roman" panose="02020603050405020304" pitchFamily="18" charset="0"/>
              </a:rPr>
              <a:t>细菌的特征是 </a:t>
            </a:r>
            <a:r>
              <a:rPr lang="en-US" altLang="zh-CN" sz="2531" b="1">
                <a:solidFill>
                  <a:srgbClr val="000000"/>
                </a:solidFill>
                <a:latin typeface="Times New Roman" panose="02020603050405020304" pitchFamily="18" charset="0"/>
              </a:rPr>
              <a:t>Pseudomonas</a:t>
            </a:r>
          </a:p>
          <a:p>
            <a:pPr eaLnBrk="1" hangingPunct="1">
              <a:lnSpc>
                <a:spcPct val="120000"/>
              </a:lnSpc>
              <a:spcAft>
                <a:spcPct val="30000"/>
              </a:spcAft>
              <a:buClr>
                <a:schemeClr val="accent2"/>
              </a:buClr>
              <a:buFont typeface="Wingdings" panose="05000000000000000000" pitchFamily="2" charset="2"/>
              <a:buNone/>
            </a:pPr>
            <a:r>
              <a:rPr lang="en-US" altLang="zh-CN" sz="2531" b="1">
                <a:solidFill>
                  <a:srgbClr val="000000"/>
                </a:solidFill>
                <a:latin typeface="Times New Roman" panose="02020603050405020304" pitchFamily="18" charset="0"/>
              </a:rPr>
              <a:t>                   THEN </a:t>
            </a:r>
            <a:r>
              <a:rPr lang="zh-CN" altLang="en-US" sz="2531" b="1">
                <a:solidFill>
                  <a:srgbClr val="000000"/>
                </a:solidFill>
                <a:latin typeface="Times New Roman" panose="02020603050405020304" pitchFamily="18" charset="0"/>
              </a:rPr>
              <a:t>建议在下列药物中选择治疗：</a:t>
            </a:r>
          </a:p>
          <a:p>
            <a:pPr algn="just" eaLnBrk="1" hangingPunct="1">
              <a:lnSpc>
                <a:spcPct val="110000"/>
              </a:lnSpc>
              <a:buClr>
                <a:schemeClr val="accent2"/>
              </a:buClr>
              <a:buFont typeface="Wingdings" panose="05000000000000000000" pitchFamily="2" charset="2"/>
              <a:buNone/>
            </a:pPr>
            <a:r>
              <a:rPr lang="zh-CN" altLang="en-US" sz="2531" b="1">
                <a:solidFill>
                  <a:srgbClr val="000000"/>
                </a:solidFill>
                <a:latin typeface="Times New Roman" panose="02020603050405020304" pitchFamily="18" charset="0"/>
              </a:rPr>
              <a:t>                                    </a:t>
            </a:r>
            <a:r>
              <a:rPr lang="en-US" altLang="zh-CN" sz="2531" b="1">
                <a:solidFill>
                  <a:srgbClr val="000000"/>
                </a:solidFill>
                <a:latin typeface="Times New Roman" panose="02020603050405020304" pitchFamily="18" charset="0"/>
              </a:rPr>
              <a:t>colistin </a:t>
            </a:r>
            <a:r>
              <a:rPr lang="zh-CN" altLang="en-US" sz="2531" b="1">
                <a:solidFill>
                  <a:srgbClr val="000000"/>
                </a:solidFill>
                <a:latin typeface="Times New Roman" panose="02020603050405020304" pitchFamily="18" charset="0"/>
              </a:rPr>
              <a:t>（</a:t>
            </a:r>
            <a:r>
              <a:rPr lang="en-US" altLang="zh-CN" sz="2531" b="1">
                <a:solidFill>
                  <a:srgbClr val="000000"/>
                </a:solidFill>
                <a:latin typeface="Times New Roman" panose="02020603050405020304" pitchFamily="18" charset="0"/>
              </a:rPr>
              <a:t>0.98</a:t>
            </a:r>
            <a:r>
              <a:rPr lang="zh-CN" altLang="en-US" sz="2531" b="1">
                <a:solidFill>
                  <a:srgbClr val="000000"/>
                </a:solidFill>
                <a:latin typeface="Times New Roman" panose="02020603050405020304" pitchFamily="18" charset="0"/>
              </a:rPr>
              <a:t>）</a:t>
            </a:r>
          </a:p>
          <a:p>
            <a:pPr algn="just" eaLnBrk="1" hangingPunct="1">
              <a:lnSpc>
                <a:spcPct val="110000"/>
              </a:lnSpc>
              <a:buClr>
                <a:schemeClr val="accent2"/>
              </a:buClr>
              <a:buFont typeface="Wingdings" panose="05000000000000000000" pitchFamily="2" charset="2"/>
              <a:buNone/>
            </a:pPr>
            <a:r>
              <a:rPr lang="zh-CN" altLang="en-US" sz="2531" b="1">
                <a:solidFill>
                  <a:srgbClr val="000000"/>
                </a:solidFill>
                <a:latin typeface="Times New Roman" panose="02020603050405020304" pitchFamily="18" charset="0"/>
              </a:rPr>
              <a:t>                                    </a:t>
            </a:r>
            <a:r>
              <a:rPr lang="en-US" altLang="zh-CN" sz="2531" b="1">
                <a:solidFill>
                  <a:srgbClr val="000000"/>
                </a:solidFill>
                <a:latin typeface="Times New Roman" panose="02020603050405020304" pitchFamily="18" charset="0"/>
              </a:rPr>
              <a:t>polynyxin </a:t>
            </a:r>
            <a:r>
              <a:rPr lang="zh-CN" altLang="en-US" sz="2531" b="1">
                <a:solidFill>
                  <a:srgbClr val="000000"/>
                </a:solidFill>
                <a:latin typeface="Times New Roman" panose="02020603050405020304" pitchFamily="18" charset="0"/>
              </a:rPr>
              <a:t>（</a:t>
            </a:r>
            <a:r>
              <a:rPr lang="en-US" altLang="zh-CN" sz="2531" b="1">
                <a:solidFill>
                  <a:srgbClr val="000000"/>
                </a:solidFill>
                <a:latin typeface="Times New Roman" panose="02020603050405020304" pitchFamily="18" charset="0"/>
              </a:rPr>
              <a:t>0.96</a:t>
            </a:r>
            <a:r>
              <a:rPr lang="zh-CN" altLang="en-US" sz="2531" b="1">
                <a:solidFill>
                  <a:srgbClr val="000000"/>
                </a:solidFill>
                <a:latin typeface="Times New Roman" panose="02020603050405020304" pitchFamily="18" charset="0"/>
              </a:rPr>
              <a:t>）</a:t>
            </a:r>
          </a:p>
          <a:p>
            <a:pPr algn="just" eaLnBrk="1" hangingPunct="1">
              <a:lnSpc>
                <a:spcPct val="110000"/>
              </a:lnSpc>
              <a:buClr>
                <a:schemeClr val="accent2"/>
              </a:buClr>
              <a:buFont typeface="Wingdings" panose="05000000000000000000" pitchFamily="2" charset="2"/>
              <a:buNone/>
            </a:pPr>
            <a:r>
              <a:rPr lang="zh-CN" altLang="en-US" sz="2531" b="1">
                <a:solidFill>
                  <a:srgbClr val="000000"/>
                </a:solidFill>
                <a:latin typeface="Times New Roman" panose="02020603050405020304" pitchFamily="18" charset="0"/>
              </a:rPr>
              <a:t>                                    </a:t>
            </a:r>
            <a:r>
              <a:rPr lang="en-US" altLang="zh-CN" sz="2531" b="1">
                <a:solidFill>
                  <a:srgbClr val="000000"/>
                </a:solidFill>
                <a:latin typeface="Times New Roman" panose="02020603050405020304" pitchFamily="18" charset="0"/>
              </a:rPr>
              <a:t>gentamicin </a:t>
            </a:r>
            <a:r>
              <a:rPr lang="zh-CN" altLang="en-US" sz="2531" b="1">
                <a:solidFill>
                  <a:srgbClr val="000000"/>
                </a:solidFill>
                <a:latin typeface="Times New Roman" panose="02020603050405020304" pitchFamily="18" charset="0"/>
              </a:rPr>
              <a:t>（</a:t>
            </a:r>
            <a:r>
              <a:rPr lang="en-US" altLang="zh-CN" sz="2531" b="1">
                <a:solidFill>
                  <a:srgbClr val="000000"/>
                </a:solidFill>
                <a:latin typeface="Times New Roman" panose="02020603050405020304" pitchFamily="18" charset="0"/>
              </a:rPr>
              <a:t>0.96</a:t>
            </a:r>
            <a:r>
              <a:rPr lang="zh-CN" altLang="en-US" sz="2531" b="1">
                <a:solidFill>
                  <a:srgbClr val="000000"/>
                </a:solidFill>
                <a:latin typeface="Times New Roman" panose="02020603050405020304" pitchFamily="18" charset="0"/>
              </a:rPr>
              <a:t>）</a:t>
            </a:r>
          </a:p>
          <a:p>
            <a:pPr algn="just" eaLnBrk="1" hangingPunct="1">
              <a:lnSpc>
                <a:spcPct val="110000"/>
              </a:lnSpc>
              <a:buClr>
                <a:schemeClr val="accent2"/>
              </a:buClr>
              <a:buFont typeface="Wingdings" panose="05000000000000000000" pitchFamily="2" charset="2"/>
              <a:buNone/>
            </a:pPr>
            <a:r>
              <a:rPr lang="zh-CN" altLang="en-US" sz="2531" b="1">
                <a:solidFill>
                  <a:srgbClr val="000000"/>
                </a:solidFill>
                <a:latin typeface="Times New Roman" panose="02020603050405020304" pitchFamily="18" charset="0"/>
              </a:rPr>
              <a:t>                                    </a:t>
            </a:r>
            <a:r>
              <a:rPr lang="en-US" altLang="zh-CN" sz="2531" b="1">
                <a:solidFill>
                  <a:srgbClr val="000000"/>
                </a:solidFill>
                <a:latin typeface="Times New Roman" panose="02020603050405020304" pitchFamily="18" charset="0"/>
              </a:rPr>
              <a:t>carbenicillin </a:t>
            </a:r>
            <a:r>
              <a:rPr lang="zh-CN" altLang="en-US" sz="2531" b="1">
                <a:solidFill>
                  <a:srgbClr val="000000"/>
                </a:solidFill>
                <a:latin typeface="Times New Roman" panose="02020603050405020304" pitchFamily="18" charset="0"/>
              </a:rPr>
              <a:t>（</a:t>
            </a:r>
            <a:r>
              <a:rPr lang="en-US" altLang="zh-CN" sz="2531" b="1">
                <a:solidFill>
                  <a:srgbClr val="000000"/>
                </a:solidFill>
                <a:latin typeface="Times New Roman" panose="02020603050405020304" pitchFamily="18" charset="0"/>
              </a:rPr>
              <a:t>0.96</a:t>
            </a:r>
            <a:r>
              <a:rPr lang="zh-CN" altLang="en-US" sz="2531" b="1">
                <a:solidFill>
                  <a:srgbClr val="000000"/>
                </a:solidFill>
                <a:latin typeface="Times New Roman" panose="02020603050405020304" pitchFamily="18" charset="0"/>
              </a:rPr>
              <a:t>）</a:t>
            </a:r>
          </a:p>
          <a:p>
            <a:pPr eaLnBrk="1" hangingPunct="1">
              <a:lnSpc>
                <a:spcPct val="110000"/>
              </a:lnSpc>
              <a:buClr>
                <a:schemeClr val="accent2"/>
              </a:buClr>
              <a:buFont typeface="Wingdings" panose="05000000000000000000" pitchFamily="2" charset="2"/>
              <a:buNone/>
            </a:pPr>
            <a:r>
              <a:rPr lang="zh-CN" altLang="en-US" sz="2531" b="1">
                <a:solidFill>
                  <a:srgbClr val="000000"/>
                </a:solidFill>
                <a:latin typeface="Times New Roman" panose="02020603050405020304" pitchFamily="18" charset="0"/>
              </a:rPr>
              <a:t>                                    </a:t>
            </a:r>
            <a:r>
              <a:rPr lang="en-US" altLang="zh-CN" sz="2531" b="1">
                <a:solidFill>
                  <a:srgbClr val="000000"/>
                </a:solidFill>
                <a:latin typeface="Times New Roman" panose="02020603050405020304" pitchFamily="18" charset="0"/>
              </a:rPr>
              <a:t>sulfisoxazole </a:t>
            </a:r>
            <a:r>
              <a:rPr lang="zh-CN" altLang="en-US" sz="2531" b="1">
                <a:solidFill>
                  <a:srgbClr val="000000"/>
                </a:solidFill>
                <a:latin typeface="宋体" panose="02010600030101010101" pitchFamily="2" charset="-122"/>
              </a:rPr>
              <a:t>（</a:t>
            </a:r>
            <a:r>
              <a:rPr lang="en-US" altLang="zh-CN" sz="2531" b="1">
                <a:solidFill>
                  <a:srgbClr val="000000"/>
                </a:solidFill>
                <a:latin typeface="Times New Roman" panose="02020603050405020304" pitchFamily="18" charset="0"/>
              </a:rPr>
              <a:t>0.96</a:t>
            </a:r>
            <a:r>
              <a:rPr lang="zh-CN" altLang="en-US" sz="2531" b="1">
                <a:solidFill>
                  <a:srgbClr val="000000"/>
                </a:solidFill>
                <a:latin typeface="宋体" panose="02010600030101010101" pitchFamily="2" charset="-122"/>
              </a:rPr>
              <a:t>）</a:t>
            </a:r>
            <a:r>
              <a:rPr lang="zh-CN" altLang="en-US" sz="2531">
                <a:solidFill>
                  <a:srgbClr val="000000"/>
                </a:solidFill>
                <a:latin typeface="Times New Roman" panose="02020603050405020304" pitchFamily="18" charset="0"/>
              </a:rPr>
              <a:t> </a:t>
            </a:r>
          </a:p>
        </p:txBody>
      </p:sp>
    </p:spTree>
    <p:extLst>
      <p:ext uri="{BB962C8B-B14F-4D97-AF65-F5344CB8AC3E}">
        <p14:creationId xmlns:p14="http://schemas.microsoft.com/office/powerpoint/2010/main" val="32839399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195588"/>
                                        </p:tgtEl>
                                        <p:attrNameLst>
                                          <p:attrName>style.visibility</p:attrName>
                                        </p:attrNameLst>
                                      </p:cBhvr>
                                      <p:to>
                                        <p:strVal val="visible"/>
                                      </p:to>
                                    </p:set>
                                    <p:animEffect transition="in" filter="barn(inHorizontal)">
                                      <p:cBhvr>
                                        <p:cTn id="7" dur="500"/>
                                        <p:tgtEl>
                                          <p:spTgt spid="1955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588" grpId="0" animBg="1"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83515" indent="-301352" eaLnBrk="0" hangingPunct="0">
              <a:defRPr>
                <a:solidFill>
                  <a:schemeClr val="tx1"/>
                </a:solidFill>
                <a:latin typeface="Verdana" panose="020B0604030504040204" pitchFamily="34" charset="0"/>
                <a:ea typeface="宋体" panose="02010600030101010101" pitchFamily="2" charset="-122"/>
              </a:defRPr>
            </a:lvl2pPr>
            <a:lvl3pPr marL="1205408" indent="-241082" eaLnBrk="0" hangingPunct="0">
              <a:defRPr>
                <a:solidFill>
                  <a:schemeClr val="tx1"/>
                </a:solidFill>
                <a:latin typeface="Verdana" panose="020B0604030504040204" pitchFamily="34" charset="0"/>
                <a:ea typeface="宋体" panose="02010600030101010101" pitchFamily="2" charset="-122"/>
              </a:defRPr>
            </a:lvl3pPr>
            <a:lvl4pPr marL="1687571" indent="-241082" eaLnBrk="0" hangingPunct="0">
              <a:defRPr>
                <a:solidFill>
                  <a:schemeClr val="tx1"/>
                </a:solidFill>
                <a:latin typeface="Verdana" panose="020B0604030504040204" pitchFamily="34" charset="0"/>
                <a:ea typeface="宋体" panose="02010600030101010101" pitchFamily="2" charset="-122"/>
              </a:defRPr>
            </a:lvl4pPr>
            <a:lvl5pPr marL="2169734" indent="-241082" eaLnBrk="0" hangingPunct="0">
              <a:defRPr>
                <a:solidFill>
                  <a:schemeClr val="tx1"/>
                </a:solidFill>
                <a:latin typeface="Verdana" panose="020B0604030504040204" pitchFamily="34" charset="0"/>
                <a:ea typeface="宋体" panose="02010600030101010101" pitchFamily="2" charset="-122"/>
              </a:defRPr>
            </a:lvl5pPr>
            <a:lvl6pPr marL="2651897" indent="-241082"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3134060" indent="-241082"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616223" indent="-241082"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4098387" indent="-241082"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B3BAF7AB-545C-40B5-80BC-59B1E6F8DEA3}" type="slidenum">
              <a:rPr lang="ja-JP" altLang="en-US">
                <a:solidFill>
                  <a:srgbClr val="A50021"/>
                </a:solidFill>
                <a:latin typeface="Arial" panose="020B0604020202020204" pitchFamily="34" charset="0"/>
                <a:ea typeface="ＭＳ Ｐゴシック" panose="020B0600070205080204" pitchFamily="34" charset="-128"/>
              </a:rPr>
              <a:pPr eaLnBrk="1" hangingPunct="1"/>
              <a:t>5</a:t>
            </a:fld>
            <a:endParaRPr lang="en-US" altLang="ja-JP">
              <a:solidFill>
                <a:srgbClr val="A50021"/>
              </a:solidFill>
              <a:latin typeface="Arial" panose="020B0604020202020204" pitchFamily="34" charset="0"/>
              <a:ea typeface="ＭＳ Ｐゴシック" panose="020B0600070205080204" pitchFamily="34" charset="-128"/>
            </a:endParaRPr>
          </a:p>
        </p:txBody>
      </p:sp>
      <p:sp>
        <p:nvSpPr>
          <p:cNvPr id="8196" name="Rectangle 3"/>
          <p:cNvSpPr>
            <a:spLocks noGrp="1" noChangeArrowheads="1"/>
          </p:cNvSpPr>
          <p:nvPr>
            <p:ph type="body" idx="1"/>
          </p:nvPr>
        </p:nvSpPr>
        <p:spPr/>
        <p:txBody>
          <a:bodyPr/>
          <a:lstStyle/>
          <a:p>
            <a:pPr eaLnBrk="1" hangingPunct="1">
              <a:lnSpc>
                <a:spcPct val="140000"/>
              </a:lnSpc>
              <a:buSzPct val="60000"/>
              <a:buFontTx/>
              <a:buBlip>
                <a:blip r:embed="rId3"/>
              </a:buBlip>
            </a:pPr>
            <a:r>
              <a:rPr lang="zh-CN" altLang="en-US" sz="2531" b="1">
                <a:solidFill>
                  <a:srgbClr val="000000"/>
                </a:solidFill>
                <a:latin typeface="Times New Roman" panose="02020603050405020304" pitchFamily="18" charset="0"/>
              </a:rPr>
              <a:t>第二阶段</a:t>
            </a:r>
            <a:r>
              <a:rPr lang="en-US" altLang="zh-CN" sz="2531" b="1">
                <a:solidFill>
                  <a:srgbClr val="000000"/>
                </a:solidFill>
                <a:latin typeface="Times New Roman" panose="02020603050405020304" pitchFamily="18" charset="0"/>
              </a:rPr>
              <a:t>: </a:t>
            </a:r>
            <a:r>
              <a:rPr lang="zh-CN" altLang="en-US" sz="2531" b="1">
                <a:solidFill>
                  <a:srgbClr val="000000"/>
                </a:solidFill>
                <a:latin typeface="Times New Roman" panose="02020603050405020304" pitchFamily="18" charset="0"/>
              </a:rPr>
              <a:t>成熟期</a:t>
            </a:r>
            <a:r>
              <a:rPr lang="zh-CN" altLang="en-US" sz="2531" b="1">
                <a:latin typeface="Times New Roman" panose="02020603050405020304" pitchFamily="18" charset="0"/>
              </a:rPr>
              <a:t>（</a:t>
            </a:r>
            <a:r>
              <a:rPr lang="en-US" altLang="zh-CN" sz="2531" b="1">
                <a:latin typeface="Times New Roman" panose="02020603050405020304" pitchFamily="18" charset="0"/>
              </a:rPr>
              <a:t>20</a:t>
            </a:r>
            <a:r>
              <a:rPr lang="zh-CN" altLang="en-US" sz="2531" b="1">
                <a:latin typeface="Times New Roman" panose="02020603050405020304" pitchFamily="18" charset="0"/>
              </a:rPr>
              <a:t>世纪</a:t>
            </a:r>
            <a:r>
              <a:rPr lang="en-US" altLang="zh-CN" sz="2531" b="1">
                <a:latin typeface="Times New Roman" panose="02020603050405020304" pitchFamily="18" charset="0"/>
              </a:rPr>
              <a:t>70</a:t>
            </a:r>
            <a:r>
              <a:rPr lang="zh-CN" altLang="en-US" sz="2531" b="1">
                <a:latin typeface="Times New Roman" panose="02020603050405020304" pitchFamily="18" charset="0"/>
              </a:rPr>
              <a:t>年代中期－ </a:t>
            </a:r>
            <a:r>
              <a:rPr lang="en-US" altLang="zh-CN" sz="2531" b="1">
                <a:latin typeface="Times New Roman" panose="02020603050405020304" pitchFamily="18" charset="0"/>
              </a:rPr>
              <a:t>20</a:t>
            </a:r>
            <a:r>
              <a:rPr lang="zh-CN" altLang="en-US" sz="2531" b="1">
                <a:latin typeface="Times New Roman" panose="02020603050405020304" pitchFamily="18" charset="0"/>
              </a:rPr>
              <a:t>世纪</a:t>
            </a:r>
            <a:r>
              <a:rPr lang="en-US" altLang="zh-CN" sz="2531" b="1">
                <a:latin typeface="Times New Roman" panose="02020603050405020304" pitchFamily="18" charset="0"/>
              </a:rPr>
              <a:t>80</a:t>
            </a:r>
            <a:r>
              <a:rPr lang="zh-CN" altLang="en-US" sz="2531" b="1">
                <a:latin typeface="Times New Roman" panose="02020603050405020304" pitchFamily="18" charset="0"/>
              </a:rPr>
              <a:t>年代初）</a:t>
            </a:r>
            <a:r>
              <a:rPr lang="zh-CN" altLang="en-US" smtClean="0">
                <a:latin typeface="Times New Roman" panose="02020603050405020304" pitchFamily="18" charset="0"/>
              </a:rPr>
              <a:t> </a:t>
            </a:r>
          </a:p>
        </p:txBody>
      </p:sp>
      <p:sp>
        <p:nvSpPr>
          <p:cNvPr id="131076" name="Text Box 4"/>
          <p:cNvSpPr txBox="1">
            <a:spLocks noChangeArrowheads="1"/>
          </p:cNvSpPr>
          <p:nvPr/>
        </p:nvSpPr>
        <p:spPr bwMode="auto">
          <a:xfrm>
            <a:off x="241353" y="2049251"/>
            <a:ext cx="9241719" cy="3519810"/>
          </a:xfrm>
          <a:prstGeom prst="rect">
            <a:avLst/>
          </a:prstGeom>
          <a:gradFill rotWithShape="1">
            <a:gsLst>
              <a:gs pos="0">
                <a:srgbClr val="00FFFF"/>
              </a:gs>
              <a:gs pos="100000">
                <a:srgbClr val="FFFFFF"/>
              </a:gs>
            </a:gsLst>
            <a:path path="rect">
              <a:fillToRect l="100000" t="100000"/>
            </a:path>
          </a:gradFill>
          <a:ln w="9525">
            <a:solidFill>
              <a:srgbClr val="808080"/>
            </a:solidFill>
            <a:miter lim="800000"/>
            <a:headEnd/>
            <a:tailEnd/>
          </a:ln>
        </p:spPr>
        <p:txBody>
          <a:bodyP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just" eaLnBrk="1" hangingPunct="1">
              <a:lnSpc>
                <a:spcPct val="120000"/>
              </a:lnSpc>
              <a:spcBef>
                <a:spcPct val="40000"/>
              </a:spcBef>
              <a:buClr>
                <a:schemeClr val="accent2"/>
              </a:buClr>
              <a:buFont typeface="Wingdings" panose="05000000000000000000" pitchFamily="2" charset="2"/>
              <a:buChar char="§"/>
            </a:pPr>
            <a:r>
              <a:rPr lang="en-US" altLang="zh-CN" sz="2531">
                <a:solidFill>
                  <a:srgbClr val="000000"/>
                </a:solidFill>
                <a:latin typeface="Times New Roman" panose="02020603050405020304" pitchFamily="18" charset="0"/>
              </a:rPr>
              <a:t> </a:t>
            </a:r>
            <a:r>
              <a:rPr lang="en-US" altLang="zh-CN" sz="2531" b="1">
                <a:solidFill>
                  <a:srgbClr val="0000FF"/>
                </a:solidFill>
                <a:latin typeface="Times New Roman" panose="02020603050405020304" pitchFamily="18" charset="0"/>
              </a:rPr>
              <a:t>MYCIN</a:t>
            </a:r>
            <a:r>
              <a:rPr lang="zh-CN" altLang="en-US" sz="2531" b="1">
                <a:solidFill>
                  <a:srgbClr val="0000FF"/>
                </a:solidFill>
                <a:latin typeface="Times New Roman" panose="02020603050405020304" pitchFamily="18" charset="0"/>
              </a:rPr>
              <a:t>系统</a:t>
            </a:r>
            <a:r>
              <a:rPr lang="zh-CN" altLang="en-US" sz="2531" b="1">
                <a:solidFill>
                  <a:srgbClr val="000000"/>
                </a:solidFill>
                <a:latin typeface="Times New Roman" panose="02020603050405020304" pitchFamily="18" charset="0"/>
              </a:rPr>
              <a:t>（</a:t>
            </a:r>
            <a:r>
              <a:rPr lang="zh-CN" altLang="en-US" sz="2531" b="1">
                <a:latin typeface="Times New Roman" panose="02020603050405020304" pitchFamily="18" charset="0"/>
              </a:rPr>
              <a:t>斯坦福大学</a:t>
            </a:r>
            <a:r>
              <a:rPr lang="zh-CN" altLang="en-US" sz="2531">
                <a:latin typeface="Times New Roman" panose="02020603050405020304" pitchFamily="18" charset="0"/>
              </a:rPr>
              <a:t> ）</a:t>
            </a:r>
            <a:r>
              <a:rPr lang="en-US" altLang="zh-CN" sz="2531" b="1">
                <a:solidFill>
                  <a:srgbClr val="000000"/>
                </a:solidFill>
                <a:latin typeface="Times New Roman" panose="02020603050405020304" pitchFamily="18" charset="0"/>
              </a:rPr>
              <a:t>——</a:t>
            </a:r>
            <a:r>
              <a:rPr lang="zh-CN" altLang="en-US" sz="2531" b="1">
                <a:latin typeface="Times New Roman" panose="02020603050405020304" pitchFamily="18" charset="0"/>
              </a:rPr>
              <a:t>血液感染病诊断专家系统 </a:t>
            </a:r>
            <a:endParaRPr lang="zh-CN" altLang="en-US" sz="2531" b="1">
              <a:solidFill>
                <a:srgbClr val="000000"/>
              </a:solidFill>
              <a:latin typeface="Times New Roman" panose="02020603050405020304" pitchFamily="18" charset="0"/>
            </a:endParaRPr>
          </a:p>
          <a:p>
            <a:pPr algn="just" eaLnBrk="1" hangingPunct="1">
              <a:lnSpc>
                <a:spcPct val="120000"/>
              </a:lnSpc>
              <a:spcBef>
                <a:spcPct val="40000"/>
              </a:spcBef>
              <a:buClr>
                <a:schemeClr val="accent2"/>
              </a:buClr>
              <a:buFont typeface="Wingdings" panose="05000000000000000000" pitchFamily="2" charset="2"/>
              <a:buChar char="§"/>
            </a:pPr>
            <a:r>
              <a:rPr lang="zh-CN" altLang="en-US" sz="2531" b="1">
                <a:solidFill>
                  <a:srgbClr val="000000"/>
                </a:solidFill>
                <a:latin typeface="Times New Roman" panose="02020603050405020304" pitchFamily="18" charset="0"/>
              </a:rPr>
              <a:t> </a:t>
            </a:r>
            <a:r>
              <a:rPr lang="en-US" altLang="zh-CN" sz="2531" b="1">
                <a:solidFill>
                  <a:srgbClr val="000000"/>
                </a:solidFill>
                <a:latin typeface="Times New Roman" panose="02020603050405020304" pitchFamily="18" charset="0"/>
              </a:rPr>
              <a:t>PROSPECTOR</a:t>
            </a:r>
            <a:r>
              <a:rPr lang="zh-CN" altLang="en-US" sz="2531" b="1">
                <a:solidFill>
                  <a:srgbClr val="000000"/>
                </a:solidFill>
                <a:latin typeface="Times New Roman" panose="02020603050405020304" pitchFamily="18" charset="0"/>
              </a:rPr>
              <a:t>系统（</a:t>
            </a:r>
            <a:r>
              <a:rPr lang="zh-CN" altLang="en-US" sz="2531" b="1">
                <a:latin typeface="Times New Roman" panose="02020603050405020304" pitchFamily="18" charset="0"/>
              </a:rPr>
              <a:t>斯坦福研究所</a:t>
            </a:r>
            <a:r>
              <a:rPr lang="zh-CN" altLang="en-US" sz="2531">
                <a:latin typeface="Times New Roman" panose="02020603050405020304" pitchFamily="18" charset="0"/>
              </a:rPr>
              <a:t> ）</a:t>
            </a:r>
            <a:r>
              <a:rPr lang="en-US" altLang="zh-CN" sz="2531" b="1">
                <a:solidFill>
                  <a:srgbClr val="000000"/>
                </a:solidFill>
                <a:latin typeface="Times New Roman" panose="02020603050405020304" pitchFamily="18" charset="0"/>
              </a:rPr>
              <a:t>——</a:t>
            </a:r>
            <a:r>
              <a:rPr lang="zh-CN" altLang="en-US" sz="2531" b="1">
                <a:solidFill>
                  <a:srgbClr val="000000"/>
                </a:solidFill>
                <a:latin typeface="Times New Roman" panose="02020603050405020304" pitchFamily="18" charset="0"/>
              </a:rPr>
              <a:t>探矿专家系统</a:t>
            </a:r>
          </a:p>
          <a:p>
            <a:pPr algn="just" eaLnBrk="1" hangingPunct="1">
              <a:lnSpc>
                <a:spcPct val="120000"/>
              </a:lnSpc>
              <a:spcBef>
                <a:spcPct val="40000"/>
              </a:spcBef>
              <a:buClr>
                <a:schemeClr val="accent2"/>
              </a:buClr>
              <a:buFont typeface="Wingdings" panose="05000000000000000000" pitchFamily="2" charset="2"/>
              <a:buChar char="§"/>
            </a:pPr>
            <a:r>
              <a:rPr lang="zh-CN" altLang="en-US" sz="2531" b="1">
                <a:solidFill>
                  <a:srgbClr val="000000"/>
                </a:solidFill>
                <a:latin typeface="Times New Roman" panose="02020603050405020304" pitchFamily="18" charset="0"/>
              </a:rPr>
              <a:t> </a:t>
            </a:r>
            <a:r>
              <a:rPr lang="en-US" altLang="zh-CN" sz="2531" b="1">
                <a:solidFill>
                  <a:srgbClr val="000000"/>
                </a:solidFill>
                <a:latin typeface="Times New Roman" panose="02020603050405020304" pitchFamily="18" charset="0"/>
              </a:rPr>
              <a:t>CASNET</a:t>
            </a:r>
            <a:r>
              <a:rPr lang="zh-CN" altLang="en-US" sz="2531" b="1">
                <a:solidFill>
                  <a:srgbClr val="000000"/>
                </a:solidFill>
                <a:latin typeface="Times New Roman" panose="02020603050405020304" pitchFamily="18" charset="0"/>
              </a:rPr>
              <a:t>系统（拉特格尔大学）：用于青光眼诊断与治疗。</a:t>
            </a:r>
          </a:p>
          <a:p>
            <a:pPr algn="just" eaLnBrk="1" hangingPunct="1">
              <a:lnSpc>
                <a:spcPct val="120000"/>
              </a:lnSpc>
              <a:spcBef>
                <a:spcPct val="40000"/>
              </a:spcBef>
              <a:buClr>
                <a:schemeClr val="accent2"/>
              </a:buClr>
              <a:buFont typeface="Wingdings" panose="05000000000000000000" pitchFamily="2" charset="2"/>
              <a:buChar char="§"/>
            </a:pPr>
            <a:r>
              <a:rPr lang="zh-CN" altLang="en-US" sz="2531" b="1">
                <a:solidFill>
                  <a:srgbClr val="000000"/>
                </a:solidFill>
                <a:latin typeface="Times New Roman" panose="02020603050405020304" pitchFamily="18" charset="0"/>
              </a:rPr>
              <a:t> </a:t>
            </a:r>
            <a:r>
              <a:rPr lang="en-US" altLang="zh-CN" sz="2531" b="1">
                <a:solidFill>
                  <a:srgbClr val="000000"/>
                </a:solidFill>
                <a:latin typeface="Times New Roman" panose="02020603050405020304" pitchFamily="18" charset="0"/>
              </a:rPr>
              <a:t>AM</a:t>
            </a:r>
            <a:r>
              <a:rPr lang="zh-CN" altLang="en-US" sz="2531" b="1">
                <a:solidFill>
                  <a:srgbClr val="000000"/>
                </a:solidFill>
                <a:latin typeface="Times New Roman" panose="02020603050405020304" pitchFamily="18" charset="0"/>
              </a:rPr>
              <a:t>系统（ </a:t>
            </a:r>
            <a:r>
              <a:rPr lang="en-US" altLang="zh-CN" sz="2531" b="1">
                <a:latin typeface="Times New Roman" panose="02020603050405020304" pitchFamily="18" charset="0"/>
              </a:rPr>
              <a:t>1981</a:t>
            </a:r>
            <a:r>
              <a:rPr lang="zh-CN" altLang="en-US" sz="2531" b="1">
                <a:latin typeface="Times New Roman" panose="02020603050405020304" pitchFamily="18" charset="0"/>
              </a:rPr>
              <a:t>年，斯坦福大学</a:t>
            </a:r>
            <a:r>
              <a:rPr lang="zh-CN" altLang="en-US" sz="2531">
                <a:latin typeface="Times New Roman" panose="02020603050405020304" pitchFamily="18" charset="0"/>
              </a:rPr>
              <a:t>）</a:t>
            </a:r>
            <a:r>
              <a:rPr lang="zh-CN" altLang="en-US" sz="2531" b="1">
                <a:solidFill>
                  <a:srgbClr val="000000"/>
                </a:solidFill>
                <a:latin typeface="Times New Roman" panose="02020603050405020304" pitchFamily="18" charset="0"/>
              </a:rPr>
              <a:t>：模拟人类进行概括、抽象和归纳推理，发现某些数论的概念和定理。</a:t>
            </a:r>
          </a:p>
          <a:p>
            <a:pPr algn="just" eaLnBrk="1" hangingPunct="1">
              <a:lnSpc>
                <a:spcPct val="120000"/>
              </a:lnSpc>
              <a:spcBef>
                <a:spcPct val="40000"/>
              </a:spcBef>
              <a:buClr>
                <a:schemeClr val="accent2"/>
              </a:buClr>
              <a:buFont typeface="Wingdings" panose="05000000000000000000" pitchFamily="2" charset="2"/>
              <a:buChar char="§"/>
            </a:pPr>
            <a:r>
              <a:rPr lang="zh-CN" altLang="en-US" sz="2531" b="1">
                <a:latin typeface="Times New Roman" panose="02020603050405020304" pitchFamily="18" charset="0"/>
              </a:rPr>
              <a:t> </a:t>
            </a:r>
            <a:r>
              <a:rPr lang="en-US" altLang="zh-CN" sz="2531" b="1">
                <a:solidFill>
                  <a:srgbClr val="0000FF"/>
                </a:solidFill>
                <a:latin typeface="Times New Roman" panose="02020603050405020304" pitchFamily="18" charset="0"/>
              </a:rPr>
              <a:t>HEARSAY</a:t>
            </a:r>
            <a:r>
              <a:rPr lang="zh-CN" altLang="en-US" sz="2531" b="1">
                <a:solidFill>
                  <a:srgbClr val="0000FF"/>
                </a:solidFill>
                <a:latin typeface="Times New Roman" panose="02020603050405020304" pitchFamily="18" charset="0"/>
              </a:rPr>
              <a:t>系统</a:t>
            </a:r>
            <a:r>
              <a:rPr lang="zh-CN" altLang="en-US" sz="2531" b="1">
                <a:latin typeface="Times New Roman" panose="02020603050405020304" pitchFamily="18" charset="0"/>
              </a:rPr>
              <a:t>（卡内基－梅隆大学）</a:t>
            </a:r>
            <a:r>
              <a:rPr lang="en-US" altLang="zh-CN" sz="2531" b="1">
                <a:latin typeface="Times New Roman" panose="02020603050405020304" pitchFamily="18" charset="0"/>
              </a:rPr>
              <a:t>——</a:t>
            </a:r>
            <a:r>
              <a:rPr lang="zh-CN" altLang="en-US" sz="2531" b="1">
                <a:latin typeface="Times New Roman" panose="02020603050405020304" pitchFamily="18" charset="0"/>
              </a:rPr>
              <a:t>语音识别专家系统</a:t>
            </a:r>
          </a:p>
        </p:txBody>
      </p:sp>
      <p:sp>
        <p:nvSpPr>
          <p:cNvPr id="7" name="Rectangle 3"/>
          <p:cNvSpPr txBox="1">
            <a:spLocks noChangeArrowheads="1"/>
          </p:cNvSpPr>
          <p:nvPr/>
        </p:nvSpPr>
        <p:spPr>
          <a:xfrm>
            <a:off x="250825" y="908050"/>
            <a:ext cx="8642350" cy="5400675"/>
          </a:xfrm>
          <a:prstGeom prst="rect">
            <a:avLst/>
          </a:prstGeom>
        </p:spPr>
        <p:txBody>
          <a:bodyPr vert="horz" lIns="91440" tIns="45720" rIns="91440" bIns="45720" rtlCol="0">
            <a:normAutofit/>
          </a:bodyPr>
          <a:lstStyle>
            <a:lvl1pPr marL="241082" indent="-241082" algn="l" defTabSz="964326" rtl="0" eaLnBrk="1" latinLnBrk="0" hangingPunct="1">
              <a:lnSpc>
                <a:spcPct val="90000"/>
              </a:lnSpc>
              <a:spcBef>
                <a:spcPts val="1055"/>
              </a:spcBef>
              <a:buFont typeface="Arial" panose="020B0604020202020204" pitchFamily="34" charset="0"/>
              <a:buChar char="•"/>
              <a:defRPr sz="2953" kern="1200">
                <a:solidFill>
                  <a:schemeClr val="tx1"/>
                </a:solidFill>
                <a:latin typeface="+mn-lt"/>
                <a:ea typeface="+mn-ea"/>
                <a:cs typeface="+mn-cs"/>
              </a:defRPr>
            </a:lvl1pPr>
            <a:lvl2pPr marL="723245" indent="-241082" algn="l" defTabSz="964326" rtl="0" eaLnBrk="1" latinLnBrk="0" hangingPunct="1">
              <a:lnSpc>
                <a:spcPct val="90000"/>
              </a:lnSpc>
              <a:spcBef>
                <a:spcPts val="527"/>
              </a:spcBef>
              <a:buFont typeface="Arial" panose="020B0604020202020204" pitchFamily="34" charset="0"/>
              <a:buChar char="•"/>
              <a:defRPr sz="2531" kern="1200">
                <a:solidFill>
                  <a:schemeClr val="tx1"/>
                </a:solidFill>
                <a:latin typeface="+mn-lt"/>
                <a:ea typeface="+mn-ea"/>
                <a:cs typeface="+mn-cs"/>
              </a:defRPr>
            </a:lvl2pPr>
            <a:lvl3pPr marL="1205408" indent="-241082" algn="l" defTabSz="964326" rtl="0" eaLnBrk="1" latinLnBrk="0" hangingPunct="1">
              <a:lnSpc>
                <a:spcPct val="90000"/>
              </a:lnSpc>
              <a:spcBef>
                <a:spcPts val="527"/>
              </a:spcBef>
              <a:buFont typeface="Arial" panose="020B0604020202020204" pitchFamily="34" charset="0"/>
              <a:buChar char="•"/>
              <a:defRPr sz="2109" kern="1200">
                <a:solidFill>
                  <a:schemeClr val="tx1"/>
                </a:solidFill>
                <a:latin typeface="+mn-lt"/>
                <a:ea typeface="+mn-ea"/>
                <a:cs typeface="+mn-cs"/>
              </a:defRPr>
            </a:lvl3pPr>
            <a:lvl4pPr marL="1687571"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4pPr>
            <a:lvl5pPr marL="2169734"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5pPr>
            <a:lvl6pPr marL="2651897"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6pPr>
            <a:lvl7pPr marL="3134060"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7pPr>
            <a:lvl8pPr marL="3616223"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8pPr>
            <a:lvl9pPr marL="4098387"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9pPr>
          </a:lstStyle>
          <a:p>
            <a:pPr fontAlgn="auto">
              <a:lnSpc>
                <a:spcPct val="140000"/>
              </a:lnSpc>
              <a:spcAft>
                <a:spcPts val="0"/>
              </a:spcAft>
              <a:buSzPct val="60000"/>
              <a:buFontTx/>
              <a:buBlip>
                <a:blip r:embed="rId3"/>
              </a:buBlip>
            </a:pPr>
            <a:r>
              <a:rPr lang="zh-CN" altLang="en-US" sz="2400" b="1" smtClean="0">
                <a:solidFill>
                  <a:srgbClr val="000000"/>
                </a:solidFill>
                <a:latin typeface="Times New Roman" panose="02020603050405020304" pitchFamily="18" charset="0"/>
              </a:rPr>
              <a:t>第二阶段</a:t>
            </a:r>
            <a:r>
              <a:rPr lang="en-US" altLang="zh-CN" sz="2400" b="1" smtClean="0">
                <a:solidFill>
                  <a:srgbClr val="000000"/>
                </a:solidFill>
                <a:latin typeface="Times New Roman" panose="02020603050405020304" pitchFamily="18" charset="0"/>
              </a:rPr>
              <a:t>: </a:t>
            </a:r>
            <a:r>
              <a:rPr lang="zh-CN" altLang="en-US" sz="2400" b="1" smtClean="0">
                <a:solidFill>
                  <a:srgbClr val="000000"/>
                </a:solidFill>
                <a:latin typeface="Times New Roman" panose="02020603050405020304" pitchFamily="18" charset="0"/>
              </a:rPr>
              <a:t>成熟期</a:t>
            </a:r>
            <a:r>
              <a:rPr lang="zh-CN" altLang="en-US" sz="2400" b="1" smtClean="0">
                <a:latin typeface="Times New Roman" panose="02020603050405020304" pitchFamily="18" charset="0"/>
              </a:rPr>
              <a:t>（</a:t>
            </a:r>
            <a:r>
              <a:rPr lang="en-US" altLang="zh-CN" sz="2400" b="1" smtClean="0">
                <a:latin typeface="Times New Roman" panose="02020603050405020304" pitchFamily="18" charset="0"/>
              </a:rPr>
              <a:t>20</a:t>
            </a:r>
            <a:r>
              <a:rPr lang="zh-CN" altLang="en-US" sz="2400" b="1" smtClean="0">
                <a:latin typeface="Times New Roman" panose="02020603050405020304" pitchFamily="18" charset="0"/>
              </a:rPr>
              <a:t>世纪</a:t>
            </a:r>
            <a:r>
              <a:rPr lang="en-US" altLang="zh-CN" sz="2400" b="1" smtClean="0">
                <a:latin typeface="Times New Roman" panose="02020603050405020304" pitchFamily="18" charset="0"/>
              </a:rPr>
              <a:t>70</a:t>
            </a:r>
            <a:r>
              <a:rPr lang="zh-CN" altLang="en-US" sz="2400" b="1" smtClean="0">
                <a:latin typeface="Times New Roman" panose="02020603050405020304" pitchFamily="18" charset="0"/>
              </a:rPr>
              <a:t>年代中期－ </a:t>
            </a:r>
            <a:r>
              <a:rPr lang="en-US" altLang="zh-CN" sz="2400" b="1" smtClean="0">
                <a:latin typeface="Times New Roman" panose="02020603050405020304" pitchFamily="18" charset="0"/>
              </a:rPr>
              <a:t>20</a:t>
            </a:r>
            <a:r>
              <a:rPr lang="zh-CN" altLang="en-US" sz="2400" b="1" smtClean="0">
                <a:latin typeface="Times New Roman" panose="02020603050405020304" pitchFamily="18" charset="0"/>
              </a:rPr>
              <a:t>世纪</a:t>
            </a:r>
            <a:r>
              <a:rPr lang="en-US" altLang="zh-CN" sz="2400" b="1" smtClean="0">
                <a:latin typeface="Times New Roman" panose="02020603050405020304" pitchFamily="18" charset="0"/>
              </a:rPr>
              <a:t>80</a:t>
            </a:r>
            <a:r>
              <a:rPr lang="zh-CN" altLang="en-US" sz="2400" b="1" smtClean="0">
                <a:latin typeface="Times New Roman" panose="02020603050405020304" pitchFamily="18" charset="0"/>
              </a:rPr>
              <a:t>年代初）</a:t>
            </a:r>
            <a:r>
              <a:rPr lang="zh-CN" altLang="en-US" smtClean="0">
                <a:latin typeface="Times New Roman" panose="02020603050405020304" pitchFamily="18" charset="0"/>
              </a:rPr>
              <a:t> </a:t>
            </a:r>
            <a:endParaRPr lang="zh-CN" altLang="en-US" dirty="0" smtClean="0">
              <a:latin typeface="Times New Roman" panose="02020603050405020304" pitchFamily="18" charset="0"/>
            </a:endParaRPr>
          </a:p>
        </p:txBody>
      </p:sp>
    </p:spTree>
    <p:extLst>
      <p:ext uri="{BB962C8B-B14F-4D97-AF65-F5344CB8AC3E}">
        <p14:creationId xmlns:p14="http://schemas.microsoft.com/office/powerpoint/2010/main" val="1132460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31076"/>
                                        </p:tgtEl>
                                        <p:attrNameLst>
                                          <p:attrName>style.visibility</p:attrName>
                                        </p:attrNameLst>
                                      </p:cBhvr>
                                      <p:to>
                                        <p:strVal val="visible"/>
                                      </p:to>
                                    </p:set>
                                    <p:animEffect transition="in" filter="checkerboard(across)">
                                      <p:cBhvr>
                                        <p:cTn id="7" dur="500"/>
                                        <p:tgtEl>
                                          <p:spTgt spid="1310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76" grpId="0" animBg="1"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83515" indent="-301352" eaLnBrk="0" hangingPunct="0">
              <a:defRPr>
                <a:solidFill>
                  <a:schemeClr val="tx1"/>
                </a:solidFill>
                <a:latin typeface="Verdana" panose="020B0604030504040204" pitchFamily="34" charset="0"/>
                <a:ea typeface="宋体" panose="02010600030101010101" pitchFamily="2" charset="-122"/>
              </a:defRPr>
            </a:lvl2pPr>
            <a:lvl3pPr marL="1205408" indent="-241082" eaLnBrk="0" hangingPunct="0">
              <a:defRPr>
                <a:solidFill>
                  <a:schemeClr val="tx1"/>
                </a:solidFill>
                <a:latin typeface="Verdana" panose="020B0604030504040204" pitchFamily="34" charset="0"/>
                <a:ea typeface="宋体" panose="02010600030101010101" pitchFamily="2" charset="-122"/>
              </a:defRPr>
            </a:lvl3pPr>
            <a:lvl4pPr marL="1687571" indent="-241082" eaLnBrk="0" hangingPunct="0">
              <a:defRPr>
                <a:solidFill>
                  <a:schemeClr val="tx1"/>
                </a:solidFill>
                <a:latin typeface="Verdana" panose="020B0604030504040204" pitchFamily="34" charset="0"/>
                <a:ea typeface="宋体" panose="02010600030101010101" pitchFamily="2" charset="-122"/>
              </a:defRPr>
            </a:lvl4pPr>
            <a:lvl5pPr marL="2169734" indent="-241082" eaLnBrk="0" hangingPunct="0">
              <a:defRPr>
                <a:solidFill>
                  <a:schemeClr val="tx1"/>
                </a:solidFill>
                <a:latin typeface="Verdana" panose="020B0604030504040204" pitchFamily="34" charset="0"/>
                <a:ea typeface="宋体" panose="02010600030101010101" pitchFamily="2" charset="-122"/>
              </a:defRPr>
            </a:lvl5pPr>
            <a:lvl6pPr marL="2651897" indent="-241082"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3134060" indent="-241082"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616223" indent="-241082"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4098387" indent="-241082"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61D15F93-FCDD-4C48-9EEE-134AFB629A1A}" type="slidenum">
              <a:rPr lang="ja-JP" altLang="en-US">
                <a:solidFill>
                  <a:srgbClr val="A50021"/>
                </a:solidFill>
                <a:latin typeface="Arial" panose="020B0604020202020204" pitchFamily="34" charset="0"/>
                <a:ea typeface="ＭＳ Ｐゴシック" panose="020B0600070205080204" pitchFamily="34" charset="-128"/>
              </a:rPr>
              <a:pPr eaLnBrk="1" hangingPunct="1"/>
              <a:t>50</a:t>
            </a:fld>
            <a:endParaRPr lang="en-US" altLang="ja-JP">
              <a:solidFill>
                <a:srgbClr val="A50021"/>
              </a:solidFill>
              <a:latin typeface="Arial" panose="020B0604020202020204" pitchFamily="34" charset="0"/>
              <a:ea typeface="ＭＳ Ｐゴシック" panose="020B0600070205080204" pitchFamily="34" charset="-128"/>
            </a:endParaRPr>
          </a:p>
        </p:txBody>
      </p:sp>
      <p:sp>
        <p:nvSpPr>
          <p:cNvPr id="57348" name="Rectangle 3"/>
          <p:cNvSpPr>
            <a:spLocks noGrp="1" noChangeArrowheads="1"/>
          </p:cNvSpPr>
          <p:nvPr>
            <p:ph type="body" idx="1"/>
          </p:nvPr>
        </p:nvSpPr>
        <p:spPr>
          <a:xfrm>
            <a:off x="529319" y="1054762"/>
            <a:ext cx="9114478" cy="5695712"/>
          </a:xfrm>
        </p:spPr>
        <p:txBody>
          <a:bodyPr/>
          <a:lstStyle/>
          <a:p>
            <a:pPr eaLnBrk="1" hangingPunct="1">
              <a:buFont typeface="Wingdings" panose="05000000000000000000" pitchFamily="2" charset="2"/>
              <a:buNone/>
            </a:pPr>
            <a:r>
              <a:rPr lang="en-US" altLang="zh-CN" sz="2742" b="1">
                <a:solidFill>
                  <a:srgbClr val="000000"/>
                </a:solidFill>
                <a:latin typeface="Times New Roman" panose="02020603050405020304" pitchFamily="18" charset="0"/>
                <a:cs typeface="Times New Roman" panose="02020603050405020304" pitchFamily="18" charset="0"/>
              </a:rPr>
              <a:t> 5.  </a:t>
            </a:r>
            <a:r>
              <a:rPr lang="zh-CN" altLang="en-US" sz="2742" b="1">
                <a:solidFill>
                  <a:srgbClr val="000000"/>
                </a:solidFill>
                <a:latin typeface="Times New Roman" panose="02020603050405020304" pitchFamily="18" charset="0"/>
                <a:cs typeface="Times New Roman" panose="02020603050405020304" pitchFamily="18" charset="0"/>
              </a:rPr>
              <a:t>治疗方案选择</a:t>
            </a:r>
            <a:r>
              <a:rPr lang="zh-CN" altLang="en-US" b="1" smtClean="0">
                <a:solidFill>
                  <a:srgbClr val="000000"/>
                </a:solidFill>
                <a:latin typeface="Times New Roman" panose="02020603050405020304" pitchFamily="18" charset="0"/>
              </a:rPr>
              <a:t> </a:t>
            </a:r>
          </a:p>
        </p:txBody>
      </p:sp>
      <p:sp>
        <p:nvSpPr>
          <p:cNvPr id="236549" name="Text Box 5"/>
          <p:cNvSpPr txBox="1">
            <a:spLocks noChangeArrowheads="1"/>
          </p:cNvSpPr>
          <p:nvPr/>
        </p:nvSpPr>
        <p:spPr bwMode="auto">
          <a:xfrm>
            <a:off x="643167" y="1918662"/>
            <a:ext cx="8518454" cy="2857577"/>
          </a:xfrm>
          <a:prstGeom prst="rect">
            <a:avLst/>
          </a:prstGeom>
          <a:gradFill rotWithShape="1">
            <a:gsLst>
              <a:gs pos="0">
                <a:srgbClr val="00FFFF"/>
              </a:gs>
              <a:gs pos="100000">
                <a:srgbClr val="FFFFFF"/>
              </a:gs>
            </a:gsLst>
            <a:path path="rect">
              <a:fillToRect l="100000" b="100000"/>
            </a:path>
          </a:gradFill>
          <a:ln w="9525">
            <a:solidFill>
              <a:srgbClr val="808080"/>
            </a:solidFill>
            <a:miter lim="800000"/>
            <a:headEnd/>
            <a:tailEnd/>
          </a:ln>
        </p:spPr>
        <p:txBody>
          <a:bodyP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just" eaLnBrk="1" hangingPunct="1">
              <a:lnSpc>
                <a:spcPct val="120000"/>
              </a:lnSpc>
              <a:spcBef>
                <a:spcPct val="50000"/>
              </a:spcBef>
              <a:spcAft>
                <a:spcPct val="30000"/>
              </a:spcAft>
              <a:buClr>
                <a:schemeClr val="accent2"/>
              </a:buClr>
              <a:buSzPct val="50000"/>
              <a:buFont typeface="Wingdings" panose="05000000000000000000" pitchFamily="2" charset="2"/>
              <a:buChar char="n"/>
            </a:pPr>
            <a:r>
              <a:rPr lang="en-US" altLang="zh-CN" sz="2531" b="1">
                <a:solidFill>
                  <a:srgbClr val="000000"/>
                </a:solidFill>
                <a:latin typeface="Times New Roman" panose="02020603050405020304" pitchFamily="18" charset="0"/>
              </a:rPr>
              <a:t>  </a:t>
            </a:r>
            <a:r>
              <a:rPr lang="zh-CN" altLang="en-US" sz="2531" b="1">
                <a:solidFill>
                  <a:srgbClr val="000000"/>
                </a:solidFill>
                <a:latin typeface="Times New Roman" panose="02020603050405020304" pitchFamily="18" charset="0"/>
              </a:rPr>
              <a:t>（</a:t>
            </a:r>
            <a:r>
              <a:rPr lang="en-US" altLang="zh-CN" sz="2531" b="1">
                <a:solidFill>
                  <a:srgbClr val="000000"/>
                </a:solidFill>
                <a:latin typeface="Times New Roman" panose="02020603050405020304" pitchFamily="18" charset="0"/>
              </a:rPr>
              <a:t>2</a:t>
            </a:r>
            <a:r>
              <a:rPr lang="zh-CN" altLang="en-US" sz="2531" b="1">
                <a:solidFill>
                  <a:srgbClr val="000000"/>
                </a:solidFill>
                <a:latin typeface="Times New Roman" panose="02020603050405020304" pitchFamily="18" charset="0"/>
              </a:rPr>
              <a:t>） 选择用药配方</a:t>
            </a:r>
          </a:p>
          <a:p>
            <a:pPr algn="just" eaLnBrk="1" hangingPunct="1">
              <a:lnSpc>
                <a:spcPct val="120000"/>
              </a:lnSpc>
              <a:spcBef>
                <a:spcPct val="20000"/>
              </a:spcBef>
              <a:spcAft>
                <a:spcPct val="30000"/>
              </a:spcAft>
              <a:buClr>
                <a:srgbClr val="0000FF"/>
              </a:buClr>
              <a:buSzPct val="50000"/>
              <a:buFont typeface="Wingdings" panose="05000000000000000000" pitchFamily="2" charset="2"/>
              <a:buChar char="l"/>
            </a:pPr>
            <a:r>
              <a:rPr lang="zh-CN" altLang="en-US" sz="2531" b="1">
                <a:solidFill>
                  <a:srgbClr val="000000"/>
                </a:solidFill>
                <a:latin typeface="Times New Roman" panose="02020603050405020304" pitchFamily="18" charset="0"/>
              </a:rPr>
              <a:t>  该药物对细菌治疗的有效性。</a:t>
            </a:r>
          </a:p>
          <a:p>
            <a:pPr algn="just" eaLnBrk="1" hangingPunct="1">
              <a:lnSpc>
                <a:spcPct val="120000"/>
              </a:lnSpc>
              <a:spcBef>
                <a:spcPct val="20000"/>
              </a:spcBef>
              <a:spcAft>
                <a:spcPct val="30000"/>
              </a:spcAft>
              <a:buClr>
                <a:srgbClr val="0000FF"/>
              </a:buClr>
              <a:buSzPct val="50000"/>
              <a:buFont typeface="Wingdings" panose="05000000000000000000" pitchFamily="2" charset="2"/>
              <a:buChar char="l"/>
            </a:pPr>
            <a:r>
              <a:rPr lang="zh-CN" altLang="en-US" sz="2531" b="1">
                <a:solidFill>
                  <a:srgbClr val="000000"/>
                </a:solidFill>
                <a:latin typeface="Times New Roman" panose="02020603050405020304" pitchFamily="18" charset="0"/>
              </a:rPr>
              <a:t>  该药物是否已用过。</a:t>
            </a:r>
          </a:p>
          <a:p>
            <a:pPr eaLnBrk="1" hangingPunct="1">
              <a:lnSpc>
                <a:spcPct val="120000"/>
              </a:lnSpc>
              <a:spcBef>
                <a:spcPct val="20000"/>
              </a:spcBef>
              <a:spcAft>
                <a:spcPct val="30000"/>
              </a:spcAft>
              <a:buClr>
                <a:srgbClr val="0000FF"/>
              </a:buClr>
              <a:buSzPct val="50000"/>
              <a:buFont typeface="Wingdings" panose="05000000000000000000" pitchFamily="2" charset="2"/>
              <a:buChar char="l"/>
            </a:pPr>
            <a:r>
              <a:rPr lang="zh-CN" altLang="en-US" sz="2531" b="1">
                <a:solidFill>
                  <a:srgbClr val="000000"/>
                </a:solidFill>
                <a:latin typeface="宋体" panose="02010600030101010101" pitchFamily="2" charset="-122"/>
              </a:rPr>
              <a:t> 该药物的副作用。</a:t>
            </a:r>
          </a:p>
          <a:p>
            <a:pPr eaLnBrk="1" hangingPunct="1">
              <a:lnSpc>
                <a:spcPct val="50000"/>
              </a:lnSpc>
              <a:buClr>
                <a:srgbClr val="0000FF"/>
              </a:buClr>
              <a:buSzPct val="50000"/>
              <a:buFont typeface="Wingdings" panose="05000000000000000000" pitchFamily="2" charset="2"/>
              <a:buChar char="l"/>
            </a:pPr>
            <a:endParaRPr lang="en-US" altLang="zh-CN" sz="2531">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8966169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236549"/>
                                        </p:tgtEl>
                                        <p:attrNameLst>
                                          <p:attrName>style.visibility</p:attrName>
                                        </p:attrNameLst>
                                      </p:cBhvr>
                                      <p:to>
                                        <p:strVal val="visible"/>
                                      </p:to>
                                    </p:set>
                                    <p:animEffect transition="in" filter="barn(inHorizontal)">
                                      <p:cBhvr>
                                        <p:cTn id="7" dur="500"/>
                                        <p:tgtEl>
                                          <p:spTgt spid="2365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6549" grpId="0" animBg="1"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83515" indent="-301352" eaLnBrk="0" hangingPunct="0">
              <a:defRPr>
                <a:solidFill>
                  <a:schemeClr val="tx1"/>
                </a:solidFill>
                <a:latin typeface="Verdana" panose="020B0604030504040204" pitchFamily="34" charset="0"/>
                <a:ea typeface="宋体" panose="02010600030101010101" pitchFamily="2" charset="-122"/>
              </a:defRPr>
            </a:lvl2pPr>
            <a:lvl3pPr marL="1205408" indent="-241082" eaLnBrk="0" hangingPunct="0">
              <a:defRPr>
                <a:solidFill>
                  <a:schemeClr val="tx1"/>
                </a:solidFill>
                <a:latin typeface="Verdana" panose="020B0604030504040204" pitchFamily="34" charset="0"/>
                <a:ea typeface="宋体" panose="02010600030101010101" pitchFamily="2" charset="-122"/>
              </a:defRPr>
            </a:lvl3pPr>
            <a:lvl4pPr marL="1687571" indent="-241082" eaLnBrk="0" hangingPunct="0">
              <a:defRPr>
                <a:solidFill>
                  <a:schemeClr val="tx1"/>
                </a:solidFill>
                <a:latin typeface="Verdana" panose="020B0604030504040204" pitchFamily="34" charset="0"/>
                <a:ea typeface="宋体" panose="02010600030101010101" pitchFamily="2" charset="-122"/>
              </a:defRPr>
            </a:lvl4pPr>
            <a:lvl5pPr marL="2169734" indent="-241082" eaLnBrk="0" hangingPunct="0">
              <a:defRPr>
                <a:solidFill>
                  <a:schemeClr val="tx1"/>
                </a:solidFill>
                <a:latin typeface="Verdana" panose="020B0604030504040204" pitchFamily="34" charset="0"/>
                <a:ea typeface="宋体" panose="02010600030101010101" pitchFamily="2" charset="-122"/>
              </a:defRPr>
            </a:lvl5pPr>
            <a:lvl6pPr marL="2651897" indent="-241082"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3134060" indent="-241082"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616223" indent="-241082"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4098387" indent="-241082"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A16AA19B-869C-439D-A1F0-EA6842398CDE}" type="slidenum">
              <a:rPr lang="ja-JP" altLang="en-US">
                <a:solidFill>
                  <a:srgbClr val="A50021"/>
                </a:solidFill>
                <a:latin typeface="Arial" panose="020B0604020202020204" pitchFamily="34" charset="0"/>
                <a:ea typeface="ＭＳ Ｐゴシック" panose="020B0600070205080204" pitchFamily="34" charset="-128"/>
              </a:rPr>
              <a:pPr eaLnBrk="1" hangingPunct="1"/>
              <a:t>51</a:t>
            </a:fld>
            <a:endParaRPr lang="en-US" altLang="ja-JP">
              <a:solidFill>
                <a:srgbClr val="A50021"/>
              </a:solidFill>
              <a:latin typeface="Arial" panose="020B0604020202020204" pitchFamily="34" charset="0"/>
              <a:ea typeface="ＭＳ Ｐゴシック" panose="020B0600070205080204" pitchFamily="34" charset="-128"/>
            </a:endParaRPr>
          </a:p>
        </p:txBody>
      </p:sp>
      <p:sp>
        <p:nvSpPr>
          <p:cNvPr id="58372" name="Rectangle 3"/>
          <p:cNvSpPr>
            <a:spLocks noGrp="1" noChangeArrowheads="1"/>
          </p:cNvSpPr>
          <p:nvPr>
            <p:ph type="body" idx="1"/>
          </p:nvPr>
        </p:nvSpPr>
        <p:spPr>
          <a:xfrm>
            <a:off x="141511" y="17002"/>
            <a:ext cx="8318004" cy="4589050"/>
          </a:xfrm>
        </p:spPr>
        <p:txBody>
          <a:bodyPr/>
          <a:lstStyle/>
          <a:p>
            <a:pPr eaLnBrk="1" hangingPunct="1">
              <a:buFont typeface="Wingdings" panose="05000000000000000000" pitchFamily="2" charset="2"/>
              <a:buNone/>
            </a:pPr>
            <a:r>
              <a:rPr lang="en-US" altLang="zh-CN" sz="2742" b="1">
                <a:solidFill>
                  <a:srgbClr val="000000"/>
                </a:solidFill>
                <a:latin typeface="Times New Roman" panose="02020603050405020304" pitchFamily="18" charset="0"/>
                <a:cs typeface="Times New Roman" panose="02020603050405020304" pitchFamily="18" charset="0"/>
              </a:rPr>
              <a:t> 6.  </a:t>
            </a:r>
            <a:r>
              <a:rPr lang="zh-CN" altLang="en-US" sz="2742" b="1">
                <a:solidFill>
                  <a:srgbClr val="000000"/>
                </a:solidFill>
                <a:latin typeface="Times New Roman" panose="02020603050405020304" pitchFamily="18" charset="0"/>
                <a:cs typeface="Times New Roman" panose="02020603050405020304" pitchFamily="18" charset="0"/>
              </a:rPr>
              <a:t>知识获取</a:t>
            </a:r>
            <a:r>
              <a:rPr lang="zh-CN" altLang="en-US" b="1" smtClean="0">
                <a:solidFill>
                  <a:srgbClr val="000000"/>
                </a:solidFill>
                <a:latin typeface="Times New Roman" panose="02020603050405020304" pitchFamily="18" charset="0"/>
              </a:rPr>
              <a:t> </a:t>
            </a:r>
          </a:p>
        </p:txBody>
      </p:sp>
      <p:sp>
        <p:nvSpPr>
          <p:cNvPr id="196612" name="Text Box 4"/>
          <p:cNvSpPr txBox="1">
            <a:spLocks noChangeArrowheads="1"/>
          </p:cNvSpPr>
          <p:nvPr/>
        </p:nvSpPr>
        <p:spPr bwMode="auto">
          <a:xfrm>
            <a:off x="357535" y="701953"/>
            <a:ext cx="8920268" cy="6001643"/>
          </a:xfrm>
          <a:prstGeom prst="rect">
            <a:avLst/>
          </a:prstGeom>
          <a:gradFill rotWithShape="1">
            <a:gsLst>
              <a:gs pos="0">
                <a:srgbClr val="00FF00"/>
              </a:gs>
              <a:gs pos="100000">
                <a:srgbClr val="FFFFFF"/>
              </a:gs>
            </a:gsLst>
            <a:path path="rect">
              <a:fillToRect l="100000" b="100000"/>
            </a:path>
          </a:gradFill>
          <a:ln w="9525">
            <a:solidFill>
              <a:srgbClr val="808080"/>
            </a:solidFill>
            <a:miter lim="800000"/>
            <a:headEnd/>
            <a:tailEnd/>
          </a:ln>
        </p:spPr>
        <p:txBody>
          <a:bodyP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spcBef>
                <a:spcPct val="20000"/>
              </a:spcBef>
              <a:spcAft>
                <a:spcPct val="30000"/>
              </a:spcAft>
              <a:buClr>
                <a:srgbClr val="0000FF"/>
              </a:buClr>
              <a:buSzPct val="50000"/>
              <a:buFont typeface="Wingdings" panose="05000000000000000000" pitchFamily="2" charset="2"/>
              <a:buChar char="l"/>
            </a:pPr>
            <a:r>
              <a:rPr lang="en-US" altLang="zh-CN" sz="2400" b="1" dirty="0">
                <a:solidFill>
                  <a:srgbClr val="000000"/>
                </a:solidFill>
                <a:latin typeface="Times New Roman" panose="02020603050405020304" pitchFamily="18" charset="0"/>
              </a:rPr>
              <a:t>  (1) </a:t>
            </a:r>
            <a:r>
              <a:rPr lang="zh-CN" altLang="en-US" sz="2400" b="1" dirty="0">
                <a:solidFill>
                  <a:srgbClr val="000000"/>
                </a:solidFill>
                <a:latin typeface="Times New Roman" panose="02020603050405020304" pitchFamily="18" charset="0"/>
              </a:rPr>
              <a:t>告诉专家新建立的规则的名字（规则序号）。</a:t>
            </a:r>
          </a:p>
          <a:p>
            <a:pPr eaLnBrk="1" hangingPunct="1">
              <a:spcBef>
                <a:spcPct val="20000"/>
              </a:spcBef>
              <a:spcAft>
                <a:spcPct val="30000"/>
              </a:spcAft>
              <a:buClr>
                <a:srgbClr val="0000FF"/>
              </a:buClr>
              <a:buSzPct val="50000"/>
              <a:buFont typeface="Wingdings" panose="05000000000000000000" pitchFamily="2" charset="2"/>
              <a:buChar char="l"/>
            </a:pPr>
            <a:r>
              <a:rPr lang="zh-CN" altLang="en-US" sz="2400" b="1" dirty="0">
                <a:solidFill>
                  <a:srgbClr val="000000"/>
                </a:solidFill>
                <a:latin typeface="Times New Roman" panose="02020603050405020304" pitchFamily="18" charset="0"/>
              </a:rPr>
              <a:t>  </a:t>
            </a:r>
            <a:r>
              <a:rPr lang="en-US" altLang="zh-CN" sz="2400" b="1" dirty="0">
                <a:solidFill>
                  <a:srgbClr val="000000"/>
                </a:solidFill>
                <a:latin typeface="Times New Roman" panose="02020603050405020304" pitchFamily="18" charset="0"/>
              </a:rPr>
              <a:t>(2) </a:t>
            </a:r>
            <a:r>
              <a:rPr lang="zh-CN" altLang="en-US" sz="2400" b="1" dirty="0">
                <a:solidFill>
                  <a:srgbClr val="000000"/>
                </a:solidFill>
                <a:latin typeface="Times New Roman" panose="02020603050405020304" pitchFamily="18" charset="0"/>
              </a:rPr>
              <a:t>逐条获取前提，并从英文翻译成</a:t>
            </a:r>
            <a:r>
              <a:rPr lang="en-US" altLang="zh-CN" sz="2400" b="1" dirty="0">
                <a:solidFill>
                  <a:srgbClr val="000000"/>
                </a:solidFill>
                <a:latin typeface="Times New Roman" panose="02020603050405020304" pitchFamily="18" charset="0"/>
              </a:rPr>
              <a:t>LISP</a:t>
            </a:r>
            <a:r>
              <a:rPr lang="zh-CN" altLang="en-US" sz="2400" b="1" dirty="0">
                <a:solidFill>
                  <a:srgbClr val="000000"/>
                </a:solidFill>
                <a:latin typeface="Times New Roman" panose="02020603050405020304" pitchFamily="18" charset="0"/>
              </a:rPr>
              <a:t>表达。</a:t>
            </a:r>
          </a:p>
          <a:p>
            <a:pPr eaLnBrk="1" hangingPunct="1">
              <a:spcBef>
                <a:spcPct val="20000"/>
              </a:spcBef>
              <a:spcAft>
                <a:spcPct val="30000"/>
              </a:spcAft>
              <a:buClr>
                <a:srgbClr val="0000FF"/>
              </a:buClr>
              <a:buSzPct val="50000"/>
              <a:buFont typeface="Wingdings" panose="05000000000000000000" pitchFamily="2" charset="2"/>
              <a:buChar char="l"/>
            </a:pPr>
            <a:r>
              <a:rPr lang="zh-CN" altLang="en-US" sz="2400" b="1" dirty="0">
                <a:solidFill>
                  <a:srgbClr val="000000"/>
                </a:solidFill>
                <a:latin typeface="Times New Roman" panose="02020603050405020304" pitchFamily="18" charset="0"/>
              </a:rPr>
              <a:t>  </a:t>
            </a:r>
            <a:r>
              <a:rPr lang="en-US" altLang="zh-CN" sz="2400" b="1" dirty="0">
                <a:solidFill>
                  <a:srgbClr val="000000"/>
                </a:solidFill>
                <a:latin typeface="Times New Roman" panose="02020603050405020304" pitchFamily="18" charset="0"/>
              </a:rPr>
              <a:t>(3) </a:t>
            </a:r>
            <a:r>
              <a:rPr lang="zh-CN" altLang="en-US" sz="2400" b="1" dirty="0">
                <a:solidFill>
                  <a:srgbClr val="000000"/>
                </a:solidFill>
                <a:latin typeface="宋体" panose="02010600030101010101" pitchFamily="2" charset="-122"/>
              </a:rPr>
              <a:t>逐条获取结论动作，也从英文翻译为</a:t>
            </a:r>
            <a:r>
              <a:rPr lang="en-US" altLang="zh-CN" sz="2400" b="1" dirty="0">
                <a:solidFill>
                  <a:srgbClr val="000000"/>
                </a:solidFill>
                <a:latin typeface="Times New Roman" panose="02020603050405020304" pitchFamily="18" charset="0"/>
              </a:rPr>
              <a:t>LISP</a:t>
            </a:r>
            <a:r>
              <a:rPr lang="zh-CN" altLang="en-US" sz="2400" b="1" dirty="0">
                <a:solidFill>
                  <a:srgbClr val="000000"/>
                </a:solidFill>
                <a:latin typeface="宋体" panose="02010600030101010101" pitchFamily="2" charset="-122"/>
              </a:rPr>
              <a:t>表达。</a:t>
            </a:r>
            <a:r>
              <a:rPr lang="zh-CN" altLang="en-US" sz="2400" b="1" dirty="0">
                <a:solidFill>
                  <a:srgbClr val="000000"/>
                </a:solidFill>
                <a:latin typeface="Times New Roman" panose="02020603050405020304" pitchFamily="18" charset="0"/>
              </a:rPr>
              <a:t> </a:t>
            </a:r>
          </a:p>
          <a:p>
            <a:pPr eaLnBrk="1" hangingPunct="1">
              <a:spcBef>
                <a:spcPct val="20000"/>
              </a:spcBef>
              <a:spcAft>
                <a:spcPct val="30000"/>
              </a:spcAft>
              <a:buClr>
                <a:srgbClr val="0000FF"/>
              </a:buClr>
              <a:buSzPct val="50000"/>
              <a:buFont typeface="Wingdings" panose="05000000000000000000" pitchFamily="2" charset="2"/>
              <a:buChar char="l"/>
            </a:pPr>
            <a:r>
              <a:rPr lang="zh-CN" altLang="en-US" sz="2400" b="1" dirty="0">
                <a:solidFill>
                  <a:srgbClr val="000000"/>
                </a:solidFill>
                <a:latin typeface="Times New Roman" panose="02020603050405020304" pitchFamily="18" charset="0"/>
              </a:rPr>
              <a:t>  </a:t>
            </a:r>
            <a:r>
              <a:rPr lang="en-US" altLang="zh-CN" sz="2400" b="1" dirty="0">
                <a:solidFill>
                  <a:srgbClr val="000000"/>
                </a:solidFill>
                <a:latin typeface="Times New Roman" panose="02020603050405020304" pitchFamily="18" charset="0"/>
              </a:rPr>
              <a:t>(4) </a:t>
            </a:r>
            <a:r>
              <a:rPr lang="zh-CN" altLang="en-US" sz="2400" b="1" dirty="0">
                <a:solidFill>
                  <a:srgbClr val="000000"/>
                </a:solidFill>
                <a:latin typeface="Times New Roman" panose="02020603050405020304" pitchFamily="18" charset="0"/>
              </a:rPr>
              <a:t>用</a:t>
            </a:r>
            <a:r>
              <a:rPr lang="en-US" altLang="zh-CN" sz="2400" b="1" dirty="0">
                <a:solidFill>
                  <a:srgbClr val="000000"/>
                </a:solidFill>
                <a:latin typeface="Times New Roman" panose="02020603050405020304" pitchFamily="18" charset="0"/>
              </a:rPr>
              <a:t>LISP-</a:t>
            </a:r>
            <a:r>
              <a:rPr lang="en-US" altLang="zh-CN" sz="2400" b="1" dirty="0" err="1">
                <a:solidFill>
                  <a:srgbClr val="000000"/>
                </a:solidFill>
                <a:latin typeface="Times New Roman" panose="02020603050405020304" pitchFamily="18" charset="0"/>
              </a:rPr>
              <a:t>english</a:t>
            </a:r>
            <a:r>
              <a:rPr lang="zh-CN" altLang="en-US" sz="2400" b="1" dirty="0">
                <a:solidFill>
                  <a:srgbClr val="000000"/>
                </a:solidFill>
                <a:latin typeface="Times New Roman" panose="02020603050405020304" pitchFamily="18" charset="0"/>
              </a:rPr>
              <a:t>子程序将规则翻译成英语，显示给专家。</a:t>
            </a:r>
          </a:p>
          <a:p>
            <a:pPr eaLnBrk="1" hangingPunct="1">
              <a:spcBef>
                <a:spcPct val="20000"/>
              </a:spcBef>
              <a:spcAft>
                <a:spcPct val="30000"/>
              </a:spcAft>
              <a:buClr>
                <a:srgbClr val="0000FF"/>
              </a:buClr>
              <a:buSzPct val="50000"/>
              <a:buFont typeface="Wingdings" panose="05000000000000000000" pitchFamily="2" charset="2"/>
              <a:buChar char="l"/>
            </a:pPr>
            <a:r>
              <a:rPr lang="zh-CN" altLang="en-US" sz="2400" b="1" dirty="0">
                <a:solidFill>
                  <a:srgbClr val="000000"/>
                </a:solidFill>
                <a:latin typeface="Times New Roman" panose="02020603050405020304" pitchFamily="18" charset="0"/>
              </a:rPr>
              <a:t>  </a:t>
            </a:r>
            <a:r>
              <a:rPr lang="en-US" altLang="zh-CN" sz="2400" b="1" dirty="0">
                <a:solidFill>
                  <a:srgbClr val="000000"/>
                </a:solidFill>
                <a:latin typeface="Times New Roman" panose="02020603050405020304" pitchFamily="18" charset="0"/>
              </a:rPr>
              <a:t>(5) </a:t>
            </a:r>
            <a:r>
              <a:rPr lang="zh-CN" altLang="en-US" sz="2400" b="1" dirty="0">
                <a:solidFill>
                  <a:srgbClr val="000000"/>
                </a:solidFill>
                <a:latin typeface="Times New Roman" panose="02020603050405020304" pitchFamily="18" charset="0"/>
              </a:rPr>
              <a:t>提问专家是否同意这条翻译的规则；如果规则不正确，</a:t>
            </a:r>
          </a:p>
          <a:p>
            <a:pPr eaLnBrk="1" hangingPunct="1">
              <a:spcBef>
                <a:spcPct val="20000"/>
              </a:spcBef>
              <a:spcAft>
                <a:spcPct val="30000"/>
              </a:spcAft>
              <a:buClr>
                <a:srgbClr val="0000FF"/>
              </a:buClr>
              <a:buSzPct val="50000"/>
              <a:buFont typeface="Wingdings" panose="05000000000000000000" pitchFamily="2" charset="2"/>
              <a:buNone/>
            </a:pPr>
            <a:r>
              <a:rPr lang="zh-CN" altLang="en-US" sz="2400" b="1" dirty="0">
                <a:solidFill>
                  <a:srgbClr val="000000"/>
                </a:solidFill>
                <a:latin typeface="Times New Roman" panose="02020603050405020304" pitchFamily="18" charset="0"/>
              </a:rPr>
              <a:t>         专家进行修改并回到步骤 </a:t>
            </a:r>
            <a:r>
              <a:rPr lang="en-US" altLang="zh-CN" sz="2400" b="1" dirty="0">
                <a:solidFill>
                  <a:srgbClr val="000000"/>
                </a:solidFill>
                <a:latin typeface="Times New Roman" panose="02020603050405020304" pitchFamily="18" charset="0"/>
              </a:rPr>
              <a:t>(4)</a:t>
            </a:r>
            <a:r>
              <a:rPr lang="zh-CN" altLang="en-US" sz="2400" b="1" dirty="0" smtClean="0">
                <a:solidFill>
                  <a:srgbClr val="000000"/>
                </a:solidFill>
                <a:latin typeface="Times New Roman" panose="02020603050405020304" pitchFamily="18" charset="0"/>
              </a:rPr>
              <a:t>。</a:t>
            </a:r>
            <a:endParaRPr lang="en-US" altLang="zh-CN" sz="2400" b="1" dirty="0">
              <a:solidFill>
                <a:srgbClr val="000000"/>
              </a:solidFill>
              <a:latin typeface="Times New Roman" panose="02020603050405020304" pitchFamily="18" charset="0"/>
            </a:endParaRPr>
          </a:p>
          <a:p>
            <a:pPr algn="just" eaLnBrk="1" hangingPunct="1">
              <a:spcBef>
                <a:spcPct val="20000"/>
              </a:spcBef>
              <a:spcAft>
                <a:spcPct val="30000"/>
              </a:spcAft>
              <a:buClr>
                <a:srgbClr val="0000FF"/>
              </a:buClr>
              <a:buSzPct val="50000"/>
              <a:buFont typeface="Wingdings" panose="05000000000000000000" pitchFamily="2" charset="2"/>
              <a:buChar char="l"/>
            </a:pPr>
            <a:r>
              <a:rPr lang="en-US" altLang="zh-CN" sz="2400" b="1" dirty="0">
                <a:solidFill>
                  <a:srgbClr val="000000"/>
                </a:solidFill>
                <a:latin typeface="Times New Roman" panose="02020603050405020304" pitchFamily="18" charset="0"/>
              </a:rPr>
              <a:t>(6) </a:t>
            </a:r>
            <a:r>
              <a:rPr lang="zh-CN" altLang="en-US" sz="2400" b="1" dirty="0">
                <a:solidFill>
                  <a:srgbClr val="000000"/>
                </a:solidFill>
                <a:latin typeface="宋体" panose="02010600030101010101" pitchFamily="2" charset="-122"/>
              </a:rPr>
              <a:t>检查新规则与其他旧规则之间的矛盾。</a:t>
            </a:r>
          </a:p>
          <a:p>
            <a:pPr algn="just" eaLnBrk="1" hangingPunct="1">
              <a:spcBef>
                <a:spcPct val="20000"/>
              </a:spcBef>
              <a:spcAft>
                <a:spcPct val="30000"/>
              </a:spcAft>
              <a:buClr>
                <a:srgbClr val="0000FF"/>
              </a:buClr>
              <a:buSzPct val="50000"/>
              <a:buFont typeface="Wingdings" panose="05000000000000000000" pitchFamily="2" charset="2"/>
              <a:buChar char="l"/>
            </a:pPr>
            <a:r>
              <a:rPr lang="zh-CN" altLang="en-US" sz="2400" b="1" dirty="0">
                <a:solidFill>
                  <a:srgbClr val="000000"/>
                </a:solidFill>
                <a:latin typeface="Times New Roman" panose="02020603050405020304" pitchFamily="18" charset="0"/>
              </a:rPr>
              <a:t> </a:t>
            </a:r>
            <a:r>
              <a:rPr lang="en-US" altLang="zh-CN" sz="2400" b="1" dirty="0">
                <a:solidFill>
                  <a:srgbClr val="000000"/>
                </a:solidFill>
                <a:latin typeface="Times New Roman" panose="02020603050405020304" pitchFamily="18" charset="0"/>
              </a:rPr>
              <a:t>(7) </a:t>
            </a:r>
            <a:r>
              <a:rPr lang="zh-CN" altLang="en-US" sz="2400" b="1" dirty="0">
                <a:solidFill>
                  <a:srgbClr val="000000"/>
                </a:solidFill>
                <a:latin typeface="Times New Roman" panose="02020603050405020304" pitchFamily="18" charset="0"/>
              </a:rPr>
              <a:t>如果有必要，可调用辅助分类规则对新规则分类。</a:t>
            </a:r>
          </a:p>
          <a:p>
            <a:pPr algn="just" eaLnBrk="1" hangingPunct="1">
              <a:spcBef>
                <a:spcPct val="20000"/>
              </a:spcBef>
              <a:spcAft>
                <a:spcPct val="30000"/>
              </a:spcAft>
              <a:buClr>
                <a:srgbClr val="0000FF"/>
              </a:buClr>
              <a:buSzPct val="50000"/>
              <a:buFont typeface="Wingdings" panose="05000000000000000000" pitchFamily="2" charset="2"/>
              <a:buChar char="l"/>
            </a:pPr>
            <a:r>
              <a:rPr lang="zh-CN" altLang="en-US" sz="2400" b="1" dirty="0">
                <a:solidFill>
                  <a:srgbClr val="000000"/>
                </a:solidFill>
                <a:latin typeface="Times New Roman" panose="02020603050405020304" pitchFamily="18" charset="0"/>
              </a:rPr>
              <a:t> </a:t>
            </a:r>
            <a:r>
              <a:rPr lang="en-US" altLang="zh-CN" sz="2400" b="1" dirty="0">
                <a:solidFill>
                  <a:srgbClr val="000000"/>
                </a:solidFill>
                <a:latin typeface="Times New Roman" panose="02020603050405020304" pitchFamily="18" charset="0"/>
              </a:rPr>
              <a:t>(8) </a:t>
            </a:r>
            <a:r>
              <a:rPr lang="zh-CN" altLang="en-US" sz="2400" b="1" dirty="0">
                <a:solidFill>
                  <a:srgbClr val="000000"/>
                </a:solidFill>
                <a:latin typeface="Times New Roman" panose="02020603050405020304" pitchFamily="18" charset="0"/>
              </a:rPr>
              <a:t>把规则加入</a:t>
            </a:r>
            <a:r>
              <a:rPr lang="en-US" altLang="zh-CN" sz="2400" b="1" dirty="0">
                <a:solidFill>
                  <a:srgbClr val="000000"/>
                </a:solidFill>
                <a:latin typeface="Times New Roman" panose="02020603050405020304" pitchFamily="18" charset="0"/>
              </a:rPr>
              <a:t>LOOKHEAD</a:t>
            </a:r>
            <a:r>
              <a:rPr lang="zh-CN" altLang="en-US" sz="2400" b="1" dirty="0">
                <a:solidFill>
                  <a:srgbClr val="000000"/>
                </a:solidFill>
                <a:latin typeface="Times New Roman" panose="02020603050405020304" pitchFamily="18" charset="0"/>
              </a:rPr>
              <a:t>表。</a:t>
            </a:r>
          </a:p>
          <a:p>
            <a:pPr algn="just" eaLnBrk="1" hangingPunct="1">
              <a:spcBef>
                <a:spcPct val="20000"/>
              </a:spcBef>
              <a:spcAft>
                <a:spcPct val="30000"/>
              </a:spcAft>
              <a:buClr>
                <a:srgbClr val="0000FF"/>
              </a:buClr>
              <a:buSzPct val="50000"/>
              <a:buFont typeface="Wingdings" panose="05000000000000000000" pitchFamily="2" charset="2"/>
              <a:buChar char="l"/>
            </a:pPr>
            <a:r>
              <a:rPr lang="zh-CN" altLang="en-US" sz="2400" b="1" dirty="0">
                <a:solidFill>
                  <a:srgbClr val="000000"/>
                </a:solidFill>
                <a:latin typeface="Times New Roman" panose="02020603050405020304" pitchFamily="18" charset="0"/>
              </a:rPr>
              <a:t> </a:t>
            </a:r>
            <a:r>
              <a:rPr lang="en-US" altLang="zh-CN" sz="2400" b="1" dirty="0">
                <a:solidFill>
                  <a:srgbClr val="000000"/>
                </a:solidFill>
                <a:latin typeface="Times New Roman" panose="02020603050405020304" pitchFamily="18" charset="0"/>
              </a:rPr>
              <a:t>(9) </a:t>
            </a:r>
            <a:r>
              <a:rPr lang="zh-CN" altLang="en-US" sz="2400" b="1" dirty="0">
                <a:solidFill>
                  <a:srgbClr val="000000"/>
                </a:solidFill>
                <a:latin typeface="Times New Roman" panose="02020603050405020304" pitchFamily="18" charset="0"/>
              </a:rPr>
              <a:t>把规则加入</a:t>
            </a:r>
            <a:r>
              <a:rPr lang="en-US" altLang="zh-CN" sz="2400" b="1" dirty="0">
                <a:solidFill>
                  <a:srgbClr val="000000"/>
                </a:solidFill>
                <a:latin typeface="Times New Roman" panose="02020603050405020304" pitchFamily="18" charset="0"/>
              </a:rPr>
              <a:t>CONTAIED-IN</a:t>
            </a:r>
            <a:r>
              <a:rPr lang="zh-CN" altLang="en-US" sz="2400" b="1" dirty="0">
                <a:solidFill>
                  <a:srgbClr val="000000"/>
                </a:solidFill>
                <a:latin typeface="Times New Roman" panose="02020603050405020304" pitchFamily="18" charset="0"/>
              </a:rPr>
              <a:t>表、</a:t>
            </a:r>
            <a:r>
              <a:rPr lang="en-US" altLang="zh-CN" sz="2400" b="1" dirty="0">
                <a:solidFill>
                  <a:srgbClr val="000000"/>
                </a:solidFill>
                <a:latin typeface="Times New Roman" panose="02020603050405020304" pitchFamily="18" charset="0"/>
              </a:rPr>
              <a:t>UPDATED-BY</a:t>
            </a:r>
            <a:r>
              <a:rPr lang="zh-CN" altLang="en-US" sz="2400" b="1" dirty="0">
                <a:solidFill>
                  <a:srgbClr val="000000"/>
                </a:solidFill>
                <a:latin typeface="Times New Roman" panose="02020603050405020304" pitchFamily="18" charset="0"/>
              </a:rPr>
              <a:t>表。</a:t>
            </a:r>
          </a:p>
          <a:p>
            <a:pPr algn="just" eaLnBrk="1" hangingPunct="1">
              <a:spcBef>
                <a:spcPct val="20000"/>
              </a:spcBef>
              <a:spcAft>
                <a:spcPct val="30000"/>
              </a:spcAft>
              <a:buClr>
                <a:srgbClr val="0000FF"/>
              </a:buClr>
              <a:buSzPct val="50000"/>
              <a:buFont typeface="Wingdings" panose="05000000000000000000" pitchFamily="2" charset="2"/>
              <a:buChar char="l"/>
            </a:pPr>
            <a:r>
              <a:rPr lang="zh-CN" altLang="en-US" sz="2400" b="1" dirty="0">
                <a:solidFill>
                  <a:srgbClr val="000000"/>
                </a:solidFill>
                <a:latin typeface="Times New Roman" panose="02020603050405020304" pitchFamily="18" charset="0"/>
              </a:rPr>
              <a:t> </a:t>
            </a:r>
            <a:r>
              <a:rPr lang="en-US" altLang="zh-CN" sz="2400" b="1" dirty="0">
                <a:solidFill>
                  <a:srgbClr val="000000"/>
                </a:solidFill>
                <a:latin typeface="Times New Roman" panose="02020603050405020304" pitchFamily="18" charset="0"/>
              </a:rPr>
              <a:t>(10) </a:t>
            </a:r>
            <a:r>
              <a:rPr lang="zh-CN" altLang="en-US" sz="2400" b="1" dirty="0">
                <a:solidFill>
                  <a:srgbClr val="000000"/>
                </a:solidFill>
                <a:latin typeface="宋体" panose="02010600030101010101" pitchFamily="2" charset="-122"/>
              </a:rPr>
              <a:t>告诉专家系统新规则已是规则库中的一部分了。</a:t>
            </a:r>
            <a:r>
              <a:rPr lang="zh-CN" altLang="en-US" sz="2400" dirty="0">
                <a:solidFill>
                  <a:srgbClr val="000000"/>
                </a:solidFill>
                <a:latin typeface="Times New Roman" panose="02020603050405020304" pitchFamily="18" charset="0"/>
              </a:rPr>
              <a:t> </a:t>
            </a:r>
          </a:p>
        </p:txBody>
      </p:sp>
    </p:spTree>
    <p:extLst>
      <p:ext uri="{BB962C8B-B14F-4D97-AF65-F5344CB8AC3E}">
        <p14:creationId xmlns:p14="http://schemas.microsoft.com/office/powerpoint/2010/main" val="26711384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196612"/>
                                        </p:tgtEl>
                                        <p:attrNameLst>
                                          <p:attrName>style.visibility</p:attrName>
                                        </p:attrNameLst>
                                      </p:cBhvr>
                                      <p:to>
                                        <p:strVal val="visible"/>
                                      </p:to>
                                    </p:set>
                                    <p:animEffect transition="in" filter="barn(inHorizontal)">
                                      <p:cBhvr>
                                        <p:cTn id="7" dur="500"/>
                                        <p:tgtEl>
                                          <p:spTgt spid="1966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612" grpId="0" animBg="1"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0"/>
          </p:nvPr>
        </p:nvSpPr>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83515" indent="-301352" eaLnBrk="0" hangingPunct="0">
              <a:defRPr>
                <a:solidFill>
                  <a:schemeClr val="tx1"/>
                </a:solidFill>
                <a:latin typeface="Verdana" panose="020B0604030504040204" pitchFamily="34" charset="0"/>
                <a:ea typeface="宋体" panose="02010600030101010101" pitchFamily="2" charset="-122"/>
              </a:defRPr>
            </a:lvl2pPr>
            <a:lvl3pPr marL="1205408" indent="-241082" eaLnBrk="0" hangingPunct="0">
              <a:defRPr>
                <a:solidFill>
                  <a:schemeClr val="tx1"/>
                </a:solidFill>
                <a:latin typeface="Verdana" panose="020B0604030504040204" pitchFamily="34" charset="0"/>
                <a:ea typeface="宋体" panose="02010600030101010101" pitchFamily="2" charset="-122"/>
              </a:defRPr>
            </a:lvl3pPr>
            <a:lvl4pPr marL="1687571" indent="-241082" eaLnBrk="0" hangingPunct="0">
              <a:defRPr>
                <a:solidFill>
                  <a:schemeClr val="tx1"/>
                </a:solidFill>
                <a:latin typeface="Verdana" panose="020B0604030504040204" pitchFamily="34" charset="0"/>
                <a:ea typeface="宋体" panose="02010600030101010101" pitchFamily="2" charset="-122"/>
              </a:defRPr>
            </a:lvl4pPr>
            <a:lvl5pPr marL="2169734" indent="-241082" eaLnBrk="0" hangingPunct="0">
              <a:defRPr>
                <a:solidFill>
                  <a:schemeClr val="tx1"/>
                </a:solidFill>
                <a:latin typeface="Verdana" panose="020B0604030504040204" pitchFamily="34" charset="0"/>
                <a:ea typeface="宋体" panose="02010600030101010101" pitchFamily="2" charset="-122"/>
              </a:defRPr>
            </a:lvl5pPr>
            <a:lvl6pPr marL="2651897" indent="-241082"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3134060" indent="-241082"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616223" indent="-241082"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4098387" indent="-241082"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1FD86D0C-5CA3-431F-855F-8DEFC3E3DBCE}" type="slidenum">
              <a:rPr lang="ja-JP" altLang="en-US">
                <a:solidFill>
                  <a:srgbClr val="A50021"/>
                </a:solidFill>
                <a:latin typeface="Arial" panose="020B0604020202020204" pitchFamily="34" charset="0"/>
                <a:ea typeface="ＭＳ Ｐゴシック" panose="020B0600070205080204" pitchFamily="34" charset="-128"/>
              </a:rPr>
              <a:pPr eaLnBrk="1" hangingPunct="1"/>
              <a:t>52</a:t>
            </a:fld>
            <a:endParaRPr lang="en-US" altLang="ja-JP">
              <a:solidFill>
                <a:srgbClr val="A50021"/>
              </a:solidFill>
              <a:latin typeface="Arial" panose="020B0604020202020204" pitchFamily="34" charset="0"/>
              <a:ea typeface="ＭＳ Ｐゴシック" panose="020B0600070205080204" pitchFamily="34" charset="-128"/>
            </a:endParaRPr>
          </a:p>
        </p:txBody>
      </p:sp>
      <p:sp>
        <p:nvSpPr>
          <p:cNvPr id="61443" name="Rectangle 2"/>
          <p:cNvSpPr>
            <a:spLocks noGrp="1" noChangeArrowheads="1"/>
          </p:cNvSpPr>
          <p:nvPr>
            <p:ph type="title"/>
          </p:nvPr>
        </p:nvSpPr>
        <p:spPr>
          <a:xfrm>
            <a:off x="1255427" y="-112174"/>
            <a:ext cx="8318004" cy="1397978"/>
          </a:xfrm>
        </p:spPr>
        <p:txBody>
          <a:bodyPr/>
          <a:lstStyle/>
          <a:p>
            <a:pPr eaLnBrk="1" hangingPunct="1"/>
            <a:r>
              <a:rPr lang="zh-CN" altLang="en-US" sz="3797" dirty="0" smtClean="0">
                <a:latin typeface="Times New Roman" panose="02020603050405020304" pitchFamily="18" charset="0"/>
                <a:ea typeface="黑体" panose="02010609060101010101" pitchFamily="49" charset="-122"/>
                <a:cs typeface="Times New Roman" panose="02020603050405020304" pitchFamily="18" charset="0"/>
              </a:rPr>
              <a:t>地质勘探</a:t>
            </a:r>
            <a:r>
              <a:rPr lang="zh-CN" altLang="en-US" sz="3797" dirty="0">
                <a:latin typeface="Times New Roman" panose="02020603050405020304" pitchFamily="18" charset="0"/>
                <a:ea typeface="黑体" panose="02010609060101010101" pitchFamily="49" charset="-122"/>
                <a:cs typeface="Times New Roman" panose="02020603050405020304" pitchFamily="18" charset="0"/>
              </a:rPr>
              <a:t>专家系统──</a:t>
            </a:r>
            <a:r>
              <a:rPr lang="en-US" altLang="zh-CN" sz="3797" dirty="0">
                <a:latin typeface="Times New Roman" panose="02020603050405020304" pitchFamily="18" charset="0"/>
                <a:ea typeface="黑体" panose="02010609060101010101" pitchFamily="49" charset="-122"/>
                <a:cs typeface="Times New Roman" panose="02020603050405020304" pitchFamily="18" charset="0"/>
              </a:rPr>
              <a:t>PROSPECTOR </a:t>
            </a:r>
          </a:p>
        </p:txBody>
      </p:sp>
      <p:sp>
        <p:nvSpPr>
          <p:cNvPr id="61444" name="Rectangle 3"/>
          <p:cNvSpPr>
            <a:spLocks noGrp="1" noChangeArrowheads="1"/>
          </p:cNvSpPr>
          <p:nvPr>
            <p:ph type="body" idx="1"/>
          </p:nvPr>
        </p:nvSpPr>
        <p:spPr>
          <a:xfrm>
            <a:off x="80627" y="883991"/>
            <a:ext cx="9114478" cy="5695712"/>
          </a:xfrm>
        </p:spPr>
        <p:txBody>
          <a:bodyPr/>
          <a:lstStyle/>
          <a:p>
            <a:pPr marL="276240" indent="-276240">
              <a:buNone/>
            </a:pPr>
            <a:r>
              <a:rPr lang="en-US" altLang="zh-CN" sz="2742" b="1">
                <a:solidFill>
                  <a:srgbClr val="000000"/>
                </a:solidFill>
                <a:latin typeface="Times New Roman" panose="02020603050405020304" pitchFamily="18" charset="0"/>
                <a:cs typeface="Times New Roman" panose="02020603050405020304" pitchFamily="18" charset="0"/>
              </a:rPr>
              <a:t>1.  PROSPECTOR</a:t>
            </a:r>
            <a:r>
              <a:rPr lang="zh-CN" altLang="en-US" sz="2742" b="1">
                <a:solidFill>
                  <a:srgbClr val="000000"/>
                </a:solidFill>
                <a:latin typeface="Times New Roman" panose="02020603050405020304" pitchFamily="18" charset="0"/>
              </a:rPr>
              <a:t>系统概述</a:t>
            </a:r>
          </a:p>
          <a:p>
            <a:pPr marL="276240" indent="-276240">
              <a:buSzPct val="50000"/>
              <a:buFont typeface="Wingdings" panose="05000000000000000000" pitchFamily="2" charset="2"/>
              <a:buChar char="n"/>
            </a:pPr>
            <a:r>
              <a:rPr lang="en-US" altLang="zh-CN" sz="2742" b="1">
                <a:solidFill>
                  <a:srgbClr val="000000"/>
                </a:solidFill>
                <a:latin typeface="Times New Roman" panose="02020603050405020304" pitchFamily="18" charset="0"/>
                <a:cs typeface="Times New Roman" panose="02020603050405020304" pitchFamily="18" charset="0"/>
              </a:rPr>
              <a:t>(1) </a:t>
            </a:r>
            <a:r>
              <a:rPr lang="zh-CN" altLang="en-US" sz="2742" b="1">
                <a:solidFill>
                  <a:srgbClr val="000000"/>
                </a:solidFill>
                <a:latin typeface="Times New Roman" panose="02020603050405020304" pitchFamily="18" charset="0"/>
              </a:rPr>
              <a:t>系统结构</a:t>
            </a:r>
            <a:r>
              <a:rPr lang="zh-CN" altLang="en-US" smtClean="0">
                <a:latin typeface="Times New Roman" panose="02020603050405020304" pitchFamily="18" charset="0"/>
              </a:rPr>
              <a:t>  </a:t>
            </a:r>
          </a:p>
        </p:txBody>
      </p:sp>
      <p:sp>
        <p:nvSpPr>
          <p:cNvPr id="61445" name="Rectangle 5"/>
          <p:cNvSpPr>
            <a:spLocks noChangeArrowheads="1"/>
          </p:cNvSpPr>
          <p:nvPr/>
        </p:nvSpPr>
        <p:spPr bwMode="auto">
          <a:xfrm>
            <a:off x="3234866" y="1913639"/>
            <a:ext cx="964353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pic>
        <p:nvPicPr>
          <p:cNvPr id="198660"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4980" y="1285804"/>
            <a:ext cx="8116641" cy="5786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47" name="Rectangle 273"/>
          <p:cNvSpPr>
            <a:spLocks noChangeArrowheads="1"/>
          </p:cNvSpPr>
          <p:nvPr/>
        </p:nvSpPr>
        <p:spPr bwMode="auto">
          <a:xfrm>
            <a:off x="2893324" y="6750474"/>
            <a:ext cx="803628" cy="2410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34907678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98660"/>
                                        </p:tgtEl>
                                        <p:attrNameLst>
                                          <p:attrName>style.visibility</p:attrName>
                                        </p:attrNameLst>
                                      </p:cBhvr>
                                      <p:to>
                                        <p:strVal val="visible"/>
                                      </p:to>
                                    </p:set>
                                    <p:animEffect transition="in" filter="dissolve">
                                      <p:cBhvr>
                                        <p:cTn id="7" dur="500"/>
                                        <p:tgtEl>
                                          <p:spTgt spid="1986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0"/>
          </p:nvPr>
        </p:nvSpPr>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83515" indent="-301352" eaLnBrk="0" hangingPunct="0">
              <a:defRPr>
                <a:solidFill>
                  <a:schemeClr val="tx1"/>
                </a:solidFill>
                <a:latin typeface="Verdana" panose="020B0604030504040204" pitchFamily="34" charset="0"/>
                <a:ea typeface="宋体" panose="02010600030101010101" pitchFamily="2" charset="-122"/>
              </a:defRPr>
            </a:lvl2pPr>
            <a:lvl3pPr marL="1205408" indent="-241082" eaLnBrk="0" hangingPunct="0">
              <a:defRPr>
                <a:solidFill>
                  <a:schemeClr val="tx1"/>
                </a:solidFill>
                <a:latin typeface="Verdana" panose="020B0604030504040204" pitchFamily="34" charset="0"/>
                <a:ea typeface="宋体" panose="02010600030101010101" pitchFamily="2" charset="-122"/>
              </a:defRPr>
            </a:lvl3pPr>
            <a:lvl4pPr marL="1687571" indent="-241082" eaLnBrk="0" hangingPunct="0">
              <a:defRPr>
                <a:solidFill>
                  <a:schemeClr val="tx1"/>
                </a:solidFill>
                <a:latin typeface="Verdana" panose="020B0604030504040204" pitchFamily="34" charset="0"/>
                <a:ea typeface="宋体" panose="02010600030101010101" pitchFamily="2" charset="-122"/>
              </a:defRPr>
            </a:lvl4pPr>
            <a:lvl5pPr marL="2169734" indent="-241082" eaLnBrk="0" hangingPunct="0">
              <a:defRPr>
                <a:solidFill>
                  <a:schemeClr val="tx1"/>
                </a:solidFill>
                <a:latin typeface="Verdana" panose="020B0604030504040204" pitchFamily="34" charset="0"/>
                <a:ea typeface="宋体" panose="02010600030101010101" pitchFamily="2" charset="-122"/>
              </a:defRPr>
            </a:lvl5pPr>
            <a:lvl6pPr marL="2651897" indent="-241082"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3134060" indent="-241082"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616223" indent="-241082"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4098387" indent="-241082"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AB8BD005-10BC-429B-9312-843BCF945A17}" type="slidenum">
              <a:rPr lang="ja-JP" altLang="en-US">
                <a:solidFill>
                  <a:srgbClr val="A50021"/>
                </a:solidFill>
                <a:latin typeface="Arial" panose="020B0604020202020204" pitchFamily="34" charset="0"/>
                <a:ea typeface="ＭＳ Ｐゴシック" panose="020B0600070205080204" pitchFamily="34" charset="-128"/>
              </a:rPr>
              <a:pPr eaLnBrk="1" hangingPunct="1"/>
              <a:t>53</a:t>
            </a:fld>
            <a:endParaRPr lang="en-US" altLang="ja-JP">
              <a:solidFill>
                <a:srgbClr val="A50021"/>
              </a:solidFill>
              <a:latin typeface="Arial" panose="020B0604020202020204" pitchFamily="34" charset="0"/>
              <a:ea typeface="ＭＳ Ｐゴシック" panose="020B0600070205080204" pitchFamily="34" charset="-128"/>
            </a:endParaRPr>
          </a:p>
        </p:txBody>
      </p:sp>
      <p:sp>
        <p:nvSpPr>
          <p:cNvPr id="62468" name="Rectangle 3"/>
          <p:cNvSpPr>
            <a:spLocks noGrp="1" noChangeArrowheads="1"/>
          </p:cNvSpPr>
          <p:nvPr>
            <p:ph type="body" idx="1"/>
          </p:nvPr>
        </p:nvSpPr>
        <p:spPr>
          <a:xfrm>
            <a:off x="35090" y="159941"/>
            <a:ext cx="9114478" cy="5695712"/>
          </a:xfrm>
        </p:spPr>
        <p:txBody>
          <a:bodyPr/>
          <a:lstStyle/>
          <a:p>
            <a:pPr marL="276240" indent="-276240">
              <a:buNone/>
            </a:pPr>
            <a:r>
              <a:rPr lang="en-US" altLang="zh-CN" sz="2742" b="1">
                <a:solidFill>
                  <a:srgbClr val="000000"/>
                </a:solidFill>
                <a:latin typeface="Times New Roman" panose="02020603050405020304" pitchFamily="18" charset="0"/>
                <a:cs typeface="Times New Roman" panose="02020603050405020304" pitchFamily="18" charset="0"/>
              </a:rPr>
              <a:t> 1.  PROSPECTOR</a:t>
            </a:r>
            <a:r>
              <a:rPr lang="zh-CN" altLang="en-US" sz="2742" b="1">
                <a:solidFill>
                  <a:srgbClr val="000000"/>
                </a:solidFill>
                <a:latin typeface="Times New Roman" panose="02020603050405020304" pitchFamily="18" charset="0"/>
              </a:rPr>
              <a:t>系统概述</a:t>
            </a:r>
          </a:p>
          <a:p>
            <a:pPr marL="276240" indent="-276240">
              <a:buSzPct val="50000"/>
              <a:buFont typeface="Wingdings" panose="05000000000000000000" pitchFamily="2" charset="2"/>
              <a:buChar char="n"/>
            </a:pPr>
            <a:r>
              <a:rPr lang="en-US" altLang="zh-CN" sz="2742" b="1">
                <a:solidFill>
                  <a:srgbClr val="000000"/>
                </a:solidFill>
                <a:latin typeface="Times New Roman" panose="02020603050405020304" pitchFamily="18" charset="0"/>
                <a:cs typeface="Times New Roman" panose="02020603050405020304" pitchFamily="18" charset="0"/>
              </a:rPr>
              <a:t>(1) </a:t>
            </a:r>
            <a:r>
              <a:rPr lang="zh-CN" altLang="en-US" sz="2742" b="1">
                <a:solidFill>
                  <a:srgbClr val="000000"/>
                </a:solidFill>
                <a:latin typeface="Times New Roman" panose="02020603050405020304" pitchFamily="18" charset="0"/>
              </a:rPr>
              <a:t>系统结构</a:t>
            </a:r>
            <a:r>
              <a:rPr lang="zh-CN" altLang="en-US" smtClean="0">
                <a:latin typeface="Times New Roman" panose="02020603050405020304" pitchFamily="18" charset="0"/>
              </a:rPr>
              <a:t>  </a:t>
            </a:r>
          </a:p>
        </p:txBody>
      </p:sp>
      <p:sp>
        <p:nvSpPr>
          <p:cNvPr id="62469" name="Rectangle 4"/>
          <p:cNvSpPr>
            <a:spLocks noChangeArrowheads="1"/>
          </p:cNvSpPr>
          <p:nvPr/>
        </p:nvSpPr>
        <p:spPr bwMode="auto">
          <a:xfrm>
            <a:off x="3234866" y="1913639"/>
            <a:ext cx="964353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199686" name="Text Box 6"/>
          <p:cNvSpPr txBox="1">
            <a:spLocks noChangeArrowheads="1"/>
          </p:cNvSpPr>
          <p:nvPr/>
        </p:nvSpPr>
        <p:spPr bwMode="auto">
          <a:xfrm>
            <a:off x="285527" y="1216391"/>
            <a:ext cx="9161357" cy="5381858"/>
          </a:xfrm>
          <a:prstGeom prst="rect">
            <a:avLst/>
          </a:prstGeom>
          <a:gradFill rotWithShape="1">
            <a:gsLst>
              <a:gs pos="0">
                <a:srgbClr val="FFFF00"/>
              </a:gs>
              <a:gs pos="100000">
                <a:schemeClr val="bg1"/>
              </a:gs>
            </a:gsLst>
            <a:path path="rect">
              <a:fillToRect l="100000" t="100000"/>
            </a:path>
          </a:gradFill>
          <a:ln w="9525">
            <a:solidFill>
              <a:srgbClr val="808080"/>
            </a:solidFill>
            <a:miter lim="800000"/>
            <a:headEnd/>
            <a:tailEnd/>
          </a:ln>
        </p:spPr>
        <p:txBody>
          <a:bodyP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just" eaLnBrk="1" hangingPunct="1">
              <a:lnSpc>
                <a:spcPct val="120000"/>
              </a:lnSpc>
              <a:spcBef>
                <a:spcPct val="20000"/>
              </a:spcBef>
              <a:buClr>
                <a:srgbClr val="0000FF"/>
              </a:buClr>
              <a:buSzPct val="50000"/>
              <a:buFont typeface="Wingdings" panose="05000000000000000000" pitchFamily="2" charset="2"/>
              <a:buChar char="l"/>
            </a:pPr>
            <a:r>
              <a:rPr lang="en-US" altLang="zh-CN" sz="2320" b="1" dirty="0">
                <a:solidFill>
                  <a:srgbClr val="000000"/>
                </a:solidFill>
                <a:latin typeface="Times New Roman" panose="02020603050405020304" pitchFamily="18" charset="0"/>
                <a:cs typeface="Times New Roman" panose="02020603050405020304" pitchFamily="18" charset="0"/>
              </a:rPr>
              <a:t> </a:t>
            </a:r>
            <a:r>
              <a:rPr lang="zh-CN" altLang="en-US" sz="2426" b="1" dirty="0">
                <a:solidFill>
                  <a:srgbClr val="0000FF"/>
                </a:solidFill>
                <a:latin typeface="Times New Roman" panose="02020603050405020304" pitchFamily="18" charset="0"/>
              </a:rPr>
              <a:t>模型文件（模型知识库）</a:t>
            </a:r>
            <a:r>
              <a:rPr lang="zh-CN" altLang="en-US" sz="2426" b="1" dirty="0">
                <a:latin typeface="Times New Roman" panose="02020603050405020304" pitchFamily="18" charset="0"/>
              </a:rPr>
              <a:t>：</a:t>
            </a:r>
            <a:r>
              <a:rPr lang="en-US" altLang="zh-CN" sz="2426" b="1" dirty="0">
                <a:latin typeface="Times New Roman" panose="02020603050405020304" pitchFamily="18" charset="0"/>
              </a:rPr>
              <a:t>12</a:t>
            </a:r>
            <a:r>
              <a:rPr lang="zh-CN" altLang="en-US" sz="2426" b="1" dirty="0">
                <a:latin typeface="Times New Roman" panose="02020603050405020304" pitchFamily="18" charset="0"/>
              </a:rPr>
              <a:t>个模型文件，表达成推理规则网络，共有</a:t>
            </a:r>
            <a:r>
              <a:rPr lang="en-US" altLang="zh-CN" sz="2426" b="1" dirty="0">
                <a:latin typeface="Times New Roman" panose="02020603050405020304" pitchFamily="18" charset="0"/>
              </a:rPr>
              <a:t>1100</a:t>
            </a:r>
            <a:r>
              <a:rPr lang="zh-CN" altLang="en-US" sz="2426" b="1" dirty="0">
                <a:latin typeface="Times New Roman" panose="02020603050405020304" pitchFamily="18" charset="0"/>
              </a:rPr>
              <a:t>多条规则。规则的前提是地质勘探数据，结论的前提是推理得出的地质假设如矿床分类、含量、分布等。</a:t>
            </a:r>
          </a:p>
          <a:p>
            <a:pPr algn="just" eaLnBrk="1" hangingPunct="1">
              <a:lnSpc>
                <a:spcPct val="120000"/>
              </a:lnSpc>
              <a:spcBef>
                <a:spcPct val="20000"/>
              </a:spcBef>
              <a:buClr>
                <a:srgbClr val="0000FF"/>
              </a:buClr>
              <a:buSzPct val="50000"/>
              <a:buFont typeface="Wingdings" panose="05000000000000000000" pitchFamily="2" charset="2"/>
              <a:buChar char="l"/>
            </a:pPr>
            <a:r>
              <a:rPr lang="zh-CN" altLang="en-US" sz="2426" b="1" dirty="0">
                <a:latin typeface="Times New Roman" panose="02020603050405020304" pitchFamily="18" charset="0"/>
              </a:rPr>
              <a:t> </a:t>
            </a:r>
            <a:r>
              <a:rPr lang="zh-CN" altLang="en-US" sz="2426" b="1" dirty="0">
                <a:solidFill>
                  <a:srgbClr val="0000FF"/>
                </a:solidFill>
                <a:latin typeface="Times New Roman" panose="02020603050405020304" pitchFamily="18" charset="0"/>
              </a:rPr>
              <a:t>术语文件（术语知识库）</a:t>
            </a:r>
            <a:r>
              <a:rPr lang="zh-CN" altLang="en-US" sz="2426" b="1" dirty="0">
                <a:latin typeface="Times New Roman" panose="02020603050405020304" pitchFamily="18" charset="0"/>
              </a:rPr>
              <a:t>：有</a:t>
            </a:r>
            <a:r>
              <a:rPr lang="en-US" altLang="zh-CN" sz="2426" b="1" dirty="0">
                <a:latin typeface="Times New Roman" panose="02020603050405020304" pitchFamily="18" charset="0"/>
              </a:rPr>
              <a:t>400</a:t>
            </a:r>
            <a:r>
              <a:rPr lang="zh-CN" altLang="en-US" sz="2426" b="1" dirty="0">
                <a:latin typeface="Times New Roman" panose="02020603050405020304" pitchFamily="18" charset="0"/>
              </a:rPr>
              <a:t>种岩石、地质名字地质年代和在语义网络中用的其他术语。</a:t>
            </a:r>
          </a:p>
          <a:p>
            <a:pPr algn="just" eaLnBrk="1" hangingPunct="1">
              <a:lnSpc>
                <a:spcPct val="120000"/>
              </a:lnSpc>
              <a:spcBef>
                <a:spcPct val="20000"/>
              </a:spcBef>
              <a:buClr>
                <a:srgbClr val="0000FF"/>
              </a:buClr>
              <a:buSzPct val="50000"/>
              <a:buFont typeface="Wingdings" panose="05000000000000000000" pitchFamily="2" charset="2"/>
              <a:buChar char="l"/>
            </a:pPr>
            <a:r>
              <a:rPr lang="zh-CN" altLang="en-US" sz="2426" b="1" dirty="0">
                <a:latin typeface="Times New Roman" panose="02020603050405020304" pitchFamily="18" charset="0"/>
              </a:rPr>
              <a:t> </a:t>
            </a:r>
            <a:r>
              <a:rPr lang="zh-CN" altLang="en-US" sz="2426" b="1" dirty="0">
                <a:solidFill>
                  <a:srgbClr val="0000FF"/>
                </a:solidFill>
                <a:latin typeface="Times New Roman" panose="02020603050405020304" pitchFamily="18" charset="0"/>
              </a:rPr>
              <a:t>分析器</a:t>
            </a:r>
            <a:r>
              <a:rPr lang="zh-CN" altLang="en-US" sz="2426" b="1" dirty="0">
                <a:latin typeface="Times New Roman" panose="02020603050405020304" pitchFamily="18" charset="0"/>
              </a:rPr>
              <a:t>：将模型文件转换成系统内部的推理网络。</a:t>
            </a:r>
          </a:p>
          <a:p>
            <a:pPr algn="just" eaLnBrk="1" hangingPunct="1">
              <a:lnSpc>
                <a:spcPct val="120000"/>
              </a:lnSpc>
              <a:spcBef>
                <a:spcPct val="20000"/>
              </a:spcBef>
              <a:buClr>
                <a:srgbClr val="0000FF"/>
              </a:buClr>
              <a:buSzPct val="50000"/>
              <a:buFont typeface="Wingdings" panose="05000000000000000000" pitchFamily="2" charset="2"/>
              <a:buChar char="l"/>
            </a:pPr>
            <a:r>
              <a:rPr lang="zh-CN" altLang="en-US" sz="2426" b="1" dirty="0">
                <a:latin typeface="Times New Roman" panose="02020603050405020304" pitchFamily="18" charset="0"/>
              </a:rPr>
              <a:t> </a:t>
            </a:r>
            <a:r>
              <a:rPr lang="zh-CN" altLang="en-US" sz="2426" b="1" dirty="0">
                <a:solidFill>
                  <a:srgbClr val="0000FF"/>
                </a:solidFill>
                <a:latin typeface="Times New Roman" panose="02020603050405020304" pitchFamily="18" charset="0"/>
              </a:rPr>
              <a:t>推理网络</a:t>
            </a:r>
            <a:r>
              <a:rPr lang="zh-CN" altLang="en-US" sz="2426" b="1" dirty="0">
                <a:latin typeface="Times New Roman" panose="02020603050405020304" pitchFamily="18" charset="0"/>
              </a:rPr>
              <a:t>：具有层次结构的与</a:t>
            </a:r>
            <a:r>
              <a:rPr lang="en-US" altLang="zh-CN" sz="2426" b="1" dirty="0">
                <a:latin typeface="Times New Roman" panose="02020603050405020304" pitchFamily="18" charset="0"/>
              </a:rPr>
              <a:t>/</a:t>
            </a:r>
            <a:r>
              <a:rPr lang="zh-CN" altLang="en-US" sz="2426" b="1" dirty="0">
                <a:latin typeface="Times New Roman" panose="02020603050405020304" pitchFamily="18" charset="0"/>
              </a:rPr>
              <a:t>或树，将勘探数据和有关地质假设联系起来，进行从顶到底的逐级推理，上一级的结论作为下一级的证据，直到结论可由勘探数据直接证实的端结点为止</a:t>
            </a:r>
            <a:r>
              <a:rPr lang="zh-CN" altLang="en-US" sz="2426" b="1" dirty="0" smtClean="0">
                <a:latin typeface="Times New Roman" panose="02020603050405020304" pitchFamily="18" charset="0"/>
              </a:rPr>
              <a:t>。</a:t>
            </a:r>
            <a:endParaRPr lang="en-US" altLang="zh-CN" sz="2426" b="1" dirty="0" smtClean="0">
              <a:latin typeface="Times New Roman" panose="02020603050405020304" pitchFamily="18" charset="0"/>
            </a:endParaRPr>
          </a:p>
          <a:p>
            <a:pPr algn="just" eaLnBrk="1" hangingPunct="1">
              <a:lnSpc>
                <a:spcPct val="120000"/>
              </a:lnSpc>
              <a:spcBef>
                <a:spcPct val="20000"/>
              </a:spcBef>
              <a:buClr>
                <a:srgbClr val="0000FF"/>
              </a:buClr>
              <a:buSzPct val="50000"/>
              <a:buFont typeface="Wingdings" panose="05000000000000000000" pitchFamily="2" charset="2"/>
              <a:buChar char="l"/>
            </a:pPr>
            <a:r>
              <a:rPr lang="zh-CN" altLang="en-US" sz="2400" b="1" dirty="0" smtClean="0">
                <a:solidFill>
                  <a:srgbClr val="0000FF"/>
                </a:solidFill>
                <a:latin typeface="Times New Roman" panose="02020603050405020304" pitchFamily="18" charset="0"/>
              </a:rPr>
              <a:t>匹配</a:t>
            </a:r>
            <a:r>
              <a:rPr lang="zh-CN" altLang="en-US" sz="2400" b="1" dirty="0">
                <a:solidFill>
                  <a:srgbClr val="0000FF"/>
                </a:solidFill>
                <a:latin typeface="Times New Roman" panose="02020603050405020304" pitchFamily="18" charset="0"/>
              </a:rPr>
              <a:t>器</a:t>
            </a:r>
            <a:r>
              <a:rPr lang="zh-CN" altLang="en-US" sz="2400" b="1" dirty="0">
                <a:latin typeface="Times New Roman" panose="02020603050405020304" pitchFamily="18" charset="0"/>
              </a:rPr>
              <a:t>：用于语义网络匹配。</a:t>
            </a:r>
          </a:p>
          <a:p>
            <a:pPr algn="just" eaLnBrk="1" hangingPunct="1">
              <a:lnSpc>
                <a:spcPct val="120000"/>
              </a:lnSpc>
              <a:spcBef>
                <a:spcPct val="20000"/>
              </a:spcBef>
              <a:buClr>
                <a:srgbClr val="0000FF"/>
              </a:buClr>
              <a:buSzPct val="50000"/>
              <a:buFont typeface="Wingdings" panose="05000000000000000000" pitchFamily="2" charset="2"/>
              <a:buChar char="l"/>
            </a:pPr>
            <a:r>
              <a:rPr lang="zh-CN" altLang="en-US" sz="2400" b="1" dirty="0">
                <a:latin typeface="Times New Roman" panose="02020603050405020304" pitchFamily="18" charset="0"/>
              </a:rPr>
              <a:t> </a:t>
            </a:r>
            <a:r>
              <a:rPr lang="zh-CN" altLang="en-US" sz="2400" b="1" dirty="0">
                <a:solidFill>
                  <a:srgbClr val="0000FF"/>
                </a:solidFill>
                <a:latin typeface="Times New Roman" panose="02020603050405020304" pitchFamily="18" charset="0"/>
              </a:rPr>
              <a:t>传送器</a:t>
            </a:r>
            <a:r>
              <a:rPr lang="zh-CN" altLang="en-US" sz="2400" b="1" dirty="0">
                <a:latin typeface="Times New Roman" panose="02020603050405020304" pitchFamily="18" charset="0"/>
              </a:rPr>
              <a:t>：用于修正推理网络中模型空间状态变化的概率值</a:t>
            </a:r>
            <a:r>
              <a:rPr lang="zh-CN" altLang="en-US" sz="2400" b="1" dirty="0" smtClean="0">
                <a:latin typeface="Times New Roman" panose="02020603050405020304" pitchFamily="18" charset="0"/>
              </a:rPr>
              <a:t>。</a:t>
            </a:r>
            <a:endParaRPr lang="zh-CN" altLang="en-US" sz="2426" b="1" dirty="0">
              <a:latin typeface="Times New Roman" panose="02020603050405020304" pitchFamily="18" charset="0"/>
            </a:endParaRPr>
          </a:p>
        </p:txBody>
      </p:sp>
    </p:spTree>
    <p:extLst>
      <p:ext uri="{BB962C8B-B14F-4D97-AF65-F5344CB8AC3E}">
        <p14:creationId xmlns:p14="http://schemas.microsoft.com/office/powerpoint/2010/main" val="32524665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9686"/>
                                        </p:tgtEl>
                                        <p:attrNameLst>
                                          <p:attrName>style.visibility</p:attrName>
                                        </p:attrNameLst>
                                      </p:cBhvr>
                                      <p:to>
                                        <p:strVal val="visible"/>
                                      </p:to>
                                    </p:set>
                                    <p:animEffect transition="in" filter="blinds(horizontal)">
                                      <p:cBhvr>
                                        <p:cTn id="7" dur="500"/>
                                        <p:tgtEl>
                                          <p:spTgt spid="1996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686" grpId="0" animBg="1"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0"/>
          </p:nvPr>
        </p:nvSpPr>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83515" indent="-301352" eaLnBrk="0" hangingPunct="0">
              <a:defRPr>
                <a:solidFill>
                  <a:schemeClr val="tx1"/>
                </a:solidFill>
                <a:latin typeface="Verdana" panose="020B0604030504040204" pitchFamily="34" charset="0"/>
                <a:ea typeface="宋体" panose="02010600030101010101" pitchFamily="2" charset="-122"/>
              </a:defRPr>
            </a:lvl2pPr>
            <a:lvl3pPr marL="1205408" indent="-241082" eaLnBrk="0" hangingPunct="0">
              <a:defRPr>
                <a:solidFill>
                  <a:schemeClr val="tx1"/>
                </a:solidFill>
                <a:latin typeface="Verdana" panose="020B0604030504040204" pitchFamily="34" charset="0"/>
                <a:ea typeface="宋体" panose="02010600030101010101" pitchFamily="2" charset="-122"/>
              </a:defRPr>
            </a:lvl3pPr>
            <a:lvl4pPr marL="1687571" indent="-241082" eaLnBrk="0" hangingPunct="0">
              <a:defRPr>
                <a:solidFill>
                  <a:schemeClr val="tx1"/>
                </a:solidFill>
                <a:latin typeface="Verdana" panose="020B0604030504040204" pitchFamily="34" charset="0"/>
                <a:ea typeface="宋体" panose="02010600030101010101" pitchFamily="2" charset="-122"/>
              </a:defRPr>
            </a:lvl4pPr>
            <a:lvl5pPr marL="2169734" indent="-241082" eaLnBrk="0" hangingPunct="0">
              <a:defRPr>
                <a:solidFill>
                  <a:schemeClr val="tx1"/>
                </a:solidFill>
                <a:latin typeface="Verdana" panose="020B0604030504040204" pitchFamily="34" charset="0"/>
                <a:ea typeface="宋体" panose="02010600030101010101" pitchFamily="2" charset="-122"/>
              </a:defRPr>
            </a:lvl5pPr>
            <a:lvl6pPr marL="2651897" indent="-241082"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3134060" indent="-241082"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616223" indent="-241082"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4098387" indent="-241082"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9C099C88-9A99-407A-BB6D-2934923480C3}" type="slidenum">
              <a:rPr lang="ja-JP" altLang="en-US">
                <a:solidFill>
                  <a:srgbClr val="A50021"/>
                </a:solidFill>
                <a:latin typeface="Arial" panose="020B0604020202020204" pitchFamily="34" charset="0"/>
                <a:ea typeface="ＭＳ Ｐゴシック" panose="020B0600070205080204" pitchFamily="34" charset="-128"/>
              </a:rPr>
              <a:pPr eaLnBrk="1" hangingPunct="1"/>
              <a:t>54</a:t>
            </a:fld>
            <a:endParaRPr lang="en-US" altLang="ja-JP">
              <a:solidFill>
                <a:srgbClr val="A50021"/>
              </a:solidFill>
              <a:latin typeface="Arial" panose="020B0604020202020204" pitchFamily="34" charset="0"/>
              <a:ea typeface="ＭＳ Ｐゴシック" panose="020B0600070205080204" pitchFamily="34" charset="-128"/>
            </a:endParaRPr>
          </a:p>
        </p:txBody>
      </p:sp>
      <p:sp>
        <p:nvSpPr>
          <p:cNvPr id="63493" name="Rectangle 4"/>
          <p:cNvSpPr>
            <a:spLocks noChangeArrowheads="1"/>
          </p:cNvSpPr>
          <p:nvPr/>
        </p:nvSpPr>
        <p:spPr bwMode="auto">
          <a:xfrm>
            <a:off x="3234866" y="1913639"/>
            <a:ext cx="964353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238597" name="Text Box 5"/>
          <p:cNvSpPr txBox="1">
            <a:spLocks noChangeArrowheads="1"/>
          </p:cNvSpPr>
          <p:nvPr/>
        </p:nvSpPr>
        <p:spPr bwMode="auto">
          <a:xfrm>
            <a:off x="402077" y="33598"/>
            <a:ext cx="9000631" cy="4999767"/>
          </a:xfrm>
          <a:prstGeom prst="rect">
            <a:avLst/>
          </a:prstGeom>
          <a:gradFill rotWithShape="1">
            <a:gsLst>
              <a:gs pos="0">
                <a:srgbClr val="FFFF00"/>
              </a:gs>
              <a:gs pos="100000">
                <a:schemeClr val="bg1"/>
              </a:gs>
            </a:gsLst>
            <a:path path="rect">
              <a:fillToRect l="100000" t="100000"/>
            </a:path>
          </a:gradFill>
          <a:ln w="9525">
            <a:solidFill>
              <a:srgbClr val="808080"/>
            </a:solidFill>
            <a:miter lim="800000"/>
            <a:headEnd/>
            <a:tailEnd/>
          </a:ln>
        </p:spPr>
        <p:txBody>
          <a:bodyP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just" eaLnBrk="1" hangingPunct="1">
              <a:lnSpc>
                <a:spcPct val="120000"/>
              </a:lnSpc>
              <a:spcBef>
                <a:spcPct val="20000"/>
              </a:spcBef>
              <a:buClr>
                <a:srgbClr val="0000FF"/>
              </a:buClr>
              <a:buSzPct val="50000"/>
              <a:buFont typeface="Wingdings" panose="05000000000000000000" pitchFamily="2" charset="2"/>
              <a:buChar char="l"/>
            </a:pPr>
            <a:r>
              <a:rPr lang="zh-CN" altLang="en-US" sz="2531" b="1" dirty="0" smtClean="0">
                <a:solidFill>
                  <a:srgbClr val="0000FF"/>
                </a:solidFill>
                <a:latin typeface="Times New Roman" panose="02020603050405020304" pitchFamily="18" charset="0"/>
              </a:rPr>
              <a:t>英语</a:t>
            </a:r>
            <a:r>
              <a:rPr lang="zh-CN" altLang="en-US" sz="2531" b="1" dirty="0">
                <a:solidFill>
                  <a:srgbClr val="0000FF"/>
                </a:solidFill>
                <a:latin typeface="Times New Roman" panose="02020603050405020304" pitchFamily="18" charset="0"/>
              </a:rPr>
              <a:t>分析器</a:t>
            </a:r>
            <a:r>
              <a:rPr lang="zh-CN" altLang="en-US" sz="2531" b="1" dirty="0">
                <a:latin typeface="Times New Roman" panose="02020603050405020304" pitchFamily="18" charset="0"/>
              </a:rPr>
              <a:t>：对用户以简单的英语陈述句输入的信息进行分析，并变换到语义网络上。</a:t>
            </a:r>
          </a:p>
          <a:p>
            <a:pPr algn="just" eaLnBrk="1" hangingPunct="1">
              <a:lnSpc>
                <a:spcPct val="120000"/>
              </a:lnSpc>
              <a:spcBef>
                <a:spcPct val="20000"/>
              </a:spcBef>
              <a:buClr>
                <a:srgbClr val="0000FF"/>
              </a:buClr>
              <a:buSzPct val="50000"/>
              <a:buFont typeface="Wingdings" panose="05000000000000000000" pitchFamily="2" charset="2"/>
              <a:buChar char="l"/>
            </a:pPr>
            <a:r>
              <a:rPr lang="zh-CN" altLang="en-US" sz="2531" b="1" dirty="0">
                <a:latin typeface="Times New Roman" panose="02020603050405020304" pitchFamily="18" charset="0"/>
              </a:rPr>
              <a:t> </a:t>
            </a:r>
            <a:r>
              <a:rPr lang="zh-CN" altLang="en-US" sz="2531" b="1" dirty="0">
                <a:solidFill>
                  <a:srgbClr val="0000FF"/>
                </a:solidFill>
                <a:latin typeface="Times New Roman" panose="02020603050405020304" pitchFamily="18" charset="0"/>
              </a:rPr>
              <a:t>问答系统</a:t>
            </a:r>
            <a:r>
              <a:rPr lang="zh-CN" altLang="en-US" sz="2531" b="1" dirty="0">
                <a:latin typeface="Times New Roman" panose="02020603050405020304" pitchFamily="18" charset="0"/>
              </a:rPr>
              <a:t>：检查推理网络的推理过程及模型的运行情况，用户可以随时对系统进行查询，系统也可以对用户提出问题，要求提供勘探证据。 知识获取系统：获取专家知识，增删、修改推理网络</a:t>
            </a:r>
            <a:r>
              <a:rPr lang="zh-CN" altLang="en-US" sz="2531" b="1" dirty="0" smtClean="0">
                <a:latin typeface="Times New Roman" panose="02020603050405020304" pitchFamily="18" charset="0"/>
              </a:rPr>
              <a:t>。</a:t>
            </a:r>
            <a:r>
              <a:rPr lang="en-US" altLang="zh-CN" sz="2531" b="1" dirty="0" smtClean="0">
                <a:latin typeface="Times New Roman" panose="02020603050405020304" pitchFamily="18" charset="0"/>
              </a:rPr>
              <a:t>\</a:t>
            </a:r>
            <a:r>
              <a:rPr lang="zh-CN" altLang="en-US" sz="2531" b="1" dirty="0">
                <a:solidFill>
                  <a:srgbClr val="0000FF"/>
                </a:solidFill>
                <a:latin typeface="Times New Roman" panose="02020603050405020304" pitchFamily="18" charset="0"/>
              </a:rPr>
              <a:t>网络编译程序</a:t>
            </a:r>
            <a:r>
              <a:rPr lang="zh-CN" altLang="en-US" sz="2531" b="1" dirty="0">
                <a:latin typeface="Times New Roman" panose="02020603050405020304" pitchFamily="18" charset="0"/>
              </a:rPr>
              <a:t>：通过钻井定位模型，根据推理结果，编制钻井井位选择方案，输出图像信息。</a:t>
            </a:r>
          </a:p>
          <a:p>
            <a:pPr algn="just" eaLnBrk="1" hangingPunct="1">
              <a:lnSpc>
                <a:spcPct val="120000"/>
              </a:lnSpc>
              <a:spcBef>
                <a:spcPct val="20000"/>
              </a:spcBef>
              <a:buClr>
                <a:srgbClr val="0000FF"/>
              </a:buClr>
              <a:buSzPct val="50000"/>
              <a:buFont typeface="Wingdings" panose="05000000000000000000" pitchFamily="2" charset="2"/>
              <a:buChar char="l"/>
            </a:pPr>
            <a:r>
              <a:rPr lang="zh-CN" altLang="en-US" sz="2531" b="1" dirty="0">
                <a:latin typeface="Times New Roman" panose="02020603050405020304" pitchFamily="18" charset="0"/>
              </a:rPr>
              <a:t> </a:t>
            </a:r>
            <a:r>
              <a:rPr lang="zh-CN" altLang="en-US" sz="2531" b="1" dirty="0">
                <a:solidFill>
                  <a:srgbClr val="0000FF"/>
                </a:solidFill>
                <a:latin typeface="Times New Roman" panose="02020603050405020304" pitchFamily="18" charset="0"/>
              </a:rPr>
              <a:t>解释系统</a:t>
            </a:r>
            <a:r>
              <a:rPr lang="zh-CN" altLang="en-US" sz="2531" b="1" dirty="0">
                <a:latin typeface="Times New Roman" panose="02020603050405020304" pitchFamily="18" charset="0"/>
              </a:rPr>
              <a:t>：对用户解释有关结论和断言的推理过程、步骤和依据。</a:t>
            </a:r>
          </a:p>
          <a:p>
            <a:pPr algn="just" eaLnBrk="1" hangingPunct="1">
              <a:lnSpc>
                <a:spcPct val="120000"/>
              </a:lnSpc>
              <a:spcBef>
                <a:spcPct val="20000"/>
              </a:spcBef>
              <a:buClr>
                <a:srgbClr val="0000FF"/>
              </a:buClr>
              <a:buSzPct val="50000"/>
              <a:buFont typeface="Wingdings" panose="05000000000000000000" pitchFamily="2" charset="2"/>
              <a:buChar char="l"/>
            </a:pPr>
            <a:r>
              <a:rPr lang="zh-CN" altLang="en-US" sz="2531" b="1" dirty="0">
                <a:latin typeface="Times New Roman" panose="02020603050405020304" pitchFamily="18" charset="0"/>
              </a:rPr>
              <a:t> </a:t>
            </a:r>
            <a:r>
              <a:rPr lang="zh-CN" altLang="en-US" sz="2531" b="1" dirty="0">
                <a:solidFill>
                  <a:srgbClr val="0000FF"/>
                </a:solidFill>
                <a:latin typeface="Times New Roman" panose="02020603050405020304" pitchFamily="18" charset="0"/>
              </a:rPr>
              <a:t>知识获取系统</a:t>
            </a:r>
            <a:r>
              <a:rPr lang="zh-CN" altLang="en-US" sz="2531" b="1" dirty="0">
                <a:latin typeface="Times New Roman" panose="02020603050405020304" pitchFamily="18" charset="0"/>
              </a:rPr>
              <a:t>：获取专家知识，增删、修改推理网络</a:t>
            </a:r>
            <a:r>
              <a:rPr lang="zh-CN" altLang="en-US" sz="2531" b="1" dirty="0" smtClean="0">
                <a:latin typeface="Times New Roman" panose="02020603050405020304" pitchFamily="18" charset="0"/>
              </a:rPr>
              <a:t>。</a:t>
            </a:r>
            <a:endParaRPr lang="zh-CN" altLang="en-US" sz="2531" b="1" dirty="0">
              <a:latin typeface="Times New Roman" panose="02020603050405020304" pitchFamily="18" charset="0"/>
            </a:endParaRPr>
          </a:p>
        </p:txBody>
      </p:sp>
      <p:sp>
        <p:nvSpPr>
          <p:cNvPr id="9" name="Text Box 6"/>
          <p:cNvSpPr txBox="1">
            <a:spLocks noChangeArrowheads="1"/>
          </p:cNvSpPr>
          <p:nvPr/>
        </p:nvSpPr>
        <p:spPr bwMode="auto">
          <a:xfrm>
            <a:off x="402078" y="5193444"/>
            <a:ext cx="9000631" cy="1883914"/>
          </a:xfrm>
          <a:prstGeom prst="rect">
            <a:avLst/>
          </a:prstGeom>
          <a:gradFill rotWithShape="1">
            <a:gsLst>
              <a:gs pos="0">
                <a:schemeClr val="bg1"/>
              </a:gs>
              <a:gs pos="100000">
                <a:srgbClr val="00FF00"/>
              </a:gs>
            </a:gsLst>
            <a:lin ang="5400000" scaled="1"/>
          </a:gradFill>
          <a:ln w="9525">
            <a:solidFill>
              <a:srgbClr val="808080"/>
            </a:solidFill>
            <a:miter lim="800000"/>
            <a:headEnd/>
            <a:tailEnd/>
          </a:ln>
        </p:spPr>
        <p:txBody>
          <a:bodyP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just" eaLnBrk="1" hangingPunct="1">
              <a:lnSpc>
                <a:spcPct val="120000"/>
              </a:lnSpc>
              <a:spcBef>
                <a:spcPct val="50000"/>
              </a:spcBef>
              <a:buClr>
                <a:srgbClr val="0000FF"/>
              </a:buClr>
              <a:buSzPct val="50000"/>
              <a:buFont typeface="Wingdings" panose="05000000000000000000" pitchFamily="2" charset="2"/>
              <a:buChar char="l"/>
            </a:pPr>
            <a:r>
              <a:rPr lang="en-US" altLang="zh-CN" sz="2531" b="1" dirty="0">
                <a:solidFill>
                  <a:srgbClr val="000000"/>
                </a:solidFill>
                <a:latin typeface="Times New Roman" panose="02020603050405020304" pitchFamily="18" charset="0"/>
                <a:cs typeface="Times New Roman" panose="02020603050405020304" pitchFamily="18" charset="0"/>
              </a:rPr>
              <a:t>  (1)  </a:t>
            </a:r>
            <a:r>
              <a:rPr lang="zh-CN" altLang="en-US" sz="2531" b="1" dirty="0">
                <a:solidFill>
                  <a:srgbClr val="000000"/>
                </a:solidFill>
                <a:latin typeface="宋体" panose="02010600030101010101" pitchFamily="2" charset="-122"/>
              </a:rPr>
              <a:t>勘探结果评价。</a:t>
            </a:r>
            <a:r>
              <a:rPr lang="zh-CN" altLang="en-US" sz="2531" b="1" dirty="0">
                <a:solidFill>
                  <a:srgbClr val="000000"/>
                </a:solidFill>
              </a:rPr>
              <a:t> </a:t>
            </a:r>
          </a:p>
          <a:p>
            <a:pPr algn="just" eaLnBrk="1" hangingPunct="1">
              <a:lnSpc>
                <a:spcPct val="120000"/>
              </a:lnSpc>
              <a:spcBef>
                <a:spcPct val="50000"/>
              </a:spcBef>
              <a:buClr>
                <a:srgbClr val="0000FF"/>
              </a:buClr>
              <a:buSzPct val="50000"/>
              <a:buFont typeface="Wingdings" panose="05000000000000000000" pitchFamily="2" charset="2"/>
              <a:buChar char="l"/>
            </a:pPr>
            <a:r>
              <a:rPr lang="zh-CN" altLang="en-US" sz="2531" b="1" dirty="0">
                <a:solidFill>
                  <a:srgbClr val="000000"/>
                </a:solidFill>
                <a:latin typeface="Times New Roman" panose="02020603050405020304" pitchFamily="18" charset="0"/>
                <a:cs typeface="Times New Roman" panose="02020603050405020304" pitchFamily="18" charset="0"/>
              </a:rPr>
              <a:t>  </a:t>
            </a:r>
            <a:r>
              <a:rPr lang="en-US" altLang="zh-CN" sz="2531" b="1" dirty="0">
                <a:solidFill>
                  <a:srgbClr val="000000"/>
                </a:solidFill>
                <a:latin typeface="Times New Roman" panose="02020603050405020304" pitchFamily="18" charset="0"/>
                <a:cs typeface="Times New Roman" panose="02020603050405020304" pitchFamily="18" charset="0"/>
              </a:rPr>
              <a:t>(2)  </a:t>
            </a:r>
            <a:r>
              <a:rPr lang="zh-CN" altLang="en-US" sz="2531" b="1" dirty="0">
                <a:solidFill>
                  <a:srgbClr val="000000"/>
                </a:solidFill>
                <a:latin typeface="宋体" panose="02010600030101010101" pitchFamily="2" charset="-122"/>
              </a:rPr>
              <a:t>矿区勘探评测。</a:t>
            </a:r>
            <a:r>
              <a:rPr lang="zh-CN" altLang="en-US" sz="2531" b="1" dirty="0">
                <a:solidFill>
                  <a:srgbClr val="000000"/>
                </a:solidFill>
              </a:rPr>
              <a:t> </a:t>
            </a:r>
          </a:p>
          <a:p>
            <a:pPr algn="just" eaLnBrk="1" hangingPunct="1">
              <a:lnSpc>
                <a:spcPct val="120000"/>
              </a:lnSpc>
              <a:spcBef>
                <a:spcPct val="50000"/>
              </a:spcBef>
              <a:buClr>
                <a:srgbClr val="0000FF"/>
              </a:buClr>
              <a:buSzPct val="50000"/>
              <a:buFont typeface="Wingdings" panose="05000000000000000000" pitchFamily="2" charset="2"/>
              <a:buChar char="l"/>
            </a:pPr>
            <a:r>
              <a:rPr lang="zh-CN" altLang="en-US" sz="2531" b="1" dirty="0">
                <a:solidFill>
                  <a:srgbClr val="000000"/>
                </a:solidFill>
                <a:latin typeface="Times New Roman" panose="02020603050405020304" pitchFamily="18" charset="0"/>
                <a:cs typeface="Times New Roman" panose="02020603050405020304" pitchFamily="18" charset="0"/>
              </a:rPr>
              <a:t>  </a:t>
            </a:r>
            <a:r>
              <a:rPr lang="en-US" altLang="zh-CN" sz="2531" b="1" dirty="0">
                <a:solidFill>
                  <a:srgbClr val="000000"/>
                </a:solidFill>
                <a:latin typeface="Times New Roman" panose="02020603050405020304" pitchFamily="18" charset="0"/>
                <a:cs typeface="Times New Roman" panose="02020603050405020304" pitchFamily="18" charset="0"/>
              </a:rPr>
              <a:t>(3)  </a:t>
            </a:r>
            <a:r>
              <a:rPr lang="zh-CN" altLang="en-US" sz="2531" b="1" dirty="0">
                <a:solidFill>
                  <a:srgbClr val="000000"/>
                </a:solidFill>
                <a:latin typeface="宋体" panose="02010600030101010101" pitchFamily="2" charset="-122"/>
              </a:rPr>
              <a:t>编制井位计划。</a:t>
            </a:r>
            <a:r>
              <a:rPr lang="zh-CN" altLang="en-US" sz="2531" dirty="0">
                <a:solidFill>
                  <a:srgbClr val="000000"/>
                </a:solidFill>
              </a:rPr>
              <a:t> </a:t>
            </a:r>
          </a:p>
        </p:txBody>
      </p:sp>
    </p:spTree>
    <p:extLst>
      <p:ext uri="{BB962C8B-B14F-4D97-AF65-F5344CB8AC3E}">
        <p14:creationId xmlns:p14="http://schemas.microsoft.com/office/powerpoint/2010/main" val="23903073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8597"/>
                                        </p:tgtEl>
                                        <p:attrNameLst>
                                          <p:attrName>style.visibility</p:attrName>
                                        </p:attrNameLst>
                                      </p:cBhvr>
                                      <p:to>
                                        <p:strVal val="visible"/>
                                      </p:to>
                                    </p:set>
                                    <p:animEffect transition="in" filter="blinds(horizontal)">
                                      <p:cBhvr>
                                        <p:cTn id="7" dur="500"/>
                                        <p:tgtEl>
                                          <p:spTgt spid="23859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597" grpId="0" animBg="1" autoUpdateAnimBg="0"/>
      <p:bldP spid="9" grpId="0" animBg="1"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0"/>
          </p:nvPr>
        </p:nvSpPr>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83515" indent="-301352" eaLnBrk="0" hangingPunct="0">
              <a:defRPr>
                <a:solidFill>
                  <a:schemeClr val="tx1"/>
                </a:solidFill>
                <a:latin typeface="Verdana" panose="020B0604030504040204" pitchFamily="34" charset="0"/>
                <a:ea typeface="宋体" panose="02010600030101010101" pitchFamily="2" charset="-122"/>
              </a:defRPr>
            </a:lvl2pPr>
            <a:lvl3pPr marL="1205408" indent="-241082" eaLnBrk="0" hangingPunct="0">
              <a:defRPr>
                <a:solidFill>
                  <a:schemeClr val="tx1"/>
                </a:solidFill>
                <a:latin typeface="Verdana" panose="020B0604030504040204" pitchFamily="34" charset="0"/>
                <a:ea typeface="宋体" panose="02010600030101010101" pitchFamily="2" charset="-122"/>
              </a:defRPr>
            </a:lvl3pPr>
            <a:lvl4pPr marL="1687571" indent="-241082" eaLnBrk="0" hangingPunct="0">
              <a:defRPr>
                <a:solidFill>
                  <a:schemeClr val="tx1"/>
                </a:solidFill>
                <a:latin typeface="Verdana" panose="020B0604030504040204" pitchFamily="34" charset="0"/>
                <a:ea typeface="宋体" panose="02010600030101010101" pitchFamily="2" charset="-122"/>
              </a:defRPr>
            </a:lvl4pPr>
            <a:lvl5pPr marL="2169734" indent="-241082" eaLnBrk="0" hangingPunct="0">
              <a:defRPr>
                <a:solidFill>
                  <a:schemeClr val="tx1"/>
                </a:solidFill>
                <a:latin typeface="Verdana" panose="020B0604030504040204" pitchFamily="34" charset="0"/>
                <a:ea typeface="宋体" panose="02010600030101010101" pitchFamily="2" charset="-122"/>
              </a:defRPr>
            </a:lvl5pPr>
            <a:lvl6pPr marL="2651897" indent="-241082"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3134060" indent="-241082"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616223" indent="-241082"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4098387" indent="-241082"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E4E212F8-9D3B-49F5-A2A1-F9D7CE9809C5}" type="slidenum">
              <a:rPr lang="ja-JP" altLang="en-US">
                <a:solidFill>
                  <a:srgbClr val="A50021"/>
                </a:solidFill>
                <a:latin typeface="Arial" panose="020B0604020202020204" pitchFamily="34" charset="0"/>
                <a:ea typeface="ＭＳ Ｐゴシック" panose="020B0600070205080204" pitchFamily="34" charset="-128"/>
              </a:rPr>
              <a:pPr eaLnBrk="1" hangingPunct="1"/>
              <a:t>55</a:t>
            </a:fld>
            <a:endParaRPr lang="en-US" altLang="ja-JP">
              <a:solidFill>
                <a:srgbClr val="A50021"/>
              </a:solidFill>
              <a:latin typeface="Arial" panose="020B0604020202020204" pitchFamily="34" charset="0"/>
              <a:ea typeface="ＭＳ Ｐゴシック" panose="020B0600070205080204" pitchFamily="34" charset="-128"/>
            </a:endParaRPr>
          </a:p>
        </p:txBody>
      </p:sp>
      <p:sp>
        <p:nvSpPr>
          <p:cNvPr id="65540" name="Rectangle 3"/>
          <p:cNvSpPr>
            <a:spLocks noGrp="1" noChangeArrowheads="1"/>
          </p:cNvSpPr>
          <p:nvPr>
            <p:ph type="body" idx="1"/>
          </p:nvPr>
        </p:nvSpPr>
        <p:spPr>
          <a:xfrm>
            <a:off x="388646" y="1063969"/>
            <a:ext cx="8318004" cy="4589050"/>
          </a:xfrm>
        </p:spPr>
        <p:txBody>
          <a:bodyPr/>
          <a:lstStyle/>
          <a:p>
            <a:pPr eaLnBrk="1" hangingPunct="1">
              <a:buFont typeface="Wingdings" panose="05000000000000000000" pitchFamily="2" charset="2"/>
              <a:buNone/>
            </a:pPr>
            <a:r>
              <a:rPr lang="en-US" altLang="zh-CN" b="1" smtClean="0">
                <a:solidFill>
                  <a:srgbClr val="000000"/>
                </a:solidFill>
                <a:latin typeface="Times New Roman" panose="02020603050405020304" pitchFamily="18" charset="0"/>
                <a:cs typeface="Times New Roman" panose="02020603050405020304" pitchFamily="18" charset="0"/>
              </a:rPr>
              <a:t> 2.  </a:t>
            </a:r>
            <a:r>
              <a:rPr lang="zh-CN" altLang="en-US" b="1" smtClean="0">
                <a:solidFill>
                  <a:srgbClr val="000000"/>
                </a:solidFill>
                <a:latin typeface="Times New Roman" panose="02020603050405020304" pitchFamily="18" charset="0"/>
              </a:rPr>
              <a:t>推理网络</a:t>
            </a:r>
            <a:r>
              <a:rPr lang="zh-CN" altLang="en-US" smtClean="0">
                <a:solidFill>
                  <a:srgbClr val="000000"/>
                </a:solidFill>
                <a:latin typeface="Times New Roman" panose="02020603050405020304" pitchFamily="18" charset="0"/>
              </a:rPr>
              <a:t> </a:t>
            </a:r>
          </a:p>
        </p:txBody>
      </p:sp>
      <p:sp>
        <p:nvSpPr>
          <p:cNvPr id="65541" name="Rectangle 4"/>
          <p:cNvSpPr>
            <a:spLocks noChangeArrowheads="1"/>
          </p:cNvSpPr>
          <p:nvPr/>
        </p:nvSpPr>
        <p:spPr bwMode="auto">
          <a:xfrm>
            <a:off x="3234866" y="1913639"/>
            <a:ext cx="964353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200709" name="Text Box 5"/>
          <p:cNvSpPr txBox="1">
            <a:spLocks noChangeArrowheads="1"/>
          </p:cNvSpPr>
          <p:nvPr/>
        </p:nvSpPr>
        <p:spPr bwMode="auto">
          <a:xfrm>
            <a:off x="402078" y="1861738"/>
            <a:ext cx="8839906" cy="1027076"/>
          </a:xfrm>
          <a:prstGeom prst="rect">
            <a:avLst/>
          </a:prstGeom>
          <a:gradFill rotWithShape="1">
            <a:gsLst>
              <a:gs pos="0">
                <a:srgbClr val="00FFFF"/>
              </a:gs>
              <a:gs pos="100000">
                <a:schemeClr val="bg1"/>
              </a:gs>
            </a:gsLst>
            <a:path path="shape">
              <a:fillToRect l="50000" t="50000" r="50000" b="50000"/>
            </a:path>
          </a:gradFill>
          <a:ln w="9525">
            <a:solidFill>
              <a:srgbClr val="808080"/>
            </a:solidFill>
            <a:miter lim="800000"/>
            <a:headEnd/>
            <a:tailEnd/>
          </a:ln>
        </p:spPr>
        <p:txBody>
          <a:bodyP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just" eaLnBrk="1" hangingPunct="1">
              <a:lnSpc>
                <a:spcPct val="120000"/>
              </a:lnSpc>
              <a:spcBef>
                <a:spcPct val="50000"/>
              </a:spcBef>
              <a:buClr>
                <a:schemeClr val="accent2"/>
              </a:buClr>
              <a:buFont typeface="Wingdings" panose="05000000000000000000" pitchFamily="2" charset="2"/>
              <a:buChar char="§"/>
            </a:pPr>
            <a:r>
              <a:rPr lang="en-US" altLang="zh-CN" sz="2531">
                <a:solidFill>
                  <a:srgbClr val="000000"/>
                </a:solidFill>
                <a:latin typeface="宋体" panose="02010600030101010101" pitchFamily="2" charset="-122"/>
              </a:rPr>
              <a:t> </a:t>
            </a:r>
            <a:r>
              <a:rPr lang="zh-CN" altLang="en-US" sz="2531" b="1">
                <a:solidFill>
                  <a:srgbClr val="000000"/>
                </a:solidFill>
                <a:latin typeface="宋体" panose="02010600030101010101" pitchFamily="2" charset="-122"/>
              </a:rPr>
              <a:t>推理网络</a:t>
            </a:r>
            <a:r>
              <a:rPr lang="en-US" altLang="zh-CN" sz="2531" b="1">
                <a:solidFill>
                  <a:srgbClr val="000000"/>
                </a:solidFill>
                <a:latin typeface="宋体" panose="02010600030101010101" pitchFamily="2" charset="-122"/>
              </a:rPr>
              <a:t>:</a:t>
            </a:r>
            <a:r>
              <a:rPr lang="zh-CN" altLang="en-US" sz="2531" b="1">
                <a:solidFill>
                  <a:srgbClr val="000000"/>
                </a:solidFill>
                <a:latin typeface="宋体" panose="02010600030101010101" pitchFamily="2" charset="-122"/>
              </a:rPr>
              <a:t>一个矿床模型经编码而成的网络，把探区证据和一些重要地质假设连接成一个有向图。</a:t>
            </a:r>
            <a:r>
              <a:rPr lang="zh-CN" altLang="en-US" sz="2531" b="1">
                <a:solidFill>
                  <a:srgbClr val="000000"/>
                </a:solidFill>
              </a:rPr>
              <a:t> </a:t>
            </a:r>
          </a:p>
        </p:txBody>
      </p:sp>
      <p:sp>
        <p:nvSpPr>
          <p:cNvPr id="200710" name="Text Box 6"/>
          <p:cNvSpPr txBox="1">
            <a:spLocks noChangeArrowheads="1"/>
          </p:cNvSpPr>
          <p:nvPr/>
        </p:nvSpPr>
        <p:spPr bwMode="auto">
          <a:xfrm>
            <a:off x="402078" y="3358494"/>
            <a:ext cx="8839906" cy="2740815"/>
          </a:xfrm>
          <a:prstGeom prst="rect">
            <a:avLst/>
          </a:prstGeom>
          <a:gradFill rotWithShape="1">
            <a:gsLst>
              <a:gs pos="0">
                <a:srgbClr val="00FFFF"/>
              </a:gs>
              <a:gs pos="100000">
                <a:schemeClr val="bg1"/>
              </a:gs>
            </a:gsLst>
            <a:path path="rect">
              <a:fillToRect l="100000" t="100000"/>
            </a:path>
          </a:gradFill>
          <a:ln w="9525">
            <a:solidFill>
              <a:srgbClr val="808080"/>
            </a:solidFill>
            <a:miter lim="800000"/>
            <a:headEnd/>
            <a:tailEnd/>
          </a:ln>
        </p:spPr>
        <p:txBody>
          <a:bodyP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just" eaLnBrk="1" hangingPunct="1">
              <a:lnSpc>
                <a:spcPct val="120000"/>
              </a:lnSpc>
              <a:spcBef>
                <a:spcPct val="20000"/>
              </a:spcBef>
              <a:buClr>
                <a:schemeClr val="accent2"/>
              </a:buClr>
              <a:buFont typeface="Wingdings" panose="05000000000000000000" pitchFamily="2" charset="2"/>
              <a:buChar char="§"/>
            </a:pPr>
            <a:r>
              <a:rPr lang="en-US" altLang="zh-CN" sz="2531" b="1">
                <a:solidFill>
                  <a:srgbClr val="000000"/>
                </a:solidFill>
                <a:latin typeface="Times New Roman" panose="02020603050405020304" pitchFamily="18" charset="0"/>
              </a:rPr>
              <a:t>  </a:t>
            </a:r>
            <a:r>
              <a:rPr lang="zh-CN" altLang="en-US" sz="2531" b="1">
                <a:solidFill>
                  <a:srgbClr val="000000"/>
                </a:solidFill>
                <a:latin typeface="Times New Roman" panose="02020603050405020304" pitchFamily="18" charset="0"/>
              </a:rPr>
              <a:t>推理方法</a:t>
            </a:r>
            <a:r>
              <a:rPr lang="en-US" altLang="zh-CN" sz="2531" b="1">
                <a:solidFill>
                  <a:srgbClr val="000000"/>
                </a:solidFill>
                <a:latin typeface="Times New Roman" panose="02020603050405020304" pitchFamily="18" charset="0"/>
              </a:rPr>
              <a:t>:</a:t>
            </a:r>
          </a:p>
          <a:p>
            <a:pPr algn="just" eaLnBrk="1" hangingPunct="1">
              <a:lnSpc>
                <a:spcPct val="120000"/>
              </a:lnSpc>
              <a:spcBef>
                <a:spcPct val="20000"/>
              </a:spcBef>
              <a:buClr>
                <a:srgbClr val="0000FF"/>
              </a:buClr>
              <a:buSzPct val="50000"/>
              <a:buFont typeface="Wingdings" panose="05000000000000000000" pitchFamily="2" charset="2"/>
              <a:buChar char="l"/>
            </a:pPr>
            <a:r>
              <a:rPr lang="en-US" altLang="zh-CN" sz="2531" b="1">
                <a:solidFill>
                  <a:srgbClr val="000000"/>
                </a:solidFill>
                <a:latin typeface="Times New Roman" panose="02020603050405020304" pitchFamily="18" charset="0"/>
              </a:rPr>
              <a:t> (1)  </a:t>
            </a:r>
            <a:r>
              <a:rPr lang="zh-CN" altLang="en-US" sz="2531" b="1">
                <a:solidFill>
                  <a:srgbClr val="000000"/>
                </a:solidFill>
                <a:latin typeface="Times New Roman" panose="02020603050405020304" pitchFamily="18" charset="0"/>
              </a:rPr>
              <a:t>似然推理：</a:t>
            </a:r>
            <a:r>
              <a:rPr lang="zh-CN" altLang="en-US" sz="2531" b="1">
                <a:latin typeface="Times New Roman" panose="02020603050405020304" pitchFamily="18" charset="0"/>
              </a:rPr>
              <a:t>根据</a:t>
            </a:r>
            <a:r>
              <a:rPr lang="en-US" altLang="zh-CN" sz="2531" b="1">
                <a:latin typeface="Times New Roman" panose="02020603050405020304" pitchFamily="18" charset="0"/>
              </a:rPr>
              <a:t>Bayes</a:t>
            </a:r>
            <a:r>
              <a:rPr lang="zh-CN" altLang="en-US" sz="2531" b="1">
                <a:latin typeface="Times New Roman" panose="02020603050405020304" pitchFamily="18" charset="0"/>
              </a:rPr>
              <a:t>原理的概率关系进行推理，用“似</a:t>
            </a:r>
          </a:p>
          <a:p>
            <a:pPr algn="just" eaLnBrk="1" hangingPunct="1">
              <a:lnSpc>
                <a:spcPct val="120000"/>
              </a:lnSpc>
              <a:spcBef>
                <a:spcPct val="20000"/>
              </a:spcBef>
              <a:buClr>
                <a:srgbClr val="0000FF"/>
              </a:buClr>
              <a:buSzPct val="50000"/>
              <a:buFont typeface="Wingdings" panose="05000000000000000000" pitchFamily="2" charset="2"/>
              <a:buNone/>
            </a:pPr>
            <a:r>
              <a:rPr lang="zh-CN" altLang="en-US" sz="2531" b="1">
                <a:latin typeface="Times New Roman" panose="02020603050405020304" pitchFamily="18" charset="0"/>
              </a:rPr>
              <a:t>         然率”表示规则的强度</a:t>
            </a:r>
            <a:r>
              <a:rPr lang="zh-CN" altLang="en-US" sz="2531">
                <a:latin typeface="Times New Roman" panose="02020603050405020304" pitchFamily="18" charset="0"/>
              </a:rPr>
              <a:t>。</a:t>
            </a:r>
            <a:endParaRPr lang="zh-CN" altLang="en-US" sz="2531" b="1">
              <a:solidFill>
                <a:srgbClr val="000000"/>
              </a:solidFill>
              <a:latin typeface="Times New Roman" panose="02020603050405020304" pitchFamily="18" charset="0"/>
            </a:endParaRPr>
          </a:p>
          <a:p>
            <a:pPr algn="just" eaLnBrk="1" hangingPunct="1">
              <a:lnSpc>
                <a:spcPct val="120000"/>
              </a:lnSpc>
              <a:spcBef>
                <a:spcPct val="20000"/>
              </a:spcBef>
              <a:buClr>
                <a:srgbClr val="0000FF"/>
              </a:buClr>
              <a:buSzPct val="50000"/>
              <a:buFont typeface="Wingdings" panose="05000000000000000000" pitchFamily="2" charset="2"/>
              <a:buChar char="l"/>
            </a:pPr>
            <a:r>
              <a:rPr lang="zh-CN" altLang="en-US" sz="2531" b="1">
                <a:solidFill>
                  <a:srgbClr val="000000"/>
                </a:solidFill>
                <a:latin typeface="Times New Roman" panose="02020603050405020304" pitchFamily="18" charset="0"/>
              </a:rPr>
              <a:t> </a:t>
            </a:r>
            <a:r>
              <a:rPr lang="en-US" altLang="zh-CN" sz="2531" b="1">
                <a:solidFill>
                  <a:srgbClr val="000000"/>
                </a:solidFill>
                <a:latin typeface="Times New Roman" panose="02020603050405020304" pitchFamily="18" charset="0"/>
              </a:rPr>
              <a:t>(2)  </a:t>
            </a:r>
            <a:r>
              <a:rPr lang="zh-CN" altLang="en-US" sz="2531" b="1">
                <a:solidFill>
                  <a:srgbClr val="000000"/>
                </a:solidFill>
                <a:latin typeface="Times New Roman" panose="02020603050405020304" pitchFamily="18" charset="0"/>
              </a:rPr>
              <a:t>逻辑推理：基于布尔逻辑关系的推理 。</a:t>
            </a:r>
          </a:p>
          <a:p>
            <a:pPr algn="just" eaLnBrk="1" hangingPunct="1">
              <a:lnSpc>
                <a:spcPct val="120000"/>
              </a:lnSpc>
              <a:spcBef>
                <a:spcPct val="20000"/>
              </a:spcBef>
              <a:buClr>
                <a:srgbClr val="0000FF"/>
              </a:buClr>
              <a:buSzPct val="50000"/>
              <a:buFont typeface="Wingdings" panose="05000000000000000000" pitchFamily="2" charset="2"/>
              <a:buChar char="l"/>
            </a:pPr>
            <a:r>
              <a:rPr lang="zh-CN" altLang="en-US" sz="2531" b="1">
                <a:solidFill>
                  <a:srgbClr val="000000"/>
                </a:solidFill>
                <a:latin typeface="Times New Roman" panose="02020603050405020304" pitchFamily="18" charset="0"/>
              </a:rPr>
              <a:t> </a:t>
            </a:r>
            <a:r>
              <a:rPr lang="en-US" altLang="zh-CN" sz="2531" b="1">
                <a:solidFill>
                  <a:srgbClr val="000000"/>
                </a:solidFill>
                <a:latin typeface="Times New Roman" panose="02020603050405020304" pitchFamily="18" charset="0"/>
              </a:rPr>
              <a:t>(3) </a:t>
            </a:r>
            <a:r>
              <a:rPr lang="zh-CN" altLang="en-US" sz="2531" b="1">
                <a:solidFill>
                  <a:srgbClr val="000000"/>
                </a:solidFill>
                <a:latin typeface="Times New Roman" panose="02020603050405020304" pitchFamily="18" charset="0"/>
              </a:rPr>
              <a:t>上、下文推理：基于上、下文语义关系的推理。</a:t>
            </a:r>
            <a:r>
              <a:rPr lang="zh-CN" altLang="en-US" sz="2531">
                <a:solidFill>
                  <a:srgbClr val="000000"/>
                </a:solidFill>
                <a:latin typeface="宋体" panose="02010600030101010101" pitchFamily="2" charset="-122"/>
              </a:rPr>
              <a:t> </a:t>
            </a:r>
          </a:p>
        </p:txBody>
      </p:sp>
    </p:spTree>
    <p:extLst>
      <p:ext uri="{BB962C8B-B14F-4D97-AF65-F5344CB8AC3E}">
        <p14:creationId xmlns:p14="http://schemas.microsoft.com/office/powerpoint/2010/main" val="20086451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00709"/>
                                        </p:tgtEl>
                                        <p:attrNameLst>
                                          <p:attrName>style.visibility</p:attrName>
                                        </p:attrNameLst>
                                      </p:cBhvr>
                                      <p:to>
                                        <p:strVal val="visible"/>
                                      </p:to>
                                    </p:set>
                                    <p:animEffect transition="in" filter="box(in)">
                                      <p:cBhvr>
                                        <p:cTn id="7" dur="500"/>
                                        <p:tgtEl>
                                          <p:spTgt spid="20070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00710"/>
                                        </p:tgtEl>
                                        <p:attrNameLst>
                                          <p:attrName>style.visibility</p:attrName>
                                        </p:attrNameLst>
                                      </p:cBhvr>
                                      <p:to>
                                        <p:strVal val="visible"/>
                                      </p:to>
                                    </p:set>
                                    <p:animEffect transition="in" filter="box(in)">
                                      <p:cBhvr>
                                        <p:cTn id="12" dur="500"/>
                                        <p:tgtEl>
                                          <p:spTgt spid="2007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709" grpId="0" animBg="1" autoUpdateAnimBg="0"/>
      <p:bldP spid="200710" grpId="0" animBg="1"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83515" indent="-301352" eaLnBrk="0" hangingPunct="0">
              <a:defRPr>
                <a:solidFill>
                  <a:schemeClr val="tx1"/>
                </a:solidFill>
                <a:latin typeface="Verdana" panose="020B0604030504040204" pitchFamily="34" charset="0"/>
                <a:ea typeface="宋体" panose="02010600030101010101" pitchFamily="2" charset="-122"/>
              </a:defRPr>
            </a:lvl2pPr>
            <a:lvl3pPr marL="1205408" indent="-241082" eaLnBrk="0" hangingPunct="0">
              <a:defRPr>
                <a:solidFill>
                  <a:schemeClr val="tx1"/>
                </a:solidFill>
                <a:latin typeface="Verdana" panose="020B0604030504040204" pitchFamily="34" charset="0"/>
                <a:ea typeface="宋体" panose="02010600030101010101" pitchFamily="2" charset="-122"/>
              </a:defRPr>
            </a:lvl3pPr>
            <a:lvl4pPr marL="1687571" indent="-241082" eaLnBrk="0" hangingPunct="0">
              <a:defRPr>
                <a:solidFill>
                  <a:schemeClr val="tx1"/>
                </a:solidFill>
                <a:latin typeface="Verdana" panose="020B0604030504040204" pitchFamily="34" charset="0"/>
                <a:ea typeface="宋体" panose="02010600030101010101" pitchFamily="2" charset="-122"/>
              </a:defRPr>
            </a:lvl4pPr>
            <a:lvl5pPr marL="2169734" indent="-241082" eaLnBrk="0" hangingPunct="0">
              <a:defRPr>
                <a:solidFill>
                  <a:schemeClr val="tx1"/>
                </a:solidFill>
                <a:latin typeface="Verdana" panose="020B0604030504040204" pitchFamily="34" charset="0"/>
                <a:ea typeface="宋体" panose="02010600030101010101" pitchFamily="2" charset="-122"/>
              </a:defRPr>
            </a:lvl5pPr>
            <a:lvl6pPr marL="2651897" indent="-241082"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3134060" indent="-241082"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616223" indent="-241082"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4098387" indent="-241082"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3CB40BB7-916B-4A73-8CDE-D3B4D30FD55B}" type="slidenum">
              <a:rPr lang="ja-JP" altLang="en-US">
                <a:solidFill>
                  <a:srgbClr val="A50021"/>
                </a:solidFill>
                <a:latin typeface="Arial" panose="020B0604020202020204" pitchFamily="34" charset="0"/>
                <a:ea typeface="ＭＳ Ｐゴシック" panose="020B0600070205080204" pitchFamily="34" charset="-128"/>
              </a:rPr>
              <a:pPr eaLnBrk="1" hangingPunct="1"/>
              <a:t>56</a:t>
            </a:fld>
            <a:endParaRPr lang="en-US" altLang="ja-JP">
              <a:solidFill>
                <a:srgbClr val="A50021"/>
              </a:solidFill>
              <a:latin typeface="Arial" panose="020B0604020202020204" pitchFamily="34" charset="0"/>
              <a:ea typeface="ＭＳ Ｐゴシック" panose="020B0600070205080204" pitchFamily="34" charset="-128"/>
            </a:endParaRPr>
          </a:p>
        </p:txBody>
      </p:sp>
      <p:sp>
        <p:nvSpPr>
          <p:cNvPr id="67589" name="Rectangle 4"/>
          <p:cNvSpPr>
            <a:spLocks noChangeArrowheads="1"/>
          </p:cNvSpPr>
          <p:nvPr/>
        </p:nvSpPr>
        <p:spPr bwMode="auto">
          <a:xfrm>
            <a:off x="265" y="1"/>
            <a:ext cx="9643533" cy="806976"/>
          </a:xfrm>
          <a:prstGeom prst="rect">
            <a:avLst/>
          </a:prstGeom>
          <a:noFill/>
          <a:ln>
            <a:noFill/>
          </a:ln>
          <a:extLst/>
        </p:spPr>
        <p:txBody>
          <a:bodyPr anchor="b"/>
          <a:lstStyle>
            <a:lvl1pPr indent="176213"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en-US" altLang="zh-CN" sz="3797" dirty="0" smtClean="0">
                <a:latin typeface="Times New Roman" panose="02020603050405020304" pitchFamily="18" charset="0"/>
                <a:ea typeface="黑体" panose="02010609060101010101" pitchFamily="49" charset="-122"/>
                <a:cs typeface="Times New Roman" panose="02020603050405020304" pitchFamily="18" charset="0"/>
              </a:rPr>
              <a:t>7  </a:t>
            </a:r>
            <a:r>
              <a:rPr lang="zh-CN" altLang="en-US" sz="3797" dirty="0">
                <a:latin typeface="Times New Roman" panose="02020603050405020304" pitchFamily="18" charset="0"/>
                <a:ea typeface="黑体" panose="02010609060101010101" pitchFamily="49" charset="-122"/>
                <a:cs typeface="Times New Roman" panose="02020603050405020304" pitchFamily="18" charset="0"/>
              </a:rPr>
              <a:t>专家系统的开发工具</a:t>
            </a:r>
            <a:r>
              <a:rPr lang="zh-CN" altLang="en-US" sz="3375" dirty="0">
                <a:latin typeface="Arial" panose="020B0604020202020204" pitchFamily="34" charset="0"/>
                <a:ea typeface="黑体" panose="02010609060101010101" pitchFamily="49" charset="-122"/>
                <a:cs typeface="Times New Roman" panose="02020603050405020304" pitchFamily="18" charset="0"/>
              </a:rPr>
              <a:t> </a:t>
            </a:r>
          </a:p>
        </p:txBody>
      </p:sp>
      <p:sp>
        <p:nvSpPr>
          <p:cNvPr id="7" name="Rectangle 2"/>
          <p:cNvSpPr>
            <a:spLocks noGrp="1" noChangeArrowheads="1"/>
          </p:cNvSpPr>
          <p:nvPr>
            <p:ph type="title"/>
          </p:nvPr>
        </p:nvSpPr>
        <p:spPr>
          <a:xfrm>
            <a:off x="237139" y="455834"/>
            <a:ext cx="8318004" cy="1397978"/>
          </a:xfrm>
        </p:spPr>
        <p:txBody>
          <a:bodyPr>
            <a:normAutofit/>
          </a:bodyPr>
          <a:lstStyle/>
          <a:p>
            <a:pPr eaLnBrk="1" hangingPunct="1"/>
            <a:r>
              <a:rPr lang="zh-CN" altLang="en-US" sz="3200"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专家系统</a:t>
            </a:r>
            <a:r>
              <a:rPr lang="zh-CN" altLang="en-US" sz="32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程序设计语言</a:t>
            </a:r>
            <a:r>
              <a:rPr lang="zh-CN" altLang="en-US" sz="3200"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 </a:t>
            </a:r>
          </a:p>
        </p:txBody>
      </p:sp>
      <p:sp>
        <p:nvSpPr>
          <p:cNvPr id="8" name="Rectangle 3"/>
          <p:cNvSpPr txBox="1">
            <a:spLocks noChangeArrowheads="1"/>
          </p:cNvSpPr>
          <p:nvPr/>
        </p:nvSpPr>
        <p:spPr>
          <a:xfrm>
            <a:off x="237139" y="1577269"/>
            <a:ext cx="9114478" cy="793582"/>
          </a:xfrm>
          <a:prstGeom prst="rect">
            <a:avLst/>
          </a:prstGeom>
        </p:spPr>
        <p:txBody>
          <a:bodyPr vert="horz" lIns="91440" tIns="45720" rIns="91440" bIns="45720" rtlCol="0">
            <a:normAutofit/>
          </a:bodyPr>
          <a:lstStyle>
            <a:lvl1pPr marL="241082" indent="-241082" algn="l" defTabSz="964326" rtl="0" eaLnBrk="1" latinLnBrk="0" hangingPunct="1">
              <a:lnSpc>
                <a:spcPct val="90000"/>
              </a:lnSpc>
              <a:spcBef>
                <a:spcPts val="1055"/>
              </a:spcBef>
              <a:buFont typeface="Arial" panose="020B0604020202020204" pitchFamily="34" charset="0"/>
              <a:buChar char="•"/>
              <a:defRPr sz="2953" kern="1200">
                <a:solidFill>
                  <a:schemeClr val="tx1"/>
                </a:solidFill>
                <a:latin typeface="+mn-lt"/>
                <a:ea typeface="+mn-ea"/>
                <a:cs typeface="+mn-cs"/>
              </a:defRPr>
            </a:lvl1pPr>
            <a:lvl2pPr marL="723245" indent="-241082" algn="l" defTabSz="964326" rtl="0" eaLnBrk="1" latinLnBrk="0" hangingPunct="1">
              <a:lnSpc>
                <a:spcPct val="90000"/>
              </a:lnSpc>
              <a:spcBef>
                <a:spcPts val="527"/>
              </a:spcBef>
              <a:buFont typeface="Arial" panose="020B0604020202020204" pitchFamily="34" charset="0"/>
              <a:buChar char="•"/>
              <a:defRPr sz="2531" kern="1200">
                <a:solidFill>
                  <a:schemeClr val="tx1"/>
                </a:solidFill>
                <a:latin typeface="+mn-lt"/>
                <a:ea typeface="+mn-ea"/>
                <a:cs typeface="+mn-cs"/>
              </a:defRPr>
            </a:lvl2pPr>
            <a:lvl3pPr marL="1205408" indent="-241082" algn="l" defTabSz="964326" rtl="0" eaLnBrk="1" latinLnBrk="0" hangingPunct="1">
              <a:lnSpc>
                <a:spcPct val="90000"/>
              </a:lnSpc>
              <a:spcBef>
                <a:spcPts val="527"/>
              </a:spcBef>
              <a:buFont typeface="Arial" panose="020B0604020202020204" pitchFamily="34" charset="0"/>
              <a:buChar char="•"/>
              <a:defRPr sz="2109" kern="1200">
                <a:solidFill>
                  <a:schemeClr val="tx1"/>
                </a:solidFill>
                <a:latin typeface="+mn-lt"/>
                <a:ea typeface="+mn-ea"/>
                <a:cs typeface="+mn-cs"/>
              </a:defRPr>
            </a:lvl3pPr>
            <a:lvl4pPr marL="1687571"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4pPr>
            <a:lvl5pPr marL="2169734"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5pPr>
            <a:lvl6pPr marL="2651897"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6pPr>
            <a:lvl7pPr marL="3134060"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7pPr>
            <a:lvl8pPr marL="3616223"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8pPr>
            <a:lvl9pPr marL="4098387"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9pPr>
          </a:lstStyle>
          <a:p>
            <a:pPr algn="just" fontAlgn="auto">
              <a:spcAft>
                <a:spcPts val="0"/>
              </a:spcAft>
              <a:buFont typeface="Wingdings" panose="05000000000000000000" pitchFamily="2" charset="2"/>
              <a:buNone/>
            </a:pPr>
            <a:r>
              <a:rPr lang="en-US" altLang="zh-CN" sz="2742" b="1" dirty="0" smtClean="0">
                <a:latin typeface="Times New Roman" panose="02020603050405020304" pitchFamily="18" charset="0"/>
              </a:rPr>
              <a:t>  1.  </a:t>
            </a:r>
            <a:r>
              <a:rPr lang="zh-CN" altLang="en-US" sz="2742" b="1" dirty="0" smtClean="0">
                <a:latin typeface="Times New Roman" panose="02020603050405020304" pitchFamily="18" charset="0"/>
              </a:rPr>
              <a:t>符号处理语言（面向 </a:t>
            </a:r>
            <a:r>
              <a:rPr lang="en-US" altLang="zh-CN" sz="2742" b="1" dirty="0" smtClean="0">
                <a:latin typeface="Times New Roman" panose="02020603050405020304" pitchFamily="18" charset="0"/>
              </a:rPr>
              <a:t>AI </a:t>
            </a:r>
            <a:r>
              <a:rPr lang="zh-CN" altLang="en-US" sz="2742" b="1" dirty="0" smtClean="0">
                <a:latin typeface="Times New Roman" panose="02020603050405020304" pitchFamily="18" charset="0"/>
              </a:rPr>
              <a:t>的语言或 </a:t>
            </a:r>
            <a:r>
              <a:rPr lang="en-US" altLang="zh-CN" sz="2742" b="1" dirty="0" smtClean="0">
                <a:latin typeface="Times New Roman" panose="02020603050405020304" pitchFamily="18" charset="0"/>
              </a:rPr>
              <a:t>AI </a:t>
            </a:r>
            <a:r>
              <a:rPr lang="zh-CN" altLang="en-US" sz="2742" b="1" dirty="0" smtClean="0">
                <a:latin typeface="Times New Roman" panose="02020603050405020304" pitchFamily="18" charset="0"/>
              </a:rPr>
              <a:t>语言 ）</a:t>
            </a:r>
            <a:endParaRPr lang="zh-CN" altLang="en-US" sz="2742" b="1" dirty="0">
              <a:solidFill>
                <a:srgbClr val="000000"/>
              </a:solidFill>
              <a:latin typeface="Times New Roman" panose="02020603050405020304" pitchFamily="18" charset="0"/>
            </a:endParaRPr>
          </a:p>
        </p:txBody>
      </p:sp>
      <p:sp>
        <p:nvSpPr>
          <p:cNvPr id="9" name="Rectangle 5"/>
          <p:cNvSpPr>
            <a:spLocks noChangeArrowheads="1"/>
          </p:cNvSpPr>
          <p:nvPr/>
        </p:nvSpPr>
        <p:spPr bwMode="auto">
          <a:xfrm>
            <a:off x="374425" y="2104157"/>
            <a:ext cx="8839906" cy="3375237"/>
          </a:xfrm>
          <a:prstGeom prst="rect">
            <a:avLst/>
          </a:prstGeom>
          <a:gradFill rotWithShape="1">
            <a:gsLst>
              <a:gs pos="0">
                <a:srgbClr val="FFFF00"/>
              </a:gs>
              <a:gs pos="100000">
                <a:schemeClr val="bg1"/>
              </a:gs>
            </a:gsLst>
            <a:path path="shape">
              <a:fillToRect l="50000" t="50000" r="50000" b="50000"/>
            </a:path>
          </a:gradFill>
          <a:ln w="9525">
            <a:solidFill>
              <a:srgbClr val="808080"/>
            </a:solidFill>
            <a:miter lim="800000"/>
            <a:headEnd/>
            <a:tailEnd/>
          </a:ln>
        </p:spPr>
        <p:txBody>
          <a:bodyPr/>
          <a:lstStyle>
            <a:lvl1pPr marL="469900" indent="-469900"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just" eaLnBrk="1" hangingPunct="1">
              <a:lnSpc>
                <a:spcPct val="120000"/>
              </a:lnSpc>
              <a:spcBef>
                <a:spcPct val="40000"/>
              </a:spcBef>
              <a:buClr>
                <a:srgbClr val="0000FF"/>
              </a:buClr>
              <a:buSzPct val="50000"/>
              <a:buFont typeface="Wingdings" panose="05000000000000000000" pitchFamily="2" charset="2"/>
              <a:buChar char="l"/>
            </a:pPr>
            <a:r>
              <a:rPr lang="en-US" altLang="zh-CN" sz="2742" b="1" dirty="0">
                <a:solidFill>
                  <a:srgbClr val="0000FF"/>
                </a:solidFill>
                <a:latin typeface="Times New Roman" panose="02020603050405020304" pitchFamily="18" charset="0"/>
              </a:rPr>
              <a:t>PROLOG</a:t>
            </a:r>
            <a:r>
              <a:rPr lang="zh-CN" altLang="en-US" sz="2742" b="1" dirty="0">
                <a:solidFill>
                  <a:srgbClr val="0000FF"/>
                </a:solidFill>
                <a:latin typeface="Times New Roman" panose="02020603050405020304" pitchFamily="18" charset="0"/>
              </a:rPr>
              <a:t>语言</a:t>
            </a:r>
            <a:r>
              <a:rPr lang="zh-CN" altLang="en-US" sz="2742" b="1" dirty="0">
                <a:latin typeface="Times New Roman" panose="02020603050405020304" pitchFamily="18" charset="0"/>
              </a:rPr>
              <a:t>（</a:t>
            </a:r>
            <a:r>
              <a:rPr lang="en-US" altLang="zh-CN" sz="2742" b="1" dirty="0">
                <a:latin typeface="Times New Roman" panose="02020603050405020304" pitchFamily="18" charset="0"/>
              </a:rPr>
              <a:t>R. Kowalski</a:t>
            </a:r>
            <a:r>
              <a:rPr lang="zh-CN" altLang="en-US" sz="2742" b="1" dirty="0">
                <a:latin typeface="Times New Roman" panose="02020603050405020304" pitchFamily="18" charset="0"/>
              </a:rPr>
              <a:t>首先提出；</a:t>
            </a:r>
            <a:r>
              <a:rPr lang="en-US" altLang="zh-CN" sz="2742" b="1" dirty="0">
                <a:latin typeface="Times New Roman" panose="02020603050405020304" pitchFamily="18" charset="0"/>
              </a:rPr>
              <a:t>1972</a:t>
            </a:r>
            <a:r>
              <a:rPr lang="zh-CN" altLang="en-US" sz="2742" b="1" dirty="0">
                <a:latin typeface="Times New Roman" panose="02020603050405020304" pitchFamily="18" charset="0"/>
              </a:rPr>
              <a:t>年，</a:t>
            </a:r>
            <a:r>
              <a:rPr lang="en-US" altLang="zh-CN" sz="2742" b="1" dirty="0">
                <a:latin typeface="Times New Roman" panose="02020603050405020304" pitchFamily="18" charset="0"/>
              </a:rPr>
              <a:t>A. </a:t>
            </a:r>
            <a:r>
              <a:rPr lang="en-US" altLang="zh-CN" sz="2742" b="1" dirty="0" err="1">
                <a:latin typeface="Times New Roman" panose="02020603050405020304" pitchFamily="18" charset="0"/>
              </a:rPr>
              <a:t>Comerauer</a:t>
            </a:r>
            <a:r>
              <a:rPr lang="zh-CN" altLang="en-US" sz="2742" b="1" dirty="0">
                <a:latin typeface="Times New Roman" panose="02020603050405020304" pitchFamily="18" charset="0"/>
              </a:rPr>
              <a:t>及其研究小组研制成功）：基于演绎推理的逻辑型程序设计语言。</a:t>
            </a:r>
          </a:p>
          <a:p>
            <a:pPr algn="just" eaLnBrk="1" hangingPunct="1">
              <a:lnSpc>
                <a:spcPct val="120000"/>
              </a:lnSpc>
              <a:spcBef>
                <a:spcPct val="40000"/>
              </a:spcBef>
              <a:buClr>
                <a:srgbClr val="0000FF"/>
              </a:buClr>
              <a:buSzPct val="50000"/>
              <a:buFont typeface="Wingdings" panose="05000000000000000000" pitchFamily="2" charset="2"/>
              <a:buChar char="l"/>
            </a:pPr>
            <a:r>
              <a:rPr lang="en-US" altLang="zh-CN" sz="2742" b="1" dirty="0">
                <a:solidFill>
                  <a:srgbClr val="0000FF"/>
                </a:solidFill>
                <a:latin typeface="Times New Roman" panose="02020603050405020304" pitchFamily="18" charset="0"/>
                <a:cs typeface="Times New Roman" panose="02020603050405020304" pitchFamily="18" charset="0"/>
              </a:rPr>
              <a:t>LISP</a:t>
            </a:r>
            <a:r>
              <a:rPr lang="zh-CN" altLang="en-US" sz="2742" b="1" dirty="0">
                <a:solidFill>
                  <a:srgbClr val="0000FF"/>
                </a:solidFill>
                <a:latin typeface="Times New Roman" panose="02020603050405020304" pitchFamily="18" charset="0"/>
              </a:rPr>
              <a:t>语言</a:t>
            </a:r>
            <a:r>
              <a:rPr lang="zh-CN" altLang="en-US" sz="2742" b="1" dirty="0">
                <a:solidFill>
                  <a:srgbClr val="000000"/>
                </a:solidFill>
                <a:latin typeface="Times New Roman" panose="02020603050405020304" pitchFamily="18" charset="0"/>
              </a:rPr>
              <a:t>（</a:t>
            </a:r>
            <a:r>
              <a:rPr lang="en-US" altLang="zh-CN" sz="2742" b="1" dirty="0">
                <a:solidFill>
                  <a:srgbClr val="000000"/>
                </a:solidFill>
                <a:latin typeface="Times New Roman" panose="02020603050405020304" pitchFamily="18" charset="0"/>
              </a:rPr>
              <a:t>1960</a:t>
            </a:r>
            <a:r>
              <a:rPr lang="zh-CN" altLang="en-US" sz="2742" b="1" dirty="0">
                <a:solidFill>
                  <a:srgbClr val="000000"/>
                </a:solidFill>
                <a:latin typeface="Times New Roman" panose="02020603050405020304" pitchFamily="18" charset="0"/>
              </a:rPr>
              <a:t>年，麦卡锡及其研究小组研制成功）：表处理语言，许多早期专家系统（</a:t>
            </a:r>
            <a:r>
              <a:rPr lang="en-US" altLang="zh-CN" sz="2742" b="1" dirty="0">
                <a:solidFill>
                  <a:srgbClr val="000000"/>
                </a:solidFill>
                <a:latin typeface="Times New Roman" panose="02020603050405020304" pitchFamily="18" charset="0"/>
              </a:rPr>
              <a:t>MYCIN</a:t>
            </a:r>
            <a:r>
              <a:rPr lang="zh-CN" altLang="en-US" sz="2742" b="1" dirty="0">
                <a:solidFill>
                  <a:srgbClr val="000000"/>
                </a:solidFill>
                <a:latin typeface="Times New Roman" panose="02020603050405020304" pitchFamily="18" charset="0"/>
              </a:rPr>
              <a:t>、</a:t>
            </a:r>
            <a:r>
              <a:rPr lang="en-US" altLang="zh-CN" sz="2742" b="1" dirty="0">
                <a:solidFill>
                  <a:srgbClr val="000000"/>
                </a:solidFill>
                <a:latin typeface="Times New Roman" panose="02020603050405020304" pitchFamily="18" charset="0"/>
              </a:rPr>
              <a:t>PROSPECTOR</a:t>
            </a:r>
            <a:r>
              <a:rPr lang="zh-CN" altLang="en-US" sz="2742" b="1" dirty="0">
                <a:solidFill>
                  <a:srgbClr val="000000"/>
                </a:solidFill>
                <a:latin typeface="Times New Roman" panose="02020603050405020304" pitchFamily="18" charset="0"/>
              </a:rPr>
              <a:t>）是用</a:t>
            </a:r>
            <a:r>
              <a:rPr lang="en-US" altLang="zh-CN" sz="2742" b="1" dirty="0">
                <a:solidFill>
                  <a:srgbClr val="000000"/>
                </a:solidFill>
                <a:latin typeface="Times New Roman" panose="02020603050405020304" pitchFamily="18" charset="0"/>
                <a:cs typeface="Times New Roman" panose="02020603050405020304" pitchFamily="18" charset="0"/>
              </a:rPr>
              <a:t>LISP</a:t>
            </a:r>
            <a:r>
              <a:rPr lang="zh-CN" altLang="en-US" sz="2742" b="1" dirty="0">
                <a:solidFill>
                  <a:srgbClr val="000000"/>
                </a:solidFill>
                <a:latin typeface="Times New Roman" panose="02020603050405020304" pitchFamily="18" charset="0"/>
              </a:rPr>
              <a:t>建立的。</a:t>
            </a:r>
          </a:p>
        </p:txBody>
      </p:sp>
      <p:sp>
        <p:nvSpPr>
          <p:cNvPr id="10" name="Rectangle 6"/>
          <p:cNvSpPr>
            <a:spLocks noChangeArrowheads="1"/>
          </p:cNvSpPr>
          <p:nvPr/>
        </p:nvSpPr>
        <p:spPr bwMode="auto">
          <a:xfrm>
            <a:off x="374425" y="5529965"/>
            <a:ext cx="9114478" cy="1366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just" eaLnBrk="1" hangingPunct="1">
              <a:lnSpc>
                <a:spcPct val="120000"/>
              </a:lnSpc>
              <a:spcBef>
                <a:spcPct val="40000"/>
              </a:spcBef>
              <a:buClr>
                <a:schemeClr val="accent2"/>
              </a:buClr>
              <a:buFont typeface="Wingdings" panose="05000000000000000000" pitchFamily="2" charset="2"/>
              <a:buNone/>
            </a:pPr>
            <a:r>
              <a:rPr lang="en-US" altLang="zh-CN" sz="2742" b="1" dirty="0">
                <a:solidFill>
                  <a:srgbClr val="000000"/>
                </a:solidFill>
                <a:latin typeface="Times New Roman" panose="02020603050405020304" pitchFamily="18" charset="0"/>
              </a:rPr>
              <a:t> 2.  </a:t>
            </a:r>
            <a:r>
              <a:rPr lang="zh-CN" altLang="en-US" sz="2742" b="1" dirty="0">
                <a:solidFill>
                  <a:srgbClr val="000000"/>
                </a:solidFill>
                <a:latin typeface="Times New Roman" panose="02020603050405020304" pitchFamily="18" charset="0"/>
              </a:rPr>
              <a:t>面向问题的语言：</a:t>
            </a:r>
            <a:r>
              <a:rPr lang="en-US" altLang="zh-CN" sz="2742" b="1" dirty="0">
                <a:solidFill>
                  <a:srgbClr val="000000"/>
                </a:solidFill>
                <a:latin typeface="Times New Roman" panose="02020603050405020304" pitchFamily="18" charset="0"/>
              </a:rPr>
              <a:t>C</a:t>
            </a:r>
            <a:r>
              <a:rPr lang="zh-CN" altLang="en-US" sz="2742" b="1" dirty="0">
                <a:solidFill>
                  <a:srgbClr val="000000"/>
                </a:solidFill>
                <a:latin typeface="Times New Roman" panose="02020603050405020304" pitchFamily="18" charset="0"/>
              </a:rPr>
              <a:t>语言、 </a:t>
            </a:r>
            <a:r>
              <a:rPr lang="en-US" altLang="zh-CN" sz="2742" b="1" dirty="0">
                <a:solidFill>
                  <a:srgbClr val="000000"/>
                </a:solidFill>
                <a:latin typeface="Times New Roman" panose="02020603050405020304" pitchFamily="18" charset="0"/>
              </a:rPr>
              <a:t>C</a:t>
            </a:r>
            <a:r>
              <a:rPr lang="zh-CN" altLang="en-US" sz="2742" b="1" dirty="0">
                <a:solidFill>
                  <a:srgbClr val="000000"/>
                </a:solidFill>
                <a:latin typeface="Times New Roman" panose="02020603050405020304" pitchFamily="18" charset="0"/>
              </a:rPr>
              <a:t>＋＋语言。</a:t>
            </a:r>
          </a:p>
        </p:txBody>
      </p:sp>
    </p:spTree>
    <p:extLst>
      <p:ext uri="{BB962C8B-B14F-4D97-AF65-F5344CB8AC3E}">
        <p14:creationId xmlns:p14="http://schemas.microsoft.com/office/powerpoint/2010/main" val="25170516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bg/>
                                          </p:spTgt>
                                        </p:tgtEl>
                                        <p:attrNameLst>
                                          <p:attrName>style.visibility</p:attrName>
                                        </p:attrNameLst>
                                      </p:cBhvr>
                                      <p:to>
                                        <p:strVal val="visible"/>
                                      </p:to>
                                    </p:set>
                                    <p:anim calcmode="lin" valueType="num">
                                      <p:cBhvr additive="base">
                                        <p:cTn id="7" dur="500" fill="hold"/>
                                        <p:tgtEl>
                                          <p:spTgt spid="9">
                                            <p:bg/>
                                          </p:spTgt>
                                        </p:tgtEl>
                                        <p:attrNameLst>
                                          <p:attrName>ppt_x</p:attrName>
                                        </p:attrNameLst>
                                      </p:cBhvr>
                                      <p:tavLst>
                                        <p:tav tm="0">
                                          <p:val>
                                            <p:strVal val="#ppt_x"/>
                                          </p:val>
                                        </p:tav>
                                        <p:tav tm="100000">
                                          <p:val>
                                            <p:strVal val="#ppt_x"/>
                                          </p:val>
                                        </p:tav>
                                      </p:tavLst>
                                    </p:anim>
                                    <p:anim calcmode="lin" valueType="num">
                                      <p:cBhvr additive="base">
                                        <p:cTn id="8" dur="500" fill="hold"/>
                                        <p:tgtEl>
                                          <p:spTgt spid="9">
                                            <p:bg/>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 calcmode="lin" valueType="num">
                                      <p:cBhvr additive="base">
                                        <p:cTn id="11"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9">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9">
                                            <p:txEl>
                                              <p:pRg st="1" end="1"/>
                                            </p:txEl>
                                          </p:spTgt>
                                        </p:tgtEl>
                                        <p:attrNameLst>
                                          <p:attrName>style.visibility</p:attrName>
                                        </p:attrNameLst>
                                      </p:cBhvr>
                                      <p:to>
                                        <p:strVal val="visible"/>
                                      </p:to>
                                    </p:set>
                                    <p:anim calcmode="lin" valueType="num">
                                      <p:cBhvr additive="base">
                                        <p:cTn id="15"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par>
                          <p:cTn id="17" fill="hold">
                            <p:stCondLst>
                              <p:cond delay="500"/>
                            </p:stCondLst>
                            <p:childTnLst>
                              <p:par>
                                <p:cTn id="18" presetID="2" presetClass="entr" presetSubtype="8" fill="hold" grpId="0" nodeType="afterEffect">
                                  <p:stCondLst>
                                    <p:cond delay="0"/>
                                  </p:stCondLst>
                                  <p:childTnLst>
                                    <p:set>
                                      <p:cBhvr>
                                        <p:cTn id="19" dur="1" fill="hold">
                                          <p:stCondLst>
                                            <p:cond delay="0"/>
                                          </p:stCondLst>
                                        </p:cTn>
                                        <p:tgtEl>
                                          <p:spTgt spid="10">
                                            <p:txEl>
                                              <p:pRg st="0" end="0"/>
                                            </p:txEl>
                                          </p:spTgt>
                                        </p:tgtEl>
                                        <p:attrNameLst>
                                          <p:attrName>style.visibility</p:attrName>
                                        </p:attrNameLst>
                                      </p:cBhvr>
                                      <p:to>
                                        <p:strVal val="visible"/>
                                      </p:to>
                                    </p:set>
                                    <p:anim calcmode="lin" valueType="num">
                                      <p:cBhvr additive="base">
                                        <p:cTn id="20" dur="50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10">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allAtOnce" animBg="1"/>
      <p:bldP spid="10" grpId="0" build="p"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0"/>
          </p:nvPr>
        </p:nvSpPr>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83515" indent="-301352" eaLnBrk="0" hangingPunct="0">
              <a:defRPr>
                <a:solidFill>
                  <a:schemeClr val="tx1"/>
                </a:solidFill>
                <a:latin typeface="Verdana" panose="020B0604030504040204" pitchFamily="34" charset="0"/>
                <a:ea typeface="宋体" panose="02010600030101010101" pitchFamily="2" charset="-122"/>
              </a:defRPr>
            </a:lvl2pPr>
            <a:lvl3pPr marL="1205408" indent="-241082" eaLnBrk="0" hangingPunct="0">
              <a:defRPr>
                <a:solidFill>
                  <a:schemeClr val="tx1"/>
                </a:solidFill>
                <a:latin typeface="Verdana" panose="020B0604030504040204" pitchFamily="34" charset="0"/>
                <a:ea typeface="宋体" panose="02010600030101010101" pitchFamily="2" charset="-122"/>
              </a:defRPr>
            </a:lvl3pPr>
            <a:lvl4pPr marL="1687571" indent="-241082" eaLnBrk="0" hangingPunct="0">
              <a:defRPr>
                <a:solidFill>
                  <a:schemeClr val="tx1"/>
                </a:solidFill>
                <a:latin typeface="Verdana" panose="020B0604030504040204" pitchFamily="34" charset="0"/>
                <a:ea typeface="宋体" panose="02010600030101010101" pitchFamily="2" charset="-122"/>
              </a:defRPr>
            </a:lvl4pPr>
            <a:lvl5pPr marL="2169734" indent="-241082" eaLnBrk="0" hangingPunct="0">
              <a:defRPr>
                <a:solidFill>
                  <a:schemeClr val="tx1"/>
                </a:solidFill>
                <a:latin typeface="Verdana" panose="020B0604030504040204" pitchFamily="34" charset="0"/>
                <a:ea typeface="宋体" panose="02010600030101010101" pitchFamily="2" charset="-122"/>
              </a:defRPr>
            </a:lvl5pPr>
            <a:lvl6pPr marL="2651897" indent="-241082"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3134060" indent="-241082"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616223" indent="-241082"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4098387" indent="-241082"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5913ABB9-85AB-4D39-AB46-4BBD56F67C8A}" type="slidenum">
              <a:rPr lang="ja-JP" altLang="en-US">
                <a:solidFill>
                  <a:srgbClr val="A50021"/>
                </a:solidFill>
                <a:latin typeface="Arial" panose="020B0604020202020204" pitchFamily="34" charset="0"/>
                <a:ea typeface="ＭＳ Ｐゴシック" panose="020B0600070205080204" pitchFamily="34" charset="-128"/>
              </a:rPr>
              <a:pPr eaLnBrk="1" hangingPunct="1"/>
              <a:t>57</a:t>
            </a:fld>
            <a:endParaRPr lang="en-US" altLang="ja-JP">
              <a:solidFill>
                <a:srgbClr val="A50021"/>
              </a:solidFill>
              <a:latin typeface="Arial" panose="020B0604020202020204" pitchFamily="34" charset="0"/>
              <a:ea typeface="ＭＳ Ｐゴシック" panose="020B0600070205080204" pitchFamily="34" charset="-128"/>
            </a:endParaRPr>
          </a:p>
        </p:txBody>
      </p:sp>
      <p:sp>
        <p:nvSpPr>
          <p:cNvPr id="69635" name="Rectangle 2"/>
          <p:cNvSpPr>
            <a:spLocks noGrp="1" noChangeArrowheads="1"/>
          </p:cNvSpPr>
          <p:nvPr>
            <p:ph type="title"/>
          </p:nvPr>
        </p:nvSpPr>
        <p:spPr>
          <a:xfrm>
            <a:off x="321716" y="169290"/>
            <a:ext cx="8318004" cy="1397978"/>
          </a:xfrm>
        </p:spPr>
        <p:txBody>
          <a:bodyPr>
            <a:normAutofit/>
          </a:bodyPr>
          <a:lstStyle/>
          <a:p>
            <a:r>
              <a:rPr lang="zh-CN" altLang="en-US" sz="3200"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骨架</a:t>
            </a:r>
            <a:r>
              <a:rPr lang="zh-CN" altLang="en-US" sz="32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系统</a:t>
            </a:r>
          </a:p>
        </p:txBody>
      </p:sp>
      <p:sp>
        <p:nvSpPr>
          <p:cNvPr id="8" name="Rectangle 3"/>
          <p:cNvSpPr txBox="1">
            <a:spLocks noChangeArrowheads="1"/>
          </p:cNvSpPr>
          <p:nvPr/>
        </p:nvSpPr>
        <p:spPr>
          <a:xfrm>
            <a:off x="410120" y="1456085"/>
            <a:ext cx="8229600" cy="4530725"/>
          </a:xfrm>
          <a:prstGeom prst="rect">
            <a:avLst/>
          </a:prstGeom>
        </p:spPr>
        <p:txBody>
          <a:bodyPr vert="horz" lIns="91440" tIns="45720" rIns="91440" bIns="45720" rtlCol="0">
            <a:normAutofit/>
          </a:bodyPr>
          <a:lstStyle>
            <a:lvl1pPr marL="241082" indent="-241082" algn="l" defTabSz="964326" rtl="0" eaLnBrk="1" latinLnBrk="0" hangingPunct="1">
              <a:lnSpc>
                <a:spcPct val="90000"/>
              </a:lnSpc>
              <a:spcBef>
                <a:spcPts val="1055"/>
              </a:spcBef>
              <a:buFont typeface="Arial" panose="020B0604020202020204" pitchFamily="34" charset="0"/>
              <a:buChar char="•"/>
              <a:defRPr sz="2953" kern="1200">
                <a:solidFill>
                  <a:schemeClr val="tx1"/>
                </a:solidFill>
                <a:latin typeface="+mn-lt"/>
                <a:ea typeface="+mn-ea"/>
                <a:cs typeface="+mn-cs"/>
              </a:defRPr>
            </a:lvl1pPr>
            <a:lvl2pPr marL="723245" indent="-241082" algn="l" defTabSz="964326" rtl="0" eaLnBrk="1" latinLnBrk="0" hangingPunct="1">
              <a:lnSpc>
                <a:spcPct val="90000"/>
              </a:lnSpc>
              <a:spcBef>
                <a:spcPts val="527"/>
              </a:spcBef>
              <a:buFont typeface="Arial" panose="020B0604020202020204" pitchFamily="34" charset="0"/>
              <a:buChar char="•"/>
              <a:defRPr sz="2531" kern="1200">
                <a:solidFill>
                  <a:schemeClr val="tx1"/>
                </a:solidFill>
                <a:latin typeface="+mn-lt"/>
                <a:ea typeface="+mn-ea"/>
                <a:cs typeface="+mn-cs"/>
              </a:defRPr>
            </a:lvl2pPr>
            <a:lvl3pPr marL="1205408" indent="-241082" algn="l" defTabSz="964326" rtl="0" eaLnBrk="1" latinLnBrk="0" hangingPunct="1">
              <a:lnSpc>
                <a:spcPct val="90000"/>
              </a:lnSpc>
              <a:spcBef>
                <a:spcPts val="527"/>
              </a:spcBef>
              <a:buFont typeface="Arial" panose="020B0604020202020204" pitchFamily="34" charset="0"/>
              <a:buChar char="•"/>
              <a:defRPr sz="2109" kern="1200">
                <a:solidFill>
                  <a:schemeClr val="tx1"/>
                </a:solidFill>
                <a:latin typeface="+mn-lt"/>
                <a:ea typeface="+mn-ea"/>
                <a:cs typeface="+mn-cs"/>
              </a:defRPr>
            </a:lvl3pPr>
            <a:lvl4pPr marL="1687571"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4pPr>
            <a:lvl5pPr marL="2169734"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5pPr>
            <a:lvl6pPr marL="2651897"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6pPr>
            <a:lvl7pPr marL="3134060"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7pPr>
            <a:lvl8pPr marL="3616223"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8pPr>
            <a:lvl9pPr marL="4098387"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9pPr>
          </a:lstStyle>
          <a:p>
            <a:pPr lvl="1" algn="just" fontAlgn="auto">
              <a:lnSpc>
                <a:spcPct val="100000"/>
              </a:lnSpc>
              <a:spcAft>
                <a:spcPts val="0"/>
              </a:spcAft>
            </a:pPr>
            <a:r>
              <a:rPr lang="zh-CN" altLang="en-US" sz="3200" b="1" dirty="0" smtClean="0">
                <a:solidFill>
                  <a:srgbClr val="000000"/>
                </a:solidFill>
                <a:latin typeface="宋体" panose="02010600030101010101" pitchFamily="2" charset="-122"/>
                <a:ea typeface="宋体" panose="02010600030101010101" pitchFamily="2" charset="-122"/>
              </a:rPr>
              <a:t>由已有的成功的专家系统演化而来的</a:t>
            </a:r>
          </a:p>
          <a:p>
            <a:pPr lvl="1" algn="just" fontAlgn="auto">
              <a:lnSpc>
                <a:spcPct val="100000"/>
              </a:lnSpc>
              <a:spcAft>
                <a:spcPts val="0"/>
              </a:spcAft>
            </a:pPr>
            <a:r>
              <a:rPr lang="zh-CN" altLang="en-US" sz="3200" b="1" dirty="0" smtClean="0">
                <a:solidFill>
                  <a:srgbClr val="000000"/>
                </a:solidFill>
                <a:latin typeface="宋体" panose="02010600030101010101" pitchFamily="2" charset="-122"/>
                <a:ea typeface="宋体" panose="02010600030101010101" pitchFamily="2" charset="-122"/>
              </a:rPr>
              <a:t>抽出了原系统中具体的领域知识，而保留了原系统的体系结构和功能，再把领域专用的界面改为通用界面</a:t>
            </a:r>
          </a:p>
          <a:p>
            <a:pPr algn="just" fontAlgn="auto">
              <a:lnSpc>
                <a:spcPct val="100000"/>
              </a:lnSpc>
              <a:spcAft>
                <a:spcPts val="0"/>
              </a:spcAft>
            </a:pPr>
            <a:r>
              <a:rPr lang="zh-CN" altLang="en-US" sz="3200" b="1" dirty="0" smtClean="0">
                <a:solidFill>
                  <a:srgbClr val="000000"/>
                </a:solidFill>
                <a:latin typeface="宋体" panose="02010600030101010101" pitchFamily="2" charset="-122"/>
                <a:ea typeface="宋体" panose="02010600030101010101" pitchFamily="2" charset="-122"/>
              </a:rPr>
              <a:t>常用的骨架系统</a:t>
            </a:r>
          </a:p>
          <a:p>
            <a:pPr lvl="1" fontAlgn="auto">
              <a:lnSpc>
                <a:spcPct val="100000"/>
              </a:lnSpc>
              <a:spcAft>
                <a:spcPts val="0"/>
              </a:spcAft>
            </a:pPr>
            <a:r>
              <a:rPr lang="en-US" altLang="zh-CN" sz="3200" b="1" dirty="0" smtClean="0">
                <a:solidFill>
                  <a:srgbClr val="000000"/>
                </a:solidFill>
                <a:latin typeface="宋体" panose="02010600030101010101" pitchFamily="2" charset="-122"/>
                <a:ea typeface="宋体" panose="02010600030101010101" pitchFamily="2" charset="-122"/>
              </a:rPr>
              <a:t>EMYCIN</a:t>
            </a:r>
          </a:p>
          <a:p>
            <a:pPr lvl="1" fontAlgn="auto">
              <a:lnSpc>
                <a:spcPct val="100000"/>
              </a:lnSpc>
              <a:spcAft>
                <a:spcPts val="0"/>
              </a:spcAft>
            </a:pPr>
            <a:r>
              <a:rPr lang="en-US" altLang="zh-CN" sz="3200" b="1" dirty="0" smtClean="0">
                <a:solidFill>
                  <a:srgbClr val="000000"/>
                </a:solidFill>
                <a:latin typeface="宋体" panose="02010600030101010101" pitchFamily="2" charset="-122"/>
                <a:ea typeface="宋体" panose="02010600030101010101" pitchFamily="2" charset="-122"/>
              </a:rPr>
              <a:t>KAS</a:t>
            </a:r>
          </a:p>
          <a:p>
            <a:pPr lvl="1" fontAlgn="auto">
              <a:lnSpc>
                <a:spcPct val="100000"/>
              </a:lnSpc>
              <a:spcAft>
                <a:spcPts val="0"/>
              </a:spcAft>
            </a:pPr>
            <a:r>
              <a:rPr lang="en-US" altLang="zh-CN" sz="3200" b="1" dirty="0" smtClean="0">
                <a:solidFill>
                  <a:srgbClr val="000000"/>
                </a:solidFill>
                <a:latin typeface="宋体" panose="02010600030101010101" pitchFamily="2" charset="-122"/>
                <a:ea typeface="宋体" panose="02010600030101010101" pitchFamily="2" charset="-122"/>
              </a:rPr>
              <a:t>EXPERT</a:t>
            </a:r>
            <a:endParaRPr lang="en-US" altLang="zh-CN" sz="3200" b="1" dirty="0">
              <a:solidFill>
                <a:srgbClr val="000000"/>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066808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3"/>
          <p:cNvSpPr>
            <a:spLocks noGrp="1" noChangeArrowheads="1"/>
          </p:cNvSpPr>
          <p:nvPr>
            <p:ph type="body" idx="1"/>
          </p:nvPr>
        </p:nvSpPr>
        <p:spPr>
          <a:xfrm>
            <a:off x="285527" y="263447"/>
            <a:ext cx="8679180" cy="4778237"/>
          </a:xfrm>
        </p:spPr>
        <p:txBody>
          <a:bodyPr>
            <a:normAutofit/>
          </a:bodyPr>
          <a:lstStyle/>
          <a:p>
            <a:pPr algn="just">
              <a:lnSpc>
                <a:spcPct val="100000"/>
              </a:lnSpc>
            </a:pPr>
            <a:r>
              <a:rPr lang="en-US" altLang="zh-CN" sz="2800" dirty="0">
                <a:solidFill>
                  <a:srgbClr val="FF0000"/>
                </a:solidFill>
                <a:latin typeface="Times New Roman" panose="02020603050405020304" pitchFamily="18" charset="0"/>
                <a:ea typeface="宋体" panose="02010600030101010101" pitchFamily="2" charset="-122"/>
              </a:rPr>
              <a:t>EMYCIN</a:t>
            </a:r>
          </a:p>
          <a:p>
            <a:pPr lvl="1" algn="just">
              <a:lnSpc>
                <a:spcPct val="100000"/>
              </a:lnSpc>
            </a:pPr>
            <a:endParaRPr lang="en-US" altLang="zh-CN" sz="2800"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a:p>
            <a:pPr lvl="1" algn="just">
              <a:lnSpc>
                <a:spcPct val="100000"/>
              </a:lnSpc>
            </a:pPr>
            <a:endParaRPr lang="en-US" altLang="zh-CN" sz="28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a:p>
            <a:pPr lvl="1" algn="just">
              <a:lnSpc>
                <a:spcPct val="100000"/>
              </a:lnSpc>
            </a:pPr>
            <a:endParaRPr lang="en-US" altLang="zh-CN" sz="2800"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a:p>
            <a:pPr lvl="1" algn="just">
              <a:lnSpc>
                <a:spcPct val="100000"/>
              </a:lnSpc>
            </a:pPr>
            <a:endParaRPr lang="en-US" altLang="zh-CN" sz="2800"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a:p>
            <a:pPr lvl="1" algn="just">
              <a:lnSpc>
                <a:spcPct val="100000"/>
              </a:lnSpc>
            </a:pPr>
            <a:r>
              <a:rPr lang="en-US" altLang="zh-CN" sz="2800"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EMYCIN</a:t>
            </a:r>
            <a:r>
              <a:rPr lang="zh-CN" altLang="en-US" sz="28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开发的专家系统</a:t>
            </a:r>
            <a:endParaRPr lang="zh-CN" altLang="en-US" sz="2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23" name="Picture 9"/>
          <p:cNvPicPr>
            <a:picLocks noChangeAspect="1" noChangeArrowheads="1"/>
          </p:cNvPicPr>
          <p:nvPr/>
        </p:nvPicPr>
        <p:blipFill rotWithShape="1">
          <a:blip r:embed="rId3">
            <a:extLst>
              <a:ext uri="{28A0092B-C50C-407E-A947-70E740481C1C}">
                <a14:useLocalDpi xmlns:a14="http://schemas.microsoft.com/office/drawing/2010/main" val="0"/>
              </a:ext>
            </a:extLst>
          </a:blip>
          <a:srcRect b="12153"/>
          <a:stretch/>
        </p:blipFill>
        <p:spPr bwMode="auto">
          <a:xfrm>
            <a:off x="1293638" y="3328501"/>
            <a:ext cx="7316983" cy="3491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Text Box 5"/>
          <p:cNvSpPr txBox="1">
            <a:spLocks noChangeArrowheads="1"/>
          </p:cNvSpPr>
          <p:nvPr/>
        </p:nvSpPr>
        <p:spPr bwMode="auto">
          <a:xfrm>
            <a:off x="297364" y="1103477"/>
            <a:ext cx="8920268" cy="1384995"/>
          </a:xfrm>
          <a:prstGeom prst="rect">
            <a:avLst/>
          </a:prstGeom>
          <a:gradFill rotWithShape="1">
            <a:gsLst>
              <a:gs pos="0">
                <a:srgbClr val="00FFFF"/>
              </a:gs>
              <a:gs pos="50000">
                <a:schemeClr val="bg1"/>
              </a:gs>
              <a:gs pos="100000">
                <a:srgbClr val="00FFFF"/>
              </a:gs>
            </a:gsLst>
            <a:lin ang="2700000" scaled="1"/>
          </a:gradFill>
          <a:ln w="9525">
            <a:solidFill>
              <a:srgbClr val="808080"/>
            </a:solidFill>
            <a:miter lim="800000"/>
            <a:headEnd/>
            <a:tailEnd/>
          </a:ln>
          <a:effectLst/>
        </p:spPr>
        <p:txBody>
          <a:bodyPr>
            <a:spAutoFit/>
          </a:bodyPr>
          <a:lstStyle/>
          <a:p>
            <a:pPr marL="554038" lvl="1" indent="-457200" algn="just">
              <a:lnSpc>
                <a:spcPct val="100000"/>
              </a:lnSpc>
              <a:buFont typeface="Wingdings" panose="05000000000000000000" pitchFamily="2" charset="2"/>
              <a:buChar char="l"/>
            </a:pPr>
            <a:r>
              <a:rPr lang="zh-CN" altLang="en-US" sz="2800" b="1" dirty="0" smtClean="0">
                <a:solidFill>
                  <a:srgbClr val="000000"/>
                </a:solidFill>
                <a:latin typeface="宋体" pitchFamily="2" charset="-122"/>
              </a:rPr>
              <a:t>由</a:t>
            </a:r>
            <a:r>
              <a:rPr lang="en-US" altLang="zh-CN" sz="2800" b="1" dirty="0">
                <a:solidFill>
                  <a:srgbClr val="000000"/>
                </a:solidFill>
                <a:latin typeface="宋体" pitchFamily="2" charset="-122"/>
              </a:rPr>
              <a:t>MYCIN</a:t>
            </a:r>
            <a:r>
              <a:rPr lang="zh-CN" altLang="en-US" sz="2800" b="1" dirty="0">
                <a:solidFill>
                  <a:srgbClr val="000000"/>
                </a:solidFill>
                <a:latin typeface="宋体" pitchFamily="2" charset="-122"/>
              </a:rPr>
              <a:t>系统抽去原有的医学领域知识，保留骨架而形成的</a:t>
            </a:r>
            <a:r>
              <a:rPr lang="zh-CN" altLang="en-US" sz="2800" b="1" dirty="0" smtClean="0">
                <a:solidFill>
                  <a:srgbClr val="000000"/>
                </a:solidFill>
                <a:latin typeface="宋体" pitchFamily="2" charset="-122"/>
              </a:rPr>
              <a:t>系统</a:t>
            </a:r>
            <a:endParaRPr lang="en-US" altLang="zh-CN" sz="2800" b="1" dirty="0" smtClean="0">
              <a:solidFill>
                <a:srgbClr val="000000"/>
              </a:solidFill>
              <a:latin typeface="宋体" pitchFamily="2" charset="-122"/>
            </a:endParaRPr>
          </a:p>
          <a:p>
            <a:pPr marL="554038" lvl="1" indent="-457200" algn="just">
              <a:lnSpc>
                <a:spcPct val="100000"/>
              </a:lnSpc>
              <a:buFont typeface="Wingdings" panose="05000000000000000000" pitchFamily="2" charset="2"/>
              <a:buChar char="l"/>
            </a:pPr>
            <a:r>
              <a:rPr lang="zh-CN" altLang="en-US" sz="2800" b="1" dirty="0" smtClean="0">
                <a:solidFill>
                  <a:srgbClr val="000000"/>
                </a:solidFill>
                <a:latin typeface="宋体" pitchFamily="2" charset="-122"/>
              </a:rPr>
              <a:t>具有</a:t>
            </a:r>
            <a:r>
              <a:rPr lang="en-US" altLang="zh-CN" sz="2800" b="1" dirty="0">
                <a:solidFill>
                  <a:srgbClr val="000000"/>
                </a:solidFill>
                <a:latin typeface="宋体" pitchFamily="2" charset="-122"/>
              </a:rPr>
              <a:t>MYCIN</a:t>
            </a:r>
            <a:r>
              <a:rPr lang="zh-CN" altLang="en-US" sz="2800" b="1" dirty="0">
                <a:solidFill>
                  <a:srgbClr val="000000"/>
                </a:solidFill>
                <a:latin typeface="宋体" pitchFamily="2" charset="-122"/>
              </a:rPr>
              <a:t>的全部</a:t>
            </a:r>
            <a:r>
              <a:rPr lang="zh-CN" altLang="en-US" sz="2800" b="1" dirty="0" smtClean="0">
                <a:solidFill>
                  <a:srgbClr val="FF0000"/>
                </a:solidFill>
                <a:latin typeface="Times New Roman" panose="02020603050405020304" pitchFamily="18" charset="0"/>
                <a:cs typeface="Times New Roman" panose="02020603050405020304" pitchFamily="18" charset="0"/>
              </a:rPr>
              <a:t>功能</a:t>
            </a:r>
            <a:r>
              <a:rPr lang="zh-CN" altLang="en-US" sz="2800" b="1" dirty="0">
                <a:solidFill>
                  <a:srgbClr val="000000"/>
                </a:solidFill>
                <a:latin typeface="宋体" pitchFamily="2" charset="-122"/>
              </a:rPr>
              <a:t>。</a:t>
            </a:r>
          </a:p>
        </p:txBody>
      </p:sp>
    </p:spTree>
    <p:extLst>
      <p:ext uri="{BB962C8B-B14F-4D97-AF65-F5344CB8AC3E}">
        <p14:creationId xmlns:p14="http://schemas.microsoft.com/office/powerpoint/2010/main" val="1736274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checkerboard(across)">
                                      <p:cBhvr>
                                        <p:cTn id="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0"/>
          </p:nvPr>
        </p:nvSpPr>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83515" indent="-301352" eaLnBrk="0" hangingPunct="0">
              <a:defRPr>
                <a:solidFill>
                  <a:schemeClr val="tx1"/>
                </a:solidFill>
                <a:latin typeface="Verdana" panose="020B0604030504040204" pitchFamily="34" charset="0"/>
                <a:ea typeface="宋体" panose="02010600030101010101" pitchFamily="2" charset="-122"/>
              </a:defRPr>
            </a:lvl2pPr>
            <a:lvl3pPr marL="1205408" indent="-241082" eaLnBrk="0" hangingPunct="0">
              <a:defRPr>
                <a:solidFill>
                  <a:schemeClr val="tx1"/>
                </a:solidFill>
                <a:latin typeface="Verdana" panose="020B0604030504040204" pitchFamily="34" charset="0"/>
                <a:ea typeface="宋体" panose="02010600030101010101" pitchFamily="2" charset="-122"/>
              </a:defRPr>
            </a:lvl3pPr>
            <a:lvl4pPr marL="1687571" indent="-241082" eaLnBrk="0" hangingPunct="0">
              <a:defRPr>
                <a:solidFill>
                  <a:schemeClr val="tx1"/>
                </a:solidFill>
                <a:latin typeface="Verdana" panose="020B0604030504040204" pitchFamily="34" charset="0"/>
                <a:ea typeface="宋体" panose="02010600030101010101" pitchFamily="2" charset="-122"/>
              </a:defRPr>
            </a:lvl4pPr>
            <a:lvl5pPr marL="2169734" indent="-241082" eaLnBrk="0" hangingPunct="0">
              <a:defRPr>
                <a:solidFill>
                  <a:schemeClr val="tx1"/>
                </a:solidFill>
                <a:latin typeface="Verdana" panose="020B0604030504040204" pitchFamily="34" charset="0"/>
                <a:ea typeface="宋体" panose="02010600030101010101" pitchFamily="2" charset="-122"/>
              </a:defRPr>
            </a:lvl5pPr>
            <a:lvl6pPr marL="2651897" indent="-241082"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3134060" indent="-241082"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616223" indent="-241082"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4098387" indent="-241082"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11523A32-D022-4665-BDF5-543B92096873}" type="slidenum">
              <a:rPr lang="ja-JP" altLang="en-US">
                <a:solidFill>
                  <a:srgbClr val="A50021"/>
                </a:solidFill>
                <a:latin typeface="Arial" panose="020B0604020202020204" pitchFamily="34" charset="0"/>
                <a:ea typeface="ＭＳ Ｐゴシック" panose="020B0600070205080204" pitchFamily="34" charset="-128"/>
              </a:rPr>
              <a:pPr eaLnBrk="1" hangingPunct="1"/>
              <a:t>59</a:t>
            </a:fld>
            <a:endParaRPr lang="en-US" altLang="ja-JP">
              <a:solidFill>
                <a:srgbClr val="A50021"/>
              </a:solidFill>
              <a:latin typeface="Arial" panose="020B0604020202020204" pitchFamily="34" charset="0"/>
              <a:ea typeface="ＭＳ Ｐゴシック" panose="020B0600070205080204" pitchFamily="34" charset="-128"/>
            </a:endParaRPr>
          </a:p>
        </p:txBody>
      </p:sp>
      <p:sp>
        <p:nvSpPr>
          <p:cNvPr id="71684" name="Rectangle 3"/>
          <p:cNvSpPr>
            <a:spLocks noGrp="1" noChangeArrowheads="1"/>
          </p:cNvSpPr>
          <p:nvPr>
            <p:ph type="body" idx="1"/>
          </p:nvPr>
        </p:nvSpPr>
        <p:spPr>
          <a:xfrm>
            <a:off x="253545" y="267218"/>
            <a:ext cx="8318004" cy="4589050"/>
          </a:xfrm>
        </p:spPr>
        <p:txBody>
          <a:bodyPr/>
          <a:lstStyle/>
          <a:p>
            <a:pPr eaLnBrk="1" hangingPunct="1">
              <a:buFont typeface="Wingdings" panose="05000000000000000000" pitchFamily="2" charset="2"/>
              <a:buNone/>
            </a:pPr>
            <a:r>
              <a:rPr lang="en-US" altLang="zh-CN" sz="2742" b="1" dirty="0">
                <a:solidFill>
                  <a:srgbClr val="000000"/>
                </a:solidFill>
                <a:latin typeface="Times New Roman" panose="02020603050405020304" pitchFamily="18" charset="0"/>
                <a:cs typeface="Times New Roman" panose="02020603050405020304" pitchFamily="18" charset="0"/>
              </a:rPr>
              <a:t> 2. KAS</a:t>
            </a:r>
            <a:r>
              <a:rPr lang="zh-CN" altLang="en-US" sz="2742" b="1" dirty="0">
                <a:solidFill>
                  <a:srgbClr val="000000"/>
                </a:solidFill>
                <a:latin typeface="Times New Roman" panose="02020603050405020304" pitchFamily="18" charset="0"/>
                <a:cs typeface="Times New Roman" panose="02020603050405020304" pitchFamily="18" charset="0"/>
              </a:rPr>
              <a:t>系统</a:t>
            </a:r>
            <a:r>
              <a:rPr lang="zh-CN" altLang="en-US" b="1" dirty="0" smtClean="0">
                <a:solidFill>
                  <a:srgbClr val="000000"/>
                </a:solidFill>
                <a:latin typeface="Times New Roman" panose="02020603050405020304" pitchFamily="18" charset="0"/>
              </a:rPr>
              <a:t> </a:t>
            </a:r>
          </a:p>
        </p:txBody>
      </p:sp>
      <p:sp>
        <p:nvSpPr>
          <p:cNvPr id="183300" name="Text Box 4"/>
          <p:cNvSpPr txBox="1">
            <a:spLocks noChangeArrowheads="1"/>
          </p:cNvSpPr>
          <p:nvPr/>
        </p:nvSpPr>
        <p:spPr bwMode="auto">
          <a:xfrm>
            <a:off x="361897" y="1008199"/>
            <a:ext cx="8920268" cy="2000741"/>
          </a:xfrm>
          <a:prstGeom prst="rect">
            <a:avLst/>
          </a:prstGeom>
          <a:gradFill rotWithShape="1">
            <a:gsLst>
              <a:gs pos="0">
                <a:srgbClr val="00FF00"/>
              </a:gs>
              <a:gs pos="100000">
                <a:schemeClr val="bg1"/>
              </a:gs>
            </a:gsLst>
            <a:path path="rect">
              <a:fillToRect l="100000" t="100000"/>
            </a:path>
          </a:gradFill>
          <a:ln w="9525">
            <a:solidFill>
              <a:srgbClr val="808080"/>
            </a:solidFill>
            <a:miter lim="800000"/>
            <a:headEnd/>
            <a:tailEnd/>
          </a:ln>
        </p:spPr>
        <p:txBody>
          <a:bodyP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just" eaLnBrk="1" hangingPunct="1">
              <a:lnSpc>
                <a:spcPct val="120000"/>
              </a:lnSpc>
              <a:spcBef>
                <a:spcPct val="10000"/>
              </a:spcBef>
              <a:buClr>
                <a:schemeClr val="accent2"/>
              </a:buClr>
              <a:buFont typeface="Wingdings" panose="05000000000000000000" pitchFamily="2" charset="2"/>
              <a:buChar char="§"/>
            </a:pPr>
            <a:r>
              <a:rPr lang="en-US" altLang="zh-CN" sz="2531" dirty="0">
                <a:solidFill>
                  <a:srgbClr val="000000"/>
                </a:solidFill>
                <a:latin typeface="Times New Roman" panose="02020603050405020304" pitchFamily="18" charset="0"/>
              </a:rPr>
              <a:t> </a:t>
            </a:r>
            <a:r>
              <a:rPr lang="en-US" altLang="zh-CN" sz="2531" b="1" dirty="0">
                <a:solidFill>
                  <a:srgbClr val="000000"/>
                </a:solidFill>
                <a:latin typeface="Times New Roman" panose="02020603050405020304" pitchFamily="18" charset="0"/>
              </a:rPr>
              <a:t>KAS</a:t>
            </a:r>
            <a:r>
              <a:rPr lang="zh-CN" altLang="en-US" sz="2531" b="1" dirty="0">
                <a:solidFill>
                  <a:srgbClr val="000000"/>
                </a:solidFill>
                <a:latin typeface="Times New Roman" panose="02020603050405020304" pitchFamily="18" charset="0"/>
              </a:rPr>
              <a:t>系统：由</a:t>
            </a:r>
            <a:r>
              <a:rPr lang="en-US" altLang="zh-CN" sz="2531" b="1" dirty="0">
                <a:solidFill>
                  <a:srgbClr val="000000"/>
                </a:solidFill>
                <a:latin typeface="Times New Roman" panose="02020603050405020304" pitchFamily="18" charset="0"/>
              </a:rPr>
              <a:t>PROSPECTOR</a:t>
            </a:r>
            <a:r>
              <a:rPr lang="zh-CN" altLang="en-US" sz="2531" b="1" dirty="0">
                <a:solidFill>
                  <a:srgbClr val="000000"/>
                </a:solidFill>
                <a:latin typeface="Times New Roman" panose="02020603050405020304" pitchFamily="18" charset="0"/>
              </a:rPr>
              <a:t>系统抽去原有的地质勘探知识而形成的，适用于开发解释型专家系统。</a:t>
            </a:r>
          </a:p>
          <a:p>
            <a:pPr algn="just" eaLnBrk="1" hangingPunct="1">
              <a:lnSpc>
                <a:spcPct val="120000"/>
              </a:lnSpc>
              <a:spcBef>
                <a:spcPct val="10000"/>
              </a:spcBef>
              <a:buClr>
                <a:schemeClr val="accent2"/>
              </a:buClr>
              <a:buFont typeface="Wingdings" panose="05000000000000000000" pitchFamily="2" charset="2"/>
              <a:buChar char="§"/>
            </a:pPr>
            <a:r>
              <a:rPr lang="zh-CN" altLang="en-US" sz="2531" b="1" dirty="0">
                <a:solidFill>
                  <a:srgbClr val="000000"/>
                </a:solidFill>
                <a:latin typeface="Times New Roman" panose="02020603050405020304" pitchFamily="18" charset="0"/>
              </a:rPr>
              <a:t> </a:t>
            </a:r>
            <a:r>
              <a:rPr lang="en-US" altLang="zh-CN" sz="2531" b="1" dirty="0">
                <a:solidFill>
                  <a:srgbClr val="000000"/>
                </a:solidFill>
                <a:latin typeface="Times New Roman" panose="02020603050405020304" pitchFamily="18" charset="0"/>
              </a:rPr>
              <a:t>KAS</a:t>
            </a:r>
            <a:r>
              <a:rPr lang="zh-CN" altLang="en-US" sz="2531" b="1" dirty="0">
                <a:solidFill>
                  <a:srgbClr val="000000"/>
                </a:solidFill>
                <a:latin typeface="Times New Roman" panose="02020603050405020304" pitchFamily="18" charset="0"/>
              </a:rPr>
              <a:t>系统：采用</a:t>
            </a:r>
            <a:r>
              <a:rPr lang="zh-CN" altLang="en-US" sz="2531" b="1" dirty="0">
                <a:solidFill>
                  <a:srgbClr val="0000FF"/>
                </a:solidFill>
                <a:latin typeface="Times New Roman" panose="02020603050405020304" pitchFamily="18" charset="0"/>
              </a:rPr>
              <a:t>产生式规则</a:t>
            </a:r>
            <a:r>
              <a:rPr lang="zh-CN" altLang="en-US" sz="2531" b="1" dirty="0">
                <a:latin typeface="Times New Roman" panose="02020603050405020304" pitchFamily="18" charset="0"/>
              </a:rPr>
              <a:t>和</a:t>
            </a:r>
            <a:r>
              <a:rPr lang="zh-CN" altLang="en-US" sz="2531" b="1" dirty="0">
                <a:solidFill>
                  <a:srgbClr val="0000FF"/>
                </a:solidFill>
                <a:latin typeface="Times New Roman" panose="02020603050405020304" pitchFamily="18" charset="0"/>
              </a:rPr>
              <a:t>语义网络</a:t>
            </a:r>
            <a:r>
              <a:rPr lang="zh-CN" altLang="en-US" sz="2531" b="1" dirty="0">
                <a:latin typeface="Times New Roman" panose="02020603050405020304" pitchFamily="18" charset="0"/>
              </a:rPr>
              <a:t>相结合</a:t>
            </a:r>
            <a:r>
              <a:rPr lang="zh-CN" altLang="en-US" sz="2531" b="1" dirty="0">
                <a:solidFill>
                  <a:srgbClr val="000000"/>
                </a:solidFill>
                <a:latin typeface="Times New Roman" panose="02020603050405020304" pitchFamily="18" charset="0"/>
              </a:rPr>
              <a:t>的知识表达方法及</a:t>
            </a:r>
            <a:r>
              <a:rPr lang="zh-CN" altLang="en-US" sz="2531" b="1" dirty="0">
                <a:solidFill>
                  <a:srgbClr val="0000FF"/>
                </a:solidFill>
                <a:latin typeface="Times New Roman" panose="02020603050405020304" pitchFamily="18" charset="0"/>
              </a:rPr>
              <a:t>启发式正反向混合推理</a:t>
            </a:r>
            <a:r>
              <a:rPr lang="zh-CN" altLang="en-US" sz="2531" b="1" dirty="0">
                <a:latin typeface="Times New Roman" panose="02020603050405020304" pitchFamily="18" charset="0"/>
              </a:rPr>
              <a:t>控制</a:t>
            </a:r>
            <a:r>
              <a:rPr lang="zh-CN" altLang="en-US" sz="2531" b="1" dirty="0">
                <a:solidFill>
                  <a:srgbClr val="000000"/>
                </a:solidFill>
                <a:latin typeface="Times New Roman" panose="02020603050405020304" pitchFamily="18" charset="0"/>
              </a:rPr>
              <a:t>策略。</a:t>
            </a:r>
            <a:r>
              <a:rPr lang="zh-CN" altLang="en-US" sz="2531" dirty="0">
                <a:solidFill>
                  <a:srgbClr val="000000"/>
                </a:solidFill>
                <a:latin typeface="Times New Roman" panose="02020603050405020304" pitchFamily="18" charset="0"/>
              </a:rPr>
              <a:t> </a:t>
            </a:r>
          </a:p>
        </p:txBody>
      </p:sp>
      <p:pic>
        <p:nvPicPr>
          <p:cNvPr id="8" name="Picture 8"/>
          <p:cNvPicPr>
            <a:picLocks noChangeAspect="1" noChangeArrowheads="1"/>
          </p:cNvPicPr>
          <p:nvPr/>
        </p:nvPicPr>
        <p:blipFill rotWithShape="1">
          <a:blip r:embed="rId3">
            <a:extLst>
              <a:ext uri="{28A0092B-C50C-407E-A947-70E740481C1C}">
                <a14:useLocalDpi xmlns:a14="http://schemas.microsoft.com/office/drawing/2010/main" val="0"/>
              </a:ext>
            </a:extLst>
          </a:blip>
          <a:srcRect b="22076"/>
          <a:stretch/>
        </p:blipFill>
        <p:spPr bwMode="auto">
          <a:xfrm>
            <a:off x="255584" y="3400301"/>
            <a:ext cx="9132894" cy="29119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491088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83300"/>
                                        </p:tgtEl>
                                        <p:attrNameLst>
                                          <p:attrName>style.visibility</p:attrName>
                                        </p:attrNameLst>
                                      </p:cBhvr>
                                      <p:to>
                                        <p:strVal val="visible"/>
                                      </p:to>
                                    </p:set>
                                    <p:animEffect transition="in" filter="checkerboard(across)">
                                      <p:cBhvr>
                                        <p:cTn id="7" dur="500"/>
                                        <p:tgtEl>
                                          <p:spTgt spid="1833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300" grpId="0" animBg="1"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83515" indent="-301352" eaLnBrk="0" hangingPunct="0">
              <a:defRPr>
                <a:solidFill>
                  <a:schemeClr val="tx1"/>
                </a:solidFill>
                <a:latin typeface="Verdana" panose="020B0604030504040204" pitchFamily="34" charset="0"/>
                <a:ea typeface="宋体" panose="02010600030101010101" pitchFamily="2" charset="-122"/>
              </a:defRPr>
            </a:lvl2pPr>
            <a:lvl3pPr marL="1205408" indent="-241082" eaLnBrk="0" hangingPunct="0">
              <a:defRPr>
                <a:solidFill>
                  <a:schemeClr val="tx1"/>
                </a:solidFill>
                <a:latin typeface="Verdana" panose="020B0604030504040204" pitchFamily="34" charset="0"/>
                <a:ea typeface="宋体" panose="02010600030101010101" pitchFamily="2" charset="-122"/>
              </a:defRPr>
            </a:lvl3pPr>
            <a:lvl4pPr marL="1687571" indent="-241082" eaLnBrk="0" hangingPunct="0">
              <a:defRPr>
                <a:solidFill>
                  <a:schemeClr val="tx1"/>
                </a:solidFill>
                <a:latin typeface="Verdana" panose="020B0604030504040204" pitchFamily="34" charset="0"/>
                <a:ea typeface="宋体" panose="02010600030101010101" pitchFamily="2" charset="-122"/>
              </a:defRPr>
            </a:lvl4pPr>
            <a:lvl5pPr marL="2169734" indent="-241082" eaLnBrk="0" hangingPunct="0">
              <a:defRPr>
                <a:solidFill>
                  <a:schemeClr val="tx1"/>
                </a:solidFill>
                <a:latin typeface="Verdana" panose="020B0604030504040204" pitchFamily="34" charset="0"/>
                <a:ea typeface="宋体" panose="02010600030101010101" pitchFamily="2" charset="-122"/>
              </a:defRPr>
            </a:lvl5pPr>
            <a:lvl6pPr marL="2651897" indent="-241082"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3134060" indent="-241082"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616223" indent="-241082"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4098387" indent="-241082"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8B108DB9-31DF-46B1-8F9F-83EFD7E37EDA}" type="slidenum">
              <a:rPr lang="ja-JP" altLang="en-US">
                <a:solidFill>
                  <a:srgbClr val="A50021"/>
                </a:solidFill>
                <a:latin typeface="Arial" panose="020B0604020202020204" pitchFamily="34" charset="0"/>
                <a:ea typeface="ＭＳ Ｐゴシック" panose="020B0600070205080204" pitchFamily="34" charset="-128"/>
              </a:rPr>
              <a:pPr eaLnBrk="1" hangingPunct="1"/>
              <a:t>6</a:t>
            </a:fld>
            <a:endParaRPr lang="en-US" altLang="ja-JP">
              <a:solidFill>
                <a:srgbClr val="A50021"/>
              </a:solidFill>
              <a:latin typeface="Arial" panose="020B0604020202020204" pitchFamily="34" charset="0"/>
              <a:ea typeface="ＭＳ Ｐゴシック" panose="020B0600070205080204" pitchFamily="34" charset="-128"/>
            </a:endParaRPr>
          </a:p>
        </p:txBody>
      </p:sp>
      <p:sp>
        <p:nvSpPr>
          <p:cNvPr id="9220" name="Rectangle 3"/>
          <p:cNvSpPr>
            <a:spLocks noGrp="1" noChangeArrowheads="1"/>
          </p:cNvSpPr>
          <p:nvPr>
            <p:ph type="body" idx="1"/>
          </p:nvPr>
        </p:nvSpPr>
        <p:spPr/>
        <p:txBody>
          <a:bodyPr/>
          <a:lstStyle/>
          <a:p>
            <a:pPr eaLnBrk="1" hangingPunct="1">
              <a:lnSpc>
                <a:spcPct val="140000"/>
              </a:lnSpc>
              <a:buSzPct val="60000"/>
              <a:buFontTx/>
              <a:buBlip>
                <a:blip r:embed="rId3"/>
              </a:buBlip>
            </a:pPr>
            <a:r>
              <a:rPr lang="zh-CN" altLang="en-US" sz="2531" b="1">
                <a:solidFill>
                  <a:srgbClr val="000000"/>
                </a:solidFill>
                <a:latin typeface="Times New Roman" panose="02020603050405020304" pitchFamily="18" charset="0"/>
              </a:rPr>
              <a:t>第二阶段</a:t>
            </a:r>
            <a:r>
              <a:rPr lang="en-US" altLang="zh-CN" sz="2531" b="1">
                <a:solidFill>
                  <a:srgbClr val="000000"/>
                </a:solidFill>
                <a:latin typeface="Times New Roman" panose="02020603050405020304" pitchFamily="18" charset="0"/>
              </a:rPr>
              <a:t>: </a:t>
            </a:r>
            <a:r>
              <a:rPr lang="zh-CN" altLang="en-US" sz="2531" b="1">
                <a:solidFill>
                  <a:srgbClr val="000000"/>
                </a:solidFill>
                <a:latin typeface="Times New Roman" panose="02020603050405020304" pitchFamily="18" charset="0"/>
              </a:rPr>
              <a:t>成熟期</a:t>
            </a:r>
            <a:r>
              <a:rPr lang="zh-CN" altLang="en-US" sz="2531" b="1">
                <a:latin typeface="Times New Roman" panose="02020603050405020304" pitchFamily="18" charset="0"/>
              </a:rPr>
              <a:t>（</a:t>
            </a:r>
            <a:r>
              <a:rPr lang="en-US" altLang="zh-CN" sz="2531" b="1">
                <a:latin typeface="Times New Roman" panose="02020603050405020304" pitchFamily="18" charset="0"/>
              </a:rPr>
              <a:t>20</a:t>
            </a:r>
            <a:r>
              <a:rPr lang="zh-CN" altLang="en-US" sz="2531" b="1">
                <a:latin typeface="Times New Roman" panose="02020603050405020304" pitchFamily="18" charset="0"/>
              </a:rPr>
              <a:t>世纪</a:t>
            </a:r>
            <a:r>
              <a:rPr lang="en-US" altLang="zh-CN" sz="2531" b="1">
                <a:latin typeface="Times New Roman" panose="02020603050405020304" pitchFamily="18" charset="0"/>
              </a:rPr>
              <a:t>70</a:t>
            </a:r>
            <a:r>
              <a:rPr lang="zh-CN" altLang="en-US" sz="2531" b="1">
                <a:latin typeface="Times New Roman" panose="02020603050405020304" pitchFamily="18" charset="0"/>
              </a:rPr>
              <a:t>年代中期－ </a:t>
            </a:r>
            <a:r>
              <a:rPr lang="en-US" altLang="zh-CN" sz="2531" b="1">
                <a:latin typeface="Times New Roman" panose="02020603050405020304" pitchFamily="18" charset="0"/>
              </a:rPr>
              <a:t>20</a:t>
            </a:r>
            <a:r>
              <a:rPr lang="zh-CN" altLang="en-US" sz="2531" b="1">
                <a:latin typeface="Times New Roman" panose="02020603050405020304" pitchFamily="18" charset="0"/>
              </a:rPr>
              <a:t>世纪</a:t>
            </a:r>
            <a:r>
              <a:rPr lang="en-US" altLang="zh-CN" sz="2531" b="1">
                <a:latin typeface="Times New Roman" panose="02020603050405020304" pitchFamily="18" charset="0"/>
              </a:rPr>
              <a:t>80</a:t>
            </a:r>
            <a:r>
              <a:rPr lang="zh-CN" altLang="en-US" sz="2531" b="1">
                <a:latin typeface="Times New Roman" panose="02020603050405020304" pitchFamily="18" charset="0"/>
              </a:rPr>
              <a:t>年代初）</a:t>
            </a:r>
            <a:r>
              <a:rPr lang="zh-CN" altLang="en-US" smtClean="0">
                <a:latin typeface="Times New Roman" panose="02020603050405020304" pitchFamily="18" charset="0"/>
              </a:rPr>
              <a:t> </a:t>
            </a:r>
          </a:p>
        </p:txBody>
      </p:sp>
      <p:sp>
        <p:nvSpPr>
          <p:cNvPr id="133124" name="Text Box 4"/>
          <p:cNvSpPr txBox="1">
            <a:spLocks noChangeArrowheads="1"/>
          </p:cNvSpPr>
          <p:nvPr/>
        </p:nvSpPr>
        <p:spPr bwMode="auto">
          <a:xfrm>
            <a:off x="723529" y="1922010"/>
            <a:ext cx="8438092" cy="3850991"/>
          </a:xfrm>
          <a:prstGeom prst="rect">
            <a:avLst/>
          </a:prstGeom>
          <a:gradFill rotWithShape="1">
            <a:gsLst>
              <a:gs pos="0">
                <a:srgbClr val="FFFF00"/>
              </a:gs>
              <a:gs pos="100000">
                <a:srgbClr val="FFFFFF"/>
              </a:gs>
            </a:gsLst>
            <a:path path="rect">
              <a:fillToRect l="100000" b="100000"/>
            </a:path>
          </a:gradFill>
          <a:ln w="9525">
            <a:solidFill>
              <a:srgbClr val="808080"/>
            </a:solidFill>
            <a:miter lim="800000"/>
            <a:headEnd/>
            <a:tailEnd/>
          </a:ln>
        </p:spPr>
        <p:txBody>
          <a:bodyP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just" eaLnBrk="1" hangingPunct="1">
              <a:lnSpc>
                <a:spcPct val="120000"/>
              </a:lnSpc>
              <a:spcBef>
                <a:spcPct val="20000"/>
              </a:spcBef>
              <a:buClr>
                <a:schemeClr val="accent2"/>
              </a:buClr>
              <a:buFont typeface="Wingdings" panose="05000000000000000000" pitchFamily="2" charset="2"/>
              <a:buChar char="§"/>
            </a:pPr>
            <a:r>
              <a:rPr lang="en-US" altLang="zh-CN" sz="2637">
                <a:solidFill>
                  <a:srgbClr val="000000"/>
                </a:solidFill>
                <a:latin typeface="Times New Roman" panose="02020603050405020304" pitchFamily="18" charset="0"/>
              </a:rPr>
              <a:t>  </a:t>
            </a:r>
            <a:r>
              <a:rPr lang="zh-CN" altLang="en-US" sz="2637" b="1">
                <a:solidFill>
                  <a:srgbClr val="000000"/>
                </a:solidFill>
                <a:latin typeface="Times New Roman" panose="02020603050405020304" pitchFamily="18" charset="0"/>
              </a:rPr>
              <a:t>特点： </a:t>
            </a:r>
          </a:p>
          <a:p>
            <a:pPr algn="just" eaLnBrk="1" hangingPunct="1">
              <a:lnSpc>
                <a:spcPct val="120000"/>
              </a:lnSpc>
              <a:spcBef>
                <a:spcPct val="20000"/>
              </a:spcBef>
              <a:buClr>
                <a:schemeClr val="accent2"/>
              </a:buClr>
              <a:buFont typeface="Wingdings" panose="05000000000000000000" pitchFamily="2" charset="2"/>
              <a:buNone/>
            </a:pPr>
            <a:r>
              <a:rPr lang="zh-CN" altLang="en-US" sz="2531" b="1">
                <a:solidFill>
                  <a:srgbClr val="000000"/>
                </a:solidFill>
                <a:latin typeface="Times New Roman" panose="02020603050405020304" pitchFamily="18" charset="0"/>
              </a:rPr>
              <a:t>（</a:t>
            </a:r>
            <a:r>
              <a:rPr lang="en-US" altLang="zh-CN" sz="2531" b="1">
                <a:solidFill>
                  <a:srgbClr val="000000"/>
                </a:solidFill>
                <a:latin typeface="Times New Roman" panose="02020603050405020304" pitchFamily="18" charset="0"/>
              </a:rPr>
              <a:t>1</a:t>
            </a:r>
            <a:r>
              <a:rPr lang="zh-CN" altLang="en-US" sz="2531" b="1">
                <a:solidFill>
                  <a:srgbClr val="000000"/>
                </a:solidFill>
                <a:latin typeface="Times New Roman" panose="02020603050405020304" pitchFamily="18" charset="0"/>
              </a:rPr>
              <a:t>）单学科专业型专家系统。</a:t>
            </a:r>
          </a:p>
          <a:p>
            <a:pPr algn="just" eaLnBrk="1" hangingPunct="1">
              <a:lnSpc>
                <a:spcPct val="120000"/>
              </a:lnSpc>
              <a:spcBef>
                <a:spcPct val="20000"/>
              </a:spcBef>
              <a:buClr>
                <a:schemeClr val="accent2"/>
              </a:buClr>
              <a:buFont typeface="Wingdings" panose="05000000000000000000" pitchFamily="2" charset="2"/>
              <a:buNone/>
            </a:pPr>
            <a:r>
              <a:rPr lang="zh-CN" altLang="en-US" sz="2531" b="1">
                <a:solidFill>
                  <a:srgbClr val="000000"/>
                </a:solidFill>
                <a:latin typeface="Times New Roman" panose="02020603050405020304" pitchFamily="18" charset="0"/>
              </a:rPr>
              <a:t>（</a:t>
            </a:r>
            <a:r>
              <a:rPr lang="en-US" altLang="zh-CN" sz="2531" b="1">
                <a:solidFill>
                  <a:srgbClr val="000000"/>
                </a:solidFill>
                <a:latin typeface="Times New Roman" panose="02020603050405020304" pitchFamily="18" charset="0"/>
              </a:rPr>
              <a:t>2</a:t>
            </a:r>
            <a:r>
              <a:rPr lang="zh-CN" altLang="en-US" sz="2531" b="1">
                <a:solidFill>
                  <a:srgbClr val="000000"/>
                </a:solidFill>
                <a:latin typeface="Times New Roman" panose="02020603050405020304" pitchFamily="18" charset="0"/>
              </a:rPr>
              <a:t>）系统结构完整，功能较全面，移植性好。</a:t>
            </a:r>
          </a:p>
          <a:p>
            <a:pPr algn="just" eaLnBrk="1" hangingPunct="1">
              <a:lnSpc>
                <a:spcPct val="120000"/>
              </a:lnSpc>
              <a:spcBef>
                <a:spcPct val="20000"/>
              </a:spcBef>
              <a:buClr>
                <a:schemeClr val="accent2"/>
              </a:buClr>
              <a:buFont typeface="Wingdings" panose="05000000000000000000" pitchFamily="2" charset="2"/>
              <a:buNone/>
            </a:pPr>
            <a:r>
              <a:rPr lang="zh-CN" altLang="en-US" sz="2531" b="1">
                <a:solidFill>
                  <a:srgbClr val="000000"/>
                </a:solidFill>
                <a:latin typeface="Times New Roman" panose="02020603050405020304" pitchFamily="18" charset="0"/>
              </a:rPr>
              <a:t>（</a:t>
            </a:r>
            <a:r>
              <a:rPr lang="en-US" altLang="zh-CN" sz="2531" b="1">
                <a:solidFill>
                  <a:srgbClr val="000000"/>
                </a:solidFill>
                <a:latin typeface="Times New Roman" panose="02020603050405020304" pitchFamily="18" charset="0"/>
              </a:rPr>
              <a:t>3</a:t>
            </a:r>
            <a:r>
              <a:rPr lang="zh-CN" altLang="en-US" sz="2531" b="1">
                <a:solidFill>
                  <a:srgbClr val="000000"/>
                </a:solidFill>
                <a:latin typeface="Times New Roman" panose="02020603050405020304" pitchFamily="18" charset="0"/>
              </a:rPr>
              <a:t>）具有推理解释功能，透明性好。</a:t>
            </a:r>
          </a:p>
          <a:p>
            <a:pPr algn="just" eaLnBrk="1" hangingPunct="1">
              <a:lnSpc>
                <a:spcPct val="120000"/>
              </a:lnSpc>
              <a:spcBef>
                <a:spcPct val="20000"/>
              </a:spcBef>
              <a:buClr>
                <a:schemeClr val="accent2"/>
              </a:buClr>
              <a:buFont typeface="Wingdings" panose="05000000000000000000" pitchFamily="2" charset="2"/>
              <a:buNone/>
            </a:pPr>
            <a:r>
              <a:rPr lang="zh-CN" altLang="en-US" sz="2531" b="1">
                <a:solidFill>
                  <a:srgbClr val="000000"/>
                </a:solidFill>
                <a:latin typeface="Times New Roman" panose="02020603050405020304" pitchFamily="18" charset="0"/>
              </a:rPr>
              <a:t>（</a:t>
            </a:r>
            <a:r>
              <a:rPr lang="en-US" altLang="zh-CN" sz="2531" b="1">
                <a:solidFill>
                  <a:srgbClr val="000000"/>
                </a:solidFill>
                <a:latin typeface="Times New Roman" panose="02020603050405020304" pitchFamily="18" charset="0"/>
              </a:rPr>
              <a:t>4</a:t>
            </a:r>
            <a:r>
              <a:rPr lang="zh-CN" altLang="en-US" sz="2531" b="1">
                <a:solidFill>
                  <a:srgbClr val="000000"/>
                </a:solidFill>
                <a:latin typeface="Times New Roman" panose="02020603050405020304" pitchFamily="18" charset="0"/>
              </a:rPr>
              <a:t>）采用启发式推理、不精确推理。</a:t>
            </a:r>
          </a:p>
          <a:p>
            <a:pPr algn="just" eaLnBrk="1" hangingPunct="1">
              <a:lnSpc>
                <a:spcPct val="120000"/>
              </a:lnSpc>
              <a:spcBef>
                <a:spcPct val="20000"/>
              </a:spcBef>
              <a:buClr>
                <a:schemeClr val="accent2"/>
              </a:buClr>
              <a:buFont typeface="Wingdings" panose="05000000000000000000" pitchFamily="2" charset="2"/>
              <a:buNone/>
            </a:pPr>
            <a:r>
              <a:rPr lang="zh-CN" altLang="en-US" sz="2531" b="1">
                <a:solidFill>
                  <a:srgbClr val="000000"/>
                </a:solidFill>
                <a:latin typeface="Times New Roman" panose="02020603050405020304" pitchFamily="18" charset="0"/>
              </a:rPr>
              <a:t>（</a:t>
            </a:r>
            <a:r>
              <a:rPr lang="en-US" altLang="zh-CN" sz="2531" b="1">
                <a:solidFill>
                  <a:srgbClr val="000000"/>
                </a:solidFill>
                <a:latin typeface="Times New Roman" panose="02020603050405020304" pitchFamily="18" charset="0"/>
              </a:rPr>
              <a:t>5</a:t>
            </a:r>
            <a:r>
              <a:rPr lang="zh-CN" altLang="en-US" sz="2531" b="1">
                <a:solidFill>
                  <a:srgbClr val="000000"/>
                </a:solidFill>
                <a:latin typeface="Times New Roman" panose="02020603050405020304" pitchFamily="18" charset="0"/>
              </a:rPr>
              <a:t>）用产生式规则、框架、语义网络表达知识。</a:t>
            </a:r>
          </a:p>
          <a:p>
            <a:pPr algn="just" eaLnBrk="1" hangingPunct="1">
              <a:lnSpc>
                <a:spcPct val="120000"/>
              </a:lnSpc>
              <a:spcBef>
                <a:spcPct val="20000"/>
              </a:spcBef>
              <a:buClr>
                <a:schemeClr val="accent2"/>
              </a:buClr>
              <a:buFont typeface="Wingdings" panose="05000000000000000000" pitchFamily="2" charset="2"/>
              <a:buNone/>
            </a:pPr>
            <a:r>
              <a:rPr lang="zh-CN" altLang="en-US" sz="2531" b="1">
                <a:solidFill>
                  <a:srgbClr val="000000"/>
                </a:solidFill>
                <a:latin typeface="Times New Roman" panose="02020603050405020304" pitchFamily="18" charset="0"/>
              </a:rPr>
              <a:t>（</a:t>
            </a:r>
            <a:r>
              <a:rPr lang="en-US" altLang="zh-CN" sz="2531" b="1">
                <a:solidFill>
                  <a:srgbClr val="000000"/>
                </a:solidFill>
                <a:latin typeface="Times New Roman" panose="02020603050405020304" pitchFamily="18" charset="0"/>
              </a:rPr>
              <a:t>6</a:t>
            </a:r>
            <a:r>
              <a:rPr lang="zh-CN" altLang="en-US" sz="2531" b="1">
                <a:solidFill>
                  <a:srgbClr val="000000"/>
                </a:solidFill>
                <a:latin typeface="Times New Roman" panose="02020603050405020304" pitchFamily="18" charset="0"/>
              </a:rPr>
              <a:t>）用限定性英语进行人－机交互。</a:t>
            </a:r>
            <a:endParaRPr lang="zh-CN" altLang="en-US" sz="2531" b="1">
              <a:solidFill>
                <a:srgbClr val="000000"/>
              </a:solidFill>
            </a:endParaRPr>
          </a:p>
        </p:txBody>
      </p:sp>
      <p:sp>
        <p:nvSpPr>
          <p:cNvPr id="7" name="Rectangle 3"/>
          <p:cNvSpPr txBox="1">
            <a:spLocks noChangeArrowheads="1"/>
          </p:cNvSpPr>
          <p:nvPr/>
        </p:nvSpPr>
        <p:spPr>
          <a:xfrm>
            <a:off x="250825" y="908050"/>
            <a:ext cx="8642350" cy="5400675"/>
          </a:xfrm>
          <a:prstGeom prst="rect">
            <a:avLst/>
          </a:prstGeom>
        </p:spPr>
        <p:txBody>
          <a:bodyPr vert="horz" lIns="91440" tIns="45720" rIns="91440" bIns="45720" rtlCol="0">
            <a:normAutofit/>
          </a:bodyPr>
          <a:lstStyle>
            <a:lvl1pPr marL="241082" indent="-241082" algn="l" defTabSz="964326" rtl="0" eaLnBrk="1" latinLnBrk="0" hangingPunct="1">
              <a:lnSpc>
                <a:spcPct val="90000"/>
              </a:lnSpc>
              <a:spcBef>
                <a:spcPts val="1055"/>
              </a:spcBef>
              <a:buFont typeface="Arial" panose="020B0604020202020204" pitchFamily="34" charset="0"/>
              <a:buChar char="•"/>
              <a:defRPr sz="2953" kern="1200">
                <a:solidFill>
                  <a:schemeClr val="tx1"/>
                </a:solidFill>
                <a:latin typeface="+mn-lt"/>
                <a:ea typeface="+mn-ea"/>
                <a:cs typeface="+mn-cs"/>
              </a:defRPr>
            </a:lvl1pPr>
            <a:lvl2pPr marL="723245" indent="-241082" algn="l" defTabSz="964326" rtl="0" eaLnBrk="1" latinLnBrk="0" hangingPunct="1">
              <a:lnSpc>
                <a:spcPct val="90000"/>
              </a:lnSpc>
              <a:spcBef>
                <a:spcPts val="527"/>
              </a:spcBef>
              <a:buFont typeface="Arial" panose="020B0604020202020204" pitchFamily="34" charset="0"/>
              <a:buChar char="•"/>
              <a:defRPr sz="2531" kern="1200">
                <a:solidFill>
                  <a:schemeClr val="tx1"/>
                </a:solidFill>
                <a:latin typeface="+mn-lt"/>
                <a:ea typeface="+mn-ea"/>
                <a:cs typeface="+mn-cs"/>
              </a:defRPr>
            </a:lvl2pPr>
            <a:lvl3pPr marL="1205408" indent="-241082" algn="l" defTabSz="964326" rtl="0" eaLnBrk="1" latinLnBrk="0" hangingPunct="1">
              <a:lnSpc>
                <a:spcPct val="90000"/>
              </a:lnSpc>
              <a:spcBef>
                <a:spcPts val="527"/>
              </a:spcBef>
              <a:buFont typeface="Arial" panose="020B0604020202020204" pitchFamily="34" charset="0"/>
              <a:buChar char="•"/>
              <a:defRPr sz="2109" kern="1200">
                <a:solidFill>
                  <a:schemeClr val="tx1"/>
                </a:solidFill>
                <a:latin typeface="+mn-lt"/>
                <a:ea typeface="+mn-ea"/>
                <a:cs typeface="+mn-cs"/>
              </a:defRPr>
            </a:lvl3pPr>
            <a:lvl4pPr marL="1687571"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4pPr>
            <a:lvl5pPr marL="2169734"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5pPr>
            <a:lvl6pPr marL="2651897"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6pPr>
            <a:lvl7pPr marL="3134060"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7pPr>
            <a:lvl8pPr marL="3616223"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8pPr>
            <a:lvl9pPr marL="4098387"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9pPr>
          </a:lstStyle>
          <a:p>
            <a:pPr fontAlgn="auto">
              <a:lnSpc>
                <a:spcPct val="140000"/>
              </a:lnSpc>
              <a:spcAft>
                <a:spcPts val="0"/>
              </a:spcAft>
              <a:buSzPct val="60000"/>
              <a:buFontTx/>
              <a:buBlip>
                <a:blip r:embed="rId3"/>
              </a:buBlip>
            </a:pPr>
            <a:r>
              <a:rPr lang="zh-CN" altLang="en-US" sz="2400" b="1" smtClean="0">
                <a:solidFill>
                  <a:srgbClr val="000000"/>
                </a:solidFill>
                <a:latin typeface="Times New Roman" panose="02020603050405020304" pitchFamily="18" charset="0"/>
              </a:rPr>
              <a:t>第二阶段</a:t>
            </a:r>
            <a:r>
              <a:rPr lang="en-US" altLang="zh-CN" sz="2400" b="1" smtClean="0">
                <a:solidFill>
                  <a:srgbClr val="000000"/>
                </a:solidFill>
                <a:latin typeface="Times New Roman" panose="02020603050405020304" pitchFamily="18" charset="0"/>
              </a:rPr>
              <a:t>: </a:t>
            </a:r>
            <a:r>
              <a:rPr lang="zh-CN" altLang="en-US" sz="2400" b="1" smtClean="0">
                <a:solidFill>
                  <a:srgbClr val="000000"/>
                </a:solidFill>
                <a:latin typeface="Times New Roman" panose="02020603050405020304" pitchFamily="18" charset="0"/>
              </a:rPr>
              <a:t>成熟期</a:t>
            </a:r>
            <a:r>
              <a:rPr lang="zh-CN" altLang="en-US" sz="2400" b="1" smtClean="0">
                <a:latin typeface="Times New Roman" panose="02020603050405020304" pitchFamily="18" charset="0"/>
              </a:rPr>
              <a:t>（</a:t>
            </a:r>
            <a:r>
              <a:rPr lang="en-US" altLang="zh-CN" sz="2400" b="1" smtClean="0">
                <a:latin typeface="Times New Roman" panose="02020603050405020304" pitchFamily="18" charset="0"/>
              </a:rPr>
              <a:t>20</a:t>
            </a:r>
            <a:r>
              <a:rPr lang="zh-CN" altLang="en-US" sz="2400" b="1" smtClean="0">
                <a:latin typeface="Times New Roman" panose="02020603050405020304" pitchFamily="18" charset="0"/>
              </a:rPr>
              <a:t>世纪</a:t>
            </a:r>
            <a:r>
              <a:rPr lang="en-US" altLang="zh-CN" sz="2400" b="1" smtClean="0">
                <a:latin typeface="Times New Roman" panose="02020603050405020304" pitchFamily="18" charset="0"/>
              </a:rPr>
              <a:t>70</a:t>
            </a:r>
            <a:r>
              <a:rPr lang="zh-CN" altLang="en-US" sz="2400" b="1" smtClean="0">
                <a:latin typeface="Times New Roman" panose="02020603050405020304" pitchFamily="18" charset="0"/>
              </a:rPr>
              <a:t>年代中期－ </a:t>
            </a:r>
            <a:r>
              <a:rPr lang="en-US" altLang="zh-CN" sz="2400" b="1" smtClean="0">
                <a:latin typeface="Times New Roman" panose="02020603050405020304" pitchFamily="18" charset="0"/>
              </a:rPr>
              <a:t>20</a:t>
            </a:r>
            <a:r>
              <a:rPr lang="zh-CN" altLang="en-US" sz="2400" b="1" smtClean="0">
                <a:latin typeface="Times New Roman" panose="02020603050405020304" pitchFamily="18" charset="0"/>
              </a:rPr>
              <a:t>世纪</a:t>
            </a:r>
            <a:r>
              <a:rPr lang="en-US" altLang="zh-CN" sz="2400" b="1" smtClean="0">
                <a:latin typeface="Times New Roman" panose="02020603050405020304" pitchFamily="18" charset="0"/>
              </a:rPr>
              <a:t>80</a:t>
            </a:r>
            <a:r>
              <a:rPr lang="zh-CN" altLang="en-US" sz="2400" b="1" smtClean="0">
                <a:latin typeface="Times New Roman" panose="02020603050405020304" pitchFamily="18" charset="0"/>
              </a:rPr>
              <a:t>年代初）</a:t>
            </a:r>
            <a:r>
              <a:rPr lang="zh-CN" altLang="en-US" smtClean="0">
                <a:latin typeface="Times New Roman" panose="02020603050405020304" pitchFamily="18" charset="0"/>
              </a:rPr>
              <a:t> </a:t>
            </a:r>
            <a:endParaRPr lang="zh-CN" altLang="en-US" dirty="0" smtClean="0">
              <a:latin typeface="Times New Roman" panose="02020603050405020304" pitchFamily="18" charset="0"/>
            </a:endParaRPr>
          </a:p>
        </p:txBody>
      </p:sp>
    </p:spTree>
    <p:extLst>
      <p:ext uri="{BB962C8B-B14F-4D97-AF65-F5344CB8AC3E}">
        <p14:creationId xmlns:p14="http://schemas.microsoft.com/office/powerpoint/2010/main" val="1428031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33124"/>
                                        </p:tgtEl>
                                        <p:attrNameLst>
                                          <p:attrName>style.visibility</p:attrName>
                                        </p:attrNameLst>
                                      </p:cBhvr>
                                      <p:to>
                                        <p:strVal val="visible"/>
                                      </p:to>
                                    </p:set>
                                    <p:animEffect transition="in" filter="checkerboard(across)">
                                      <p:cBhvr>
                                        <p:cTn id="7" dur="500"/>
                                        <p:tgtEl>
                                          <p:spTgt spid="133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4" grpId="0" animBg="1"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0"/>
          </p:nvPr>
        </p:nvSpPr>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83515" indent="-301352" eaLnBrk="0" hangingPunct="0">
              <a:defRPr>
                <a:solidFill>
                  <a:schemeClr val="tx1"/>
                </a:solidFill>
                <a:latin typeface="Verdana" panose="020B0604030504040204" pitchFamily="34" charset="0"/>
                <a:ea typeface="宋体" panose="02010600030101010101" pitchFamily="2" charset="-122"/>
              </a:defRPr>
            </a:lvl2pPr>
            <a:lvl3pPr marL="1205408" indent="-241082" eaLnBrk="0" hangingPunct="0">
              <a:defRPr>
                <a:solidFill>
                  <a:schemeClr val="tx1"/>
                </a:solidFill>
                <a:latin typeface="Verdana" panose="020B0604030504040204" pitchFamily="34" charset="0"/>
                <a:ea typeface="宋体" panose="02010600030101010101" pitchFamily="2" charset="-122"/>
              </a:defRPr>
            </a:lvl3pPr>
            <a:lvl4pPr marL="1687571" indent="-241082" eaLnBrk="0" hangingPunct="0">
              <a:defRPr>
                <a:solidFill>
                  <a:schemeClr val="tx1"/>
                </a:solidFill>
                <a:latin typeface="Verdana" panose="020B0604030504040204" pitchFamily="34" charset="0"/>
                <a:ea typeface="宋体" panose="02010600030101010101" pitchFamily="2" charset="-122"/>
              </a:defRPr>
            </a:lvl4pPr>
            <a:lvl5pPr marL="2169734" indent="-241082" eaLnBrk="0" hangingPunct="0">
              <a:defRPr>
                <a:solidFill>
                  <a:schemeClr val="tx1"/>
                </a:solidFill>
                <a:latin typeface="Verdana" panose="020B0604030504040204" pitchFamily="34" charset="0"/>
                <a:ea typeface="宋体" panose="02010600030101010101" pitchFamily="2" charset="-122"/>
              </a:defRPr>
            </a:lvl5pPr>
            <a:lvl6pPr marL="2651897" indent="-241082"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3134060" indent="-241082"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616223" indent="-241082"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4098387" indent="-241082"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FBB4CD41-B339-4403-A9C7-9C610AC35F63}" type="slidenum">
              <a:rPr lang="ja-JP" altLang="en-US">
                <a:solidFill>
                  <a:srgbClr val="A50021"/>
                </a:solidFill>
                <a:latin typeface="Arial" panose="020B0604020202020204" pitchFamily="34" charset="0"/>
                <a:ea typeface="ＭＳ Ｐゴシック" panose="020B0600070205080204" pitchFamily="34" charset="-128"/>
              </a:rPr>
              <a:pPr eaLnBrk="1" hangingPunct="1"/>
              <a:t>60</a:t>
            </a:fld>
            <a:endParaRPr lang="en-US" altLang="ja-JP">
              <a:solidFill>
                <a:srgbClr val="A50021"/>
              </a:solidFill>
              <a:latin typeface="Arial" panose="020B0604020202020204" pitchFamily="34" charset="0"/>
              <a:ea typeface="ＭＳ Ｐゴシック" panose="020B0600070205080204" pitchFamily="34" charset="-128"/>
            </a:endParaRPr>
          </a:p>
        </p:txBody>
      </p:sp>
      <p:sp>
        <p:nvSpPr>
          <p:cNvPr id="73732" name="Rectangle 3"/>
          <p:cNvSpPr>
            <a:spLocks noGrp="1" noChangeArrowheads="1"/>
          </p:cNvSpPr>
          <p:nvPr>
            <p:ph type="body" idx="1"/>
          </p:nvPr>
        </p:nvSpPr>
        <p:spPr>
          <a:xfrm>
            <a:off x="304696" y="357025"/>
            <a:ext cx="8318004" cy="4589050"/>
          </a:xfrm>
        </p:spPr>
        <p:txBody>
          <a:bodyPr/>
          <a:lstStyle/>
          <a:p>
            <a:pPr eaLnBrk="1" hangingPunct="1">
              <a:buFont typeface="Wingdings" panose="05000000000000000000" pitchFamily="2" charset="2"/>
              <a:buNone/>
            </a:pPr>
            <a:r>
              <a:rPr lang="en-US" altLang="zh-CN" sz="2742" b="1" dirty="0">
                <a:solidFill>
                  <a:srgbClr val="000000"/>
                </a:solidFill>
                <a:latin typeface="Times New Roman" panose="02020603050405020304" pitchFamily="18" charset="0"/>
                <a:cs typeface="Times New Roman" panose="02020603050405020304" pitchFamily="18" charset="0"/>
              </a:rPr>
              <a:t> 3. EXPERT</a:t>
            </a:r>
            <a:r>
              <a:rPr lang="zh-CN" altLang="en-US" sz="2742" b="1" dirty="0">
                <a:solidFill>
                  <a:srgbClr val="000000"/>
                </a:solidFill>
                <a:latin typeface="Times New Roman" panose="02020603050405020304" pitchFamily="18" charset="0"/>
                <a:cs typeface="Times New Roman" panose="02020603050405020304" pitchFamily="18" charset="0"/>
              </a:rPr>
              <a:t>系统</a:t>
            </a:r>
            <a:r>
              <a:rPr lang="zh-CN" altLang="en-US" b="1" dirty="0" smtClean="0">
                <a:solidFill>
                  <a:srgbClr val="000000"/>
                </a:solidFill>
                <a:latin typeface="Times New Roman" panose="02020603050405020304" pitchFamily="18" charset="0"/>
              </a:rPr>
              <a:t> </a:t>
            </a:r>
          </a:p>
        </p:txBody>
      </p:sp>
      <p:sp>
        <p:nvSpPr>
          <p:cNvPr id="185348" name="Text Box 4"/>
          <p:cNvSpPr txBox="1">
            <a:spLocks noChangeArrowheads="1"/>
          </p:cNvSpPr>
          <p:nvPr/>
        </p:nvSpPr>
        <p:spPr bwMode="auto">
          <a:xfrm>
            <a:off x="304696" y="1024037"/>
            <a:ext cx="8920268" cy="2011513"/>
          </a:xfrm>
          <a:prstGeom prst="rect">
            <a:avLst/>
          </a:prstGeom>
          <a:gradFill rotWithShape="1">
            <a:gsLst>
              <a:gs pos="0">
                <a:schemeClr val="bg1"/>
              </a:gs>
              <a:gs pos="100000">
                <a:srgbClr val="00FF00"/>
              </a:gs>
            </a:gsLst>
            <a:lin ang="5400000" scaled="1"/>
          </a:gradFill>
          <a:ln w="9525">
            <a:solidFill>
              <a:srgbClr val="808080"/>
            </a:solidFill>
            <a:miter lim="800000"/>
            <a:headEnd/>
            <a:tailEnd/>
          </a:ln>
        </p:spPr>
        <p:txBody>
          <a:bodyP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just" eaLnBrk="1" hangingPunct="1">
              <a:lnSpc>
                <a:spcPct val="120000"/>
              </a:lnSpc>
              <a:spcBef>
                <a:spcPct val="10000"/>
              </a:spcBef>
              <a:buClr>
                <a:schemeClr val="accent2"/>
              </a:buClr>
              <a:buFont typeface="Wingdings" panose="05000000000000000000" pitchFamily="2" charset="2"/>
              <a:buChar char="§"/>
            </a:pPr>
            <a:r>
              <a:rPr lang="en-US" altLang="zh-CN" sz="2531" dirty="0">
                <a:solidFill>
                  <a:srgbClr val="000000"/>
                </a:solidFill>
                <a:latin typeface="Times New Roman" panose="02020603050405020304" pitchFamily="18" charset="0"/>
              </a:rPr>
              <a:t> </a:t>
            </a:r>
            <a:r>
              <a:rPr lang="en-US" altLang="zh-CN" sz="2531" b="1" dirty="0">
                <a:solidFill>
                  <a:srgbClr val="000000"/>
                </a:solidFill>
                <a:latin typeface="Times New Roman" panose="02020603050405020304" pitchFamily="18" charset="0"/>
              </a:rPr>
              <a:t>EXPERT</a:t>
            </a:r>
            <a:r>
              <a:rPr lang="zh-CN" altLang="en-US" sz="2531" b="1" dirty="0">
                <a:solidFill>
                  <a:srgbClr val="000000"/>
                </a:solidFill>
                <a:latin typeface="Times New Roman" panose="02020603050405020304" pitchFamily="18" charset="0"/>
              </a:rPr>
              <a:t>系统</a:t>
            </a:r>
            <a:r>
              <a:rPr lang="en-US" altLang="zh-CN" sz="2531" b="1" dirty="0" smtClean="0">
                <a:solidFill>
                  <a:srgbClr val="000000"/>
                </a:solidFill>
                <a:latin typeface="Times New Roman" panose="02020603050405020304" pitchFamily="18" charset="0"/>
              </a:rPr>
              <a:t>:</a:t>
            </a:r>
            <a:r>
              <a:rPr lang="zh-CN" altLang="en-US" sz="2800" dirty="0">
                <a:latin typeface="Times New Roman" panose="02020603050405020304" pitchFamily="18" charset="0"/>
                <a:cs typeface="Times New Roman" panose="02020603050405020304" pitchFamily="18" charset="0"/>
              </a:rPr>
              <a:t>美国</a:t>
            </a:r>
            <a:r>
              <a:rPr lang="en-US" altLang="zh-CN" sz="2800" dirty="0">
                <a:latin typeface="Times New Roman" panose="02020603050405020304" pitchFamily="18" charset="0"/>
                <a:cs typeface="Times New Roman" panose="02020603050405020304" pitchFamily="18" charset="0"/>
              </a:rPr>
              <a:t>Rutgers</a:t>
            </a:r>
            <a:r>
              <a:rPr lang="zh-CN" altLang="en-US" sz="2800" dirty="0">
                <a:latin typeface="Times New Roman" panose="02020603050405020304" pitchFamily="18" charset="0"/>
                <a:cs typeface="Times New Roman" panose="02020603050405020304" pitchFamily="18" charset="0"/>
              </a:rPr>
              <a:t>大学的</a:t>
            </a:r>
            <a:r>
              <a:rPr lang="zh-CN" altLang="en-US" sz="2531" b="1" dirty="0" smtClean="0">
                <a:solidFill>
                  <a:srgbClr val="000000"/>
                </a:solidFill>
                <a:latin typeface="Times New Roman" panose="02020603050405020304" pitchFamily="18" charset="0"/>
              </a:rPr>
              <a:t>威斯</a:t>
            </a:r>
            <a:r>
              <a:rPr lang="zh-CN" altLang="en-US" sz="2531" b="1" dirty="0">
                <a:solidFill>
                  <a:srgbClr val="000000"/>
                </a:solidFill>
                <a:latin typeface="Times New Roman" panose="02020603050405020304" pitchFamily="18" charset="0"/>
              </a:rPr>
              <a:t>（</a:t>
            </a:r>
            <a:r>
              <a:rPr lang="en-US" altLang="zh-CN" sz="2531" b="1" dirty="0">
                <a:solidFill>
                  <a:srgbClr val="000000"/>
                </a:solidFill>
                <a:latin typeface="Times New Roman" panose="02020603050405020304" pitchFamily="18" charset="0"/>
              </a:rPr>
              <a:t>Weiss</a:t>
            </a:r>
            <a:r>
              <a:rPr lang="zh-CN" altLang="en-US" sz="2531" b="1" dirty="0">
                <a:solidFill>
                  <a:srgbClr val="000000"/>
                </a:solidFill>
                <a:latin typeface="Times New Roman" panose="02020603050405020304" pitchFamily="18" charset="0"/>
              </a:rPr>
              <a:t>）、库里科斯基（</a:t>
            </a:r>
            <a:r>
              <a:rPr lang="en-US" altLang="zh-CN" sz="2531" b="1" dirty="0" err="1">
                <a:solidFill>
                  <a:srgbClr val="000000"/>
                </a:solidFill>
                <a:latin typeface="Times New Roman" panose="02020603050405020304" pitchFamily="18" charset="0"/>
              </a:rPr>
              <a:t>Kulikowski</a:t>
            </a:r>
            <a:r>
              <a:rPr lang="zh-CN" altLang="en-US" sz="2531" b="1" dirty="0">
                <a:solidFill>
                  <a:srgbClr val="000000"/>
                </a:solidFill>
                <a:latin typeface="Times New Roman" panose="02020603050405020304" pitchFamily="18" charset="0"/>
              </a:rPr>
              <a:t>）等人在</a:t>
            </a:r>
            <a:r>
              <a:rPr lang="en-US" altLang="zh-CN" sz="2531" b="1" dirty="0">
                <a:solidFill>
                  <a:srgbClr val="000000"/>
                </a:solidFill>
                <a:latin typeface="Times New Roman" panose="02020603050405020304" pitchFamily="18" charset="0"/>
              </a:rPr>
              <a:t>CASNET</a:t>
            </a:r>
            <a:r>
              <a:rPr lang="zh-CN" altLang="en-US" sz="2531" b="1" dirty="0">
                <a:solidFill>
                  <a:srgbClr val="000000"/>
                </a:solidFill>
                <a:latin typeface="Times New Roman" panose="02020603050405020304" pitchFamily="18" charset="0"/>
              </a:rPr>
              <a:t>系统（青光眼诊断系统）等的基础上于</a:t>
            </a:r>
            <a:r>
              <a:rPr lang="en-US" altLang="zh-CN" sz="2531" b="1" dirty="0">
                <a:solidFill>
                  <a:srgbClr val="000000"/>
                </a:solidFill>
                <a:latin typeface="Times New Roman" panose="02020603050405020304" pitchFamily="18" charset="0"/>
              </a:rPr>
              <a:t>1981</a:t>
            </a:r>
            <a:r>
              <a:rPr lang="zh-CN" altLang="en-US" sz="2531" b="1" dirty="0">
                <a:solidFill>
                  <a:srgbClr val="000000"/>
                </a:solidFill>
                <a:latin typeface="Times New Roman" panose="02020603050405020304" pitchFamily="18" charset="0"/>
              </a:rPr>
              <a:t>年设计完成的一个骨架</a:t>
            </a:r>
            <a:r>
              <a:rPr lang="zh-CN" altLang="en-US" sz="2531" b="1" dirty="0" smtClean="0">
                <a:solidFill>
                  <a:srgbClr val="000000"/>
                </a:solidFill>
                <a:latin typeface="Times New Roman" panose="02020603050405020304" pitchFamily="18" charset="0"/>
              </a:rPr>
              <a:t>系统</a:t>
            </a:r>
            <a:endParaRPr lang="en-US" altLang="zh-CN" sz="2531" b="1" dirty="0" smtClean="0">
              <a:solidFill>
                <a:srgbClr val="000000"/>
              </a:solidFill>
              <a:latin typeface="Times New Roman" panose="02020603050405020304" pitchFamily="18" charset="0"/>
            </a:endParaRPr>
          </a:p>
          <a:p>
            <a:pPr algn="just" eaLnBrk="1" hangingPunct="1">
              <a:lnSpc>
                <a:spcPct val="120000"/>
              </a:lnSpc>
              <a:spcBef>
                <a:spcPct val="10000"/>
              </a:spcBef>
              <a:buClr>
                <a:schemeClr val="accent2"/>
              </a:buClr>
              <a:buFont typeface="Wingdings" panose="05000000000000000000" pitchFamily="2" charset="2"/>
              <a:buChar char="§"/>
            </a:pPr>
            <a:r>
              <a:rPr lang="zh-CN" altLang="en-US" sz="2531" b="1" dirty="0" smtClean="0">
                <a:solidFill>
                  <a:srgbClr val="000000"/>
                </a:solidFill>
                <a:latin typeface="Times New Roman" panose="02020603050405020304" pitchFamily="18" charset="0"/>
              </a:rPr>
              <a:t>适用</a:t>
            </a:r>
            <a:r>
              <a:rPr lang="zh-CN" altLang="en-US" sz="2531" b="1" dirty="0">
                <a:solidFill>
                  <a:srgbClr val="000000"/>
                </a:solidFill>
                <a:latin typeface="Times New Roman" panose="02020603050405020304" pitchFamily="18" charset="0"/>
              </a:rPr>
              <a:t>开发诊断和分类型专家系统。</a:t>
            </a:r>
            <a:r>
              <a:rPr lang="zh-CN" altLang="en-US" sz="2531" dirty="0">
                <a:solidFill>
                  <a:srgbClr val="000000"/>
                </a:solidFill>
                <a:latin typeface="Times New Roman" panose="02020603050405020304" pitchFamily="18" charset="0"/>
              </a:rPr>
              <a:t> </a:t>
            </a:r>
          </a:p>
        </p:txBody>
      </p:sp>
      <p:pic>
        <p:nvPicPr>
          <p:cNvPr id="8" name="Picture 9"/>
          <p:cNvPicPr>
            <a:picLocks noChangeAspect="1" noChangeArrowheads="1"/>
          </p:cNvPicPr>
          <p:nvPr/>
        </p:nvPicPr>
        <p:blipFill rotWithShape="1">
          <a:blip r:embed="rId3">
            <a:extLst>
              <a:ext uri="{28A0092B-C50C-407E-A947-70E740481C1C}">
                <a14:useLocalDpi xmlns:a14="http://schemas.microsoft.com/office/drawing/2010/main" val="0"/>
              </a:ext>
            </a:extLst>
          </a:blip>
          <a:srcRect b="9406"/>
          <a:stretch/>
        </p:blipFill>
        <p:spPr bwMode="auto">
          <a:xfrm>
            <a:off x="1251650" y="3300263"/>
            <a:ext cx="6489404" cy="3275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58103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85348"/>
                                        </p:tgtEl>
                                        <p:attrNameLst>
                                          <p:attrName>style.visibility</p:attrName>
                                        </p:attrNameLst>
                                      </p:cBhvr>
                                      <p:to>
                                        <p:strVal val="visible"/>
                                      </p:to>
                                    </p:set>
                                    <p:animEffect transition="in" filter="checkerboard(across)">
                                      <p:cBhvr>
                                        <p:cTn id="7" dur="500"/>
                                        <p:tgtEl>
                                          <p:spTgt spid="185348"/>
                                        </p:tgtEl>
                                      </p:cBhvr>
                                    </p:animEffect>
                                  </p:childTnLst>
                                </p:cTn>
                              </p:par>
                            </p:childTnLst>
                          </p:cTn>
                        </p:par>
                      </p:childTnLst>
                    </p:cTn>
                  </p:par>
                  <p:par>
                    <p:cTn id="8" fill="hold">
                      <p:stCondLst>
                        <p:cond delay="indefinite"/>
                      </p:stCondLst>
                      <p:childTnLst>
                        <p:par>
                          <p:cTn id="9" fill="hold">
                            <p:stCondLst>
                              <p:cond delay="0"/>
                            </p:stCondLst>
                            <p:childTnLst>
                              <p:par>
                                <p:cTn id="10" presetID="3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800" decel="100000"/>
                                        <p:tgtEl>
                                          <p:spTgt spid="8"/>
                                        </p:tgtEl>
                                      </p:cBhvr>
                                    </p:animEffect>
                                    <p:anim calcmode="lin" valueType="num">
                                      <p:cBhvr>
                                        <p:cTn id="13" dur="800" decel="100000" fill="hold"/>
                                        <p:tgtEl>
                                          <p:spTgt spid="8"/>
                                        </p:tgtEl>
                                        <p:attrNameLst>
                                          <p:attrName>style.rotation</p:attrName>
                                        </p:attrNameLst>
                                      </p:cBhvr>
                                      <p:tavLst>
                                        <p:tav tm="0">
                                          <p:val>
                                            <p:fltVal val="-90"/>
                                          </p:val>
                                        </p:tav>
                                        <p:tav tm="100000">
                                          <p:val>
                                            <p:fltVal val="0"/>
                                          </p:val>
                                        </p:tav>
                                      </p:tavLst>
                                    </p:anim>
                                    <p:anim calcmode="lin" valueType="num">
                                      <p:cBhvr>
                                        <p:cTn id="14" dur="800" decel="100000" fill="hold"/>
                                        <p:tgtEl>
                                          <p:spTgt spid="8"/>
                                        </p:tgtEl>
                                        <p:attrNameLst>
                                          <p:attrName>ppt_x</p:attrName>
                                        </p:attrNameLst>
                                      </p:cBhvr>
                                      <p:tavLst>
                                        <p:tav tm="0">
                                          <p:val>
                                            <p:strVal val="#ppt_x+0.4"/>
                                          </p:val>
                                        </p:tav>
                                        <p:tav tm="100000">
                                          <p:val>
                                            <p:strVal val="#ppt_x-0.05"/>
                                          </p:val>
                                        </p:tav>
                                      </p:tavLst>
                                    </p:anim>
                                    <p:anim calcmode="lin" valueType="num">
                                      <p:cBhvr>
                                        <p:cTn id="15" dur="800" decel="100000" fill="hold"/>
                                        <p:tgtEl>
                                          <p:spTgt spid="8"/>
                                        </p:tgtEl>
                                        <p:attrNameLst>
                                          <p:attrName>ppt_y</p:attrName>
                                        </p:attrNameLst>
                                      </p:cBhvr>
                                      <p:tavLst>
                                        <p:tav tm="0">
                                          <p:val>
                                            <p:strVal val="#ppt_y-0.4"/>
                                          </p:val>
                                        </p:tav>
                                        <p:tav tm="100000">
                                          <p:val>
                                            <p:strVal val="#ppt_y+0.1"/>
                                          </p:val>
                                        </p:tav>
                                      </p:tavLst>
                                    </p:anim>
                                    <p:anim calcmode="lin" valueType="num">
                                      <p:cBhvr>
                                        <p:cTn id="16" dur="200" accel="100000" fill="hold">
                                          <p:stCondLst>
                                            <p:cond delay="800"/>
                                          </p:stCondLst>
                                        </p:cTn>
                                        <p:tgtEl>
                                          <p:spTgt spid="8"/>
                                        </p:tgtEl>
                                        <p:attrNameLst>
                                          <p:attrName>ppt_x</p:attrName>
                                        </p:attrNameLst>
                                      </p:cBhvr>
                                      <p:tavLst>
                                        <p:tav tm="0">
                                          <p:val>
                                            <p:strVal val="#ppt_x-0.05"/>
                                          </p:val>
                                        </p:tav>
                                        <p:tav tm="100000">
                                          <p:val>
                                            <p:strVal val="#ppt_x"/>
                                          </p:val>
                                        </p:tav>
                                      </p:tavLst>
                                    </p:anim>
                                    <p:anim calcmode="lin" valueType="num">
                                      <p:cBhvr>
                                        <p:cTn id="17" dur="200" accel="100000" fill="hold">
                                          <p:stCondLst>
                                            <p:cond delay="800"/>
                                          </p:stCondLst>
                                        </p:cTn>
                                        <p:tgtEl>
                                          <p:spTgt spid="8"/>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348" grpId="0" animBg="1"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83515" indent="-301352" eaLnBrk="0" hangingPunct="0">
              <a:defRPr>
                <a:solidFill>
                  <a:schemeClr val="tx1"/>
                </a:solidFill>
                <a:latin typeface="Verdana" panose="020B0604030504040204" pitchFamily="34" charset="0"/>
                <a:ea typeface="宋体" panose="02010600030101010101" pitchFamily="2" charset="-122"/>
              </a:defRPr>
            </a:lvl2pPr>
            <a:lvl3pPr marL="1205408" indent="-241082" eaLnBrk="0" hangingPunct="0">
              <a:defRPr>
                <a:solidFill>
                  <a:schemeClr val="tx1"/>
                </a:solidFill>
                <a:latin typeface="Verdana" panose="020B0604030504040204" pitchFamily="34" charset="0"/>
                <a:ea typeface="宋体" panose="02010600030101010101" pitchFamily="2" charset="-122"/>
              </a:defRPr>
            </a:lvl3pPr>
            <a:lvl4pPr marL="1687571" indent="-241082" eaLnBrk="0" hangingPunct="0">
              <a:defRPr>
                <a:solidFill>
                  <a:schemeClr val="tx1"/>
                </a:solidFill>
                <a:latin typeface="Verdana" panose="020B0604030504040204" pitchFamily="34" charset="0"/>
                <a:ea typeface="宋体" panose="02010600030101010101" pitchFamily="2" charset="-122"/>
              </a:defRPr>
            </a:lvl4pPr>
            <a:lvl5pPr marL="2169734" indent="-241082" eaLnBrk="0" hangingPunct="0">
              <a:defRPr>
                <a:solidFill>
                  <a:schemeClr val="tx1"/>
                </a:solidFill>
                <a:latin typeface="Verdana" panose="020B0604030504040204" pitchFamily="34" charset="0"/>
                <a:ea typeface="宋体" panose="02010600030101010101" pitchFamily="2" charset="-122"/>
              </a:defRPr>
            </a:lvl5pPr>
            <a:lvl6pPr marL="2651897" indent="-241082"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3134060" indent="-241082"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616223" indent="-241082"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4098387" indent="-241082"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34296F25-50F9-45CB-BABA-CC0FA1DBFC56}" type="slidenum">
              <a:rPr lang="ja-JP" altLang="en-US">
                <a:solidFill>
                  <a:srgbClr val="A50021"/>
                </a:solidFill>
                <a:latin typeface="Arial" panose="020B0604020202020204" pitchFamily="34" charset="0"/>
                <a:ea typeface="ＭＳ Ｐゴシック" panose="020B0600070205080204" pitchFamily="34" charset="-128"/>
              </a:rPr>
              <a:pPr eaLnBrk="1" hangingPunct="1"/>
              <a:t>61</a:t>
            </a:fld>
            <a:endParaRPr lang="en-US" altLang="ja-JP">
              <a:solidFill>
                <a:srgbClr val="A50021"/>
              </a:solidFill>
              <a:latin typeface="Arial" panose="020B0604020202020204" pitchFamily="34" charset="0"/>
              <a:ea typeface="ＭＳ Ｐゴシック" panose="020B0600070205080204" pitchFamily="34" charset="-128"/>
            </a:endParaRPr>
          </a:p>
        </p:txBody>
      </p:sp>
      <p:sp>
        <p:nvSpPr>
          <p:cNvPr id="78851" name="Rectangle 5"/>
          <p:cNvSpPr>
            <a:spLocks noGrp="1" noChangeArrowheads="1"/>
          </p:cNvSpPr>
          <p:nvPr>
            <p:ph type="title"/>
          </p:nvPr>
        </p:nvSpPr>
        <p:spPr>
          <a:xfrm>
            <a:off x="141511" y="0"/>
            <a:ext cx="8318004" cy="1397978"/>
          </a:xfrm>
        </p:spPr>
        <p:txBody>
          <a:bodyPr>
            <a:normAutofit/>
          </a:bodyPr>
          <a:lstStyle/>
          <a:p>
            <a:r>
              <a:rPr lang="zh-CN" altLang="en-US" sz="32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通用型</a:t>
            </a:r>
            <a:r>
              <a:rPr lang="zh-CN" altLang="en-US" sz="32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知识表达语言</a:t>
            </a:r>
          </a:p>
        </p:txBody>
      </p:sp>
      <p:sp>
        <p:nvSpPr>
          <p:cNvPr id="52235" name="Rectangle 11"/>
          <p:cNvSpPr>
            <a:spLocks noChangeArrowheads="1"/>
          </p:cNvSpPr>
          <p:nvPr/>
        </p:nvSpPr>
        <p:spPr bwMode="auto">
          <a:xfrm>
            <a:off x="357535" y="1024037"/>
            <a:ext cx="9001000" cy="2975860"/>
          </a:xfrm>
          <a:prstGeom prst="rect">
            <a:avLst/>
          </a:prstGeom>
          <a:gradFill rotWithShape="1">
            <a:gsLst>
              <a:gs pos="0">
                <a:srgbClr val="00FFFF"/>
              </a:gs>
              <a:gs pos="100000">
                <a:schemeClr val="bg1"/>
              </a:gs>
            </a:gsLst>
            <a:path path="shape">
              <a:fillToRect l="50000" t="50000" r="50000" b="50000"/>
            </a:path>
          </a:gradFill>
          <a:ln w="9525">
            <a:solidFill>
              <a:srgbClr val="808080"/>
            </a:solidFill>
            <a:miter lim="800000"/>
            <a:headEnd/>
            <a:tailEnd/>
          </a:ln>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just" eaLnBrk="1" hangingPunct="1">
              <a:spcBef>
                <a:spcPct val="40000"/>
              </a:spcBef>
              <a:buClr>
                <a:schemeClr val="accent2"/>
              </a:buClr>
              <a:buSzPct val="50000"/>
              <a:buFont typeface="Wingdings" panose="05000000000000000000" pitchFamily="2" charset="2"/>
              <a:buChar char="n"/>
            </a:pPr>
            <a:r>
              <a:rPr lang="en-US" altLang="zh-CN" sz="2637" dirty="0">
                <a:latin typeface="Arial" panose="020B0604020202020204" pitchFamily="34" charset="0"/>
              </a:rPr>
              <a:t> </a:t>
            </a:r>
            <a:r>
              <a:rPr lang="en-US" altLang="zh-CN" sz="2400" b="1" dirty="0">
                <a:latin typeface="Times New Roman" panose="02020603050405020304" pitchFamily="18" charset="0"/>
              </a:rPr>
              <a:t>OPS5</a:t>
            </a:r>
            <a:r>
              <a:rPr lang="zh-CN" altLang="en-US" sz="2400" b="1" dirty="0">
                <a:latin typeface="Times New Roman" panose="02020603050405020304" pitchFamily="18" charset="0"/>
              </a:rPr>
              <a:t>：美国卡内基－梅隆大学的麦可达莫特（</a:t>
            </a:r>
            <a:r>
              <a:rPr lang="en-US" altLang="zh-CN" sz="2400" b="1" dirty="0">
                <a:latin typeface="Times New Roman" panose="02020603050405020304" pitchFamily="18" charset="0"/>
              </a:rPr>
              <a:t>J. McDermott</a:t>
            </a:r>
            <a:r>
              <a:rPr lang="zh-CN" altLang="en-US" sz="2400" b="1" dirty="0">
                <a:latin typeface="Times New Roman" panose="02020603050405020304" pitchFamily="18" charset="0"/>
              </a:rPr>
              <a:t>）、纽厄尔（</a:t>
            </a:r>
            <a:r>
              <a:rPr lang="en-US" altLang="zh-CN" sz="2400" b="1" dirty="0">
                <a:latin typeface="Times New Roman" panose="02020603050405020304" pitchFamily="18" charset="0"/>
              </a:rPr>
              <a:t>A. Newell</a:t>
            </a:r>
            <a:r>
              <a:rPr lang="zh-CN" altLang="en-US" sz="2400" b="1" dirty="0">
                <a:latin typeface="Times New Roman" panose="02020603050405020304" pitchFamily="18" charset="0"/>
              </a:rPr>
              <a:t>）等研制开发的一种通用知识表达语言。</a:t>
            </a:r>
            <a:endParaRPr lang="zh-CN" altLang="en-US" sz="2400" b="1" dirty="0">
              <a:solidFill>
                <a:srgbClr val="000000"/>
              </a:solidFill>
              <a:latin typeface="Times New Roman" panose="02020603050405020304" pitchFamily="18" charset="0"/>
            </a:endParaRPr>
          </a:p>
          <a:p>
            <a:pPr algn="just" eaLnBrk="1" hangingPunct="1">
              <a:spcBef>
                <a:spcPct val="40000"/>
              </a:spcBef>
              <a:buClr>
                <a:schemeClr val="accent2"/>
              </a:buClr>
              <a:buSzPct val="50000"/>
              <a:buFont typeface="Wingdings" panose="05000000000000000000" pitchFamily="2" charset="2"/>
              <a:buChar char="n"/>
            </a:pPr>
            <a:r>
              <a:rPr lang="en-US" altLang="zh-CN" sz="2637" b="1" dirty="0" smtClean="0">
                <a:solidFill>
                  <a:srgbClr val="000000"/>
                </a:solidFill>
                <a:latin typeface="Times New Roman" panose="02020603050405020304" pitchFamily="18" charset="0"/>
                <a:cs typeface="Times New Roman" panose="02020603050405020304" pitchFamily="18" charset="0"/>
              </a:rPr>
              <a:t>OPS5</a:t>
            </a:r>
            <a:r>
              <a:rPr lang="zh-CN" altLang="en-US" sz="2637" b="1" dirty="0">
                <a:solidFill>
                  <a:srgbClr val="000000"/>
                </a:solidFill>
                <a:latin typeface="Times New Roman" panose="02020603050405020304" pitchFamily="18" charset="0"/>
                <a:cs typeface="Times New Roman" panose="02020603050405020304" pitchFamily="18" charset="0"/>
              </a:rPr>
              <a:t>的</a:t>
            </a:r>
            <a:r>
              <a:rPr lang="zh-CN" altLang="en-US" sz="2637" b="1" dirty="0">
                <a:latin typeface="Times New Roman" panose="02020603050405020304" pitchFamily="18" charset="0"/>
              </a:rPr>
              <a:t>特点：将通用的表达和控制结合起来，提供了专家系统所需的基本机制，并不偏向于某些特定的问题求解策略和知识表达结构。 </a:t>
            </a:r>
            <a:endParaRPr lang="zh-CN" altLang="en-US" sz="2637" b="1" dirty="0">
              <a:latin typeface="Times New Roman" panose="02020603050405020304" pitchFamily="18" charset="0"/>
              <a:cs typeface="Times New Roman" panose="02020603050405020304" pitchFamily="18" charset="0"/>
            </a:endParaRPr>
          </a:p>
          <a:p>
            <a:pPr algn="just" eaLnBrk="1" hangingPunct="1">
              <a:spcBef>
                <a:spcPct val="40000"/>
              </a:spcBef>
              <a:buClr>
                <a:schemeClr val="accent2"/>
              </a:buClr>
              <a:buSzPct val="50000"/>
              <a:buFont typeface="Wingdings" panose="05000000000000000000" pitchFamily="2" charset="2"/>
              <a:buChar char="n"/>
            </a:pPr>
            <a:r>
              <a:rPr lang="zh-CN" altLang="en-US" sz="2637" b="1" dirty="0">
                <a:solidFill>
                  <a:srgbClr val="000000"/>
                </a:solidFill>
                <a:latin typeface="Times New Roman" panose="02020603050405020304" pitchFamily="18" charset="0"/>
                <a:cs typeface="Times New Roman" panose="02020603050405020304" pitchFamily="18" charset="0"/>
              </a:rPr>
              <a:t> </a:t>
            </a:r>
            <a:r>
              <a:rPr lang="en-US" altLang="zh-CN" sz="2637" b="1" dirty="0">
                <a:solidFill>
                  <a:srgbClr val="000000"/>
                </a:solidFill>
                <a:latin typeface="Times New Roman" panose="02020603050405020304" pitchFamily="18" charset="0"/>
                <a:cs typeface="Times New Roman" panose="02020603050405020304" pitchFamily="18" charset="0"/>
              </a:rPr>
              <a:t>OPS5</a:t>
            </a:r>
            <a:r>
              <a:rPr lang="zh-CN" altLang="en-US" sz="2637" b="1" dirty="0">
                <a:solidFill>
                  <a:srgbClr val="000000"/>
                </a:solidFill>
                <a:latin typeface="Times New Roman" panose="02020603050405020304" pitchFamily="18" charset="0"/>
                <a:cs typeface="Times New Roman" panose="02020603050405020304" pitchFamily="18" charset="0"/>
              </a:rPr>
              <a:t>的组成</a:t>
            </a:r>
            <a:r>
              <a:rPr lang="zh-CN" altLang="en-US" sz="2637" b="1" dirty="0">
                <a:solidFill>
                  <a:srgbClr val="000000"/>
                </a:solidFill>
                <a:latin typeface="Times New Roman" panose="02020603050405020304" pitchFamily="18" charset="0"/>
              </a:rPr>
              <a:t>：产生式规则库、推理机、数据库。</a:t>
            </a:r>
          </a:p>
        </p:txBody>
      </p:sp>
      <p:pic>
        <p:nvPicPr>
          <p:cNvPr id="7" name="Picture 6"/>
          <p:cNvPicPr>
            <a:picLocks noChangeAspect="1" noChangeArrowheads="1"/>
          </p:cNvPicPr>
          <p:nvPr/>
        </p:nvPicPr>
        <p:blipFill rotWithShape="1">
          <a:blip r:embed="rId2">
            <a:extLst>
              <a:ext uri="{28A0092B-C50C-407E-A947-70E740481C1C}">
                <a14:useLocalDpi xmlns:a14="http://schemas.microsoft.com/office/drawing/2010/main" val="0"/>
              </a:ext>
            </a:extLst>
          </a:blip>
          <a:srcRect b="11945"/>
          <a:stretch/>
        </p:blipFill>
        <p:spPr bwMode="auto">
          <a:xfrm>
            <a:off x="2373759" y="4101678"/>
            <a:ext cx="5626572" cy="2973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431316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2235">
                                            <p:bg/>
                                          </p:spTgt>
                                        </p:tgtEl>
                                        <p:attrNameLst>
                                          <p:attrName>style.visibility</p:attrName>
                                        </p:attrNameLst>
                                      </p:cBhvr>
                                      <p:to>
                                        <p:strVal val="visible"/>
                                      </p:to>
                                    </p:set>
                                    <p:anim calcmode="lin" valueType="num">
                                      <p:cBhvr additive="base">
                                        <p:cTn id="7" dur="500" fill="hold"/>
                                        <p:tgtEl>
                                          <p:spTgt spid="52235">
                                            <p:bg/>
                                          </p:spTgt>
                                        </p:tgtEl>
                                        <p:attrNameLst>
                                          <p:attrName>ppt_x</p:attrName>
                                        </p:attrNameLst>
                                      </p:cBhvr>
                                      <p:tavLst>
                                        <p:tav tm="0">
                                          <p:val>
                                            <p:strVal val="#ppt_x"/>
                                          </p:val>
                                        </p:tav>
                                        <p:tav tm="100000">
                                          <p:val>
                                            <p:strVal val="#ppt_x"/>
                                          </p:val>
                                        </p:tav>
                                      </p:tavLst>
                                    </p:anim>
                                    <p:anim calcmode="lin" valueType="num">
                                      <p:cBhvr additive="base">
                                        <p:cTn id="8" dur="500" fill="hold"/>
                                        <p:tgtEl>
                                          <p:spTgt spid="52235">
                                            <p:bg/>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2235">
                                            <p:txEl>
                                              <p:pRg st="0" end="0"/>
                                            </p:txEl>
                                          </p:spTgt>
                                        </p:tgtEl>
                                        <p:attrNameLst>
                                          <p:attrName>style.visibility</p:attrName>
                                        </p:attrNameLst>
                                      </p:cBhvr>
                                      <p:to>
                                        <p:strVal val="visible"/>
                                      </p:to>
                                    </p:set>
                                    <p:anim calcmode="lin" valueType="num">
                                      <p:cBhvr additive="base">
                                        <p:cTn id="11" dur="500" fill="hold"/>
                                        <p:tgtEl>
                                          <p:spTgt spid="52235">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2235">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52235">
                                            <p:txEl>
                                              <p:pRg st="1" end="1"/>
                                            </p:txEl>
                                          </p:spTgt>
                                        </p:tgtEl>
                                        <p:attrNameLst>
                                          <p:attrName>style.visibility</p:attrName>
                                        </p:attrNameLst>
                                      </p:cBhvr>
                                      <p:to>
                                        <p:strVal val="visible"/>
                                      </p:to>
                                    </p:set>
                                    <p:anim calcmode="lin" valueType="num">
                                      <p:cBhvr additive="base">
                                        <p:cTn id="15" dur="500" fill="hold"/>
                                        <p:tgtEl>
                                          <p:spTgt spid="52235">
                                            <p:txEl>
                                              <p:pRg st="1" end="1"/>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2235">
                                            <p:txEl>
                                              <p:pRg st="1" end="1"/>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52235">
                                            <p:txEl>
                                              <p:pRg st="2" end="2"/>
                                            </p:txEl>
                                          </p:spTgt>
                                        </p:tgtEl>
                                        <p:attrNameLst>
                                          <p:attrName>style.visibility</p:attrName>
                                        </p:attrNameLst>
                                      </p:cBhvr>
                                      <p:to>
                                        <p:strVal val="visible"/>
                                      </p:to>
                                    </p:set>
                                    <p:anim calcmode="lin" valueType="num">
                                      <p:cBhvr additive="base">
                                        <p:cTn id="19" dur="500" fill="hold"/>
                                        <p:tgtEl>
                                          <p:spTgt spid="5223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223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dissolve">
                                      <p:cBhvr>
                                        <p:cTn id="2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35" grpId="0" build="allAtOnce" animBg="1"/>
    </p:bld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83515" indent="-301352" eaLnBrk="0" hangingPunct="0">
              <a:defRPr>
                <a:solidFill>
                  <a:schemeClr val="tx1"/>
                </a:solidFill>
                <a:latin typeface="Verdana" panose="020B0604030504040204" pitchFamily="34" charset="0"/>
                <a:ea typeface="宋体" panose="02010600030101010101" pitchFamily="2" charset="-122"/>
              </a:defRPr>
            </a:lvl2pPr>
            <a:lvl3pPr marL="1205408" indent="-241082" eaLnBrk="0" hangingPunct="0">
              <a:defRPr>
                <a:solidFill>
                  <a:schemeClr val="tx1"/>
                </a:solidFill>
                <a:latin typeface="Verdana" panose="020B0604030504040204" pitchFamily="34" charset="0"/>
                <a:ea typeface="宋体" panose="02010600030101010101" pitchFamily="2" charset="-122"/>
              </a:defRPr>
            </a:lvl3pPr>
            <a:lvl4pPr marL="1687571" indent="-241082" eaLnBrk="0" hangingPunct="0">
              <a:defRPr>
                <a:solidFill>
                  <a:schemeClr val="tx1"/>
                </a:solidFill>
                <a:latin typeface="Verdana" panose="020B0604030504040204" pitchFamily="34" charset="0"/>
                <a:ea typeface="宋体" panose="02010600030101010101" pitchFamily="2" charset="-122"/>
              </a:defRPr>
            </a:lvl4pPr>
            <a:lvl5pPr marL="2169734" indent="-241082" eaLnBrk="0" hangingPunct="0">
              <a:defRPr>
                <a:solidFill>
                  <a:schemeClr val="tx1"/>
                </a:solidFill>
                <a:latin typeface="Verdana" panose="020B0604030504040204" pitchFamily="34" charset="0"/>
                <a:ea typeface="宋体" panose="02010600030101010101" pitchFamily="2" charset="-122"/>
              </a:defRPr>
            </a:lvl5pPr>
            <a:lvl6pPr marL="2651897" indent="-241082"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3134060" indent="-241082"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616223" indent="-241082"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4098387" indent="-241082"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655167A3-4A2D-47F9-BB2B-6F454B227F74}" type="slidenum">
              <a:rPr lang="ja-JP" altLang="en-US">
                <a:solidFill>
                  <a:srgbClr val="A50021"/>
                </a:solidFill>
                <a:latin typeface="Arial" panose="020B0604020202020204" pitchFamily="34" charset="0"/>
                <a:ea typeface="ＭＳ Ｐゴシック" panose="020B0600070205080204" pitchFamily="34" charset="-128"/>
              </a:rPr>
              <a:pPr eaLnBrk="1" hangingPunct="1"/>
              <a:t>62</a:t>
            </a:fld>
            <a:endParaRPr lang="en-US" altLang="ja-JP">
              <a:solidFill>
                <a:srgbClr val="A50021"/>
              </a:solidFill>
              <a:latin typeface="Arial" panose="020B0604020202020204" pitchFamily="34" charset="0"/>
              <a:ea typeface="ＭＳ Ｐゴシック" panose="020B0600070205080204" pitchFamily="34" charset="-128"/>
            </a:endParaRPr>
          </a:p>
        </p:txBody>
      </p:sp>
      <p:sp>
        <p:nvSpPr>
          <p:cNvPr id="81923" name="Rectangle 2"/>
          <p:cNvSpPr>
            <a:spLocks noGrp="1" noChangeArrowheads="1"/>
          </p:cNvSpPr>
          <p:nvPr>
            <p:ph type="title"/>
          </p:nvPr>
        </p:nvSpPr>
        <p:spPr>
          <a:xfrm>
            <a:off x="212891" y="-279596"/>
            <a:ext cx="8318004" cy="1397978"/>
          </a:xfrm>
        </p:spPr>
        <p:txBody>
          <a:bodyPr/>
          <a:lstStyle/>
          <a:p>
            <a:pPr eaLnBrk="1" hangingPunct="1"/>
            <a:r>
              <a:rPr lang="zh-CN" altLang="en-US" sz="3200"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专家系统</a:t>
            </a:r>
            <a:r>
              <a:rPr lang="zh-CN" altLang="en-US" sz="32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开发环境</a:t>
            </a:r>
            <a:r>
              <a:rPr lang="zh-CN" altLang="en-US" sz="32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 </a:t>
            </a:r>
          </a:p>
        </p:txBody>
      </p:sp>
      <p:sp>
        <p:nvSpPr>
          <p:cNvPr id="190467" name="Rectangle 3"/>
          <p:cNvSpPr>
            <a:spLocks noGrp="1" noChangeArrowheads="1"/>
          </p:cNvSpPr>
          <p:nvPr>
            <p:ph type="body" idx="1"/>
          </p:nvPr>
        </p:nvSpPr>
        <p:spPr>
          <a:xfrm>
            <a:off x="191630" y="771836"/>
            <a:ext cx="9218280" cy="6316831"/>
          </a:xfrm>
        </p:spPr>
        <p:txBody>
          <a:bodyPr/>
          <a:lstStyle/>
          <a:p>
            <a:pPr marL="276240" indent="-276240" algn="just"/>
            <a:r>
              <a:rPr lang="en-US" altLang="zh-CN" sz="2531" b="1" dirty="0">
                <a:solidFill>
                  <a:srgbClr val="000000"/>
                </a:solidFill>
                <a:latin typeface="Times New Roman" panose="02020603050405020304" pitchFamily="18" charset="0"/>
              </a:rPr>
              <a:t> </a:t>
            </a:r>
            <a:r>
              <a:rPr lang="zh-CN" altLang="en-US" sz="2531" b="1" dirty="0">
                <a:solidFill>
                  <a:srgbClr val="000000"/>
                </a:solidFill>
                <a:latin typeface="Times New Roman" panose="02020603050405020304" pitchFamily="18" charset="0"/>
              </a:rPr>
              <a:t>专家系统开发环境（专家系统开发工具包）：</a:t>
            </a:r>
            <a:r>
              <a:rPr lang="zh-CN" altLang="en-US" sz="2531" b="1" dirty="0"/>
              <a:t>可为专家系统的开发提供多种方便的构件，例如知识获取的辅助工具、适用各种不同知识结构的知识表示模式、各种不同的不确定推理机制、知识库管理系统等。</a:t>
            </a:r>
            <a:r>
              <a:rPr lang="zh-CN" altLang="en-US" sz="2531" dirty="0"/>
              <a:t> </a:t>
            </a:r>
          </a:p>
        </p:txBody>
      </p:sp>
      <p:sp>
        <p:nvSpPr>
          <p:cNvPr id="190468" name="Text Box 4"/>
          <p:cNvSpPr txBox="1">
            <a:spLocks noChangeArrowheads="1"/>
          </p:cNvSpPr>
          <p:nvPr/>
        </p:nvSpPr>
        <p:spPr bwMode="auto">
          <a:xfrm>
            <a:off x="321715" y="2361790"/>
            <a:ext cx="9000631" cy="4524315"/>
          </a:xfrm>
          <a:prstGeom prst="rect">
            <a:avLst/>
          </a:prstGeom>
          <a:gradFill rotWithShape="1">
            <a:gsLst>
              <a:gs pos="0">
                <a:srgbClr val="00FF00"/>
              </a:gs>
              <a:gs pos="100000">
                <a:srgbClr val="FFFFFF"/>
              </a:gs>
            </a:gsLst>
            <a:path path="rect">
              <a:fillToRect l="100000" t="100000"/>
            </a:path>
          </a:gradFill>
          <a:ln w="9525">
            <a:solidFill>
              <a:srgbClr val="808080"/>
            </a:solidFill>
            <a:miter lim="800000"/>
            <a:headEnd/>
            <a:tailEnd/>
          </a:ln>
        </p:spPr>
        <p:txBody>
          <a:bodyP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just"/>
            <a:r>
              <a:rPr lang="en-US" altLang="zh-CN" sz="2400" b="1" dirty="0">
                <a:solidFill>
                  <a:srgbClr val="FF0000"/>
                </a:solidFill>
                <a:effectLst>
                  <a:outerShdw blurRad="38100" dist="38100" dir="2700000" algn="tl">
                    <a:srgbClr val="C0C0C0"/>
                  </a:outerShdw>
                </a:effectLst>
                <a:latin typeface="宋体" panose="02010600030101010101" pitchFamily="2" charset="-122"/>
              </a:rPr>
              <a:t>AGE</a:t>
            </a:r>
            <a:r>
              <a:rPr lang="zh-CN" altLang="en-US" sz="2400" b="1" dirty="0">
                <a:solidFill>
                  <a:srgbClr val="000000"/>
                </a:solidFill>
                <a:latin typeface="Times New Roman" panose="02020603050405020304" pitchFamily="18" charset="0"/>
                <a:cs typeface="Times New Roman" panose="02020603050405020304" pitchFamily="18" charset="0"/>
              </a:rPr>
              <a:t>（</a:t>
            </a:r>
            <a:r>
              <a:rPr lang="en-US" altLang="zh-CN" sz="2400" b="1" dirty="0">
                <a:solidFill>
                  <a:srgbClr val="000000"/>
                </a:solidFill>
                <a:latin typeface="Times New Roman" panose="02020603050405020304" pitchFamily="18" charset="0"/>
                <a:cs typeface="Times New Roman" panose="02020603050405020304" pitchFamily="18" charset="0"/>
              </a:rPr>
              <a:t>attempt to generalize)</a:t>
            </a:r>
            <a:r>
              <a:rPr lang="zh-CN" altLang="en-US" sz="2400" b="1" dirty="0">
                <a:solidFill>
                  <a:srgbClr val="000000"/>
                </a:solidFill>
                <a:latin typeface="Times New Roman" panose="02020603050405020304" pitchFamily="18" charset="0"/>
              </a:rPr>
              <a:t>：</a:t>
            </a:r>
            <a:endParaRPr lang="en-US" altLang="zh-CN" sz="2400" b="1" dirty="0">
              <a:solidFill>
                <a:srgbClr val="FF0000"/>
              </a:solidFill>
              <a:effectLst>
                <a:outerShdw blurRad="38100" dist="38100" dir="2700000" algn="tl">
                  <a:srgbClr val="C0C0C0"/>
                </a:outerShdw>
              </a:effectLst>
              <a:latin typeface="宋体" panose="02010600030101010101" pitchFamily="2" charset="-122"/>
            </a:endParaRPr>
          </a:p>
          <a:p>
            <a:pPr marL="800100" lvl="1" indent="-342900" algn="just">
              <a:buFont typeface="Wingdings" panose="05000000000000000000" pitchFamily="2" charset="2"/>
              <a:buChar char="l"/>
            </a:pPr>
            <a:r>
              <a:rPr lang="zh-CN" altLang="en-US" sz="2400" dirty="0">
                <a:solidFill>
                  <a:srgbClr val="FF0000"/>
                </a:solidFill>
                <a:latin typeface="宋体" panose="02010600030101010101" pitchFamily="2" charset="-122"/>
              </a:rPr>
              <a:t>斯坦福大学</a:t>
            </a:r>
            <a:r>
              <a:rPr lang="zh-CN" altLang="en-US" sz="2400" dirty="0">
                <a:solidFill>
                  <a:srgbClr val="000000"/>
                </a:solidFill>
                <a:latin typeface="宋体" panose="02010600030101010101" pitchFamily="2" charset="-122"/>
              </a:rPr>
              <a:t>研制的一个专家系统开发环境</a:t>
            </a:r>
          </a:p>
          <a:p>
            <a:pPr marL="800100" lvl="1" indent="-342900" algn="just">
              <a:buFont typeface="Wingdings" panose="05000000000000000000" pitchFamily="2" charset="2"/>
              <a:buChar char="l"/>
            </a:pPr>
            <a:r>
              <a:rPr lang="zh-CN" altLang="en-US" sz="2400" dirty="0">
                <a:solidFill>
                  <a:srgbClr val="000000"/>
                </a:solidFill>
                <a:latin typeface="宋体" panose="02010600030101010101" pitchFamily="2" charset="-122"/>
              </a:rPr>
              <a:t>是典型的</a:t>
            </a:r>
            <a:r>
              <a:rPr lang="zh-CN" altLang="en-US" sz="2400" dirty="0">
                <a:solidFill>
                  <a:srgbClr val="FF0000"/>
                </a:solidFill>
                <a:latin typeface="宋体" panose="02010600030101010101" pitchFamily="2" charset="-122"/>
              </a:rPr>
              <a:t>模块组合式</a:t>
            </a:r>
            <a:r>
              <a:rPr lang="zh-CN" altLang="en-US" sz="2400" dirty="0">
                <a:solidFill>
                  <a:srgbClr val="000000"/>
                </a:solidFill>
                <a:latin typeface="宋体" panose="02010600030101010101" pitchFamily="2" charset="-122"/>
              </a:rPr>
              <a:t>开发工具，为用户提供了一个</a:t>
            </a:r>
            <a:r>
              <a:rPr lang="zh-CN" altLang="en-US" sz="2400" dirty="0">
                <a:solidFill>
                  <a:srgbClr val="FF0000"/>
                </a:solidFill>
                <a:latin typeface="宋体" panose="02010600030101010101" pitchFamily="2" charset="-122"/>
              </a:rPr>
              <a:t>通用</a:t>
            </a:r>
            <a:r>
              <a:rPr lang="zh-CN" altLang="en-US" sz="2400" dirty="0">
                <a:solidFill>
                  <a:srgbClr val="000000"/>
                </a:solidFill>
                <a:latin typeface="宋体" panose="02010600030101010101" pitchFamily="2" charset="-122"/>
              </a:rPr>
              <a:t>的专家系统</a:t>
            </a:r>
            <a:r>
              <a:rPr lang="zh-CN" altLang="en-US" sz="2400" dirty="0">
                <a:solidFill>
                  <a:srgbClr val="FF0000"/>
                </a:solidFill>
                <a:latin typeface="宋体" panose="02010600030101010101" pitchFamily="2" charset="-122"/>
              </a:rPr>
              <a:t>结构框架</a:t>
            </a:r>
            <a:r>
              <a:rPr lang="zh-CN" altLang="en-US" sz="2400" dirty="0">
                <a:solidFill>
                  <a:srgbClr val="000000"/>
                </a:solidFill>
                <a:latin typeface="宋体" panose="02010600030101010101" pitchFamily="2" charset="-122"/>
              </a:rPr>
              <a:t>，并将该框架分解为许多在功能和结构上较为</a:t>
            </a:r>
            <a:r>
              <a:rPr lang="zh-CN" altLang="en-US" sz="2400" dirty="0">
                <a:solidFill>
                  <a:srgbClr val="FF0000"/>
                </a:solidFill>
                <a:latin typeface="宋体" panose="02010600030101010101" pitchFamily="2" charset="-122"/>
              </a:rPr>
              <a:t>独立的</a:t>
            </a:r>
            <a:r>
              <a:rPr lang="zh-CN" altLang="en-US" sz="2400" dirty="0">
                <a:solidFill>
                  <a:srgbClr val="000000"/>
                </a:solidFill>
                <a:latin typeface="宋体" panose="02010600030101010101" pitchFamily="2" charset="-122"/>
              </a:rPr>
              <a:t>的组件部件，这些组件已预先编制成</a:t>
            </a:r>
            <a:r>
              <a:rPr lang="zh-CN" altLang="en-US" sz="2400" dirty="0">
                <a:solidFill>
                  <a:srgbClr val="FF0000"/>
                </a:solidFill>
                <a:latin typeface="宋体" panose="02010600030101010101" pitchFamily="2" charset="-122"/>
              </a:rPr>
              <a:t>标准模块</a:t>
            </a:r>
            <a:r>
              <a:rPr lang="zh-CN" altLang="en-US" sz="2400" dirty="0">
                <a:solidFill>
                  <a:srgbClr val="000000"/>
                </a:solidFill>
                <a:latin typeface="宋体" panose="02010600030101010101" pitchFamily="2" charset="-122"/>
              </a:rPr>
              <a:t>存在系统中</a:t>
            </a:r>
          </a:p>
          <a:p>
            <a:pPr marL="800100" lvl="1" indent="-342900" algn="just">
              <a:buFont typeface="Wingdings" panose="05000000000000000000" pitchFamily="2" charset="2"/>
              <a:buChar char="l"/>
            </a:pPr>
            <a:r>
              <a:rPr lang="en-US" altLang="zh-CN" sz="2400" dirty="0">
                <a:solidFill>
                  <a:srgbClr val="000000"/>
                </a:solidFill>
                <a:latin typeface="宋体" panose="02010600030101010101" pitchFamily="2" charset="-122"/>
              </a:rPr>
              <a:t>AGE</a:t>
            </a:r>
            <a:r>
              <a:rPr lang="zh-CN" altLang="en-US" sz="2400" dirty="0">
                <a:solidFill>
                  <a:srgbClr val="000000"/>
                </a:solidFill>
                <a:latin typeface="宋体" panose="02010600030101010101" pitchFamily="2" charset="-122"/>
              </a:rPr>
              <a:t>采用了</a:t>
            </a:r>
            <a:r>
              <a:rPr lang="zh-CN" altLang="en-US" sz="2400" dirty="0">
                <a:solidFill>
                  <a:srgbClr val="FF0000"/>
                </a:solidFill>
                <a:latin typeface="宋体" panose="02010600030101010101" pitchFamily="2" charset="-122"/>
              </a:rPr>
              <a:t>黑板模型</a:t>
            </a:r>
            <a:r>
              <a:rPr lang="zh-CN" altLang="en-US" sz="2400" dirty="0">
                <a:solidFill>
                  <a:srgbClr val="000000"/>
                </a:solidFill>
                <a:latin typeface="宋体" panose="02010600030101010101" pitchFamily="2" charset="-122"/>
              </a:rPr>
              <a:t>来构造专家系统结构框架</a:t>
            </a:r>
          </a:p>
          <a:p>
            <a:pPr marL="800100" lvl="1" indent="-342900" algn="just">
              <a:buFont typeface="Wingdings" panose="05000000000000000000" pitchFamily="2" charset="2"/>
              <a:buChar char="l"/>
            </a:pPr>
            <a:r>
              <a:rPr lang="zh-CN" altLang="en-US" sz="2400" dirty="0">
                <a:solidFill>
                  <a:srgbClr val="000000"/>
                </a:solidFill>
                <a:latin typeface="宋体" panose="02010600030101010101" pitchFamily="2" charset="-122"/>
              </a:rPr>
              <a:t>可通过两条途径构造自己的专家系统：</a:t>
            </a:r>
          </a:p>
          <a:p>
            <a:pPr lvl="2" algn="just">
              <a:buFontTx/>
              <a:buNone/>
            </a:pPr>
            <a:r>
              <a:rPr lang="zh-CN" altLang="en-US" sz="2400" dirty="0">
                <a:solidFill>
                  <a:srgbClr val="FF0000"/>
                </a:solidFill>
                <a:latin typeface="宋体" panose="02010600030101010101" pitchFamily="2" charset="-122"/>
              </a:rPr>
              <a:t>① </a:t>
            </a:r>
            <a:r>
              <a:rPr lang="zh-CN" altLang="en-US" sz="2400" dirty="0">
                <a:solidFill>
                  <a:srgbClr val="000000"/>
                </a:solidFill>
                <a:latin typeface="宋体" panose="02010600030101010101" pitchFamily="2" charset="-122"/>
              </a:rPr>
              <a:t>用户</a:t>
            </a:r>
            <a:r>
              <a:rPr lang="zh-CN" altLang="en-US" sz="2400" dirty="0">
                <a:solidFill>
                  <a:srgbClr val="FF0000"/>
                </a:solidFill>
                <a:latin typeface="宋体" panose="02010600030101010101" pitchFamily="2" charset="-122"/>
              </a:rPr>
              <a:t>使用</a:t>
            </a:r>
            <a:r>
              <a:rPr lang="en-US" altLang="zh-CN" sz="2400" dirty="0">
                <a:solidFill>
                  <a:srgbClr val="FF0000"/>
                </a:solidFill>
                <a:latin typeface="宋体" panose="02010600030101010101" pitchFamily="2" charset="-122"/>
              </a:rPr>
              <a:t>AGE</a:t>
            </a:r>
            <a:r>
              <a:rPr lang="zh-CN" altLang="en-US" sz="2400" dirty="0">
                <a:solidFill>
                  <a:srgbClr val="FF0000"/>
                </a:solidFill>
                <a:latin typeface="宋体" panose="02010600030101010101" pitchFamily="2" charset="-122"/>
              </a:rPr>
              <a:t>现有的各种组件</a:t>
            </a:r>
            <a:r>
              <a:rPr lang="zh-CN" altLang="en-US" sz="2400" dirty="0">
                <a:solidFill>
                  <a:srgbClr val="000000"/>
                </a:solidFill>
                <a:latin typeface="宋体" panose="02010600030101010101" pitchFamily="2" charset="-122"/>
              </a:rPr>
              <a:t>作为构造材料，很方便地来</a:t>
            </a:r>
            <a:r>
              <a:rPr lang="zh-CN" altLang="en-US" sz="2400" dirty="0">
                <a:solidFill>
                  <a:srgbClr val="FF0000"/>
                </a:solidFill>
                <a:latin typeface="宋体" panose="02010600030101010101" pitchFamily="2" charset="-122"/>
              </a:rPr>
              <a:t>组合设计</a:t>
            </a:r>
            <a:r>
              <a:rPr lang="zh-CN" altLang="en-US" sz="2400" dirty="0">
                <a:solidFill>
                  <a:srgbClr val="000000"/>
                </a:solidFill>
                <a:latin typeface="宋体" panose="02010600030101010101" pitchFamily="2" charset="-122"/>
              </a:rPr>
              <a:t>自己所需的系统</a:t>
            </a:r>
          </a:p>
          <a:p>
            <a:pPr lvl="2" algn="just">
              <a:buFontTx/>
              <a:buNone/>
            </a:pPr>
            <a:r>
              <a:rPr lang="zh-CN" altLang="en-US" sz="2400" dirty="0">
                <a:solidFill>
                  <a:srgbClr val="FF0000"/>
                </a:solidFill>
                <a:latin typeface="宋体" panose="02010600030101010101" pitchFamily="2" charset="-122"/>
              </a:rPr>
              <a:t>② </a:t>
            </a:r>
            <a:r>
              <a:rPr lang="zh-CN" altLang="en-US" sz="2400" dirty="0">
                <a:solidFill>
                  <a:srgbClr val="000000"/>
                </a:solidFill>
                <a:latin typeface="宋体" panose="02010600030101010101" pitchFamily="2" charset="-122"/>
              </a:rPr>
              <a:t>用户通过</a:t>
            </a:r>
            <a:r>
              <a:rPr lang="en-US" altLang="zh-CN" sz="2400" dirty="0">
                <a:solidFill>
                  <a:srgbClr val="000000"/>
                </a:solidFill>
                <a:latin typeface="宋体" panose="02010600030101010101" pitchFamily="2" charset="-122"/>
              </a:rPr>
              <a:t>AGE</a:t>
            </a:r>
            <a:r>
              <a:rPr lang="zh-CN" altLang="en-US" sz="2400" dirty="0">
                <a:solidFill>
                  <a:srgbClr val="000000"/>
                </a:solidFill>
                <a:latin typeface="宋体" panose="02010600030101010101" pitchFamily="2" charset="-122"/>
              </a:rPr>
              <a:t>的</a:t>
            </a:r>
            <a:r>
              <a:rPr lang="zh-CN" altLang="en-US" sz="2400" dirty="0">
                <a:solidFill>
                  <a:srgbClr val="FF0000"/>
                </a:solidFill>
                <a:latin typeface="宋体" panose="02010600030101010101" pitchFamily="2" charset="-122"/>
              </a:rPr>
              <a:t>工具界面</a:t>
            </a:r>
            <a:r>
              <a:rPr lang="zh-CN" altLang="en-US" sz="2400" dirty="0">
                <a:solidFill>
                  <a:srgbClr val="000000"/>
                </a:solidFill>
                <a:latin typeface="宋体" panose="02010600030101010101" pitchFamily="2" charset="-122"/>
              </a:rPr>
              <a:t>，</a:t>
            </a:r>
            <a:r>
              <a:rPr lang="zh-CN" altLang="en-US" sz="2400" dirty="0">
                <a:solidFill>
                  <a:srgbClr val="FF0000"/>
                </a:solidFill>
                <a:latin typeface="宋体" panose="02010600030101010101" pitchFamily="2" charset="-122"/>
              </a:rPr>
              <a:t>定义和设计各种所需的组成部件</a:t>
            </a:r>
            <a:r>
              <a:rPr lang="zh-CN" altLang="en-US" sz="2400" dirty="0">
                <a:solidFill>
                  <a:srgbClr val="000000"/>
                </a:solidFill>
                <a:latin typeface="宋体" panose="02010600030101010101" pitchFamily="2" charset="-122"/>
              </a:rPr>
              <a:t>，以构造自己的专家系统</a:t>
            </a:r>
            <a:endParaRPr lang="zh-CN" altLang="en-US" sz="2400" dirty="0">
              <a:solidFill>
                <a:srgbClr val="000000"/>
              </a:solidFill>
              <a:latin typeface="宋体" panose="02010600030101010101" pitchFamily="2" charset="-122"/>
            </a:endParaRPr>
          </a:p>
        </p:txBody>
      </p:sp>
    </p:spTree>
    <p:extLst>
      <p:ext uri="{BB962C8B-B14F-4D97-AF65-F5344CB8AC3E}">
        <p14:creationId xmlns:p14="http://schemas.microsoft.com/office/powerpoint/2010/main" val="29051622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0467">
                                            <p:txEl>
                                              <p:pRg st="0" end="0"/>
                                            </p:txEl>
                                          </p:spTgt>
                                        </p:tgtEl>
                                        <p:attrNameLst>
                                          <p:attrName>style.visibility</p:attrName>
                                        </p:attrNameLst>
                                      </p:cBhvr>
                                      <p:to>
                                        <p:strVal val="visible"/>
                                      </p:to>
                                    </p:set>
                                    <p:anim calcmode="lin" valueType="num">
                                      <p:cBhvr additive="base">
                                        <p:cTn id="7" dur="500" fill="hold"/>
                                        <p:tgtEl>
                                          <p:spTgt spid="19046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9046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5" presetClass="entr" presetSubtype="10" fill="hold" grpId="0" nodeType="clickEffect">
                                  <p:stCondLst>
                                    <p:cond delay="0"/>
                                  </p:stCondLst>
                                  <p:childTnLst>
                                    <p:set>
                                      <p:cBhvr>
                                        <p:cTn id="12" dur="1" fill="hold">
                                          <p:stCondLst>
                                            <p:cond delay="0"/>
                                          </p:stCondLst>
                                        </p:cTn>
                                        <p:tgtEl>
                                          <p:spTgt spid="190468"/>
                                        </p:tgtEl>
                                        <p:attrNameLst>
                                          <p:attrName>style.visibility</p:attrName>
                                        </p:attrNameLst>
                                      </p:cBhvr>
                                      <p:to>
                                        <p:strVal val="visible"/>
                                      </p:to>
                                    </p:set>
                                    <p:animEffect transition="in" filter="checkerboard(across)">
                                      <p:cBhvr>
                                        <p:cTn id="13" dur="500"/>
                                        <p:tgtEl>
                                          <p:spTgt spid="1904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67" grpId="0" build="p" autoUpdateAnimBg="0"/>
      <p:bldP spid="190468" grpId="0" animBg="1"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 y="0"/>
            <a:ext cx="9644062" cy="5424488"/>
          </a:xfrm>
          <a:prstGeom prst="rect">
            <a:avLst/>
          </a:prstGeom>
          <a:blipFill dpi="0" rotWithShape="1">
            <a:blip r:embed="rId3" cstate="email">
              <a:extLst>
                <a:ext uri="{BEBA8EAE-BF5A-486C-A8C5-ECC9F3942E4B}">
                  <a14:imgProps xmlns:a14="http://schemas.microsoft.com/office/drawing/2010/main">
                    <a14:imgLayer r:embed="rId4">
                      <a14:imgEffect>
                        <a14:brightnessContrast contrast="20000"/>
                      </a14:imgEffect>
                    </a14:imgLayer>
                  </a14:imgProps>
                </a:ex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19100" y="5424488"/>
            <a:ext cx="9644063" cy="1808162"/>
          </a:xfrm>
          <a:prstGeom prst="rect">
            <a:avLst/>
          </a:prstGeom>
          <a:solidFill>
            <a:srgbClr val="28BDC7">
              <a:alpha val="8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259"/>
          <p:cNvSpPr>
            <a:spLocks noChangeArrowheads="1"/>
          </p:cNvSpPr>
          <p:nvPr/>
        </p:nvSpPr>
        <p:spPr bwMode="auto">
          <a:xfrm>
            <a:off x="1323924" y="5774571"/>
            <a:ext cx="6958013"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en-US" altLang="zh-CN" sz="7200" b="1" dirty="0">
                <a:solidFill>
                  <a:schemeClr val="bg1"/>
                </a:solidFill>
                <a:cs typeface="Arial" panose="020B0604020202020204" pitchFamily="34" charset="0"/>
              </a:rPr>
              <a:t>THANK YOU</a:t>
            </a:r>
            <a:endParaRPr lang="zh-CN" altLang="en-US" sz="7200" b="1" dirty="0">
              <a:solidFill>
                <a:schemeClr val="bg1"/>
              </a:solidFill>
              <a:cs typeface="Arial" panose="020B0604020202020204" pitchFamily="34" charset="0"/>
            </a:endParaRPr>
          </a:p>
        </p:txBody>
      </p:sp>
    </p:spTree>
    <p:extLst>
      <p:ext uri="{BB962C8B-B14F-4D97-AF65-F5344CB8AC3E}">
        <p14:creationId xmlns:p14="http://schemas.microsoft.com/office/powerpoint/2010/main" val="363533840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0">
        <p15:prstTrans prst="crush"/>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barn(inVertical)">
                                      <p:cBhvr>
                                        <p:cTn id="14" dur="500"/>
                                        <p:tgtEl>
                                          <p:spTgt spid="4"/>
                                        </p:tgtEl>
                                      </p:cBhvr>
                                    </p:animEffect>
                                  </p:childTnLst>
                                </p:cTn>
                              </p:par>
                            </p:childTnLst>
                          </p:cTn>
                        </p:par>
                        <p:par>
                          <p:cTn id="15" fill="hold">
                            <p:stCondLst>
                              <p:cond delay="500"/>
                            </p:stCondLst>
                            <p:childTnLst>
                              <p:par>
                                <p:cTn id="16" presetID="41" presetClass="entr" presetSubtype="0" fill="hold" grpId="0" nodeType="afterEffect">
                                  <p:stCondLst>
                                    <p:cond delay="0"/>
                                  </p:stCondLst>
                                  <p:iterate type="lt">
                                    <p:tmPct val="10000"/>
                                  </p:iterate>
                                  <p:childTnLst>
                                    <p:set>
                                      <p:cBhvr>
                                        <p:cTn id="17" dur="1" fill="hold">
                                          <p:stCondLst>
                                            <p:cond delay="0"/>
                                          </p:stCondLst>
                                        </p:cTn>
                                        <p:tgtEl>
                                          <p:spTgt spid="12"/>
                                        </p:tgtEl>
                                        <p:attrNameLst>
                                          <p:attrName>style.visibility</p:attrName>
                                        </p:attrNameLst>
                                      </p:cBhvr>
                                      <p:to>
                                        <p:strVal val="visible"/>
                                      </p:to>
                                    </p:set>
                                    <p:anim calcmode="lin" valueType="num">
                                      <p:cBhvr>
                                        <p:cTn id="18" dur="500" fill="hold"/>
                                        <p:tgtEl>
                                          <p:spTgt spid="12"/>
                                        </p:tgtEl>
                                        <p:attrNameLst>
                                          <p:attrName>ppt_x</p:attrName>
                                        </p:attrNameLst>
                                      </p:cBhvr>
                                      <p:tavLst>
                                        <p:tav tm="0">
                                          <p:val>
                                            <p:strVal val="#ppt_x"/>
                                          </p:val>
                                        </p:tav>
                                        <p:tav tm="50000">
                                          <p:val>
                                            <p:strVal val="#ppt_x+.1"/>
                                          </p:val>
                                        </p:tav>
                                        <p:tav tm="100000">
                                          <p:val>
                                            <p:strVal val="#ppt_x"/>
                                          </p:val>
                                        </p:tav>
                                      </p:tavLst>
                                    </p:anim>
                                    <p:anim calcmode="lin" valueType="num">
                                      <p:cBhvr>
                                        <p:cTn id="19" dur="500" fill="hold"/>
                                        <p:tgtEl>
                                          <p:spTgt spid="12"/>
                                        </p:tgtEl>
                                        <p:attrNameLst>
                                          <p:attrName>ppt_y</p:attrName>
                                        </p:attrNameLst>
                                      </p:cBhvr>
                                      <p:tavLst>
                                        <p:tav tm="0">
                                          <p:val>
                                            <p:strVal val="#ppt_y"/>
                                          </p:val>
                                        </p:tav>
                                        <p:tav tm="100000">
                                          <p:val>
                                            <p:strVal val="#ppt_y"/>
                                          </p:val>
                                        </p:tav>
                                      </p:tavLst>
                                    </p:anim>
                                    <p:anim calcmode="lin" valueType="num">
                                      <p:cBhvr>
                                        <p:cTn id="20" dur="500" fill="hold"/>
                                        <p:tgtEl>
                                          <p:spTgt spid="12"/>
                                        </p:tgtEl>
                                        <p:attrNameLst>
                                          <p:attrName>ppt_h</p:attrName>
                                        </p:attrNameLst>
                                      </p:cBhvr>
                                      <p:tavLst>
                                        <p:tav tm="0">
                                          <p:val>
                                            <p:strVal val="#ppt_h/10"/>
                                          </p:val>
                                        </p:tav>
                                        <p:tav tm="50000">
                                          <p:val>
                                            <p:strVal val="#ppt_h+.01"/>
                                          </p:val>
                                        </p:tav>
                                        <p:tav tm="100000">
                                          <p:val>
                                            <p:strVal val="#ppt_h"/>
                                          </p:val>
                                        </p:tav>
                                      </p:tavLst>
                                    </p:anim>
                                    <p:anim calcmode="lin" valueType="num">
                                      <p:cBhvr>
                                        <p:cTn id="21" dur="500" fill="hold"/>
                                        <p:tgtEl>
                                          <p:spTgt spid="12"/>
                                        </p:tgtEl>
                                        <p:attrNameLst>
                                          <p:attrName>ppt_w</p:attrName>
                                        </p:attrNameLst>
                                      </p:cBhvr>
                                      <p:tavLst>
                                        <p:tav tm="0">
                                          <p:val>
                                            <p:strVal val="#ppt_w/10"/>
                                          </p:val>
                                        </p:tav>
                                        <p:tav tm="50000">
                                          <p:val>
                                            <p:strVal val="#ppt_w+.01"/>
                                          </p:val>
                                        </p:tav>
                                        <p:tav tm="100000">
                                          <p:val>
                                            <p:strVal val="#ppt_w"/>
                                          </p:val>
                                        </p:tav>
                                      </p:tavLst>
                                    </p:anim>
                                    <p:animEffect transition="in" filter="fade">
                                      <p:cBhvr>
                                        <p:cTn id="22" dur="500" tmFilter="0,0; .5, 1; 1, 1"/>
                                        <p:tgtEl>
                                          <p:spTgt spid="12"/>
                                        </p:tgtEl>
                                      </p:cBhvr>
                                    </p:animEffect>
                                  </p:childTnLst>
                                </p:cTn>
                              </p:par>
                            </p:childTnLst>
                          </p:cTn>
                        </p:par>
                        <p:par>
                          <p:cTn id="23" fill="hold">
                            <p:stCondLst>
                              <p:cond delay="1350"/>
                            </p:stCondLst>
                            <p:childTnLst>
                              <p:par>
                                <p:cTn id="24" presetID="26" presetClass="emph" presetSubtype="0" fill="hold" grpId="1" nodeType="afterEffect">
                                  <p:stCondLst>
                                    <p:cond delay="0"/>
                                  </p:stCondLst>
                                  <p:iterate type="lt">
                                    <p:tmPct val="0"/>
                                  </p:iterate>
                                  <p:childTnLst>
                                    <p:animEffect transition="out" filter="fade">
                                      <p:cBhvr>
                                        <p:cTn id="25" dur="500" tmFilter="0, 0; .2, .5; .8, .5; 1, 0"/>
                                        <p:tgtEl>
                                          <p:spTgt spid="12"/>
                                        </p:tgtEl>
                                      </p:cBhvr>
                                    </p:animEffect>
                                    <p:animScale>
                                      <p:cBhvr>
                                        <p:cTn id="26"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12" grpId="0"/>
      <p:bldP spid="12"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83515" indent="-301352" eaLnBrk="0" hangingPunct="0">
              <a:defRPr>
                <a:solidFill>
                  <a:schemeClr val="tx1"/>
                </a:solidFill>
                <a:latin typeface="Verdana" panose="020B0604030504040204" pitchFamily="34" charset="0"/>
                <a:ea typeface="宋体" panose="02010600030101010101" pitchFamily="2" charset="-122"/>
              </a:defRPr>
            </a:lvl2pPr>
            <a:lvl3pPr marL="1205408" indent="-241082" eaLnBrk="0" hangingPunct="0">
              <a:defRPr>
                <a:solidFill>
                  <a:schemeClr val="tx1"/>
                </a:solidFill>
                <a:latin typeface="Verdana" panose="020B0604030504040204" pitchFamily="34" charset="0"/>
                <a:ea typeface="宋体" panose="02010600030101010101" pitchFamily="2" charset="-122"/>
              </a:defRPr>
            </a:lvl3pPr>
            <a:lvl4pPr marL="1687571" indent="-241082" eaLnBrk="0" hangingPunct="0">
              <a:defRPr>
                <a:solidFill>
                  <a:schemeClr val="tx1"/>
                </a:solidFill>
                <a:latin typeface="Verdana" panose="020B0604030504040204" pitchFamily="34" charset="0"/>
                <a:ea typeface="宋体" panose="02010600030101010101" pitchFamily="2" charset="-122"/>
              </a:defRPr>
            </a:lvl4pPr>
            <a:lvl5pPr marL="2169734" indent="-241082" eaLnBrk="0" hangingPunct="0">
              <a:defRPr>
                <a:solidFill>
                  <a:schemeClr val="tx1"/>
                </a:solidFill>
                <a:latin typeface="Verdana" panose="020B0604030504040204" pitchFamily="34" charset="0"/>
                <a:ea typeface="宋体" panose="02010600030101010101" pitchFamily="2" charset="-122"/>
              </a:defRPr>
            </a:lvl5pPr>
            <a:lvl6pPr marL="2651897" indent="-241082"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3134060" indent="-241082"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616223" indent="-241082"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4098387" indent="-241082"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45E932AD-BC95-4495-BC0D-DC3036C9C38E}" type="slidenum">
              <a:rPr lang="ja-JP" altLang="en-US">
                <a:solidFill>
                  <a:srgbClr val="A50021"/>
                </a:solidFill>
                <a:latin typeface="Arial" panose="020B0604020202020204" pitchFamily="34" charset="0"/>
                <a:ea typeface="ＭＳ Ｐゴシック" panose="020B0600070205080204" pitchFamily="34" charset="-128"/>
              </a:rPr>
              <a:pPr eaLnBrk="1" hangingPunct="1"/>
              <a:t>7</a:t>
            </a:fld>
            <a:endParaRPr lang="en-US" altLang="ja-JP">
              <a:solidFill>
                <a:srgbClr val="A50021"/>
              </a:solidFill>
              <a:latin typeface="Arial" panose="020B0604020202020204" pitchFamily="34" charset="0"/>
              <a:ea typeface="ＭＳ Ｐゴシック" panose="020B0600070205080204" pitchFamily="34" charset="-128"/>
            </a:endParaRPr>
          </a:p>
        </p:txBody>
      </p:sp>
      <p:sp>
        <p:nvSpPr>
          <p:cNvPr id="10244" name="Rectangle 3"/>
          <p:cNvSpPr>
            <a:spLocks noGrp="1" noChangeArrowheads="1"/>
          </p:cNvSpPr>
          <p:nvPr>
            <p:ph type="body" idx="1"/>
          </p:nvPr>
        </p:nvSpPr>
        <p:spPr/>
        <p:txBody>
          <a:bodyPr/>
          <a:lstStyle/>
          <a:p>
            <a:pPr eaLnBrk="1" hangingPunct="1">
              <a:lnSpc>
                <a:spcPct val="140000"/>
              </a:lnSpc>
              <a:buSzPct val="60000"/>
              <a:buFontTx/>
              <a:buBlip>
                <a:blip r:embed="rId3"/>
              </a:buBlip>
            </a:pPr>
            <a:r>
              <a:rPr lang="zh-CN" altLang="en-US" sz="2531" b="1"/>
              <a:t>第三阶段：发展期</a:t>
            </a:r>
            <a:r>
              <a:rPr lang="zh-CN" altLang="en-US" sz="2531" b="1">
                <a:latin typeface="Times New Roman" panose="02020603050405020304" pitchFamily="18" charset="0"/>
              </a:rPr>
              <a:t>（</a:t>
            </a:r>
            <a:r>
              <a:rPr lang="en-US" altLang="zh-CN" sz="2531" b="1">
                <a:latin typeface="Times New Roman" panose="02020603050405020304" pitchFamily="18" charset="0"/>
              </a:rPr>
              <a:t>20</a:t>
            </a:r>
            <a:r>
              <a:rPr lang="zh-CN" altLang="en-US" sz="2531" b="1">
                <a:latin typeface="Times New Roman" panose="02020603050405020304" pitchFamily="18" charset="0"/>
              </a:rPr>
              <a:t>世纪</a:t>
            </a:r>
            <a:r>
              <a:rPr lang="en-US" altLang="zh-CN" sz="2531" b="1">
                <a:latin typeface="Times New Roman" panose="02020603050405020304" pitchFamily="18" charset="0"/>
              </a:rPr>
              <a:t>80</a:t>
            </a:r>
            <a:r>
              <a:rPr lang="zh-CN" altLang="en-US" sz="2531" b="1">
                <a:latin typeface="Times New Roman" panose="02020603050405020304" pitchFamily="18" charset="0"/>
              </a:rPr>
              <a:t>年代至今）</a:t>
            </a:r>
            <a:r>
              <a:rPr lang="zh-CN" altLang="en-US" smtClean="0">
                <a:latin typeface="Times New Roman" panose="02020603050405020304" pitchFamily="18" charset="0"/>
              </a:rPr>
              <a:t> </a:t>
            </a:r>
          </a:p>
        </p:txBody>
      </p:sp>
      <p:sp>
        <p:nvSpPr>
          <p:cNvPr id="135172" name="Text Box 4"/>
          <p:cNvSpPr txBox="1">
            <a:spLocks noChangeArrowheads="1"/>
          </p:cNvSpPr>
          <p:nvPr/>
        </p:nvSpPr>
        <p:spPr bwMode="auto">
          <a:xfrm>
            <a:off x="402078" y="1932056"/>
            <a:ext cx="8920268" cy="4220835"/>
          </a:xfrm>
          <a:prstGeom prst="rect">
            <a:avLst/>
          </a:prstGeom>
          <a:gradFill rotWithShape="1">
            <a:gsLst>
              <a:gs pos="0">
                <a:srgbClr val="00FFFF"/>
              </a:gs>
              <a:gs pos="100000">
                <a:srgbClr val="FFFFFF"/>
              </a:gs>
            </a:gsLst>
            <a:path path="rect">
              <a:fillToRect l="100000" t="100000"/>
            </a:path>
          </a:gradFill>
          <a:ln w="9525">
            <a:solidFill>
              <a:srgbClr val="808080"/>
            </a:solidFill>
            <a:miter lim="800000"/>
            <a:headEnd/>
            <a:tailEnd/>
          </a:ln>
        </p:spPr>
        <p:txBody>
          <a:bodyPr>
            <a:spAutoFit/>
          </a:bodyPr>
          <a:lstStyle>
            <a:lvl1pPr marL="381000" indent="-381000"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just" eaLnBrk="1" hangingPunct="1">
              <a:lnSpc>
                <a:spcPct val="120000"/>
              </a:lnSpc>
              <a:spcBef>
                <a:spcPct val="40000"/>
              </a:spcBef>
              <a:buClr>
                <a:schemeClr val="accent2"/>
              </a:buClr>
              <a:buFont typeface="Wingdings" panose="05000000000000000000" pitchFamily="2" charset="2"/>
              <a:buChar char="§"/>
            </a:pPr>
            <a:r>
              <a:rPr lang="zh-CN" altLang="en-US" sz="2637" b="1" dirty="0">
                <a:solidFill>
                  <a:srgbClr val="000000"/>
                </a:solidFill>
                <a:latin typeface="Times New Roman" panose="02020603050405020304" pitchFamily="18" charset="0"/>
              </a:rPr>
              <a:t>专家系统</a:t>
            </a:r>
            <a:r>
              <a:rPr lang="en-US" altLang="zh-CN" sz="2637" b="1" dirty="0">
                <a:solidFill>
                  <a:srgbClr val="000000"/>
                </a:solidFill>
                <a:latin typeface="Times New Roman" panose="02020603050405020304" pitchFamily="18" charset="0"/>
              </a:rPr>
              <a:t>XCON</a:t>
            </a:r>
            <a:r>
              <a:rPr lang="zh-CN" altLang="en-US" sz="2637" b="1" dirty="0">
                <a:solidFill>
                  <a:srgbClr val="000000"/>
                </a:solidFill>
                <a:latin typeface="Times New Roman" panose="02020603050405020304" pitchFamily="18" charset="0"/>
              </a:rPr>
              <a:t>（</a:t>
            </a:r>
            <a:r>
              <a:rPr lang="en-US" altLang="zh-CN" sz="2637" b="1" dirty="0">
                <a:latin typeface="Times New Roman" panose="02020603050405020304" pitchFamily="18" charset="0"/>
              </a:rPr>
              <a:t>DEC</a:t>
            </a:r>
            <a:r>
              <a:rPr lang="zh-CN" altLang="en-US" sz="2637" b="1" dirty="0">
                <a:latin typeface="Times New Roman" panose="02020603050405020304" pitchFamily="18" charset="0"/>
              </a:rPr>
              <a:t>公司、卡内基－梅隆大学 ）</a:t>
            </a:r>
            <a:r>
              <a:rPr lang="zh-CN" altLang="en-US" sz="2637" b="1" dirty="0">
                <a:solidFill>
                  <a:srgbClr val="000000"/>
                </a:solidFill>
                <a:latin typeface="Times New Roman" panose="02020603050405020304" pitchFamily="18" charset="0"/>
              </a:rPr>
              <a:t>：为</a:t>
            </a:r>
            <a:r>
              <a:rPr lang="en-US" altLang="zh-CN" sz="2637" b="1" dirty="0">
                <a:solidFill>
                  <a:srgbClr val="000000"/>
                </a:solidFill>
                <a:latin typeface="Times New Roman" panose="02020603050405020304" pitchFamily="18" charset="0"/>
              </a:rPr>
              <a:t>VAX</a:t>
            </a:r>
            <a:r>
              <a:rPr lang="zh-CN" altLang="en-US" sz="2637" b="1" dirty="0">
                <a:solidFill>
                  <a:srgbClr val="000000"/>
                </a:solidFill>
                <a:latin typeface="Times New Roman" panose="02020603050405020304" pitchFamily="18" charset="0"/>
              </a:rPr>
              <a:t>计算机系统制订硬件配置方案，节约资金近</a:t>
            </a:r>
            <a:r>
              <a:rPr lang="en-US" altLang="zh-CN" sz="2637" b="1" dirty="0">
                <a:solidFill>
                  <a:srgbClr val="000000"/>
                </a:solidFill>
                <a:latin typeface="Times New Roman" panose="02020603050405020304" pitchFamily="18" charset="0"/>
              </a:rPr>
              <a:t>1</a:t>
            </a:r>
            <a:r>
              <a:rPr lang="zh-CN" altLang="en-US" sz="2637" b="1" dirty="0">
                <a:solidFill>
                  <a:srgbClr val="000000"/>
                </a:solidFill>
                <a:latin typeface="Times New Roman" panose="02020603050405020304" pitchFamily="18" charset="0"/>
              </a:rPr>
              <a:t>亿</a:t>
            </a:r>
            <a:r>
              <a:rPr lang="zh-CN" altLang="en-US" sz="2637" b="1" dirty="0" smtClean="0">
                <a:solidFill>
                  <a:srgbClr val="000000"/>
                </a:solidFill>
                <a:latin typeface="Times New Roman" panose="02020603050405020304" pitchFamily="18" charset="0"/>
              </a:rPr>
              <a:t>美元。</a:t>
            </a:r>
            <a:endParaRPr lang="zh-CN" altLang="en-US" sz="2637" b="1" dirty="0">
              <a:solidFill>
                <a:srgbClr val="000000"/>
              </a:solidFill>
              <a:latin typeface="Times New Roman" panose="02020603050405020304" pitchFamily="18" charset="0"/>
            </a:endParaRPr>
          </a:p>
          <a:p>
            <a:pPr algn="just" eaLnBrk="1" hangingPunct="1">
              <a:lnSpc>
                <a:spcPct val="120000"/>
              </a:lnSpc>
              <a:spcBef>
                <a:spcPct val="40000"/>
              </a:spcBef>
              <a:buClr>
                <a:schemeClr val="accent2"/>
              </a:buClr>
              <a:buFont typeface="Wingdings" panose="05000000000000000000" pitchFamily="2" charset="2"/>
              <a:buChar char="§"/>
            </a:pPr>
            <a:r>
              <a:rPr lang="zh-CN" altLang="en-US" sz="2637" b="1" dirty="0">
                <a:solidFill>
                  <a:srgbClr val="000000"/>
                </a:solidFill>
                <a:latin typeface="Times New Roman" panose="02020603050405020304" pitchFamily="18" charset="0"/>
              </a:rPr>
              <a:t>专家系统开发工具的出现，它在许多领域简化了专家系统的构造，如：</a:t>
            </a:r>
          </a:p>
          <a:p>
            <a:pPr algn="just" eaLnBrk="1" hangingPunct="1">
              <a:lnSpc>
                <a:spcPct val="120000"/>
              </a:lnSpc>
              <a:spcBef>
                <a:spcPct val="40000"/>
              </a:spcBef>
              <a:buClr>
                <a:srgbClr val="0000FF"/>
              </a:buClr>
              <a:buSzPct val="50000"/>
              <a:buFont typeface="Wingdings" panose="05000000000000000000" pitchFamily="2" charset="2"/>
              <a:buChar char="l"/>
            </a:pPr>
            <a:r>
              <a:rPr lang="zh-CN" altLang="en-US" sz="2637" b="1" dirty="0">
                <a:solidFill>
                  <a:srgbClr val="000000"/>
                </a:solidFill>
                <a:latin typeface="Times New Roman" panose="02020603050405020304" pitchFamily="18" charset="0"/>
              </a:rPr>
              <a:t>骨架系统：</a:t>
            </a:r>
            <a:r>
              <a:rPr lang="en-US" altLang="zh-CN" sz="2637" b="1" dirty="0">
                <a:solidFill>
                  <a:srgbClr val="000000"/>
                </a:solidFill>
                <a:latin typeface="Times New Roman" panose="02020603050405020304" pitchFamily="18" charset="0"/>
              </a:rPr>
              <a:t>EMYCIN</a:t>
            </a:r>
            <a:r>
              <a:rPr lang="zh-CN" altLang="en-US" sz="2637" b="1" dirty="0">
                <a:solidFill>
                  <a:srgbClr val="000000"/>
                </a:solidFill>
                <a:latin typeface="Times New Roman" panose="02020603050405020304" pitchFamily="18" charset="0"/>
              </a:rPr>
              <a:t>、</a:t>
            </a:r>
            <a:r>
              <a:rPr lang="en-US" altLang="zh-CN" sz="2637" b="1" dirty="0">
                <a:solidFill>
                  <a:srgbClr val="000000"/>
                </a:solidFill>
                <a:latin typeface="Times New Roman" panose="02020603050405020304" pitchFamily="18" charset="0"/>
              </a:rPr>
              <a:t>KAS</a:t>
            </a:r>
            <a:r>
              <a:rPr lang="zh-CN" altLang="en-US" sz="2637" b="1" dirty="0">
                <a:solidFill>
                  <a:srgbClr val="000000"/>
                </a:solidFill>
                <a:latin typeface="Times New Roman" panose="02020603050405020304" pitchFamily="18" charset="0"/>
              </a:rPr>
              <a:t>、</a:t>
            </a:r>
            <a:r>
              <a:rPr lang="en-US" altLang="zh-CN" sz="2637" b="1" dirty="0">
                <a:solidFill>
                  <a:srgbClr val="000000"/>
                </a:solidFill>
                <a:latin typeface="Times New Roman" panose="02020603050405020304" pitchFamily="18" charset="0"/>
              </a:rPr>
              <a:t>EXPERT </a:t>
            </a:r>
            <a:r>
              <a:rPr lang="zh-CN" altLang="en-US" sz="2637" b="1" dirty="0">
                <a:solidFill>
                  <a:srgbClr val="000000"/>
                </a:solidFill>
                <a:latin typeface="Times New Roman" panose="02020603050405020304" pitchFamily="18" charset="0"/>
              </a:rPr>
              <a:t>等。</a:t>
            </a:r>
          </a:p>
          <a:p>
            <a:pPr algn="just" eaLnBrk="1" hangingPunct="1">
              <a:lnSpc>
                <a:spcPct val="120000"/>
              </a:lnSpc>
              <a:spcBef>
                <a:spcPct val="40000"/>
              </a:spcBef>
              <a:buClr>
                <a:srgbClr val="0000FF"/>
              </a:buClr>
              <a:buSzPct val="50000"/>
              <a:buFont typeface="Wingdings" panose="05000000000000000000" pitchFamily="2" charset="2"/>
              <a:buChar char="l"/>
            </a:pPr>
            <a:r>
              <a:rPr lang="zh-CN" altLang="en-US" sz="2637" b="1" dirty="0">
                <a:solidFill>
                  <a:srgbClr val="000000"/>
                </a:solidFill>
                <a:latin typeface="Times New Roman" panose="02020603050405020304" pitchFamily="18" charset="0"/>
              </a:rPr>
              <a:t>通用型知识表达语言： </a:t>
            </a:r>
            <a:r>
              <a:rPr lang="en-US" altLang="zh-CN" sz="2637" b="1" dirty="0">
                <a:solidFill>
                  <a:srgbClr val="000000"/>
                </a:solidFill>
                <a:latin typeface="Times New Roman" panose="02020603050405020304" pitchFamily="18" charset="0"/>
              </a:rPr>
              <a:t>OPS5 </a:t>
            </a:r>
            <a:r>
              <a:rPr lang="zh-CN" altLang="en-US" sz="2637" b="1" dirty="0">
                <a:solidFill>
                  <a:srgbClr val="000000"/>
                </a:solidFill>
                <a:latin typeface="Times New Roman" panose="02020603050405020304" pitchFamily="18" charset="0"/>
              </a:rPr>
              <a:t>等。</a:t>
            </a:r>
          </a:p>
          <a:p>
            <a:pPr algn="just" eaLnBrk="1" hangingPunct="1">
              <a:lnSpc>
                <a:spcPct val="120000"/>
              </a:lnSpc>
              <a:spcBef>
                <a:spcPct val="40000"/>
              </a:spcBef>
              <a:buClr>
                <a:srgbClr val="0000FF"/>
              </a:buClr>
              <a:buSzPct val="50000"/>
              <a:buFont typeface="Wingdings" panose="05000000000000000000" pitchFamily="2" charset="2"/>
              <a:buChar char="l"/>
            </a:pPr>
            <a:r>
              <a:rPr lang="zh-CN" altLang="en-US" sz="2637" b="1" dirty="0">
                <a:solidFill>
                  <a:srgbClr val="000000"/>
                </a:solidFill>
                <a:latin typeface="Times New Roman" panose="02020603050405020304" pitchFamily="18" charset="0"/>
              </a:rPr>
              <a:t>专家系统开发环境： </a:t>
            </a:r>
            <a:r>
              <a:rPr lang="en-US" altLang="zh-CN" sz="2637" b="1" dirty="0">
                <a:solidFill>
                  <a:srgbClr val="000000"/>
                </a:solidFill>
                <a:latin typeface="Times New Roman" panose="02020603050405020304" pitchFamily="18" charset="0"/>
              </a:rPr>
              <a:t>AGE </a:t>
            </a:r>
            <a:r>
              <a:rPr lang="zh-CN" altLang="en-US" sz="2637" b="1" dirty="0">
                <a:solidFill>
                  <a:srgbClr val="000000"/>
                </a:solidFill>
                <a:latin typeface="Times New Roman" panose="02020603050405020304" pitchFamily="18" charset="0"/>
              </a:rPr>
              <a:t>等。</a:t>
            </a:r>
          </a:p>
        </p:txBody>
      </p:sp>
      <p:sp>
        <p:nvSpPr>
          <p:cNvPr id="7" name="Rectangle 3"/>
          <p:cNvSpPr txBox="1">
            <a:spLocks noChangeArrowheads="1"/>
          </p:cNvSpPr>
          <p:nvPr/>
        </p:nvSpPr>
        <p:spPr>
          <a:xfrm>
            <a:off x="250825" y="908050"/>
            <a:ext cx="8642350" cy="5400675"/>
          </a:xfrm>
          <a:prstGeom prst="rect">
            <a:avLst/>
          </a:prstGeom>
        </p:spPr>
        <p:txBody>
          <a:bodyPr vert="horz" lIns="91440" tIns="45720" rIns="91440" bIns="45720" rtlCol="0">
            <a:normAutofit/>
          </a:bodyPr>
          <a:lstStyle>
            <a:lvl1pPr marL="241082" indent="-241082" algn="l" defTabSz="964326" rtl="0" eaLnBrk="1" latinLnBrk="0" hangingPunct="1">
              <a:lnSpc>
                <a:spcPct val="90000"/>
              </a:lnSpc>
              <a:spcBef>
                <a:spcPts val="1055"/>
              </a:spcBef>
              <a:buFont typeface="Arial" panose="020B0604020202020204" pitchFamily="34" charset="0"/>
              <a:buChar char="•"/>
              <a:defRPr sz="2953" kern="1200">
                <a:solidFill>
                  <a:schemeClr val="tx1"/>
                </a:solidFill>
                <a:latin typeface="+mn-lt"/>
                <a:ea typeface="+mn-ea"/>
                <a:cs typeface="+mn-cs"/>
              </a:defRPr>
            </a:lvl1pPr>
            <a:lvl2pPr marL="723245" indent="-241082" algn="l" defTabSz="964326" rtl="0" eaLnBrk="1" latinLnBrk="0" hangingPunct="1">
              <a:lnSpc>
                <a:spcPct val="90000"/>
              </a:lnSpc>
              <a:spcBef>
                <a:spcPts val="527"/>
              </a:spcBef>
              <a:buFont typeface="Arial" panose="020B0604020202020204" pitchFamily="34" charset="0"/>
              <a:buChar char="•"/>
              <a:defRPr sz="2531" kern="1200">
                <a:solidFill>
                  <a:schemeClr val="tx1"/>
                </a:solidFill>
                <a:latin typeface="+mn-lt"/>
                <a:ea typeface="+mn-ea"/>
                <a:cs typeface="+mn-cs"/>
              </a:defRPr>
            </a:lvl2pPr>
            <a:lvl3pPr marL="1205408" indent="-241082" algn="l" defTabSz="964326" rtl="0" eaLnBrk="1" latinLnBrk="0" hangingPunct="1">
              <a:lnSpc>
                <a:spcPct val="90000"/>
              </a:lnSpc>
              <a:spcBef>
                <a:spcPts val="527"/>
              </a:spcBef>
              <a:buFont typeface="Arial" panose="020B0604020202020204" pitchFamily="34" charset="0"/>
              <a:buChar char="•"/>
              <a:defRPr sz="2109" kern="1200">
                <a:solidFill>
                  <a:schemeClr val="tx1"/>
                </a:solidFill>
                <a:latin typeface="+mn-lt"/>
                <a:ea typeface="+mn-ea"/>
                <a:cs typeface="+mn-cs"/>
              </a:defRPr>
            </a:lvl3pPr>
            <a:lvl4pPr marL="1687571"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4pPr>
            <a:lvl5pPr marL="2169734"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5pPr>
            <a:lvl6pPr marL="2651897"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6pPr>
            <a:lvl7pPr marL="3134060"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7pPr>
            <a:lvl8pPr marL="3616223"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8pPr>
            <a:lvl9pPr marL="4098387"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9pPr>
          </a:lstStyle>
          <a:p>
            <a:pPr fontAlgn="auto">
              <a:lnSpc>
                <a:spcPct val="140000"/>
              </a:lnSpc>
              <a:spcAft>
                <a:spcPts val="0"/>
              </a:spcAft>
              <a:buSzPct val="60000"/>
              <a:buFontTx/>
              <a:buBlip>
                <a:blip r:embed="rId3"/>
              </a:buBlip>
            </a:pPr>
            <a:r>
              <a:rPr lang="zh-CN" altLang="en-US" sz="2400" b="1" smtClean="0"/>
              <a:t>第三阶段：发展期</a:t>
            </a:r>
            <a:r>
              <a:rPr lang="zh-CN" altLang="en-US" sz="2400" b="1" smtClean="0">
                <a:latin typeface="Times New Roman" panose="02020603050405020304" pitchFamily="18" charset="0"/>
              </a:rPr>
              <a:t>（</a:t>
            </a:r>
            <a:r>
              <a:rPr lang="en-US" altLang="zh-CN" sz="2400" b="1" smtClean="0">
                <a:latin typeface="Times New Roman" panose="02020603050405020304" pitchFamily="18" charset="0"/>
              </a:rPr>
              <a:t>20</a:t>
            </a:r>
            <a:r>
              <a:rPr lang="zh-CN" altLang="en-US" sz="2400" b="1" smtClean="0">
                <a:latin typeface="Times New Roman" panose="02020603050405020304" pitchFamily="18" charset="0"/>
              </a:rPr>
              <a:t>世纪</a:t>
            </a:r>
            <a:r>
              <a:rPr lang="en-US" altLang="zh-CN" sz="2400" b="1" smtClean="0">
                <a:latin typeface="Times New Roman" panose="02020603050405020304" pitchFamily="18" charset="0"/>
              </a:rPr>
              <a:t>80</a:t>
            </a:r>
            <a:r>
              <a:rPr lang="zh-CN" altLang="en-US" sz="2400" b="1" smtClean="0">
                <a:latin typeface="Times New Roman" panose="02020603050405020304" pitchFamily="18" charset="0"/>
              </a:rPr>
              <a:t>年代至今）</a:t>
            </a:r>
            <a:r>
              <a:rPr lang="zh-CN" altLang="en-US" smtClean="0">
                <a:latin typeface="Times New Roman" panose="02020603050405020304" pitchFamily="18" charset="0"/>
              </a:rPr>
              <a:t> </a:t>
            </a:r>
            <a:endParaRPr lang="zh-CN" altLang="en-US" dirty="0" smtClean="0">
              <a:latin typeface="Times New Roman" panose="02020603050405020304" pitchFamily="18" charset="0"/>
            </a:endParaRPr>
          </a:p>
        </p:txBody>
      </p:sp>
    </p:spTree>
    <p:extLst>
      <p:ext uri="{BB962C8B-B14F-4D97-AF65-F5344CB8AC3E}">
        <p14:creationId xmlns:p14="http://schemas.microsoft.com/office/powerpoint/2010/main" val="4526445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35172">
                                            <p:bg/>
                                          </p:spTgt>
                                        </p:tgtEl>
                                        <p:attrNameLst>
                                          <p:attrName>style.visibility</p:attrName>
                                        </p:attrNameLst>
                                      </p:cBhvr>
                                      <p:to>
                                        <p:strVal val="visible"/>
                                      </p:to>
                                    </p:set>
                                    <p:animEffect transition="in" filter="checkerboard(across)">
                                      <p:cBhvr>
                                        <p:cTn id="7" dur="500"/>
                                        <p:tgtEl>
                                          <p:spTgt spid="135172">
                                            <p:bg/>
                                          </p:spTgt>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135172">
                                            <p:txEl>
                                              <p:pRg st="0" end="0"/>
                                            </p:txEl>
                                          </p:spTgt>
                                        </p:tgtEl>
                                        <p:attrNameLst>
                                          <p:attrName>style.visibility</p:attrName>
                                        </p:attrNameLst>
                                      </p:cBhvr>
                                      <p:to>
                                        <p:strVal val="visible"/>
                                      </p:to>
                                    </p:set>
                                    <p:animEffect transition="in" filter="checkerboard(across)">
                                      <p:cBhvr>
                                        <p:cTn id="10" dur="500"/>
                                        <p:tgtEl>
                                          <p:spTgt spid="135172">
                                            <p:txEl>
                                              <p:pRg st="0" end="0"/>
                                            </p:txEl>
                                          </p:spTgt>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135172">
                                            <p:txEl>
                                              <p:pRg st="1" end="1"/>
                                            </p:txEl>
                                          </p:spTgt>
                                        </p:tgtEl>
                                        <p:attrNameLst>
                                          <p:attrName>style.visibility</p:attrName>
                                        </p:attrNameLst>
                                      </p:cBhvr>
                                      <p:to>
                                        <p:strVal val="visible"/>
                                      </p:to>
                                    </p:set>
                                    <p:animEffect transition="in" filter="checkerboard(across)">
                                      <p:cBhvr>
                                        <p:cTn id="13" dur="500"/>
                                        <p:tgtEl>
                                          <p:spTgt spid="135172">
                                            <p:txEl>
                                              <p:pRg st="1" end="1"/>
                                            </p:txEl>
                                          </p:spTgt>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135172">
                                            <p:txEl>
                                              <p:pRg st="2" end="2"/>
                                            </p:txEl>
                                          </p:spTgt>
                                        </p:tgtEl>
                                        <p:attrNameLst>
                                          <p:attrName>style.visibility</p:attrName>
                                        </p:attrNameLst>
                                      </p:cBhvr>
                                      <p:to>
                                        <p:strVal val="visible"/>
                                      </p:to>
                                    </p:set>
                                    <p:animEffect transition="in" filter="checkerboard(across)">
                                      <p:cBhvr>
                                        <p:cTn id="16" dur="500"/>
                                        <p:tgtEl>
                                          <p:spTgt spid="135172">
                                            <p:txEl>
                                              <p:pRg st="2" end="2"/>
                                            </p:txEl>
                                          </p:spTgt>
                                        </p:tgtEl>
                                      </p:cBhvr>
                                    </p:animEffect>
                                  </p:childTnLst>
                                </p:cTn>
                              </p:par>
                              <p:par>
                                <p:cTn id="17" presetID="5" presetClass="entr" presetSubtype="10" fill="hold" grpId="0" nodeType="withEffect">
                                  <p:stCondLst>
                                    <p:cond delay="0"/>
                                  </p:stCondLst>
                                  <p:childTnLst>
                                    <p:set>
                                      <p:cBhvr>
                                        <p:cTn id="18" dur="1" fill="hold">
                                          <p:stCondLst>
                                            <p:cond delay="0"/>
                                          </p:stCondLst>
                                        </p:cTn>
                                        <p:tgtEl>
                                          <p:spTgt spid="135172">
                                            <p:txEl>
                                              <p:pRg st="3" end="3"/>
                                            </p:txEl>
                                          </p:spTgt>
                                        </p:tgtEl>
                                        <p:attrNameLst>
                                          <p:attrName>style.visibility</p:attrName>
                                        </p:attrNameLst>
                                      </p:cBhvr>
                                      <p:to>
                                        <p:strVal val="visible"/>
                                      </p:to>
                                    </p:set>
                                    <p:animEffect transition="in" filter="checkerboard(across)">
                                      <p:cBhvr>
                                        <p:cTn id="19" dur="500"/>
                                        <p:tgtEl>
                                          <p:spTgt spid="135172">
                                            <p:txEl>
                                              <p:pRg st="3" end="3"/>
                                            </p:txEl>
                                          </p:spTgt>
                                        </p:tgtEl>
                                      </p:cBhvr>
                                    </p:animEffect>
                                  </p:childTnLst>
                                </p:cTn>
                              </p:par>
                              <p:par>
                                <p:cTn id="20" presetID="5" presetClass="entr" presetSubtype="10" fill="hold" grpId="0" nodeType="withEffect">
                                  <p:stCondLst>
                                    <p:cond delay="0"/>
                                  </p:stCondLst>
                                  <p:childTnLst>
                                    <p:set>
                                      <p:cBhvr>
                                        <p:cTn id="21" dur="1" fill="hold">
                                          <p:stCondLst>
                                            <p:cond delay="0"/>
                                          </p:stCondLst>
                                        </p:cTn>
                                        <p:tgtEl>
                                          <p:spTgt spid="135172">
                                            <p:txEl>
                                              <p:pRg st="4" end="4"/>
                                            </p:txEl>
                                          </p:spTgt>
                                        </p:tgtEl>
                                        <p:attrNameLst>
                                          <p:attrName>style.visibility</p:attrName>
                                        </p:attrNameLst>
                                      </p:cBhvr>
                                      <p:to>
                                        <p:strVal val="visible"/>
                                      </p:to>
                                    </p:set>
                                    <p:animEffect transition="in" filter="checkerboard(across)">
                                      <p:cBhvr>
                                        <p:cTn id="22" dur="500"/>
                                        <p:tgtEl>
                                          <p:spTgt spid="135172">
                                            <p:txEl>
                                              <p:pRg st="4" end="4"/>
                                            </p:txEl>
                                          </p:spTgt>
                                        </p:tgtEl>
                                      </p:cBhvr>
                                    </p:animEffect>
                                  </p:childTnLst>
                                </p:cTn>
                              </p:par>
                              <p:par>
                                <p:cTn id="23" presetID="22" presetClass="entr" presetSubtype="4" fill="hold" nodeType="withEffect">
                                  <p:stCondLst>
                                    <p:cond delay="0"/>
                                  </p:stCondLst>
                                  <p:childTnLst>
                                    <p:set>
                                      <p:cBhvr>
                                        <p:cTn id="24" dur="1" fill="hold">
                                          <p:stCondLst>
                                            <p:cond delay="0"/>
                                          </p:stCondLst>
                                        </p:cTn>
                                        <p:tgtEl>
                                          <p:spTgt spid="135172">
                                            <p:txEl>
                                              <p:pRg st="2" end="2"/>
                                            </p:txEl>
                                          </p:spTgt>
                                        </p:tgtEl>
                                        <p:attrNameLst>
                                          <p:attrName>style.visibility</p:attrName>
                                        </p:attrNameLst>
                                      </p:cBhvr>
                                      <p:to>
                                        <p:strVal val="visible"/>
                                      </p:to>
                                    </p:set>
                                    <p:animEffect transition="in" filter="wipe(down)">
                                      <p:cBhvr>
                                        <p:cTn id="25" dur="500"/>
                                        <p:tgtEl>
                                          <p:spTgt spid="135172">
                                            <p:txEl>
                                              <p:pRg st="2" end="2"/>
                                            </p:txEl>
                                          </p:spTgt>
                                        </p:tgtEl>
                                      </p:cBhvr>
                                    </p:animEffect>
                                  </p:childTnLst>
                                </p:cTn>
                              </p:par>
                              <p:par>
                                <p:cTn id="26" presetID="22" presetClass="entr" presetSubtype="4" fill="hold" nodeType="withEffect">
                                  <p:stCondLst>
                                    <p:cond delay="0"/>
                                  </p:stCondLst>
                                  <p:childTnLst>
                                    <p:set>
                                      <p:cBhvr>
                                        <p:cTn id="27" dur="1" fill="hold">
                                          <p:stCondLst>
                                            <p:cond delay="0"/>
                                          </p:stCondLst>
                                        </p:cTn>
                                        <p:tgtEl>
                                          <p:spTgt spid="135172">
                                            <p:txEl>
                                              <p:pRg st="3" end="3"/>
                                            </p:txEl>
                                          </p:spTgt>
                                        </p:tgtEl>
                                        <p:attrNameLst>
                                          <p:attrName>style.visibility</p:attrName>
                                        </p:attrNameLst>
                                      </p:cBhvr>
                                      <p:to>
                                        <p:strVal val="visible"/>
                                      </p:to>
                                    </p:set>
                                    <p:animEffect transition="in" filter="wipe(down)">
                                      <p:cBhvr>
                                        <p:cTn id="28" dur="500"/>
                                        <p:tgtEl>
                                          <p:spTgt spid="135172">
                                            <p:txEl>
                                              <p:pRg st="3" end="3"/>
                                            </p:txEl>
                                          </p:spTgt>
                                        </p:tgtEl>
                                      </p:cBhvr>
                                    </p:animEffect>
                                  </p:childTnLst>
                                </p:cTn>
                              </p:par>
                              <p:par>
                                <p:cTn id="29" presetID="22" presetClass="entr" presetSubtype="4" fill="hold" nodeType="withEffect">
                                  <p:stCondLst>
                                    <p:cond delay="0"/>
                                  </p:stCondLst>
                                  <p:childTnLst>
                                    <p:set>
                                      <p:cBhvr>
                                        <p:cTn id="30" dur="1" fill="hold">
                                          <p:stCondLst>
                                            <p:cond delay="0"/>
                                          </p:stCondLst>
                                        </p:cTn>
                                        <p:tgtEl>
                                          <p:spTgt spid="135172">
                                            <p:txEl>
                                              <p:pRg st="4" end="4"/>
                                            </p:txEl>
                                          </p:spTgt>
                                        </p:tgtEl>
                                        <p:attrNameLst>
                                          <p:attrName>style.visibility</p:attrName>
                                        </p:attrNameLst>
                                      </p:cBhvr>
                                      <p:to>
                                        <p:strVal val="visible"/>
                                      </p:to>
                                    </p:set>
                                    <p:animEffect transition="in" filter="wipe(down)">
                                      <p:cBhvr>
                                        <p:cTn id="31" dur="500"/>
                                        <p:tgtEl>
                                          <p:spTgt spid="13517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172" grpId="0" build="allAtOnce" animBg="1"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83515" indent="-301352" eaLnBrk="0" hangingPunct="0">
              <a:defRPr>
                <a:solidFill>
                  <a:schemeClr val="tx1"/>
                </a:solidFill>
                <a:latin typeface="Verdana" panose="020B0604030504040204" pitchFamily="34" charset="0"/>
                <a:ea typeface="宋体" panose="02010600030101010101" pitchFamily="2" charset="-122"/>
              </a:defRPr>
            </a:lvl2pPr>
            <a:lvl3pPr marL="1205408" indent="-241082" eaLnBrk="0" hangingPunct="0">
              <a:defRPr>
                <a:solidFill>
                  <a:schemeClr val="tx1"/>
                </a:solidFill>
                <a:latin typeface="Verdana" panose="020B0604030504040204" pitchFamily="34" charset="0"/>
                <a:ea typeface="宋体" panose="02010600030101010101" pitchFamily="2" charset="-122"/>
              </a:defRPr>
            </a:lvl3pPr>
            <a:lvl4pPr marL="1687571" indent="-241082" eaLnBrk="0" hangingPunct="0">
              <a:defRPr>
                <a:solidFill>
                  <a:schemeClr val="tx1"/>
                </a:solidFill>
                <a:latin typeface="Verdana" panose="020B0604030504040204" pitchFamily="34" charset="0"/>
                <a:ea typeface="宋体" panose="02010600030101010101" pitchFamily="2" charset="-122"/>
              </a:defRPr>
            </a:lvl4pPr>
            <a:lvl5pPr marL="2169734" indent="-241082" eaLnBrk="0" hangingPunct="0">
              <a:defRPr>
                <a:solidFill>
                  <a:schemeClr val="tx1"/>
                </a:solidFill>
                <a:latin typeface="Verdana" panose="020B0604030504040204" pitchFamily="34" charset="0"/>
                <a:ea typeface="宋体" panose="02010600030101010101" pitchFamily="2" charset="-122"/>
              </a:defRPr>
            </a:lvl5pPr>
            <a:lvl6pPr marL="2651897" indent="-241082"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3134060" indent="-241082"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616223" indent="-241082"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4098387" indent="-241082"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A1AE582C-5CA7-4510-A4C5-A45EC9507BC7}" type="slidenum">
              <a:rPr lang="ja-JP" altLang="en-US">
                <a:solidFill>
                  <a:srgbClr val="A50021"/>
                </a:solidFill>
                <a:latin typeface="Arial" panose="020B0604020202020204" pitchFamily="34" charset="0"/>
                <a:ea typeface="ＭＳ Ｐゴシック" panose="020B0600070205080204" pitchFamily="34" charset="-128"/>
              </a:rPr>
              <a:pPr eaLnBrk="1" hangingPunct="1"/>
              <a:t>8</a:t>
            </a:fld>
            <a:endParaRPr lang="en-US" altLang="ja-JP">
              <a:solidFill>
                <a:srgbClr val="A50021"/>
              </a:solidFill>
              <a:latin typeface="Arial" panose="020B0604020202020204" pitchFamily="34" charset="0"/>
              <a:ea typeface="ＭＳ Ｐゴシック" panose="020B0600070205080204" pitchFamily="34" charset="-128"/>
            </a:endParaRPr>
          </a:p>
        </p:txBody>
      </p:sp>
      <p:sp>
        <p:nvSpPr>
          <p:cNvPr id="11268" name="Rectangle 3"/>
          <p:cNvSpPr>
            <a:spLocks noGrp="1" noChangeArrowheads="1"/>
          </p:cNvSpPr>
          <p:nvPr>
            <p:ph type="body" idx="1"/>
          </p:nvPr>
        </p:nvSpPr>
        <p:spPr>
          <a:xfrm>
            <a:off x="264792" y="1054762"/>
            <a:ext cx="9114478" cy="5695712"/>
          </a:xfrm>
        </p:spPr>
        <p:txBody>
          <a:bodyPr/>
          <a:lstStyle/>
          <a:p>
            <a:pPr eaLnBrk="1" hangingPunct="1">
              <a:lnSpc>
                <a:spcPct val="140000"/>
              </a:lnSpc>
              <a:buSzPct val="60000"/>
              <a:buFontTx/>
              <a:buBlip>
                <a:blip r:embed="rId3"/>
              </a:buBlip>
            </a:pPr>
            <a:r>
              <a:rPr lang="zh-CN" altLang="en-US" sz="2531" b="1"/>
              <a:t>第三阶段：发展期</a:t>
            </a:r>
            <a:r>
              <a:rPr lang="zh-CN" altLang="en-US" sz="2531" b="1">
                <a:latin typeface="Times New Roman" panose="02020603050405020304" pitchFamily="18" charset="0"/>
              </a:rPr>
              <a:t>（</a:t>
            </a:r>
            <a:r>
              <a:rPr lang="en-US" altLang="zh-CN" sz="2531" b="1">
                <a:latin typeface="Times New Roman" panose="02020603050405020304" pitchFamily="18" charset="0"/>
              </a:rPr>
              <a:t>20</a:t>
            </a:r>
            <a:r>
              <a:rPr lang="zh-CN" altLang="en-US" sz="2531" b="1">
                <a:latin typeface="Times New Roman" panose="02020603050405020304" pitchFamily="18" charset="0"/>
              </a:rPr>
              <a:t>世纪</a:t>
            </a:r>
            <a:r>
              <a:rPr lang="en-US" altLang="zh-CN" sz="2531" b="1">
                <a:latin typeface="Times New Roman" panose="02020603050405020304" pitchFamily="18" charset="0"/>
              </a:rPr>
              <a:t>80</a:t>
            </a:r>
            <a:r>
              <a:rPr lang="zh-CN" altLang="en-US" sz="2531" b="1">
                <a:latin typeface="Times New Roman" panose="02020603050405020304" pitchFamily="18" charset="0"/>
              </a:rPr>
              <a:t>年代至今）</a:t>
            </a:r>
            <a:endParaRPr lang="zh-CN" altLang="en-US" sz="2531"/>
          </a:p>
        </p:txBody>
      </p:sp>
      <p:sp>
        <p:nvSpPr>
          <p:cNvPr id="212996" name="Text Box 4"/>
          <p:cNvSpPr txBox="1">
            <a:spLocks noChangeArrowheads="1"/>
          </p:cNvSpPr>
          <p:nvPr/>
        </p:nvSpPr>
        <p:spPr bwMode="auto">
          <a:xfrm>
            <a:off x="321715" y="1932055"/>
            <a:ext cx="9080994" cy="3420167"/>
          </a:xfrm>
          <a:prstGeom prst="rect">
            <a:avLst/>
          </a:prstGeom>
          <a:gradFill rotWithShape="1">
            <a:gsLst>
              <a:gs pos="0">
                <a:srgbClr val="00FFFF"/>
              </a:gs>
              <a:gs pos="100000">
                <a:srgbClr val="FFFFFF"/>
              </a:gs>
            </a:gsLst>
            <a:path path="rect">
              <a:fillToRect l="100000" t="100000"/>
            </a:path>
          </a:gradFill>
          <a:ln w="9525">
            <a:solidFill>
              <a:srgbClr val="808080"/>
            </a:solidFill>
            <a:miter lim="800000"/>
            <a:headEnd/>
            <a:tailEnd/>
          </a:ln>
        </p:spPr>
        <p:txBody>
          <a:bodyPr>
            <a:spAutoFit/>
          </a:bodyPr>
          <a:lstStyle>
            <a:lvl1pPr marL="381000" indent="-381000"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just" eaLnBrk="1" hangingPunct="1">
              <a:lnSpc>
                <a:spcPct val="120000"/>
              </a:lnSpc>
              <a:spcBef>
                <a:spcPct val="20000"/>
              </a:spcBef>
              <a:buClr>
                <a:schemeClr val="accent2"/>
              </a:buClr>
              <a:buFont typeface="Wingdings" panose="05000000000000000000" pitchFamily="2" charset="2"/>
              <a:buChar char="§"/>
            </a:pPr>
            <a:r>
              <a:rPr lang="zh-CN" altLang="en-US" sz="2637" b="1"/>
              <a:t>我国研制开发的专家系统：</a:t>
            </a:r>
            <a:endParaRPr lang="zh-CN" altLang="en-US" sz="2637" b="1">
              <a:solidFill>
                <a:srgbClr val="000000"/>
              </a:solidFill>
              <a:latin typeface="Times New Roman" panose="02020603050405020304" pitchFamily="18" charset="0"/>
            </a:endParaRPr>
          </a:p>
          <a:p>
            <a:pPr algn="just" eaLnBrk="1" hangingPunct="1">
              <a:lnSpc>
                <a:spcPct val="120000"/>
              </a:lnSpc>
              <a:spcBef>
                <a:spcPct val="20000"/>
              </a:spcBef>
              <a:buClr>
                <a:srgbClr val="0000FF"/>
              </a:buClr>
              <a:buSzPct val="60000"/>
              <a:buFont typeface="Wingdings" panose="05000000000000000000" pitchFamily="2" charset="2"/>
              <a:buChar char="l"/>
            </a:pPr>
            <a:r>
              <a:rPr lang="zh-CN" altLang="en-US" sz="2637" b="1"/>
              <a:t>施肥专家系统（中国科学院合肥智能机械研究所）</a:t>
            </a:r>
          </a:p>
          <a:p>
            <a:pPr algn="just" eaLnBrk="1" hangingPunct="1">
              <a:lnSpc>
                <a:spcPct val="120000"/>
              </a:lnSpc>
              <a:spcBef>
                <a:spcPct val="20000"/>
              </a:spcBef>
              <a:buClr>
                <a:srgbClr val="0000FF"/>
              </a:buClr>
              <a:buSzPct val="60000"/>
              <a:buFont typeface="Wingdings" panose="05000000000000000000" pitchFamily="2" charset="2"/>
              <a:buChar char="l"/>
            </a:pPr>
            <a:r>
              <a:rPr lang="zh-CN" altLang="en-US" sz="2637" b="1"/>
              <a:t>新构造找水专家系统（南京大学）</a:t>
            </a:r>
          </a:p>
          <a:p>
            <a:pPr algn="just" eaLnBrk="1" hangingPunct="1">
              <a:lnSpc>
                <a:spcPct val="120000"/>
              </a:lnSpc>
              <a:spcBef>
                <a:spcPct val="20000"/>
              </a:spcBef>
              <a:buClr>
                <a:srgbClr val="0000FF"/>
              </a:buClr>
              <a:buSzPct val="60000"/>
              <a:buFont typeface="Wingdings" panose="05000000000000000000" pitchFamily="2" charset="2"/>
              <a:buChar char="l"/>
            </a:pPr>
            <a:r>
              <a:rPr lang="zh-CN" altLang="en-US" sz="2637" b="1"/>
              <a:t>勘探专家系统及油气资源评价专家系统（吉林大学）</a:t>
            </a:r>
          </a:p>
          <a:p>
            <a:pPr algn="just" eaLnBrk="1" hangingPunct="1">
              <a:lnSpc>
                <a:spcPct val="120000"/>
              </a:lnSpc>
              <a:spcBef>
                <a:spcPct val="20000"/>
              </a:spcBef>
              <a:buClr>
                <a:srgbClr val="0000FF"/>
              </a:buClr>
              <a:buSzPct val="60000"/>
              <a:buFont typeface="Wingdings" panose="05000000000000000000" pitchFamily="2" charset="2"/>
              <a:buChar char="l"/>
            </a:pPr>
            <a:r>
              <a:rPr lang="zh-CN" altLang="en-US" sz="2637" b="1"/>
              <a:t>服装剪裁专家系统及花布图案设计专家系统（浙江大学）</a:t>
            </a:r>
          </a:p>
          <a:p>
            <a:pPr algn="just" eaLnBrk="1" hangingPunct="1">
              <a:lnSpc>
                <a:spcPct val="120000"/>
              </a:lnSpc>
              <a:spcBef>
                <a:spcPct val="20000"/>
              </a:spcBef>
              <a:buClr>
                <a:srgbClr val="0000FF"/>
              </a:buClr>
              <a:buSzPct val="60000"/>
              <a:buFont typeface="Wingdings" panose="05000000000000000000" pitchFamily="2" charset="2"/>
              <a:buChar char="l"/>
            </a:pPr>
            <a:r>
              <a:rPr lang="zh-CN" altLang="en-US" sz="2637" b="1"/>
              <a:t>关幼波肝病诊断专家系统（北京中医学院）</a:t>
            </a:r>
          </a:p>
        </p:txBody>
      </p:sp>
    </p:spTree>
    <p:extLst>
      <p:ext uri="{BB962C8B-B14F-4D97-AF65-F5344CB8AC3E}">
        <p14:creationId xmlns:p14="http://schemas.microsoft.com/office/powerpoint/2010/main" val="41989484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12996"/>
                                        </p:tgtEl>
                                        <p:attrNameLst>
                                          <p:attrName>style.visibility</p:attrName>
                                        </p:attrNameLst>
                                      </p:cBhvr>
                                      <p:to>
                                        <p:strVal val="visible"/>
                                      </p:to>
                                    </p:set>
                                    <p:animEffect transition="in" filter="checkerboard(across)">
                                      <p:cBhvr>
                                        <p:cTn id="7" dur="500"/>
                                        <p:tgtEl>
                                          <p:spTgt spid="2129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996" grpId="0" animBg="1" autoUpdateAnimBg="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灯片编号占位符 3"/>
          <p:cNvSpPr>
            <a:spLocks noGrp="1"/>
          </p:cNvSpPr>
          <p:nvPr>
            <p:ph type="sldNum" sz="quarter" idx="10"/>
          </p:nvPr>
        </p:nvSpPr>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83515" indent="-301352" eaLnBrk="0" hangingPunct="0">
              <a:defRPr>
                <a:solidFill>
                  <a:schemeClr val="tx1"/>
                </a:solidFill>
                <a:latin typeface="Verdana" panose="020B0604030504040204" pitchFamily="34" charset="0"/>
                <a:ea typeface="宋体" panose="02010600030101010101" pitchFamily="2" charset="-122"/>
              </a:defRPr>
            </a:lvl2pPr>
            <a:lvl3pPr marL="1205408" indent="-241082" eaLnBrk="0" hangingPunct="0">
              <a:defRPr>
                <a:solidFill>
                  <a:schemeClr val="tx1"/>
                </a:solidFill>
                <a:latin typeface="Verdana" panose="020B0604030504040204" pitchFamily="34" charset="0"/>
                <a:ea typeface="宋体" panose="02010600030101010101" pitchFamily="2" charset="-122"/>
              </a:defRPr>
            </a:lvl3pPr>
            <a:lvl4pPr marL="1687571" indent="-241082" eaLnBrk="0" hangingPunct="0">
              <a:defRPr>
                <a:solidFill>
                  <a:schemeClr val="tx1"/>
                </a:solidFill>
                <a:latin typeface="Verdana" panose="020B0604030504040204" pitchFamily="34" charset="0"/>
                <a:ea typeface="宋体" panose="02010600030101010101" pitchFamily="2" charset="-122"/>
              </a:defRPr>
            </a:lvl4pPr>
            <a:lvl5pPr marL="2169734" indent="-241082" eaLnBrk="0" hangingPunct="0">
              <a:defRPr>
                <a:solidFill>
                  <a:schemeClr val="tx1"/>
                </a:solidFill>
                <a:latin typeface="Verdana" panose="020B0604030504040204" pitchFamily="34" charset="0"/>
                <a:ea typeface="宋体" panose="02010600030101010101" pitchFamily="2" charset="-122"/>
              </a:defRPr>
            </a:lvl5pPr>
            <a:lvl6pPr marL="2651897" indent="-241082"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3134060" indent="-241082"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616223" indent="-241082"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4098387" indent="-241082"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03A1F441-340F-46EB-8885-B79AA3F7244C}" type="slidenum">
              <a:rPr lang="ja-JP" altLang="en-US">
                <a:solidFill>
                  <a:srgbClr val="A50021"/>
                </a:solidFill>
                <a:latin typeface="Arial" panose="020B0604020202020204" pitchFamily="34" charset="0"/>
                <a:ea typeface="ＭＳ Ｐゴシック" panose="020B0600070205080204" pitchFamily="34" charset="-128"/>
              </a:rPr>
              <a:pPr eaLnBrk="1" hangingPunct="1"/>
              <a:t>9</a:t>
            </a:fld>
            <a:endParaRPr lang="en-US" altLang="ja-JP">
              <a:solidFill>
                <a:srgbClr val="A50021"/>
              </a:solidFill>
              <a:latin typeface="Arial" panose="020B0604020202020204" pitchFamily="34" charset="0"/>
              <a:ea typeface="ＭＳ Ｐゴシック" panose="020B0600070205080204" pitchFamily="34" charset="-128"/>
            </a:endParaRPr>
          </a:p>
        </p:txBody>
      </p:sp>
      <p:sp>
        <p:nvSpPr>
          <p:cNvPr id="15363" name="Rectangle 2"/>
          <p:cNvSpPr>
            <a:spLocks noGrp="1" noChangeArrowheads="1"/>
          </p:cNvSpPr>
          <p:nvPr>
            <p:ph type="title"/>
          </p:nvPr>
        </p:nvSpPr>
        <p:spPr>
          <a:xfrm>
            <a:off x="347638" y="-31782"/>
            <a:ext cx="8318004" cy="1397978"/>
          </a:xfrm>
        </p:spPr>
        <p:txBody>
          <a:bodyPr/>
          <a:lstStyle/>
          <a:p>
            <a:pPr eaLnBrk="1" hangingPunct="1"/>
            <a:r>
              <a:rPr lang="en-US" altLang="zh-CN" sz="3797" dirty="0" smtClean="0">
                <a:latin typeface="Times New Roman" panose="02020603050405020304" pitchFamily="18" charset="0"/>
                <a:ea typeface="黑体" panose="02010609060101010101" pitchFamily="49" charset="-122"/>
              </a:rPr>
              <a:t>2  </a:t>
            </a:r>
            <a:r>
              <a:rPr lang="zh-CN" altLang="en-US" sz="3797" dirty="0">
                <a:latin typeface="Times New Roman" panose="02020603050405020304" pitchFamily="18" charset="0"/>
                <a:ea typeface="黑体" panose="02010609060101010101" pitchFamily="49" charset="-122"/>
              </a:rPr>
              <a:t>专家系统</a:t>
            </a:r>
            <a:r>
              <a:rPr lang="zh-CN" altLang="en-US" sz="3797" dirty="0" smtClean="0">
                <a:latin typeface="Times New Roman" panose="02020603050405020304" pitchFamily="18" charset="0"/>
                <a:ea typeface="黑体" panose="02010609060101010101" pitchFamily="49" charset="-122"/>
              </a:rPr>
              <a:t>的概念</a:t>
            </a:r>
            <a:endParaRPr lang="zh-CN" altLang="en-US" dirty="0" smtClean="0">
              <a:latin typeface="Times New Roman" panose="02020603050405020304" pitchFamily="18" charset="0"/>
            </a:endParaRPr>
          </a:p>
        </p:txBody>
      </p:sp>
      <p:sp>
        <p:nvSpPr>
          <p:cNvPr id="15364" name="Rectangle 3"/>
          <p:cNvSpPr>
            <a:spLocks noGrp="1" noChangeArrowheads="1"/>
          </p:cNvSpPr>
          <p:nvPr>
            <p:ph type="body" idx="1"/>
          </p:nvPr>
        </p:nvSpPr>
        <p:spPr>
          <a:xfrm>
            <a:off x="357535" y="1672109"/>
            <a:ext cx="8920268" cy="4259227"/>
          </a:xfrm>
        </p:spPr>
        <p:txBody>
          <a:bodyPr/>
          <a:lstStyle/>
          <a:p>
            <a:pPr marL="0" indent="0" algn="just">
              <a:buNone/>
            </a:pPr>
            <a:r>
              <a:rPr lang="zh-CN" altLang="en-US" b="1" dirty="0" smtClean="0">
                <a:solidFill>
                  <a:srgbClr val="000000"/>
                </a:solidFill>
                <a:latin typeface="Times New Roman" panose="02020603050405020304" pitchFamily="18" charset="0"/>
              </a:rPr>
              <a:t>（</a:t>
            </a:r>
            <a:r>
              <a:rPr lang="en-US" altLang="zh-CN" b="1" dirty="0" smtClean="0">
                <a:solidFill>
                  <a:srgbClr val="000000"/>
                </a:solidFill>
                <a:latin typeface="Times New Roman" panose="02020603050405020304" pitchFamily="18" charset="0"/>
              </a:rPr>
              <a:t>2</a:t>
            </a:r>
            <a:r>
              <a:rPr lang="zh-CN" altLang="en-US" b="1" dirty="0" smtClean="0">
                <a:solidFill>
                  <a:srgbClr val="000000"/>
                </a:solidFill>
                <a:latin typeface="Times New Roman" panose="02020603050405020304" pitchFamily="18" charset="0"/>
              </a:rPr>
              <a:t>）定义</a:t>
            </a:r>
          </a:p>
          <a:p>
            <a:pPr marL="0" indent="0" algn="just">
              <a:buNone/>
            </a:pPr>
            <a:endParaRPr lang="en-US" altLang="zh-CN" b="1" dirty="0" smtClean="0">
              <a:solidFill>
                <a:srgbClr val="000000"/>
              </a:solidFill>
              <a:latin typeface="Times New Roman" panose="02020603050405020304" pitchFamily="18" charset="0"/>
            </a:endParaRPr>
          </a:p>
        </p:txBody>
      </p:sp>
      <p:sp>
        <p:nvSpPr>
          <p:cNvPr id="32773" name="Rectangle 5"/>
          <p:cNvSpPr>
            <a:spLocks noChangeArrowheads="1"/>
          </p:cNvSpPr>
          <p:nvPr/>
        </p:nvSpPr>
        <p:spPr bwMode="auto">
          <a:xfrm>
            <a:off x="397716" y="2475737"/>
            <a:ext cx="8920268" cy="1848344"/>
          </a:xfrm>
          <a:prstGeom prst="rect">
            <a:avLst/>
          </a:prstGeom>
          <a:gradFill rotWithShape="1">
            <a:gsLst>
              <a:gs pos="0">
                <a:srgbClr val="FFFF00"/>
              </a:gs>
              <a:gs pos="100000">
                <a:schemeClr val="bg1"/>
              </a:gs>
            </a:gsLst>
            <a:path path="shape">
              <a:fillToRect l="50000" t="50000" r="50000" b="50000"/>
            </a:path>
          </a:gradFill>
          <a:ln w="9525">
            <a:solidFill>
              <a:srgbClr val="808080"/>
            </a:solidFill>
            <a:miter lim="800000"/>
            <a:headEnd/>
            <a:tailEnd/>
          </a:ln>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just" eaLnBrk="1" hangingPunct="1">
              <a:lnSpc>
                <a:spcPct val="120000"/>
              </a:lnSpc>
              <a:spcBef>
                <a:spcPct val="40000"/>
              </a:spcBef>
              <a:buClr>
                <a:schemeClr val="accent2"/>
              </a:buClr>
              <a:buFont typeface="Wingdings" panose="05000000000000000000" pitchFamily="2" charset="2"/>
              <a:buBlip>
                <a:blip r:embed="rId2"/>
              </a:buBlip>
            </a:pPr>
            <a:r>
              <a:rPr lang="en-US" altLang="zh-CN" sz="2742" b="1">
                <a:solidFill>
                  <a:srgbClr val="000000"/>
                </a:solidFill>
                <a:latin typeface="Times New Roman" panose="02020603050405020304" pitchFamily="18" charset="0"/>
              </a:rPr>
              <a:t> </a:t>
            </a:r>
            <a:r>
              <a:rPr lang="zh-CN" altLang="en-US" sz="2742" b="1">
                <a:solidFill>
                  <a:srgbClr val="000000"/>
                </a:solidFill>
                <a:latin typeface="Times New Roman" panose="02020603050405020304" pitchFamily="18" charset="0"/>
              </a:rPr>
              <a:t>费根鲍姆（</a:t>
            </a:r>
            <a:r>
              <a:rPr lang="en-US" altLang="zh-CN" sz="2742" b="1">
                <a:solidFill>
                  <a:srgbClr val="000000"/>
                </a:solidFill>
                <a:latin typeface="Times New Roman" panose="02020603050405020304" pitchFamily="18" charset="0"/>
                <a:cs typeface="Times New Roman" panose="02020603050405020304" pitchFamily="18" charset="0"/>
              </a:rPr>
              <a:t>E. A. Feigenbaum</a:t>
            </a:r>
            <a:r>
              <a:rPr lang="zh-CN" altLang="en-US" sz="2742" b="1">
                <a:solidFill>
                  <a:srgbClr val="000000"/>
                </a:solidFill>
                <a:latin typeface="Times New Roman" panose="02020603050405020304" pitchFamily="18" charset="0"/>
              </a:rPr>
              <a:t>）： </a:t>
            </a:r>
          </a:p>
          <a:p>
            <a:pPr algn="just" eaLnBrk="1" hangingPunct="1">
              <a:lnSpc>
                <a:spcPct val="120000"/>
              </a:lnSpc>
              <a:spcBef>
                <a:spcPct val="40000"/>
              </a:spcBef>
              <a:buClr>
                <a:schemeClr val="accent2"/>
              </a:buClr>
              <a:buFont typeface="Wingdings" panose="05000000000000000000" pitchFamily="2" charset="2"/>
              <a:buNone/>
            </a:pPr>
            <a:r>
              <a:rPr lang="zh-CN" altLang="en-US" sz="2742" b="1">
                <a:solidFill>
                  <a:srgbClr val="000000"/>
                </a:solidFill>
                <a:latin typeface="Times New Roman" panose="02020603050405020304" pitchFamily="18" charset="0"/>
              </a:rPr>
              <a:t> “专家系统是一种</a:t>
            </a:r>
            <a:r>
              <a:rPr lang="zh-CN" altLang="en-US" sz="2742" b="1">
                <a:solidFill>
                  <a:schemeClr val="accent2"/>
                </a:solidFill>
                <a:latin typeface="Times New Roman" panose="02020603050405020304" pitchFamily="18" charset="0"/>
              </a:rPr>
              <a:t>智能的计算机程序</a:t>
            </a:r>
            <a:r>
              <a:rPr lang="zh-CN" altLang="en-US" sz="2742" b="1">
                <a:solidFill>
                  <a:srgbClr val="000000"/>
                </a:solidFill>
                <a:latin typeface="Times New Roman" panose="02020603050405020304" pitchFamily="18" charset="0"/>
              </a:rPr>
              <a:t>，它运用</a:t>
            </a:r>
            <a:r>
              <a:rPr lang="zh-CN" altLang="en-US" sz="2742" b="1">
                <a:solidFill>
                  <a:schemeClr val="accent2"/>
                </a:solidFill>
                <a:latin typeface="Times New Roman" panose="02020603050405020304" pitchFamily="18" charset="0"/>
              </a:rPr>
              <a:t>知识</a:t>
            </a:r>
            <a:r>
              <a:rPr lang="zh-CN" altLang="en-US" sz="2742" b="1">
                <a:solidFill>
                  <a:srgbClr val="000000"/>
                </a:solidFill>
                <a:latin typeface="Times New Roman" panose="02020603050405020304" pitchFamily="18" charset="0"/>
              </a:rPr>
              <a:t>和</a:t>
            </a:r>
            <a:r>
              <a:rPr lang="zh-CN" altLang="en-US" sz="2742" b="1">
                <a:solidFill>
                  <a:schemeClr val="accent2"/>
                </a:solidFill>
                <a:latin typeface="Times New Roman" panose="02020603050405020304" pitchFamily="18" charset="0"/>
              </a:rPr>
              <a:t>推理</a:t>
            </a:r>
            <a:r>
              <a:rPr lang="zh-CN" altLang="en-US" sz="2742" b="1">
                <a:solidFill>
                  <a:srgbClr val="000000"/>
                </a:solidFill>
                <a:latin typeface="Times New Roman" panose="02020603050405020304" pitchFamily="18" charset="0"/>
              </a:rPr>
              <a:t>来解决只有专家才能解决的复杂问题。”</a:t>
            </a:r>
            <a:r>
              <a:rPr lang="zh-CN" altLang="en-US" sz="2742" b="1">
                <a:latin typeface="Arial" panose="020B0604020202020204" pitchFamily="34" charset="0"/>
              </a:rPr>
              <a:t> </a:t>
            </a:r>
            <a:endParaRPr lang="zh-CN" altLang="en-US" sz="2742" b="1">
              <a:solidFill>
                <a:srgbClr val="000000"/>
              </a:solidFill>
              <a:latin typeface="Times New Roman" panose="02020603050405020304" pitchFamily="18" charset="0"/>
            </a:endParaRPr>
          </a:p>
        </p:txBody>
      </p:sp>
      <p:sp>
        <p:nvSpPr>
          <p:cNvPr id="32809" name="Rectangle 41"/>
          <p:cNvSpPr>
            <a:spLocks noChangeArrowheads="1"/>
          </p:cNvSpPr>
          <p:nvPr/>
        </p:nvSpPr>
        <p:spPr bwMode="auto">
          <a:xfrm>
            <a:off x="357535" y="4806258"/>
            <a:ext cx="9000631" cy="640881"/>
          </a:xfrm>
          <a:prstGeom prst="rect">
            <a:avLst/>
          </a:prstGeom>
          <a:gradFill rotWithShape="1">
            <a:gsLst>
              <a:gs pos="0">
                <a:srgbClr val="CCFFCC"/>
              </a:gs>
              <a:gs pos="100000">
                <a:schemeClr val="bg1"/>
              </a:gs>
            </a:gsLst>
            <a:path path="shape">
              <a:fillToRect l="50000" t="50000" r="50000" b="50000"/>
            </a:path>
          </a:gradFill>
          <a:ln w="9525">
            <a:solidFill>
              <a:srgbClr val="808080"/>
            </a:solidFill>
            <a:miter lim="800000"/>
            <a:headEnd/>
            <a:tailEnd/>
          </a:ln>
        </p:spPr>
        <p:txBody>
          <a:bodyP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lnSpc>
                <a:spcPct val="130000"/>
              </a:lnSpc>
              <a:buFontTx/>
              <a:buBlip>
                <a:blip r:embed="rId2"/>
              </a:buBlip>
            </a:pPr>
            <a:r>
              <a:rPr lang="en-US" altLang="zh-CN" sz="2742"/>
              <a:t> </a:t>
            </a:r>
            <a:r>
              <a:rPr lang="zh-CN" altLang="en-US" sz="2742" b="1"/>
              <a:t>专家系统：一类包含知识和推理的智能计算机程序</a:t>
            </a:r>
            <a:r>
              <a:rPr lang="zh-CN" altLang="en-US" sz="2742"/>
              <a:t> </a:t>
            </a:r>
            <a:r>
              <a:rPr lang="zh-CN" altLang="en-US" sz="2742" b="1">
                <a:solidFill>
                  <a:srgbClr val="000000"/>
                </a:solidFill>
              </a:rPr>
              <a:t>。</a:t>
            </a:r>
          </a:p>
        </p:txBody>
      </p:sp>
    </p:spTree>
    <p:extLst>
      <p:ext uri="{BB962C8B-B14F-4D97-AF65-F5344CB8AC3E}">
        <p14:creationId xmlns:p14="http://schemas.microsoft.com/office/powerpoint/2010/main" val="10051523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2773">
                                            <p:txEl>
                                              <p:pRg st="0" end="0"/>
                                            </p:txEl>
                                          </p:spTgt>
                                        </p:tgtEl>
                                        <p:attrNameLst>
                                          <p:attrName>style.visibility</p:attrName>
                                        </p:attrNameLst>
                                      </p:cBhvr>
                                      <p:to>
                                        <p:strVal val="visible"/>
                                      </p:to>
                                    </p:set>
                                    <p:anim calcmode="lin" valueType="num">
                                      <p:cBhvr additive="base">
                                        <p:cTn id="7" dur="500" fill="hold"/>
                                        <p:tgtEl>
                                          <p:spTgt spid="3277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2773">
                                            <p:txEl>
                                              <p:pRg st="0" end="0"/>
                                            </p:txEl>
                                          </p:spTgt>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2773">
                                            <p:txEl>
                                              <p:pRg st="1" end="1"/>
                                            </p:txEl>
                                          </p:spTgt>
                                        </p:tgtEl>
                                        <p:attrNameLst>
                                          <p:attrName>style.visibility</p:attrName>
                                        </p:attrNameLst>
                                      </p:cBhvr>
                                      <p:to>
                                        <p:strVal val="visible"/>
                                      </p:to>
                                    </p:set>
                                    <p:anim calcmode="lin" valueType="num">
                                      <p:cBhvr additive="base">
                                        <p:cTn id="12" dur="500" fill="hold"/>
                                        <p:tgtEl>
                                          <p:spTgt spid="32773">
                                            <p:txEl>
                                              <p:pRg st="1" end="1"/>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3277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30" presetClass="entr" presetSubtype="0" fill="hold" grpId="0" nodeType="clickEffect">
                                  <p:stCondLst>
                                    <p:cond delay="0"/>
                                  </p:stCondLst>
                                  <p:childTnLst>
                                    <p:set>
                                      <p:cBhvr>
                                        <p:cTn id="17" dur="1" fill="hold">
                                          <p:stCondLst>
                                            <p:cond delay="0"/>
                                          </p:stCondLst>
                                        </p:cTn>
                                        <p:tgtEl>
                                          <p:spTgt spid="32809"/>
                                        </p:tgtEl>
                                        <p:attrNameLst>
                                          <p:attrName>style.visibility</p:attrName>
                                        </p:attrNameLst>
                                      </p:cBhvr>
                                      <p:to>
                                        <p:strVal val="visible"/>
                                      </p:to>
                                    </p:set>
                                    <p:animEffect transition="in" filter="fade">
                                      <p:cBhvr>
                                        <p:cTn id="18" dur="800" decel="100000"/>
                                        <p:tgtEl>
                                          <p:spTgt spid="32809"/>
                                        </p:tgtEl>
                                      </p:cBhvr>
                                    </p:animEffect>
                                    <p:anim calcmode="lin" valueType="num">
                                      <p:cBhvr>
                                        <p:cTn id="19" dur="800" decel="100000" fill="hold"/>
                                        <p:tgtEl>
                                          <p:spTgt spid="32809"/>
                                        </p:tgtEl>
                                        <p:attrNameLst>
                                          <p:attrName>style.rotation</p:attrName>
                                        </p:attrNameLst>
                                      </p:cBhvr>
                                      <p:tavLst>
                                        <p:tav tm="0">
                                          <p:val>
                                            <p:fltVal val="-90"/>
                                          </p:val>
                                        </p:tav>
                                        <p:tav tm="100000">
                                          <p:val>
                                            <p:fltVal val="0"/>
                                          </p:val>
                                        </p:tav>
                                      </p:tavLst>
                                    </p:anim>
                                    <p:anim calcmode="lin" valueType="num">
                                      <p:cBhvr>
                                        <p:cTn id="20" dur="800" decel="100000" fill="hold"/>
                                        <p:tgtEl>
                                          <p:spTgt spid="32809"/>
                                        </p:tgtEl>
                                        <p:attrNameLst>
                                          <p:attrName>ppt_x</p:attrName>
                                        </p:attrNameLst>
                                      </p:cBhvr>
                                      <p:tavLst>
                                        <p:tav tm="0">
                                          <p:val>
                                            <p:strVal val="#ppt_x+0.4"/>
                                          </p:val>
                                        </p:tav>
                                        <p:tav tm="100000">
                                          <p:val>
                                            <p:strVal val="#ppt_x-0.05"/>
                                          </p:val>
                                        </p:tav>
                                      </p:tavLst>
                                    </p:anim>
                                    <p:anim calcmode="lin" valueType="num">
                                      <p:cBhvr>
                                        <p:cTn id="21" dur="800" decel="100000" fill="hold"/>
                                        <p:tgtEl>
                                          <p:spTgt spid="32809"/>
                                        </p:tgtEl>
                                        <p:attrNameLst>
                                          <p:attrName>ppt_y</p:attrName>
                                        </p:attrNameLst>
                                      </p:cBhvr>
                                      <p:tavLst>
                                        <p:tav tm="0">
                                          <p:val>
                                            <p:strVal val="#ppt_y-0.4"/>
                                          </p:val>
                                        </p:tav>
                                        <p:tav tm="100000">
                                          <p:val>
                                            <p:strVal val="#ppt_y+0.1"/>
                                          </p:val>
                                        </p:tav>
                                      </p:tavLst>
                                    </p:anim>
                                    <p:anim calcmode="lin" valueType="num">
                                      <p:cBhvr>
                                        <p:cTn id="22" dur="200" accel="100000" fill="hold">
                                          <p:stCondLst>
                                            <p:cond delay="800"/>
                                          </p:stCondLst>
                                        </p:cTn>
                                        <p:tgtEl>
                                          <p:spTgt spid="32809"/>
                                        </p:tgtEl>
                                        <p:attrNameLst>
                                          <p:attrName>ppt_x</p:attrName>
                                        </p:attrNameLst>
                                      </p:cBhvr>
                                      <p:tavLst>
                                        <p:tav tm="0">
                                          <p:val>
                                            <p:strVal val="#ppt_x-0.05"/>
                                          </p:val>
                                        </p:tav>
                                        <p:tav tm="100000">
                                          <p:val>
                                            <p:strVal val="#ppt_x"/>
                                          </p:val>
                                        </p:tav>
                                      </p:tavLst>
                                    </p:anim>
                                    <p:anim calcmode="lin" valueType="num">
                                      <p:cBhvr>
                                        <p:cTn id="23" dur="200" accel="100000" fill="hold">
                                          <p:stCondLst>
                                            <p:cond delay="800"/>
                                          </p:stCondLst>
                                        </p:cTn>
                                        <p:tgtEl>
                                          <p:spTgt spid="32809"/>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3" grpId="0" build="p" autoUpdateAnimBg="0"/>
      <p:bldP spid="32809"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9E7965BD-BA7C-4284-B303-3DF26FF20985"/>
  <p:tag name="ISPRING_SCORM_RATE_SLIDES" val="1"/>
  <p:tag name="ISPRINGONLINEFOLDERID" val="0"/>
  <p:tag name="ISPRINGONLINEFOLDERPATH" val="Content List"/>
  <p:tag name="ISPRINGCLOUDFOLDERID" val="0"/>
  <p:tag name="ISPRINGCLOUDFOLDERPATH" val="Repository"/>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QIAABQAAgAIAEOUV0cNwDEewAEAANoDAAAPAAAAAAAAAAEAAAAAAAAAAABub25lL3BsYXllci54bWxQSwUGAAAAAAEAAQA9AAAA7QEAAAAA"/>
  <p:tag name="ISPRING_OUTPUT_FOLDER" val="C:\Users\Administrator\Desktop"/>
  <p:tag name="ISPRING_UUID" val="{C1A8F295-47DC-48FB-81BD-666766343352}"/>
  <p:tag name="ISPRING_RESOURCE_FOLDER" val="E:\素材\正版图-卖\PPT\0变色龙\0包图网\bt369\ppt\bt369\"/>
  <p:tag name="ISPRING_PRESENTATION_PATH" val="E:\素材\正版图-卖\PPT\0变色龙\0包图网\bt369\ppt\bt369.pptx"/>
  <p:tag name="ISPRING_PROJECT_FOLDER_UPDATED" val="1"/>
  <p:tag name="ISPRING_SCREEN_RECS_UPDATED" val="E:\素材\正版图-卖\PPT\0变色龙\0包图网\bt369\ppt\bt369"/>
  <p:tag name="ISPRING_SCORM_ENDPOINT" val="&lt;endpoint&gt;&lt;enable&gt;0&lt;/enable&gt;&lt;lrs&gt;http://&lt;/lrs&gt;&lt;auth&gt;0&lt;/auth&gt;&lt;login&gt;&lt;/login&gt;&lt;password&gt;&lt;/password&gt;&lt;key&gt;&lt;/key&gt;&lt;name&gt;&lt;/name&gt;&lt;email&gt;&lt;/email&gt;&lt;/endpoint&gt;&#10;"/>
  <p:tag name="ISPRING_PRESENTATION_TITLE" val="bt860"/>
</p:tagLst>
</file>

<file path=ppt/tags/tag10.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666"/>
  <p:tag name="KSO_WM_UNIT_TYPE" val="l_i"/>
  <p:tag name="KSO_WM_UNIT_INDEX" val="1_2"/>
  <p:tag name="KSO_WM_UNIT_ID" val="259*l_i*1_2"/>
  <p:tag name="KSO_WM_UNIT_CLEAR" val="1"/>
  <p:tag name="KSO_WM_UNIT_LAYERLEVEL" val="1_1"/>
  <p:tag name="KSO_WM_BEAUTIFY_FLAG" val="#wm#"/>
  <p:tag name="KSO_WM_DIAGRAM_GROUP_CODE" val="l1-1"/>
  <p:tag name="KSO_WM_TAG_VERSION" val="1.0"/>
</p:tagLst>
</file>

<file path=ppt/tags/tag11.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666"/>
  <p:tag name="KSO_WM_UNIT_TYPE" val="l_h_f"/>
  <p:tag name="KSO_WM_UNIT_INDEX" val="1_2_1"/>
  <p:tag name="KSO_WM_UNIT_ID" val="259*l_h_f*1_2_1"/>
  <p:tag name="KSO_WM_UNIT_CLEAR" val="1"/>
  <p:tag name="KSO_WM_UNIT_LAYERLEVEL" val="1_1_1"/>
  <p:tag name="KSO_WM_UNIT_VALUE" val="15"/>
  <p:tag name="KSO_WM_UNIT_HIGHLIGHT" val="0"/>
  <p:tag name="KSO_WM_UNIT_COMPATIBLE" val="0"/>
  <p:tag name="KSO_WM_UNIT_PRESET_TEXT" val="LOREM"/>
  <p:tag name="KSO_WM_BEAUTIFY_FLAG" val="#wm#"/>
  <p:tag name="KSO_WM_DIAGRAM_GROUP_CODE" val="l1-1"/>
  <p:tag name="KSO_WM_TAG_VERSION" val="1.0"/>
</p:tagLst>
</file>

<file path=ppt/tags/tag12.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666"/>
  <p:tag name="KSO_WM_UNIT_TYPE" val="l_i"/>
  <p:tag name="KSO_WM_UNIT_INDEX" val="1_1"/>
  <p:tag name="KSO_WM_UNIT_ID" val="259*l_i*1_1"/>
  <p:tag name="KSO_WM_UNIT_CLEAR" val="1"/>
  <p:tag name="KSO_WM_UNIT_LAYERLEVEL" val="1_1"/>
  <p:tag name="KSO_WM_BEAUTIFY_FLAG" val="#wm#"/>
  <p:tag name="KSO_WM_DIAGRAM_GROUP_CODE" val="l1-1"/>
  <p:tag name="KSO_WM_TAG_VERSION" val="1.0"/>
</p:tagLst>
</file>

<file path=ppt/tags/tag13.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666"/>
  <p:tag name="KSO_WM_UNIT_TYPE" val="l_h_f"/>
  <p:tag name="KSO_WM_UNIT_INDEX" val="1_1_1"/>
  <p:tag name="KSO_WM_UNIT_ID" val="259*l_h_f*1_1_1"/>
  <p:tag name="KSO_WM_UNIT_CLEAR" val="1"/>
  <p:tag name="KSO_WM_UNIT_LAYERLEVEL" val="1_1_1"/>
  <p:tag name="KSO_WM_UNIT_VALUE" val="15"/>
  <p:tag name="KSO_WM_UNIT_HIGHLIGHT" val="0"/>
  <p:tag name="KSO_WM_UNIT_COMPATIBLE" val="0"/>
  <p:tag name="KSO_WM_UNIT_PRESET_TEXT" val="LOREM"/>
  <p:tag name="KSO_WM_BEAUTIFY_FLAG" val="#wm#"/>
  <p:tag name="KSO_WM_DIAGRAM_GROUP_CODE" val="l1-1"/>
  <p:tag name="KSO_WM_TAG_VERSION" val="1.0"/>
</p:tagLst>
</file>

<file path=ppt/tags/tag2.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3.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4.xml><?xml version="1.0" encoding="utf-8"?>
<p:tagLst xmlns:a="http://schemas.openxmlformats.org/drawingml/2006/main" xmlns:r="http://schemas.openxmlformats.org/officeDocument/2006/relationships" xmlns:p="http://schemas.openxmlformats.org/presentationml/2006/main">
  <p:tag name="KSO_WM_SLIDE_ID" val="150995203"/>
  <p:tag name="KSO_WM_SLIDE_INDEX" val="4"/>
  <p:tag name="KSO_WM_SLIDE_ITEM_CNT" val="4"/>
  <p:tag name="KSO_WM_SLIDE_LAYOUT" val="l_a"/>
  <p:tag name="KSO_WM_SLIDE_LAYOUT_CNT" val="1_1"/>
  <p:tag name="KSO_WM_SLIDE_TYPE" val="text"/>
  <p:tag name="KSO_WM_BEAUTIFY_FLAG" val="#wm#"/>
  <p:tag name="KSO_WM_SLIDE_POSITION" val="129*176"/>
  <p:tag name="KSO_WM_SLIDE_SIZE" val="462*268"/>
  <p:tag name="KSO_WM_TEMPLATE_CATEGORY" val="diagram"/>
  <p:tag name="KSO_WM_TEMPLATE_INDEX" val="666"/>
  <p:tag name="KSO_WM_DIAGRAM_GROUP_CODE" val="l1-1"/>
  <p:tag name="KSO_WM_TAG_VERSION" val="1.0"/>
</p:tagLst>
</file>

<file path=ppt/tags/tag5.xml><?xml version="1.0" encoding="utf-8"?>
<p:tagLst xmlns:a="http://schemas.openxmlformats.org/drawingml/2006/main" xmlns:r="http://schemas.openxmlformats.org/officeDocument/2006/relationships" xmlns:p="http://schemas.openxmlformats.org/presentationml/2006/main">
  <p:tag name="KSO_WM_UNIT_RELATE_UNITID" val="259*l*1"/>
  <p:tag name="KSO_WM_TEMPLATE_CATEGORY" val="diagram"/>
  <p:tag name="KSO_WM_TEMPLATE_INDEX" val="666"/>
  <p:tag name="KSO_WM_UNIT_TYPE" val="a"/>
  <p:tag name="KSO_WM_UNIT_INDEX" val="1"/>
  <p:tag name="KSO_WM_UNIT_ID" val="259*a*1"/>
  <p:tag name="KSO_WM_UNIT_CLEAR" val="1"/>
  <p:tag name="KSO_WM_UNIT_LAYERLEVEL" val="1"/>
  <p:tag name="KSO_WM_UNIT_VALUE" val="14"/>
  <p:tag name="KSO_WM_UNIT_ISCONTENTSTITLE" val="0"/>
  <p:tag name="KSO_WM_UNIT_HIGHLIGHT" val="0"/>
  <p:tag name="KSO_WM_UNIT_COMPATIBLE" val="0"/>
  <p:tag name="KSO_WM_UNIT_PRESET_TEXT_INDEX" val="3"/>
  <p:tag name="KSO_WM_UNIT_PRESET_TEXT_LEN" val="17"/>
  <p:tag name="KSO_WM_BEAUTIFY_FLAG" val="#wm#"/>
  <p:tag name="KSO_WM_TAG_VERSION" val="1.0"/>
</p:tagLst>
</file>

<file path=ppt/tags/tag6.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666"/>
  <p:tag name="KSO_WM_UNIT_TYPE" val="l_i"/>
  <p:tag name="KSO_WM_UNIT_INDEX" val="1_4"/>
  <p:tag name="KSO_WM_UNIT_ID" val="259*l_i*1_4"/>
  <p:tag name="KSO_WM_UNIT_CLEAR" val="1"/>
  <p:tag name="KSO_WM_UNIT_LAYERLEVEL" val="1_1"/>
  <p:tag name="KSO_WM_BEAUTIFY_FLAG" val="#wm#"/>
  <p:tag name="KSO_WM_DIAGRAM_GROUP_CODE" val="l1-1"/>
  <p:tag name="KSO_WM_TAG_VERSION" val="1.0"/>
</p:tagLst>
</file>

<file path=ppt/tags/tag7.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666"/>
  <p:tag name="KSO_WM_UNIT_TYPE" val="l_h_f"/>
  <p:tag name="KSO_WM_UNIT_INDEX" val="1_4_1"/>
  <p:tag name="KSO_WM_UNIT_ID" val="259*l_h_f*1_4_1"/>
  <p:tag name="KSO_WM_UNIT_CLEAR" val="1"/>
  <p:tag name="KSO_WM_UNIT_LAYERLEVEL" val="1_1_1"/>
  <p:tag name="KSO_WM_UNIT_VALUE" val="15"/>
  <p:tag name="KSO_WM_UNIT_HIGHLIGHT" val="0"/>
  <p:tag name="KSO_WM_UNIT_COMPATIBLE" val="0"/>
  <p:tag name="KSO_WM_UNIT_PRESET_TEXT" val="LOREM"/>
  <p:tag name="KSO_WM_BEAUTIFY_FLAG" val="#wm#"/>
  <p:tag name="KSO_WM_DIAGRAM_GROUP_CODE" val="l1-1"/>
  <p:tag name="KSO_WM_TAG_VERSION" val="1.0"/>
</p:tagLst>
</file>

<file path=ppt/tags/tag8.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666"/>
  <p:tag name="KSO_WM_UNIT_TYPE" val="l_i"/>
  <p:tag name="KSO_WM_UNIT_INDEX" val="1_3"/>
  <p:tag name="KSO_WM_UNIT_ID" val="259*l_i*1_3"/>
  <p:tag name="KSO_WM_UNIT_CLEAR" val="1"/>
  <p:tag name="KSO_WM_UNIT_LAYERLEVEL" val="1_1"/>
  <p:tag name="KSO_WM_BEAUTIFY_FLAG" val="#wm#"/>
  <p:tag name="KSO_WM_DIAGRAM_GROUP_CODE" val="l1-1"/>
  <p:tag name="KSO_WM_TAG_VERSION" val="1.0"/>
</p:tagLst>
</file>

<file path=ppt/tags/tag9.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666"/>
  <p:tag name="KSO_WM_UNIT_TYPE" val="l_h_f"/>
  <p:tag name="KSO_WM_UNIT_INDEX" val="1_3_1"/>
  <p:tag name="KSO_WM_UNIT_ID" val="259*l_h_f*1_3_1"/>
  <p:tag name="KSO_WM_UNIT_CLEAR" val="1"/>
  <p:tag name="KSO_WM_UNIT_LAYERLEVEL" val="1_1_1"/>
  <p:tag name="KSO_WM_UNIT_VALUE" val="15"/>
  <p:tag name="KSO_WM_UNIT_HIGHLIGHT" val="0"/>
  <p:tag name="KSO_WM_UNIT_COMPATIBLE" val="0"/>
  <p:tag name="KSO_WM_UNIT_PRESET_TEXT" val="LOREM"/>
  <p:tag name="KSO_WM_BEAUTIFY_FLAG" val="#wm#"/>
  <p:tag name="KSO_WM_DIAGRAM_GROUP_CODE" val="l1-1"/>
  <p:tag name="KSO_WM_TAG_VERSION" val="1.0"/>
</p:tagLst>
</file>

<file path=ppt/theme/theme1.xml><?xml version="1.0" encoding="utf-8"?>
<a:theme xmlns:a="http://schemas.openxmlformats.org/drawingml/2006/main" name="第一PPT，www.1ppt.com">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6143</Words>
  <Application>Microsoft Office PowerPoint</Application>
  <PresentationFormat>自定义</PresentationFormat>
  <Paragraphs>662</Paragraphs>
  <Slides>63</Slides>
  <Notes>21</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1</vt:i4>
      </vt:variant>
      <vt:variant>
        <vt:lpstr>幻灯片标题</vt:lpstr>
      </vt:variant>
      <vt:variant>
        <vt:i4>63</vt:i4>
      </vt:variant>
    </vt:vector>
  </HeadingPairs>
  <TitlesOfParts>
    <vt:vector size="79" baseType="lpstr">
      <vt:lpstr>MS PGothic</vt:lpstr>
      <vt:lpstr>黑体</vt:lpstr>
      <vt:lpstr>华文新魏</vt:lpstr>
      <vt:lpstr>楷体_GB2312</vt:lpstr>
      <vt:lpstr>宋体</vt:lpstr>
      <vt:lpstr>微软雅黑</vt:lpstr>
      <vt:lpstr>新宋体</vt:lpstr>
      <vt:lpstr>Arial</vt:lpstr>
      <vt:lpstr>Calibri</vt:lpstr>
      <vt:lpstr>Calibri Light</vt:lpstr>
      <vt:lpstr>Symbol</vt:lpstr>
      <vt:lpstr>Times New Roman</vt:lpstr>
      <vt:lpstr>Verdana</vt:lpstr>
      <vt:lpstr>Wingdings</vt:lpstr>
      <vt:lpstr>第一PPT，www.1ppt.com</vt:lpstr>
      <vt:lpstr>Microsoft 公式 3.0</vt:lpstr>
      <vt:lpstr>PowerPoint 演示文稿</vt:lpstr>
      <vt:lpstr>PowerPoint 演示文稿</vt:lpstr>
      <vt:lpstr>PowerPoint 演示文稿</vt:lpstr>
      <vt:lpstr>1  专家系统的产生和发展</vt:lpstr>
      <vt:lpstr>PowerPoint 演示文稿</vt:lpstr>
      <vt:lpstr>PowerPoint 演示文稿</vt:lpstr>
      <vt:lpstr>PowerPoint 演示文稿</vt:lpstr>
      <vt:lpstr>PowerPoint 演示文稿</vt:lpstr>
      <vt:lpstr>2  专家系统的概念</vt:lpstr>
      <vt:lpstr>PowerPoint 演示文稿</vt:lpstr>
      <vt:lpstr>（2）专家系统的特点</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专家系统的工作原理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专家系统的评价</vt:lpstr>
      <vt:lpstr>PowerPoint 演示文稿</vt:lpstr>
      <vt:lpstr>医学专家系统──MYCIN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地质勘探专家系统──PROSPECTOR </vt:lpstr>
      <vt:lpstr>PowerPoint 演示文稿</vt:lpstr>
      <vt:lpstr>PowerPoint 演示文稿</vt:lpstr>
      <vt:lpstr>PowerPoint 演示文稿</vt:lpstr>
      <vt:lpstr>专家系统程序设计语言 </vt:lpstr>
      <vt:lpstr>骨架系统</vt:lpstr>
      <vt:lpstr>PowerPoint 演示文稿</vt:lpstr>
      <vt:lpstr>PowerPoint 演示文稿</vt:lpstr>
      <vt:lpstr>PowerPoint 演示文稿</vt:lpstr>
      <vt:lpstr>通用型知识表达语言</vt:lpstr>
      <vt:lpstr>专家系统开发环境 </vt:lpstr>
      <vt:lpstr>PowerPoint 演示文稿</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医疗医学</dc:title>
  <dc:creator/>
  <cp:keywords>www.1ppt.com</cp:keywords>
  <cp:lastModifiedBy/>
  <cp:revision>1</cp:revision>
  <dcterms:created xsi:type="dcterms:W3CDTF">2017-01-15T10:47:05Z</dcterms:created>
  <dcterms:modified xsi:type="dcterms:W3CDTF">2020-03-09T15:59:00Z</dcterms:modified>
</cp:coreProperties>
</file>