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9" r:id="rId3"/>
    <p:sldId id="260" r:id="rId4"/>
    <p:sldId id="281" r:id="rId5"/>
    <p:sldId id="282" r:id="rId7"/>
    <p:sldId id="384" r:id="rId8"/>
    <p:sldId id="385" r:id="rId9"/>
    <p:sldId id="386" r:id="rId10"/>
    <p:sldId id="389" r:id="rId11"/>
    <p:sldId id="286" r:id="rId12"/>
    <p:sldId id="287" r:id="rId13"/>
    <p:sldId id="394" r:id="rId14"/>
    <p:sldId id="393" r:id="rId15"/>
    <p:sldId id="392" r:id="rId16"/>
    <p:sldId id="395" r:id="rId17"/>
    <p:sldId id="396" r:id="rId18"/>
    <p:sldId id="397" r:id="rId19"/>
    <p:sldId id="288" r:id="rId20"/>
    <p:sldId id="290" r:id="rId21"/>
    <p:sldId id="390" r:id="rId22"/>
    <p:sldId id="292" r:id="rId23"/>
    <p:sldId id="293" r:id="rId24"/>
    <p:sldId id="415" r:id="rId25"/>
    <p:sldId id="413" r:id="rId26"/>
    <p:sldId id="414" r:id="rId27"/>
    <p:sldId id="416" r:id="rId28"/>
    <p:sldId id="417" r:id="rId29"/>
    <p:sldId id="498" r:id="rId30"/>
    <p:sldId id="418" r:id="rId31"/>
    <p:sldId id="419" r:id="rId32"/>
    <p:sldId id="420" r:id="rId33"/>
    <p:sldId id="421" r:id="rId34"/>
    <p:sldId id="298" r:id="rId35"/>
    <p:sldId id="299" r:id="rId36"/>
    <p:sldId id="300" r:id="rId37"/>
    <p:sldId id="301" r:id="rId38"/>
    <p:sldId id="302" r:id="rId39"/>
    <p:sldId id="303" r:id="rId40"/>
    <p:sldId id="304" r:id="rId41"/>
    <p:sldId id="305" r:id="rId42"/>
    <p:sldId id="306" r:id="rId43"/>
    <p:sldId id="307" r:id="rId44"/>
    <p:sldId id="308" r:id="rId45"/>
    <p:sldId id="309" r:id="rId46"/>
    <p:sldId id="310" r:id="rId47"/>
    <p:sldId id="311" r:id="rId48"/>
    <p:sldId id="312" r:id="rId49"/>
    <p:sldId id="313" r:id="rId50"/>
    <p:sldId id="314" r:id="rId51"/>
    <p:sldId id="315" r:id="rId52"/>
    <p:sldId id="316" r:id="rId53"/>
    <p:sldId id="317" r:id="rId54"/>
    <p:sldId id="318" r:id="rId55"/>
    <p:sldId id="319" r:id="rId56"/>
    <p:sldId id="320" r:id="rId57"/>
    <p:sldId id="321" r:id="rId58"/>
    <p:sldId id="322" r:id="rId59"/>
    <p:sldId id="323" r:id="rId60"/>
    <p:sldId id="324" r:id="rId61"/>
    <p:sldId id="325" r:id="rId62"/>
    <p:sldId id="326" r:id="rId63"/>
    <p:sldId id="327" r:id="rId64"/>
    <p:sldId id="391" r:id="rId65"/>
    <p:sldId id="332" r:id="rId66"/>
    <p:sldId id="333" r:id="rId67"/>
    <p:sldId id="334" r:id="rId68"/>
    <p:sldId id="335" r:id="rId69"/>
    <p:sldId id="336" r:id="rId70"/>
    <p:sldId id="337" r:id="rId71"/>
    <p:sldId id="338" r:id="rId72"/>
    <p:sldId id="339" r:id="rId73"/>
    <p:sldId id="340" r:id="rId74"/>
    <p:sldId id="341" r:id="rId75"/>
    <p:sldId id="342" r:id="rId76"/>
    <p:sldId id="343" r:id="rId77"/>
    <p:sldId id="344" r:id="rId78"/>
    <p:sldId id="345" r:id="rId79"/>
    <p:sldId id="346" r:id="rId80"/>
    <p:sldId id="347" r:id="rId81"/>
    <p:sldId id="348" r:id="rId82"/>
    <p:sldId id="349" r:id="rId83"/>
    <p:sldId id="350" r:id="rId84"/>
    <p:sldId id="351" r:id="rId85"/>
    <p:sldId id="352" r:id="rId86"/>
    <p:sldId id="353" r:id="rId87"/>
    <p:sldId id="354" r:id="rId88"/>
    <p:sldId id="355" r:id="rId89"/>
    <p:sldId id="356" r:id="rId90"/>
    <p:sldId id="357" r:id="rId91"/>
    <p:sldId id="358" r:id="rId92"/>
    <p:sldId id="359" r:id="rId93"/>
    <p:sldId id="360" r:id="rId94"/>
    <p:sldId id="361" r:id="rId95"/>
    <p:sldId id="362" r:id="rId96"/>
    <p:sldId id="363" r:id="rId97"/>
    <p:sldId id="364" r:id="rId98"/>
    <p:sldId id="365" r:id="rId99"/>
    <p:sldId id="366" r:id="rId100"/>
    <p:sldId id="367" r:id="rId101"/>
    <p:sldId id="368" r:id="rId102"/>
    <p:sldId id="369" r:id="rId103"/>
    <p:sldId id="370" r:id="rId104"/>
    <p:sldId id="371" r:id="rId105"/>
    <p:sldId id="372" r:id="rId106"/>
    <p:sldId id="264" r:id="rId107"/>
    <p:sldId id="265" r:id="rId108"/>
  </p:sldIdLst>
  <p:sldSz cx="6858000" cy="5143500"/>
  <p:notesSz cx="6858000" cy="9144000"/>
  <p:custDataLst>
    <p:tags r:id="rId112"/>
  </p:custData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5193"/>
    <a:srgbClr val="FB8C2F"/>
    <a:srgbClr val="FD5D00"/>
    <a:srgbClr val="FF7021"/>
    <a:srgbClr val="B05408"/>
    <a:srgbClr val="5B8C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38" autoAdjust="0"/>
    <p:restoredTop sz="74955" autoAdjust="0"/>
  </p:normalViewPr>
  <p:slideViewPr>
    <p:cSldViewPr>
      <p:cViewPr varScale="1">
        <p:scale>
          <a:sx n="68" d="100"/>
          <a:sy n="68" d="100"/>
        </p:scale>
        <p:origin x="1800" y="72"/>
      </p:cViewPr>
      <p:guideLst>
        <p:guide orient="horz" pos="1620"/>
        <p:guide pos="2160"/>
        <p:guide pos="119"/>
        <p:guide pos="4202"/>
        <p:guide pos="46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2" Type="http://schemas.openxmlformats.org/officeDocument/2006/relationships/tags" Target="tags/tag1.xml"/><Relationship Id="rId111" Type="http://schemas.openxmlformats.org/officeDocument/2006/relationships/tableStyles" Target="tableStyles.xml"/><Relationship Id="rId110" Type="http://schemas.openxmlformats.org/officeDocument/2006/relationships/viewProps" Target="viewProps.xml"/><Relationship Id="rId11" Type="http://schemas.openxmlformats.org/officeDocument/2006/relationships/slide" Target="slides/slide8.xml"/><Relationship Id="rId109" Type="http://schemas.openxmlformats.org/officeDocument/2006/relationships/presProps" Target="presProps.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58762A-2CE3-4414-ACDB-2844CE66C1D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DB0D5-7F74-48F4-A4EB-34E16F5E6EE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eaLnBrk="1" hangingPunct="1">
              <a:spcBef>
                <a:spcPct val="20000"/>
              </a:spcBef>
              <a:buClr>
                <a:schemeClr val="folHlink"/>
              </a:buClr>
              <a:buSzPct val="85000"/>
              <a:buFont typeface="Wingdings 2" panose="05020102010507070707" pitchFamily="18" charset="2"/>
              <a:buChar char="¡"/>
            </a:pPr>
            <a:r>
              <a:rPr lang="zh-CN" altLang="en-US" sz="1200" b="1" dirty="0" smtClean="0">
                <a:latin typeface="宋体" panose="02010600030101010101" pitchFamily="2" charset="-122"/>
              </a:rPr>
              <a:t>人工神经系统（</a:t>
            </a:r>
            <a:r>
              <a:rPr lang="en-US" altLang="zh-CN" sz="1200" b="1" dirty="0" smtClean="0">
                <a:latin typeface="Times New Roman" panose="02020603050405020304" pitchFamily="18" charset="0"/>
              </a:rPr>
              <a:t>ANS</a:t>
            </a:r>
            <a:r>
              <a:rPr lang="zh-CN" altLang="en-US" sz="1200" b="1" dirty="0" smtClean="0">
                <a:latin typeface="宋体" panose="02010600030101010101" pitchFamily="2" charset="-122"/>
              </a:rPr>
              <a:t>）</a:t>
            </a:r>
            <a:endParaRPr lang="zh-CN" altLang="en-US" sz="1200" b="1" dirty="0" smtClean="0">
              <a:latin typeface="Times New Roman" panose="02020603050405020304" pitchFamily="18" charset="0"/>
            </a:endParaRPr>
          </a:p>
          <a:p>
            <a:pPr algn="just" eaLnBrk="1" hangingPunct="1">
              <a:spcBef>
                <a:spcPct val="20000"/>
              </a:spcBef>
              <a:buClr>
                <a:schemeClr val="folHlink"/>
              </a:buClr>
              <a:buSzPct val="85000"/>
              <a:buFont typeface="Wingdings 2" panose="05020102010507070707" pitchFamily="18" charset="2"/>
              <a:buChar char="¡"/>
            </a:pPr>
            <a:r>
              <a:rPr lang="zh-CN" altLang="en-US" sz="1200" b="1" dirty="0" smtClean="0">
                <a:latin typeface="宋体" panose="02010600030101010101" pitchFamily="2" charset="-122"/>
              </a:rPr>
              <a:t>神经网络（</a:t>
            </a:r>
            <a:r>
              <a:rPr lang="en-US" altLang="zh-CN" sz="1200" b="1" dirty="0" smtClean="0">
                <a:latin typeface="Times New Roman" panose="02020603050405020304" pitchFamily="18" charset="0"/>
              </a:rPr>
              <a:t>NN</a:t>
            </a:r>
            <a:r>
              <a:rPr lang="zh-CN" altLang="en-US" sz="1200" b="1" dirty="0" smtClean="0">
                <a:latin typeface="宋体" panose="02010600030101010101" pitchFamily="2" charset="-122"/>
              </a:rPr>
              <a:t>）</a:t>
            </a:r>
            <a:endParaRPr lang="zh-CN" altLang="en-US" sz="1200" b="1" dirty="0" smtClean="0">
              <a:latin typeface="Times New Roman" panose="02020603050405020304" pitchFamily="18" charset="0"/>
            </a:endParaRPr>
          </a:p>
          <a:p>
            <a:pPr algn="just" eaLnBrk="1" hangingPunct="1">
              <a:spcBef>
                <a:spcPct val="20000"/>
              </a:spcBef>
              <a:buClr>
                <a:schemeClr val="folHlink"/>
              </a:buClr>
              <a:buSzPct val="85000"/>
              <a:buFont typeface="Wingdings 2" panose="05020102010507070707" pitchFamily="18" charset="2"/>
              <a:buChar char="¡"/>
            </a:pPr>
            <a:r>
              <a:rPr lang="zh-CN" altLang="en-US" sz="1200" b="1" dirty="0" smtClean="0">
                <a:latin typeface="宋体" panose="02010600030101010101" pitchFamily="2" charset="-122"/>
              </a:rPr>
              <a:t>自适应网（</a:t>
            </a:r>
            <a:r>
              <a:rPr lang="en-US" altLang="zh-CN" sz="1200" b="1" dirty="0" smtClean="0">
                <a:latin typeface="Times New Roman" panose="02020603050405020304" pitchFamily="18" charset="0"/>
              </a:rPr>
              <a:t>Adaptive Networks</a:t>
            </a:r>
            <a:r>
              <a:rPr lang="zh-CN" altLang="en-US" sz="1200" b="1" dirty="0" smtClean="0">
                <a:latin typeface="宋体" panose="02010600030101010101" pitchFamily="2" charset="-122"/>
              </a:rPr>
              <a:t>）</a:t>
            </a:r>
            <a:endParaRPr lang="zh-CN" altLang="en-US" sz="1200" b="1" dirty="0" smtClean="0">
              <a:latin typeface="Times New Roman" panose="02020603050405020304" pitchFamily="18" charset="0"/>
            </a:endParaRPr>
          </a:p>
          <a:p>
            <a:pPr algn="just" eaLnBrk="1" hangingPunct="1">
              <a:spcBef>
                <a:spcPct val="20000"/>
              </a:spcBef>
              <a:buClr>
                <a:schemeClr val="folHlink"/>
              </a:buClr>
              <a:buSzPct val="85000"/>
              <a:buFont typeface="Wingdings 2" panose="05020102010507070707" pitchFamily="18" charset="2"/>
              <a:buChar char="¡"/>
            </a:pPr>
            <a:r>
              <a:rPr lang="zh-CN" altLang="en-US" sz="1200" b="1" dirty="0" smtClean="0">
                <a:latin typeface="宋体" panose="02010600030101010101" pitchFamily="2" charset="-122"/>
              </a:rPr>
              <a:t>联接主义（</a:t>
            </a:r>
            <a:r>
              <a:rPr lang="en-US" altLang="zh-CN" sz="1200" b="1" dirty="0" smtClean="0">
                <a:latin typeface="Times New Roman" panose="02020603050405020304" pitchFamily="18" charset="0"/>
              </a:rPr>
              <a:t>Connectionism</a:t>
            </a:r>
            <a:r>
              <a:rPr lang="zh-CN" altLang="en-US" sz="1200" b="1" dirty="0" smtClean="0">
                <a:latin typeface="宋体" panose="02010600030101010101" pitchFamily="2" charset="-122"/>
              </a:rPr>
              <a:t>）</a:t>
            </a:r>
            <a:endParaRPr lang="zh-CN" altLang="en-US" sz="1200" b="1" dirty="0" smtClean="0">
              <a:latin typeface="宋体" panose="02010600030101010101" pitchFamily="2" charset="-122"/>
            </a:endParaRPr>
          </a:p>
          <a:p>
            <a:pPr algn="just" eaLnBrk="1" hangingPunct="1">
              <a:spcBef>
                <a:spcPct val="20000"/>
              </a:spcBef>
              <a:buClr>
                <a:schemeClr val="folHlink"/>
              </a:buClr>
              <a:buSzPct val="85000"/>
              <a:buFont typeface="Wingdings 2" panose="05020102010507070707" pitchFamily="18" charset="2"/>
              <a:buChar char="¡"/>
            </a:pPr>
            <a:r>
              <a:rPr lang="zh-CN" altLang="en-US" sz="1200" b="1" dirty="0" smtClean="0">
                <a:latin typeface="宋体" panose="02010600030101010101" pitchFamily="2" charset="-122"/>
              </a:rPr>
              <a:t>神经计算机（</a:t>
            </a:r>
            <a:r>
              <a:rPr lang="en-US" altLang="zh-CN" sz="1200" b="1" dirty="0" smtClean="0">
                <a:latin typeface="Times New Roman" panose="02020603050405020304" pitchFamily="18" charset="0"/>
              </a:rPr>
              <a:t>Neurocomputer</a:t>
            </a:r>
            <a:r>
              <a:rPr lang="zh-CN" altLang="en-US" sz="1200" b="1" dirty="0" smtClean="0">
                <a:latin typeface="宋体" panose="02010600030101010101" pitchFamily="2" charset="-122"/>
              </a:rPr>
              <a:t>）</a:t>
            </a:r>
            <a:endParaRPr lang="zh-CN" altLang="en-US" sz="1200" b="1" dirty="0" smtClean="0"/>
          </a:p>
          <a:p>
            <a:endParaRPr lang="zh-CN" altLang="en-US" dirty="0"/>
          </a:p>
        </p:txBody>
      </p:sp>
      <p:sp>
        <p:nvSpPr>
          <p:cNvPr id="4" name="灯片编号占位符 3"/>
          <p:cNvSpPr>
            <a:spLocks noGrp="1"/>
          </p:cNvSpPr>
          <p:nvPr>
            <p:ph type="sldNum" sz="quarter" idx="10"/>
          </p:nvPr>
        </p:nvSpPr>
        <p:spPr/>
        <p:txBody>
          <a:bodyPr/>
          <a:lstStyle/>
          <a:p>
            <a:fld id="{5D8DB0D5-7F74-48F4-A4EB-34E16F5E6EE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我们将</a:t>
            </a:r>
            <a:r>
              <a:rPr lang="en-US" altLang="zh-CN" dirty="0" smtClean="0"/>
              <a:t>C</a:t>
            </a:r>
            <a:r>
              <a:rPr lang="zh-CN" altLang="en-US" dirty="0" smtClean="0"/>
              <a:t>从</a:t>
            </a:r>
            <a:r>
              <a:rPr lang="en-US" altLang="zh-CN" dirty="0" smtClean="0"/>
              <a:t>0.5</a:t>
            </a:r>
            <a:r>
              <a:rPr lang="zh-CN" altLang="en-US" dirty="0" smtClean="0"/>
              <a:t>稍微增加到</a:t>
            </a:r>
            <a:r>
              <a:rPr lang="en-US" altLang="zh-CN" dirty="0" smtClean="0"/>
              <a:t>0.6</a:t>
            </a:r>
            <a:r>
              <a:rPr lang="zh-CN" altLang="en-US" dirty="0" smtClean="0"/>
              <a:t>，观察会发生什么情况。这个答案比</a:t>
            </a:r>
            <a:r>
              <a:rPr lang="en-US" altLang="zh-CN" dirty="0" smtClean="0"/>
              <a:t>50</a:t>
            </a:r>
            <a:r>
              <a:rPr lang="zh-CN" altLang="en-US" dirty="0" smtClean="0"/>
              <a:t>更好，取得了明显的进步。但是输出值</a:t>
            </a:r>
            <a:r>
              <a:rPr lang="en-US" altLang="zh-CN" dirty="0" smtClean="0"/>
              <a:t>60</a:t>
            </a:r>
            <a:r>
              <a:rPr lang="zh-CN" altLang="en-US" dirty="0" smtClean="0"/>
              <a:t>还是太小了。我们再次微调</a:t>
            </a:r>
            <a:r>
              <a:rPr lang="en-US" altLang="zh-CN" dirty="0" smtClean="0"/>
              <a:t>C</a:t>
            </a:r>
            <a:r>
              <a:rPr lang="zh-CN" altLang="en-US" dirty="0" smtClean="0"/>
              <a:t>，将其从</a:t>
            </a:r>
            <a:r>
              <a:rPr lang="en-US" altLang="zh-CN" dirty="0" smtClean="0"/>
              <a:t>0.6</a:t>
            </a:r>
            <a:r>
              <a:rPr lang="zh-CN" altLang="en-US" dirty="0" smtClean="0"/>
              <a:t>调到</a:t>
            </a:r>
            <a:r>
              <a:rPr lang="en-US" altLang="zh-CN" dirty="0" smtClean="0"/>
              <a:t>0.7</a:t>
            </a:r>
            <a:endParaRPr lang="zh-CN" altLang="en-US" dirty="0"/>
          </a:p>
        </p:txBody>
      </p:sp>
      <p:sp>
        <p:nvSpPr>
          <p:cNvPr id="4" name="灯片编号占位符 3"/>
          <p:cNvSpPr>
            <a:spLocks noGrp="1"/>
          </p:cNvSpPr>
          <p:nvPr>
            <p:ph type="sldNum" sz="quarter" idx="10"/>
          </p:nvPr>
        </p:nvSpPr>
        <p:spPr/>
        <p:txBody>
          <a:bodyPr/>
          <a:lstStyle/>
          <a:p>
            <a:fld id="{5D8DB0D5-7F74-48F4-A4EB-34E16F5E6EE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结果超过了已知的正确答案，负号表示超调了。步子迈大了，我们走的距离小一点，不从</a:t>
            </a:r>
            <a:r>
              <a:rPr lang="en-US" altLang="zh-CN" dirty="0" smtClean="0"/>
              <a:t>0.6</a:t>
            </a:r>
            <a:r>
              <a:rPr lang="zh-CN" altLang="en-US" dirty="0" smtClean="0"/>
              <a:t>一下到</a:t>
            </a:r>
            <a:r>
              <a:rPr lang="en-US" altLang="zh-CN" dirty="0" smtClean="0"/>
              <a:t>0.7</a:t>
            </a:r>
            <a:r>
              <a:rPr lang="zh-CN" altLang="en-US" dirty="0" smtClean="0"/>
              <a:t>，调到</a:t>
            </a:r>
            <a:r>
              <a:rPr lang="en-US" altLang="zh-CN" dirty="0" smtClean="0"/>
              <a:t>0.61</a:t>
            </a:r>
            <a:endParaRPr lang="zh-CN" altLang="en-US" dirty="0"/>
          </a:p>
        </p:txBody>
      </p:sp>
      <p:sp>
        <p:nvSpPr>
          <p:cNvPr id="4" name="灯片编号占位符 3"/>
          <p:cNvSpPr>
            <a:spLocks noGrp="1"/>
          </p:cNvSpPr>
          <p:nvPr>
            <p:ph type="sldNum" sz="quarter" idx="10"/>
          </p:nvPr>
        </p:nvSpPr>
        <p:spPr/>
        <p:txBody>
          <a:bodyPr/>
          <a:lstStyle/>
          <a:p>
            <a:fld id="{5D8DB0D5-7F74-48F4-A4EB-34E16F5E6EE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结果超过了已知的正确答案，负号表示超调了。步子迈大了，我们走的距离小一点，不从</a:t>
            </a:r>
            <a:r>
              <a:rPr lang="en-US" altLang="zh-CN" dirty="0" smtClean="0"/>
              <a:t>0.6</a:t>
            </a:r>
            <a:r>
              <a:rPr lang="zh-CN" altLang="en-US" dirty="0" smtClean="0"/>
              <a:t>一下到</a:t>
            </a:r>
            <a:r>
              <a:rPr lang="en-US" altLang="zh-CN" dirty="0" smtClean="0"/>
              <a:t>0.7</a:t>
            </a:r>
            <a:r>
              <a:rPr lang="zh-CN" altLang="en-US" dirty="0" smtClean="0"/>
              <a:t>，调到</a:t>
            </a:r>
            <a:r>
              <a:rPr lang="en-US" altLang="zh-CN" dirty="0" smtClean="0"/>
              <a:t>0.61</a:t>
            </a:r>
            <a:r>
              <a:rPr lang="zh-CN" altLang="en-US" dirty="0" smtClean="0"/>
              <a:t>。得到的答案要好很多。说明，大误差意味着需要大的修正值，小误差意味着我们只需要小小地微调</a:t>
            </a:r>
            <a:r>
              <a:rPr lang="en-US" altLang="zh-CN" dirty="0" smtClean="0"/>
              <a:t>C</a:t>
            </a:r>
            <a:r>
              <a:rPr lang="zh-CN" altLang="en-US" dirty="0" smtClean="0"/>
              <a:t>的值。</a:t>
            </a:r>
            <a:endParaRPr lang="en-US" altLang="zh-CN" dirty="0" smtClean="0"/>
          </a:p>
          <a:p>
            <a:r>
              <a:rPr lang="zh-CN" altLang="en-US" dirty="0" smtClean="0"/>
              <a:t>神经网络中学习的核心过程就是这样的，训练机器使其输出值越来越接近正确的答案。这并不像在学校里求解数学问题那样一步到位。相反，我们尝试得到一个答案，并多次改进答案，这种方法称为迭代，持续的、一点一点的改进答案。</a:t>
            </a:r>
            <a:endParaRPr lang="zh-CN" altLang="en-US" dirty="0"/>
          </a:p>
        </p:txBody>
      </p:sp>
      <p:sp>
        <p:nvSpPr>
          <p:cNvPr id="4" name="灯片编号占位符 3"/>
          <p:cNvSpPr>
            <a:spLocks noGrp="1"/>
          </p:cNvSpPr>
          <p:nvPr>
            <p:ph type="sldNum" sz="quarter" idx="10"/>
          </p:nvPr>
        </p:nvSpPr>
        <p:spPr/>
        <p:txBody>
          <a:bodyPr/>
          <a:lstStyle/>
          <a:p>
            <a:fld id="{5D8DB0D5-7F74-48F4-A4EB-34E16F5E6EE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p:sp>
      <p:sp>
        <p:nvSpPr>
          <p:cNvPr id="26627" name="备注占位符 2"/>
          <p:cNvSpPr>
            <a:spLocks noGrp="1"/>
          </p:cNvSpPr>
          <p:nvPr>
            <p:ph type="body" idx="1"/>
          </p:nvPr>
        </p:nvSpPr>
        <p:spPr>
          <a:xfrm>
            <a:off x="685800" y="4400550"/>
            <a:ext cx="5486400" cy="3600450"/>
          </a:xfrm>
          <a:prstGeom prst="rect">
            <a:avLst/>
          </a:prstGeom>
          <a:noFill/>
        </p:spPr>
        <p:txBody>
          <a:bodyPr/>
          <a:lstStyle/>
          <a:p>
            <a:pPr eaLnBrk="1" hangingPunct="1"/>
            <a:r>
              <a:rPr lang="zh-CN" altLang="en-US" dirty="0" smtClean="0"/>
              <a:t>研究神经系统我们从一个最基本的单元一个细胞研究起，就是神经元，它跟一般的细胞机构没有什么区别，它们可以连接在一起，像大海的海藻一样。</a:t>
            </a:r>
            <a:endParaRPr lang="en-US" altLang="zh-CN" dirty="0" smtClean="0"/>
          </a:p>
          <a:p>
            <a:pPr eaLnBrk="1" hangingPunct="1"/>
            <a:r>
              <a:rPr lang="zh-CN" altLang="en-US" dirty="0" smtClean="0"/>
              <a:t>仿生的概念：模仿生物中神经元的概念和工作原理。</a:t>
            </a:r>
            <a:endParaRPr lang="en-US" altLang="zh-CN" dirty="0" smtClean="0"/>
          </a:p>
          <a:p>
            <a:pPr eaLnBrk="1" hangingPunct="1"/>
            <a:r>
              <a:rPr lang="zh-CN" altLang="en-US" dirty="0" smtClean="0"/>
              <a:t>我们从人真正的神经元抽象出来一个人工神经元，它是这样的：</a:t>
            </a:r>
            <a:endParaRPr lang="zh-CN" altLang="en-US" dirty="0" smtClean="0"/>
          </a:p>
        </p:txBody>
      </p:sp>
      <p:sp>
        <p:nvSpPr>
          <p:cNvPr id="26628"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CDCA4A2-F0DA-41A5-8FA1-5DE695FFA5F5}" type="slidenum">
              <a:rPr lang="en-US" altLang="zh-CN" smtClean="0"/>
            </a:fld>
            <a:endParaRPr lang="en-US"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p:sp>
      <p:sp>
        <p:nvSpPr>
          <p:cNvPr id="30723" name="备注占位符 2"/>
          <p:cNvSpPr>
            <a:spLocks noGrp="1"/>
          </p:cNvSpPr>
          <p:nvPr>
            <p:ph type="body" idx="1"/>
          </p:nvPr>
        </p:nvSpPr>
        <p:spPr>
          <a:xfrm>
            <a:off x="685800" y="4400550"/>
            <a:ext cx="5486400" cy="3600450"/>
          </a:xfrm>
          <a:prstGeom prst="rect">
            <a:avLst/>
          </a:prstGeom>
          <a:noFill/>
        </p:spPr>
        <p:txBody>
          <a:bodyPr/>
          <a:lstStyle/>
          <a:p>
            <a:pPr eaLnBrk="1" hangingPunct="1"/>
            <a:r>
              <a:rPr lang="zh-CN" altLang="en-US" dirty="0" smtClean="0"/>
              <a:t>超过阈值，就会引起某一变化，不超过阈值，无论是多少，都不产生影响。</a:t>
            </a:r>
            <a:endParaRPr lang="en-US" altLang="zh-CN" dirty="0" smtClean="0"/>
          </a:p>
          <a:p>
            <a:pPr eaLnBrk="1" hangingPunct="1"/>
            <a:r>
              <a:rPr lang="zh-CN" altLang="en-US" dirty="0" smtClean="0"/>
              <a:t>它是带有方向的多个输入，带有权值的，比如</a:t>
            </a:r>
            <a:r>
              <a:rPr lang="en-US" altLang="zh-CN" dirty="0" smtClean="0"/>
              <a:t>1</a:t>
            </a:r>
            <a:r>
              <a:rPr lang="zh-CN" altLang="en-US" dirty="0" smtClean="0"/>
              <a:t>，</a:t>
            </a:r>
            <a:r>
              <a:rPr lang="en-US" altLang="zh-CN" dirty="0" smtClean="0"/>
              <a:t>2</a:t>
            </a:r>
            <a:r>
              <a:rPr lang="zh-CN" altLang="en-US" dirty="0" smtClean="0"/>
              <a:t>，</a:t>
            </a:r>
            <a:r>
              <a:rPr lang="en-US" altLang="zh-CN" dirty="0" smtClean="0"/>
              <a:t>..n</a:t>
            </a:r>
            <a:r>
              <a:rPr lang="zh-CN" altLang="en-US" dirty="0" smtClean="0"/>
              <a:t>，那输出只有一个，把输入加权合起来，然后经过一个变换函数，它可能是一个非线性的函数然后输出，就是用这个公式来表示。所以神经元由单个神经元多输入，单输出，然后输出的地方可以接到不同的神经元去，我一个输出可以接到</a:t>
            </a:r>
            <a:r>
              <a:rPr lang="en-US" altLang="zh-CN" dirty="0" smtClean="0"/>
              <a:t>n</a:t>
            </a:r>
            <a:r>
              <a:rPr lang="zh-CN" altLang="en-US" dirty="0" smtClean="0"/>
              <a:t>个其他神经元去。</a:t>
            </a:r>
            <a:endParaRPr lang="en-US" altLang="zh-CN" dirty="0" smtClean="0"/>
          </a:p>
          <a:p>
            <a:pPr eaLnBrk="1" hangingPunct="1"/>
            <a:r>
              <a:rPr lang="zh-CN" altLang="en-US" dirty="0" smtClean="0"/>
              <a:t>多个输入</a:t>
            </a:r>
            <a:r>
              <a:rPr lang="en-US" altLang="zh-CN" dirty="0" smtClean="0"/>
              <a:t>-</a:t>
            </a:r>
            <a:r>
              <a:rPr lang="zh-CN" altLang="en-US" dirty="0" smtClean="0"/>
              <a:t>树突  一个输出</a:t>
            </a:r>
            <a:r>
              <a:rPr lang="en-US" altLang="zh-CN" dirty="0" smtClean="0"/>
              <a:t>-</a:t>
            </a:r>
            <a:r>
              <a:rPr lang="zh-CN" altLang="en-US" dirty="0" smtClean="0"/>
              <a:t>轴突   权</a:t>
            </a:r>
            <a:r>
              <a:rPr lang="en-US" altLang="zh-CN" dirty="0" smtClean="0"/>
              <a:t>-</a:t>
            </a:r>
            <a:r>
              <a:rPr lang="zh-CN" altLang="en-US" dirty="0" smtClean="0"/>
              <a:t>模拟突出。</a:t>
            </a:r>
            <a:endParaRPr lang="en-US" altLang="zh-CN" dirty="0" smtClean="0"/>
          </a:p>
          <a:p>
            <a:pPr eaLnBrk="1" hangingPunct="1"/>
            <a:r>
              <a:rPr lang="zh-CN" altLang="en-US" sz="1200" b="0" i="0" kern="1200" dirty="0" smtClean="0">
                <a:solidFill>
                  <a:schemeClr val="tx1"/>
                </a:solidFill>
                <a:effectLst/>
                <a:latin typeface="+mn-lt"/>
                <a:ea typeface="+mn-ea"/>
                <a:cs typeface="+mn-cs"/>
              </a:rPr>
              <a:t>激活函数是人工神经网络的驱动因素，其位于神经元之上，并管理着神经元行为，比如是否需要处理某个输入数据，若需要，又以何种程度处理等等。</a:t>
            </a:r>
            <a:endParaRPr lang="zh-CN" altLang="en-US" dirty="0" smtClean="0"/>
          </a:p>
        </p:txBody>
      </p:sp>
      <p:sp>
        <p:nvSpPr>
          <p:cNvPr id="30724"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55D1E3C-F354-40AC-878D-736EA79941D4}" type="slidenum">
              <a:rPr lang="en-US" altLang="zh-CN" smtClean="0"/>
            </a:fld>
            <a:endParaRPr lang="en-US"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作为一名数据科学爱好者，你一定见过上面的这张图片或者与之相似的图片。这张图片是对双层神经网络工作流程的经典描述。如图，该网络对猫或狗的图片进行分类，其中有两个隐藏层，每一层包含一行神经元，一行有</a:t>
            </a:r>
            <a:r>
              <a:rPr lang="en-US" altLang="zh-CN" sz="1200" b="0" i="0" kern="1200" dirty="0" smtClean="0">
                <a:solidFill>
                  <a:schemeClr val="tx1"/>
                </a:solidFill>
                <a:effectLst/>
                <a:latin typeface="+mn-lt"/>
                <a:ea typeface="+mn-ea"/>
                <a:cs typeface="+mn-cs"/>
              </a:rPr>
              <a:t>16</a:t>
            </a:r>
            <a:r>
              <a:rPr lang="zh-CN" altLang="en-US" sz="1200" b="0" i="0" kern="1200" dirty="0" smtClean="0">
                <a:solidFill>
                  <a:schemeClr val="tx1"/>
                </a:solidFill>
                <a:effectLst/>
                <a:latin typeface="+mn-lt"/>
                <a:ea typeface="+mn-ea"/>
                <a:cs typeface="+mn-cs"/>
              </a:rPr>
              <a:t>个。我们把图片局部放大，放大第二层的第一个神经元。</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此神经元接受前</a:t>
            </a:r>
            <a:r>
              <a:rPr lang="en-US" altLang="zh-CN" sz="1200" b="0" i="0" kern="1200" dirty="0" smtClean="0">
                <a:solidFill>
                  <a:schemeClr val="tx1"/>
                </a:solidFill>
                <a:effectLst/>
                <a:latin typeface="+mn-lt"/>
                <a:ea typeface="+mn-ea"/>
                <a:cs typeface="+mn-cs"/>
              </a:rPr>
              <a:t>16</a:t>
            </a:r>
            <a:r>
              <a:rPr lang="zh-CN" altLang="en-US" sz="1200" b="0" i="0" kern="1200" dirty="0" smtClean="0">
                <a:solidFill>
                  <a:schemeClr val="tx1"/>
                </a:solidFill>
                <a:effectLst/>
                <a:latin typeface="+mn-lt"/>
                <a:ea typeface="+mn-ea"/>
                <a:cs typeface="+mn-cs"/>
              </a:rPr>
              <a:t>个神经元传递的信号。神经元将连接权值与信号相乘，并在乘积上加上一个偏差项，最后得到计算结果，并将其命名为</a:t>
            </a:r>
            <a:r>
              <a:rPr lang="en-US" altLang="zh-CN" sz="1200" b="0" i="0" kern="1200" dirty="0" smtClean="0">
                <a:solidFill>
                  <a:schemeClr val="tx1"/>
                </a:solidFill>
                <a:effectLst/>
                <a:latin typeface="+mn-lt"/>
                <a:ea typeface="+mn-ea"/>
                <a:cs typeface="+mn-cs"/>
              </a:rPr>
              <a:t>v</a:t>
            </a:r>
            <a:r>
              <a:rPr lang="zh-CN" altLang="en-US" sz="1200" b="0" i="0" kern="1200" dirty="0" smtClean="0">
                <a:solidFill>
                  <a:schemeClr val="tx1"/>
                </a:solidFill>
                <a:effectLst/>
                <a:latin typeface="+mn-lt"/>
                <a:ea typeface="+mn-ea"/>
                <a:cs typeface="+mn-cs"/>
              </a:rPr>
              <a:t>。此</a:t>
            </a:r>
            <a:r>
              <a:rPr lang="en-US" altLang="zh-CN" sz="1200" b="0" i="0" kern="1200" dirty="0" smtClean="0">
                <a:solidFill>
                  <a:schemeClr val="tx1"/>
                </a:solidFill>
                <a:effectLst/>
                <a:latin typeface="+mn-lt"/>
                <a:ea typeface="+mn-ea"/>
                <a:cs typeface="+mn-cs"/>
              </a:rPr>
              <a:t>v</a:t>
            </a:r>
            <a:r>
              <a:rPr lang="zh-CN" altLang="en-US" sz="1200" b="0" i="0" kern="1200" dirty="0" smtClean="0">
                <a:solidFill>
                  <a:schemeClr val="tx1"/>
                </a:solidFill>
                <a:effectLst/>
                <a:latin typeface="+mn-lt"/>
                <a:ea typeface="+mn-ea"/>
                <a:cs typeface="+mn-cs"/>
              </a:rPr>
              <a:t>可视为这个神经元对所输入图像的认知。在识别到输入信号之后，神经元可产生相应的反应，在此激活函数发挥其作用。激活函数被命名为</a:t>
            </a:r>
            <a:r>
              <a:rPr lang="en-US" altLang="zh-CN" sz="1200" b="0" i="0" kern="1200" dirty="0" smtClean="0">
                <a:solidFill>
                  <a:schemeClr val="tx1"/>
                </a:solidFill>
                <a:effectLst/>
                <a:latin typeface="+mn-lt"/>
                <a:ea typeface="+mn-ea"/>
                <a:cs typeface="+mn-cs"/>
              </a:rPr>
              <a:t>f()</a:t>
            </a:r>
            <a:r>
              <a:rPr lang="zh-CN" altLang="en-US" sz="1200" b="0" i="0" kern="1200" dirty="0" smtClean="0">
                <a:solidFill>
                  <a:schemeClr val="tx1"/>
                </a:solidFill>
                <a:effectLst/>
                <a:latin typeface="+mn-lt"/>
                <a:ea typeface="+mn-ea"/>
                <a:cs typeface="+mn-cs"/>
              </a:rPr>
              <a:t>，作为由识别到反应的映射，产生值</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，并将其传递到下一层神经元，作为前一层特定神经元对信号做出反应的标志。</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就像将手放在逐渐升温的钢锅上，一旦温度超过某个阈值，你就会急切地要拿开手。把手移开时并不需要知道锅的确切温度，而是根据实际参数做出选择。在这里实际数据是冗余的，神经元只需判断其是否超过阈值。就目前所知，生物神经元和人工神经元之间的一个显著差异是，前者要么被激活，要么不被激活，只有两种结果，而后者的激活程度是在一定范围内。</a:t>
            </a:r>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5D8DB0D5-7F74-48F4-A4EB-34E16F5E6EE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计算每一层的激活值时，我们要用到激活函数，之后才能确定这些激活值究竟是多少。根据每一层前面的激活、权重和偏置，我们要为下一层的每个激活计算一个值。但在将该值发送给下一层之前，我们要使用一个激活函数对这个输出进行缩放。本文将介绍不同的激活函数。</a:t>
            </a:r>
            <a:endParaRPr lang="zh-CN" altLang="en-US" dirty="0"/>
          </a:p>
        </p:txBody>
      </p:sp>
      <p:sp>
        <p:nvSpPr>
          <p:cNvPr id="4" name="灯片编号占位符 3"/>
          <p:cNvSpPr>
            <a:spLocks noGrp="1"/>
          </p:cNvSpPr>
          <p:nvPr>
            <p:ph type="sldNum" sz="quarter" idx="10"/>
          </p:nvPr>
        </p:nvSpPr>
        <p:spPr/>
        <p:txBody>
          <a:bodyPr/>
          <a:lstStyle/>
          <a:p>
            <a:fld id="{5D8DB0D5-7F74-48F4-A4EB-34E16F5E6EE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激活函数多种多样。我们按照函数所解决问题的顺序，大致学习其中的几种：</a:t>
            </a:r>
            <a:endParaRPr lang="zh-CN" altLang="en-US" dirty="0"/>
          </a:p>
        </p:txBody>
      </p:sp>
      <p:sp>
        <p:nvSpPr>
          <p:cNvPr id="4" name="灯片编号占位符 3"/>
          <p:cNvSpPr>
            <a:spLocks noGrp="1"/>
          </p:cNvSpPr>
          <p:nvPr>
            <p:ph type="sldNum" sz="quarter" idx="10"/>
          </p:nvPr>
        </p:nvSpPr>
        <p:spPr/>
        <p:txBody>
          <a:bodyPr/>
          <a:lstStyle/>
          <a:p>
            <a:fld id="{5D8DB0D5-7F74-48F4-A4EB-34E16F5E6EE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虽然线性函数非常接近于右侧数据，但是左侧数据却效果不佳。由于非线性分布数据集主导着机器学习领域，而且激活函数是将非线性注入到网络中的唯一适用方法，所以函数就不能是线性的。能够解决这个问题的常见函数有</a:t>
            </a:r>
            <a:r>
              <a:rPr lang="zh-CN" altLang="en-US" sz="1200" b="0" i="0" kern="1200" dirty="0" smtClean="0">
                <a:solidFill>
                  <a:schemeClr val="tx1"/>
                </a:solidFill>
                <a:effectLst/>
                <a:latin typeface="+mn-lt"/>
                <a:ea typeface="+mn-ea"/>
                <a:cs typeface="+mn-cs"/>
              </a:rPr>
              <a:t>：最古老的激活函数，</a:t>
            </a:r>
            <a:r>
              <a:rPr lang="en-US" altLang="zh-CN" sz="1200" b="0" i="0" kern="1200" dirty="0" smtClean="0">
                <a:solidFill>
                  <a:schemeClr val="tx1"/>
                </a:solidFill>
                <a:effectLst/>
                <a:latin typeface="+mn-lt"/>
                <a:ea typeface="+mn-ea"/>
                <a:cs typeface="+mn-cs"/>
              </a:rPr>
              <a:t>Sigmoid </a:t>
            </a:r>
            <a:r>
              <a:rPr lang="zh-CN" altLang="en-US" sz="1200" b="0" i="0" kern="1200" dirty="0" smtClean="0">
                <a:solidFill>
                  <a:schemeClr val="tx1"/>
                </a:solidFill>
                <a:effectLst/>
                <a:latin typeface="+mn-lt"/>
                <a:ea typeface="+mn-ea"/>
                <a:cs typeface="+mn-cs"/>
              </a:rPr>
              <a:t>函数在</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很大时趋近于 </a:t>
            </a:r>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而在 </a:t>
            </a:r>
            <a:r>
              <a:rPr lang="en-US" altLang="zh-CN" sz="1200" b="0" i="0" kern="1200" dirty="0" smtClean="0">
                <a:solidFill>
                  <a:schemeClr val="tx1"/>
                </a:solidFill>
                <a:effectLst/>
                <a:latin typeface="+mn-lt"/>
                <a:ea typeface="+mn-ea"/>
                <a:cs typeface="+mn-cs"/>
              </a:rPr>
              <a:t>x </a:t>
            </a:r>
            <a:r>
              <a:rPr lang="zh-CN" altLang="en-US" sz="1200" b="0" i="0" kern="1200" dirty="0" smtClean="0">
                <a:solidFill>
                  <a:schemeClr val="tx1"/>
                </a:solidFill>
                <a:effectLst/>
                <a:latin typeface="+mn-lt"/>
                <a:ea typeface="+mn-ea"/>
                <a:cs typeface="+mn-cs"/>
              </a:rPr>
              <a:t>很小时趋近于 </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 然而，</a:t>
            </a:r>
            <a:r>
              <a:rPr lang="en-US" altLang="zh-CN" sz="1200" b="0" i="0" kern="1200" dirty="0" smtClean="0">
                <a:solidFill>
                  <a:schemeClr val="tx1"/>
                </a:solidFill>
                <a:effectLst/>
                <a:latin typeface="+mn-lt"/>
                <a:ea typeface="+mn-ea"/>
                <a:cs typeface="+mn-cs"/>
              </a:rPr>
              <a:t>Sigmoid </a:t>
            </a:r>
            <a:r>
              <a:rPr lang="zh-CN" altLang="en-US" sz="1200" b="0" i="0" kern="1200" dirty="0" smtClean="0">
                <a:solidFill>
                  <a:schemeClr val="tx1"/>
                </a:solidFill>
                <a:effectLst/>
                <a:latin typeface="+mn-lt"/>
                <a:ea typeface="+mn-ea"/>
                <a:cs typeface="+mn-cs"/>
              </a:rPr>
              <a:t>函数的梯度也在两端快速趋近于零，这将有可能导致梯度消失</a:t>
            </a:r>
            <a:endParaRPr lang="zh-CN" altLang="en-US" dirty="0"/>
          </a:p>
        </p:txBody>
      </p:sp>
      <p:sp>
        <p:nvSpPr>
          <p:cNvPr id="4" name="灯片编号占位符 3"/>
          <p:cNvSpPr>
            <a:spLocks noGrp="1"/>
          </p:cNvSpPr>
          <p:nvPr>
            <p:ph type="sldNum" sz="quarter" idx="10"/>
          </p:nvPr>
        </p:nvSpPr>
        <p:spPr/>
        <p:txBody>
          <a:bodyPr/>
          <a:lstStyle/>
          <a:p>
            <a:fld id="{5D8DB0D5-7F74-48F4-A4EB-34E16F5E6EE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由图像可知，</a:t>
            </a:r>
            <a:r>
              <a:rPr lang="en-US" altLang="zh-CN" sz="1200" b="0" i="0" kern="1200" dirty="0" err="1" smtClean="0">
                <a:solidFill>
                  <a:schemeClr val="tx1"/>
                </a:solidFill>
                <a:effectLst/>
                <a:latin typeface="+mn-lt"/>
                <a:ea typeface="+mn-ea"/>
                <a:cs typeface="+mn-cs"/>
              </a:rPr>
              <a:t>tanh</a:t>
            </a:r>
            <a:r>
              <a:rPr lang="zh-CN" altLang="en-US" sz="1200" b="0" i="0" kern="1200" dirty="0" smtClean="0">
                <a:solidFill>
                  <a:schemeClr val="tx1"/>
                </a:solidFill>
                <a:effectLst/>
                <a:latin typeface="+mn-lt"/>
                <a:ea typeface="+mn-ea"/>
                <a:cs typeface="+mn-cs"/>
              </a:rPr>
              <a:t>函数是</a:t>
            </a:r>
            <a:r>
              <a:rPr lang="en-US" altLang="zh-CN" sz="1200" b="0" i="0" kern="1200" dirty="0" smtClean="0">
                <a:solidFill>
                  <a:schemeClr val="tx1"/>
                </a:solidFill>
                <a:effectLst/>
                <a:latin typeface="+mn-lt"/>
                <a:ea typeface="+mn-ea"/>
                <a:cs typeface="+mn-cs"/>
              </a:rPr>
              <a:t>sigmoid</a:t>
            </a:r>
            <a:r>
              <a:rPr lang="zh-CN" altLang="en-US" sz="1200" b="0" i="0" kern="1200" dirty="0" smtClean="0">
                <a:solidFill>
                  <a:schemeClr val="tx1"/>
                </a:solidFill>
                <a:effectLst/>
                <a:latin typeface="+mn-lt"/>
                <a:ea typeface="+mn-ea"/>
                <a:cs typeface="+mn-cs"/>
              </a:rPr>
              <a:t>函数向下平移和收缩后的</a:t>
            </a:r>
            <a:r>
              <a:rPr lang="zh-CN" altLang="en-US" sz="1200" b="0" i="0" kern="1200" dirty="0" smtClean="0">
                <a:solidFill>
                  <a:schemeClr val="tx1"/>
                </a:solidFill>
                <a:effectLst/>
                <a:latin typeface="+mn-lt"/>
                <a:ea typeface="+mn-ea"/>
                <a:cs typeface="+mn-cs"/>
              </a:rPr>
              <a:t>结果，优点是值域为（</a:t>
            </a:r>
            <a:r>
              <a:rPr lang="en-US" altLang="zh-CN" sz="1200" b="0" i="0" kern="1200" dirty="0" smtClean="0">
                <a:solidFill>
                  <a:schemeClr val="tx1"/>
                </a:solidFill>
                <a:effectLst/>
                <a:latin typeface="+mn-lt"/>
                <a:ea typeface="+mn-ea"/>
                <a:cs typeface="+mn-cs"/>
              </a:rPr>
              <a:t>-1,1</a:t>
            </a:r>
            <a:r>
              <a:rPr lang="zh-CN" altLang="en-US" sz="1200" b="0" i="0" kern="1200" dirty="0" smtClean="0">
                <a:solidFill>
                  <a:schemeClr val="tx1"/>
                </a:solidFill>
                <a:effectLst/>
                <a:latin typeface="+mn-lt"/>
                <a:ea typeface="+mn-ea"/>
                <a:cs typeface="+mn-cs"/>
              </a:rPr>
              <a:t>）并且关于零点对称，对于零均值的输入将得到零均值的输出，这将有利于更高效的训练（类似于 </a:t>
            </a:r>
            <a:r>
              <a:rPr lang="en-US" altLang="zh-CN" sz="1200" b="0" i="0" kern="1200" dirty="0" smtClean="0">
                <a:solidFill>
                  <a:schemeClr val="tx1"/>
                </a:solidFill>
                <a:effectLst/>
                <a:latin typeface="+mn-lt"/>
                <a:ea typeface="+mn-ea"/>
                <a:cs typeface="+mn-cs"/>
              </a:rPr>
              <a:t>batch normalization </a:t>
            </a:r>
            <a:r>
              <a:rPr lang="zh-CN" altLang="en-US" sz="1200" b="0" i="0" kern="1200" dirty="0" smtClean="0">
                <a:solidFill>
                  <a:schemeClr val="tx1"/>
                </a:solidFill>
                <a:effectLst/>
                <a:latin typeface="+mn-lt"/>
                <a:ea typeface="+mn-ea"/>
                <a:cs typeface="+mn-cs"/>
              </a:rPr>
              <a:t>的作用）。需要注意的是，</a:t>
            </a:r>
            <a:r>
              <a:rPr lang="en-US" altLang="zh-CN" sz="1200" b="0" i="0" kern="1200" dirty="0" err="1" smtClean="0">
                <a:solidFill>
                  <a:schemeClr val="tx1"/>
                </a:solidFill>
                <a:effectLst/>
                <a:latin typeface="+mn-lt"/>
                <a:ea typeface="+mn-ea"/>
                <a:cs typeface="+mn-cs"/>
              </a:rPr>
              <a:t>Tanh</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仍然有梯度消失的问题。</a:t>
            </a:r>
            <a:endParaRPr lang="zh-CN" altLang="en-US" dirty="0"/>
          </a:p>
        </p:txBody>
      </p:sp>
      <p:sp>
        <p:nvSpPr>
          <p:cNvPr id="4" name="灯片编号占位符 3"/>
          <p:cNvSpPr>
            <a:spLocks noGrp="1"/>
          </p:cNvSpPr>
          <p:nvPr>
            <p:ph type="sldNum" sz="quarter" idx="10"/>
          </p:nvPr>
        </p:nvSpPr>
        <p:spPr/>
        <p:txBody>
          <a:bodyPr/>
          <a:lstStyle/>
          <a:p>
            <a:fld id="{5D8DB0D5-7F74-48F4-A4EB-34E16F5E6EE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0" dirty="0" smtClean="0"/>
              <a:t>神经元数学模型</a:t>
            </a:r>
            <a:endParaRPr lang="en-US" altLang="zh-CN" sz="1200" kern="0" dirty="0" smtClean="0"/>
          </a:p>
          <a:p>
            <a:endParaRPr lang="zh-CN" altLang="en-US" dirty="0"/>
          </a:p>
        </p:txBody>
      </p:sp>
      <p:sp>
        <p:nvSpPr>
          <p:cNvPr id="4" name="灯片编号占位符 3"/>
          <p:cNvSpPr>
            <a:spLocks noGrp="1"/>
          </p:cNvSpPr>
          <p:nvPr>
            <p:ph type="sldNum" sz="quarter" idx="10"/>
          </p:nvPr>
        </p:nvSpPr>
        <p:spPr/>
        <p:txBody>
          <a:bodyPr/>
          <a:lstStyle/>
          <a:p>
            <a:fld id="{5D8DB0D5-7F74-48F4-A4EB-34E16F5E6EE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dirty="0" smtClean="0">
                <a:solidFill>
                  <a:srgbClr val="333333"/>
                </a:solidFill>
                <a:latin typeface="-apple-system"/>
              </a:rPr>
              <a:t>观察图表，</a:t>
            </a:r>
            <a:r>
              <a:rPr lang="en-US" altLang="zh-CN" dirty="0" smtClean="0">
                <a:solidFill>
                  <a:srgbClr val="333333"/>
                </a:solidFill>
                <a:latin typeface="-apple-system"/>
              </a:rPr>
              <a:t>sigmoid</a:t>
            </a:r>
            <a:r>
              <a:rPr lang="zh-CN" altLang="en-US" dirty="0" smtClean="0">
                <a:solidFill>
                  <a:srgbClr val="333333"/>
                </a:solidFill>
                <a:latin typeface="-apple-system"/>
              </a:rPr>
              <a:t>函数曲线越接近于极限值越平缓，也就是说，当输入绝对值非常大的值的时候，输出值的变化不明显。这大大降低了学习率。这就是所谓的梯度消失问题</a:t>
            </a:r>
            <a:endParaRPr lang="en-US" altLang="zh-CN" dirty="0" smtClean="0">
              <a:solidFill>
                <a:srgbClr val="333333"/>
              </a:solidFill>
              <a:latin typeface="-apple-system"/>
            </a:endParaRPr>
          </a:p>
          <a:p>
            <a:pPr marL="0" marR="0" lvl="0" indent="0" algn="just" defTabSz="914400" rtl="0" eaLnBrk="1" fontAlgn="auto" latinLnBrk="0" hangingPunct="1">
              <a:lnSpc>
                <a:spcPct val="100000"/>
              </a:lnSpc>
              <a:spcBef>
                <a:spcPts val="0"/>
              </a:spcBef>
              <a:spcAft>
                <a:spcPts val="0"/>
              </a:spcAft>
              <a:buClrTx/>
              <a:buSzTx/>
              <a:buFontTx/>
              <a:buNone/>
              <a:defRPr/>
            </a:pPr>
            <a:r>
              <a:rPr lang="en-US" altLang="zh-CN" dirty="0" err="1" smtClean="0">
                <a:solidFill>
                  <a:srgbClr val="333333"/>
                </a:solidFill>
                <a:latin typeface="-apple-system"/>
              </a:rPr>
              <a:t>ReLU</a:t>
            </a:r>
            <a:r>
              <a:rPr lang="zh-CN" altLang="en-US" dirty="0" smtClean="0">
                <a:solidFill>
                  <a:srgbClr val="333333"/>
                </a:solidFill>
                <a:latin typeface="-apple-system"/>
              </a:rPr>
              <a:t>函数解决了这个问题，实际上它也是现代神经网络的默认激活函数。它几乎就是一个直线函数，只不过在原点处有个拐角，所以它是一个分段函数。</a:t>
            </a:r>
            <a:endParaRPr lang="zh-CN" altLang="en-US" b="0" i="0" dirty="0" smtClean="0">
              <a:solidFill>
                <a:srgbClr val="333333"/>
              </a:solidFill>
              <a:effectLst/>
              <a:latin typeface="-apple-system"/>
            </a:endParaRPr>
          </a:p>
          <a:p>
            <a:pPr algn="just"/>
            <a:endParaRPr lang="zh-CN" altLang="en-US" dirty="0" smtClean="0">
              <a:solidFill>
                <a:srgbClr val="333333"/>
              </a:solidFill>
              <a:latin typeface="-apple-system"/>
            </a:endParaRPr>
          </a:p>
          <a:p>
            <a:endParaRPr lang="zh-CN" altLang="en-US" dirty="0"/>
          </a:p>
        </p:txBody>
      </p:sp>
      <p:sp>
        <p:nvSpPr>
          <p:cNvPr id="4" name="灯片编号占位符 3"/>
          <p:cNvSpPr>
            <a:spLocks noGrp="1"/>
          </p:cNvSpPr>
          <p:nvPr>
            <p:ph type="sldNum" sz="quarter" idx="10"/>
          </p:nvPr>
        </p:nvSpPr>
        <p:spPr/>
        <p:txBody>
          <a:bodyPr/>
          <a:lstStyle/>
          <a:p>
            <a:fld id="{5D8DB0D5-7F74-48F4-A4EB-34E16F5E6EE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线性函数完全无法近似，而</a:t>
            </a:r>
            <a:r>
              <a:rPr lang="en-US" altLang="zh-CN" sz="1200" b="0" i="0" kern="1200" dirty="0" err="1" smtClean="0">
                <a:solidFill>
                  <a:schemeClr val="tx1"/>
                </a:solidFill>
                <a:effectLst/>
                <a:latin typeface="+mn-lt"/>
                <a:ea typeface="+mn-ea"/>
                <a:cs typeface="+mn-cs"/>
              </a:rPr>
              <a:t>tanh</a:t>
            </a:r>
            <a:r>
              <a:rPr lang="zh-CN" altLang="en-US" sz="1200" b="0" i="0" kern="1200" dirty="0" smtClean="0">
                <a:solidFill>
                  <a:schemeClr val="tx1"/>
                </a:solidFill>
                <a:effectLst/>
                <a:latin typeface="+mn-lt"/>
                <a:ea typeface="+mn-ea"/>
                <a:cs typeface="+mn-cs"/>
              </a:rPr>
              <a:t>函数试图画出平滑的类圆曲线，所以最终出现了六角形边状的</a:t>
            </a:r>
            <a:r>
              <a:rPr lang="en-US" altLang="zh-CN" sz="1200" b="0" i="0" kern="1200" dirty="0" err="1" smtClean="0">
                <a:solidFill>
                  <a:schemeClr val="tx1"/>
                </a:solidFill>
                <a:effectLst/>
                <a:latin typeface="+mn-lt"/>
                <a:ea typeface="+mn-ea"/>
                <a:cs typeface="+mn-cs"/>
              </a:rPr>
              <a:t>ReLU</a:t>
            </a:r>
            <a:r>
              <a:rPr lang="zh-CN" altLang="en-US" sz="1200" b="0" i="0" kern="1200" dirty="0" smtClean="0">
                <a:solidFill>
                  <a:schemeClr val="tx1"/>
                </a:solidFill>
                <a:effectLst/>
                <a:latin typeface="+mn-lt"/>
                <a:ea typeface="+mn-ea"/>
                <a:cs typeface="+mn-cs"/>
              </a:rPr>
              <a:t>函数。你可能会认为，这是两个直线的一端接在一起，如同钟表指针那样。</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现在，假设有一百万条这样的直线，那么你可以用这种排列方法模拟任何非线性形状。</a:t>
            </a:r>
            <a:r>
              <a:rPr lang="en-US" altLang="zh-CN" sz="1200" b="0" i="0" kern="1200" dirty="0" err="1" smtClean="0">
                <a:solidFill>
                  <a:schemeClr val="tx1"/>
                </a:solidFill>
                <a:effectLst/>
                <a:latin typeface="+mn-lt"/>
                <a:ea typeface="+mn-ea"/>
                <a:cs typeface="+mn-cs"/>
              </a:rPr>
              <a:t>ReLU</a:t>
            </a:r>
            <a:r>
              <a:rPr lang="zh-CN" altLang="en-US" sz="1200" b="0" i="0" kern="1200" dirty="0" smtClean="0">
                <a:solidFill>
                  <a:schemeClr val="tx1"/>
                </a:solidFill>
                <a:effectLst/>
                <a:latin typeface="+mn-lt"/>
                <a:ea typeface="+mn-ea"/>
                <a:cs typeface="+mn-cs"/>
              </a:rPr>
              <a:t>的精妙之处就在于，</a:t>
            </a:r>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5D8DB0D5-7F74-48F4-A4EB-34E16F5E6EE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结果最有可能是猫，因为是猫的概率为</a:t>
            </a:r>
            <a:r>
              <a:rPr lang="en-US" altLang="zh-CN" sz="1200" b="0" i="0" kern="1200" dirty="0" smtClean="0">
                <a:solidFill>
                  <a:schemeClr val="tx1"/>
                </a:solidFill>
                <a:effectLst/>
                <a:latin typeface="+mn-lt"/>
                <a:ea typeface="+mn-ea"/>
                <a:cs typeface="+mn-cs"/>
              </a:rPr>
              <a:t>0.7</a:t>
            </a:r>
            <a:r>
              <a:rPr lang="zh-CN" altLang="en-US" sz="1200" b="0" i="0" kern="1200" dirty="0" smtClean="0">
                <a:solidFill>
                  <a:schemeClr val="tx1"/>
                </a:solidFill>
                <a:effectLst/>
                <a:latin typeface="+mn-lt"/>
                <a:ea typeface="+mn-ea"/>
                <a:cs typeface="+mn-cs"/>
              </a:rPr>
              <a:t>，概率最高。</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为了将全连接层的最终输出值转换为正规化概率向量，需要一个函数接受一个向量，然后输出另一个向量，而且输出向量所有元素的和为</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。毕竟，这才是概率向量。</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Sigmoid</a:t>
            </a:r>
            <a:r>
              <a:rPr lang="zh-CN" altLang="en-US" sz="1200" b="0" i="0" kern="1200" dirty="0" smtClean="0">
                <a:solidFill>
                  <a:schemeClr val="tx1"/>
                </a:solidFill>
                <a:effectLst/>
                <a:latin typeface="+mn-lt"/>
                <a:ea typeface="+mn-ea"/>
                <a:cs typeface="+mn-cs"/>
              </a:rPr>
              <a:t>函数非常接近于概率函数，因为它的输出值范围为</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到</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，但是不满足和等于</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的情况。</a:t>
            </a:r>
            <a:r>
              <a:rPr lang="en-US" altLang="zh-CN" sz="1200" b="0" i="0" kern="1200" dirty="0" err="1" smtClean="0">
                <a:solidFill>
                  <a:schemeClr val="tx1"/>
                </a:solidFill>
                <a:effectLst/>
                <a:latin typeface="+mn-lt"/>
                <a:ea typeface="+mn-ea"/>
                <a:cs typeface="+mn-cs"/>
              </a:rPr>
              <a:t>Softmax</a:t>
            </a:r>
            <a:r>
              <a:rPr lang="zh-CN" altLang="en-US" sz="1200" b="0" i="0" kern="1200" dirty="0" smtClean="0">
                <a:solidFill>
                  <a:schemeClr val="tx1"/>
                </a:solidFill>
                <a:effectLst/>
                <a:latin typeface="+mn-lt"/>
                <a:ea typeface="+mn-ea"/>
                <a:cs typeface="+mn-cs"/>
              </a:rPr>
              <a:t>函数可以满足这一点。</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函数中分母为所有可能分子的和，避免输出值超过</a:t>
            </a:r>
            <a:r>
              <a:rPr lang="en-US" altLang="zh-CN" sz="1200" b="0" i="0" kern="1200" dirty="0" smtClean="0">
                <a:solidFill>
                  <a:schemeClr val="tx1"/>
                </a:solidFill>
                <a:effectLst/>
                <a:latin typeface="+mn-lt"/>
                <a:ea typeface="+mn-ea"/>
                <a:cs typeface="+mn-cs"/>
              </a:rPr>
              <a:t>1</a:t>
            </a:r>
            <a:endParaRPr lang="zh-CN" altLang="en-US" dirty="0"/>
          </a:p>
        </p:txBody>
      </p:sp>
      <p:sp>
        <p:nvSpPr>
          <p:cNvPr id="4" name="灯片编号占位符 3"/>
          <p:cNvSpPr>
            <a:spLocks noGrp="1"/>
          </p:cNvSpPr>
          <p:nvPr>
            <p:ph type="sldNum" sz="quarter" idx="10"/>
          </p:nvPr>
        </p:nvSpPr>
        <p:spPr/>
        <p:txBody>
          <a:bodyPr/>
          <a:lstStyle/>
          <a:p>
            <a:fld id="{5D8DB0D5-7F74-48F4-A4EB-34E16F5E6EE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1F03D57-2FEC-497A-94E0-54891945CE29}" type="slidenum">
              <a:rPr lang="en-US" altLang="zh-CN" smtClean="0"/>
            </a:fld>
            <a:endParaRPr lang="en-US" altLang="zh-CN" smtClean="0"/>
          </a:p>
        </p:txBody>
      </p:sp>
      <p:sp>
        <p:nvSpPr>
          <p:cNvPr id="39939" name="Rectangle 2"/>
          <p:cNvSpPr>
            <a:spLocks noGrp="1" noRot="1" noChangeAspect="1" noChangeArrowheads="1" noTextEdit="1"/>
          </p:cNvSpPr>
          <p:nvPr>
            <p:ph type="sldImg"/>
          </p:nvPr>
        </p:nvSpPr>
        <p:spPr/>
      </p:sp>
      <p:sp>
        <p:nvSpPr>
          <p:cNvPr id="39940" name="Rectangle 3"/>
          <p:cNvSpPr>
            <a:spLocks noGrp="1" noChangeArrowheads="1"/>
          </p:cNvSpPr>
          <p:nvPr>
            <p:ph type="body" idx="1"/>
          </p:nvPr>
        </p:nvSpPr>
        <p:spPr>
          <a:xfrm>
            <a:off x="685800" y="4400550"/>
            <a:ext cx="5486400" cy="3600450"/>
          </a:xfrm>
          <a:prstGeom prst="rect">
            <a:avLst/>
          </a:prstGeom>
          <a:noFill/>
        </p:spPr>
        <p:txBody>
          <a:bodyPr/>
          <a:lstStyle/>
          <a:p>
            <a:pPr eaLnBrk="1" hangingPunct="1"/>
            <a:r>
              <a:rPr lang="zh-CN" altLang="en-US" dirty="0" smtClean="0"/>
              <a:t>划分平面或超平面：</a:t>
            </a:r>
            <a:endParaRPr lang="en-US" altLang="zh-CN" dirty="0" smtClean="0"/>
          </a:p>
          <a:p>
            <a:pPr eaLnBrk="1" hangingPunct="1"/>
            <a:r>
              <a:rPr lang="zh-CN" altLang="en-US" dirty="0" smtClean="0"/>
              <a:t>当有两个输入</a:t>
            </a:r>
            <a:r>
              <a:rPr lang="en-US" altLang="zh-CN" dirty="0" smtClean="0"/>
              <a:t>x</a:t>
            </a:r>
            <a:r>
              <a:rPr lang="en-US" altLang="zh-CN" baseline="-25000" dirty="0" smtClean="0"/>
              <a:t>1</a:t>
            </a:r>
            <a:r>
              <a:rPr lang="zh-CN" altLang="en-US" dirty="0" smtClean="0"/>
              <a:t>和</a:t>
            </a:r>
            <a:r>
              <a:rPr lang="en-US" altLang="zh-CN" dirty="0" smtClean="0"/>
              <a:t>x</a:t>
            </a:r>
            <a:r>
              <a:rPr lang="en-US" altLang="zh-CN" baseline="-25000" dirty="0" smtClean="0"/>
              <a:t>2</a:t>
            </a:r>
            <a:r>
              <a:rPr lang="zh-CN" altLang="en-US" dirty="0" smtClean="0"/>
              <a:t>时，若将</a:t>
            </a:r>
            <a:r>
              <a:rPr lang="en-US" altLang="zh-CN" dirty="0" smtClean="0"/>
              <a:t>x</a:t>
            </a:r>
            <a:r>
              <a:rPr lang="en-US" altLang="zh-CN" baseline="-25000" dirty="0" smtClean="0"/>
              <a:t>1</a:t>
            </a:r>
            <a:r>
              <a:rPr lang="zh-CN" altLang="en-US" dirty="0" smtClean="0"/>
              <a:t>和</a:t>
            </a:r>
            <a:r>
              <a:rPr lang="en-US" altLang="zh-CN" dirty="0" smtClean="0"/>
              <a:t>x</a:t>
            </a:r>
            <a:r>
              <a:rPr lang="en-US" altLang="zh-CN" baseline="-25000" dirty="0" smtClean="0"/>
              <a:t>2</a:t>
            </a:r>
            <a:r>
              <a:rPr lang="zh-CN" altLang="en-US" dirty="0" smtClean="0"/>
              <a:t>分别看成平面上的横轴和纵轴，则</a:t>
            </a:r>
            <a:r>
              <a:rPr lang="en-US" altLang="zh-CN" dirty="0" smtClean="0"/>
              <a:t>x</a:t>
            </a:r>
            <a:r>
              <a:rPr lang="en-US" altLang="zh-CN" baseline="-25000" dirty="0" smtClean="0"/>
              <a:t>1</a:t>
            </a:r>
            <a:r>
              <a:rPr lang="zh-CN" altLang="en-US" dirty="0" smtClean="0"/>
              <a:t>和</a:t>
            </a:r>
            <a:r>
              <a:rPr lang="en-US" altLang="zh-CN" dirty="0" smtClean="0"/>
              <a:t>x</a:t>
            </a:r>
            <a:r>
              <a:rPr lang="en-US" altLang="zh-CN" baseline="-25000" dirty="0" smtClean="0"/>
              <a:t>2</a:t>
            </a:r>
            <a:r>
              <a:rPr lang="zh-CN" altLang="en-US" dirty="0" smtClean="0"/>
              <a:t>的不同值将对应该平面上的不同点</a:t>
            </a:r>
            <a:endParaRPr lang="zh-CN" altLang="en-US" dirty="0" smtClean="0"/>
          </a:p>
          <a:p>
            <a:pPr eaLnBrk="1" hangingPunct="1"/>
            <a:r>
              <a:rPr lang="zh-CN" altLang="en-US" dirty="0" smtClean="0"/>
              <a:t>若令</a:t>
            </a:r>
            <a:r>
              <a:rPr lang="en-US" altLang="zh-CN" dirty="0" smtClean="0"/>
              <a:t>w</a:t>
            </a:r>
            <a:r>
              <a:rPr lang="en-US" altLang="zh-CN" baseline="-25000" dirty="0" smtClean="0"/>
              <a:t>1</a:t>
            </a:r>
            <a:r>
              <a:rPr lang="en-US" altLang="zh-CN" dirty="0" smtClean="0"/>
              <a:t>x</a:t>
            </a:r>
            <a:r>
              <a:rPr lang="en-US" altLang="zh-CN" baseline="-25000" dirty="0" smtClean="0"/>
              <a:t>1</a:t>
            </a:r>
            <a:r>
              <a:rPr lang="en-US" altLang="zh-CN" dirty="0" smtClean="0"/>
              <a:t>+w</a:t>
            </a:r>
            <a:r>
              <a:rPr lang="en-US" altLang="zh-CN" baseline="-25000" dirty="0" smtClean="0"/>
              <a:t>2</a:t>
            </a:r>
            <a:r>
              <a:rPr lang="en-US" altLang="zh-CN" dirty="0" smtClean="0"/>
              <a:t>x</a:t>
            </a:r>
            <a:r>
              <a:rPr lang="en-US" altLang="zh-CN" baseline="-25000" dirty="0" smtClean="0"/>
              <a:t>2</a:t>
            </a:r>
            <a:r>
              <a:rPr lang="en-US" altLang="zh-CN" dirty="0" smtClean="0"/>
              <a:t>-θ=0</a:t>
            </a:r>
            <a:r>
              <a:rPr lang="zh-CN" altLang="en-US" dirty="0" smtClean="0"/>
              <a:t>，则是该平面上的一个直线方程</a:t>
            </a:r>
            <a:endParaRPr lang="zh-CN" altLang="en-US" dirty="0" smtClean="0"/>
          </a:p>
          <a:p>
            <a:pPr eaLnBrk="1" hangingPunct="1"/>
            <a:r>
              <a:rPr lang="zh-CN" altLang="en-US" dirty="0" smtClean="0"/>
              <a:t>当输入的</a:t>
            </a:r>
            <a:r>
              <a:rPr lang="en-US" altLang="zh-CN" dirty="0" smtClean="0"/>
              <a:t>x</a:t>
            </a:r>
            <a:r>
              <a:rPr lang="en-US" altLang="zh-CN" baseline="-25000" dirty="0" smtClean="0"/>
              <a:t>1</a:t>
            </a:r>
            <a:r>
              <a:rPr lang="zh-CN" altLang="en-US" dirty="0" smtClean="0"/>
              <a:t>和</a:t>
            </a:r>
            <a:r>
              <a:rPr lang="en-US" altLang="zh-CN" dirty="0" smtClean="0"/>
              <a:t>x</a:t>
            </a:r>
            <a:r>
              <a:rPr lang="en-US" altLang="zh-CN" baseline="-25000" dirty="0" smtClean="0"/>
              <a:t>2</a:t>
            </a:r>
            <a:r>
              <a:rPr lang="zh-CN" altLang="en-US" dirty="0" smtClean="0"/>
              <a:t>位于直线下方时，</a:t>
            </a:r>
            <a:r>
              <a:rPr lang="en-US" altLang="zh-CN" dirty="0" smtClean="0"/>
              <a:t>w</a:t>
            </a:r>
            <a:r>
              <a:rPr lang="en-US" altLang="zh-CN" baseline="-25000" dirty="0" smtClean="0"/>
              <a:t>1</a:t>
            </a:r>
            <a:r>
              <a:rPr lang="en-US" altLang="zh-CN" dirty="0" smtClean="0"/>
              <a:t>x</a:t>
            </a:r>
            <a:r>
              <a:rPr lang="en-US" altLang="zh-CN" baseline="-25000" dirty="0" smtClean="0"/>
              <a:t>1</a:t>
            </a:r>
            <a:r>
              <a:rPr lang="en-US" altLang="zh-CN" dirty="0" smtClean="0"/>
              <a:t>+w</a:t>
            </a:r>
            <a:r>
              <a:rPr lang="en-US" altLang="zh-CN" baseline="-25000" dirty="0" smtClean="0"/>
              <a:t>2</a:t>
            </a:r>
            <a:r>
              <a:rPr lang="en-US" altLang="zh-CN" dirty="0" smtClean="0"/>
              <a:t>x</a:t>
            </a:r>
            <a:r>
              <a:rPr lang="en-US" altLang="zh-CN" baseline="-25000" dirty="0" smtClean="0"/>
              <a:t>2</a:t>
            </a:r>
            <a:r>
              <a:rPr lang="en-US" altLang="zh-CN" dirty="0" smtClean="0"/>
              <a:t>-θ&lt;0</a:t>
            </a:r>
            <a:r>
              <a:rPr lang="zh-CN" altLang="en-US" dirty="0" smtClean="0"/>
              <a:t>，即</a:t>
            </a:r>
            <a:r>
              <a:rPr lang="en-US" altLang="zh-CN" dirty="0" smtClean="0"/>
              <a:t>net&lt;0</a:t>
            </a:r>
            <a:r>
              <a:rPr lang="zh-CN" altLang="en-US" dirty="0" smtClean="0"/>
              <a:t>，则</a:t>
            </a:r>
            <a:r>
              <a:rPr lang="en-US" altLang="zh-CN" dirty="0" smtClean="0"/>
              <a:t>y=0</a:t>
            </a:r>
            <a:endParaRPr lang="en-US" altLang="zh-CN" dirty="0" smtClean="0"/>
          </a:p>
          <a:p>
            <a:pPr eaLnBrk="1" hangingPunct="1"/>
            <a:r>
              <a:rPr lang="zh-CN" altLang="en-US" dirty="0" smtClean="0"/>
              <a:t>当输入的</a:t>
            </a:r>
            <a:r>
              <a:rPr lang="en-US" altLang="zh-CN" dirty="0" smtClean="0"/>
              <a:t>x</a:t>
            </a:r>
            <a:r>
              <a:rPr lang="en-US" altLang="zh-CN" baseline="-25000" dirty="0" smtClean="0"/>
              <a:t>1</a:t>
            </a:r>
            <a:r>
              <a:rPr lang="zh-CN" altLang="en-US" dirty="0" smtClean="0"/>
              <a:t>和</a:t>
            </a:r>
            <a:r>
              <a:rPr lang="en-US" altLang="zh-CN" dirty="0" smtClean="0"/>
              <a:t>x</a:t>
            </a:r>
            <a:r>
              <a:rPr lang="en-US" altLang="zh-CN" baseline="-25000" dirty="0" smtClean="0"/>
              <a:t>2</a:t>
            </a:r>
            <a:r>
              <a:rPr lang="zh-CN" altLang="en-US" dirty="0" smtClean="0"/>
              <a:t>位于直线上时，</a:t>
            </a:r>
            <a:r>
              <a:rPr lang="en-US" altLang="zh-CN" dirty="0" smtClean="0"/>
              <a:t>w</a:t>
            </a:r>
            <a:r>
              <a:rPr lang="en-US" altLang="zh-CN" baseline="-25000" dirty="0" smtClean="0"/>
              <a:t>1</a:t>
            </a:r>
            <a:r>
              <a:rPr lang="en-US" altLang="zh-CN" dirty="0" smtClean="0"/>
              <a:t>x</a:t>
            </a:r>
            <a:r>
              <a:rPr lang="en-US" altLang="zh-CN" baseline="-25000" dirty="0" smtClean="0"/>
              <a:t>1</a:t>
            </a:r>
            <a:r>
              <a:rPr lang="en-US" altLang="zh-CN" dirty="0" smtClean="0"/>
              <a:t>+w</a:t>
            </a:r>
            <a:r>
              <a:rPr lang="en-US" altLang="zh-CN" baseline="-25000" dirty="0" smtClean="0"/>
              <a:t>2</a:t>
            </a:r>
            <a:r>
              <a:rPr lang="en-US" altLang="zh-CN" dirty="0" smtClean="0"/>
              <a:t>x</a:t>
            </a:r>
            <a:r>
              <a:rPr lang="en-US" altLang="zh-CN" baseline="-25000" dirty="0" smtClean="0"/>
              <a:t>2</a:t>
            </a:r>
            <a:r>
              <a:rPr lang="en-US" altLang="zh-CN" dirty="0" smtClean="0"/>
              <a:t>-θ=0</a:t>
            </a:r>
            <a:r>
              <a:rPr lang="zh-CN" altLang="en-US" dirty="0" smtClean="0"/>
              <a:t>，即</a:t>
            </a:r>
            <a:r>
              <a:rPr lang="en-US" altLang="zh-CN" dirty="0" smtClean="0"/>
              <a:t>net=0</a:t>
            </a:r>
            <a:r>
              <a:rPr lang="zh-CN" altLang="en-US" dirty="0" smtClean="0"/>
              <a:t>，则</a:t>
            </a:r>
            <a:r>
              <a:rPr lang="en-US" altLang="zh-CN" dirty="0" smtClean="0"/>
              <a:t>y=1</a:t>
            </a:r>
            <a:endParaRPr lang="en-US" altLang="zh-CN" dirty="0" smtClean="0"/>
          </a:p>
          <a:p>
            <a:pPr eaLnBrk="1" hangingPunct="1"/>
            <a:r>
              <a:rPr lang="zh-CN" altLang="en-US" dirty="0" smtClean="0"/>
              <a:t>不同的输入进行分类，根据输入的值判断在哪个范围</a:t>
            </a:r>
            <a:r>
              <a:rPr lang="en-US" altLang="zh-CN" dirty="0" smtClean="0"/>
              <a:t>-</a:t>
            </a:r>
            <a:r>
              <a:rPr lang="zh-CN" altLang="en-US" dirty="0" smtClean="0"/>
              <a:t>抑制性还是兴奋性的输出？</a:t>
            </a:r>
            <a:r>
              <a:rPr lang="en-US" altLang="zh-CN" dirty="0" smtClean="0"/>
              <a:t>TLU</a:t>
            </a:r>
            <a:r>
              <a:rPr lang="zh-CN" altLang="en-US" dirty="0" smtClean="0"/>
              <a:t>能解决的就是线性可分的问题。</a:t>
            </a:r>
            <a:endParaRPr lang="en-US" altLang="zh-CN"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a:xfrm>
            <a:off x="685800" y="4400550"/>
            <a:ext cx="5486400" cy="3600450"/>
          </a:xfrm>
          <a:prstGeom prst="rect">
            <a:avLst/>
          </a:prstGeom>
          <a:noFill/>
        </p:spPr>
        <p:txBody>
          <a:bodyPr/>
          <a:lstStyle/>
          <a:p>
            <a:pPr eaLnBrk="1" hangingPunct="1"/>
            <a:r>
              <a:rPr lang="zh-CN" altLang="en-US" smtClean="0"/>
              <a:t>神经元实际上就是在做分类</a:t>
            </a:r>
            <a:endParaRPr lang="zh-CN" altLang="en-US" smtClean="0"/>
          </a:p>
        </p:txBody>
      </p:sp>
      <p:sp>
        <p:nvSpPr>
          <p:cNvPr id="4301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38EC75E-ADF5-455B-BB81-7CE46D75D7D7}" type="slidenum">
              <a:rPr lang="en-US" altLang="zh-CN" smtClean="0"/>
            </a:fld>
            <a:endParaRPr lang="en-US"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smtClean="0"/>
              <a:t>人工神经网络由神经元模型构成，这种由许多神经元组成的信息处理网络具有并行分布结构。每个神经元具有单一输出，并且能够与其他神经元连接；存在许多输出连接方法，每种连接方法对应于一个连接权系数。</a:t>
            </a:r>
            <a:endParaRPr lang="zh-CN" altLang="en-US" dirty="0"/>
          </a:p>
        </p:txBody>
      </p:sp>
      <p:sp>
        <p:nvSpPr>
          <p:cNvPr id="4" name="灯片编号占位符 3"/>
          <p:cNvSpPr>
            <a:spLocks noGrp="1"/>
          </p:cNvSpPr>
          <p:nvPr>
            <p:ph type="sldNum" sz="quarter" idx="10"/>
          </p:nvPr>
        </p:nvSpPr>
        <p:spPr/>
        <p:txBody>
          <a:bodyPr/>
          <a:lstStyle/>
          <a:p>
            <a:fld id="{689573E3-669F-44DB-8796-0189F33C4ABA}"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神经元网络的结构表面上看是多种多样的，但实际上只有两种，我们便于记忆，一种叫反馈的神经网络，一种叫前馈的神经网络。反馈又叫递归，前馈又叫多层。大家看这个图，左边这个大家看只画一层，输出肯定是要往前走的，但它每个神经元之间同一层里面互相，把我的输出送到你那里去，你的输出送到我这里，这叫做反馈。神经元的输出被反馈至同层或前层的神经元。因此，信号能够从正向和反向流通。</a:t>
            </a:r>
            <a:r>
              <a:rPr lang="en-US" altLang="zh-CN" dirty="0" smtClean="0"/>
              <a:t>Hopfield</a:t>
            </a:r>
            <a:r>
              <a:rPr lang="zh-CN" altLang="en-US" dirty="0" smtClean="0"/>
              <a:t>、</a:t>
            </a:r>
            <a:r>
              <a:rPr lang="en-US" altLang="zh-CN" dirty="0" err="1" smtClean="0"/>
              <a:t>Elmman</a:t>
            </a:r>
            <a:r>
              <a:rPr lang="zh-CN" altLang="en-US" dirty="0" smtClean="0"/>
              <a:t>、</a:t>
            </a:r>
            <a:r>
              <a:rPr lang="en-US" altLang="zh-CN" dirty="0" smtClean="0"/>
              <a:t>Jordan</a:t>
            </a:r>
            <a:r>
              <a:rPr lang="zh-CN" altLang="en-US" dirty="0" smtClean="0"/>
              <a:t>网络是递归网络的代表例子</a:t>
            </a:r>
            <a:endParaRPr lang="zh-CN" altLang="en-US" dirty="0"/>
          </a:p>
        </p:txBody>
      </p:sp>
      <p:sp>
        <p:nvSpPr>
          <p:cNvPr id="4" name="灯片编号占位符 3"/>
          <p:cNvSpPr>
            <a:spLocks noGrp="1"/>
          </p:cNvSpPr>
          <p:nvPr>
            <p:ph type="sldNum" sz="quarter" idx="10"/>
          </p:nvPr>
        </p:nvSpPr>
        <p:spPr/>
        <p:txBody>
          <a:bodyPr/>
          <a:lstStyle/>
          <a:p>
            <a:fld id="{689573E3-669F-44DB-8796-0189F33C4ABA}"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smtClean="0"/>
              <a:t>右边这个就是多层的前馈的，一直往前走不回头。从输入层至输出层的信号通过单向连接流通；神经元从一层连接至下一层，不存在同层神经元间的连接。这上面画了虚线反向传播是这个神经网络出现好多年以后有人提出来的，反向传播网络这是很大的改进了，如果是搞控制的反馈不值一提，在神经网络这个反馈就是一种很大的创新了。多层感知器、学习矢量量化网络、小脑模型连接控制网络和数据处理方法网络。</a:t>
            </a:r>
            <a:endParaRPr lang="zh-CN" altLang="en-US" dirty="0"/>
          </a:p>
        </p:txBody>
      </p:sp>
      <p:sp>
        <p:nvSpPr>
          <p:cNvPr id="4" name="灯片编号占位符 3"/>
          <p:cNvSpPr>
            <a:spLocks noGrp="1"/>
          </p:cNvSpPr>
          <p:nvPr>
            <p:ph type="sldNum" sz="quarter" idx="10"/>
          </p:nvPr>
        </p:nvSpPr>
        <p:spPr/>
        <p:txBody>
          <a:bodyPr/>
          <a:lstStyle/>
          <a:p>
            <a:fld id="{689573E3-669F-44DB-8796-0189F33C4ABA}"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p:sp>
      <p:sp>
        <p:nvSpPr>
          <p:cNvPr id="48131" name="备注占位符 2"/>
          <p:cNvSpPr>
            <a:spLocks noGrp="1"/>
          </p:cNvSpPr>
          <p:nvPr>
            <p:ph type="body" idx="1"/>
          </p:nvPr>
        </p:nvSpPr>
        <p:spPr>
          <a:xfrm>
            <a:off x="685800" y="4400550"/>
            <a:ext cx="5486400" cy="3600450"/>
          </a:xfrm>
          <a:prstGeom prst="rect">
            <a:avLst/>
          </a:prstGeom>
          <a:noFill/>
        </p:spPr>
        <p:txBody>
          <a:bodyPr/>
          <a:lstStyle/>
          <a:p>
            <a:pPr eaLnBrk="1" hangingPunct="1"/>
            <a:r>
              <a:rPr lang="zh-CN" altLang="en-US" smtClean="0"/>
              <a:t>二值画直线</a:t>
            </a:r>
            <a:endParaRPr lang="zh-CN" altLang="en-US" smtClean="0"/>
          </a:p>
        </p:txBody>
      </p:sp>
      <p:sp>
        <p:nvSpPr>
          <p:cNvPr id="4813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04735E0-7A4C-418A-AB28-04B299A089E4}" type="slidenum">
              <a:rPr lang="en-US" altLang="zh-CN" smtClean="0"/>
            </a:fld>
            <a:endParaRPr lang="en-US"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p:sp>
      <p:sp>
        <p:nvSpPr>
          <p:cNvPr id="50179" name="备注占位符 2"/>
          <p:cNvSpPr>
            <a:spLocks noGrp="1"/>
          </p:cNvSpPr>
          <p:nvPr>
            <p:ph type="body" idx="1"/>
          </p:nvPr>
        </p:nvSpPr>
        <p:spPr>
          <a:xfrm>
            <a:off x="685800" y="4400550"/>
            <a:ext cx="5486400" cy="3600450"/>
          </a:xfrm>
          <a:prstGeom prst="rect">
            <a:avLst/>
          </a:prstGeom>
          <a:noFill/>
        </p:spPr>
        <p:txBody>
          <a:bodyPr/>
          <a:lstStyle/>
          <a:p>
            <a:pPr eaLnBrk="1" hangingPunct="1"/>
            <a:r>
              <a:rPr lang="zh-CN" altLang="en-US" dirty="0" smtClean="0"/>
              <a:t>聚类的例子</a:t>
            </a:r>
            <a:endParaRPr lang="zh-CN" altLang="en-US" dirty="0" smtClean="0"/>
          </a:p>
        </p:txBody>
      </p:sp>
      <p:sp>
        <p:nvSpPr>
          <p:cNvPr id="5018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1702C23-A706-42F5-8C03-03246F4CAB72}" type="slidenum">
              <a:rPr lang="en-US" altLang="zh-CN" smtClean="0"/>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0" dirty="0" smtClean="0"/>
              <a:t>1957</a:t>
            </a:r>
            <a:r>
              <a:rPr lang="zh-CN" altLang="en-US" sz="1200" kern="0" dirty="0" smtClean="0"/>
              <a:t>年，计算机科学家罗森布拉特用硬件完成最早的神经网络模型，称为感知器（</a:t>
            </a:r>
            <a:r>
              <a:rPr lang="en-US" altLang="zh-CN" sz="1200" i="1" kern="0" dirty="0" smtClean="0">
                <a:solidFill>
                  <a:srgbClr val="CC3300"/>
                </a:solidFill>
              </a:rPr>
              <a:t>Perceptron</a:t>
            </a:r>
            <a:r>
              <a:rPr lang="zh-CN" altLang="en-US" sz="1200" kern="0" dirty="0" smtClean="0"/>
              <a:t>），用来模拟生物感知和学习能力。</a:t>
            </a:r>
            <a:endParaRPr lang="zh-CN" altLang="en-US" sz="1200" kern="0" dirty="0" smtClean="0"/>
          </a:p>
          <a:p>
            <a:endParaRPr lang="zh-CN" altLang="en-US" dirty="0"/>
          </a:p>
        </p:txBody>
      </p:sp>
      <p:sp>
        <p:nvSpPr>
          <p:cNvPr id="4" name="灯片编号占位符 3"/>
          <p:cNvSpPr>
            <a:spLocks noGrp="1"/>
          </p:cNvSpPr>
          <p:nvPr>
            <p:ph type="sldNum" sz="quarter" idx="10"/>
          </p:nvPr>
        </p:nvSpPr>
        <p:spPr/>
        <p:txBody>
          <a:bodyPr/>
          <a:lstStyle/>
          <a:p>
            <a:fld id="{5D8DB0D5-7F74-48F4-A4EB-34E16F5E6EED}"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p:sp>
      <p:sp>
        <p:nvSpPr>
          <p:cNvPr id="52227" name="备注占位符 2"/>
          <p:cNvSpPr>
            <a:spLocks noGrp="1"/>
          </p:cNvSpPr>
          <p:nvPr>
            <p:ph type="body" idx="1"/>
          </p:nvPr>
        </p:nvSpPr>
        <p:spPr>
          <a:xfrm>
            <a:off x="685800" y="4400550"/>
            <a:ext cx="5486400" cy="3600450"/>
          </a:xfrm>
          <a:prstGeom prst="rect">
            <a:avLst/>
          </a:prstGeom>
          <a:noFill/>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神经网络通过训练进行学习，学习算法有很多，但是离不开三种，其实是两种：一个有老师，一个没老师。</a:t>
            </a:r>
            <a:endParaRPr lang="en-US" altLang="zh-CN" dirty="0" smtClean="0"/>
          </a:p>
          <a:p>
            <a:pPr eaLnBrk="1" hangingPunct="1"/>
            <a:r>
              <a:rPr lang="zh-CN" altLang="en-US" dirty="0" smtClean="0"/>
              <a:t>有师学习像你们在听课，到培训班去培训，这是有老师指导的。</a:t>
            </a:r>
            <a:endParaRPr lang="en-US" altLang="zh-CN" dirty="0" smtClean="0"/>
          </a:p>
          <a:p>
            <a:pPr eaLnBrk="1" hangingPunct="1"/>
            <a:r>
              <a:rPr lang="zh-CN" altLang="en-US" dirty="0" smtClean="0"/>
              <a:t>无师学习自己在家学习，自学成才，数学家华罗庚就是自学成才的，他不见得比那些老师教出来的差。</a:t>
            </a:r>
            <a:endParaRPr lang="en-US" altLang="zh-CN" dirty="0" smtClean="0"/>
          </a:p>
          <a:p>
            <a:pPr eaLnBrk="1" hangingPunct="1"/>
            <a:r>
              <a:rPr lang="zh-CN" altLang="en-US" dirty="0" smtClean="0"/>
              <a:t>强化学习是有师学习的一个变种，找个评论员来评论你你对还是不对。比如说我们比较典型的中央台知识竞赛，答对了给你加</a:t>
            </a:r>
            <a:r>
              <a:rPr lang="en-US" altLang="zh-CN" dirty="0" smtClean="0"/>
              <a:t>10</a:t>
            </a:r>
            <a:r>
              <a:rPr lang="zh-CN" altLang="en-US" dirty="0" smtClean="0"/>
              <a:t>分，错了不加分或者给你扣</a:t>
            </a:r>
            <a:r>
              <a:rPr lang="en-US" altLang="zh-CN" dirty="0" smtClean="0"/>
              <a:t>5</a:t>
            </a:r>
            <a:r>
              <a:rPr lang="zh-CN" altLang="en-US" dirty="0" smtClean="0"/>
              <a:t>分。实际上它是一个判断，你对还是不对，鼓励往某个方面去走，实际上也是有师学习。</a:t>
            </a:r>
            <a:endParaRPr lang="en-US" altLang="zh-CN" dirty="0" smtClean="0"/>
          </a:p>
          <a:p>
            <a:pPr eaLnBrk="1" hangingPunct="1"/>
            <a:r>
              <a:rPr lang="zh-CN" altLang="en-US" dirty="0" smtClean="0"/>
              <a:t>权值阈值不同，网络完成的功能不同。通过学习算法调整权值阈值。</a:t>
            </a:r>
            <a:endParaRPr lang="zh-CN" altLang="en-US" dirty="0" smtClean="0"/>
          </a:p>
        </p:txBody>
      </p:sp>
      <p:sp>
        <p:nvSpPr>
          <p:cNvPr id="52228"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26D2CAF-FC0F-4FB5-A74D-138CB0624DF1}" type="slidenum">
              <a:rPr lang="en-US" altLang="zh-CN" smtClean="0"/>
            </a:fld>
            <a:endParaRPr lang="en-US" alt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smtClean="0"/>
              <a:t>作用函数</a:t>
            </a:r>
            <a:endParaRPr lang="en-US" altLang="zh-CN" dirty="0" smtClean="0"/>
          </a:p>
        </p:txBody>
      </p:sp>
      <p:sp>
        <p:nvSpPr>
          <p:cNvPr id="4" name="灯片编号占位符 3"/>
          <p:cNvSpPr>
            <a:spLocks noGrp="1"/>
          </p:cNvSpPr>
          <p:nvPr>
            <p:ph type="sldNum" sz="quarter" idx="10"/>
          </p:nvPr>
        </p:nvSpPr>
        <p:spPr/>
        <p:txBody>
          <a:bodyPr/>
          <a:lstStyle/>
          <a:p>
            <a:fld id="{689573E3-669F-44DB-8796-0189F33C4ABA}"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smtClean="0"/>
              <a:t>若用户提供的证据是</a:t>
            </a:r>
            <a:r>
              <a:rPr lang="en-US" altLang="zh-CN" dirty="0" smtClean="0"/>
              <a:t>x1=1</a:t>
            </a:r>
            <a:r>
              <a:rPr lang="zh-CN" altLang="en-US" dirty="0" smtClean="0"/>
              <a:t>（即病人有</a:t>
            </a:r>
            <a:r>
              <a:rPr lang="en-US" altLang="zh-CN" dirty="0" smtClean="0"/>
              <a:t>x1</a:t>
            </a:r>
            <a:r>
              <a:rPr lang="zh-CN" altLang="en-US" dirty="0" smtClean="0"/>
              <a:t>这个症状），</a:t>
            </a:r>
            <a:r>
              <a:rPr lang="en-US" altLang="zh-CN" dirty="0" smtClean="0"/>
              <a:t>x2=x3=-1</a:t>
            </a:r>
            <a:r>
              <a:rPr lang="zh-CN" altLang="en-US" dirty="0" smtClean="0"/>
              <a:t>（即病人没有</a:t>
            </a:r>
            <a:r>
              <a:rPr lang="en-US" altLang="zh-CN" dirty="0" smtClean="0"/>
              <a:t>x2</a:t>
            </a:r>
            <a:r>
              <a:rPr lang="zh-CN" altLang="en-US" dirty="0" smtClean="0"/>
              <a:t>与</a:t>
            </a:r>
            <a:r>
              <a:rPr lang="en-US" altLang="zh-CN" dirty="0" smtClean="0"/>
              <a:t>x3</a:t>
            </a:r>
            <a:r>
              <a:rPr lang="zh-CN" altLang="en-US" dirty="0" smtClean="0"/>
              <a:t>这两个症状），当把他们输入网络后，就可算出</a:t>
            </a:r>
            <a:r>
              <a:rPr lang="en-US" altLang="zh-CN" dirty="0" smtClean="0"/>
              <a:t>x7=1</a:t>
            </a:r>
            <a:r>
              <a:rPr lang="zh-CN" altLang="en-US" dirty="0" smtClean="0"/>
              <a:t>，</a:t>
            </a:r>
            <a:r>
              <a:rPr lang="en-US" altLang="zh-CN" dirty="0" smtClean="0"/>
              <a:t>0+2X1+(-2)X(-1)+3X(-1)=1&gt;0</a:t>
            </a:r>
            <a:r>
              <a:rPr lang="zh-CN" altLang="en-US" dirty="0" smtClean="0"/>
              <a:t>，由此可知，病人患的病是</a:t>
            </a:r>
            <a:r>
              <a:rPr lang="en-US" altLang="zh-CN" dirty="0" smtClean="0"/>
              <a:t>x7.</a:t>
            </a:r>
            <a:r>
              <a:rPr lang="zh-CN" altLang="en-US" dirty="0" smtClean="0"/>
              <a:t>若给出进一步证据，还可推出相应的治疗方案。</a:t>
            </a:r>
            <a:endParaRPr lang="zh-CN" altLang="en-US" dirty="0"/>
          </a:p>
        </p:txBody>
      </p:sp>
      <p:sp>
        <p:nvSpPr>
          <p:cNvPr id="4" name="灯片编号占位符 3"/>
          <p:cNvSpPr>
            <a:spLocks noGrp="1"/>
          </p:cNvSpPr>
          <p:nvPr>
            <p:ph type="sldNum" sz="quarter" idx="10"/>
          </p:nvPr>
        </p:nvSpPr>
        <p:spPr/>
        <p:txBody>
          <a:bodyPr/>
          <a:lstStyle/>
          <a:p>
            <a:fld id="{689573E3-669F-44DB-8796-0189F33C4ABA}"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fld id="{689573E3-669F-44DB-8796-0189F33C4ABA}"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err="1" smtClean="0">
                <a:solidFill>
                  <a:srgbClr val="4F4F4F"/>
                </a:solidFill>
                <a:latin typeface="-apple-system"/>
              </a:rPr>
              <a:t>LeNet</a:t>
            </a:r>
            <a:r>
              <a:rPr lang="zh-CN" altLang="en-US" dirty="0" smtClean="0">
                <a:solidFill>
                  <a:srgbClr val="4F4F4F"/>
                </a:solidFill>
                <a:latin typeface="-apple-system"/>
              </a:rPr>
              <a:t>的发明人就是前文介绍过的机器学习的大牛</a:t>
            </a:r>
            <a:r>
              <a:rPr lang="en-US" altLang="zh-CN" dirty="0" smtClean="0">
                <a:solidFill>
                  <a:srgbClr val="4F4F4F"/>
                </a:solidFill>
                <a:latin typeface="-apple-system"/>
              </a:rPr>
              <a:t>Yann </a:t>
            </a:r>
            <a:r>
              <a:rPr lang="en-US" altLang="zh-CN" dirty="0" err="1" smtClean="0">
                <a:solidFill>
                  <a:srgbClr val="4F4F4F"/>
                </a:solidFill>
                <a:latin typeface="-apple-system"/>
              </a:rPr>
              <a:t>LeCun</a:t>
            </a:r>
            <a:r>
              <a:rPr lang="zh-CN" altLang="en-US" dirty="0" smtClean="0">
                <a:solidFill>
                  <a:srgbClr val="4F4F4F"/>
                </a:solidFill>
                <a:latin typeface="-apple-system"/>
              </a:rPr>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5D8DB0D5-7F74-48F4-A4EB-34E16F5E6EED}"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fld id="{BD9DA542-55DF-42F1-95C7-A2A89496D25E}"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pPr marL="365760" marR="0" lvl="1" indent="-255905" algn="l" defTabSz="914400" rtl="0" eaLnBrk="1" fontAlgn="auto" latinLnBrk="0" hangingPunct="1">
              <a:lnSpc>
                <a:spcPct val="120000"/>
              </a:lnSpc>
              <a:spcBef>
                <a:spcPts val="0"/>
              </a:spcBef>
              <a:spcAft>
                <a:spcPts val="0"/>
              </a:spcAft>
              <a:buClrTx/>
              <a:buSzPct val="68000"/>
              <a:buFont typeface="Wingdings 3" panose="05040102010807070707"/>
              <a:buChar char=""/>
              <a:defRPr/>
            </a:pPr>
            <a:r>
              <a:rPr lang="zh-CN" altLang="en-US" sz="2800" dirty="0" smtClean="0"/>
              <a:t>因此它不能采用二值型的阀值函数</a:t>
            </a:r>
            <a:r>
              <a:rPr lang="en-US" altLang="zh-CN" sz="2800" dirty="0" smtClean="0"/>
              <a:t>{0</a:t>
            </a:r>
            <a:r>
              <a:rPr lang="zh-CN" altLang="en-US" sz="2800" dirty="0" smtClean="0"/>
              <a:t>，</a:t>
            </a:r>
            <a:r>
              <a:rPr lang="en-US" altLang="zh-CN" sz="2800" dirty="0" smtClean="0"/>
              <a:t>1}</a:t>
            </a:r>
            <a:r>
              <a:rPr lang="zh-CN" altLang="en-US" sz="2800" dirty="0" smtClean="0"/>
              <a:t>或符号函数</a:t>
            </a:r>
            <a:r>
              <a:rPr lang="en-US" altLang="zh-CN" sz="2800" dirty="0" smtClean="0"/>
              <a:t>{</a:t>
            </a:r>
            <a:r>
              <a:rPr lang="zh-CN" altLang="en-US" sz="2800" dirty="0" smtClean="0"/>
              <a:t>－</a:t>
            </a:r>
            <a:r>
              <a:rPr lang="en-US" altLang="zh-CN" sz="2800" dirty="0" smtClean="0"/>
              <a:t>1</a:t>
            </a:r>
            <a:r>
              <a:rPr lang="zh-CN" altLang="en-US" sz="2800" dirty="0" smtClean="0"/>
              <a:t>，</a:t>
            </a:r>
            <a:r>
              <a:rPr lang="en-US" altLang="zh-CN" sz="2800" dirty="0" smtClean="0"/>
              <a:t>1}</a:t>
            </a:r>
            <a:endParaRPr lang="en-US" altLang="zh-CN" sz="2800" dirty="0" smtClean="0"/>
          </a:p>
          <a:p>
            <a:pPr marL="365760" marR="0" lvl="1" indent="-255905" algn="l" defTabSz="914400" rtl="0" eaLnBrk="1" fontAlgn="auto" latinLnBrk="0" hangingPunct="1">
              <a:lnSpc>
                <a:spcPct val="120000"/>
              </a:lnSpc>
              <a:spcBef>
                <a:spcPts val="0"/>
              </a:spcBef>
              <a:spcAft>
                <a:spcPts val="0"/>
              </a:spcAft>
              <a:buClrTx/>
              <a:buSzPct val="68000"/>
              <a:buFont typeface="Wingdings 3" panose="05040102010807070707"/>
              <a:buChar char=""/>
              <a:defRPr/>
            </a:pPr>
            <a:r>
              <a:rPr lang="zh-CN" altLang="en-US" sz="2800" dirty="0" smtClean="0"/>
              <a:t>输出量为</a:t>
            </a:r>
            <a:r>
              <a:rPr lang="en-US" altLang="zh-CN" sz="2800" dirty="0" smtClean="0"/>
              <a:t>0</a:t>
            </a:r>
            <a:r>
              <a:rPr lang="zh-CN" altLang="en-US" sz="2800" dirty="0" smtClean="0"/>
              <a:t>到</a:t>
            </a:r>
            <a:r>
              <a:rPr lang="en-US" altLang="zh-CN" sz="2800" dirty="0" smtClean="0"/>
              <a:t>1</a:t>
            </a:r>
            <a:r>
              <a:rPr lang="zh-CN" altLang="en-US" sz="2800" dirty="0" smtClean="0"/>
              <a:t>之间的连续量，它可实现从输入到输出的任意的非线性映射</a:t>
            </a:r>
            <a:endParaRPr lang="en-US" altLang="zh-CN" sz="2800" dirty="0" smtClean="0"/>
          </a:p>
          <a:p>
            <a:pPr marL="109855" marR="0" lvl="1" indent="0" algn="l" defTabSz="914400" rtl="0" eaLnBrk="1" fontAlgn="auto" latinLnBrk="0" hangingPunct="1">
              <a:lnSpc>
                <a:spcPct val="120000"/>
              </a:lnSpc>
              <a:spcBef>
                <a:spcPts val="0"/>
              </a:spcBef>
              <a:spcAft>
                <a:spcPts val="0"/>
              </a:spcAft>
              <a:buClrTx/>
              <a:buSzPct val="68000"/>
              <a:buFont typeface="Wingdings 3" panose="05040102010807070707"/>
              <a:buNone/>
              <a:defRPr/>
            </a:pPr>
            <a:r>
              <a:rPr lang="zh-CN" altLang="en-US" sz="2800" dirty="0" smtClean="0">
                <a:solidFill>
                  <a:srgbClr val="FF0000"/>
                </a:solidFill>
                <a:latin typeface="隶书" panose="02010509060101010101" pitchFamily="49" charset="-122"/>
                <a:ea typeface="隶书" panose="02010509060101010101" pitchFamily="49" charset="-122"/>
              </a:rPr>
              <a:t>根据</a:t>
            </a:r>
            <a:r>
              <a:rPr lang="en-US" altLang="zh-CN" sz="2800" dirty="0" smtClean="0">
                <a:solidFill>
                  <a:srgbClr val="FF0000"/>
                </a:solidFill>
                <a:latin typeface="隶书" panose="02010509060101010101" pitchFamily="49" charset="-122"/>
                <a:ea typeface="隶书" panose="02010509060101010101" pitchFamily="49" charset="-122"/>
              </a:rPr>
              <a:t>S</a:t>
            </a:r>
            <a:r>
              <a:rPr lang="zh-CN" altLang="en-US" sz="2800" dirty="0" smtClean="0">
                <a:solidFill>
                  <a:srgbClr val="FF0000"/>
                </a:solidFill>
                <a:latin typeface="隶书" panose="02010509060101010101" pitchFamily="49" charset="-122"/>
                <a:ea typeface="隶书" panose="02010509060101010101" pitchFamily="49" charset="-122"/>
              </a:rPr>
              <a:t>型激活函数的图形可知</a:t>
            </a:r>
            <a:r>
              <a:rPr lang="en-US" altLang="zh-CN" sz="2800" dirty="0" smtClean="0">
                <a:solidFill>
                  <a:srgbClr val="FF0000"/>
                </a:solidFill>
                <a:latin typeface="隶书" panose="02010509060101010101" pitchFamily="49" charset="-122"/>
                <a:ea typeface="隶书" panose="02010509060101010101" pitchFamily="49" charset="-122"/>
              </a:rPr>
              <a:t>,</a:t>
            </a:r>
            <a:r>
              <a:rPr lang="zh-CN" altLang="en-US" sz="2800" dirty="0" smtClean="0">
                <a:solidFill>
                  <a:srgbClr val="FF0000"/>
                </a:solidFill>
                <a:latin typeface="隶书" panose="02010509060101010101" pitchFamily="49" charset="-122"/>
                <a:ea typeface="隶书" panose="02010509060101010101" pitchFamily="49" charset="-122"/>
              </a:rPr>
              <a:t>对神经网络进行训练，应该将</a:t>
            </a:r>
            <a:r>
              <a:rPr lang="en-US" altLang="zh-CN" sz="2800" dirty="0" smtClean="0">
                <a:solidFill>
                  <a:srgbClr val="FF0000"/>
                </a:solidFill>
                <a:latin typeface="隶书" panose="02010509060101010101" pitchFamily="49" charset="-122"/>
                <a:ea typeface="隶书" panose="02010509060101010101" pitchFamily="49" charset="-122"/>
              </a:rPr>
              <a:t>net</a:t>
            </a:r>
            <a:r>
              <a:rPr lang="zh-CN" altLang="en-US" sz="2800" dirty="0" smtClean="0">
                <a:solidFill>
                  <a:srgbClr val="FF0000"/>
                </a:solidFill>
                <a:latin typeface="隶书" panose="02010509060101010101" pitchFamily="49" charset="-122"/>
                <a:ea typeface="隶书" panose="02010509060101010101" pitchFamily="49" charset="-122"/>
              </a:rPr>
              <a:t>的值尽量控制在收敛比较快的范围内</a:t>
            </a:r>
            <a:r>
              <a:rPr lang="zh-CN" altLang="en-US" sz="3600" dirty="0" smtClean="0">
                <a:solidFill>
                  <a:srgbClr val="FF0000"/>
                </a:solidFill>
                <a:latin typeface="隶书" panose="02010509060101010101" pitchFamily="49" charset="-122"/>
                <a:ea typeface="隶书" panose="02010509060101010101" pitchFamily="49" charset="-122"/>
              </a:rPr>
              <a:t> </a:t>
            </a:r>
            <a:endParaRPr lang="zh-CN" altLang="en-US" sz="3600" dirty="0" smtClean="0">
              <a:solidFill>
                <a:srgbClr val="FF0000"/>
              </a:solidFill>
              <a:latin typeface="隶书" panose="02010509060101010101" pitchFamily="49" charset="-122"/>
              <a:ea typeface="隶书" panose="02010509060101010101" pitchFamily="49" charset="-122"/>
            </a:endParaRPr>
          </a:p>
          <a:p>
            <a:pPr marL="365760" lvl="1" indent="-255905">
              <a:lnSpc>
                <a:spcPct val="120000"/>
              </a:lnSpc>
              <a:spcBef>
                <a:spcPts val="0"/>
              </a:spcBef>
              <a:buSzPct val="68000"/>
              <a:buFont typeface="Wingdings 3" panose="05040102010807070707"/>
              <a:buChar char=""/>
            </a:pPr>
            <a:endParaRPr lang="zh-CN" altLang="en-US" sz="2800"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D9DA542-55DF-42F1-95C7-A2A89496D25E}"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pPr marL="222250" indent="-222250"/>
            <a:r>
              <a:rPr lang="zh-CN" altLang="en-US" sz="2800" dirty="0" smtClean="0">
                <a:latin typeface="+mn-ea"/>
              </a:rPr>
              <a:t>学习规则：</a:t>
            </a:r>
            <a:endParaRPr lang="zh-CN" altLang="en-US" sz="2800" dirty="0" smtClean="0">
              <a:latin typeface="+mn-ea"/>
            </a:endParaRPr>
          </a:p>
          <a:p>
            <a:pPr marL="692150" lvl="1" indent="-347980"/>
            <a:r>
              <a:rPr lang="zh-CN" altLang="en-US" sz="2800" dirty="0" smtClean="0">
                <a:latin typeface="+mn-ea"/>
              </a:rPr>
              <a:t>权值调整规则，即在学习过程中网络中各神经元的连接权变化所依据的一定的调整规则。</a:t>
            </a:r>
            <a:endParaRPr lang="zh-CN" altLang="en-US" sz="2800" dirty="0" smtClean="0">
              <a:latin typeface="+mn-ea"/>
            </a:endParaRPr>
          </a:p>
          <a:p>
            <a:endParaRPr lang="zh-CN" altLang="en-US" dirty="0"/>
          </a:p>
        </p:txBody>
      </p:sp>
      <p:sp>
        <p:nvSpPr>
          <p:cNvPr id="4" name="灯片编号占位符 3"/>
          <p:cNvSpPr>
            <a:spLocks noGrp="1"/>
          </p:cNvSpPr>
          <p:nvPr>
            <p:ph type="sldNum" sz="quarter" idx="10"/>
          </p:nvPr>
        </p:nvSpPr>
        <p:spPr/>
        <p:txBody>
          <a:bodyPr/>
          <a:lstStyle/>
          <a:p>
            <a:fld id="{BD9DA542-55DF-42F1-95C7-A2A89496D25E}"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kumimoji="1" lang="zh-CN" altLang="en-US" sz="1200" dirty="0" smtClean="0">
                <a:latin typeface="宋体" panose="02010600030101010101" pitchFamily="2" charset="-122"/>
              </a:rPr>
              <a:t>每一层神经元只影响</a:t>
            </a:r>
            <a:r>
              <a:rPr kumimoji="1" lang="zh-CN" altLang="en-US" sz="1200" dirty="0" smtClean="0">
                <a:solidFill>
                  <a:schemeClr val="accent2"/>
                </a:solidFill>
                <a:latin typeface="宋体" panose="02010600030101010101" pitchFamily="2" charset="-122"/>
              </a:rPr>
              <a:t>下一层神经元</a:t>
            </a:r>
            <a:r>
              <a:rPr kumimoji="1" lang="zh-CN" altLang="en-US" sz="1200" dirty="0" smtClean="0">
                <a:latin typeface="宋体" panose="02010600030101010101" pitchFamily="2" charset="-122"/>
              </a:rPr>
              <a:t>的状态</a:t>
            </a:r>
            <a:endParaRPr kumimoji="1" lang="en-US" altLang="zh-CN" sz="1200" dirty="0" smtClean="0">
              <a:latin typeface="宋体" panose="02010600030101010101" pitchFamily="2" charset="-122"/>
            </a:endParaRPr>
          </a:p>
          <a:p>
            <a:r>
              <a:rPr kumimoji="1" lang="zh-CN" altLang="en-US" sz="1200" dirty="0" smtClean="0">
                <a:latin typeface="宋体" panose="02010600030101010101" pitchFamily="2" charset="-122"/>
              </a:rPr>
              <a:t>输出层与期望输出的误差信号</a:t>
            </a:r>
            <a:r>
              <a:rPr kumimoji="1" lang="en-US" altLang="zh-CN" sz="1200" dirty="0" smtClean="0">
                <a:latin typeface="宋体" panose="02010600030101010101" pitchFamily="2" charset="-122"/>
              </a:rPr>
              <a:t>E</a:t>
            </a:r>
            <a:r>
              <a:rPr kumimoji="1" lang="zh-CN" altLang="en-US" sz="1200" dirty="0" smtClean="0">
                <a:latin typeface="宋体" panose="02010600030101010101" pitchFamily="2" charset="-122"/>
              </a:rPr>
              <a:t>，反向传播，修改各层权值，使误差信号最小</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D9DA542-55DF-42F1-95C7-A2A89496D25E}"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smtClean="0"/>
              <a:t>学习速率决定每一次循环训练中所产生的权值变化量。大的学习速率可能导致系统的不稳定。小的学习速率导致较长的训练时间，可能收敛很慢，不过能保证网络的误差值不跳出误差表面的低谷而最终趋于最小误差值。所以在一般情况下，倾向于选取较小的学习速率以保证系统的稳定性。学习速率的选取范围在</a:t>
            </a:r>
            <a:r>
              <a:rPr lang="en-US" altLang="zh-CN" dirty="0" smtClean="0"/>
              <a:t>0.01-0.8</a:t>
            </a:r>
            <a:r>
              <a:rPr lang="zh-CN" altLang="en-US" dirty="0" smtClean="0"/>
              <a:t>之间。</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smtClean="0">
                <a:solidFill>
                  <a:schemeClr val="tx1"/>
                </a:solidFill>
                <a:effectLst/>
                <a:latin typeface="+mn-lt"/>
                <a:ea typeface="+mn-ea"/>
                <a:cs typeface="+mn-cs"/>
              </a:rPr>
              <a:t>BP</a:t>
            </a:r>
            <a:r>
              <a:rPr lang="zh-CN" altLang="en-US" sz="1200" b="0" i="0" kern="1200" dirty="0" smtClean="0">
                <a:solidFill>
                  <a:schemeClr val="tx1"/>
                </a:solidFill>
                <a:effectLst/>
                <a:latin typeface="+mn-lt"/>
                <a:ea typeface="+mn-ea"/>
                <a:cs typeface="+mn-cs"/>
              </a:rPr>
              <a:t>神经网络在批处理训练时会陷入局部最小，也就是说误差能基本不变化其返回的信号对权值调整很小但是总误差能又大于训练结果设定的总误差能条件。这个时候加入一个动量因子有助于其反馈的误差信号使神经元的权值重新振荡起来。</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BD9DA542-55DF-42F1-95C7-A2A89496D25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smtClean="0"/>
              <a:t>人工智能之父明斯基和佩珀特发表</a:t>
            </a:r>
            <a:r>
              <a:rPr lang="en-US" altLang="zh-CN" sz="1200" dirty="0" smtClean="0"/>
              <a:t>《Perceptron》</a:t>
            </a:r>
            <a:r>
              <a:rPr lang="zh-CN" altLang="en-US" sz="1200" dirty="0" smtClean="0"/>
              <a:t>一书，指出</a:t>
            </a:r>
            <a:r>
              <a:rPr lang="en-US" altLang="zh-CN" sz="1200" dirty="0" smtClean="0"/>
              <a:t>Perceptron</a:t>
            </a:r>
            <a:r>
              <a:rPr lang="zh-CN" altLang="en-US" sz="1200" dirty="0" smtClean="0"/>
              <a:t>无科学价值，连</a:t>
            </a:r>
            <a:r>
              <a:rPr lang="en-US" altLang="zh-CN" sz="1200" dirty="0" smtClean="0"/>
              <a:t>XOR</a:t>
            </a:r>
            <a:r>
              <a:rPr lang="zh-CN" altLang="en-US" sz="1200" dirty="0" smtClean="0"/>
              <a:t>逻辑分类都做不到，只能作线形划分。</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5D8DB0D5-7F74-48F4-A4EB-34E16F5E6EED}"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smtClean="0"/>
              <a:t>实际输出与期望输出值得方差</a:t>
            </a:r>
            <a:endParaRPr lang="zh-CN" altLang="en-US" dirty="0"/>
          </a:p>
        </p:txBody>
      </p:sp>
      <p:sp>
        <p:nvSpPr>
          <p:cNvPr id="4" name="灯片编号占位符 3"/>
          <p:cNvSpPr>
            <a:spLocks noGrp="1"/>
          </p:cNvSpPr>
          <p:nvPr>
            <p:ph type="sldNum" sz="quarter" idx="10"/>
          </p:nvPr>
        </p:nvSpPr>
        <p:spPr/>
        <p:txBody>
          <a:bodyPr/>
          <a:lstStyle/>
          <a:p>
            <a:fld id="{BD9DA542-55DF-42F1-95C7-A2A89496D25E}"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eta(</a:t>
            </a:r>
            <a:r>
              <a:rPr lang="zh-CN" altLang="en-US" sz="1200" i="0" smtClean="0">
                <a:latin typeface="Cambria Math" panose="02040503050406030204"/>
              </a:rPr>
              <a:t>𝜂</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BD9DA542-55DF-42F1-95C7-A2A89496D25E}"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sz="1200" dirty="0" smtClean="0"/>
              <a:t>这个过程的处理集中在了PropagateLayer中</a:t>
            </a:r>
            <a:endParaRPr lang="zh-CN" altLang="en-US" dirty="0"/>
          </a:p>
        </p:txBody>
      </p:sp>
      <p:sp>
        <p:nvSpPr>
          <p:cNvPr id="4" name="灯片编号占位符 3"/>
          <p:cNvSpPr>
            <a:spLocks noGrp="1"/>
          </p:cNvSpPr>
          <p:nvPr>
            <p:ph type="sldNum" sz="quarter" idx="10"/>
          </p:nvPr>
        </p:nvSpPr>
        <p:spPr/>
        <p:txBody>
          <a:bodyPr/>
          <a:lstStyle/>
          <a:p>
            <a:fld id="{BD9DA542-55DF-42F1-95C7-A2A89496D25E}"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a:xfrm>
                <a:off x="685800" y="4343400"/>
                <a:ext cx="5486400" cy="4114800"/>
              </a:xfrm>
              <a:prstGeom prst="rect">
                <a:avLst/>
              </a:prstGeo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这个过程主要在两个函数中完成，这两个函数其实也就是整个BP网络的精髓所在，也是BP网络能学习的要点之处，这两个函数分别为ComputeOutputError和BackpropagateLayer，前者是用来求出上面输出层的输出值与我们的样本值(期望值)之间的差距，而后者则是通过ComputeOutputError求出的误差来调整一个变量，这个变量为每一个神经元的Error的值</a:t>
                </a:r>
                <a14:m>
                  <m:oMath xmlns:m="http://schemas.openxmlformats.org/officeDocument/2006/math">
                    <m:r>
                      <a:rPr lang="zh-CN" altLang="en-US" sz="1200" i="1" smtClean="0">
                        <a:latin typeface="Cambria Math"/>
                      </a:rPr>
                      <m:t>𝛿</m:t>
                    </m:r>
                  </m:oMath>
                </a14:m>
                <a:r>
                  <a:rPr lang="zh-CN" altLang="en-US" sz="1200" dirty="0" smtClean="0"/>
                  <a:t>，这个值与稍后的调成权值的有着直接的关系。</a:t>
                </a:r>
              </a:p>
              <a:p>
                <a:endParaRPr lang="zh-CN" altLang="en-US" dirty="0"/>
              </a:p>
            </p:txBody>
          </p:sp>
        </mc:Choice>
        <mc:Fallback>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t>这个过程主要在两个函数中完成，这两个函数其实也就是整个BP网络的精髓所在，也是BP网络能学习的要点之处，这两个函数分别为ComputeOutputError和BackpropagateLayer，前者是用来求出上面输出层的输出值与我们的样本值(期望值)之间的差距，而后者则是通过ComputeOutputError求出的误差来调整一个变量，这个变量为每一个神经元的Error的值</a:t>
                </a:r>
                <a:r>
                  <a:rPr lang="zh-CN" altLang="en-US" sz="1200" i="0" smtClean="0">
                    <a:latin typeface="Cambria Math" panose="02040503050406030204"/>
                  </a:rPr>
                  <a:t>𝛿</a:t>
                </a:r>
                <a:r>
                  <a:rPr lang="zh-CN" altLang="en-US" sz="1200" dirty="0" smtClean="0"/>
                  <a:t>，这个值与稍后的调成权值的有着直接的关系。</a:t>
                </a:r>
                <a:endParaRPr lang="zh-CN" altLang="en-US" sz="1200" dirty="0" smtClean="0"/>
              </a:p>
              <a:p>
                <a:endParaRPr lang="zh-CN" altLang="en-US" dirty="0"/>
              </a:p>
            </p:txBody>
          </p:sp>
        </mc:Fallback>
      </mc:AlternateContent>
      <p:sp>
        <p:nvSpPr>
          <p:cNvPr id="4" name="灯片编号占位符 3"/>
          <p:cNvSpPr>
            <a:spLocks noGrp="1"/>
          </p:cNvSpPr>
          <p:nvPr>
            <p:ph type="sldNum" sz="quarter" idx="10"/>
          </p:nvPr>
        </p:nvSpPr>
        <p:spPr/>
        <p:txBody>
          <a:bodyPr/>
          <a:lstStyle/>
          <a:p>
            <a:fld id="{BD9DA542-55DF-42F1-95C7-A2A89496D25E}"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pPr>
              <a:lnSpc>
                <a:spcPct val="200000"/>
              </a:lnSpc>
              <a:buFontTx/>
              <a:buNone/>
            </a:pPr>
            <a:r>
              <a:rPr lang="zh-CN" altLang="en-US" sz="1200" dirty="0" smtClean="0">
                <a:sym typeface="Arial" panose="020B0604020202020204" pitchFamily="34" charset="0"/>
              </a:rPr>
              <a:t>这个过程主要在AdjustWeights完成，这个函数主要是根据上个</a:t>
            </a:r>
            <a:r>
              <a:rPr lang="en-US" altLang="zh-CN" sz="1200" dirty="0" smtClean="0">
                <a:sym typeface="Arial" panose="020B0604020202020204" pitchFamily="34" charset="0"/>
              </a:rPr>
              <a:t>b</a:t>
            </a:r>
            <a:r>
              <a:rPr lang="zh-CN" altLang="en-US" sz="1200" dirty="0" smtClean="0"/>
              <a:t>ackpropagateLayer</a:t>
            </a:r>
            <a:r>
              <a:rPr lang="zh-CN" altLang="en-US" sz="1200" dirty="0" smtClean="0">
                <a:sym typeface="Arial" panose="020B0604020202020204" pitchFamily="34" charset="0"/>
              </a:rPr>
              <a:t>求出来的error 值来调整每一层每一个神经元之间的权值。这个调整和一开始的赋值差不多，也是通过3重循环来改变，每一个神经元之间的权值。使用的公式就是</a:t>
            </a:r>
            <a:endParaRPr lang="zh-CN" altLang="en-US" dirty="0"/>
          </a:p>
        </p:txBody>
      </p:sp>
      <p:sp>
        <p:nvSpPr>
          <p:cNvPr id="4" name="灯片编号占位符 3"/>
          <p:cNvSpPr>
            <a:spLocks noGrp="1"/>
          </p:cNvSpPr>
          <p:nvPr>
            <p:ph type="sldNum" sz="quarter" idx="10"/>
          </p:nvPr>
        </p:nvSpPr>
        <p:spPr/>
        <p:txBody>
          <a:bodyPr/>
          <a:lstStyle/>
          <a:p>
            <a:fld id="{BD9DA542-55DF-42F1-95C7-A2A89496D25E}"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https://www.cnblogs.com/codehome/p/9718611.html</a:t>
            </a:r>
            <a:endParaRPr lang="zh-CN" altLang="en-US" dirty="0"/>
          </a:p>
        </p:txBody>
      </p:sp>
      <p:sp>
        <p:nvSpPr>
          <p:cNvPr id="4" name="灯片编号占位符 3"/>
          <p:cNvSpPr>
            <a:spLocks noGrp="1"/>
          </p:cNvSpPr>
          <p:nvPr>
            <p:ph type="sldNum" sz="quarter" idx="10"/>
          </p:nvPr>
        </p:nvSpPr>
        <p:spPr/>
        <p:txBody>
          <a:bodyPr/>
          <a:lstStyle/>
          <a:p>
            <a:fld id="{5D8DB0D5-7F74-48F4-A4EB-34E16F5E6EED}"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fld id="{BD9DA542-55DF-42F1-95C7-A2A89496D25E}"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sz="1200" b="1" dirty="0" smtClean="0">
                <a:solidFill>
                  <a:srgbClr val="00B050"/>
                </a:solidFill>
                <a:latin typeface="新宋体" panose="02010609030101010101" charset="-122"/>
                <a:ea typeface="新宋体" panose="02010609030101010101" charset="-122"/>
              </a:rPr>
              <a:t>大于</a:t>
            </a:r>
            <a:r>
              <a:rPr lang="en-US" altLang="zh-CN" sz="1200" b="1" dirty="0" smtClean="0">
                <a:solidFill>
                  <a:srgbClr val="00B050"/>
                </a:solidFill>
                <a:latin typeface="新宋体" panose="02010609030101010101" charset="-122"/>
                <a:ea typeface="新宋体" panose="02010609030101010101" charset="-122"/>
              </a:rPr>
              <a:t>LOW</a:t>
            </a:r>
            <a:r>
              <a:rPr lang="zh-CN" altLang="en-US" sz="1200" b="1" dirty="0" smtClean="0">
                <a:solidFill>
                  <a:srgbClr val="00B050"/>
                </a:solidFill>
                <a:latin typeface="新宋体" panose="02010609030101010101" charset="-122"/>
                <a:ea typeface="新宋体" panose="02010609030101010101" charset="-122"/>
              </a:rPr>
              <a:t>，且小于</a:t>
            </a:r>
            <a:r>
              <a:rPr lang="en-US" altLang="zh-CN" sz="1200" b="1" dirty="0" smtClean="0">
                <a:solidFill>
                  <a:srgbClr val="00B050"/>
                </a:solidFill>
                <a:latin typeface="新宋体" panose="02010609030101010101" charset="-122"/>
                <a:ea typeface="新宋体" panose="02010609030101010101" charset="-122"/>
              </a:rPr>
              <a:t>HIGH</a:t>
            </a:r>
            <a:endParaRPr lang="zh-CN" altLang="en-US" dirty="0"/>
          </a:p>
        </p:txBody>
      </p:sp>
      <p:sp>
        <p:nvSpPr>
          <p:cNvPr id="4" name="灯片编号占位符 3"/>
          <p:cNvSpPr>
            <a:spLocks noGrp="1"/>
          </p:cNvSpPr>
          <p:nvPr>
            <p:ph type="sldNum" sz="quarter" idx="10"/>
          </p:nvPr>
        </p:nvSpPr>
        <p:spPr/>
        <p:txBody>
          <a:bodyPr/>
          <a:lstStyle/>
          <a:p>
            <a:fld id="{BD9DA542-55DF-42F1-95C7-A2A89496D25E}"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in</a:t>
            </a:r>
            <a:r>
              <a:rPr lang="zh-CN" altLang="en-US" dirty="0" smtClean="0"/>
              <a:t>打开输入文件，</a:t>
            </a:r>
            <a:r>
              <a:rPr lang="en-US" altLang="zh-CN" dirty="0" err="1" smtClean="0"/>
              <a:t>ifstream</a:t>
            </a:r>
            <a:r>
              <a:rPr lang="zh-CN" altLang="en-US" dirty="0" smtClean="0"/>
              <a:t>类型变量的默认方式，从文件中读取数据，如果文件不存在，打开文件失败。</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D9DA542-55DF-42F1-95C7-A2A89496D25E}"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en-US" altLang="zh-CN" sz="1200" dirty="0" err="1" smtClean="0">
                <a:solidFill>
                  <a:prstClr val="black"/>
                </a:solidFill>
                <a:latin typeface="新宋体" panose="02010609030101010101" charset="-122"/>
                <a:ea typeface="新宋体" panose="02010609030101010101" charset="-122"/>
              </a:rPr>
              <a:t>getline</a:t>
            </a:r>
            <a:r>
              <a:rPr lang="en-US" altLang="zh-CN" sz="1200" dirty="0" smtClean="0">
                <a:solidFill>
                  <a:prstClr val="black"/>
                </a:solidFill>
                <a:latin typeface="新宋体" panose="02010609030101010101" charset="-122"/>
                <a:ea typeface="新宋体" panose="02010609030101010101" charset="-122"/>
              </a:rPr>
              <a:t> ( </a:t>
            </a:r>
            <a:r>
              <a:rPr lang="en-US" altLang="zh-CN" sz="1200" dirty="0" err="1" smtClean="0">
                <a:solidFill>
                  <a:prstClr val="black"/>
                </a:solidFill>
                <a:latin typeface="新宋体" panose="02010609030101010101" charset="-122"/>
                <a:ea typeface="新宋体" panose="02010609030101010101" charset="-122"/>
              </a:rPr>
              <a:t>InFile</a:t>
            </a:r>
            <a:r>
              <a:rPr lang="en-US" altLang="zh-CN" sz="1200" dirty="0" smtClean="0">
                <a:solidFill>
                  <a:prstClr val="black"/>
                </a:solidFill>
                <a:latin typeface="新宋体" panose="02010609030101010101" charset="-122"/>
                <a:ea typeface="新宋体" panose="02010609030101010101" charset="-122"/>
              </a:rPr>
              <a:t>, </a:t>
            </a:r>
            <a:r>
              <a:rPr lang="en-US" altLang="zh-CN" sz="1200" dirty="0" err="1" smtClean="0">
                <a:solidFill>
                  <a:prstClr val="black"/>
                </a:solidFill>
                <a:latin typeface="新宋体" panose="02010609030101010101" charset="-122"/>
                <a:ea typeface="新宋体" panose="02010609030101010101" charset="-122"/>
              </a:rPr>
              <a:t>LineData</a:t>
            </a:r>
            <a:r>
              <a:rPr lang="en-US" altLang="zh-CN" sz="1200" dirty="0" smtClean="0">
                <a:solidFill>
                  <a:prstClr val="black"/>
                </a:solidFill>
                <a:latin typeface="新宋体" panose="02010609030101010101" charset="-122"/>
                <a:ea typeface="新宋体" panose="02010609030101010101" charset="-122"/>
              </a:rPr>
              <a:t>) </a:t>
            </a:r>
            <a:r>
              <a:rPr lang="zh-CN" altLang="en-US" sz="1200" dirty="0" smtClean="0">
                <a:solidFill>
                  <a:prstClr val="black"/>
                </a:solidFill>
                <a:latin typeface="新宋体" panose="02010609030101010101" charset="-122"/>
                <a:ea typeface="新宋体" panose="02010609030101010101" charset="-122"/>
              </a:rPr>
              <a:t>从文件流</a:t>
            </a:r>
            <a:r>
              <a:rPr lang="en-US" altLang="zh-CN" sz="1200" dirty="0" err="1" smtClean="0">
                <a:solidFill>
                  <a:prstClr val="black"/>
                </a:solidFill>
                <a:latin typeface="新宋体" panose="02010609030101010101" charset="-122"/>
                <a:ea typeface="新宋体" panose="02010609030101010101" charset="-122"/>
              </a:rPr>
              <a:t>InFile</a:t>
            </a:r>
            <a:r>
              <a:rPr lang="zh-CN" altLang="en-US" sz="1200" dirty="0" smtClean="0">
                <a:solidFill>
                  <a:prstClr val="black"/>
                </a:solidFill>
                <a:latin typeface="新宋体" panose="02010609030101010101" charset="-122"/>
                <a:ea typeface="新宋体" panose="02010609030101010101" charset="-122"/>
              </a:rPr>
              <a:t>中读取一行放入</a:t>
            </a:r>
            <a:r>
              <a:rPr lang="en-US" altLang="zh-CN" sz="1200" dirty="0" err="1" smtClean="0">
                <a:solidFill>
                  <a:prstClr val="black"/>
                </a:solidFill>
                <a:latin typeface="新宋体" panose="02010609030101010101" charset="-122"/>
                <a:ea typeface="新宋体" panose="02010609030101010101" charset="-122"/>
              </a:rPr>
              <a:t>LineData</a:t>
            </a:r>
            <a:endParaRPr lang="en-US" altLang="zh-CN" sz="1200" dirty="0" smtClean="0">
              <a:solidFill>
                <a:prstClr val="black"/>
              </a:solidFill>
              <a:latin typeface="新宋体" panose="02010609030101010101" charset="-122"/>
              <a:ea typeface="新宋体" panose="02010609030101010101" charset="-122"/>
            </a:endParaRPr>
          </a:p>
          <a:p>
            <a:r>
              <a:rPr lang="en-US" altLang="zh-CN" sz="1200" b="0" i="0" kern="1200" dirty="0" err="1" smtClean="0">
                <a:solidFill>
                  <a:schemeClr val="tx1"/>
                </a:solidFill>
                <a:effectLst/>
                <a:latin typeface="+mn-lt"/>
                <a:ea typeface="+mn-ea"/>
                <a:cs typeface="+mn-cs"/>
              </a:rPr>
              <a:t>istringstream</a:t>
            </a:r>
            <a:r>
              <a:rPr lang="zh-CN" altLang="en-US" sz="1200" b="0" i="0" kern="1200" dirty="0" smtClean="0">
                <a:solidFill>
                  <a:schemeClr val="tx1"/>
                </a:solidFill>
                <a:effectLst/>
                <a:latin typeface="+mn-lt"/>
                <a:ea typeface="+mn-ea"/>
                <a:cs typeface="+mn-cs"/>
              </a:rPr>
              <a:t>类</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描述：从流中提取数据，支持 </a:t>
            </a:r>
            <a:r>
              <a:rPr lang="en-US" altLang="zh-CN" sz="1200" b="0" i="0" kern="1200" dirty="0" smtClean="0">
                <a:solidFill>
                  <a:schemeClr val="tx1"/>
                </a:solidFill>
                <a:effectLst/>
                <a:latin typeface="+mn-lt"/>
                <a:ea typeface="+mn-ea"/>
                <a:cs typeface="+mn-cs"/>
              </a:rPr>
              <a:t>&gt;&gt; </a:t>
            </a:r>
            <a:r>
              <a:rPr lang="zh-CN" altLang="en-US" sz="1200" b="0" i="0" kern="1200" dirty="0" smtClean="0">
                <a:solidFill>
                  <a:schemeClr val="tx1"/>
                </a:solidFill>
                <a:effectLst/>
                <a:latin typeface="+mn-lt"/>
                <a:ea typeface="+mn-ea"/>
                <a:cs typeface="+mn-cs"/>
              </a:rPr>
              <a:t>操作</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这里字符串可以包括多个单词，单词之间使用空格分开</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转换为</a:t>
            </a:r>
            <a:r>
              <a:rPr lang="en-US" altLang="zh-CN" sz="1200" b="0" i="0" kern="1200" dirty="0" smtClean="0">
                <a:solidFill>
                  <a:schemeClr val="tx1"/>
                </a:solidFill>
                <a:effectLst/>
                <a:latin typeface="+mn-lt"/>
                <a:ea typeface="+mn-ea"/>
                <a:cs typeface="+mn-cs"/>
              </a:rPr>
              <a:t>double</a:t>
            </a:r>
            <a:r>
              <a:rPr lang="zh-CN" altLang="en-US" sz="1200" b="0" i="0" kern="1200" dirty="0" smtClean="0">
                <a:solidFill>
                  <a:schemeClr val="tx1"/>
                </a:solidFill>
                <a:effectLst/>
                <a:latin typeface="+mn-lt"/>
                <a:ea typeface="+mn-ea"/>
                <a:cs typeface="+mn-cs"/>
              </a:rPr>
              <a:t>类型，存入</a:t>
            </a:r>
            <a:r>
              <a:rPr lang="en-US" altLang="zh-CN" sz="1200" b="0" i="0" kern="1200" dirty="0" err="1" smtClean="0">
                <a:solidFill>
                  <a:schemeClr val="tx1"/>
                </a:solidFill>
                <a:effectLst/>
                <a:latin typeface="+mn-lt"/>
                <a:ea typeface="+mn-ea"/>
                <a:cs typeface="+mn-cs"/>
              </a:rPr>
              <a:t>singleData</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N=4</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个特征向量作为输入</a:t>
            </a:r>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BD9DA542-55DF-42F1-95C7-A2A89496D25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smtClean="0"/>
              <a:t>波尔兹曼机模型</a:t>
            </a:r>
            <a:endParaRPr lang="zh-CN" altLang="en-US" dirty="0"/>
          </a:p>
        </p:txBody>
      </p:sp>
      <p:sp>
        <p:nvSpPr>
          <p:cNvPr id="4" name="灯片编号占位符 3"/>
          <p:cNvSpPr>
            <a:spLocks noGrp="1"/>
          </p:cNvSpPr>
          <p:nvPr>
            <p:ph type="sldNum" sz="quarter" idx="10"/>
          </p:nvPr>
        </p:nvSpPr>
        <p:spPr/>
        <p:txBody>
          <a:bodyPr/>
          <a:lstStyle/>
          <a:p>
            <a:fld id="{5D8DB0D5-7F74-48F4-A4EB-34E16F5E6EED}"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pPr>
              <a:lnSpc>
                <a:spcPct val="80000"/>
              </a:lnSpc>
            </a:pPr>
            <a:r>
              <a:rPr lang="zh-CN" altLang="en-US" sz="1200" dirty="0" smtClean="0"/>
              <a:t>在这个过程中，主要是要对整个网络进行了内存分配和分别对每一层也进行了内存的分配。还有就是对每一层中的几个成员变量进行了内存分配，做好了这些以后也对层间的权值进行了内存分配。</a:t>
            </a:r>
            <a:endParaRPr lang="zh-CN" altLang="en-US" sz="1200" dirty="0" smtClean="0"/>
          </a:p>
          <a:p>
            <a:pPr>
              <a:lnSpc>
                <a:spcPct val="80000"/>
              </a:lnSpc>
            </a:pPr>
            <a:r>
              <a:rPr lang="zh-CN" altLang="en-US" sz="1200" dirty="0" smtClean="0"/>
              <a:t>还有还对网络中的InputLayer(输入层),OutputLayer(输出层),Alpha(动量因子),Eta(学习步长) ,Gain(S函数的系数)</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BD9DA542-55DF-42F1-95C7-A2A89496D25E}"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b="1" dirty="0" smtClean="0">
                <a:solidFill>
                  <a:srgbClr val="00B050"/>
                </a:solidFill>
                <a:latin typeface="新宋体" panose="02010609030101010101" charset="-122"/>
                <a:ea typeface="新宋体" panose="02010609030101010101" charset="-122"/>
              </a:rPr>
              <a:t>将每行数据的前</a:t>
            </a:r>
            <a:r>
              <a:rPr lang="en-US" altLang="zh-CN" sz="1200" b="1" dirty="0" smtClean="0">
                <a:solidFill>
                  <a:srgbClr val="00B050"/>
                </a:solidFill>
                <a:latin typeface="新宋体" panose="02010609030101010101" charset="-122"/>
                <a:ea typeface="新宋体" panose="02010609030101010101" charset="-122"/>
              </a:rPr>
              <a:t>N(</a:t>
            </a:r>
            <a:r>
              <a:rPr lang="zh-CN" altLang="en-US" sz="1200" b="1" dirty="0" smtClean="0">
                <a:solidFill>
                  <a:srgbClr val="00B050"/>
                </a:solidFill>
                <a:latin typeface="新宋体" panose="02010609030101010101" charset="-122"/>
                <a:ea typeface="新宋体" panose="02010609030101010101" charset="-122"/>
              </a:rPr>
              <a:t>输入层节点数</a:t>
            </a:r>
            <a:r>
              <a:rPr lang="en-US" altLang="zh-CN" sz="1200" b="1" dirty="0" smtClean="0">
                <a:solidFill>
                  <a:srgbClr val="00B050"/>
                </a:solidFill>
                <a:latin typeface="新宋体" panose="02010609030101010101" charset="-122"/>
                <a:ea typeface="新宋体" panose="02010609030101010101" charset="-122"/>
              </a:rPr>
              <a:t>)</a:t>
            </a:r>
            <a:r>
              <a:rPr lang="zh-CN" altLang="en-US" sz="1200" b="1" dirty="0" smtClean="0">
                <a:solidFill>
                  <a:srgbClr val="00B050"/>
                </a:solidFill>
                <a:latin typeface="新宋体" panose="02010609030101010101" charset="-122"/>
                <a:ea typeface="新宋体" panose="02010609030101010101" charset="-122"/>
              </a:rPr>
              <a:t>个数据插到输入数据集中，作为输入样本。每行的后面数据分配给输出数据集，作为期望输出。 </a:t>
            </a:r>
            <a:endParaRPr lang="zh-CN" altLang="en-US" sz="1200" b="1" dirty="0" smtClean="0">
              <a:solidFill>
                <a:srgbClr val="00B050"/>
              </a:solidFill>
              <a:latin typeface="新宋体" panose="02010609030101010101" charset="-122"/>
              <a:ea typeface="新宋体" panose="02010609030101010101" charset="-122"/>
            </a:endParaRPr>
          </a:p>
          <a:p>
            <a:endParaRPr lang="zh-CN" altLang="en-US" dirty="0"/>
          </a:p>
        </p:txBody>
      </p:sp>
      <p:sp>
        <p:nvSpPr>
          <p:cNvPr id="4" name="灯片编号占位符 3"/>
          <p:cNvSpPr>
            <a:spLocks noGrp="1"/>
          </p:cNvSpPr>
          <p:nvPr>
            <p:ph type="sldNum" sz="quarter" idx="10"/>
          </p:nvPr>
        </p:nvSpPr>
        <p:spPr/>
        <p:txBody>
          <a:bodyPr/>
          <a:lstStyle/>
          <a:p>
            <a:fld id="{BD9DA542-55DF-42F1-95C7-A2A89496D25E}"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sz="1400" dirty="0" smtClean="0"/>
              <a:t>初始化层间的权值</a:t>
            </a:r>
            <a:endParaRPr lang="zh-CN" altLang="en-US" sz="1400" dirty="0" smtClean="0"/>
          </a:p>
          <a:p>
            <a:r>
              <a:rPr lang="zh-CN" altLang="en-US" sz="1200" dirty="0" smtClean="0"/>
              <a:t>这些过程在函数 RandomWeights中完成。这个函数通过三层循环为每一个神经元到下一个神经元之间的权值进行赋值，而这里放权值的变量是用一个二维数组来存储的，使用前一层的神经元与这一层神经元的位置来确定之间的权值，这个权值通过使用 RandomEqualREAL函数是随机产生的在[-0.5 0.5]之间</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BD9DA542-55DF-42F1-95C7-A2A89496D25E}"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sz="1200" dirty="0" smtClean="0"/>
              <a:t>这个过程的处理集中了PropagateLayer中，这个函数有3个参数，分别为net，upper(高层)</a:t>
            </a:r>
            <a:endParaRPr lang="zh-CN" altLang="en-US" sz="1200" dirty="0" smtClean="0"/>
          </a:p>
          <a:p>
            <a:r>
              <a:rPr lang="zh-CN" altLang="en-US" sz="1200" dirty="0" smtClean="0"/>
              <a:t>Lower(底层)，这个函数主要是通过循环调用这个函数，来求出高层神经元的输入和输出。神经元的输入是通过于前一层的每一个神经元之间的权值乘以那个神经元的输出的和，在函数中通过变量sum来求输入，然后我们使用sigmoid function来求出对应神经元的输出，然后保存到每一层的输出数组中去，而这个函数的功能也就完成了这些功能。</a:t>
            </a:r>
            <a:endParaRPr lang="en-US" altLang="zh-CN" sz="1200" dirty="0" smtClean="0"/>
          </a:p>
          <a:p>
            <a:r>
              <a:rPr lang="zh-CN" altLang="zh-CN" sz="1200" dirty="0" smtClean="0"/>
              <a:t>从红色那个语句我们可以看出，它使用的是sigmoid function，这里的Net-&gt;Gain是一个系数，这个为1。sigmoid function=1 / (1 + exp(-x));</a:t>
            </a:r>
            <a:endParaRPr lang="zh-CN" altLang="zh-CN" sz="1200" dirty="0" smtClean="0"/>
          </a:p>
          <a:p>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BD9DA542-55DF-42F1-95C7-A2A89496D25E}"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pPr>
              <a:lnSpc>
                <a:spcPct val="105000"/>
              </a:lnSpc>
            </a:pPr>
            <a:r>
              <a:rPr lang="zh-CN" altLang="en-US" sz="1200" dirty="0" smtClean="0"/>
              <a:t>用来求出上面输出层的输出值与我们的样本值(期望值)之间的差距</a:t>
            </a:r>
            <a:endParaRPr lang="en-US" altLang="zh-CN" sz="1200" dirty="0" smtClean="0"/>
          </a:p>
          <a:p>
            <a:pPr>
              <a:lnSpc>
                <a:spcPct val="105000"/>
              </a:lnSpc>
            </a:pPr>
            <a:r>
              <a:rPr lang="zh-CN" altLang="en-US" sz="1200" dirty="0" smtClean="0"/>
              <a:t>ComputeOutputError ：</a:t>
            </a:r>
            <a:endParaRPr lang="zh-CN" altLang="en-US" sz="1200" dirty="0" smtClean="0"/>
          </a:p>
          <a:p>
            <a:pPr>
              <a:lnSpc>
                <a:spcPct val="105000"/>
              </a:lnSpc>
            </a:pPr>
            <a:r>
              <a:rPr lang="zh-CN" altLang="en-US" sz="1200" dirty="0" smtClean="0"/>
              <a:t>这个函数处理的是输出层上的东西，通过对每一神经元的循环，然后比较每一个神经元的输出值与期望值(Target),然后通过公式来求出输出层的每一个神经元的误差，然后通过求和再求出net的总误差。</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BD9DA542-55DF-42F1-95C7-A2A89496D25E}"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t>通过ComputeOutputError求出的误差来调整一个变量，这个变量为每一个神经元的Error的值，这个值书上公式中的d，这个值与稍后的调成权值的有着直接的关系。</a:t>
            </a:r>
            <a:endParaRPr lang="zh-CN" altLang="en-US" sz="1200"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t>这个函数也有三个参数，分别为net,lower(底层),upper(高层)。这个函数是通过输出层的误差也反向的去改变前面几层的与权值直接相关的d这个值。通过循环的使用这个函数来有限次的改变这个值，这个值的计算的公式为</a:t>
            </a:r>
            <a:r>
              <a:rPr lang="en-US" altLang="zh-CN" sz="1200" dirty="0" smtClean="0"/>
              <a:t>d(</a:t>
            </a:r>
            <a:r>
              <a:rPr lang="en-US" altLang="zh-CN" sz="1200" dirty="0" err="1" smtClean="0"/>
              <a:t>k,i</a:t>
            </a:r>
            <a:r>
              <a:rPr lang="en-US" altLang="zh-CN" sz="1200" dirty="0" smtClean="0"/>
              <a:t>)=y(</a:t>
            </a:r>
            <a:r>
              <a:rPr lang="en-US" altLang="zh-CN" sz="1200" dirty="0" err="1" smtClean="0"/>
              <a:t>k,i</a:t>
            </a:r>
            <a:r>
              <a:rPr lang="en-US" altLang="zh-CN" sz="1200" dirty="0" smtClean="0"/>
              <a:t>)*(1-y(</a:t>
            </a:r>
            <a:r>
              <a:rPr lang="en-US" altLang="zh-CN" sz="1200" dirty="0" err="1" smtClean="0"/>
              <a:t>k,i</a:t>
            </a:r>
            <a:r>
              <a:rPr lang="en-US" altLang="zh-CN" sz="1200" dirty="0" smtClean="0"/>
              <a:t>))*∑w(k+1,l,i)*d(k+1,l)</a:t>
            </a:r>
            <a:r>
              <a:rPr lang="zh-CN" altLang="en-US" sz="1200" dirty="0" smtClean="0"/>
              <a:t>来计算的，程序中通过使用循环来求的上层权值与error的乘积之和，然后在求出这层的d值。</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BD9DA542-55DF-42F1-95C7-A2A89496D25E}"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pPr>
              <a:lnSpc>
                <a:spcPct val="200000"/>
              </a:lnSpc>
              <a:buFontTx/>
              <a:buNone/>
            </a:pPr>
            <a:r>
              <a:rPr lang="zh-CN" altLang="en-US" sz="1200" dirty="0" smtClean="0">
                <a:sym typeface="Arial" panose="020B0604020202020204" pitchFamily="34" charset="0"/>
              </a:rPr>
              <a:t> 这个过程主要在AdjustWeights完成，这个函数主要是根据上个</a:t>
            </a:r>
            <a:r>
              <a:rPr lang="zh-CN" altLang="en-US" sz="1200" dirty="0" smtClean="0"/>
              <a:t>BackpropagateLayer</a:t>
            </a:r>
            <a:endParaRPr lang="zh-CN" altLang="en-US" sz="1200" b="1" dirty="0" smtClean="0">
              <a:sym typeface="Arial" panose="020B0604020202020204" pitchFamily="34" charset="0"/>
            </a:endParaRPr>
          </a:p>
          <a:p>
            <a:pPr>
              <a:lnSpc>
                <a:spcPct val="200000"/>
              </a:lnSpc>
            </a:pPr>
            <a:r>
              <a:rPr lang="zh-CN" altLang="en-US" sz="1200" dirty="0" smtClean="0">
                <a:sym typeface="Arial" panose="020B0604020202020204" pitchFamily="34" charset="0"/>
              </a:rPr>
              <a:t>求出来的error 值来调整每一层每一个神经元之间的权值。这个调整和一开始的赋值差不多，也是通过3重循环来改变，每一个神经元之间的权值。使用的公式就是我们上面提到的求∆W(k)的公式。不过这个的ε是Eta,而d就是每一个神经元的error的值，y就是上一层的某个神经元的输出值。</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动量因子</a:t>
            </a:r>
            <a:endParaRPr lang="zh-CN" altLang="en-US" dirty="0"/>
          </a:p>
        </p:txBody>
      </p:sp>
      <p:sp>
        <p:nvSpPr>
          <p:cNvPr id="4" name="灯片编号占位符 3"/>
          <p:cNvSpPr>
            <a:spLocks noGrp="1"/>
          </p:cNvSpPr>
          <p:nvPr>
            <p:ph type="sldNum" sz="quarter" idx="10"/>
          </p:nvPr>
        </p:nvSpPr>
        <p:spPr/>
        <p:txBody>
          <a:bodyPr/>
          <a:lstStyle/>
          <a:p>
            <a:fld id="{BD9DA542-55DF-42F1-95C7-A2A89496D25E}"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pPr>
              <a:spcBef>
                <a:spcPts val="0"/>
              </a:spcBef>
            </a:pPr>
            <a:r>
              <a:rPr lang="zh-CN" altLang="zh-CN" sz="1200" dirty="0" smtClean="0"/>
              <a:t>TestError就是测试的中误差。</a:t>
            </a:r>
            <a:endParaRPr lang="zh-CN" altLang="zh-CN" sz="1200" dirty="0" smtClean="0"/>
          </a:p>
          <a:p>
            <a:r>
              <a:rPr lang="zh-CN" altLang="en-US" dirty="0" smtClean="0"/>
              <a:t>把修正的权值代入</a:t>
            </a:r>
            <a:r>
              <a:rPr lang="en-US" altLang="zh-CN" dirty="0" smtClean="0"/>
              <a:t>BP</a:t>
            </a:r>
            <a:r>
              <a:rPr lang="zh-CN" altLang="en-US" dirty="0" smtClean="0"/>
              <a:t>网络计算出的输出和期望输出对比</a:t>
            </a:r>
            <a:endParaRPr lang="en-US" altLang="zh-CN" dirty="0" smtClean="0"/>
          </a:p>
          <a:p>
            <a:pPr eaLnBrk="1" hangingPunct="1">
              <a:buClrTx/>
              <a:buSzTx/>
              <a:buFontTx/>
              <a:buChar char="•"/>
            </a:pPr>
            <a:r>
              <a:rPr lang="en-US" altLang="zh-CN" sz="1400" dirty="0" smtClean="0"/>
              <a:t> </a:t>
            </a:r>
            <a:r>
              <a:rPr lang="zh-CN" altLang="en-US" dirty="0" smtClean="0"/>
              <a:t>学习集</a:t>
            </a:r>
            <a:r>
              <a:rPr lang="en-US" altLang="zh-CN" dirty="0" smtClean="0"/>
              <a:t>,     </a:t>
            </a:r>
            <a:r>
              <a:rPr lang="zh-CN" altLang="en-US" dirty="0" smtClean="0"/>
              <a:t>用于计算和更新网络权重</a:t>
            </a:r>
            <a:endParaRPr lang="en-US" altLang="zh-CN" dirty="0" smtClean="0"/>
          </a:p>
          <a:p>
            <a:pPr eaLnBrk="1" hangingPunct="1">
              <a:buClrTx/>
              <a:buSzTx/>
              <a:buFontTx/>
              <a:buChar char="•"/>
            </a:pPr>
            <a:r>
              <a:rPr lang="en-US" altLang="zh-CN" dirty="0" smtClean="0">
                <a:cs typeface="Arial" panose="020B0604020202020204" pitchFamily="34" charset="0"/>
              </a:rPr>
              <a:t> </a:t>
            </a:r>
            <a:r>
              <a:rPr lang="zh-CN" altLang="en-US" dirty="0" smtClean="0">
                <a:cs typeface="Arial" panose="020B0604020202020204" pitchFamily="34" charset="0"/>
              </a:rPr>
              <a:t>验证集， </a:t>
            </a:r>
            <a:r>
              <a:rPr lang="en-US" altLang="zh-CN" dirty="0" smtClean="0">
                <a:cs typeface="Arial" panose="020B0604020202020204" pitchFamily="34" charset="0"/>
              </a:rPr>
              <a:t> </a:t>
            </a:r>
            <a:r>
              <a:rPr lang="zh-CN" altLang="en-US" dirty="0" smtClean="0">
                <a:cs typeface="Arial" panose="020B0604020202020204" pitchFamily="34" charset="0"/>
              </a:rPr>
              <a:t>用于验证误差</a:t>
            </a:r>
            <a:endParaRPr lang="en-US" altLang="zh-CN" dirty="0" smtClean="0">
              <a:cs typeface="Arial" panose="020B0604020202020204" pitchFamily="34" charset="0"/>
            </a:endParaRPr>
          </a:p>
          <a:p>
            <a:pPr eaLnBrk="1" hangingPunct="1">
              <a:buClrTx/>
              <a:buSzTx/>
              <a:buFontTx/>
              <a:buChar char="•"/>
            </a:pPr>
            <a:r>
              <a:rPr lang="en-US" altLang="zh-CN" dirty="0" smtClean="0"/>
              <a:t> </a:t>
            </a:r>
            <a:r>
              <a:rPr lang="zh-CN" altLang="en-US" dirty="0" smtClean="0"/>
              <a:t>测试集，  用于分类</a:t>
            </a:r>
            <a:endParaRPr lang="en-US" altLang="zh-CN" dirty="0" smtClean="0">
              <a:cs typeface="Arial" panose="020B0604020202020204" pitchFamily="34" charset="0"/>
            </a:endParaRPr>
          </a:p>
          <a:p>
            <a:endParaRPr lang="zh-CN" altLang="en-US" dirty="0"/>
          </a:p>
        </p:txBody>
      </p:sp>
      <p:sp>
        <p:nvSpPr>
          <p:cNvPr id="4" name="灯片编号占位符 3"/>
          <p:cNvSpPr>
            <a:spLocks noGrp="1"/>
          </p:cNvSpPr>
          <p:nvPr>
            <p:ph type="sldNum" sz="quarter" idx="10"/>
          </p:nvPr>
        </p:nvSpPr>
        <p:spPr/>
        <p:txBody>
          <a:bodyPr/>
          <a:lstStyle/>
          <a:p>
            <a:fld id="{BD9DA542-55DF-42F1-95C7-A2A89496D25E}"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200" dirty="0" smtClean="0"/>
              <a:t>判断网络误差是否满足要求。当误差达到预设精度或学习次数大于设定的最大次数，则结束算法。否则，选取下一个学习样本及对应的期望输出，返回到第三步，进入下一轮学习。 </a:t>
            </a:r>
            <a:endParaRPr lang="en-US" altLang="zh-CN" sz="1200" dirty="0" smtClean="0"/>
          </a:p>
          <a:p>
            <a:pPr>
              <a:lnSpc>
                <a:spcPct val="80000"/>
              </a:lnSpc>
            </a:pPr>
            <a:r>
              <a:rPr lang="zh-CN" altLang="zh-CN" sz="1200" dirty="0" smtClean="0"/>
              <a:t>进行很多次的循环，如果每一次误差比上一次小，那就继续循环，如果比先前的大，那就停止。</a:t>
            </a:r>
            <a:endParaRPr lang="zh-CN" altLang="zh-CN" sz="1200" dirty="0" smtClean="0"/>
          </a:p>
          <a:p>
            <a:pPr>
              <a:lnSpc>
                <a:spcPct val="80000"/>
              </a:lnSpc>
            </a:pPr>
            <a:r>
              <a:rPr lang="zh-CN" altLang="zh-CN" sz="1200" dirty="0" smtClean="0"/>
              <a:t>这里有两个函数，一个是给weight做副本的，而RestoreWeights是在退出循环的时候把前面一次好的权值赋值给net中的各层的权值。</a:t>
            </a:r>
            <a:endParaRPr lang="zh-CN" altLang="zh-CN" sz="1200" dirty="0" smtClean="0"/>
          </a:p>
          <a:p>
            <a:pPr marL="0" marR="0" indent="0" algn="l" defTabSz="914400" rtl="0" eaLnBrk="1" fontAlgn="auto" latinLnBrk="0" hangingPunct="1">
              <a:lnSpc>
                <a:spcPct val="100000"/>
              </a:lnSpc>
              <a:spcBef>
                <a:spcPts val="0"/>
              </a:spcBef>
              <a:spcAft>
                <a:spcPts val="0"/>
              </a:spcAft>
              <a:buClrTx/>
              <a:buSzTx/>
              <a:buFontTx/>
              <a:buNone/>
              <a:defRPr/>
            </a:pPr>
            <a:endParaRPr lang="zh-CN" altLang="zh-CN" sz="1200" dirty="0" smtClean="0"/>
          </a:p>
          <a:p>
            <a:endParaRPr lang="en-US" altLang="zh-CN" dirty="0" smtClean="0"/>
          </a:p>
        </p:txBody>
      </p:sp>
      <p:sp>
        <p:nvSpPr>
          <p:cNvPr id="4" name="灯片编号占位符 3"/>
          <p:cNvSpPr>
            <a:spLocks noGrp="1"/>
          </p:cNvSpPr>
          <p:nvPr>
            <p:ph type="sldNum" sz="quarter" idx="10"/>
          </p:nvPr>
        </p:nvSpPr>
        <p:spPr/>
        <p:txBody>
          <a:bodyPr/>
          <a:lstStyle/>
          <a:p>
            <a:fld id="{BD9DA542-55DF-42F1-95C7-A2A89496D25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8DB0D5-7F74-48F4-A4EB-34E16F5E6EE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先从构造简单的机器开始。一台基本的机器，接受了一个问题，做了一些思考，并输出了一个答案。但是计算机并不是真的思考，只是得到包装的计算器，因此改得恰当一点。一台计算机接受了一些输入，执行了一些计算，然后弹出输出。下面是一台计算机对</a:t>
            </a:r>
            <a:r>
              <a:rPr lang="en-US" altLang="zh-CN" dirty="0" smtClean="0"/>
              <a:t>3x4</a:t>
            </a:r>
            <a:r>
              <a:rPr lang="zh-CN" altLang="en-US" dirty="0" smtClean="0"/>
              <a:t>的输入进行处理，就是将乘法运算转化为相对简单的一组加法，然后弹出答案</a:t>
            </a:r>
            <a:r>
              <a:rPr lang="en-US" altLang="zh-CN" dirty="0" smtClean="0"/>
              <a:t>12</a:t>
            </a:r>
            <a:r>
              <a:rPr lang="zh-CN" altLang="en-US" dirty="0" smtClean="0"/>
              <a:t>。让我们稍微增加一点复杂度。试想一下将千米转化为英里的一台机器。</a:t>
            </a:r>
            <a:endParaRPr lang="zh-CN" altLang="en-US" dirty="0"/>
          </a:p>
        </p:txBody>
      </p:sp>
      <p:sp>
        <p:nvSpPr>
          <p:cNvPr id="4" name="灯片编号占位符 3"/>
          <p:cNvSpPr>
            <a:spLocks noGrp="1"/>
          </p:cNvSpPr>
          <p:nvPr>
            <p:ph type="sldNum" sz="quarter" idx="10"/>
          </p:nvPr>
        </p:nvSpPr>
        <p:spPr/>
        <p:txBody>
          <a:bodyPr/>
          <a:lstStyle/>
          <a:p>
            <a:fld id="{5D8DB0D5-7F74-48F4-A4EB-34E16F5E6EE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我们不知道千米和英里之间的转换公式。知道的是两者之间的关系是线性的。也就是说，如果英里数加倍，那么表示相同距离的千米数也是加倍的。可以表示为英里</a:t>
            </a:r>
            <a:r>
              <a:rPr lang="en-US" altLang="zh-CN" dirty="0" smtClean="0"/>
              <a:t>=</a:t>
            </a:r>
            <a:r>
              <a:rPr lang="zh-CN" altLang="en-US" dirty="0" smtClean="0"/>
              <a:t>千米</a:t>
            </a:r>
            <a:r>
              <a:rPr lang="en-US" altLang="zh-CN" dirty="0" smtClean="0"/>
              <a:t>XC</a:t>
            </a:r>
            <a:r>
              <a:rPr lang="zh-CN" altLang="en-US" dirty="0" smtClean="0"/>
              <a:t>，</a:t>
            </a:r>
            <a:r>
              <a:rPr lang="en-US" altLang="zh-CN" dirty="0" smtClean="0"/>
              <a:t>C</a:t>
            </a:r>
            <a:r>
              <a:rPr lang="zh-CN" altLang="en-US" dirty="0" smtClean="0"/>
              <a:t>为常数。我们不知道</a:t>
            </a:r>
            <a:r>
              <a:rPr lang="en-US" altLang="zh-CN" dirty="0" smtClean="0"/>
              <a:t>C</a:t>
            </a:r>
            <a:r>
              <a:rPr lang="zh-CN" altLang="en-US" dirty="0" smtClean="0"/>
              <a:t>是多少，唯一的线索就是一些正确的千米</a:t>
            </a:r>
            <a:r>
              <a:rPr lang="en-US" altLang="zh-CN" dirty="0" smtClean="0"/>
              <a:t>/</a:t>
            </a:r>
            <a:r>
              <a:rPr lang="zh-CN" altLang="en-US" dirty="0" smtClean="0"/>
              <a:t>英里匹配的数值对。我们先选个随机的数值试一下，比如</a:t>
            </a:r>
            <a:r>
              <a:rPr lang="en-US" altLang="zh-CN" dirty="0" smtClean="0"/>
              <a:t>C=0.5.</a:t>
            </a:r>
            <a:endParaRPr lang="zh-CN" altLang="en-US" dirty="0"/>
          </a:p>
        </p:txBody>
      </p:sp>
      <p:sp>
        <p:nvSpPr>
          <p:cNvPr id="4" name="灯片编号占位符 3"/>
          <p:cNvSpPr>
            <a:spLocks noGrp="1"/>
          </p:cNvSpPr>
          <p:nvPr>
            <p:ph type="sldNum" sz="quarter" idx="10"/>
          </p:nvPr>
        </p:nvSpPr>
        <p:spPr/>
        <p:txBody>
          <a:bodyPr/>
          <a:lstStyle/>
          <a:p>
            <a:fld id="{5D8DB0D5-7F74-48F4-A4EB-34E16F5E6EE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答案应该使</a:t>
            </a:r>
            <a:r>
              <a:rPr lang="en-US" altLang="zh-CN" dirty="0" smtClean="0"/>
              <a:t>62.137</a:t>
            </a:r>
            <a:r>
              <a:rPr lang="zh-CN" altLang="en-US" dirty="0" smtClean="0"/>
              <a:t>，计算结果与真实值之间有差值，也就是误差</a:t>
            </a:r>
            <a:endParaRPr lang="zh-CN" altLang="en-US" dirty="0"/>
          </a:p>
        </p:txBody>
      </p:sp>
      <p:sp>
        <p:nvSpPr>
          <p:cNvPr id="4" name="灯片编号占位符 3"/>
          <p:cNvSpPr>
            <a:spLocks noGrp="1"/>
          </p:cNvSpPr>
          <p:nvPr>
            <p:ph type="sldNum" sz="quarter" idx="10"/>
          </p:nvPr>
        </p:nvSpPr>
        <p:spPr/>
        <p:txBody>
          <a:bodyPr/>
          <a:lstStyle/>
          <a:p>
            <a:fld id="{5D8DB0D5-7F74-48F4-A4EB-34E16F5E6EE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pic>
        <p:nvPicPr>
          <p:cNvPr id="12" name="그림 11"/>
          <p:cNvPicPr>
            <a:picLocks noChangeAspect="1"/>
          </p:cNvPicPr>
          <p:nvPr userDrawn="1"/>
        </p:nvPicPr>
        <p:blipFill rotWithShape="1">
          <a:blip r:embed="rId2">
            <a:extLst>
              <a:ext uri="{28A0092B-C50C-407E-A947-70E740481C1C}">
                <a14:useLocalDpi xmlns:a14="http://schemas.microsoft.com/office/drawing/2010/main" val="0"/>
              </a:ext>
            </a:extLst>
          </a:blip>
          <a:srcRect t="34033" b="26772"/>
          <a:stretch>
            <a:fillRect/>
          </a:stretch>
        </p:blipFill>
        <p:spPr>
          <a:xfrm>
            <a:off x="0" y="1665377"/>
            <a:ext cx="6858000" cy="2687963"/>
          </a:xfrm>
          <a:prstGeom prst="rect">
            <a:avLst/>
          </a:prstGeom>
        </p:spPr>
      </p:pic>
      <p:sp>
        <p:nvSpPr>
          <p:cNvPr id="3" name="직사각형 2"/>
          <p:cNvSpPr/>
          <p:nvPr userDrawn="1"/>
        </p:nvSpPr>
        <p:spPr>
          <a:xfrm flipV="1">
            <a:off x="0" y="1512877"/>
            <a:ext cx="6858000" cy="8539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 name="직사각형 3"/>
          <p:cNvSpPr/>
          <p:nvPr userDrawn="1"/>
        </p:nvSpPr>
        <p:spPr>
          <a:xfrm flipV="1">
            <a:off x="0" y="4415455"/>
            <a:ext cx="6858000" cy="4571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6" name="텍스트 개체 틀 4"/>
          <p:cNvSpPr>
            <a:spLocks noGrp="1"/>
          </p:cNvSpPr>
          <p:nvPr>
            <p:ph type="body" sz="quarter" idx="10" hasCustomPrompt="1"/>
          </p:nvPr>
        </p:nvSpPr>
        <p:spPr>
          <a:xfrm>
            <a:off x="2888456" y="1814182"/>
            <a:ext cx="3835004" cy="1393825"/>
          </a:xfrm>
          <a:prstGeom prst="rect">
            <a:avLst/>
          </a:prstGeom>
        </p:spPr>
        <p:txBody>
          <a:bodyPr lIns="0" tIns="0" rIns="0" bIns="0"/>
          <a:lstStyle>
            <a:lvl1pPr marL="0" indent="0">
              <a:lnSpc>
                <a:spcPct val="80000"/>
              </a:lnSpc>
              <a:buNone/>
              <a:defRPr sz="4050" b="1">
                <a:latin typeface="Calibri" panose="020F0502020204030204" pitchFamily="34" charset="0"/>
              </a:defRPr>
            </a:lvl1pPr>
          </a:lstStyle>
          <a:p>
            <a:pPr lvl="0"/>
            <a:r>
              <a:rPr lang="en-US" altLang="ko-KR" smtClean="0"/>
              <a:t>Presentation main title</a:t>
            </a:r>
            <a:endParaRPr lang="ko-KR" altLang="en-US"/>
          </a:p>
        </p:txBody>
      </p:sp>
      <p:sp>
        <p:nvSpPr>
          <p:cNvPr id="7" name="텍스트 개체 틀 4"/>
          <p:cNvSpPr>
            <a:spLocks noGrp="1"/>
          </p:cNvSpPr>
          <p:nvPr>
            <p:ph type="body" sz="quarter" idx="11" hasCustomPrompt="1"/>
          </p:nvPr>
        </p:nvSpPr>
        <p:spPr>
          <a:xfrm>
            <a:off x="2888456" y="3294640"/>
            <a:ext cx="3835004" cy="385578"/>
          </a:xfrm>
          <a:prstGeom prst="rect">
            <a:avLst/>
          </a:prstGeom>
        </p:spPr>
        <p:txBody>
          <a:bodyPr lIns="0" tIns="0" rIns="0" bIns="0"/>
          <a:lstStyle>
            <a:lvl1pPr marL="0" indent="0">
              <a:lnSpc>
                <a:spcPct val="80000"/>
              </a:lnSpc>
              <a:buNone/>
              <a:defRPr sz="1800" b="1">
                <a:latin typeface="Calibri" panose="020F0502020204030204" pitchFamily="34" charset="0"/>
              </a:defRPr>
            </a:lvl1pPr>
          </a:lstStyle>
          <a:p>
            <a:pPr lvl="0"/>
            <a:r>
              <a:rPr lang="en-US" altLang="ko-KR" smtClean="0"/>
              <a:t>Presentation sub title</a:t>
            </a:r>
            <a:endParaRPr lang="ko-KR"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841772"/>
            <a:ext cx="5829300" cy="1790700"/>
          </a:xfrm>
          <a:prstGeom prst="rect">
            <a:avLst/>
          </a:prstGeo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57250" y="2701528"/>
            <a:ext cx="51435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471488" y="4767264"/>
            <a:ext cx="1543050" cy="273844"/>
          </a:xfrm>
          <a:prstGeom prst="rect">
            <a:avLst/>
          </a:prstGeom>
        </p:spPr>
        <p:txBody>
          <a:bodyPr/>
          <a:lstStyle/>
          <a:p>
            <a:fld id="{C764DE79-268F-4C1A-8933-263129D2AF90}" type="datetimeFigureOut">
              <a:rPr lang="en-US" smtClean="0"/>
            </a:fld>
            <a:endParaRPr lang="en-US" dirty="0"/>
          </a:p>
        </p:txBody>
      </p:sp>
      <p:sp>
        <p:nvSpPr>
          <p:cNvPr id="5" name="Footer Placeholder 4"/>
          <p:cNvSpPr>
            <a:spLocks noGrp="1"/>
          </p:cNvSpPr>
          <p:nvPr>
            <p:ph type="ftr" sz="quarter" idx="11"/>
          </p:nvPr>
        </p:nvSpPr>
        <p:spPr>
          <a:xfrm>
            <a:off x="2271713" y="4767264"/>
            <a:ext cx="2314575"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4843463" y="4767264"/>
            <a:ext cx="1543050" cy="273844"/>
          </a:xfrm>
          <a:prstGeom prst="rect">
            <a:avLst/>
          </a:prstGeom>
        </p:spPr>
        <p:txBody>
          <a:bodyPr/>
          <a:lstStyle/>
          <a:p>
            <a:fld id="{48F63A3B-78C7-47BE-AE5E-E10140E04643}"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pic>
        <p:nvPicPr>
          <p:cNvPr id="11" name="그림 10"/>
          <p:cNvPicPr>
            <a:picLocks noChangeAspect="1"/>
          </p:cNvPicPr>
          <p:nvPr userDrawn="1"/>
        </p:nvPicPr>
        <p:blipFill rotWithShape="1">
          <a:blip r:embed="rId2">
            <a:extLst>
              <a:ext uri="{28A0092B-C50C-407E-A947-70E740481C1C}">
                <a14:useLocalDpi xmlns:a14="http://schemas.microsoft.com/office/drawing/2010/main" val="0"/>
              </a:ext>
            </a:extLst>
          </a:blip>
          <a:srcRect l="30313" t="9750" b="15250"/>
          <a:stretch>
            <a:fillRect/>
          </a:stretch>
        </p:blipFill>
        <p:spPr>
          <a:xfrm>
            <a:off x="2078850" y="0"/>
            <a:ext cx="4779150" cy="5143500"/>
          </a:xfrm>
          <a:prstGeom prst="rect">
            <a:avLst/>
          </a:prstGeom>
        </p:spPr>
      </p:pic>
      <p:sp>
        <p:nvSpPr>
          <p:cNvPr id="3" name="직사각형 2"/>
          <p:cNvSpPr/>
          <p:nvPr userDrawn="1"/>
        </p:nvSpPr>
        <p:spPr>
          <a:xfrm rot="5400000" flipH="1" flipV="1">
            <a:off x="-565940" y="2554605"/>
            <a:ext cx="5143500" cy="3429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 name="텍스트 개체 틀 4"/>
          <p:cNvSpPr>
            <a:spLocks noGrp="1"/>
          </p:cNvSpPr>
          <p:nvPr>
            <p:ph type="body" sz="quarter" idx="10" hasCustomPrompt="1"/>
          </p:nvPr>
        </p:nvSpPr>
        <p:spPr>
          <a:xfrm>
            <a:off x="2497461" y="776691"/>
            <a:ext cx="3469821" cy="504056"/>
          </a:xfrm>
          <a:prstGeom prst="rect">
            <a:avLst/>
          </a:prstGeom>
        </p:spPr>
        <p:txBody>
          <a:bodyPr lIns="0" tIns="0" rIns="0" bIns="0"/>
          <a:lstStyle>
            <a:lvl1pPr marL="0" indent="0">
              <a:lnSpc>
                <a:spcPct val="80000"/>
              </a:lnSpc>
              <a:buNone/>
              <a:defRPr sz="3300" b="1" baseline="0">
                <a:latin typeface="Calibri" panose="020F0502020204030204" pitchFamily="34" charset="0"/>
              </a:defRPr>
            </a:lvl1pPr>
          </a:lstStyle>
          <a:p>
            <a:pPr lvl="0"/>
            <a:r>
              <a:rPr lang="en-US" altLang="ko-KR" smtClean="0"/>
              <a:t>Contents title</a:t>
            </a:r>
            <a:endParaRPr lang="ko-KR" altLang="en-US"/>
          </a:p>
        </p:txBody>
      </p:sp>
      <p:sp>
        <p:nvSpPr>
          <p:cNvPr id="5" name="텍스트 개체 틀 4"/>
          <p:cNvSpPr>
            <a:spLocks noGrp="1"/>
          </p:cNvSpPr>
          <p:nvPr>
            <p:ph type="body" sz="quarter" idx="11" hasCustomPrompt="1"/>
          </p:nvPr>
        </p:nvSpPr>
        <p:spPr>
          <a:xfrm>
            <a:off x="2497461" y="2075993"/>
            <a:ext cx="3469821" cy="385578"/>
          </a:xfrm>
          <a:prstGeom prst="rect">
            <a:avLst/>
          </a:prstGeom>
        </p:spPr>
        <p:txBody>
          <a:bodyPr lIns="0" tIns="0" rIns="0" bIns="0"/>
          <a:lstStyle>
            <a:lvl1pPr marL="0" indent="0">
              <a:lnSpc>
                <a:spcPct val="80000"/>
              </a:lnSpc>
              <a:buNone/>
              <a:defRPr sz="1500" b="0">
                <a:latin typeface="Calibri" panose="020F0502020204030204" pitchFamily="34" charset="0"/>
              </a:defRPr>
            </a:lvl1pPr>
          </a:lstStyle>
          <a:p>
            <a:pPr lvl="0"/>
            <a:r>
              <a:rPr lang="en-US" altLang="ko-KR" smtClean="0"/>
              <a:t>01. Contents sub title</a:t>
            </a:r>
            <a:endParaRPr lang="ko-KR" altLang="en-US"/>
          </a:p>
        </p:txBody>
      </p:sp>
      <p:sp>
        <p:nvSpPr>
          <p:cNvPr id="6" name="텍스트 개체 틀 4"/>
          <p:cNvSpPr>
            <a:spLocks noGrp="1"/>
          </p:cNvSpPr>
          <p:nvPr>
            <p:ph type="body" sz="quarter" idx="12" hasCustomPrompt="1"/>
          </p:nvPr>
        </p:nvSpPr>
        <p:spPr>
          <a:xfrm>
            <a:off x="2497461" y="2563564"/>
            <a:ext cx="3469821" cy="385578"/>
          </a:xfrm>
          <a:prstGeom prst="rect">
            <a:avLst/>
          </a:prstGeom>
        </p:spPr>
        <p:txBody>
          <a:bodyPr lIns="0" tIns="0" rIns="0" bIns="0"/>
          <a:lstStyle>
            <a:lvl1pPr marL="0" indent="0">
              <a:lnSpc>
                <a:spcPct val="80000"/>
              </a:lnSpc>
              <a:buNone/>
              <a:defRPr sz="1500" b="0">
                <a:latin typeface="Calibri" panose="020F0502020204030204" pitchFamily="34" charset="0"/>
              </a:defRPr>
            </a:lvl1pPr>
          </a:lstStyle>
          <a:p>
            <a:pPr lvl="0"/>
            <a:r>
              <a:rPr lang="en-US" altLang="ko-KR" smtClean="0"/>
              <a:t>02. Contents sub title</a:t>
            </a:r>
            <a:endParaRPr lang="ko-KR" altLang="en-US"/>
          </a:p>
        </p:txBody>
      </p:sp>
      <p:sp>
        <p:nvSpPr>
          <p:cNvPr id="7" name="텍스트 개체 틀 4"/>
          <p:cNvSpPr>
            <a:spLocks noGrp="1"/>
          </p:cNvSpPr>
          <p:nvPr>
            <p:ph type="body" sz="quarter" idx="13" hasCustomPrompt="1"/>
          </p:nvPr>
        </p:nvSpPr>
        <p:spPr>
          <a:xfrm>
            <a:off x="2497461" y="3051135"/>
            <a:ext cx="3469821" cy="385578"/>
          </a:xfrm>
          <a:prstGeom prst="rect">
            <a:avLst/>
          </a:prstGeom>
        </p:spPr>
        <p:txBody>
          <a:bodyPr lIns="0" tIns="0" rIns="0" bIns="0"/>
          <a:lstStyle>
            <a:lvl1pPr marL="0" indent="0">
              <a:lnSpc>
                <a:spcPct val="80000"/>
              </a:lnSpc>
              <a:buNone/>
              <a:defRPr sz="1500" b="0">
                <a:latin typeface="Calibri" panose="020F0502020204030204" pitchFamily="34" charset="0"/>
              </a:defRPr>
            </a:lvl1pPr>
          </a:lstStyle>
          <a:p>
            <a:pPr lvl="0"/>
            <a:r>
              <a:rPr lang="en-US" altLang="ko-KR" smtClean="0"/>
              <a:t>03. Contents sub title</a:t>
            </a:r>
            <a:endParaRPr lang="ko-KR" altLang="en-US"/>
          </a:p>
        </p:txBody>
      </p:sp>
      <p:sp>
        <p:nvSpPr>
          <p:cNvPr id="8" name="텍스트 개체 틀 4"/>
          <p:cNvSpPr>
            <a:spLocks noGrp="1"/>
          </p:cNvSpPr>
          <p:nvPr>
            <p:ph type="body" sz="quarter" idx="14" hasCustomPrompt="1"/>
          </p:nvPr>
        </p:nvSpPr>
        <p:spPr>
          <a:xfrm>
            <a:off x="2497461" y="3538706"/>
            <a:ext cx="3469821" cy="385578"/>
          </a:xfrm>
          <a:prstGeom prst="rect">
            <a:avLst/>
          </a:prstGeom>
        </p:spPr>
        <p:txBody>
          <a:bodyPr lIns="0" tIns="0" rIns="0" bIns="0"/>
          <a:lstStyle>
            <a:lvl1pPr marL="0" indent="0">
              <a:lnSpc>
                <a:spcPct val="80000"/>
              </a:lnSpc>
              <a:buNone/>
              <a:defRPr sz="1500" b="0">
                <a:latin typeface="Calibri" panose="020F0502020204030204" pitchFamily="34" charset="0"/>
              </a:defRPr>
            </a:lvl1pPr>
          </a:lstStyle>
          <a:p>
            <a:pPr lvl="0"/>
            <a:r>
              <a:rPr lang="en-US" altLang="ko-KR" smtClean="0"/>
              <a:t>04. Contents sub title</a:t>
            </a:r>
            <a:endParaRPr lang="ko-KR" altLang="en-US"/>
          </a:p>
        </p:txBody>
      </p:sp>
      <p:sp>
        <p:nvSpPr>
          <p:cNvPr id="9" name="텍스트 개체 틀 4"/>
          <p:cNvSpPr>
            <a:spLocks noGrp="1"/>
          </p:cNvSpPr>
          <p:nvPr>
            <p:ph type="body" sz="quarter" idx="15" hasCustomPrompt="1"/>
          </p:nvPr>
        </p:nvSpPr>
        <p:spPr>
          <a:xfrm>
            <a:off x="2497461" y="4026276"/>
            <a:ext cx="3469821" cy="385578"/>
          </a:xfrm>
          <a:prstGeom prst="rect">
            <a:avLst/>
          </a:prstGeom>
        </p:spPr>
        <p:txBody>
          <a:bodyPr lIns="0" tIns="0" rIns="0" bIns="0"/>
          <a:lstStyle>
            <a:lvl1pPr marL="0" indent="0">
              <a:lnSpc>
                <a:spcPct val="80000"/>
              </a:lnSpc>
              <a:buNone/>
              <a:defRPr sz="1500" b="0">
                <a:latin typeface="Calibri" panose="020F0502020204030204" pitchFamily="34" charset="0"/>
              </a:defRPr>
            </a:lvl1pPr>
          </a:lstStyle>
          <a:p>
            <a:pPr lvl="0"/>
            <a:r>
              <a:rPr lang="en-US" altLang="ko-KR" smtClean="0"/>
              <a:t>05. Contents sub title</a:t>
            </a:r>
            <a:endParaRPr lang="ko-KR"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제목 및 내용">
    <p:spTree>
      <p:nvGrpSpPr>
        <p:cNvPr id="1" name=""/>
        <p:cNvGrpSpPr/>
        <p:nvPr/>
      </p:nvGrpSpPr>
      <p:grpSpPr>
        <a:xfrm>
          <a:off x="0" y="0"/>
          <a:ext cx="0" cy="0"/>
          <a:chOff x="0" y="0"/>
          <a:chExt cx="0" cy="0"/>
        </a:xfrm>
      </p:grpSpPr>
      <p:pic>
        <p:nvPicPr>
          <p:cNvPr id="8" name="그림 7"/>
          <p:cNvPicPr>
            <a:picLocks noChangeAspect="1"/>
          </p:cNvPicPr>
          <p:nvPr userDrawn="1"/>
        </p:nvPicPr>
        <p:blipFill rotWithShape="1">
          <a:blip r:embed="rId2">
            <a:extLst>
              <a:ext uri="{28A0092B-C50C-407E-A947-70E740481C1C}">
                <a14:useLocalDpi xmlns:a14="http://schemas.microsoft.com/office/drawing/2010/main" val="0"/>
              </a:ext>
            </a:extLst>
          </a:blip>
          <a:srcRect t="9750" b="42589"/>
          <a:stretch>
            <a:fillRect/>
          </a:stretch>
        </p:blipFill>
        <p:spPr>
          <a:xfrm>
            <a:off x="0" y="0"/>
            <a:ext cx="6858000" cy="3268588"/>
          </a:xfrm>
          <a:prstGeom prst="rect">
            <a:avLst/>
          </a:prstGeom>
        </p:spPr>
      </p:pic>
      <p:sp>
        <p:nvSpPr>
          <p:cNvPr id="3" name="직사각형 2"/>
          <p:cNvSpPr/>
          <p:nvPr userDrawn="1"/>
        </p:nvSpPr>
        <p:spPr>
          <a:xfrm flipV="1">
            <a:off x="0" y="3332147"/>
            <a:ext cx="6858000" cy="8539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5" name="텍스트 개체 틀 4"/>
          <p:cNvSpPr>
            <a:spLocks noGrp="1"/>
          </p:cNvSpPr>
          <p:nvPr>
            <p:ph type="body" sz="quarter" idx="10" hasCustomPrompt="1"/>
          </p:nvPr>
        </p:nvSpPr>
        <p:spPr>
          <a:xfrm>
            <a:off x="2888456" y="1613265"/>
            <a:ext cx="3835004" cy="843473"/>
          </a:xfrm>
          <a:prstGeom prst="rect">
            <a:avLst/>
          </a:prstGeom>
        </p:spPr>
        <p:txBody>
          <a:bodyPr lIns="0" tIns="0" rIns="0" bIns="0"/>
          <a:lstStyle>
            <a:lvl1pPr marL="0" indent="0">
              <a:lnSpc>
                <a:spcPct val="80000"/>
              </a:lnSpc>
              <a:buNone/>
              <a:defRPr sz="5400" b="1">
                <a:latin typeface="Calibri" panose="020F0502020204030204" pitchFamily="34" charset="0"/>
              </a:defRPr>
            </a:lvl1pPr>
          </a:lstStyle>
          <a:p>
            <a:pPr lvl="0"/>
            <a:r>
              <a:rPr lang="en-US" altLang="ko-KR" smtClean="0"/>
              <a:t>01</a:t>
            </a:r>
            <a:endParaRPr lang="ko-KR" altLang="en-US"/>
          </a:p>
        </p:txBody>
      </p:sp>
      <p:sp>
        <p:nvSpPr>
          <p:cNvPr id="6" name="텍스트 개체 틀 4"/>
          <p:cNvSpPr>
            <a:spLocks noGrp="1"/>
          </p:cNvSpPr>
          <p:nvPr>
            <p:ph type="body" sz="quarter" idx="11" hasCustomPrompt="1"/>
          </p:nvPr>
        </p:nvSpPr>
        <p:spPr>
          <a:xfrm>
            <a:off x="2888456" y="3507854"/>
            <a:ext cx="3835004" cy="385578"/>
          </a:xfrm>
          <a:prstGeom prst="rect">
            <a:avLst/>
          </a:prstGeom>
        </p:spPr>
        <p:txBody>
          <a:bodyPr lIns="0" tIns="0" rIns="0" bIns="0"/>
          <a:lstStyle>
            <a:lvl1pPr marL="0" indent="0">
              <a:lnSpc>
                <a:spcPct val="80000"/>
              </a:lnSpc>
              <a:buNone/>
              <a:defRPr sz="1800" b="0" baseline="0">
                <a:latin typeface="Calibri" panose="020F0502020204030204" pitchFamily="34" charset="0"/>
              </a:defRPr>
            </a:lvl1pPr>
          </a:lstStyle>
          <a:p>
            <a:pPr lvl="0"/>
            <a:r>
              <a:rPr lang="en-US" altLang="ko-KR" smtClean="0"/>
              <a:t>Slide sub title</a:t>
            </a:r>
            <a:endParaRPr lang="ko-KR" altLang="en-US"/>
          </a:p>
        </p:txBody>
      </p:sp>
      <p:sp>
        <p:nvSpPr>
          <p:cNvPr id="7" name="텍스트 개체 틀 4"/>
          <p:cNvSpPr>
            <a:spLocks noGrp="1"/>
          </p:cNvSpPr>
          <p:nvPr>
            <p:ph type="body" sz="quarter" idx="12" hasCustomPrompt="1"/>
          </p:nvPr>
        </p:nvSpPr>
        <p:spPr>
          <a:xfrm>
            <a:off x="2888456" y="2631666"/>
            <a:ext cx="3835004" cy="533400"/>
          </a:xfrm>
          <a:prstGeom prst="rect">
            <a:avLst/>
          </a:prstGeom>
        </p:spPr>
        <p:txBody>
          <a:bodyPr lIns="0" tIns="0" rIns="0" bIns="0"/>
          <a:lstStyle>
            <a:lvl1pPr marL="0" indent="0">
              <a:lnSpc>
                <a:spcPct val="80000"/>
              </a:lnSpc>
              <a:buNone/>
              <a:defRPr sz="3300" b="1">
                <a:latin typeface="Calibri" panose="020F0502020204030204" pitchFamily="34" charset="0"/>
              </a:defRPr>
            </a:lvl1pPr>
          </a:lstStyle>
          <a:p>
            <a:pPr lvl="0"/>
            <a:r>
              <a:rPr lang="en-US" altLang="ko-KR" smtClean="0"/>
              <a:t>Slide main title</a:t>
            </a:r>
            <a:endParaRPr lang="ko-KR"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제목 및 내용">
    <p:spTree>
      <p:nvGrpSpPr>
        <p:cNvPr id="1" name=""/>
        <p:cNvGrpSpPr/>
        <p:nvPr/>
      </p:nvGrpSpPr>
      <p:grpSpPr>
        <a:xfrm>
          <a:off x="0" y="0"/>
          <a:ext cx="0" cy="0"/>
          <a:chOff x="0" y="0"/>
          <a:chExt cx="0" cy="0"/>
        </a:xfrm>
      </p:grpSpPr>
      <p:pic>
        <p:nvPicPr>
          <p:cNvPr id="7" name="그림 6"/>
          <p:cNvPicPr>
            <a:picLocks noChangeAspect="1"/>
          </p:cNvPicPr>
          <p:nvPr userDrawn="1"/>
        </p:nvPicPr>
        <p:blipFill rotWithShape="1">
          <a:blip r:embed="rId2">
            <a:extLst>
              <a:ext uri="{28A0092B-C50C-407E-A947-70E740481C1C}">
                <a14:useLocalDpi xmlns:a14="http://schemas.microsoft.com/office/drawing/2010/main" val="0"/>
              </a:ext>
            </a:extLst>
          </a:blip>
          <a:srcRect t="9750" b="78370"/>
          <a:stretch>
            <a:fillRect/>
          </a:stretch>
        </p:blipFill>
        <p:spPr>
          <a:xfrm>
            <a:off x="0" y="1"/>
            <a:ext cx="6858000" cy="814727"/>
          </a:xfrm>
          <a:prstGeom prst="rect">
            <a:avLst/>
          </a:prstGeom>
        </p:spPr>
      </p:pic>
      <p:sp>
        <p:nvSpPr>
          <p:cNvPr id="4" name="직사각형 3"/>
          <p:cNvSpPr/>
          <p:nvPr userDrawn="1"/>
        </p:nvSpPr>
        <p:spPr>
          <a:xfrm flipV="1">
            <a:off x="0" y="847245"/>
            <a:ext cx="6858000" cy="36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제목 및 내용">
    <p:spTree>
      <p:nvGrpSpPr>
        <p:cNvPr id="1" name=""/>
        <p:cNvGrpSpPr/>
        <p:nvPr/>
      </p:nvGrpSpPr>
      <p:grpSpPr>
        <a:xfrm>
          <a:off x="0" y="0"/>
          <a:ext cx="0" cy="0"/>
          <a:chOff x="0" y="0"/>
          <a:chExt cx="0" cy="0"/>
        </a:xfrm>
      </p:grpSpPr>
      <p:pic>
        <p:nvPicPr>
          <p:cNvPr id="7" name="그림 6"/>
          <p:cNvPicPr>
            <a:picLocks noChangeAspect="1"/>
          </p:cNvPicPr>
          <p:nvPr userDrawn="1"/>
        </p:nvPicPr>
        <p:blipFill rotWithShape="1">
          <a:blip r:embed="rId2">
            <a:extLst>
              <a:ext uri="{28A0092B-C50C-407E-A947-70E740481C1C}">
                <a14:useLocalDpi xmlns:a14="http://schemas.microsoft.com/office/drawing/2010/main" val="0"/>
              </a:ext>
            </a:extLst>
          </a:blip>
          <a:srcRect t="9750" b="15250"/>
          <a:stretch>
            <a:fillRect/>
          </a:stretch>
        </p:blipFill>
        <p:spPr>
          <a:xfrm>
            <a:off x="0" y="0"/>
            <a:ext cx="6858000" cy="5143500"/>
          </a:xfrm>
          <a:prstGeom prst="rect">
            <a:avLst/>
          </a:prstGeom>
        </p:spPr>
      </p:pic>
      <p:sp>
        <p:nvSpPr>
          <p:cNvPr id="5" name="텍스트 개체 틀 4"/>
          <p:cNvSpPr>
            <a:spLocks noGrp="1"/>
          </p:cNvSpPr>
          <p:nvPr>
            <p:ph type="body" sz="quarter" idx="11" hasCustomPrompt="1"/>
          </p:nvPr>
        </p:nvSpPr>
        <p:spPr>
          <a:xfrm>
            <a:off x="188640" y="590852"/>
            <a:ext cx="6048672" cy="331148"/>
          </a:xfrm>
          <a:prstGeom prst="rect">
            <a:avLst/>
          </a:prstGeom>
        </p:spPr>
        <p:txBody>
          <a:bodyPr lIns="0" tIns="0" rIns="0" bIns="0"/>
          <a:lstStyle>
            <a:lvl1pPr marL="0" indent="0">
              <a:lnSpc>
                <a:spcPct val="80000"/>
              </a:lnSpc>
              <a:buNone/>
              <a:defRPr sz="1500" b="0" baseline="0">
                <a:latin typeface="Calibri" panose="020F0502020204030204" pitchFamily="34" charset="0"/>
              </a:defRPr>
            </a:lvl1pPr>
          </a:lstStyle>
          <a:p>
            <a:pPr lvl="0"/>
            <a:r>
              <a:rPr lang="en-US" altLang="ko-KR" smtClean="0"/>
              <a:t>Slide sub title</a:t>
            </a:r>
            <a:endParaRPr lang="ko-KR" altLang="en-US"/>
          </a:p>
        </p:txBody>
      </p:sp>
      <p:sp>
        <p:nvSpPr>
          <p:cNvPr id="6" name="텍스트 개체 틀 4"/>
          <p:cNvSpPr>
            <a:spLocks noGrp="1"/>
          </p:cNvSpPr>
          <p:nvPr>
            <p:ph type="body" sz="quarter" idx="12" hasCustomPrompt="1"/>
          </p:nvPr>
        </p:nvSpPr>
        <p:spPr>
          <a:xfrm>
            <a:off x="188640" y="154136"/>
            <a:ext cx="6048672" cy="533400"/>
          </a:xfrm>
          <a:prstGeom prst="rect">
            <a:avLst/>
          </a:prstGeom>
        </p:spPr>
        <p:txBody>
          <a:bodyPr lIns="0" tIns="0" rIns="0" bIns="0"/>
          <a:lstStyle>
            <a:lvl1pPr marL="0" indent="0">
              <a:lnSpc>
                <a:spcPct val="80000"/>
              </a:lnSpc>
              <a:buNone/>
              <a:defRPr sz="2700" b="1">
                <a:latin typeface="Calibri" panose="020F0502020204030204" pitchFamily="34" charset="0"/>
              </a:defRPr>
            </a:lvl1pPr>
          </a:lstStyle>
          <a:p>
            <a:pPr lvl="0"/>
            <a:r>
              <a:rPr lang="en-US" altLang="ko-KR" smtClean="0"/>
              <a:t>Slide main title</a:t>
            </a:r>
            <a:endParaRPr lang="ko-KR"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제목 및 내용">
    <p:spTree>
      <p:nvGrpSpPr>
        <p:cNvPr id="1" name=""/>
        <p:cNvGrpSpPr/>
        <p:nvPr/>
      </p:nvGrpSpPr>
      <p:grpSpPr>
        <a:xfrm>
          <a:off x="0" y="0"/>
          <a:ext cx="0" cy="0"/>
          <a:chOff x="0" y="0"/>
          <a:chExt cx="0" cy="0"/>
        </a:xfrm>
      </p:grpSpPr>
      <p:pic>
        <p:nvPicPr>
          <p:cNvPr id="10" name="그림 9"/>
          <p:cNvPicPr>
            <a:picLocks noChangeAspect="1"/>
          </p:cNvPicPr>
          <p:nvPr userDrawn="1"/>
        </p:nvPicPr>
        <p:blipFill rotWithShape="1">
          <a:blip r:embed="rId2">
            <a:extLst>
              <a:ext uri="{28A0092B-C50C-407E-A947-70E740481C1C}">
                <a14:useLocalDpi xmlns:a14="http://schemas.microsoft.com/office/drawing/2010/main" val="0"/>
              </a:ext>
            </a:extLst>
          </a:blip>
          <a:srcRect t="9750" b="43397"/>
          <a:stretch>
            <a:fillRect/>
          </a:stretch>
        </p:blipFill>
        <p:spPr>
          <a:xfrm>
            <a:off x="0" y="0"/>
            <a:ext cx="6858000" cy="3213186"/>
          </a:xfrm>
          <a:prstGeom prst="rect">
            <a:avLst/>
          </a:prstGeom>
        </p:spPr>
      </p:pic>
      <p:sp>
        <p:nvSpPr>
          <p:cNvPr id="3" name="직사각형 2"/>
          <p:cNvSpPr/>
          <p:nvPr userDrawn="1"/>
        </p:nvSpPr>
        <p:spPr>
          <a:xfrm flipV="1">
            <a:off x="0" y="3276744"/>
            <a:ext cx="6858000" cy="8539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 name="텍스트 개체 틀 4"/>
          <p:cNvSpPr>
            <a:spLocks noGrp="1"/>
          </p:cNvSpPr>
          <p:nvPr>
            <p:ph type="body" sz="quarter" idx="12" hasCustomPrompt="1"/>
          </p:nvPr>
        </p:nvSpPr>
        <p:spPr>
          <a:xfrm>
            <a:off x="1511498" y="3470408"/>
            <a:ext cx="3835004" cy="533400"/>
          </a:xfrm>
          <a:prstGeom prst="rect">
            <a:avLst/>
          </a:prstGeom>
        </p:spPr>
        <p:txBody>
          <a:bodyPr lIns="0" tIns="0" rIns="0" bIns="0"/>
          <a:lstStyle>
            <a:lvl1pPr marL="0" indent="0" algn="ctr">
              <a:lnSpc>
                <a:spcPct val="80000"/>
              </a:lnSpc>
              <a:buNone/>
              <a:defRPr sz="3000" b="1">
                <a:latin typeface="Calibri" panose="020F0502020204030204" pitchFamily="34" charset="0"/>
              </a:defRPr>
            </a:lvl1pPr>
          </a:lstStyle>
          <a:p>
            <a:pPr lvl="0"/>
            <a:r>
              <a:rPr lang="en-US" altLang="ko-KR" smtClean="0"/>
              <a:t>Thank you</a:t>
            </a:r>
            <a:endParaRPr lang="ko-KR"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제목 및 내용">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71488" y="273845"/>
            <a:ext cx="5915025" cy="994172"/>
          </a:xfrm>
          <a:prstGeom prst="rect">
            <a:avLst/>
          </a:prstGeo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471488" y="1369219"/>
            <a:ext cx="5915025" cy="326350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a:xfrm>
            <a:off x="471488" y="4767264"/>
            <a:ext cx="1543050" cy="273844"/>
          </a:xfrm>
          <a:prstGeom prst="rect">
            <a:avLst/>
          </a:prstGeom>
        </p:spPr>
        <p:txBody>
          <a:bodyPr/>
          <a:lstStyle/>
          <a:p>
            <a:fld id="{C764DE79-268F-4C1A-8933-263129D2AF90}" type="datetimeFigureOut">
              <a:rPr lang="en-US" smtClean="0"/>
            </a:fld>
            <a:endParaRPr lang="en-US" dirty="0"/>
          </a:p>
        </p:txBody>
      </p:sp>
      <p:sp>
        <p:nvSpPr>
          <p:cNvPr id="5" name="Footer Placeholder 4"/>
          <p:cNvSpPr>
            <a:spLocks noGrp="1"/>
          </p:cNvSpPr>
          <p:nvPr>
            <p:ph type="ftr" sz="quarter" idx="11"/>
          </p:nvPr>
        </p:nvSpPr>
        <p:spPr>
          <a:xfrm>
            <a:off x="2271713" y="4767264"/>
            <a:ext cx="2314575"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4843463" y="4767264"/>
            <a:ext cx="1543050" cy="273844"/>
          </a:xfrm>
          <a:prstGeom prst="rect">
            <a:avLst/>
          </a:prstGeom>
        </p:spPr>
        <p:txBody>
          <a:bodyPr/>
          <a:lstStyle/>
          <a:p>
            <a:fld id="{48F63A3B-78C7-47BE-AE5E-E10140E04643}"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1488" y="4767264"/>
            <a:ext cx="1543050" cy="273844"/>
          </a:xfrm>
          <a:prstGeom prst="rect">
            <a:avLst/>
          </a:prstGeom>
        </p:spPr>
        <p:txBody>
          <a:bodyPr/>
          <a:lstStyle/>
          <a:p>
            <a:fld id="{C764DE79-268F-4C1A-8933-263129D2AF90}" type="datetimeFigureOut">
              <a:rPr lang="en-US" smtClean="0"/>
            </a:fld>
            <a:endParaRPr lang="en-US" dirty="0"/>
          </a:p>
        </p:txBody>
      </p:sp>
      <p:sp>
        <p:nvSpPr>
          <p:cNvPr id="3" name="Footer Placeholder 2"/>
          <p:cNvSpPr>
            <a:spLocks noGrp="1"/>
          </p:cNvSpPr>
          <p:nvPr>
            <p:ph type="ftr" sz="quarter" idx="11"/>
          </p:nvPr>
        </p:nvSpPr>
        <p:spPr>
          <a:xfrm>
            <a:off x="2271713" y="4767264"/>
            <a:ext cx="2314575" cy="273844"/>
          </a:xfrm>
          <a:prstGeom prst="rect">
            <a:avLst/>
          </a:prstGeom>
        </p:spPr>
        <p:txBody>
          <a:bodyPr/>
          <a:lstStyle/>
          <a:p>
            <a:endParaRPr lang="en-US" dirty="0"/>
          </a:p>
        </p:txBody>
      </p:sp>
      <p:sp>
        <p:nvSpPr>
          <p:cNvPr id="4" name="Slide Number Placeholder 3"/>
          <p:cNvSpPr>
            <a:spLocks noGrp="1"/>
          </p:cNvSpPr>
          <p:nvPr>
            <p:ph type="sldNum" sz="quarter" idx="12"/>
          </p:nvPr>
        </p:nvSpPr>
        <p:spPr>
          <a:xfrm>
            <a:off x="4843463" y="4767264"/>
            <a:ext cx="1543050" cy="273844"/>
          </a:xfrm>
          <a:prstGeom prst="rect">
            <a:avLst/>
          </a:prstGeom>
        </p:spPr>
        <p:txBody>
          <a:bodyPr/>
          <a:lstStyle/>
          <a:p>
            <a:fld id="{48F63A3B-78C7-47BE-AE5E-E10140E04643}"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직사각형 1"/>
          <p:cNvSpPr/>
          <p:nvPr userDrawn="1"/>
        </p:nvSpPr>
        <p:spPr>
          <a:xfrm>
            <a:off x="0" y="0"/>
            <a:ext cx="685800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ctr" defTabSz="685800" rtl="0" eaLnBrk="1" latinLnBrk="1"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530" indent="-214630" algn="l" defTabSz="685800" rtl="0" eaLnBrk="1" latinLnBrk="1"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1"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ko-KR"/>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jpeg"/><Relationship Id="rId1" Type="http://schemas.openxmlformats.org/officeDocument/2006/relationships/hyperlink" Target="http://image.baidu.com/i?ct=503316480&amp;z=&amp;tn=baiduimagedetail&amp;word=%C9%F1%BE%AD%BC%C6%CB%E3&amp;in=7016&amp;cl=2&amp;lm=-1&amp;pn=49&amp;rn=1&amp;di=39728954385&amp;ln=2000&amp;fr=&amp;fmq=&amp;ic=0&amp;s=0&amp;se=1&amp;sme=0&amp;tab=&amp;width=&amp;height=&amp;face=0&amp;is=&amp;istype=2" TargetMode="External"/></Relationships>
</file>

<file path=ppt/slides/_rels/slide100.xml.rels><?xml version="1.0" encoding="UTF-8" standalone="yes"?>
<Relationships xmlns="http://schemas.openxmlformats.org/package/2006/relationships"><Relationship Id="rId4" Type="http://schemas.openxmlformats.org/officeDocument/2006/relationships/notesSlide" Target="../notesSlides/notesSlide55.xml"/><Relationship Id="rId3" Type="http://schemas.openxmlformats.org/officeDocument/2006/relationships/slideLayout" Target="../slideLayouts/slideLayout8.xml"/><Relationship Id="rId2" Type="http://schemas.openxmlformats.org/officeDocument/2006/relationships/slide" Target="slide83.xml"/><Relationship Id="rId1" Type="http://schemas.openxmlformats.org/officeDocument/2006/relationships/image" Target="../media/image69.png"/></Relationships>
</file>

<file path=ppt/slides/_rels/slide101.xml.rels><?xml version="1.0" encoding="UTF-8" standalone="yes"?>
<Relationships xmlns="http://schemas.openxmlformats.org/package/2006/relationships"><Relationship Id="rId4" Type="http://schemas.openxmlformats.org/officeDocument/2006/relationships/notesSlide" Target="../notesSlides/notesSlide56.xml"/><Relationship Id="rId3" Type="http://schemas.openxmlformats.org/officeDocument/2006/relationships/slideLayout" Target="../slideLayouts/slideLayout8.xml"/><Relationship Id="rId2" Type="http://schemas.openxmlformats.org/officeDocument/2006/relationships/slide" Target="slide85.xml"/><Relationship Id="rId1" Type="http://schemas.openxmlformats.org/officeDocument/2006/relationships/image" Target="../media/image70.png"/></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8.xml"/><Relationship Id="rId1" Type="http://schemas.openxmlformats.org/officeDocument/2006/relationships/slide" Target="slide86.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8.xml"/><Relationship Id="rId1" Type="http://schemas.openxmlformats.org/officeDocument/2006/relationships/slide" Target="slide87.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1.png"/></Relationships>
</file>

<file path=ppt/slides/_rels/slide105.xml.rels><?xml version="1.0" encoding="UTF-8" standalone="yes"?>
<Relationships xmlns="http://schemas.openxmlformats.org/package/2006/relationships"><Relationship Id="rId9" Type="http://schemas.openxmlformats.org/officeDocument/2006/relationships/image" Target="../media/image80.png"/><Relationship Id="rId8" Type="http://schemas.openxmlformats.org/officeDocument/2006/relationships/image" Target="../media/image79.png"/><Relationship Id="rId7" Type="http://schemas.openxmlformats.org/officeDocument/2006/relationships/image" Target="../media/image78.png"/><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 Id="rId3" Type="http://schemas.openxmlformats.org/officeDocument/2006/relationships/image" Target="../media/image74.png"/><Relationship Id="rId2" Type="http://schemas.openxmlformats.org/officeDocument/2006/relationships/image" Target="../media/image73.png"/><Relationship Id="rId10" Type="http://schemas.openxmlformats.org/officeDocument/2006/relationships/slideLayout" Target="../slideLayouts/slideLayout7.xml"/><Relationship Id="rId1" Type="http://schemas.openxmlformats.org/officeDocument/2006/relationships/image" Target="../media/image7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9.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9.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vmlDrawing" Target="../drawings/vmlDrawing1.vml"/><Relationship Id="rId7" Type="http://schemas.openxmlformats.org/officeDocument/2006/relationships/slideLayout" Target="../slideLayouts/slideLayout8.xml"/><Relationship Id="rId6" Type="http://schemas.openxmlformats.org/officeDocument/2006/relationships/image" Target="../media/image11.emf"/><Relationship Id="rId5" Type="http://schemas.openxmlformats.org/officeDocument/2006/relationships/oleObject" Target="../embeddings/oleObject1.bin"/><Relationship Id="rId4" Type="http://schemas.openxmlformats.org/officeDocument/2006/relationships/image" Target="../media/image10.jpe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8.xml"/><Relationship Id="rId2" Type="http://schemas.openxmlformats.org/officeDocument/2006/relationships/image" Target="../media/image13.png"/><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image" Target="../media/image14.GIF"/></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image" Target="../media/image22.png"/><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9.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9.xml"/><Relationship Id="rId2" Type="http://schemas.openxmlformats.org/officeDocument/2006/relationships/image" Target="../media/image27.png"/><Relationship Id="rId1" Type="http://schemas.openxmlformats.org/officeDocument/2006/relationships/image" Target="../media/image26.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9.xml"/><Relationship Id="rId2" Type="http://schemas.openxmlformats.org/officeDocument/2006/relationships/image" Target="../media/image29.png"/><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9.xml"/><Relationship Id="rId1"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9.xml"/><Relationship Id="rId1" Type="http://schemas.openxmlformats.org/officeDocument/2006/relationships/image" Target="../media/image31.png"/></Relationships>
</file>

<file path=ppt/slides/_rels/slide32.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8.xml"/><Relationship Id="rId5" Type="http://schemas.openxmlformats.org/officeDocument/2006/relationships/image" Target="../media/image32.wmf"/><Relationship Id="rId4" Type="http://schemas.openxmlformats.org/officeDocument/2006/relationships/oleObject" Target="../embeddings/oleObject2.bin"/><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33.xml.rels><?xml version="1.0" encoding="UTF-8" standalone="yes"?>
<Relationships xmlns="http://schemas.openxmlformats.org/package/2006/relationships"><Relationship Id="rId9" Type="http://schemas.openxmlformats.org/officeDocument/2006/relationships/vmlDrawing" Target="../drawings/vmlDrawing3.vml"/><Relationship Id="rId8" Type="http://schemas.openxmlformats.org/officeDocument/2006/relationships/slideLayout" Target="../slideLayouts/slideLayout8.xml"/><Relationship Id="rId7" Type="http://schemas.openxmlformats.org/officeDocument/2006/relationships/image" Target="../media/image34.wmf"/><Relationship Id="rId6" Type="http://schemas.openxmlformats.org/officeDocument/2006/relationships/oleObject" Target="../embeddings/oleObject4.bin"/><Relationship Id="rId5" Type="http://schemas.openxmlformats.org/officeDocument/2006/relationships/image" Target="../media/image33.wmf"/><Relationship Id="rId4" Type="http://schemas.openxmlformats.org/officeDocument/2006/relationships/oleObject" Target="../embeddings/oleObject3.bin"/><Relationship Id="rId3" Type="http://schemas.openxmlformats.org/officeDocument/2006/relationships/image" Target="../media/image7.png"/><Relationship Id="rId2" Type="http://schemas.openxmlformats.org/officeDocument/2006/relationships/image" Target="../media/image6.png"/><Relationship Id="rId10" Type="http://schemas.openxmlformats.org/officeDocument/2006/relationships/notesSlide" Target="../notesSlides/notesSlide23.xml"/><Relationship Id="rId1"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8.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vmlDrawing" Target="../drawings/vmlDrawing4.vml"/><Relationship Id="rId3" Type="http://schemas.openxmlformats.org/officeDocument/2006/relationships/slideLayout" Target="../slideLayouts/slideLayout8.xml"/><Relationship Id="rId2" Type="http://schemas.openxmlformats.org/officeDocument/2006/relationships/image" Target="../media/image35.emf"/><Relationship Id="rId1" Type="http://schemas.openxmlformats.org/officeDocument/2006/relationships/oleObject" Target="../embeddings/oleObject5.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8.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8.xml"/><Relationship Id="rId1" Type="http://schemas.openxmlformats.org/officeDocument/2006/relationships/image" Target="../media/image36.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3.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8.xml"/><Relationship Id="rId1" Type="http://schemas.openxmlformats.org/officeDocument/2006/relationships/image" Target="../media/image3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9" Type="http://schemas.openxmlformats.org/officeDocument/2006/relationships/image" Target="../media/image46.jpeg"/><Relationship Id="rId8" Type="http://schemas.openxmlformats.org/officeDocument/2006/relationships/image" Target="../media/image45.jpeg"/><Relationship Id="rId7" Type="http://schemas.openxmlformats.org/officeDocument/2006/relationships/image" Target="../media/image44.jpeg"/><Relationship Id="rId6" Type="http://schemas.openxmlformats.org/officeDocument/2006/relationships/image" Target="../media/image43.jpeg"/><Relationship Id="rId5" Type="http://schemas.openxmlformats.org/officeDocument/2006/relationships/image" Target="../media/image42.jpeg"/><Relationship Id="rId4" Type="http://schemas.openxmlformats.org/officeDocument/2006/relationships/image" Target="../media/image41.jpeg"/><Relationship Id="rId3" Type="http://schemas.openxmlformats.org/officeDocument/2006/relationships/image" Target="../media/image40.jpeg"/><Relationship Id="rId2" Type="http://schemas.openxmlformats.org/officeDocument/2006/relationships/image" Target="../media/image39.jpeg"/><Relationship Id="rId11" Type="http://schemas.openxmlformats.org/officeDocument/2006/relationships/notesSlide" Target="../notesSlides/notesSlide33.xml"/><Relationship Id="rId10" Type="http://schemas.openxmlformats.org/officeDocument/2006/relationships/slideLayout" Target="../slideLayouts/slideLayout8.xml"/><Relationship Id="rId1" Type="http://schemas.openxmlformats.org/officeDocument/2006/relationships/image" Target="../media/image38.jpe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8.xml"/><Relationship Id="rId1" Type="http://schemas.openxmlformats.org/officeDocument/2006/relationships/image" Target="../media/image47.GI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8.xml"/><Relationship Id="rId4" Type="http://schemas.openxmlformats.org/officeDocument/2006/relationships/image" Target="../media/image50.emf"/><Relationship Id="rId3" Type="http://schemas.openxmlformats.org/officeDocument/2006/relationships/oleObject" Target="../embeddings/oleObject6.bin"/><Relationship Id="rId2" Type="http://schemas.openxmlformats.org/officeDocument/2006/relationships/image" Target="../media/image49.png"/><Relationship Id="rId1" Type="http://schemas.openxmlformats.org/officeDocument/2006/relationships/image" Target="../media/image48.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8.xml"/><Relationship Id="rId1" Type="http://schemas.openxmlformats.org/officeDocument/2006/relationships/image" Target="../media/image51.e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8.xml"/><Relationship Id="rId1" Type="http://schemas.openxmlformats.org/officeDocument/2006/relationships/image" Target="../media/image52.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1.emf"/></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3.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4.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5.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6.png"/></Relationships>
</file>

<file path=ppt/slides/_rels/slide77.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8.xml"/><Relationship Id="rId2" Type="http://schemas.openxmlformats.org/officeDocument/2006/relationships/image" Target="../media/image57.png"/><Relationship Id="rId1" Type="http://schemas.openxmlformats.org/officeDocument/2006/relationships/slide" Target="../../slide89.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8.emf"/></Relationships>
</file>

<file path=ppt/slides/_rels/slide79.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8.xml"/><Relationship Id="rId2" Type="http://schemas.openxmlformats.org/officeDocument/2006/relationships/image" Target="../media/image59.png"/><Relationship Id="rId1" Type="http://schemas.openxmlformats.org/officeDocument/2006/relationships/slide" Target="../../slide9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8.xml"/><Relationship Id="rId3" Type="http://schemas.openxmlformats.org/officeDocument/2006/relationships/image" Target="../media/image60.png"/><Relationship Id="rId2" Type="http://schemas.openxmlformats.org/officeDocument/2006/relationships/slide" Target="../../slide95.xml"/><Relationship Id="rId1" Type="http://schemas.openxmlformats.org/officeDocument/2006/relationships/slide" Target="../../slide97.xml"/></Relationships>
</file>

<file path=ppt/slides/_rels/slide81.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8.xml"/><Relationship Id="rId2" Type="http://schemas.openxmlformats.org/officeDocument/2006/relationships/image" Target="../media/image61.png"/><Relationship Id="rId1" Type="http://schemas.openxmlformats.org/officeDocument/2006/relationships/slide" Target="../../slide98.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62.png"/></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63.png"/><Relationship Id="rId1" Type="http://schemas.openxmlformats.org/officeDocument/2006/relationships/slide" Target="../../slide99.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8.xml"/><Relationship Id="rId1" Type="http://schemas.openxmlformats.org/officeDocument/2006/relationships/image" Target="../media/image64.png"/></Relationships>
</file>

<file path=ppt/slides/_rels/slide85.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65.png"/><Relationship Id="rId2" Type="http://schemas.openxmlformats.org/officeDocument/2006/relationships/slide" Target="../../slide100.xml"/><Relationship Id="rId1" Type="http://schemas.openxmlformats.org/officeDocument/2006/relationships/slide" Target="../../slide101.xml"/></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66.png"/><Relationship Id="rId1" Type="http://schemas.openxmlformats.org/officeDocument/2006/relationships/slide" Target="../../slide101.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8.xml"/><Relationship Id="rId1" Type="http://schemas.openxmlformats.org/officeDocument/2006/relationships/slide" Target="slide10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8.xml"/><Relationship Id="rId1" Type="http://schemas.openxmlformats.org/officeDocument/2006/relationships/slide" Target="slide7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8.xml"/><Relationship Id="rId1" Type="http://schemas.openxmlformats.org/officeDocument/2006/relationships/slide" Target="slide79.xml"/></Relationships>
</file>

<file path=ppt/slides/_rels/slide98.xml.rels><?xml version="1.0" encoding="UTF-8" standalone="yes"?>
<Relationships xmlns="http://schemas.openxmlformats.org/package/2006/relationships"><Relationship Id="rId4" Type="http://schemas.openxmlformats.org/officeDocument/2006/relationships/notesSlide" Target="../notesSlides/notesSlide53.xml"/><Relationship Id="rId3" Type="http://schemas.openxmlformats.org/officeDocument/2006/relationships/slideLayout" Target="../slideLayouts/slideLayout8.xml"/><Relationship Id="rId2" Type="http://schemas.openxmlformats.org/officeDocument/2006/relationships/slide" Target="slide80.xml"/><Relationship Id="rId1" Type="http://schemas.openxmlformats.org/officeDocument/2006/relationships/image" Target="../media/image67.png"/></Relationships>
</file>

<file path=ppt/slides/_rels/slide99.xml.rels><?xml version="1.0" encoding="UTF-8" standalone="yes"?>
<Relationships xmlns="http://schemas.openxmlformats.org/package/2006/relationships"><Relationship Id="rId4" Type="http://schemas.openxmlformats.org/officeDocument/2006/relationships/notesSlide" Target="../notesSlides/notesSlide54.xml"/><Relationship Id="rId3" Type="http://schemas.openxmlformats.org/officeDocument/2006/relationships/slideLayout" Target="../slideLayouts/slideLayout8.xml"/><Relationship Id="rId2" Type="http://schemas.openxmlformats.org/officeDocument/2006/relationships/slide" Target="slide81.xml"/><Relationship Id="rId1" Type="http://schemas.openxmlformats.org/officeDocument/2006/relationships/image" Target="../media/image6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a:xfrm>
            <a:off x="3501008" y="2303705"/>
            <a:ext cx="2736304" cy="516418"/>
          </a:xfrm>
        </p:spPr>
        <p:txBody>
          <a:bodyPr/>
          <a:lstStyle/>
          <a:p>
            <a:r>
              <a:rPr lang="zh-CN" altLang="en-US" dirty="0"/>
              <a:t>计算智能</a:t>
            </a:r>
            <a:endParaRPr lang="en-US" altLang="ko-KR" dirty="0"/>
          </a:p>
        </p:txBody>
      </p:sp>
      <p:pic>
        <p:nvPicPr>
          <p:cNvPr id="5" name="그림 4"/>
          <p:cNvPicPr>
            <a:picLocks noChangeAspect="1"/>
          </p:cNvPicPr>
          <p:nvPr/>
        </p:nvPicPr>
        <p:blipFill rotWithShape="1">
          <a:blip r:embed="rId1">
            <a:extLst>
              <a:ext uri="{28A0092B-C50C-407E-A947-70E740481C1C}">
                <a14:useLocalDpi xmlns:a14="http://schemas.microsoft.com/office/drawing/2010/main" val="0"/>
              </a:ext>
            </a:extLst>
          </a:blip>
          <a:srcRect r="70714" b="28889"/>
          <a:stretch>
            <a:fillRect/>
          </a:stretch>
        </p:blipFill>
        <p:spPr>
          <a:xfrm>
            <a:off x="620688" y="843558"/>
            <a:ext cx="2131116" cy="3881058"/>
          </a:xfrm>
          <a:prstGeom prst="rect">
            <a:avLst/>
          </a:prstGeom>
        </p:spPr>
      </p:pic>
      <p:grpSp>
        <p:nvGrpSpPr>
          <p:cNvPr id="6" name="그룹 7"/>
          <p:cNvGrpSpPr/>
          <p:nvPr/>
        </p:nvGrpSpPr>
        <p:grpSpPr>
          <a:xfrm>
            <a:off x="2636912" y="1400745"/>
            <a:ext cx="572032" cy="536340"/>
            <a:chOff x="2992438" y="1774825"/>
            <a:chExt cx="3689350" cy="3459163"/>
          </a:xfrm>
        </p:grpSpPr>
        <p:sp>
          <p:nvSpPr>
            <p:cNvPr id="8" name="Freeform 6"/>
            <p:cNvSpPr/>
            <p:nvPr/>
          </p:nvSpPr>
          <p:spPr bwMode="auto">
            <a:xfrm>
              <a:off x="2992438" y="1774825"/>
              <a:ext cx="3689350" cy="2047875"/>
            </a:xfrm>
            <a:custGeom>
              <a:avLst/>
              <a:gdLst>
                <a:gd name="T0" fmla="*/ 6614 w 11624"/>
                <a:gd name="T1" fmla="*/ 6449 h 6452"/>
                <a:gd name="T2" fmla="*/ 6588 w 11624"/>
                <a:gd name="T3" fmla="*/ 6427 h 6452"/>
                <a:gd name="T4" fmla="*/ 3419 w 11624"/>
                <a:gd name="T5" fmla="*/ 4924 h 6452"/>
                <a:gd name="T6" fmla="*/ 3386 w 11624"/>
                <a:gd name="T7" fmla="*/ 4943 h 6452"/>
                <a:gd name="T8" fmla="*/ 248 w 11624"/>
                <a:gd name="T9" fmla="*/ 4948 h 6452"/>
                <a:gd name="T10" fmla="*/ 213 w 11624"/>
                <a:gd name="T11" fmla="*/ 4926 h 6452"/>
                <a:gd name="T12" fmla="*/ 167 w 11624"/>
                <a:gd name="T13" fmla="*/ 4755 h 6452"/>
                <a:gd name="T14" fmla="*/ 86 w 11624"/>
                <a:gd name="T15" fmla="*/ 4363 h 6452"/>
                <a:gd name="T16" fmla="*/ 31 w 11624"/>
                <a:gd name="T17" fmla="*/ 3968 h 6452"/>
                <a:gd name="T18" fmla="*/ 6 w 11624"/>
                <a:gd name="T19" fmla="*/ 3650 h 6452"/>
                <a:gd name="T20" fmla="*/ 1 w 11624"/>
                <a:gd name="T21" fmla="*/ 3371 h 6452"/>
                <a:gd name="T22" fmla="*/ 38 w 11624"/>
                <a:gd name="T23" fmla="*/ 2922 h 6452"/>
                <a:gd name="T24" fmla="*/ 131 w 11624"/>
                <a:gd name="T25" fmla="*/ 2485 h 6452"/>
                <a:gd name="T26" fmla="*/ 278 w 11624"/>
                <a:gd name="T27" fmla="*/ 2063 h 6452"/>
                <a:gd name="T28" fmla="*/ 477 w 11624"/>
                <a:gd name="T29" fmla="*/ 1662 h 6452"/>
                <a:gd name="T30" fmla="*/ 725 w 11624"/>
                <a:gd name="T31" fmla="*/ 1287 h 6452"/>
                <a:gd name="T32" fmla="*/ 958 w 11624"/>
                <a:gd name="T33" fmla="*/ 1011 h 6452"/>
                <a:gd name="T34" fmla="*/ 1249 w 11624"/>
                <a:gd name="T35" fmla="*/ 735 h 6452"/>
                <a:gd name="T36" fmla="*/ 1563 w 11624"/>
                <a:gd name="T37" fmla="*/ 500 h 6452"/>
                <a:gd name="T38" fmla="*/ 1901 w 11624"/>
                <a:gd name="T39" fmla="*/ 307 h 6452"/>
                <a:gd name="T40" fmla="*/ 2194 w 11624"/>
                <a:gd name="T41" fmla="*/ 180 h 6452"/>
                <a:gd name="T42" fmla="*/ 2573 w 11624"/>
                <a:gd name="T43" fmla="*/ 68 h 6452"/>
                <a:gd name="T44" fmla="*/ 2961 w 11624"/>
                <a:gd name="T45" fmla="*/ 10 h 6452"/>
                <a:gd name="T46" fmla="*/ 3240 w 11624"/>
                <a:gd name="T47" fmla="*/ 0 h 6452"/>
                <a:gd name="T48" fmla="*/ 3457 w 11624"/>
                <a:gd name="T49" fmla="*/ 12 h 6452"/>
                <a:gd name="T50" fmla="*/ 3717 w 11624"/>
                <a:gd name="T51" fmla="*/ 46 h 6452"/>
                <a:gd name="T52" fmla="*/ 4142 w 11624"/>
                <a:gd name="T53" fmla="*/ 157 h 6452"/>
                <a:gd name="T54" fmla="*/ 4560 w 11624"/>
                <a:gd name="T55" fmla="*/ 330 h 6452"/>
                <a:gd name="T56" fmla="*/ 4966 w 11624"/>
                <a:gd name="T57" fmla="*/ 566 h 6452"/>
                <a:gd name="T58" fmla="*/ 5360 w 11624"/>
                <a:gd name="T59" fmla="*/ 863 h 6452"/>
                <a:gd name="T60" fmla="*/ 5738 w 11624"/>
                <a:gd name="T61" fmla="*/ 1220 h 6452"/>
                <a:gd name="T62" fmla="*/ 6035 w 11624"/>
                <a:gd name="T63" fmla="*/ 1070 h 6452"/>
                <a:gd name="T64" fmla="*/ 6420 w 11624"/>
                <a:gd name="T65" fmla="*/ 736 h 6452"/>
                <a:gd name="T66" fmla="*/ 6819 w 11624"/>
                <a:gd name="T67" fmla="*/ 464 h 6452"/>
                <a:gd name="T68" fmla="*/ 7231 w 11624"/>
                <a:gd name="T69" fmla="*/ 254 h 6452"/>
                <a:gd name="T70" fmla="*/ 7652 w 11624"/>
                <a:gd name="T71" fmla="*/ 105 h 6452"/>
                <a:gd name="T72" fmla="*/ 8038 w 11624"/>
                <a:gd name="T73" fmla="*/ 26 h 6452"/>
                <a:gd name="T74" fmla="*/ 8254 w 11624"/>
                <a:gd name="T75" fmla="*/ 5 h 6452"/>
                <a:gd name="T76" fmla="*/ 8428 w 11624"/>
                <a:gd name="T77" fmla="*/ 0 h 6452"/>
                <a:gd name="T78" fmla="*/ 8820 w 11624"/>
                <a:gd name="T79" fmla="*/ 27 h 6452"/>
                <a:gd name="T80" fmla="*/ 9205 w 11624"/>
                <a:gd name="T81" fmla="*/ 107 h 6452"/>
                <a:gd name="T82" fmla="*/ 9580 w 11624"/>
                <a:gd name="T83" fmla="*/ 240 h 6452"/>
                <a:gd name="T84" fmla="*/ 9862 w 11624"/>
                <a:gd name="T85" fmla="*/ 379 h 6452"/>
                <a:gd name="T86" fmla="*/ 10190 w 11624"/>
                <a:gd name="T87" fmla="*/ 589 h 6452"/>
                <a:gd name="T88" fmla="*/ 10496 w 11624"/>
                <a:gd name="T89" fmla="*/ 840 h 6452"/>
                <a:gd name="T90" fmla="*/ 10727 w 11624"/>
                <a:gd name="T91" fmla="*/ 1078 h 6452"/>
                <a:gd name="T92" fmla="*/ 11006 w 11624"/>
                <a:gd name="T93" fmla="*/ 1433 h 6452"/>
                <a:gd name="T94" fmla="*/ 11235 w 11624"/>
                <a:gd name="T95" fmla="*/ 1820 h 6452"/>
                <a:gd name="T96" fmla="*/ 11413 w 11624"/>
                <a:gd name="T97" fmla="*/ 2230 h 6452"/>
                <a:gd name="T98" fmla="*/ 11538 w 11624"/>
                <a:gd name="T99" fmla="*/ 2659 h 6452"/>
                <a:gd name="T100" fmla="*/ 11608 w 11624"/>
                <a:gd name="T101" fmla="*/ 3101 h 6452"/>
                <a:gd name="T102" fmla="*/ 11622 w 11624"/>
                <a:gd name="T103" fmla="*/ 3551 h 6452"/>
                <a:gd name="T104" fmla="*/ 11615 w 11624"/>
                <a:gd name="T105" fmla="*/ 3728 h 6452"/>
                <a:gd name="T106" fmla="*/ 11576 w 11624"/>
                <a:gd name="T107" fmla="*/ 4119 h 6452"/>
                <a:gd name="T108" fmla="*/ 11512 w 11624"/>
                <a:gd name="T109" fmla="*/ 4507 h 6452"/>
                <a:gd name="T110" fmla="*/ 11424 w 11624"/>
                <a:gd name="T111" fmla="*/ 4890 h 6452"/>
                <a:gd name="T112" fmla="*/ 11405 w 11624"/>
                <a:gd name="T113" fmla="*/ 4918 h 6452"/>
                <a:gd name="T114" fmla="*/ 7299 w 11624"/>
                <a:gd name="T115" fmla="*/ 4929 h 6452"/>
                <a:gd name="T116" fmla="*/ 6669 w 11624"/>
                <a:gd name="T117" fmla="*/ 6438 h 6452"/>
                <a:gd name="T118" fmla="*/ 6637 w 11624"/>
                <a:gd name="T119" fmla="*/ 6452 h 6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624" h="6452">
                  <a:moveTo>
                    <a:pt x="6634" y="6452"/>
                  </a:moveTo>
                  <a:lnTo>
                    <a:pt x="6634" y="6452"/>
                  </a:lnTo>
                  <a:lnTo>
                    <a:pt x="6626" y="6452"/>
                  </a:lnTo>
                  <a:lnTo>
                    <a:pt x="6620" y="6451"/>
                  </a:lnTo>
                  <a:lnTo>
                    <a:pt x="6614" y="6449"/>
                  </a:lnTo>
                  <a:lnTo>
                    <a:pt x="6608" y="6445"/>
                  </a:lnTo>
                  <a:lnTo>
                    <a:pt x="6602" y="6442"/>
                  </a:lnTo>
                  <a:lnTo>
                    <a:pt x="6597" y="6438"/>
                  </a:lnTo>
                  <a:lnTo>
                    <a:pt x="6593" y="6432"/>
                  </a:lnTo>
                  <a:lnTo>
                    <a:pt x="6588" y="6427"/>
                  </a:lnTo>
                  <a:lnTo>
                    <a:pt x="4348" y="2710"/>
                  </a:lnTo>
                  <a:lnTo>
                    <a:pt x="3426" y="4910"/>
                  </a:lnTo>
                  <a:lnTo>
                    <a:pt x="3426" y="4910"/>
                  </a:lnTo>
                  <a:lnTo>
                    <a:pt x="3423" y="4916"/>
                  </a:lnTo>
                  <a:lnTo>
                    <a:pt x="3419" y="4924"/>
                  </a:lnTo>
                  <a:lnTo>
                    <a:pt x="3413" y="4929"/>
                  </a:lnTo>
                  <a:lnTo>
                    <a:pt x="3408" y="4934"/>
                  </a:lnTo>
                  <a:lnTo>
                    <a:pt x="3401" y="4938"/>
                  </a:lnTo>
                  <a:lnTo>
                    <a:pt x="3394" y="4941"/>
                  </a:lnTo>
                  <a:lnTo>
                    <a:pt x="3386" y="4943"/>
                  </a:lnTo>
                  <a:lnTo>
                    <a:pt x="3378" y="4944"/>
                  </a:lnTo>
                  <a:lnTo>
                    <a:pt x="3378" y="4944"/>
                  </a:lnTo>
                  <a:lnTo>
                    <a:pt x="256" y="4948"/>
                  </a:lnTo>
                  <a:lnTo>
                    <a:pt x="256" y="4948"/>
                  </a:lnTo>
                  <a:lnTo>
                    <a:pt x="248" y="4948"/>
                  </a:lnTo>
                  <a:lnTo>
                    <a:pt x="239" y="4946"/>
                  </a:lnTo>
                  <a:lnTo>
                    <a:pt x="231" y="4943"/>
                  </a:lnTo>
                  <a:lnTo>
                    <a:pt x="225" y="4938"/>
                  </a:lnTo>
                  <a:lnTo>
                    <a:pt x="219" y="4932"/>
                  </a:lnTo>
                  <a:lnTo>
                    <a:pt x="213" y="4926"/>
                  </a:lnTo>
                  <a:lnTo>
                    <a:pt x="209" y="4918"/>
                  </a:lnTo>
                  <a:lnTo>
                    <a:pt x="207" y="4911"/>
                  </a:lnTo>
                  <a:lnTo>
                    <a:pt x="207" y="4911"/>
                  </a:lnTo>
                  <a:lnTo>
                    <a:pt x="186" y="4833"/>
                  </a:lnTo>
                  <a:lnTo>
                    <a:pt x="167" y="4755"/>
                  </a:lnTo>
                  <a:lnTo>
                    <a:pt x="148" y="4677"/>
                  </a:lnTo>
                  <a:lnTo>
                    <a:pt x="131" y="4600"/>
                  </a:lnTo>
                  <a:lnTo>
                    <a:pt x="115" y="4521"/>
                  </a:lnTo>
                  <a:lnTo>
                    <a:pt x="100" y="4442"/>
                  </a:lnTo>
                  <a:lnTo>
                    <a:pt x="86" y="4363"/>
                  </a:lnTo>
                  <a:lnTo>
                    <a:pt x="73" y="4284"/>
                  </a:lnTo>
                  <a:lnTo>
                    <a:pt x="61" y="4205"/>
                  </a:lnTo>
                  <a:lnTo>
                    <a:pt x="50" y="4127"/>
                  </a:lnTo>
                  <a:lnTo>
                    <a:pt x="40" y="4048"/>
                  </a:lnTo>
                  <a:lnTo>
                    <a:pt x="31" y="3968"/>
                  </a:lnTo>
                  <a:lnTo>
                    <a:pt x="23" y="3889"/>
                  </a:lnTo>
                  <a:lnTo>
                    <a:pt x="17" y="3809"/>
                  </a:lnTo>
                  <a:lnTo>
                    <a:pt x="11" y="3729"/>
                  </a:lnTo>
                  <a:lnTo>
                    <a:pt x="6" y="3650"/>
                  </a:lnTo>
                  <a:lnTo>
                    <a:pt x="6" y="3650"/>
                  </a:lnTo>
                  <a:lnTo>
                    <a:pt x="7" y="3642"/>
                  </a:lnTo>
                  <a:lnTo>
                    <a:pt x="7" y="3642"/>
                  </a:lnTo>
                  <a:lnTo>
                    <a:pt x="3" y="3551"/>
                  </a:lnTo>
                  <a:lnTo>
                    <a:pt x="0" y="3460"/>
                  </a:lnTo>
                  <a:lnTo>
                    <a:pt x="1" y="3371"/>
                  </a:lnTo>
                  <a:lnTo>
                    <a:pt x="4" y="3280"/>
                  </a:lnTo>
                  <a:lnTo>
                    <a:pt x="9" y="3190"/>
                  </a:lnTo>
                  <a:lnTo>
                    <a:pt x="17" y="3101"/>
                  </a:lnTo>
                  <a:lnTo>
                    <a:pt x="26" y="3011"/>
                  </a:lnTo>
                  <a:lnTo>
                    <a:pt x="38" y="2922"/>
                  </a:lnTo>
                  <a:lnTo>
                    <a:pt x="52" y="2834"/>
                  </a:lnTo>
                  <a:lnTo>
                    <a:pt x="68" y="2746"/>
                  </a:lnTo>
                  <a:lnTo>
                    <a:pt x="87" y="2658"/>
                  </a:lnTo>
                  <a:lnTo>
                    <a:pt x="108" y="2571"/>
                  </a:lnTo>
                  <a:lnTo>
                    <a:pt x="131" y="2485"/>
                  </a:lnTo>
                  <a:lnTo>
                    <a:pt x="156" y="2399"/>
                  </a:lnTo>
                  <a:lnTo>
                    <a:pt x="183" y="2313"/>
                  </a:lnTo>
                  <a:lnTo>
                    <a:pt x="213" y="2229"/>
                  </a:lnTo>
                  <a:lnTo>
                    <a:pt x="244" y="2146"/>
                  </a:lnTo>
                  <a:lnTo>
                    <a:pt x="278" y="2063"/>
                  </a:lnTo>
                  <a:lnTo>
                    <a:pt x="314" y="1981"/>
                  </a:lnTo>
                  <a:lnTo>
                    <a:pt x="351" y="1900"/>
                  </a:lnTo>
                  <a:lnTo>
                    <a:pt x="391" y="1819"/>
                  </a:lnTo>
                  <a:lnTo>
                    <a:pt x="432" y="1740"/>
                  </a:lnTo>
                  <a:lnTo>
                    <a:pt x="477" y="1662"/>
                  </a:lnTo>
                  <a:lnTo>
                    <a:pt x="522" y="1584"/>
                  </a:lnTo>
                  <a:lnTo>
                    <a:pt x="570" y="1509"/>
                  </a:lnTo>
                  <a:lnTo>
                    <a:pt x="620" y="1433"/>
                  </a:lnTo>
                  <a:lnTo>
                    <a:pt x="671" y="1360"/>
                  </a:lnTo>
                  <a:lnTo>
                    <a:pt x="725" y="1287"/>
                  </a:lnTo>
                  <a:lnTo>
                    <a:pt x="780" y="1216"/>
                  </a:lnTo>
                  <a:lnTo>
                    <a:pt x="838" y="1146"/>
                  </a:lnTo>
                  <a:lnTo>
                    <a:pt x="898" y="1078"/>
                  </a:lnTo>
                  <a:lnTo>
                    <a:pt x="958" y="1011"/>
                  </a:lnTo>
                  <a:lnTo>
                    <a:pt x="958" y="1011"/>
                  </a:lnTo>
                  <a:lnTo>
                    <a:pt x="1014" y="952"/>
                  </a:lnTo>
                  <a:lnTo>
                    <a:pt x="1072" y="895"/>
                  </a:lnTo>
                  <a:lnTo>
                    <a:pt x="1129" y="840"/>
                  </a:lnTo>
                  <a:lnTo>
                    <a:pt x="1188" y="787"/>
                  </a:lnTo>
                  <a:lnTo>
                    <a:pt x="1249" y="735"/>
                  </a:lnTo>
                  <a:lnTo>
                    <a:pt x="1309" y="685"/>
                  </a:lnTo>
                  <a:lnTo>
                    <a:pt x="1372" y="636"/>
                  </a:lnTo>
                  <a:lnTo>
                    <a:pt x="1435" y="589"/>
                  </a:lnTo>
                  <a:lnTo>
                    <a:pt x="1498" y="543"/>
                  </a:lnTo>
                  <a:lnTo>
                    <a:pt x="1563" y="500"/>
                  </a:lnTo>
                  <a:lnTo>
                    <a:pt x="1629" y="458"/>
                  </a:lnTo>
                  <a:lnTo>
                    <a:pt x="1696" y="418"/>
                  </a:lnTo>
                  <a:lnTo>
                    <a:pt x="1763" y="379"/>
                  </a:lnTo>
                  <a:lnTo>
                    <a:pt x="1832" y="341"/>
                  </a:lnTo>
                  <a:lnTo>
                    <a:pt x="1901" y="307"/>
                  </a:lnTo>
                  <a:lnTo>
                    <a:pt x="1971" y="273"/>
                  </a:lnTo>
                  <a:lnTo>
                    <a:pt x="1971" y="273"/>
                  </a:lnTo>
                  <a:lnTo>
                    <a:pt x="2045" y="240"/>
                  </a:lnTo>
                  <a:lnTo>
                    <a:pt x="2119" y="209"/>
                  </a:lnTo>
                  <a:lnTo>
                    <a:pt x="2194" y="180"/>
                  </a:lnTo>
                  <a:lnTo>
                    <a:pt x="2268" y="153"/>
                  </a:lnTo>
                  <a:lnTo>
                    <a:pt x="2344" y="130"/>
                  </a:lnTo>
                  <a:lnTo>
                    <a:pt x="2421" y="107"/>
                  </a:lnTo>
                  <a:lnTo>
                    <a:pt x="2496" y="86"/>
                  </a:lnTo>
                  <a:lnTo>
                    <a:pt x="2573" y="68"/>
                  </a:lnTo>
                  <a:lnTo>
                    <a:pt x="2650" y="52"/>
                  </a:lnTo>
                  <a:lnTo>
                    <a:pt x="2727" y="38"/>
                  </a:lnTo>
                  <a:lnTo>
                    <a:pt x="2805" y="27"/>
                  </a:lnTo>
                  <a:lnTo>
                    <a:pt x="2883" y="17"/>
                  </a:lnTo>
                  <a:lnTo>
                    <a:pt x="2961" y="10"/>
                  </a:lnTo>
                  <a:lnTo>
                    <a:pt x="3039" y="4"/>
                  </a:lnTo>
                  <a:lnTo>
                    <a:pt x="3118" y="1"/>
                  </a:lnTo>
                  <a:lnTo>
                    <a:pt x="3197" y="0"/>
                  </a:lnTo>
                  <a:lnTo>
                    <a:pt x="3197" y="0"/>
                  </a:lnTo>
                  <a:lnTo>
                    <a:pt x="3240" y="0"/>
                  </a:lnTo>
                  <a:lnTo>
                    <a:pt x="3284" y="1"/>
                  </a:lnTo>
                  <a:lnTo>
                    <a:pt x="3328" y="2"/>
                  </a:lnTo>
                  <a:lnTo>
                    <a:pt x="3371" y="5"/>
                  </a:lnTo>
                  <a:lnTo>
                    <a:pt x="3414" y="7"/>
                  </a:lnTo>
                  <a:lnTo>
                    <a:pt x="3457" y="12"/>
                  </a:lnTo>
                  <a:lnTo>
                    <a:pt x="3501" y="16"/>
                  </a:lnTo>
                  <a:lnTo>
                    <a:pt x="3544" y="20"/>
                  </a:lnTo>
                  <a:lnTo>
                    <a:pt x="3587" y="26"/>
                  </a:lnTo>
                  <a:lnTo>
                    <a:pt x="3630" y="32"/>
                  </a:lnTo>
                  <a:lnTo>
                    <a:pt x="3717" y="46"/>
                  </a:lnTo>
                  <a:lnTo>
                    <a:pt x="3802" y="64"/>
                  </a:lnTo>
                  <a:lnTo>
                    <a:pt x="3888" y="83"/>
                  </a:lnTo>
                  <a:lnTo>
                    <a:pt x="3974" y="105"/>
                  </a:lnTo>
                  <a:lnTo>
                    <a:pt x="4058" y="130"/>
                  </a:lnTo>
                  <a:lnTo>
                    <a:pt x="4142" y="157"/>
                  </a:lnTo>
                  <a:lnTo>
                    <a:pt x="4226" y="187"/>
                  </a:lnTo>
                  <a:lnTo>
                    <a:pt x="4311" y="219"/>
                  </a:lnTo>
                  <a:lnTo>
                    <a:pt x="4394" y="254"/>
                  </a:lnTo>
                  <a:lnTo>
                    <a:pt x="4477" y="290"/>
                  </a:lnTo>
                  <a:lnTo>
                    <a:pt x="4560" y="330"/>
                  </a:lnTo>
                  <a:lnTo>
                    <a:pt x="4642" y="373"/>
                  </a:lnTo>
                  <a:lnTo>
                    <a:pt x="4724" y="417"/>
                  </a:lnTo>
                  <a:lnTo>
                    <a:pt x="4805" y="464"/>
                  </a:lnTo>
                  <a:lnTo>
                    <a:pt x="4886" y="514"/>
                  </a:lnTo>
                  <a:lnTo>
                    <a:pt x="4966" y="566"/>
                  </a:lnTo>
                  <a:lnTo>
                    <a:pt x="5046" y="621"/>
                  </a:lnTo>
                  <a:lnTo>
                    <a:pt x="5126" y="677"/>
                  </a:lnTo>
                  <a:lnTo>
                    <a:pt x="5205" y="736"/>
                  </a:lnTo>
                  <a:lnTo>
                    <a:pt x="5283" y="799"/>
                  </a:lnTo>
                  <a:lnTo>
                    <a:pt x="5360" y="863"/>
                  </a:lnTo>
                  <a:lnTo>
                    <a:pt x="5437" y="930"/>
                  </a:lnTo>
                  <a:lnTo>
                    <a:pt x="5514" y="999"/>
                  </a:lnTo>
                  <a:lnTo>
                    <a:pt x="5589" y="1070"/>
                  </a:lnTo>
                  <a:lnTo>
                    <a:pt x="5664" y="1144"/>
                  </a:lnTo>
                  <a:lnTo>
                    <a:pt x="5738" y="1220"/>
                  </a:lnTo>
                  <a:lnTo>
                    <a:pt x="5813" y="1299"/>
                  </a:lnTo>
                  <a:lnTo>
                    <a:pt x="5813" y="1299"/>
                  </a:lnTo>
                  <a:lnTo>
                    <a:pt x="5886" y="1220"/>
                  </a:lnTo>
                  <a:lnTo>
                    <a:pt x="5961" y="1144"/>
                  </a:lnTo>
                  <a:lnTo>
                    <a:pt x="6035" y="1070"/>
                  </a:lnTo>
                  <a:lnTo>
                    <a:pt x="6111" y="999"/>
                  </a:lnTo>
                  <a:lnTo>
                    <a:pt x="6188" y="930"/>
                  </a:lnTo>
                  <a:lnTo>
                    <a:pt x="6264" y="863"/>
                  </a:lnTo>
                  <a:lnTo>
                    <a:pt x="6342" y="799"/>
                  </a:lnTo>
                  <a:lnTo>
                    <a:pt x="6420" y="736"/>
                  </a:lnTo>
                  <a:lnTo>
                    <a:pt x="6499" y="677"/>
                  </a:lnTo>
                  <a:lnTo>
                    <a:pt x="6579" y="621"/>
                  </a:lnTo>
                  <a:lnTo>
                    <a:pt x="6659" y="566"/>
                  </a:lnTo>
                  <a:lnTo>
                    <a:pt x="6738" y="514"/>
                  </a:lnTo>
                  <a:lnTo>
                    <a:pt x="6819" y="464"/>
                  </a:lnTo>
                  <a:lnTo>
                    <a:pt x="6900" y="417"/>
                  </a:lnTo>
                  <a:lnTo>
                    <a:pt x="6983" y="373"/>
                  </a:lnTo>
                  <a:lnTo>
                    <a:pt x="7065" y="330"/>
                  </a:lnTo>
                  <a:lnTo>
                    <a:pt x="7148" y="290"/>
                  </a:lnTo>
                  <a:lnTo>
                    <a:pt x="7231" y="254"/>
                  </a:lnTo>
                  <a:lnTo>
                    <a:pt x="7314" y="219"/>
                  </a:lnTo>
                  <a:lnTo>
                    <a:pt x="7398" y="187"/>
                  </a:lnTo>
                  <a:lnTo>
                    <a:pt x="7483" y="157"/>
                  </a:lnTo>
                  <a:lnTo>
                    <a:pt x="7567" y="130"/>
                  </a:lnTo>
                  <a:lnTo>
                    <a:pt x="7652" y="105"/>
                  </a:lnTo>
                  <a:lnTo>
                    <a:pt x="7736" y="83"/>
                  </a:lnTo>
                  <a:lnTo>
                    <a:pt x="7823" y="64"/>
                  </a:lnTo>
                  <a:lnTo>
                    <a:pt x="7908" y="46"/>
                  </a:lnTo>
                  <a:lnTo>
                    <a:pt x="7995" y="32"/>
                  </a:lnTo>
                  <a:lnTo>
                    <a:pt x="8038" y="26"/>
                  </a:lnTo>
                  <a:lnTo>
                    <a:pt x="8081" y="20"/>
                  </a:lnTo>
                  <a:lnTo>
                    <a:pt x="8124" y="16"/>
                  </a:lnTo>
                  <a:lnTo>
                    <a:pt x="8167" y="12"/>
                  </a:lnTo>
                  <a:lnTo>
                    <a:pt x="8211" y="7"/>
                  </a:lnTo>
                  <a:lnTo>
                    <a:pt x="8254" y="5"/>
                  </a:lnTo>
                  <a:lnTo>
                    <a:pt x="8297" y="2"/>
                  </a:lnTo>
                  <a:lnTo>
                    <a:pt x="8341" y="1"/>
                  </a:lnTo>
                  <a:lnTo>
                    <a:pt x="8384" y="0"/>
                  </a:lnTo>
                  <a:lnTo>
                    <a:pt x="8428" y="0"/>
                  </a:lnTo>
                  <a:lnTo>
                    <a:pt x="8428" y="0"/>
                  </a:lnTo>
                  <a:lnTo>
                    <a:pt x="8506" y="1"/>
                  </a:lnTo>
                  <a:lnTo>
                    <a:pt x="8585" y="4"/>
                  </a:lnTo>
                  <a:lnTo>
                    <a:pt x="8664" y="10"/>
                  </a:lnTo>
                  <a:lnTo>
                    <a:pt x="8742" y="17"/>
                  </a:lnTo>
                  <a:lnTo>
                    <a:pt x="8820" y="27"/>
                  </a:lnTo>
                  <a:lnTo>
                    <a:pt x="8897" y="38"/>
                  </a:lnTo>
                  <a:lnTo>
                    <a:pt x="8975" y="52"/>
                  </a:lnTo>
                  <a:lnTo>
                    <a:pt x="9052" y="68"/>
                  </a:lnTo>
                  <a:lnTo>
                    <a:pt x="9129" y="86"/>
                  </a:lnTo>
                  <a:lnTo>
                    <a:pt x="9205" y="107"/>
                  </a:lnTo>
                  <a:lnTo>
                    <a:pt x="9281" y="130"/>
                  </a:lnTo>
                  <a:lnTo>
                    <a:pt x="9356" y="153"/>
                  </a:lnTo>
                  <a:lnTo>
                    <a:pt x="9431" y="180"/>
                  </a:lnTo>
                  <a:lnTo>
                    <a:pt x="9505" y="209"/>
                  </a:lnTo>
                  <a:lnTo>
                    <a:pt x="9580" y="240"/>
                  </a:lnTo>
                  <a:lnTo>
                    <a:pt x="9653" y="273"/>
                  </a:lnTo>
                  <a:lnTo>
                    <a:pt x="9653" y="273"/>
                  </a:lnTo>
                  <a:lnTo>
                    <a:pt x="9724" y="307"/>
                  </a:lnTo>
                  <a:lnTo>
                    <a:pt x="9793" y="342"/>
                  </a:lnTo>
                  <a:lnTo>
                    <a:pt x="9862" y="379"/>
                  </a:lnTo>
                  <a:lnTo>
                    <a:pt x="9929" y="418"/>
                  </a:lnTo>
                  <a:lnTo>
                    <a:pt x="9996" y="458"/>
                  </a:lnTo>
                  <a:lnTo>
                    <a:pt x="10062" y="500"/>
                  </a:lnTo>
                  <a:lnTo>
                    <a:pt x="10126" y="543"/>
                  </a:lnTo>
                  <a:lnTo>
                    <a:pt x="10190" y="589"/>
                  </a:lnTo>
                  <a:lnTo>
                    <a:pt x="10253" y="636"/>
                  </a:lnTo>
                  <a:lnTo>
                    <a:pt x="10315" y="685"/>
                  </a:lnTo>
                  <a:lnTo>
                    <a:pt x="10376" y="735"/>
                  </a:lnTo>
                  <a:lnTo>
                    <a:pt x="10436" y="787"/>
                  </a:lnTo>
                  <a:lnTo>
                    <a:pt x="10496" y="840"/>
                  </a:lnTo>
                  <a:lnTo>
                    <a:pt x="10553" y="895"/>
                  </a:lnTo>
                  <a:lnTo>
                    <a:pt x="10610" y="952"/>
                  </a:lnTo>
                  <a:lnTo>
                    <a:pt x="10666" y="1011"/>
                  </a:lnTo>
                  <a:lnTo>
                    <a:pt x="10666" y="1011"/>
                  </a:lnTo>
                  <a:lnTo>
                    <a:pt x="10727" y="1078"/>
                  </a:lnTo>
                  <a:lnTo>
                    <a:pt x="10786" y="1146"/>
                  </a:lnTo>
                  <a:lnTo>
                    <a:pt x="10845" y="1216"/>
                  </a:lnTo>
                  <a:lnTo>
                    <a:pt x="10900" y="1287"/>
                  </a:lnTo>
                  <a:lnTo>
                    <a:pt x="10954" y="1360"/>
                  </a:lnTo>
                  <a:lnTo>
                    <a:pt x="11006" y="1433"/>
                  </a:lnTo>
                  <a:lnTo>
                    <a:pt x="11055" y="1509"/>
                  </a:lnTo>
                  <a:lnTo>
                    <a:pt x="11103" y="1584"/>
                  </a:lnTo>
                  <a:lnTo>
                    <a:pt x="11148" y="1662"/>
                  </a:lnTo>
                  <a:lnTo>
                    <a:pt x="11192" y="1740"/>
                  </a:lnTo>
                  <a:lnTo>
                    <a:pt x="11235" y="1820"/>
                  </a:lnTo>
                  <a:lnTo>
                    <a:pt x="11273" y="1900"/>
                  </a:lnTo>
                  <a:lnTo>
                    <a:pt x="11311" y="1981"/>
                  </a:lnTo>
                  <a:lnTo>
                    <a:pt x="11347" y="2063"/>
                  </a:lnTo>
                  <a:lnTo>
                    <a:pt x="11381" y="2146"/>
                  </a:lnTo>
                  <a:lnTo>
                    <a:pt x="11413" y="2230"/>
                  </a:lnTo>
                  <a:lnTo>
                    <a:pt x="11442" y="2314"/>
                  </a:lnTo>
                  <a:lnTo>
                    <a:pt x="11469" y="2400"/>
                  </a:lnTo>
                  <a:lnTo>
                    <a:pt x="11494" y="2485"/>
                  </a:lnTo>
                  <a:lnTo>
                    <a:pt x="11517" y="2571"/>
                  </a:lnTo>
                  <a:lnTo>
                    <a:pt x="11538" y="2659"/>
                  </a:lnTo>
                  <a:lnTo>
                    <a:pt x="11556" y="2746"/>
                  </a:lnTo>
                  <a:lnTo>
                    <a:pt x="11573" y="2835"/>
                  </a:lnTo>
                  <a:lnTo>
                    <a:pt x="11587" y="2922"/>
                  </a:lnTo>
                  <a:lnTo>
                    <a:pt x="11598" y="3012"/>
                  </a:lnTo>
                  <a:lnTo>
                    <a:pt x="11608" y="3101"/>
                  </a:lnTo>
                  <a:lnTo>
                    <a:pt x="11616" y="3190"/>
                  </a:lnTo>
                  <a:lnTo>
                    <a:pt x="11621" y="3281"/>
                  </a:lnTo>
                  <a:lnTo>
                    <a:pt x="11624" y="3371"/>
                  </a:lnTo>
                  <a:lnTo>
                    <a:pt x="11624" y="3461"/>
                  </a:lnTo>
                  <a:lnTo>
                    <a:pt x="11622" y="3551"/>
                  </a:lnTo>
                  <a:lnTo>
                    <a:pt x="11619" y="3642"/>
                  </a:lnTo>
                  <a:lnTo>
                    <a:pt x="11619" y="3642"/>
                  </a:lnTo>
                  <a:lnTo>
                    <a:pt x="11619" y="3650"/>
                  </a:lnTo>
                  <a:lnTo>
                    <a:pt x="11619" y="3650"/>
                  </a:lnTo>
                  <a:lnTo>
                    <a:pt x="11615" y="3728"/>
                  </a:lnTo>
                  <a:lnTo>
                    <a:pt x="11608" y="3807"/>
                  </a:lnTo>
                  <a:lnTo>
                    <a:pt x="11602" y="3885"/>
                  </a:lnTo>
                  <a:lnTo>
                    <a:pt x="11594" y="3962"/>
                  </a:lnTo>
                  <a:lnTo>
                    <a:pt x="11586" y="4041"/>
                  </a:lnTo>
                  <a:lnTo>
                    <a:pt x="11576" y="4119"/>
                  </a:lnTo>
                  <a:lnTo>
                    <a:pt x="11565" y="4197"/>
                  </a:lnTo>
                  <a:lnTo>
                    <a:pt x="11553" y="4275"/>
                  </a:lnTo>
                  <a:lnTo>
                    <a:pt x="11541" y="4352"/>
                  </a:lnTo>
                  <a:lnTo>
                    <a:pt x="11527" y="4430"/>
                  </a:lnTo>
                  <a:lnTo>
                    <a:pt x="11512" y="4507"/>
                  </a:lnTo>
                  <a:lnTo>
                    <a:pt x="11497" y="4585"/>
                  </a:lnTo>
                  <a:lnTo>
                    <a:pt x="11480" y="4661"/>
                  </a:lnTo>
                  <a:lnTo>
                    <a:pt x="11462" y="4738"/>
                  </a:lnTo>
                  <a:lnTo>
                    <a:pt x="11444" y="4815"/>
                  </a:lnTo>
                  <a:lnTo>
                    <a:pt x="11424" y="4890"/>
                  </a:lnTo>
                  <a:lnTo>
                    <a:pt x="11424" y="4890"/>
                  </a:lnTo>
                  <a:lnTo>
                    <a:pt x="11421" y="4899"/>
                  </a:lnTo>
                  <a:lnTo>
                    <a:pt x="11417" y="4906"/>
                  </a:lnTo>
                  <a:lnTo>
                    <a:pt x="11412" y="4913"/>
                  </a:lnTo>
                  <a:lnTo>
                    <a:pt x="11405" y="4918"/>
                  </a:lnTo>
                  <a:lnTo>
                    <a:pt x="11399" y="4923"/>
                  </a:lnTo>
                  <a:lnTo>
                    <a:pt x="11391" y="4927"/>
                  </a:lnTo>
                  <a:lnTo>
                    <a:pt x="11382" y="4929"/>
                  </a:lnTo>
                  <a:lnTo>
                    <a:pt x="11374" y="4929"/>
                  </a:lnTo>
                  <a:lnTo>
                    <a:pt x="7299" y="4929"/>
                  </a:lnTo>
                  <a:lnTo>
                    <a:pt x="6681" y="6421"/>
                  </a:lnTo>
                  <a:lnTo>
                    <a:pt x="6681" y="6421"/>
                  </a:lnTo>
                  <a:lnTo>
                    <a:pt x="6678" y="6427"/>
                  </a:lnTo>
                  <a:lnTo>
                    <a:pt x="6674" y="6432"/>
                  </a:lnTo>
                  <a:lnTo>
                    <a:pt x="6669" y="6438"/>
                  </a:lnTo>
                  <a:lnTo>
                    <a:pt x="6664" y="6442"/>
                  </a:lnTo>
                  <a:lnTo>
                    <a:pt x="6657" y="6446"/>
                  </a:lnTo>
                  <a:lnTo>
                    <a:pt x="6651" y="6449"/>
                  </a:lnTo>
                  <a:lnTo>
                    <a:pt x="6645" y="6451"/>
                  </a:lnTo>
                  <a:lnTo>
                    <a:pt x="6637" y="6452"/>
                  </a:lnTo>
                  <a:lnTo>
                    <a:pt x="6637" y="6452"/>
                  </a:lnTo>
                  <a:lnTo>
                    <a:pt x="6634" y="6452"/>
                  </a:lnTo>
                  <a:lnTo>
                    <a:pt x="6634" y="6452"/>
                  </a:lnTo>
                  <a:close/>
                </a:path>
              </a:pathLst>
            </a:custGeom>
            <a:solidFill>
              <a:srgbClr val="EF4D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9" name="Freeform 10"/>
            <p:cNvSpPr/>
            <p:nvPr/>
          </p:nvSpPr>
          <p:spPr bwMode="auto">
            <a:xfrm>
              <a:off x="3133725" y="3171825"/>
              <a:ext cx="3403600" cy="2062163"/>
            </a:xfrm>
            <a:custGeom>
              <a:avLst/>
              <a:gdLst>
                <a:gd name="T0" fmla="*/ 5350 w 10719"/>
                <a:gd name="T1" fmla="*/ 6492 h 6494"/>
                <a:gd name="T2" fmla="*/ 5283 w 10719"/>
                <a:gd name="T3" fmla="*/ 6457 h 6494"/>
                <a:gd name="T4" fmla="*/ 4927 w 10719"/>
                <a:gd name="T5" fmla="*/ 6266 h 6494"/>
                <a:gd name="T6" fmla="*/ 4394 w 10719"/>
                <a:gd name="T7" fmla="*/ 5962 h 6494"/>
                <a:gd name="T8" fmla="*/ 3899 w 10719"/>
                <a:gd name="T9" fmla="*/ 5654 h 6494"/>
                <a:gd name="T10" fmla="*/ 3538 w 10719"/>
                <a:gd name="T11" fmla="*/ 5410 h 6494"/>
                <a:gd name="T12" fmla="*/ 3157 w 10719"/>
                <a:gd name="T13" fmla="*/ 5136 h 6494"/>
                <a:gd name="T14" fmla="*/ 2767 w 10719"/>
                <a:gd name="T15" fmla="*/ 4833 h 6494"/>
                <a:gd name="T16" fmla="*/ 2440 w 10719"/>
                <a:gd name="T17" fmla="*/ 4561 h 6494"/>
                <a:gd name="T18" fmla="*/ 2031 w 10719"/>
                <a:gd name="T19" fmla="*/ 4189 h 6494"/>
                <a:gd name="T20" fmla="*/ 1650 w 10719"/>
                <a:gd name="T21" fmla="*/ 3808 h 6494"/>
                <a:gd name="T22" fmla="*/ 1300 w 10719"/>
                <a:gd name="T23" fmla="*/ 3418 h 6494"/>
                <a:gd name="T24" fmla="*/ 1120 w 10719"/>
                <a:gd name="T25" fmla="*/ 3201 h 6494"/>
                <a:gd name="T26" fmla="*/ 933 w 10719"/>
                <a:gd name="T27" fmla="*/ 2959 h 6494"/>
                <a:gd name="T28" fmla="*/ 758 w 10719"/>
                <a:gd name="T29" fmla="*/ 2714 h 6494"/>
                <a:gd name="T30" fmla="*/ 595 w 10719"/>
                <a:gd name="T31" fmla="*/ 2467 h 6494"/>
                <a:gd name="T32" fmla="*/ 442 w 10719"/>
                <a:gd name="T33" fmla="*/ 2217 h 6494"/>
                <a:gd name="T34" fmla="*/ 302 w 10719"/>
                <a:gd name="T35" fmla="*/ 1966 h 6494"/>
                <a:gd name="T36" fmla="*/ 173 w 10719"/>
                <a:gd name="T37" fmla="*/ 1712 h 6494"/>
                <a:gd name="T38" fmla="*/ 58 w 10719"/>
                <a:gd name="T39" fmla="*/ 1456 h 6494"/>
                <a:gd name="T40" fmla="*/ 4 w 10719"/>
                <a:gd name="T41" fmla="*/ 1326 h 6494"/>
                <a:gd name="T42" fmla="*/ 0 w 10719"/>
                <a:gd name="T43" fmla="*/ 1301 h 6494"/>
                <a:gd name="T44" fmla="*/ 8 w 10719"/>
                <a:gd name="T45" fmla="*/ 1276 h 6494"/>
                <a:gd name="T46" fmla="*/ 21 w 10719"/>
                <a:gd name="T47" fmla="*/ 1264 h 6494"/>
                <a:gd name="T48" fmla="*/ 45 w 10719"/>
                <a:gd name="T49" fmla="*/ 1254 h 6494"/>
                <a:gd name="T50" fmla="*/ 3963 w 10719"/>
                <a:gd name="T51" fmla="*/ 31 h 6494"/>
                <a:gd name="T52" fmla="*/ 3980 w 10719"/>
                <a:gd name="T53" fmla="*/ 10 h 6494"/>
                <a:gd name="T54" fmla="*/ 4006 w 10719"/>
                <a:gd name="T55" fmla="*/ 0 h 6494"/>
                <a:gd name="T56" fmla="*/ 4017 w 10719"/>
                <a:gd name="T57" fmla="*/ 0 h 6494"/>
                <a:gd name="T58" fmla="*/ 4042 w 10719"/>
                <a:gd name="T59" fmla="*/ 10 h 6494"/>
                <a:gd name="T60" fmla="*/ 6315 w 10719"/>
                <a:gd name="T61" fmla="*/ 3658 h 6494"/>
                <a:gd name="T62" fmla="*/ 7287 w 10719"/>
                <a:gd name="T63" fmla="*/ 1294 h 6494"/>
                <a:gd name="T64" fmla="*/ 7312 w 10719"/>
                <a:gd name="T65" fmla="*/ 1278 h 6494"/>
                <a:gd name="T66" fmla="*/ 10667 w 10719"/>
                <a:gd name="T67" fmla="*/ 1274 h 6494"/>
                <a:gd name="T68" fmla="*/ 10692 w 10719"/>
                <a:gd name="T69" fmla="*/ 1281 h 6494"/>
                <a:gd name="T70" fmla="*/ 10710 w 10719"/>
                <a:gd name="T71" fmla="*/ 1298 h 6494"/>
                <a:gd name="T72" fmla="*/ 10717 w 10719"/>
                <a:gd name="T73" fmla="*/ 1315 h 6494"/>
                <a:gd name="T74" fmla="*/ 10717 w 10719"/>
                <a:gd name="T75" fmla="*/ 1340 h 6494"/>
                <a:gd name="T76" fmla="*/ 10661 w 10719"/>
                <a:gd name="T77" fmla="*/ 1474 h 6494"/>
                <a:gd name="T78" fmla="*/ 10545 w 10719"/>
                <a:gd name="T79" fmla="*/ 1729 h 6494"/>
                <a:gd name="T80" fmla="*/ 10416 w 10719"/>
                <a:gd name="T81" fmla="*/ 1982 h 6494"/>
                <a:gd name="T82" fmla="*/ 10276 w 10719"/>
                <a:gd name="T83" fmla="*/ 2232 h 6494"/>
                <a:gd name="T84" fmla="*/ 10123 w 10719"/>
                <a:gd name="T85" fmla="*/ 2482 h 6494"/>
                <a:gd name="T86" fmla="*/ 9959 w 10719"/>
                <a:gd name="T87" fmla="*/ 2728 h 6494"/>
                <a:gd name="T88" fmla="*/ 9784 w 10719"/>
                <a:gd name="T89" fmla="*/ 2971 h 6494"/>
                <a:gd name="T90" fmla="*/ 9598 w 10719"/>
                <a:gd name="T91" fmla="*/ 3213 h 6494"/>
                <a:gd name="T92" fmla="*/ 9418 w 10719"/>
                <a:gd name="T93" fmla="*/ 3430 h 6494"/>
                <a:gd name="T94" fmla="*/ 9068 w 10719"/>
                <a:gd name="T95" fmla="*/ 3818 h 6494"/>
                <a:gd name="T96" fmla="*/ 8688 w 10719"/>
                <a:gd name="T97" fmla="*/ 4197 h 6494"/>
                <a:gd name="T98" fmla="*/ 8279 w 10719"/>
                <a:gd name="T99" fmla="*/ 4568 h 6494"/>
                <a:gd name="T100" fmla="*/ 7953 w 10719"/>
                <a:gd name="T101" fmla="*/ 4839 h 6494"/>
                <a:gd name="T102" fmla="*/ 7563 w 10719"/>
                <a:gd name="T103" fmla="*/ 5141 h 6494"/>
                <a:gd name="T104" fmla="*/ 7184 w 10719"/>
                <a:gd name="T105" fmla="*/ 5414 h 6494"/>
                <a:gd name="T106" fmla="*/ 6823 w 10719"/>
                <a:gd name="T107" fmla="*/ 5656 h 6494"/>
                <a:gd name="T108" fmla="*/ 6331 w 10719"/>
                <a:gd name="T109" fmla="*/ 5964 h 6494"/>
                <a:gd name="T110" fmla="*/ 5799 w 10719"/>
                <a:gd name="T111" fmla="*/ 6267 h 6494"/>
                <a:gd name="T112" fmla="*/ 5444 w 10719"/>
                <a:gd name="T113" fmla="*/ 6457 h 6494"/>
                <a:gd name="T114" fmla="*/ 5377 w 10719"/>
                <a:gd name="T115" fmla="*/ 6492 h 6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719" h="6494">
                  <a:moveTo>
                    <a:pt x="5364" y="6494"/>
                  </a:moveTo>
                  <a:lnTo>
                    <a:pt x="5364" y="6494"/>
                  </a:lnTo>
                  <a:lnTo>
                    <a:pt x="5356" y="6494"/>
                  </a:lnTo>
                  <a:lnTo>
                    <a:pt x="5350" y="6492"/>
                  </a:lnTo>
                  <a:lnTo>
                    <a:pt x="5343" y="6490"/>
                  </a:lnTo>
                  <a:lnTo>
                    <a:pt x="5338" y="6487"/>
                  </a:lnTo>
                  <a:lnTo>
                    <a:pt x="5338" y="6487"/>
                  </a:lnTo>
                  <a:lnTo>
                    <a:pt x="5283" y="6457"/>
                  </a:lnTo>
                  <a:lnTo>
                    <a:pt x="5201" y="6414"/>
                  </a:lnTo>
                  <a:lnTo>
                    <a:pt x="5201" y="6414"/>
                  </a:lnTo>
                  <a:lnTo>
                    <a:pt x="5031" y="6323"/>
                  </a:lnTo>
                  <a:lnTo>
                    <a:pt x="4927" y="6266"/>
                  </a:lnTo>
                  <a:lnTo>
                    <a:pt x="4809" y="6201"/>
                  </a:lnTo>
                  <a:lnTo>
                    <a:pt x="4680" y="6129"/>
                  </a:lnTo>
                  <a:lnTo>
                    <a:pt x="4542" y="6049"/>
                  </a:lnTo>
                  <a:lnTo>
                    <a:pt x="4394" y="5962"/>
                  </a:lnTo>
                  <a:lnTo>
                    <a:pt x="4236" y="5866"/>
                  </a:lnTo>
                  <a:lnTo>
                    <a:pt x="4071" y="5764"/>
                  </a:lnTo>
                  <a:lnTo>
                    <a:pt x="3986" y="5710"/>
                  </a:lnTo>
                  <a:lnTo>
                    <a:pt x="3899" y="5654"/>
                  </a:lnTo>
                  <a:lnTo>
                    <a:pt x="3811" y="5595"/>
                  </a:lnTo>
                  <a:lnTo>
                    <a:pt x="3721" y="5535"/>
                  </a:lnTo>
                  <a:lnTo>
                    <a:pt x="3631" y="5473"/>
                  </a:lnTo>
                  <a:lnTo>
                    <a:pt x="3538" y="5410"/>
                  </a:lnTo>
                  <a:lnTo>
                    <a:pt x="3444" y="5345"/>
                  </a:lnTo>
                  <a:lnTo>
                    <a:pt x="3350" y="5277"/>
                  </a:lnTo>
                  <a:lnTo>
                    <a:pt x="3254" y="5208"/>
                  </a:lnTo>
                  <a:lnTo>
                    <a:pt x="3157" y="5136"/>
                  </a:lnTo>
                  <a:lnTo>
                    <a:pt x="3060" y="5063"/>
                  </a:lnTo>
                  <a:lnTo>
                    <a:pt x="2963" y="4988"/>
                  </a:lnTo>
                  <a:lnTo>
                    <a:pt x="2865" y="4912"/>
                  </a:lnTo>
                  <a:lnTo>
                    <a:pt x="2767" y="4833"/>
                  </a:lnTo>
                  <a:lnTo>
                    <a:pt x="2767" y="4833"/>
                  </a:lnTo>
                  <a:lnTo>
                    <a:pt x="2656" y="4743"/>
                  </a:lnTo>
                  <a:lnTo>
                    <a:pt x="2547" y="4653"/>
                  </a:lnTo>
                  <a:lnTo>
                    <a:pt x="2440" y="4561"/>
                  </a:lnTo>
                  <a:lnTo>
                    <a:pt x="2336" y="4469"/>
                  </a:lnTo>
                  <a:lnTo>
                    <a:pt x="2232" y="4376"/>
                  </a:lnTo>
                  <a:lnTo>
                    <a:pt x="2130" y="4283"/>
                  </a:lnTo>
                  <a:lnTo>
                    <a:pt x="2031" y="4189"/>
                  </a:lnTo>
                  <a:lnTo>
                    <a:pt x="1933" y="4094"/>
                  </a:lnTo>
                  <a:lnTo>
                    <a:pt x="1837" y="3999"/>
                  </a:lnTo>
                  <a:lnTo>
                    <a:pt x="1742" y="3904"/>
                  </a:lnTo>
                  <a:lnTo>
                    <a:pt x="1650" y="3808"/>
                  </a:lnTo>
                  <a:lnTo>
                    <a:pt x="1559" y="3711"/>
                  </a:lnTo>
                  <a:lnTo>
                    <a:pt x="1471" y="3614"/>
                  </a:lnTo>
                  <a:lnTo>
                    <a:pt x="1384" y="3516"/>
                  </a:lnTo>
                  <a:lnTo>
                    <a:pt x="1300" y="3418"/>
                  </a:lnTo>
                  <a:lnTo>
                    <a:pt x="1217" y="3320"/>
                  </a:lnTo>
                  <a:lnTo>
                    <a:pt x="1217" y="3320"/>
                  </a:lnTo>
                  <a:lnTo>
                    <a:pt x="1168" y="3260"/>
                  </a:lnTo>
                  <a:lnTo>
                    <a:pt x="1120" y="3201"/>
                  </a:lnTo>
                  <a:lnTo>
                    <a:pt x="1072" y="3141"/>
                  </a:lnTo>
                  <a:lnTo>
                    <a:pt x="1024" y="3080"/>
                  </a:lnTo>
                  <a:lnTo>
                    <a:pt x="978" y="3020"/>
                  </a:lnTo>
                  <a:lnTo>
                    <a:pt x="933" y="2959"/>
                  </a:lnTo>
                  <a:lnTo>
                    <a:pt x="888" y="2898"/>
                  </a:lnTo>
                  <a:lnTo>
                    <a:pt x="844" y="2837"/>
                  </a:lnTo>
                  <a:lnTo>
                    <a:pt x="801" y="2776"/>
                  </a:lnTo>
                  <a:lnTo>
                    <a:pt x="758" y="2714"/>
                  </a:lnTo>
                  <a:lnTo>
                    <a:pt x="716" y="2652"/>
                  </a:lnTo>
                  <a:lnTo>
                    <a:pt x="675" y="2591"/>
                  </a:lnTo>
                  <a:lnTo>
                    <a:pt x="635" y="2529"/>
                  </a:lnTo>
                  <a:lnTo>
                    <a:pt x="595" y="2467"/>
                  </a:lnTo>
                  <a:lnTo>
                    <a:pt x="556" y="2405"/>
                  </a:lnTo>
                  <a:lnTo>
                    <a:pt x="517" y="2342"/>
                  </a:lnTo>
                  <a:lnTo>
                    <a:pt x="479" y="2280"/>
                  </a:lnTo>
                  <a:lnTo>
                    <a:pt x="442" y="2217"/>
                  </a:lnTo>
                  <a:lnTo>
                    <a:pt x="407" y="2155"/>
                  </a:lnTo>
                  <a:lnTo>
                    <a:pt x="371" y="2092"/>
                  </a:lnTo>
                  <a:lnTo>
                    <a:pt x="337" y="2028"/>
                  </a:lnTo>
                  <a:lnTo>
                    <a:pt x="302" y="1966"/>
                  </a:lnTo>
                  <a:lnTo>
                    <a:pt x="270" y="1902"/>
                  </a:lnTo>
                  <a:lnTo>
                    <a:pt x="236" y="1839"/>
                  </a:lnTo>
                  <a:lnTo>
                    <a:pt x="205" y="1775"/>
                  </a:lnTo>
                  <a:lnTo>
                    <a:pt x="173" y="1712"/>
                  </a:lnTo>
                  <a:lnTo>
                    <a:pt x="144" y="1648"/>
                  </a:lnTo>
                  <a:lnTo>
                    <a:pt x="114" y="1584"/>
                  </a:lnTo>
                  <a:lnTo>
                    <a:pt x="86" y="1519"/>
                  </a:lnTo>
                  <a:lnTo>
                    <a:pt x="58" y="1456"/>
                  </a:lnTo>
                  <a:lnTo>
                    <a:pt x="31" y="1392"/>
                  </a:lnTo>
                  <a:lnTo>
                    <a:pt x="4" y="1327"/>
                  </a:lnTo>
                  <a:lnTo>
                    <a:pt x="4" y="1326"/>
                  </a:lnTo>
                  <a:lnTo>
                    <a:pt x="4" y="1326"/>
                  </a:lnTo>
                  <a:lnTo>
                    <a:pt x="2" y="1320"/>
                  </a:lnTo>
                  <a:lnTo>
                    <a:pt x="0" y="1313"/>
                  </a:lnTo>
                  <a:lnTo>
                    <a:pt x="0" y="1308"/>
                  </a:lnTo>
                  <a:lnTo>
                    <a:pt x="0" y="1301"/>
                  </a:lnTo>
                  <a:lnTo>
                    <a:pt x="1" y="1295"/>
                  </a:lnTo>
                  <a:lnTo>
                    <a:pt x="2" y="1288"/>
                  </a:lnTo>
                  <a:lnTo>
                    <a:pt x="5" y="1283"/>
                  </a:lnTo>
                  <a:lnTo>
                    <a:pt x="8" y="1276"/>
                  </a:lnTo>
                  <a:lnTo>
                    <a:pt x="8" y="1276"/>
                  </a:lnTo>
                  <a:lnTo>
                    <a:pt x="11" y="1272"/>
                  </a:lnTo>
                  <a:lnTo>
                    <a:pt x="16" y="1267"/>
                  </a:lnTo>
                  <a:lnTo>
                    <a:pt x="21" y="1264"/>
                  </a:lnTo>
                  <a:lnTo>
                    <a:pt x="27" y="1260"/>
                  </a:lnTo>
                  <a:lnTo>
                    <a:pt x="32" y="1257"/>
                  </a:lnTo>
                  <a:lnTo>
                    <a:pt x="38" y="1255"/>
                  </a:lnTo>
                  <a:lnTo>
                    <a:pt x="45" y="1254"/>
                  </a:lnTo>
                  <a:lnTo>
                    <a:pt x="51" y="1254"/>
                  </a:lnTo>
                  <a:lnTo>
                    <a:pt x="3445" y="1254"/>
                  </a:lnTo>
                  <a:lnTo>
                    <a:pt x="3963" y="31"/>
                  </a:lnTo>
                  <a:lnTo>
                    <a:pt x="3963" y="31"/>
                  </a:lnTo>
                  <a:lnTo>
                    <a:pt x="3966" y="25"/>
                  </a:lnTo>
                  <a:lnTo>
                    <a:pt x="3971" y="19"/>
                  </a:lnTo>
                  <a:lnTo>
                    <a:pt x="3975" y="14"/>
                  </a:lnTo>
                  <a:lnTo>
                    <a:pt x="3980" y="10"/>
                  </a:lnTo>
                  <a:lnTo>
                    <a:pt x="3987" y="5"/>
                  </a:lnTo>
                  <a:lnTo>
                    <a:pt x="3993" y="3"/>
                  </a:lnTo>
                  <a:lnTo>
                    <a:pt x="4000" y="1"/>
                  </a:lnTo>
                  <a:lnTo>
                    <a:pt x="4006" y="0"/>
                  </a:lnTo>
                  <a:lnTo>
                    <a:pt x="4006" y="0"/>
                  </a:lnTo>
                  <a:lnTo>
                    <a:pt x="4011" y="0"/>
                  </a:lnTo>
                  <a:lnTo>
                    <a:pt x="4011" y="0"/>
                  </a:lnTo>
                  <a:lnTo>
                    <a:pt x="4017" y="0"/>
                  </a:lnTo>
                  <a:lnTo>
                    <a:pt x="4024" y="1"/>
                  </a:lnTo>
                  <a:lnTo>
                    <a:pt x="4030" y="3"/>
                  </a:lnTo>
                  <a:lnTo>
                    <a:pt x="4036" y="6"/>
                  </a:lnTo>
                  <a:lnTo>
                    <a:pt x="4042" y="10"/>
                  </a:lnTo>
                  <a:lnTo>
                    <a:pt x="4046" y="14"/>
                  </a:lnTo>
                  <a:lnTo>
                    <a:pt x="4051" y="18"/>
                  </a:lnTo>
                  <a:lnTo>
                    <a:pt x="4055" y="24"/>
                  </a:lnTo>
                  <a:lnTo>
                    <a:pt x="6315" y="3658"/>
                  </a:lnTo>
                  <a:lnTo>
                    <a:pt x="7280" y="1307"/>
                  </a:lnTo>
                  <a:lnTo>
                    <a:pt x="7280" y="1307"/>
                  </a:lnTo>
                  <a:lnTo>
                    <a:pt x="7283" y="1300"/>
                  </a:lnTo>
                  <a:lnTo>
                    <a:pt x="7287" y="1294"/>
                  </a:lnTo>
                  <a:lnTo>
                    <a:pt x="7293" y="1288"/>
                  </a:lnTo>
                  <a:lnTo>
                    <a:pt x="7299" y="1284"/>
                  </a:lnTo>
                  <a:lnTo>
                    <a:pt x="7306" y="1280"/>
                  </a:lnTo>
                  <a:lnTo>
                    <a:pt x="7312" y="1278"/>
                  </a:lnTo>
                  <a:lnTo>
                    <a:pt x="7320" y="1275"/>
                  </a:lnTo>
                  <a:lnTo>
                    <a:pt x="7327" y="1274"/>
                  </a:lnTo>
                  <a:lnTo>
                    <a:pt x="10667" y="1274"/>
                  </a:lnTo>
                  <a:lnTo>
                    <a:pt x="10667" y="1274"/>
                  </a:lnTo>
                  <a:lnTo>
                    <a:pt x="10673" y="1275"/>
                  </a:lnTo>
                  <a:lnTo>
                    <a:pt x="10680" y="1276"/>
                  </a:lnTo>
                  <a:lnTo>
                    <a:pt x="10686" y="1279"/>
                  </a:lnTo>
                  <a:lnTo>
                    <a:pt x="10692" y="1281"/>
                  </a:lnTo>
                  <a:lnTo>
                    <a:pt x="10697" y="1284"/>
                  </a:lnTo>
                  <a:lnTo>
                    <a:pt x="10702" y="1288"/>
                  </a:lnTo>
                  <a:lnTo>
                    <a:pt x="10707" y="1293"/>
                  </a:lnTo>
                  <a:lnTo>
                    <a:pt x="10710" y="1298"/>
                  </a:lnTo>
                  <a:lnTo>
                    <a:pt x="10710" y="1298"/>
                  </a:lnTo>
                  <a:lnTo>
                    <a:pt x="10713" y="1303"/>
                  </a:lnTo>
                  <a:lnTo>
                    <a:pt x="10716" y="1309"/>
                  </a:lnTo>
                  <a:lnTo>
                    <a:pt x="10717" y="1315"/>
                  </a:lnTo>
                  <a:lnTo>
                    <a:pt x="10719" y="1322"/>
                  </a:lnTo>
                  <a:lnTo>
                    <a:pt x="10719" y="1327"/>
                  </a:lnTo>
                  <a:lnTo>
                    <a:pt x="10719" y="1334"/>
                  </a:lnTo>
                  <a:lnTo>
                    <a:pt x="10717" y="1340"/>
                  </a:lnTo>
                  <a:lnTo>
                    <a:pt x="10715" y="1347"/>
                  </a:lnTo>
                  <a:lnTo>
                    <a:pt x="10715" y="1347"/>
                  </a:lnTo>
                  <a:lnTo>
                    <a:pt x="10688" y="1410"/>
                  </a:lnTo>
                  <a:lnTo>
                    <a:pt x="10661" y="1474"/>
                  </a:lnTo>
                  <a:lnTo>
                    <a:pt x="10633" y="1538"/>
                  </a:lnTo>
                  <a:lnTo>
                    <a:pt x="10604" y="1602"/>
                  </a:lnTo>
                  <a:lnTo>
                    <a:pt x="10575" y="1665"/>
                  </a:lnTo>
                  <a:lnTo>
                    <a:pt x="10545" y="1729"/>
                  </a:lnTo>
                  <a:lnTo>
                    <a:pt x="10513" y="1792"/>
                  </a:lnTo>
                  <a:lnTo>
                    <a:pt x="10482" y="1855"/>
                  </a:lnTo>
                  <a:lnTo>
                    <a:pt x="10450" y="1919"/>
                  </a:lnTo>
                  <a:lnTo>
                    <a:pt x="10416" y="1982"/>
                  </a:lnTo>
                  <a:lnTo>
                    <a:pt x="10382" y="2044"/>
                  </a:lnTo>
                  <a:lnTo>
                    <a:pt x="10347" y="2107"/>
                  </a:lnTo>
                  <a:lnTo>
                    <a:pt x="10311" y="2170"/>
                  </a:lnTo>
                  <a:lnTo>
                    <a:pt x="10276" y="2232"/>
                  </a:lnTo>
                  <a:lnTo>
                    <a:pt x="10239" y="2295"/>
                  </a:lnTo>
                  <a:lnTo>
                    <a:pt x="10201" y="2358"/>
                  </a:lnTo>
                  <a:lnTo>
                    <a:pt x="10162" y="2419"/>
                  </a:lnTo>
                  <a:lnTo>
                    <a:pt x="10123" y="2482"/>
                  </a:lnTo>
                  <a:lnTo>
                    <a:pt x="10084" y="2543"/>
                  </a:lnTo>
                  <a:lnTo>
                    <a:pt x="10042" y="2605"/>
                  </a:lnTo>
                  <a:lnTo>
                    <a:pt x="10001" y="2666"/>
                  </a:lnTo>
                  <a:lnTo>
                    <a:pt x="9959" y="2728"/>
                  </a:lnTo>
                  <a:lnTo>
                    <a:pt x="9917" y="2788"/>
                  </a:lnTo>
                  <a:lnTo>
                    <a:pt x="9873" y="2850"/>
                  </a:lnTo>
                  <a:lnTo>
                    <a:pt x="9830" y="2911"/>
                  </a:lnTo>
                  <a:lnTo>
                    <a:pt x="9784" y="2971"/>
                  </a:lnTo>
                  <a:lnTo>
                    <a:pt x="9739" y="3033"/>
                  </a:lnTo>
                  <a:lnTo>
                    <a:pt x="9693" y="3092"/>
                  </a:lnTo>
                  <a:lnTo>
                    <a:pt x="9646" y="3152"/>
                  </a:lnTo>
                  <a:lnTo>
                    <a:pt x="9598" y="3213"/>
                  </a:lnTo>
                  <a:lnTo>
                    <a:pt x="9550" y="3272"/>
                  </a:lnTo>
                  <a:lnTo>
                    <a:pt x="9500" y="3332"/>
                  </a:lnTo>
                  <a:lnTo>
                    <a:pt x="9500" y="3332"/>
                  </a:lnTo>
                  <a:lnTo>
                    <a:pt x="9418" y="3430"/>
                  </a:lnTo>
                  <a:lnTo>
                    <a:pt x="9333" y="3527"/>
                  </a:lnTo>
                  <a:lnTo>
                    <a:pt x="9247" y="3624"/>
                  </a:lnTo>
                  <a:lnTo>
                    <a:pt x="9158" y="3722"/>
                  </a:lnTo>
                  <a:lnTo>
                    <a:pt x="9068" y="3818"/>
                  </a:lnTo>
                  <a:lnTo>
                    <a:pt x="8975" y="3913"/>
                  </a:lnTo>
                  <a:lnTo>
                    <a:pt x="8881" y="4009"/>
                  </a:lnTo>
                  <a:lnTo>
                    <a:pt x="8785" y="4103"/>
                  </a:lnTo>
                  <a:lnTo>
                    <a:pt x="8688" y="4197"/>
                  </a:lnTo>
                  <a:lnTo>
                    <a:pt x="8588" y="4291"/>
                  </a:lnTo>
                  <a:lnTo>
                    <a:pt x="8486" y="4384"/>
                  </a:lnTo>
                  <a:lnTo>
                    <a:pt x="8384" y="4477"/>
                  </a:lnTo>
                  <a:lnTo>
                    <a:pt x="8279" y="4568"/>
                  </a:lnTo>
                  <a:lnTo>
                    <a:pt x="8172" y="4659"/>
                  </a:lnTo>
                  <a:lnTo>
                    <a:pt x="8063" y="4750"/>
                  </a:lnTo>
                  <a:lnTo>
                    <a:pt x="7953" y="4839"/>
                  </a:lnTo>
                  <a:lnTo>
                    <a:pt x="7953" y="4839"/>
                  </a:lnTo>
                  <a:lnTo>
                    <a:pt x="7854" y="4917"/>
                  </a:lnTo>
                  <a:lnTo>
                    <a:pt x="7757" y="4994"/>
                  </a:lnTo>
                  <a:lnTo>
                    <a:pt x="7660" y="5068"/>
                  </a:lnTo>
                  <a:lnTo>
                    <a:pt x="7563" y="5141"/>
                  </a:lnTo>
                  <a:lnTo>
                    <a:pt x="7467" y="5212"/>
                  </a:lnTo>
                  <a:lnTo>
                    <a:pt x="7372" y="5281"/>
                  </a:lnTo>
                  <a:lnTo>
                    <a:pt x="7278" y="5348"/>
                  </a:lnTo>
                  <a:lnTo>
                    <a:pt x="7184" y="5414"/>
                  </a:lnTo>
                  <a:lnTo>
                    <a:pt x="7092" y="5477"/>
                  </a:lnTo>
                  <a:lnTo>
                    <a:pt x="7001" y="5538"/>
                  </a:lnTo>
                  <a:lnTo>
                    <a:pt x="6912" y="5599"/>
                  </a:lnTo>
                  <a:lnTo>
                    <a:pt x="6823" y="5656"/>
                  </a:lnTo>
                  <a:lnTo>
                    <a:pt x="6737" y="5712"/>
                  </a:lnTo>
                  <a:lnTo>
                    <a:pt x="6651" y="5766"/>
                  </a:lnTo>
                  <a:lnTo>
                    <a:pt x="6487" y="5869"/>
                  </a:lnTo>
                  <a:lnTo>
                    <a:pt x="6331" y="5964"/>
                  </a:lnTo>
                  <a:lnTo>
                    <a:pt x="6183" y="6050"/>
                  </a:lnTo>
                  <a:lnTo>
                    <a:pt x="6044" y="6130"/>
                  </a:lnTo>
                  <a:lnTo>
                    <a:pt x="5916" y="6202"/>
                  </a:lnTo>
                  <a:lnTo>
                    <a:pt x="5799" y="6267"/>
                  </a:lnTo>
                  <a:lnTo>
                    <a:pt x="5695" y="6323"/>
                  </a:lnTo>
                  <a:lnTo>
                    <a:pt x="5526" y="6414"/>
                  </a:lnTo>
                  <a:lnTo>
                    <a:pt x="5526" y="6414"/>
                  </a:lnTo>
                  <a:lnTo>
                    <a:pt x="5444" y="6457"/>
                  </a:lnTo>
                  <a:lnTo>
                    <a:pt x="5390" y="6487"/>
                  </a:lnTo>
                  <a:lnTo>
                    <a:pt x="5390" y="6487"/>
                  </a:lnTo>
                  <a:lnTo>
                    <a:pt x="5383" y="6490"/>
                  </a:lnTo>
                  <a:lnTo>
                    <a:pt x="5377" y="6492"/>
                  </a:lnTo>
                  <a:lnTo>
                    <a:pt x="5370" y="6494"/>
                  </a:lnTo>
                  <a:lnTo>
                    <a:pt x="5364" y="6494"/>
                  </a:lnTo>
                  <a:lnTo>
                    <a:pt x="5364" y="6494"/>
                  </a:lnTo>
                  <a:close/>
                </a:path>
              </a:pathLst>
            </a:custGeom>
            <a:solidFill>
              <a:srgbClr val="EF4D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5"/>
          <p:cNvSpPr>
            <a:spLocks noGrp="1" noChangeArrowheads="1"/>
          </p:cNvSpPr>
          <p:nvPr>
            <p:ph type="body" idx="4294967295"/>
          </p:nvPr>
        </p:nvSpPr>
        <p:spPr>
          <a:xfrm>
            <a:off x="138872" y="1131590"/>
            <a:ext cx="5829300" cy="3833812"/>
          </a:xfrm>
          <a:prstGeom prst="rect">
            <a:avLst/>
          </a:prstGeom>
        </p:spPr>
        <p:txBody>
          <a:bodyPr>
            <a:normAutofit/>
          </a:bodyPr>
          <a:lstStyle/>
          <a:p>
            <a:pPr marL="0" indent="0">
              <a:buNone/>
            </a:pPr>
            <a:r>
              <a:rPr lang="en-US" altLang="zh-CN" sz="2000" b="1" dirty="0"/>
              <a:t>3. </a:t>
            </a:r>
            <a:r>
              <a:rPr lang="zh-CN" altLang="en-US" sz="2000" b="1" dirty="0"/>
              <a:t>刊物</a:t>
            </a:r>
            <a:endParaRPr lang="zh-CN" altLang="en-US" sz="2000" b="1" dirty="0"/>
          </a:p>
          <a:p>
            <a:pPr eaLnBrk="1" hangingPunct="1"/>
            <a:r>
              <a:rPr lang="en-US" altLang="zh-CN" sz="2000" b="1" dirty="0"/>
              <a:t>1990</a:t>
            </a:r>
            <a:r>
              <a:rPr lang="zh-CN" altLang="en-US" sz="2000" b="1" dirty="0"/>
              <a:t>年</a:t>
            </a:r>
            <a:r>
              <a:rPr lang="en-US" altLang="zh-CN" sz="2000" b="1" dirty="0"/>
              <a:t>3</a:t>
            </a:r>
            <a:r>
              <a:rPr lang="zh-CN" altLang="en-US" sz="2000" b="1" dirty="0"/>
              <a:t>月，</a:t>
            </a:r>
            <a:r>
              <a:rPr lang="en-US" altLang="zh-CN" sz="2000" b="1" i="1" dirty="0">
                <a:solidFill>
                  <a:schemeClr val="accent2"/>
                </a:solidFill>
              </a:rPr>
              <a:t>IEEE</a:t>
            </a:r>
            <a:r>
              <a:rPr lang="zh-CN" altLang="en-US" sz="2000" b="1" dirty="0">
                <a:solidFill>
                  <a:schemeClr val="accent2"/>
                </a:solidFill>
              </a:rPr>
              <a:t>神经 网络会刊</a:t>
            </a:r>
            <a:r>
              <a:rPr lang="zh-CN" altLang="en-US" sz="2000" b="1" dirty="0"/>
              <a:t>问世。</a:t>
            </a:r>
            <a:endParaRPr lang="en-US" altLang="zh-CN" sz="2000" b="1" dirty="0"/>
          </a:p>
          <a:p>
            <a:pPr marL="0" indent="0">
              <a:buNone/>
            </a:pPr>
            <a:r>
              <a:rPr lang="en-US" altLang="zh-CN" sz="2000" b="1" dirty="0"/>
              <a:t>4. </a:t>
            </a:r>
            <a:r>
              <a:rPr lang="zh-CN" altLang="en-US" sz="2000" b="1" dirty="0"/>
              <a:t>应用范围</a:t>
            </a:r>
            <a:endParaRPr lang="zh-CN" altLang="en-US" sz="2000" b="1" dirty="0"/>
          </a:p>
          <a:p>
            <a:pPr eaLnBrk="1" hangingPunct="1"/>
            <a:r>
              <a:rPr lang="zh-CN" altLang="en-US" sz="2000" b="1" dirty="0"/>
              <a:t>已经渗透到各个领域，</a:t>
            </a:r>
            <a:r>
              <a:rPr lang="zh-CN" altLang="en-US" sz="2000" b="1" dirty="0">
                <a:solidFill>
                  <a:srgbClr val="CC3300"/>
                </a:solidFill>
              </a:rPr>
              <a:t>智能控制</a:t>
            </a:r>
            <a:r>
              <a:rPr lang="zh-CN" altLang="en-US" sz="2000" b="1" dirty="0"/>
              <a:t>、</a:t>
            </a:r>
            <a:r>
              <a:rPr lang="zh-CN" altLang="en-US" sz="2000" b="1" dirty="0">
                <a:solidFill>
                  <a:srgbClr val="CC3300"/>
                </a:solidFill>
              </a:rPr>
              <a:t>模式识别</a:t>
            </a:r>
            <a:r>
              <a:rPr lang="zh-CN" altLang="en-US" sz="2000" b="1" dirty="0"/>
              <a:t>、</a:t>
            </a:r>
            <a:r>
              <a:rPr lang="zh-CN" altLang="en-US" sz="2000" b="1" dirty="0">
                <a:solidFill>
                  <a:srgbClr val="CC3300"/>
                </a:solidFill>
              </a:rPr>
              <a:t>计算机视觉</a:t>
            </a:r>
            <a:r>
              <a:rPr lang="zh-CN" altLang="en-US" sz="2000" b="1" dirty="0"/>
              <a:t>、</a:t>
            </a:r>
            <a:r>
              <a:rPr lang="zh-CN" altLang="en-US" sz="2000" b="1" dirty="0">
                <a:solidFill>
                  <a:srgbClr val="CC3300"/>
                </a:solidFill>
              </a:rPr>
              <a:t>自适应滤波</a:t>
            </a:r>
            <a:r>
              <a:rPr lang="zh-CN" altLang="en-US" sz="2000" b="1" dirty="0"/>
              <a:t>、</a:t>
            </a:r>
            <a:r>
              <a:rPr lang="zh-CN" altLang="en-US" sz="2000" b="1" dirty="0">
                <a:solidFill>
                  <a:srgbClr val="CC3300"/>
                </a:solidFill>
              </a:rPr>
              <a:t>信号处理</a:t>
            </a:r>
            <a:r>
              <a:rPr lang="zh-CN" altLang="en-US" sz="2000" b="1" dirty="0"/>
              <a:t>、</a:t>
            </a:r>
            <a:r>
              <a:rPr lang="zh-CN" altLang="en-US" sz="2000" b="1" dirty="0">
                <a:solidFill>
                  <a:srgbClr val="CC3300"/>
                </a:solidFill>
              </a:rPr>
              <a:t>非线性优化</a:t>
            </a:r>
            <a:r>
              <a:rPr lang="zh-CN" altLang="en-US" sz="2000" b="1" dirty="0"/>
              <a:t>、</a:t>
            </a:r>
            <a:r>
              <a:rPr lang="zh-CN" altLang="en-US" sz="2000" b="1" dirty="0">
                <a:solidFill>
                  <a:srgbClr val="CC3300"/>
                </a:solidFill>
              </a:rPr>
              <a:t>语音识别</a:t>
            </a:r>
            <a:r>
              <a:rPr lang="zh-CN" altLang="en-US" sz="2000" b="1" dirty="0"/>
              <a:t>、</a:t>
            </a:r>
            <a:r>
              <a:rPr lang="zh-CN" altLang="en-US" sz="2000" b="1" dirty="0">
                <a:solidFill>
                  <a:srgbClr val="CC3300"/>
                </a:solidFill>
              </a:rPr>
              <a:t>知识处理、传感技术与机器人</a:t>
            </a:r>
            <a:r>
              <a:rPr lang="zh-CN" altLang="en-US" sz="2000" b="1" dirty="0"/>
              <a:t>等。</a:t>
            </a:r>
            <a:endParaRPr lang="en-US" altLang="zh-CN" sz="2000" b="1" dirty="0"/>
          </a:p>
          <a:p>
            <a:pPr eaLnBrk="1" hangingPunct="1"/>
            <a:r>
              <a:rPr lang="zh-CN" altLang="en-US" sz="2000" b="1" dirty="0" smtClean="0"/>
              <a:t>神经网络</a:t>
            </a:r>
            <a:r>
              <a:rPr lang="zh-CN" altLang="en-US" sz="2000" b="1" dirty="0"/>
              <a:t>代表一种新连接主义，解决知识表达、</a:t>
            </a:r>
            <a:r>
              <a:rPr lang="zh-CN" altLang="en-US" sz="2000" b="1" dirty="0">
                <a:solidFill>
                  <a:srgbClr val="CC3300"/>
                </a:solidFill>
              </a:rPr>
              <a:t>推理学习</a:t>
            </a:r>
            <a:r>
              <a:rPr lang="zh-CN" altLang="en-US" sz="2000" b="1" dirty="0"/>
              <a:t>、</a:t>
            </a:r>
            <a:r>
              <a:rPr lang="zh-CN" altLang="en-US" sz="2000" b="1" dirty="0">
                <a:solidFill>
                  <a:srgbClr val="CC3300"/>
                </a:solidFill>
              </a:rPr>
              <a:t>联想记忆</a:t>
            </a:r>
            <a:r>
              <a:rPr lang="zh-CN" altLang="en-US" sz="2000" b="1" dirty="0"/>
              <a:t>、乃至复杂社会现象，如混沌，社会演变系统的统一模型。</a:t>
            </a:r>
            <a:endParaRPr lang="zh-CN" altLang="en-US" sz="2000" b="1" dirty="0"/>
          </a:p>
        </p:txBody>
      </p:sp>
      <p:pic>
        <p:nvPicPr>
          <p:cNvPr id="3" name="Picture 10" descr="u=2199396645,4076169706&amp;fm=0&amp;gp=0">
            <a:hlinkClick r:id="rId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3176" y="195486"/>
            <a:ext cx="1654846" cy="1265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986">
                                            <p:txEl>
                                              <p:pRg st="0" end="0"/>
                                            </p:txEl>
                                          </p:spTgt>
                                        </p:tgtEl>
                                        <p:attrNameLst>
                                          <p:attrName>style.visibility</p:attrName>
                                        </p:attrNameLst>
                                      </p:cBhvr>
                                      <p:to>
                                        <p:strVal val="visible"/>
                                      </p:to>
                                    </p:set>
                                    <p:anim calcmode="lin" valueType="num">
                                      <p:cBhvr additive="base">
                                        <p:cTn id="7" dur="500" fill="hold"/>
                                        <p:tgtEl>
                                          <p:spTgt spid="419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986">
                                            <p:txEl>
                                              <p:pRg st="1" end="1"/>
                                            </p:txEl>
                                          </p:spTgt>
                                        </p:tgtEl>
                                        <p:attrNameLst>
                                          <p:attrName>style.visibility</p:attrName>
                                        </p:attrNameLst>
                                      </p:cBhvr>
                                      <p:to>
                                        <p:strVal val="visible"/>
                                      </p:to>
                                    </p:set>
                                    <p:anim calcmode="lin" valueType="num">
                                      <p:cBhvr additive="base">
                                        <p:cTn id="13" dur="500" fill="hold"/>
                                        <p:tgtEl>
                                          <p:spTgt spid="4198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986">
                                            <p:txEl>
                                              <p:pRg st="2" end="2"/>
                                            </p:txEl>
                                          </p:spTgt>
                                        </p:tgtEl>
                                        <p:attrNameLst>
                                          <p:attrName>style.visibility</p:attrName>
                                        </p:attrNameLst>
                                      </p:cBhvr>
                                      <p:to>
                                        <p:strVal val="visible"/>
                                      </p:to>
                                    </p:set>
                                    <p:anim calcmode="lin" valueType="num">
                                      <p:cBhvr additive="base">
                                        <p:cTn id="19" dur="500" fill="hold"/>
                                        <p:tgtEl>
                                          <p:spTgt spid="4198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8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1986">
                                            <p:txEl>
                                              <p:pRg st="3" end="3"/>
                                            </p:txEl>
                                          </p:spTgt>
                                        </p:tgtEl>
                                        <p:attrNameLst>
                                          <p:attrName>style.visibility</p:attrName>
                                        </p:attrNameLst>
                                      </p:cBhvr>
                                      <p:to>
                                        <p:strVal val="visible"/>
                                      </p:to>
                                    </p:set>
                                    <p:anim calcmode="lin" valueType="num">
                                      <p:cBhvr additive="base">
                                        <p:cTn id="25" dur="500" fill="hold"/>
                                        <p:tgtEl>
                                          <p:spTgt spid="4198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98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1986">
                                            <p:txEl>
                                              <p:pRg st="4" end="4"/>
                                            </p:txEl>
                                          </p:spTgt>
                                        </p:tgtEl>
                                        <p:attrNameLst>
                                          <p:attrName>style.visibility</p:attrName>
                                        </p:attrNameLst>
                                      </p:cBhvr>
                                      <p:to>
                                        <p:strVal val="visible"/>
                                      </p:to>
                                    </p:set>
                                    <p:anim calcmode="lin" valueType="num">
                                      <p:cBhvr additive="base">
                                        <p:cTn id="31" dur="500" fill="hold"/>
                                        <p:tgtEl>
                                          <p:spTgt spid="4198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98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1000"/>
                                        <p:tgtEl>
                                          <p:spTgt spid="3"/>
                                        </p:tgtEl>
                                      </p:cBhvr>
                                    </p:animEffect>
                                    <p:anim calcmode="lin" valueType="num">
                                      <p:cBhvr>
                                        <p:cTn id="38" dur="1000" fill="hold"/>
                                        <p:tgtEl>
                                          <p:spTgt spid="3"/>
                                        </p:tgtEl>
                                        <p:attrNameLst>
                                          <p:attrName>ppt_x</p:attrName>
                                        </p:attrNameLst>
                                      </p:cBhvr>
                                      <p:tavLst>
                                        <p:tav tm="0">
                                          <p:val>
                                            <p:strVal val="#ppt_x"/>
                                          </p:val>
                                        </p:tav>
                                        <p:tav tm="100000">
                                          <p:val>
                                            <p:strVal val="#ppt_x"/>
                                          </p:val>
                                        </p:tav>
                                      </p:tavLst>
                                    </p:anim>
                                    <p:anim calcmode="lin" valueType="num">
                                      <p:cBhvr>
                                        <p:cTn id="3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0" y="52754"/>
                <a:ext cx="7371438" cy="4885190"/>
              </a:xfrm>
            </p:spPr>
            <p:txBody>
              <a:bodyPr>
                <a:noAutofit/>
              </a:bodyPr>
              <a:lstStyle/>
              <a:p>
                <a:pPr>
                  <a:spcBef>
                    <a:spcPts val="0"/>
                  </a:spcBef>
                </a:pPr>
                <a:r>
                  <a:rPr lang="zh-CN" altLang="en-US" sz="1500" b="1" dirty="0">
                    <a:solidFill>
                      <a:srgbClr val="FF0000"/>
                    </a:solidFill>
                    <a:latin typeface="Times New Roman" panose="02020603050405020304" pitchFamily="18" charset="0"/>
                    <a:ea typeface="新宋体"/>
                    <a:cs typeface="Times New Roman" panose="02020603050405020304" pitchFamily="18" charset="0"/>
                  </a:rPr>
                  <a:t>为调整权值计算</a:t>
                </a:r>
                <a:r>
                  <a:rPr lang="en-US" altLang="zh-CN" sz="1500" b="1" dirty="0">
                    <a:solidFill>
                      <a:srgbClr val="FF0000"/>
                    </a:solidFill>
                    <a:latin typeface="Times New Roman" panose="02020603050405020304" pitchFamily="18" charset="0"/>
                    <a:ea typeface="新宋体"/>
                    <a:cs typeface="Times New Roman" panose="02020603050405020304" pitchFamily="18" charset="0"/>
                  </a:rPr>
                  <a:t>e</a:t>
                </a:r>
                <a:r>
                  <a:rPr lang="zh-CN" altLang="en-US" sz="1500" b="1" dirty="0">
                    <a:solidFill>
                      <a:srgbClr val="FF0000"/>
                    </a:solidFill>
                    <a:latin typeface="Times New Roman" panose="02020603050405020304" pitchFamily="18" charset="0"/>
                    <a:ea typeface="新宋体"/>
                    <a:cs typeface="Times New Roman" panose="02020603050405020304" pitchFamily="18" charset="0"/>
                  </a:rPr>
                  <a:t>函数的偏导数值</a:t>
                </a:r>
                <a14:m>
                  <m:oMath xmlns:m="http://schemas.openxmlformats.org/officeDocument/2006/math">
                    <m:sSub>
                      <m:sSubPr>
                        <m:ctrlPr>
                          <a:rPr lang="el-GR" altLang="zh-CN" sz="1500" b="1" i="1">
                            <a:solidFill>
                              <a:srgbClr val="FF0000"/>
                            </a:solidFill>
                            <a:latin typeface="Cambria Math" panose="02040503050406030204" pitchFamily="18" charset="0"/>
                            <a:ea typeface="Cambria Math"/>
                          </a:rPr>
                        </m:ctrlPr>
                      </m:sSubPr>
                      <m:e>
                        <m:r>
                          <a:rPr lang="el-GR" altLang="zh-CN" sz="1500" b="1" i="1">
                            <a:solidFill>
                              <a:srgbClr val="FF0000"/>
                            </a:solidFill>
                            <a:latin typeface="Cambria Math"/>
                            <a:ea typeface="Cambria Math"/>
                          </a:rPr>
                          <m:t>𝜹</m:t>
                        </m:r>
                      </m:e>
                      <m:sub>
                        <m:r>
                          <a:rPr lang="en-US" altLang="zh-CN" sz="1500" b="1" i="1">
                            <a:solidFill>
                              <a:srgbClr val="FF0000"/>
                            </a:solidFill>
                            <a:latin typeface="Cambria Math"/>
                            <a:ea typeface="Cambria Math"/>
                          </a:rPr>
                          <m:t>𝒉</m:t>
                        </m:r>
                      </m:sub>
                    </m:sSub>
                    <m:d>
                      <m:dPr>
                        <m:ctrlPr>
                          <a:rPr lang="en-US" altLang="zh-CN" sz="1500" b="1" i="1">
                            <a:solidFill>
                              <a:srgbClr val="FF0000"/>
                            </a:solidFill>
                            <a:latin typeface="Cambria Math" panose="02040503050406030204" pitchFamily="18" charset="0"/>
                            <a:ea typeface="Cambria Math"/>
                          </a:rPr>
                        </m:ctrlPr>
                      </m:dPr>
                      <m:e>
                        <m:r>
                          <a:rPr lang="en-US" altLang="zh-CN" sz="1500" b="1" i="1">
                            <a:solidFill>
                              <a:srgbClr val="FF0000"/>
                            </a:solidFill>
                            <a:latin typeface="Cambria Math"/>
                            <a:ea typeface="Cambria Math"/>
                          </a:rPr>
                          <m:t>𝒌</m:t>
                        </m:r>
                      </m:e>
                    </m:d>
                  </m:oMath>
                </a14:m>
                <a:endParaRPr lang="en-US" altLang="zh-CN" sz="1500" b="1" dirty="0">
                  <a:solidFill>
                    <a:srgbClr val="FF0000"/>
                  </a:solidFill>
                  <a:latin typeface="Times New Roman" panose="02020603050405020304" pitchFamily="18" charset="0"/>
                  <a:ea typeface="新宋体"/>
                  <a:cs typeface="Times New Roman" panose="02020603050405020304" pitchFamily="18" charset="0"/>
                </a:endParaRPr>
              </a:p>
              <a:p>
                <a:pPr>
                  <a:spcBef>
                    <a:spcPts val="0"/>
                  </a:spcBef>
                </a:pPr>
                <a:r>
                  <a:rPr lang="en-US" altLang="zh-CN" sz="1500" dirty="0">
                    <a:solidFill>
                      <a:srgbClr val="0000FF"/>
                    </a:solidFill>
                    <a:latin typeface="Times New Roman" panose="02020603050405020304" pitchFamily="18" charset="0"/>
                    <a:ea typeface="新宋体"/>
                    <a:cs typeface="Times New Roman" panose="02020603050405020304" pitchFamily="18" charset="0"/>
                  </a:rPr>
                  <a:t>void</a:t>
                </a:r>
                <a:r>
                  <a:rPr lang="en-US" altLang="zh-CN" sz="1500" dirty="0">
                    <a:solidFill>
                      <a:prstClr val="black"/>
                    </a:solidFill>
                    <a:latin typeface="Times New Roman" panose="02020603050405020304" pitchFamily="18" charset="0"/>
                    <a:ea typeface="新宋体"/>
                    <a:cs typeface="Times New Roman" panose="02020603050405020304" pitchFamily="18" charset="0"/>
                  </a:rPr>
                  <a:t> </a:t>
                </a:r>
                <a:r>
                  <a:rPr lang="en-US" altLang="zh-CN" sz="1500" dirty="0" err="1">
                    <a:solidFill>
                      <a:prstClr val="black"/>
                    </a:solidFill>
                    <a:latin typeface="Times New Roman" panose="02020603050405020304" pitchFamily="18" charset="0"/>
                    <a:ea typeface="新宋体"/>
                    <a:cs typeface="Times New Roman" panose="02020603050405020304" pitchFamily="18" charset="0"/>
                  </a:rPr>
                  <a:t>BackpropagateLayer</a:t>
                </a:r>
                <a:r>
                  <a:rPr lang="en-US" altLang="zh-CN" sz="1500" dirty="0">
                    <a:solidFill>
                      <a:prstClr val="black"/>
                    </a:solidFill>
                    <a:latin typeface="Times New Roman" panose="02020603050405020304" pitchFamily="18" charset="0"/>
                    <a:ea typeface="新宋体"/>
                    <a:cs typeface="Times New Roman" panose="02020603050405020304" pitchFamily="18" charset="0"/>
                  </a:rPr>
                  <a:t>(NET* Net, LAYER* Upper, LAYER* Lower)</a:t>
                </a:r>
              </a:p>
              <a:p>
                <a:pPr>
                  <a:spcBef>
                    <a:spcPts val="0"/>
                  </a:spcBef>
                </a:pPr>
                <a:r>
                  <a:rPr lang="en-US" altLang="zh-CN" sz="1500" dirty="0">
                    <a:solidFill>
                      <a:prstClr val="black"/>
                    </a:solidFill>
                    <a:latin typeface="Times New Roman" panose="02020603050405020304" pitchFamily="18" charset="0"/>
                    <a:ea typeface="新宋体"/>
                    <a:cs typeface="Times New Roman" panose="02020603050405020304" pitchFamily="18" charset="0"/>
                  </a:rPr>
                  <a:t>{  </a:t>
                </a:r>
                <a:r>
                  <a:rPr lang="en-US" altLang="zh-CN" sz="1500" b="1" dirty="0">
                    <a:solidFill>
                      <a:srgbClr val="00B050"/>
                    </a:solidFill>
                    <a:latin typeface="Times New Roman" panose="02020603050405020304" pitchFamily="18" charset="0"/>
                    <a:ea typeface="新宋体"/>
                    <a:cs typeface="Times New Roman" panose="02020603050405020304" pitchFamily="18" charset="0"/>
                  </a:rPr>
                  <a:t>//Lower</a:t>
                </a:r>
                <a:r>
                  <a:rPr lang="zh-CN" altLang="en-US" sz="1500" b="1" dirty="0">
                    <a:solidFill>
                      <a:srgbClr val="00B050"/>
                    </a:solidFill>
                    <a:latin typeface="Times New Roman" panose="02020603050405020304" pitchFamily="18" charset="0"/>
                    <a:ea typeface="新宋体"/>
                    <a:cs typeface="Times New Roman" panose="02020603050405020304" pitchFamily="18" charset="0"/>
                  </a:rPr>
                  <a:t>层各单元的校正误差</a:t>
                </a:r>
                <a:endParaRPr lang="en-US" altLang="zh-CN" sz="1500" b="1" dirty="0">
                  <a:solidFill>
                    <a:srgbClr val="00B050"/>
                  </a:solidFill>
                  <a:latin typeface="Times New Roman" panose="02020603050405020304" pitchFamily="18" charset="0"/>
                  <a:ea typeface="新宋体"/>
                  <a:cs typeface="Times New Roman" panose="02020603050405020304" pitchFamily="18" charset="0"/>
                </a:endParaRPr>
              </a:p>
              <a:p>
                <a:pPr>
                  <a:spcBef>
                    <a:spcPts val="0"/>
                  </a:spcBef>
                </a:pPr>
                <a:r>
                  <a:rPr lang="en-US" altLang="zh-CN" sz="1500" dirty="0">
                    <a:solidFill>
                      <a:srgbClr val="0000FF"/>
                    </a:solidFill>
                    <a:latin typeface="Times New Roman" panose="02020603050405020304" pitchFamily="18" charset="0"/>
                    <a:ea typeface="新宋体"/>
                    <a:cs typeface="Times New Roman" panose="02020603050405020304" pitchFamily="18" charset="0"/>
                  </a:rPr>
                  <a:t>     INT  </a:t>
                </a:r>
                <a:r>
                  <a:rPr lang="en-US" altLang="zh-CN" sz="1500" dirty="0" err="1">
                    <a:solidFill>
                      <a:srgbClr val="0000FF"/>
                    </a:solidFill>
                    <a:latin typeface="Times New Roman" panose="02020603050405020304" pitchFamily="18" charset="0"/>
                    <a:ea typeface="新宋体"/>
                    <a:cs typeface="Times New Roman" panose="02020603050405020304" pitchFamily="18" charset="0"/>
                  </a:rPr>
                  <a:t>i,j</a:t>
                </a:r>
                <a:r>
                  <a:rPr lang="en-US" altLang="zh-CN" sz="1500" dirty="0">
                    <a:solidFill>
                      <a:srgbClr val="0000FF"/>
                    </a:solidFill>
                    <a:latin typeface="Times New Roman" panose="02020603050405020304" pitchFamily="18" charset="0"/>
                    <a:ea typeface="新宋体"/>
                    <a:cs typeface="Times New Roman" panose="02020603050405020304" pitchFamily="18" charset="0"/>
                  </a:rPr>
                  <a:t>;</a:t>
                </a:r>
              </a:p>
              <a:p>
                <a:pPr>
                  <a:spcBef>
                    <a:spcPts val="0"/>
                  </a:spcBef>
                </a:pPr>
                <a:r>
                  <a:rPr lang="en-US" altLang="zh-CN" sz="1500" dirty="0">
                    <a:solidFill>
                      <a:srgbClr val="0000FF"/>
                    </a:solidFill>
                    <a:latin typeface="Times New Roman" panose="02020603050405020304" pitchFamily="18" charset="0"/>
                    <a:ea typeface="新宋体"/>
                    <a:cs typeface="Times New Roman" panose="02020603050405020304" pitchFamily="18" charset="0"/>
                  </a:rPr>
                  <a:t>     REAL Out, Err;</a:t>
                </a:r>
              </a:p>
              <a:p>
                <a:pPr>
                  <a:spcBef>
                    <a:spcPts val="0"/>
                  </a:spcBef>
                </a:pPr>
                <a:endParaRPr lang="en-US" altLang="zh-CN" sz="1500" dirty="0">
                  <a:solidFill>
                    <a:srgbClr val="0000FF"/>
                  </a:solidFill>
                  <a:latin typeface="Times New Roman" panose="02020603050405020304" pitchFamily="18" charset="0"/>
                  <a:ea typeface="新宋体"/>
                  <a:cs typeface="Times New Roman" panose="02020603050405020304" pitchFamily="18" charset="0"/>
                </a:endParaRPr>
              </a:p>
              <a:p>
                <a:pPr>
                  <a:spcBef>
                    <a:spcPts val="0"/>
                  </a:spcBef>
                </a:pPr>
                <a:r>
                  <a:rPr lang="en-US" altLang="zh-CN" sz="1500" dirty="0">
                    <a:solidFill>
                      <a:srgbClr val="0000FF"/>
                    </a:solidFill>
                    <a:latin typeface="Times New Roman" panose="02020603050405020304" pitchFamily="18" charset="0"/>
                    <a:ea typeface="新宋体"/>
                    <a:cs typeface="Times New Roman" panose="02020603050405020304" pitchFamily="18" charset="0"/>
                  </a:rPr>
                  <a:t>     for (</a:t>
                </a:r>
                <a:r>
                  <a:rPr lang="en-US" altLang="zh-CN" sz="1500" dirty="0" err="1">
                    <a:solidFill>
                      <a:srgbClr val="0000FF"/>
                    </a:solidFill>
                    <a:latin typeface="Times New Roman" panose="02020603050405020304" pitchFamily="18" charset="0"/>
                    <a:ea typeface="新宋体"/>
                    <a:cs typeface="Times New Roman" panose="02020603050405020304" pitchFamily="18" charset="0"/>
                  </a:rPr>
                  <a:t>i</a:t>
                </a:r>
                <a:r>
                  <a:rPr lang="en-US" altLang="zh-CN" sz="1500" dirty="0">
                    <a:solidFill>
                      <a:srgbClr val="0000FF"/>
                    </a:solidFill>
                    <a:latin typeface="Times New Roman" panose="02020603050405020304" pitchFamily="18" charset="0"/>
                    <a:ea typeface="新宋体"/>
                    <a:cs typeface="Times New Roman" panose="02020603050405020304" pitchFamily="18" charset="0"/>
                  </a:rPr>
                  <a:t>=1; </a:t>
                </a:r>
                <a:r>
                  <a:rPr lang="en-US" altLang="zh-CN" sz="1500" dirty="0" err="1">
                    <a:solidFill>
                      <a:srgbClr val="0000FF"/>
                    </a:solidFill>
                    <a:latin typeface="Times New Roman" panose="02020603050405020304" pitchFamily="18" charset="0"/>
                    <a:ea typeface="新宋体"/>
                    <a:cs typeface="Times New Roman" panose="02020603050405020304" pitchFamily="18" charset="0"/>
                  </a:rPr>
                  <a:t>i</a:t>
                </a:r>
                <a:r>
                  <a:rPr lang="en-US" altLang="zh-CN" sz="1500" dirty="0">
                    <a:solidFill>
                      <a:srgbClr val="0000FF"/>
                    </a:solidFill>
                    <a:latin typeface="Times New Roman" panose="02020603050405020304" pitchFamily="18" charset="0"/>
                    <a:ea typeface="新宋体"/>
                    <a:cs typeface="Times New Roman" panose="02020603050405020304" pitchFamily="18" charset="0"/>
                  </a:rPr>
                  <a:t>&lt;=Lower-&gt;Units; </a:t>
                </a:r>
                <a:r>
                  <a:rPr lang="en-US" altLang="zh-CN" sz="1500" dirty="0" err="1">
                    <a:solidFill>
                      <a:srgbClr val="0000FF"/>
                    </a:solidFill>
                    <a:latin typeface="Times New Roman" panose="02020603050405020304" pitchFamily="18" charset="0"/>
                    <a:ea typeface="新宋体"/>
                    <a:cs typeface="Times New Roman" panose="02020603050405020304" pitchFamily="18" charset="0"/>
                  </a:rPr>
                  <a:t>i</a:t>
                </a:r>
                <a:r>
                  <a:rPr lang="en-US" altLang="zh-CN" sz="1500" dirty="0">
                    <a:solidFill>
                      <a:srgbClr val="0000FF"/>
                    </a:solidFill>
                    <a:latin typeface="Times New Roman" panose="02020603050405020304" pitchFamily="18" charset="0"/>
                    <a:ea typeface="新宋体"/>
                    <a:cs typeface="Times New Roman" panose="02020603050405020304" pitchFamily="18" charset="0"/>
                  </a:rPr>
                  <a:t>++)</a:t>
                </a:r>
                <a:r>
                  <a:rPr lang="zh-CN" altLang="en-US" sz="1500" dirty="0"/>
                  <a:t> </a:t>
                </a:r>
                <a:r>
                  <a:rPr lang="zh-CN" altLang="en-US" sz="1500" b="1" dirty="0">
                    <a:solidFill>
                      <a:srgbClr val="00B050"/>
                    </a:solidFill>
                    <a:latin typeface="Times New Roman" panose="02020603050405020304" pitchFamily="18" charset="0"/>
                    <a:ea typeface="新宋体"/>
                    <a:cs typeface="Times New Roman" panose="02020603050405020304" pitchFamily="18" charset="0"/>
                  </a:rPr>
                  <a:t>//i=1排除了输入层</a:t>
                </a:r>
                <a:endParaRPr lang="en-US" altLang="zh-CN" sz="1500" b="1" dirty="0">
                  <a:solidFill>
                    <a:srgbClr val="00B050"/>
                  </a:solidFill>
                  <a:latin typeface="Times New Roman" panose="02020603050405020304" pitchFamily="18" charset="0"/>
                  <a:ea typeface="新宋体"/>
                  <a:cs typeface="Times New Roman" panose="02020603050405020304" pitchFamily="18" charset="0"/>
                </a:endParaRPr>
              </a:p>
              <a:p>
                <a:pPr>
                  <a:spcBef>
                    <a:spcPts val="0"/>
                  </a:spcBef>
                </a:pPr>
                <a:r>
                  <a:rPr lang="en-US" altLang="zh-CN" sz="1500" dirty="0">
                    <a:solidFill>
                      <a:srgbClr val="0000FF"/>
                    </a:solidFill>
                    <a:latin typeface="Times New Roman" panose="02020603050405020304" pitchFamily="18" charset="0"/>
                    <a:ea typeface="新宋体"/>
                    <a:cs typeface="Times New Roman" panose="02020603050405020304" pitchFamily="18" charset="0"/>
                  </a:rPr>
                  <a:t>    {</a:t>
                </a:r>
              </a:p>
              <a:p>
                <a:pPr>
                  <a:spcBef>
                    <a:spcPts val="0"/>
                  </a:spcBef>
                </a:pPr>
                <a:r>
                  <a:rPr lang="en-US" altLang="zh-CN" sz="1500" dirty="0">
                    <a:solidFill>
                      <a:srgbClr val="0000FF"/>
                    </a:solidFill>
                    <a:latin typeface="Times New Roman" panose="02020603050405020304" pitchFamily="18" charset="0"/>
                    <a:ea typeface="新宋体"/>
                    <a:cs typeface="Times New Roman" panose="02020603050405020304" pitchFamily="18" charset="0"/>
                  </a:rPr>
                  <a:t>	 Out = Lower-&gt;Output[</a:t>
                </a:r>
                <a:r>
                  <a:rPr lang="en-US" altLang="zh-CN" sz="1500" dirty="0" err="1">
                    <a:solidFill>
                      <a:srgbClr val="0000FF"/>
                    </a:solidFill>
                    <a:latin typeface="Times New Roman" panose="02020603050405020304" pitchFamily="18" charset="0"/>
                    <a:ea typeface="新宋体"/>
                    <a:cs typeface="Times New Roman" panose="02020603050405020304" pitchFamily="18" charset="0"/>
                  </a:rPr>
                  <a:t>i</a:t>
                </a:r>
                <a:r>
                  <a:rPr lang="en-US" altLang="zh-CN" sz="1500" dirty="0">
                    <a:solidFill>
                      <a:srgbClr val="0000FF"/>
                    </a:solidFill>
                    <a:latin typeface="Times New Roman" panose="02020603050405020304" pitchFamily="18" charset="0"/>
                    <a:ea typeface="新宋体"/>
                    <a:cs typeface="Times New Roman" panose="02020603050405020304" pitchFamily="18" charset="0"/>
                  </a:rPr>
                  <a:t>];</a:t>
                </a:r>
              </a:p>
              <a:p>
                <a:pPr>
                  <a:spcBef>
                    <a:spcPts val="0"/>
                  </a:spcBef>
                </a:pPr>
                <a:r>
                  <a:rPr lang="en-US" altLang="zh-CN" sz="1500" dirty="0">
                    <a:solidFill>
                      <a:srgbClr val="0000FF"/>
                    </a:solidFill>
                    <a:latin typeface="Times New Roman" panose="02020603050405020304" pitchFamily="18" charset="0"/>
                    <a:ea typeface="新宋体"/>
                    <a:cs typeface="Times New Roman" panose="02020603050405020304" pitchFamily="18" charset="0"/>
                  </a:rPr>
                  <a:t>	 Err = 0;</a:t>
                </a:r>
              </a:p>
              <a:p>
                <a:pPr>
                  <a:spcBef>
                    <a:spcPts val="0"/>
                  </a:spcBef>
                </a:pPr>
                <a:r>
                  <a:rPr lang="en-US" altLang="zh-CN" sz="1500" dirty="0">
                    <a:solidFill>
                      <a:srgbClr val="0000FF"/>
                    </a:solidFill>
                    <a:latin typeface="Times New Roman" panose="02020603050405020304" pitchFamily="18" charset="0"/>
                    <a:ea typeface="新宋体"/>
                    <a:cs typeface="Times New Roman" panose="02020603050405020304" pitchFamily="18" charset="0"/>
                  </a:rPr>
                  <a:t>	 for (j=1; j&lt;=Upper-&gt;Units; j++) </a:t>
                </a:r>
              </a:p>
              <a:p>
                <a:pPr>
                  <a:spcBef>
                    <a:spcPts val="0"/>
                  </a:spcBef>
                </a:pPr>
                <a:r>
                  <a:rPr lang="en-US" altLang="zh-CN" sz="1500" dirty="0">
                    <a:solidFill>
                      <a:srgbClr val="0000FF"/>
                    </a:solidFill>
                    <a:latin typeface="Times New Roman" panose="02020603050405020304" pitchFamily="18" charset="0"/>
                    <a:ea typeface="新宋体"/>
                    <a:cs typeface="Times New Roman" panose="02020603050405020304" pitchFamily="18" charset="0"/>
                  </a:rPr>
                  <a:t>	 {</a:t>
                </a:r>
              </a:p>
              <a:p>
                <a:pPr>
                  <a:spcBef>
                    <a:spcPts val="0"/>
                  </a:spcBef>
                </a:pPr>
                <a:r>
                  <a:rPr lang="en-US" altLang="zh-CN" sz="1500" dirty="0">
                    <a:solidFill>
                      <a:srgbClr val="0000FF"/>
                    </a:solidFill>
                    <a:latin typeface="Times New Roman" panose="02020603050405020304" pitchFamily="18" charset="0"/>
                    <a:ea typeface="新宋体"/>
                    <a:cs typeface="Times New Roman" panose="02020603050405020304" pitchFamily="18" charset="0"/>
                  </a:rPr>
                  <a:t>	      Err += Upper-&gt;Weight[j][</a:t>
                </a:r>
                <a:r>
                  <a:rPr lang="en-US" altLang="zh-CN" sz="1500" dirty="0" err="1">
                    <a:solidFill>
                      <a:srgbClr val="0000FF"/>
                    </a:solidFill>
                    <a:latin typeface="Times New Roman" panose="02020603050405020304" pitchFamily="18" charset="0"/>
                    <a:ea typeface="新宋体"/>
                    <a:cs typeface="Times New Roman" panose="02020603050405020304" pitchFamily="18" charset="0"/>
                  </a:rPr>
                  <a:t>i</a:t>
                </a:r>
                <a:r>
                  <a:rPr lang="en-US" altLang="zh-CN" sz="1500" dirty="0">
                    <a:solidFill>
                      <a:srgbClr val="0000FF"/>
                    </a:solidFill>
                    <a:latin typeface="Times New Roman" panose="02020603050405020304" pitchFamily="18" charset="0"/>
                    <a:ea typeface="新宋体"/>
                    <a:cs typeface="Times New Roman" panose="02020603050405020304" pitchFamily="18" charset="0"/>
                  </a:rPr>
                  <a:t>] * Upper-&gt;Error[j];</a:t>
                </a:r>
                <a:r>
                  <a:rPr lang="en-US" altLang="zh-CN" sz="1500" dirty="0">
                    <a:solidFill>
                      <a:prstClr val="black"/>
                    </a:solidFill>
                    <a:latin typeface="Times New Roman" panose="02020603050405020304" pitchFamily="18" charset="0"/>
                    <a:ea typeface="新宋体"/>
                    <a:cs typeface="Times New Roman" panose="02020603050405020304" pitchFamily="18" charset="0"/>
                  </a:rPr>
                  <a:t>  </a:t>
                </a:r>
              </a:p>
              <a:p>
                <a:pPr marL="82296" indent="0">
                  <a:spcBef>
                    <a:spcPts val="0"/>
                  </a:spcBef>
                  <a:buNone/>
                </a:pPr>
                <a:r>
                  <a:rPr lang="en-US" altLang="zh-CN" sz="1500" dirty="0">
                    <a:solidFill>
                      <a:prstClr val="black"/>
                    </a:solidFill>
                    <a:latin typeface="Times New Roman" panose="02020603050405020304" pitchFamily="18" charset="0"/>
                    <a:ea typeface="新宋体"/>
                    <a:cs typeface="Times New Roman" panose="02020603050405020304" pitchFamily="18" charset="0"/>
                  </a:rPr>
                  <a:t>                  </a:t>
                </a:r>
                <a:r>
                  <a:rPr lang="en-US" altLang="zh-CN" sz="1500" b="1" dirty="0">
                    <a:solidFill>
                      <a:srgbClr val="00B050"/>
                    </a:solidFill>
                    <a:latin typeface="Times New Roman" panose="02020603050405020304" pitchFamily="18" charset="0"/>
                    <a:ea typeface="新宋体"/>
                    <a:cs typeface="Times New Roman" panose="02020603050405020304" pitchFamily="18" charset="0"/>
                  </a:rPr>
                  <a:t>//</a:t>
                </a:r>
                <a:r>
                  <a:rPr lang="zh-CN" altLang="en-US" sz="1500" b="1" dirty="0">
                    <a:solidFill>
                      <a:srgbClr val="00B050"/>
                    </a:solidFill>
                    <a:latin typeface="Times New Roman" panose="02020603050405020304" pitchFamily="18" charset="0"/>
                    <a:ea typeface="新宋体"/>
                    <a:cs typeface="Times New Roman" panose="02020603050405020304" pitchFamily="18" charset="0"/>
                  </a:rPr>
                  <a:t>运用偏导函数 </a:t>
                </a:r>
                <a14:m>
                  <m:oMath xmlns:m="http://schemas.openxmlformats.org/officeDocument/2006/math">
                    <m:f>
                      <m:fPr>
                        <m:ctrlPr>
                          <a:rPr lang="en-US" altLang="zh-CN" sz="1500" b="1" i="1">
                            <a:solidFill>
                              <a:srgbClr val="00B050"/>
                            </a:solidFill>
                            <a:latin typeface="Cambria Math" panose="02040503050406030204" pitchFamily="18" charset="0"/>
                          </a:rPr>
                        </m:ctrlPr>
                      </m:fPr>
                      <m:num>
                        <m:r>
                          <a:rPr lang="zh-CN" altLang="en-US" sz="1500" b="1" i="1">
                            <a:solidFill>
                              <a:srgbClr val="00B050"/>
                            </a:solidFill>
                            <a:latin typeface="Cambria Math"/>
                          </a:rPr>
                          <m:t>𝝏</m:t>
                        </m:r>
                        <m:r>
                          <a:rPr lang="en-US" altLang="zh-CN" sz="1500" b="1" i="1">
                            <a:solidFill>
                              <a:srgbClr val="00B050"/>
                            </a:solidFill>
                            <a:latin typeface="Cambria Math"/>
                          </a:rPr>
                          <m:t>𝒆</m:t>
                        </m:r>
                      </m:num>
                      <m:den>
                        <m:r>
                          <a:rPr lang="zh-CN" altLang="en-US" sz="1500" b="1" i="1">
                            <a:solidFill>
                              <a:srgbClr val="00B050"/>
                            </a:solidFill>
                            <a:latin typeface="Cambria Math"/>
                          </a:rPr>
                          <m:t>𝝏</m:t>
                        </m:r>
                        <m:sSub>
                          <m:sSubPr>
                            <m:ctrlPr>
                              <a:rPr lang="en-US" altLang="zh-CN" sz="1500" b="1" i="1">
                                <a:solidFill>
                                  <a:srgbClr val="00B050"/>
                                </a:solidFill>
                                <a:latin typeface="Cambria Math" panose="02040503050406030204" pitchFamily="18" charset="0"/>
                              </a:rPr>
                            </m:ctrlPr>
                          </m:sSubPr>
                          <m:e>
                            <m:r>
                              <a:rPr lang="en-US" altLang="zh-CN" sz="1500" b="1" i="1">
                                <a:solidFill>
                                  <a:srgbClr val="00B050"/>
                                </a:solidFill>
                                <a:latin typeface="Cambria Math"/>
                              </a:rPr>
                              <m:t>𝒘</m:t>
                            </m:r>
                          </m:e>
                          <m:sub>
                            <m:r>
                              <a:rPr lang="en-US" altLang="zh-CN" sz="1500" b="1" i="1">
                                <a:solidFill>
                                  <a:srgbClr val="00B050"/>
                                </a:solidFill>
                                <a:latin typeface="Cambria Math"/>
                              </a:rPr>
                              <m:t>𝒉𝒐</m:t>
                            </m:r>
                          </m:sub>
                        </m:sSub>
                      </m:den>
                    </m:f>
                    <m:r>
                      <a:rPr lang="en-US" altLang="zh-CN" sz="1500" b="1" i="1">
                        <a:solidFill>
                          <a:srgbClr val="00B050"/>
                        </a:solidFill>
                        <a:latin typeface="Cambria Math"/>
                      </a:rPr>
                      <m:t>=</m:t>
                    </m:r>
                    <m:f>
                      <m:fPr>
                        <m:ctrlPr>
                          <a:rPr lang="en-US" altLang="zh-CN" sz="1500" b="1" i="1">
                            <a:solidFill>
                              <a:srgbClr val="00B050"/>
                            </a:solidFill>
                            <a:latin typeface="Cambria Math" panose="02040503050406030204" pitchFamily="18" charset="0"/>
                          </a:rPr>
                        </m:ctrlPr>
                      </m:fPr>
                      <m:num>
                        <m:r>
                          <a:rPr lang="zh-CN" altLang="en-US" sz="1500" b="1" i="1">
                            <a:solidFill>
                              <a:srgbClr val="00B050"/>
                            </a:solidFill>
                            <a:latin typeface="Cambria Math"/>
                          </a:rPr>
                          <m:t>𝝏</m:t>
                        </m:r>
                        <m:r>
                          <a:rPr lang="en-US" altLang="zh-CN" sz="1500" b="1" i="1">
                            <a:solidFill>
                              <a:srgbClr val="00B050"/>
                            </a:solidFill>
                            <a:latin typeface="Cambria Math"/>
                          </a:rPr>
                          <m:t>𝒆</m:t>
                        </m:r>
                      </m:num>
                      <m:den>
                        <m:r>
                          <a:rPr lang="zh-CN" altLang="en-US" sz="1500" b="1" i="1">
                            <a:solidFill>
                              <a:srgbClr val="00B050"/>
                            </a:solidFill>
                            <a:latin typeface="Cambria Math"/>
                          </a:rPr>
                          <m:t>𝝏</m:t>
                        </m:r>
                        <m:sSub>
                          <m:sSubPr>
                            <m:ctrlPr>
                              <a:rPr lang="en-US" altLang="zh-CN" sz="1500" b="1" i="1">
                                <a:solidFill>
                                  <a:srgbClr val="00B050"/>
                                </a:solidFill>
                                <a:latin typeface="Cambria Math" panose="02040503050406030204" pitchFamily="18" charset="0"/>
                              </a:rPr>
                            </m:ctrlPr>
                          </m:sSubPr>
                          <m:e>
                            <m:r>
                              <a:rPr lang="en-US" altLang="zh-CN" sz="1500" b="1" i="1">
                                <a:solidFill>
                                  <a:srgbClr val="00B050"/>
                                </a:solidFill>
                                <a:latin typeface="Cambria Math"/>
                              </a:rPr>
                              <m:t>𝒚𝒊</m:t>
                            </m:r>
                          </m:e>
                          <m:sub>
                            <m:r>
                              <a:rPr lang="en-US" altLang="zh-CN" sz="1500" b="1" i="1">
                                <a:solidFill>
                                  <a:srgbClr val="00B050"/>
                                </a:solidFill>
                                <a:latin typeface="Cambria Math"/>
                              </a:rPr>
                              <m:t>𝒐</m:t>
                            </m:r>
                          </m:sub>
                        </m:sSub>
                      </m:den>
                    </m:f>
                    <m:r>
                      <a:rPr lang="en-US" altLang="zh-CN" sz="1500" b="1" i="1">
                        <a:solidFill>
                          <a:srgbClr val="00B050"/>
                        </a:solidFill>
                        <a:latin typeface="Cambria Math"/>
                      </a:rPr>
                      <m:t> </m:t>
                    </m:r>
                    <m:f>
                      <m:fPr>
                        <m:ctrlPr>
                          <a:rPr lang="en-US" altLang="zh-CN" sz="1500" b="1" i="1">
                            <a:solidFill>
                              <a:srgbClr val="00B050"/>
                            </a:solidFill>
                            <a:latin typeface="Cambria Math" panose="02040503050406030204" pitchFamily="18" charset="0"/>
                          </a:rPr>
                        </m:ctrlPr>
                      </m:fPr>
                      <m:num>
                        <m:r>
                          <a:rPr lang="zh-CN" altLang="en-US" sz="1500" b="1" i="1">
                            <a:solidFill>
                              <a:srgbClr val="00B050"/>
                            </a:solidFill>
                            <a:latin typeface="Cambria Math"/>
                          </a:rPr>
                          <m:t>𝝏</m:t>
                        </m:r>
                        <m:sSub>
                          <m:sSubPr>
                            <m:ctrlPr>
                              <a:rPr lang="en-US" altLang="zh-CN" sz="1500" b="1" i="1">
                                <a:solidFill>
                                  <a:srgbClr val="00B050"/>
                                </a:solidFill>
                                <a:latin typeface="Cambria Math" panose="02040503050406030204" pitchFamily="18" charset="0"/>
                              </a:rPr>
                            </m:ctrlPr>
                          </m:sSubPr>
                          <m:e>
                            <m:r>
                              <a:rPr lang="en-US" altLang="zh-CN" sz="1500" b="1" i="1">
                                <a:solidFill>
                                  <a:srgbClr val="00B050"/>
                                </a:solidFill>
                                <a:latin typeface="Cambria Math"/>
                              </a:rPr>
                              <m:t>𝒚𝒊</m:t>
                            </m:r>
                          </m:e>
                          <m:sub>
                            <m:r>
                              <a:rPr lang="en-US" altLang="zh-CN" sz="1500" b="1" i="1">
                                <a:solidFill>
                                  <a:srgbClr val="00B050"/>
                                </a:solidFill>
                                <a:latin typeface="Cambria Math"/>
                              </a:rPr>
                              <m:t>𝒐</m:t>
                            </m:r>
                          </m:sub>
                        </m:sSub>
                      </m:num>
                      <m:den>
                        <m:r>
                          <a:rPr lang="zh-CN" altLang="en-US" sz="1500" b="1" i="1">
                            <a:solidFill>
                              <a:srgbClr val="00B050"/>
                            </a:solidFill>
                            <a:latin typeface="Cambria Math"/>
                          </a:rPr>
                          <m:t>𝝏</m:t>
                        </m:r>
                        <m:sSub>
                          <m:sSubPr>
                            <m:ctrlPr>
                              <a:rPr lang="en-US" altLang="zh-CN" sz="1500" b="1" i="1">
                                <a:solidFill>
                                  <a:srgbClr val="00B050"/>
                                </a:solidFill>
                                <a:latin typeface="Cambria Math" panose="02040503050406030204" pitchFamily="18" charset="0"/>
                              </a:rPr>
                            </m:ctrlPr>
                          </m:sSubPr>
                          <m:e>
                            <m:r>
                              <a:rPr lang="en-US" altLang="zh-CN" sz="1500" b="1" i="1">
                                <a:solidFill>
                                  <a:srgbClr val="00B050"/>
                                </a:solidFill>
                                <a:latin typeface="Cambria Math"/>
                              </a:rPr>
                              <m:t>𝒘</m:t>
                            </m:r>
                          </m:e>
                          <m:sub>
                            <m:r>
                              <a:rPr lang="en-US" altLang="zh-CN" sz="1500" b="1" i="1">
                                <a:solidFill>
                                  <a:srgbClr val="00B050"/>
                                </a:solidFill>
                                <a:latin typeface="Cambria Math"/>
                              </a:rPr>
                              <m:t>𝒉𝒐</m:t>
                            </m:r>
                          </m:sub>
                        </m:sSub>
                      </m:den>
                    </m:f>
                    <m:r>
                      <a:rPr lang="en-US" altLang="zh-CN" sz="1500" b="1">
                        <a:solidFill>
                          <a:srgbClr val="00B050"/>
                        </a:solidFill>
                        <a:latin typeface="Cambria Math"/>
                      </a:rPr>
                      <m:t>=−</m:t>
                    </m:r>
                    <m:sSub>
                      <m:sSubPr>
                        <m:ctrlPr>
                          <a:rPr lang="el-GR" altLang="zh-CN" sz="1500" b="1" i="1">
                            <a:solidFill>
                              <a:srgbClr val="00B050"/>
                            </a:solidFill>
                            <a:latin typeface="Cambria Math" panose="02040503050406030204" pitchFamily="18" charset="0"/>
                            <a:ea typeface="Cambria Math"/>
                          </a:rPr>
                        </m:ctrlPr>
                      </m:sSubPr>
                      <m:e>
                        <m:r>
                          <a:rPr lang="el-GR" altLang="zh-CN" sz="1500" b="1" i="1">
                            <a:solidFill>
                              <a:srgbClr val="00B050"/>
                            </a:solidFill>
                            <a:latin typeface="Cambria Math"/>
                            <a:ea typeface="Cambria Math"/>
                          </a:rPr>
                          <m:t>𝜹</m:t>
                        </m:r>
                      </m:e>
                      <m:sub>
                        <m:r>
                          <a:rPr lang="en-US" altLang="zh-CN" sz="1500" b="1" i="1">
                            <a:solidFill>
                              <a:srgbClr val="00B050"/>
                            </a:solidFill>
                            <a:latin typeface="Cambria Math"/>
                            <a:ea typeface="Cambria Math"/>
                          </a:rPr>
                          <m:t>𝒐</m:t>
                        </m:r>
                      </m:sub>
                    </m:sSub>
                    <m:d>
                      <m:dPr>
                        <m:ctrlPr>
                          <a:rPr lang="en-US" altLang="zh-CN" sz="1500" b="1" i="1">
                            <a:solidFill>
                              <a:srgbClr val="00B050"/>
                            </a:solidFill>
                            <a:latin typeface="Cambria Math" panose="02040503050406030204" pitchFamily="18" charset="0"/>
                            <a:ea typeface="Cambria Math"/>
                          </a:rPr>
                        </m:ctrlPr>
                      </m:dPr>
                      <m:e>
                        <m:r>
                          <a:rPr lang="en-US" altLang="zh-CN" sz="1500" b="1" i="1">
                            <a:solidFill>
                              <a:srgbClr val="00B050"/>
                            </a:solidFill>
                            <a:latin typeface="Cambria Math"/>
                            <a:ea typeface="Cambria Math"/>
                          </a:rPr>
                          <m:t>𝒌</m:t>
                        </m:r>
                      </m:e>
                    </m:d>
                    <m:sSub>
                      <m:sSubPr>
                        <m:ctrlPr>
                          <a:rPr lang="en-US" altLang="zh-CN" sz="1500" b="1" i="1">
                            <a:solidFill>
                              <a:srgbClr val="00B050"/>
                            </a:solidFill>
                            <a:latin typeface="Cambria Math" panose="02040503050406030204" pitchFamily="18" charset="0"/>
                            <a:ea typeface="Cambria Math"/>
                          </a:rPr>
                        </m:ctrlPr>
                      </m:sSubPr>
                      <m:e>
                        <m:r>
                          <a:rPr lang="en-US" altLang="zh-CN" sz="1500" b="1" i="1">
                            <a:solidFill>
                              <a:srgbClr val="00B050"/>
                            </a:solidFill>
                            <a:latin typeface="Cambria Math"/>
                            <a:ea typeface="Cambria Math"/>
                          </a:rPr>
                          <m:t>𝒉𝒐</m:t>
                        </m:r>
                      </m:e>
                      <m:sub>
                        <m:r>
                          <a:rPr lang="en-US" altLang="zh-CN" sz="1500" b="1" i="1">
                            <a:solidFill>
                              <a:srgbClr val="00B050"/>
                            </a:solidFill>
                            <a:latin typeface="Cambria Math"/>
                            <a:ea typeface="Cambria Math"/>
                          </a:rPr>
                          <m:t>𝒉</m:t>
                        </m:r>
                      </m:sub>
                    </m:sSub>
                    <m:r>
                      <a:rPr lang="en-US" altLang="zh-CN" sz="1500" b="1" i="1">
                        <a:solidFill>
                          <a:srgbClr val="00B050"/>
                        </a:solidFill>
                        <a:latin typeface="Cambria Math"/>
                        <a:ea typeface="Cambria Math"/>
                      </a:rPr>
                      <m:t> (</m:t>
                    </m:r>
                    <m:r>
                      <a:rPr lang="en-US" altLang="zh-CN" sz="1500" b="1" i="1">
                        <a:solidFill>
                          <a:srgbClr val="00B050"/>
                        </a:solidFill>
                        <a:latin typeface="Cambria Math"/>
                        <a:ea typeface="Cambria Math"/>
                      </a:rPr>
                      <m:t>𝒌</m:t>
                    </m:r>
                    <m:r>
                      <a:rPr lang="en-US" altLang="zh-CN" sz="1500" b="1" i="1">
                        <a:solidFill>
                          <a:srgbClr val="00B050"/>
                        </a:solidFill>
                        <a:latin typeface="Cambria Math"/>
                        <a:ea typeface="Cambria Math"/>
                      </a:rPr>
                      <m:t>)</m:t>
                    </m:r>
                  </m:oMath>
                </a14:m>
                <a:endParaRPr lang="en-US" altLang="zh-CN" sz="1500" dirty="0">
                  <a:solidFill>
                    <a:srgbClr val="00B050"/>
                  </a:solidFill>
                  <a:latin typeface="Times New Roman" panose="02020603050405020304" pitchFamily="18" charset="0"/>
                  <a:ea typeface="新宋体"/>
                  <a:cs typeface="Times New Roman" panose="02020603050405020304" pitchFamily="18" charset="0"/>
                </a:endParaRPr>
              </a:p>
              <a:p>
                <a:pPr>
                  <a:spcBef>
                    <a:spcPts val="0"/>
                  </a:spcBef>
                </a:pPr>
                <a:r>
                  <a:rPr lang="en-US" altLang="zh-CN" sz="1500" dirty="0">
                    <a:solidFill>
                      <a:prstClr val="black"/>
                    </a:solidFill>
                    <a:latin typeface="Times New Roman" panose="02020603050405020304" pitchFamily="18" charset="0"/>
                    <a:ea typeface="新宋体"/>
                    <a:cs typeface="Times New Roman" panose="02020603050405020304" pitchFamily="18" charset="0"/>
                  </a:rPr>
                  <a:t>           }</a:t>
                </a:r>
              </a:p>
              <a:p>
                <a:pPr>
                  <a:spcBef>
                    <a:spcPts val="0"/>
                  </a:spcBef>
                </a:pPr>
                <a:r>
                  <a:rPr lang="en-US" altLang="zh-CN" sz="1500" dirty="0">
                    <a:solidFill>
                      <a:prstClr val="black"/>
                    </a:solidFill>
                    <a:latin typeface="Times New Roman" panose="02020603050405020304" pitchFamily="18" charset="0"/>
                    <a:ea typeface="新宋体"/>
                    <a:cs typeface="Times New Roman" panose="02020603050405020304" pitchFamily="18" charset="0"/>
                  </a:rPr>
                  <a:t>           </a:t>
                </a:r>
                <a:r>
                  <a:rPr lang="en-US" altLang="zh-CN" sz="1500" dirty="0" err="1">
                    <a:solidFill>
                      <a:srgbClr val="0000FF"/>
                    </a:solidFill>
                    <a:latin typeface="Times New Roman" panose="02020603050405020304" pitchFamily="18" charset="0"/>
                    <a:ea typeface="新宋体"/>
                    <a:cs typeface="Times New Roman" panose="02020603050405020304" pitchFamily="18" charset="0"/>
                  </a:rPr>
                  <a:t>LowLower</a:t>
                </a:r>
                <a:r>
                  <a:rPr lang="en-US" altLang="zh-CN" sz="1500" dirty="0">
                    <a:solidFill>
                      <a:srgbClr val="0000FF"/>
                    </a:solidFill>
                    <a:latin typeface="Times New Roman" panose="02020603050405020304" pitchFamily="18" charset="0"/>
                    <a:ea typeface="新宋体"/>
                    <a:cs typeface="Times New Roman" panose="02020603050405020304" pitchFamily="18" charset="0"/>
                  </a:rPr>
                  <a:t>-&gt;Error[</a:t>
                </a:r>
                <a:r>
                  <a:rPr lang="en-US" altLang="zh-CN" sz="1500" dirty="0" err="1">
                    <a:solidFill>
                      <a:srgbClr val="0000FF"/>
                    </a:solidFill>
                    <a:latin typeface="Times New Roman" panose="02020603050405020304" pitchFamily="18" charset="0"/>
                    <a:ea typeface="新宋体"/>
                    <a:cs typeface="Times New Roman" panose="02020603050405020304" pitchFamily="18" charset="0"/>
                  </a:rPr>
                  <a:t>i</a:t>
                </a:r>
                <a:r>
                  <a:rPr lang="en-US" altLang="zh-CN" sz="1500" dirty="0">
                    <a:solidFill>
                      <a:srgbClr val="0000FF"/>
                    </a:solidFill>
                    <a:latin typeface="Times New Roman" panose="02020603050405020304" pitchFamily="18" charset="0"/>
                    <a:ea typeface="新宋体"/>
                    <a:cs typeface="Times New Roman" panose="02020603050405020304" pitchFamily="18" charset="0"/>
                  </a:rPr>
                  <a:t>] = Net-&gt;Gain * Out * (1-Out) * Err;</a:t>
                </a:r>
              </a:p>
              <a:p>
                <a:pPr marL="82296" indent="0">
                  <a:spcBef>
                    <a:spcPts val="0"/>
                  </a:spcBef>
                  <a:buNone/>
                </a:pPr>
                <a:r>
                  <a:rPr lang="en-US" altLang="zh-CN" sz="1500" b="1" dirty="0">
                    <a:solidFill>
                      <a:srgbClr val="00B050"/>
                    </a:solidFill>
                    <a:latin typeface="Times New Roman" panose="02020603050405020304" pitchFamily="18" charset="0"/>
                    <a:ea typeface="新宋体"/>
                    <a:cs typeface="Times New Roman" panose="02020603050405020304" pitchFamily="18" charset="0"/>
                  </a:rPr>
                  <a:t>                //</a:t>
                </a:r>
                <a:r>
                  <a:rPr lang="zh-CN" altLang="en-US" sz="1500" b="1" dirty="0">
                    <a:solidFill>
                      <a:srgbClr val="00B050"/>
                    </a:solidFill>
                    <a:latin typeface="Times New Roman" panose="02020603050405020304" pitchFamily="18" charset="0"/>
                    <a:ea typeface="新宋体"/>
                    <a:cs typeface="Times New Roman" panose="02020603050405020304" pitchFamily="18" charset="0"/>
                  </a:rPr>
                  <a:t>运用偏导函数</a:t>
                </a:r>
                <a14:m>
                  <m:oMath xmlns:m="http://schemas.openxmlformats.org/officeDocument/2006/math">
                    <m:f>
                      <m:fPr>
                        <m:ctrlPr>
                          <a:rPr lang="en-US" altLang="zh-CN" sz="1500" b="1" i="1">
                            <a:solidFill>
                              <a:srgbClr val="00B050"/>
                            </a:solidFill>
                            <a:latin typeface="Cambria Math" panose="02040503050406030204" pitchFamily="18" charset="0"/>
                            <a:ea typeface="新宋体"/>
                          </a:rPr>
                        </m:ctrlPr>
                      </m:fPr>
                      <m:num>
                        <m:r>
                          <a:rPr lang="zh-CN" altLang="en-US" sz="1500" b="1">
                            <a:solidFill>
                              <a:srgbClr val="00B050"/>
                            </a:solidFill>
                            <a:latin typeface="Cambria Math"/>
                            <a:ea typeface="新宋体"/>
                          </a:rPr>
                          <m:t>𝝏</m:t>
                        </m:r>
                        <m:r>
                          <a:rPr lang="en-US" altLang="zh-CN" sz="1500" b="1">
                            <a:solidFill>
                              <a:srgbClr val="00B050"/>
                            </a:solidFill>
                            <a:latin typeface="Cambria Math"/>
                            <a:ea typeface="新宋体"/>
                          </a:rPr>
                          <m:t>𝒆</m:t>
                        </m:r>
                      </m:num>
                      <m:den>
                        <m:r>
                          <a:rPr lang="zh-CN" altLang="en-US" sz="1500" b="1">
                            <a:solidFill>
                              <a:srgbClr val="00B050"/>
                            </a:solidFill>
                            <a:latin typeface="Cambria Math"/>
                            <a:ea typeface="新宋体"/>
                          </a:rPr>
                          <m:t>𝝏</m:t>
                        </m:r>
                        <m:sSub>
                          <m:sSubPr>
                            <m:ctrlPr>
                              <a:rPr lang="en-US" altLang="zh-CN" sz="1500" b="1" i="1">
                                <a:solidFill>
                                  <a:srgbClr val="00B050"/>
                                </a:solidFill>
                                <a:latin typeface="Cambria Math" panose="02040503050406030204" pitchFamily="18" charset="0"/>
                                <a:ea typeface="新宋体"/>
                              </a:rPr>
                            </m:ctrlPr>
                          </m:sSubPr>
                          <m:e>
                            <m:r>
                              <a:rPr lang="en-US" altLang="zh-CN" sz="1500" b="1">
                                <a:solidFill>
                                  <a:srgbClr val="00B050"/>
                                </a:solidFill>
                                <a:latin typeface="Cambria Math"/>
                                <a:ea typeface="新宋体"/>
                              </a:rPr>
                              <m:t>𝒘</m:t>
                            </m:r>
                          </m:e>
                          <m:sub>
                            <m:r>
                              <a:rPr lang="en-US" altLang="zh-CN" sz="1500" b="1">
                                <a:solidFill>
                                  <a:srgbClr val="00B050"/>
                                </a:solidFill>
                                <a:latin typeface="Cambria Math"/>
                                <a:ea typeface="新宋体"/>
                              </a:rPr>
                              <m:t>𝒊𝒉</m:t>
                            </m:r>
                          </m:sub>
                        </m:sSub>
                      </m:den>
                    </m:f>
                    <m:r>
                      <a:rPr lang="en-US" altLang="zh-CN" sz="1500" b="1">
                        <a:solidFill>
                          <a:srgbClr val="00B050"/>
                        </a:solidFill>
                        <a:latin typeface="Cambria Math"/>
                        <a:ea typeface="新宋体"/>
                      </a:rPr>
                      <m:t>=</m:t>
                    </m:r>
                    <m:f>
                      <m:fPr>
                        <m:ctrlPr>
                          <a:rPr lang="en-US" altLang="zh-CN" sz="1500" b="1" i="1">
                            <a:solidFill>
                              <a:srgbClr val="00B050"/>
                            </a:solidFill>
                            <a:latin typeface="Cambria Math" panose="02040503050406030204" pitchFamily="18" charset="0"/>
                            <a:ea typeface="新宋体"/>
                          </a:rPr>
                        </m:ctrlPr>
                      </m:fPr>
                      <m:num>
                        <m:r>
                          <a:rPr lang="zh-CN" altLang="en-US" sz="1500" b="1">
                            <a:solidFill>
                              <a:srgbClr val="00B050"/>
                            </a:solidFill>
                            <a:latin typeface="Cambria Math"/>
                            <a:ea typeface="新宋体"/>
                          </a:rPr>
                          <m:t>𝝏</m:t>
                        </m:r>
                        <m:r>
                          <a:rPr lang="en-US" altLang="zh-CN" sz="1500" b="1">
                            <a:solidFill>
                              <a:srgbClr val="00B050"/>
                            </a:solidFill>
                            <a:latin typeface="Cambria Math"/>
                            <a:ea typeface="新宋体"/>
                          </a:rPr>
                          <m:t>𝒆</m:t>
                        </m:r>
                      </m:num>
                      <m:den>
                        <m:r>
                          <a:rPr lang="zh-CN" altLang="en-US" sz="1500" b="1">
                            <a:solidFill>
                              <a:srgbClr val="00B050"/>
                            </a:solidFill>
                            <a:latin typeface="Cambria Math"/>
                            <a:ea typeface="新宋体"/>
                          </a:rPr>
                          <m:t>𝝏</m:t>
                        </m:r>
                        <m:sSub>
                          <m:sSubPr>
                            <m:ctrlPr>
                              <a:rPr lang="en-US" altLang="zh-CN" sz="1500" b="1" i="1">
                                <a:solidFill>
                                  <a:srgbClr val="00B050"/>
                                </a:solidFill>
                                <a:latin typeface="Cambria Math" panose="02040503050406030204" pitchFamily="18" charset="0"/>
                                <a:ea typeface="新宋体"/>
                              </a:rPr>
                            </m:ctrlPr>
                          </m:sSubPr>
                          <m:e>
                            <m:r>
                              <a:rPr lang="en-US" altLang="zh-CN" sz="1500" b="1">
                                <a:solidFill>
                                  <a:srgbClr val="00B050"/>
                                </a:solidFill>
                                <a:latin typeface="Cambria Math"/>
                                <a:ea typeface="新宋体"/>
                              </a:rPr>
                              <m:t>𝒉𝒊</m:t>
                            </m:r>
                          </m:e>
                          <m:sub>
                            <m:r>
                              <a:rPr lang="en-US" altLang="zh-CN" sz="1500" b="1">
                                <a:solidFill>
                                  <a:srgbClr val="00B050"/>
                                </a:solidFill>
                                <a:latin typeface="Cambria Math"/>
                                <a:ea typeface="新宋体"/>
                              </a:rPr>
                              <m:t>𝒉</m:t>
                            </m:r>
                          </m:sub>
                        </m:sSub>
                        <m:r>
                          <a:rPr lang="en-US" altLang="zh-CN" sz="1500" b="1">
                            <a:solidFill>
                              <a:srgbClr val="00B050"/>
                            </a:solidFill>
                            <a:latin typeface="Cambria Math"/>
                            <a:ea typeface="新宋体"/>
                          </a:rPr>
                          <m:t>(</m:t>
                        </m:r>
                        <m:r>
                          <a:rPr lang="en-US" altLang="zh-CN" sz="1500" b="1">
                            <a:solidFill>
                              <a:srgbClr val="00B050"/>
                            </a:solidFill>
                            <a:latin typeface="Cambria Math"/>
                            <a:ea typeface="新宋体"/>
                          </a:rPr>
                          <m:t>𝒌</m:t>
                        </m:r>
                        <m:r>
                          <a:rPr lang="en-US" altLang="zh-CN" sz="1500" b="1">
                            <a:solidFill>
                              <a:srgbClr val="00B050"/>
                            </a:solidFill>
                            <a:latin typeface="Cambria Math"/>
                            <a:ea typeface="新宋体"/>
                          </a:rPr>
                          <m:t>)</m:t>
                        </m:r>
                      </m:den>
                    </m:f>
                    <m:r>
                      <a:rPr lang="en-US" altLang="zh-CN" sz="1500" b="1">
                        <a:solidFill>
                          <a:srgbClr val="00B050"/>
                        </a:solidFill>
                        <a:latin typeface="Cambria Math"/>
                        <a:ea typeface="新宋体"/>
                      </a:rPr>
                      <m:t> </m:t>
                    </m:r>
                    <m:f>
                      <m:fPr>
                        <m:ctrlPr>
                          <a:rPr lang="en-US" altLang="zh-CN" sz="1500" b="1" i="1">
                            <a:solidFill>
                              <a:srgbClr val="00B050"/>
                            </a:solidFill>
                            <a:latin typeface="Cambria Math" panose="02040503050406030204" pitchFamily="18" charset="0"/>
                            <a:ea typeface="新宋体"/>
                          </a:rPr>
                        </m:ctrlPr>
                      </m:fPr>
                      <m:num>
                        <m:r>
                          <a:rPr lang="zh-CN" altLang="en-US" sz="1500" b="1">
                            <a:solidFill>
                              <a:srgbClr val="00B050"/>
                            </a:solidFill>
                            <a:latin typeface="Cambria Math"/>
                            <a:ea typeface="新宋体"/>
                          </a:rPr>
                          <m:t>𝝏</m:t>
                        </m:r>
                        <m:sSub>
                          <m:sSubPr>
                            <m:ctrlPr>
                              <a:rPr lang="en-US" altLang="zh-CN" sz="1500" b="1" i="1">
                                <a:solidFill>
                                  <a:srgbClr val="00B050"/>
                                </a:solidFill>
                                <a:latin typeface="Cambria Math" panose="02040503050406030204" pitchFamily="18" charset="0"/>
                                <a:ea typeface="新宋体"/>
                              </a:rPr>
                            </m:ctrlPr>
                          </m:sSubPr>
                          <m:e>
                            <m:r>
                              <a:rPr lang="en-US" altLang="zh-CN" sz="1500" b="1">
                                <a:solidFill>
                                  <a:srgbClr val="00B050"/>
                                </a:solidFill>
                                <a:latin typeface="Cambria Math"/>
                                <a:ea typeface="新宋体"/>
                              </a:rPr>
                              <m:t>𝒉𝒊</m:t>
                            </m:r>
                          </m:e>
                          <m:sub>
                            <m:r>
                              <a:rPr lang="en-US" altLang="zh-CN" sz="1500" b="1">
                                <a:solidFill>
                                  <a:srgbClr val="00B050"/>
                                </a:solidFill>
                                <a:latin typeface="Cambria Math"/>
                                <a:ea typeface="新宋体"/>
                              </a:rPr>
                              <m:t>𝒉</m:t>
                            </m:r>
                          </m:sub>
                        </m:sSub>
                        <m:r>
                          <a:rPr lang="en-US" altLang="zh-CN" sz="1500" b="1">
                            <a:solidFill>
                              <a:srgbClr val="00B050"/>
                            </a:solidFill>
                            <a:latin typeface="Cambria Math"/>
                            <a:ea typeface="新宋体"/>
                          </a:rPr>
                          <m:t>(</m:t>
                        </m:r>
                        <m:r>
                          <a:rPr lang="en-US" altLang="zh-CN" sz="1500" b="1">
                            <a:solidFill>
                              <a:srgbClr val="00B050"/>
                            </a:solidFill>
                            <a:latin typeface="Cambria Math"/>
                            <a:ea typeface="新宋体"/>
                          </a:rPr>
                          <m:t>𝒌</m:t>
                        </m:r>
                        <m:r>
                          <a:rPr lang="en-US" altLang="zh-CN" sz="1500" b="1">
                            <a:solidFill>
                              <a:srgbClr val="00B050"/>
                            </a:solidFill>
                            <a:latin typeface="Cambria Math"/>
                            <a:ea typeface="新宋体"/>
                          </a:rPr>
                          <m:t>)</m:t>
                        </m:r>
                      </m:num>
                      <m:den>
                        <m:r>
                          <a:rPr lang="zh-CN" altLang="en-US" sz="1500" b="1">
                            <a:solidFill>
                              <a:srgbClr val="00B050"/>
                            </a:solidFill>
                            <a:latin typeface="Cambria Math"/>
                            <a:ea typeface="新宋体"/>
                          </a:rPr>
                          <m:t>𝝏</m:t>
                        </m:r>
                        <m:sSub>
                          <m:sSubPr>
                            <m:ctrlPr>
                              <a:rPr lang="en-US" altLang="zh-CN" sz="1500" b="1" i="1">
                                <a:solidFill>
                                  <a:srgbClr val="00B050"/>
                                </a:solidFill>
                                <a:latin typeface="Cambria Math" panose="02040503050406030204" pitchFamily="18" charset="0"/>
                                <a:ea typeface="新宋体"/>
                              </a:rPr>
                            </m:ctrlPr>
                          </m:sSubPr>
                          <m:e>
                            <m:r>
                              <a:rPr lang="en-US" altLang="zh-CN" sz="1500" b="1">
                                <a:solidFill>
                                  <a:srgbClr val="00B050"/>
                                </a:solidFill>
                                <a:latin typeface="Cambria Math"/>
                                <a:ea typeface="新宋体"/>
                              </a:rPr>
                              <m:t>𝒘</m:t>
                            </m:r>
                          </m:e>
                          <m:sub>
                            <m:r>
                              <a:rPr lang="en-US" altLang="zh-CN" sz="1500" b="1">
                                <a:solidFill>
                                  <a:srgbClr val="00B050"/>
                                </a:solidFill>
                                <a:latin typeface="Cambria Math"/>
                                <a:ea typeface="新宋体"/>
                              </a:rPr>
                              <m:t>𝒊𝒉</m:t>
                            </m:r>
                          </m:sub>
                        </m:sSub>
                      </m:den>
                    </m:f>
                    <m:r>
                      <a:rPr lang="en-US" altLang="zh-CN" sz="1500" b="1">
                        <a:solidFill>
                          <a:srgbClr val="00B050"/>
                        </a:solidFill>
                        <a:latin typeface="Cambria Math"/>
                        <a:ea typeface="新宋体"/>
                      </a:rPr>
                      <m:t>=−(</m:t>
                    </m:r>
                    <m:nary>
                      <m:naryPr>
                        <m:chr m:val="∑"/>
                        <m:ctrlPr>
                          <a:rPr lang="en-US" altLang="zh-CN" sz="1500" b="1" i="1">
                            <a:solidFill>
                              <a:srgbClr val="00B050"/>
                            </a:solidFill>
                            <a:latin typeface="Cambria Math" panose="02040503050406030204" pitchFamily="18" charset="0"/>
                            <a:ea typeface="新宋体"/>
                          </a:rPr>
                        </m:ctrlPr>
                      </m:naryPr>
                      <m:sub>
                        <m:r>
                          <m:rPr>
                            <m:brk m:alnAt="23"/>
                          </m:rPr>
                          <a:rPr lang="en-US" altLang="zh-CN" sz="1500" b="1">
                            <a:solidFill>
                              <a:srgbClr val="00B050"/>
                            </a:solidFill>
                            <a:latin typeface="Cambria Math"/>
                            <a:ea typeface="新宋体"/>
                          </a:rPr>
                          <m:t>𝒐</m:t>
                        </m:r>
                        <m:r>
                          <a:rPr lang="en-US" altLang="zh-CN" sz="1500" b="1">
                            <a:solidFill>
                              <a:srgbClr val="00B050"/>
                            </a:solidFill>
                            <a:latin typeface="Cambria Math"/>
                            <a:ea typeface="新宋体"/>
                          </a:rPr>
                          <m:t>=</m:t>
                        </m:r>
                        <m:r>
                          <a:rPr lang="en-US" altLang="zh-CN" sz="1500" b="1">
                            <a:solidFill>
                              <a:srgbClr val="00B050"/>
                            </a:solidFill>
                            <a:latin typeface="Cambria Math"/>
                            <a:ea typeface="新宋体"/>
                          </a:rPr>
                          <m:t>𝟏</m:t>
                        </m:r>
                      </m:sub>
                      <m:sup>
                        <m:r>
                          <a:rPr lang="en-US" altLang="zh-CN" sz="1500" b="1">
                            <a:solidFill>
                              <a:srgbClr val="00B050"/>
                            </a:solidFill>
                            <a:latin typeface="Cambria Math"/>
                            <a:ea typeface="新宋体"/>
                          </a:rPr>
                          <m:t>𝒒</m:t>
                        </m:r>
                      </m:sup>
                      <m:e>
                        <m:sSub>
                          <m:sSubPr>
                            <m:ctrlPr>
                              <a:rPr lang="en-US" altLang="zh-CN" sz="1500" b="1" i="1">
                                <a:solidFill>
                                  <a:srgbClr val="00B050"/>
                                </a:solidFill>
                                <a:latin typeface="Cambria Math" panose="02040503050406030204" pitchFamily="18" charset="0"/>
                                <a:ea typeface="新宋体"/>
                              </a:rPr>
                            </m:ctrlPr>
                          </m:sSubPr>
                          <m:e>
                            <m:r>
                              <a:rPr lang="zh-CN" altLang="en-US" sz="1500" b="1">
                                <a:solidFill>
                                  <a:srgbClr val="00B050"/>
                                </a:solidFill>
                                <a:latin typeface="Cambria Math"/>
                                <a:ea typeface="新宋体"/>
                              </a:rPr>
                              <m:t>𝜹</m:t>
                            </m:r>
                          </m:e>
                          <m:sub>
                            <m:r>
                              <a:rPr lang="en-US" altLang="zh-CN" sz="1500" b="1">
                                <a:solidFill>
                                  <a:srgbClr val="00B050"/>
                                </a:solidFill>
                                <a:latin typeface="Cambria Math"/>
                                <a:ea typeface="新宋体"/>
                              </a:rPr>
                              <m:t>𝒐</m:t>
                            </m:r>
                          </m:sub>
                        </m:sSub>
                        <m:r>
                          <a:rPr lang="en-US" altLang="zh-CN" sz="1500" b="1">
                            <a:solidFill>
                              <a:srgbClr val="00B050"/>
                            </a:solidFill>
                            <a:latin typeface="Cambria Math"/>
                            <a:ea typeface="新宋体"/>
                          </a:rPr>
                          <m:t> </m:t>
                        </m:r>
                        <m:d>
                          <m:dPr>
                            <m:ctrlPr>
                              <a:rPr lang="en-US" altLang="zh-CN" sz="1500" b="1" i="1">
                                <a:solidFill>
                                  <a:srgbClr val="00B050"/>
                                </a:solidFill>
                                <a:latin typeface="Cambria Math" panose="02040503050406030204" pitchFamily="18" charset="0"/>
                                <a:ea typeface="新宋体"/>
                              </a:rPr>
                            </m:ctrlPr>
                          </m:dPr>
                          <m:e>
                            <m:r>
                              <a:rPr lang="en-US" altLang="zh-CN" sz="1500" b="1">
                                <a:solidFill>
                                  <a:srgbClr val="00B050"/>
                                </a:solidFill>
                                <a:latin typeface="Cambria Math"/>
                                <a:ea typeface="新宋体"/>
                              </a:rPr>
                              <m:t>𝒌</m:t>
                            </m:r>
                          </m:e>
                        </m:d>
                        <m:sSub>
                          <m:sSubPr>
                            <m:ctrlPr>
                              <a:rPr lang="en-US" altLang="zh-CN" sz="1500" b="1" i="1">
                                <a:solidFill>
                                  <a:srgbClr val="00B050"/>
                                </a:solidFill>
                                <a:latin typeface="Cambria Math" panose="02040503050406030204" pitchFamily="18" charset="0"/>
                                <a:ea typeface="新宋体"/>
                              </a:rPr>
                            </m:ctrlPr>
                          </m:sSubPr>
                          <m:e>
                            <m:r>
                              <a:rPr lang="en-US" altLang="zh-CN" sz="1500" b="1">
                                <a:solidFill>
                                  <a:srgbClr val="00B050"/>
                                </a:solidFill>
                                <a:latin typeface="Cambria Math"/>
                                <a:ea typeface="新宋体"/>
                              </a:rPr>
                              <m:t>𝒘</m:t>
                            </m:r>
                          </m:e>
                          <m:sub>
                            <m:r>
                              <a:rPr lang="en-US" altLang="zh-CN" sz="1500" b="1">
                                <a:solidFill>
                                  <a:srgbClr val="00B050"/>
                                </a:solidFill>
                                <a:latin typeface="Cambria Math"/>
                                <a:ea typeface="新宋体"/>
                              </a:rPr>
                              <m:t>𝒉𝒐</m:t>
                            </m:r>
                          </m:sub>
                        </m:sSub>
                      </m:e>
                    </m:nary>
                    <m:sSup>
                      <m:sSupPr>
                        <m:ctrlPr>
                          <a:rPr lang="en-US" altLang="zh-CN" sz="1500" b="1" i="1">
                            <a:solidFill>
                              <a:srgbClr val="00B050"/>
                            </a:solidFill>
                            <a:latin typeface="Cambria Math" panose="02040503050406030204" pitchFamily="18" charset="0"/>
                            <a:ea typeface="新宋体"/>
                          </a:rPr>
                        </m:ctrlPr>
                      </m:sSupPr>
                      <m:e>
                        <m:r>
                          <a:rPr lang="en-US" altLang="zh-CN" sz="1500" b="1">
                            <a:solidFill>
                              <a:srgbClr val="00B050"/>
                            </a:solidFill>
                            <a:latin typeface="Cambria Math"/>
                            <a:ea typeface="新宋体"/>
                          </a:rPr>
                          <m:t>)</m:t>
                        </m:r>
                        <m:r>
                          <a:rPr lang="en-US" altLang="zh-CN" sz="1500" b="1">
                            <a:solidFill>
                              <a:srgbClr val="00B050"/>
                            </a:solidFill>
                            <a:latin typeface="Cambria Math"/>
                            <a:ea typeface="新宋体"/>
                          </a:rPr>
                          <m:t>𝒇</m:t>
                        </m:r>
                      </m:e>
                      <m:sup>
                        <m:r>
                          <a:rPr lang="en-US" altLang="zh-CN" sz="1500" b="1">
                            <a:solidFill>
                              <a:srgbClr val="00B050"/>
                            </a:solidFill>
                            <a:latin typeface="Cambria Math"/>
                            <a:ea typeface="新宋体"/>
                          </a:rPr>
                          <m:t>′</m:t>
                        </m:r>
                      </m:sup>
                    </m:sSup>
                    <m:d>
                      <m:dPr>
                        <m:ctrlPr>
                          <a:rPr lang="en-US" altLang="zh-CN" sz="1500" b="1" i="1">
                            <a:solidFill>
                              <a:srgbClr val="00B050"/>
                            </a:solidFill>
                            <a:latin typeface="Cambria Math" panose="02040503050406030204" pitchFamily="18" charset="0"/>
                            <a:ea typeface="新宋体"/>
                          </a:rPr>
                        </m:ctrlPr>
                      </m:dPr>
                      <m:e>
                        <m:sSub>
                          <m:sSubPr>
                            <m:ctrlPr>
                              <a:rPr lang="en-US" altLang="zh-CN" sz="1500" b="1" i="1">
                                <a:solidFill>
                                  <a:srgbClr val="00B050"/>
                                </a:solidFill>
                                <a:latin typeface="Cambria Math" panose="02040503050406030204" pitchFamily="18" charset="0"/>
                                <a:ea typeface="新宋体"/>
                              </a:rPr>
                            </m:ctrlPr>
                          </m:sSubPr>
                          <m:e>
                            <m:r>
                              <a:rPr lang="en-US" altLang="zh-CN" sz="1500" b="1">
                                <a:solidFill>
                                  <a:srgbClr val="00B050"/>
                                </a:solidFill>
                                <a:latin typeface="Cambria Math"/>
                                <a:ea typeface="新宋体"/>
                              </a:rPr>
                              <m:t>𝒉𝒊</m:t>
                            </m:r>
                          </m:e>
                          <m:sub>
                            <m:r>
                              <a:rPr lang="en-US" altLang="zh-CN" sz="1500" b="1">
                                <a:solidFill>
                                  <a:srgbClr val="00B050"/>
                                </a:solidFill>
                                <a:latin typeface="Cambria Math"/>
                                <a:ea typeface="新宋体"/>
                              </a:rPr>
                              <m:t>𝒉</m:t>
                            </m:r>
                          </m:sub>
                        </m:sSub>
                        <m:r>
                          <a:rPr lang="en-US" altLang="zh-CN" sz="1500" b="1">
                            <a:solidFill>
                              <a:srgbClr val="00B050"/>
                            </a:solidFill>
                            <a:latin typeface="Cambria Math"/>
                            <a:ea typeface="新宋体"/>
                          </a:rPr>
                          <m:t> </m:t>
                        </m:r>
                        <m:d>
                          <m:dPr>
                            <m:ctrlPr>
                              <a:rPr lang="en-US" altLang="zh-CN" sz="1500" b="1" i="1">
                                <a:solidFill>
                                  <a:srgbClr val="00B050"/>
                                </a:solidFill>
                                <a:latin typeface="Cambria Math" panose="02040503050406030204" pitchFamily="18" charset="0"/>
                                <a:ea typeface="新宋体"/>
                              </a:rPr>
                            </m:ctrlPr>
                          </m:dPr>
                          <m:e>
                            <m:r>
                              <a:rPr lang="en-US" altLang="zh-CN" sz="1500" b="1">
                                <a:solidFill>
                                  <a:srgbClr val="00B050"/>
                                </a:solidFill>
                                <a:latin typeface="Cambria Math"/>
                                <a:ea typeface="新宋体"/>
                              </a:rPr>
                              <m:t>𝒌</m:t>
                            </m:r>
                          </m:e>
                        </m:d>
                      </m:e>
                    </m:d>
                  </m:oMath>
                </a14:m>
                <a:endParaRPr lang="en-US" altLang="zh-CN" sz="1500" b="1" dirty="0">
                  <a:solidFill>
                    <a:srgbClr val="00B050"/>
                  </a:solidFill>
                  <a:latin typeface="Times New Roman" panose="02020603050405020304" pitchFamily="18" charset="0"/>
                  <a:ea typeface="新宋体"/>
                  <a:cs typeface="Times New Roman" panose="02020603050405020304" pitchFamily="18" charset="0"/>
                </a:endParaRPr>
              </a:p>
              <a:p>
                <a:pPr marL="0" indent="0">
                  <a:spcBef>
                    <a:spcPts val="0"/>
                  </a:spcBef>
                  <a:buNone/>
                </a:pPr>
                <a:r>
                  <a:rPr lang="en-US" altLang="zh-CN" sz="1500" b="1" dirty="0">
                    <a:solidFill>
                      <a:srgbClr val="00B050"/>
                    </a:solidFill>
                    <a:ea typeface="新宋体"/>
                  </a:rPr>
                  <a:t>                                                                                   </a:t>
                </a:r>
                <a14:m>
                  <m:oMath xmlns:m="http://schemas.openxmlformats.org/officeDocument/2006/math">
                    <m:r>
                      <a:rPr lang="en-US" altLang="zh-CN" sz="1500" b="1">
                        <a:solidFill>
                          <a:srgbClr val="00B050"/>
                        </a:solidFill>
                        <a:latin typeface="Cambria Math"/>
                        <a:ea typeface="新宋体"/>
                      </a:rPr>
                      <m:t> </m:t>
                    </m:r>
                    <m:r>
                      <a:rPr lang="zh-CN" altLang="en-US" sz="1500" b="1" i="1">
                        <a:solidFill>
                          <a:srgbClr val="00B050"/>
                        </a:solidFill>
                        <a:latin typeface="Cambria Math"/>
                        <a:ea typeface="新宋体"/>
                      </a:rPr>
                      <m:t>求</m:t>
                    </m:r>
                    <m:sSub>
                      <m:sSubPr>
                        <m:ctrlPr>
                          <a:rPr lang="el-GR" altLang="zh-CN" sz="1500" b="1" i="1">
                            <a:solidFill>
                              <a:srgbClr val="00B050"/>
                            </a:solidFill>
                            <a:latin typeface="Cambria Math" panose="02040503050406030204" pitchFamily="18" charset="0"/>
                            <a:ea typeface="新宋体"/>
                          </a:rPr>
                        </m:ctrlPr>
                      </m:sSubPr>
                      <m:e>
                        <m:r>
                          <a:rPr lang="el-GR" altLang="zh-CN" sz="1500" b="1">
                            <a:solidFill>
                              <a:srgbClr val="00B050"/>
                            </a:solidFill>
                            <a:latin typeface="Cambria Math"/>
                            <a:ea typeface="新宋体"/>
                          </a:rPr>
                          <m:t>𝜹</m:t>
                        </m:r>
                      </m:e>
                      <m:sub>
                        <m:r>
                          <a:rPr lang="en-US" altLang="zh-CN" sz="1500" b="1">
                            <a:solidFill>
                              <a:srgbClr val="00B050"/>
                            </a:solidFill>
                            <a:latin typeface="Cambria Math"/>
                            <a:ea typeface="新宋体"/>
                          </a:rPr>
                          <m:t>𝒉</m:t>
                        </m:r>
                      </m:sub>
                    </m:sSub>
                    <m:d>
                      <m:dPr>
                        <m:ctrlPr>
                          <a:rPr lang="en-US" altLang="zh-CN" sz="1500" b="1" i="1">
                            <a:solidFill>
                              <a:srgbClr val="00B050"/>
                            </a:solidFill>
                            <a:latin typeface="Cambria Math" panose="02040503050406030204" pitchFamily="18" charset="0"/>
                            <a:ea typeface="新宋体"/>
                          </a:rPr>
                        </m:ctrlPr>
                      </m:dPr>
                      <m:e>
                        <m:r>
                          <a:rPr lang="en-US" altLang="zh-CN" sz="1500" b="1">
                            <a:solidFill>
                              <a:srgbClr val="00B050"/>
                            </a:solidFill>
                            <a:latin typeface="Cambria Math"/>
                            <a:ea typeface="新宋体"/>
                          </a:rPr>
                          <m:t>𝒌</m:t>
                        </m:r>
                      </m:e>
                    </m:d>
                  </m:oMath>
                </a14:m>
                <a:endParaRPr lang="en-US" altLang="zh-CN" sz="1500" b="1" dirty="0">
                  <a:solidFill>
                    <a:srgbClr val="00B050"/>
                  </a:solidFill>
                  <a:latin typeface="Times New Roman" panose="02020603050405020304" pitchFamily="18" charset="0"/>
                  <a:ea typeface="新宋体"/>
                  <a:cs typeface="Times New Roman" panose="02020603050405020304" pitchFamily="18" charset="0"/>
                </a:endParaRPr>
              </a:p>
              <a:p>
                <a:pPr>
                  <a:spcBef>
                    <a:spcPts val="0"/>
                  </a:spcBef>
                </a:pPr>
                <a:r>
                  <a:rPr lang="en-US" altLang="zh-CN" sz="1500" dirty="0">
                    <a:solidFill>
                      <a:prstClr val="black"/>
                    </a:solidFill>
                    <a:latin typeface="Times New Roman" panose="02020603050405020304" pitchFamily="18" charset="0"/>
                    <a:ea typeface="新宋体"/>
                    <a:cs typeface="Times New Roman" panose="02020603050405020304" pitchFamily="18" charset="0"/>
                  </a:rPr>
                  <a:t>      }</a:t>
                </a:r>
              </a:p>
              <a:p>
                <a:pPr>
                  <a:spcBef>
                    <a:spcPts val="0"/>
                  </a:spcBef>
                </a:pPr>
                <a:r>
                  <a:rPr lang="en-US" altLang="zh-CN" sz="1500" dirty="0">
                    <a:solidFill>
                      <a:prstClr val="black"/>
                    </a:solidFill>
                    <a:latin typeface="Times New Roman" panose="02020603050405020304" pitchFamily="18" charset="0"/>
                    <a:ea typeface="新宋体"/>
                    <a:cs typeface="Times New Roman" panose="02020603050405020304" pitchFamily="18" charset="0"/>
                  </a:rPr>
                  <a:t>}</a:t>
                </a:r>
              </a:p>
              <a:p>
                <a:pPr>
                  <a:spcBef>
                    <a:spcPts val="0"/>
                  </a:spcBef>
                </a:pPr>
                <a:endParaRPr lang="zh-CN" altLang="en-US" sz="1500" dirty="0">
                  <a:latin typeface="Times New Roman" panose="02020603050405020304" pitchFamily="18" charset="0"/>
                  <a:cs typeface="Times New Roman" panose="02020603050405020304" pitchFamily="18"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0" y="70338"/>
                <a:ext cx="9828584" cy="6513587"/>
              </a:xfrm>
              <a:blipFill rotWithShape="0">
                <a:blip r:embed="rId1"/>
                <a:stretch>
                  <a:fillRect t="-749" b="-2247"/>
                </a:stretch>
              </a:blipFill>
            </p:spPr>
            <p:txBody>
              <a:bodyPr/>
              <a:lstStyle/>
              <a:p>
                <a:r>
                  <a:rPr lang="zh-CN" altLang="en-US">
                    <a:noFill/>
                  </a:rPr>
                  <a:t> </a:t>
                </a:r>
                <a:endParaRPr lang="zh-CN" altLang="en-US">
                  <a:noFill/>
                </a:endParaRPr>
              </a:p>
            </p:txBody>
          </p:sp>
        </mc:Fallback>
      </mc:AlternateContent>
      <p:sp>
        <p:nvSpPr>
          <p:cNvPr id="4" name="动作按钮: 上一张 3">
            <a:hlinkClick r:id="rId2" action="ppaction://hlinksldjump" highlightClick="1"/>
          </p:cNvPr>
          <p:cNvSpPr/>
          <p:nvPr/>
        </p:nvSpPr>
        <p:spPr>
          <a:xfrm>
            <a:off x="6420944" y="4927476"/>
            <a:ext cx="432048" cy="216024"/>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0" y="26377"/>
                <a:ext cx="6858000" cy="5143500"/>
              </a:xfrm>
            </p:spPr>
            <p:txBody>
              <a:bodyPr>
                <a:noAutofit/>
              </a:bodyPr>
              <a:lstStyle/>
              <a:p>
                <a:pPr>
                  <a:spcBef>
                    <a:spcPts val="0"/>
                  </a:spcBef>
                </a:pPr>
                <a:r>
                  <a:rPr lang="zh-CN" altLang="en-US" sz="1500" b="1" dirty="0">
                    <a:solidFill>
                      <a:srgbClr val="FF0000"/>
                    </a:solidFill>
                    <a:latin typeface="Times New Roman" panose="02020603050405020304" pitchFamily="18" charset="0"/>
                    <a:ea typeface="新宋体"/>
                    <a:cs typeface="Times New Roman" panose="02020603050405020304" pitchFamily="18" charset="0"/>
                  </a:rPr>
                  <a:t>利用</a:t>
                </a:r>
                <a14:m>
                  <m:oMath xmlns:m="http://schemas.openxmlformats.org/officeDocument/2006/math">
                    <m:sSub>
                      <m:sSubPr>
                        <m:ctrlPr>
                          <a:rPr lang="el-GR" altLang="zh-CN" sz="1500" b="1" i="1">
                            <a:solidFill>
                              <a:srgbClr val="FF0000"/>
                            </a:solidFill>
                            <a:latin typeface="Cambria Math" panose="02040503050406030204" pitchFamily="18" charset="0"/>
                            <a:ea typeface="Cambria Math"/>
                          </a:rPr>
                        </m:ctrlPr>
                      </m:sSubPr>
                      <m:e>
                        <m:r>
                          <a:rPr lang="el-GR" altLang="zh-CN" sz="1500" b="1" i="1">
                            <a:solidFill>
                              <a:srgbClr val="FF0000"/>
                            </a:solidFill>
                            <a:latin typeface="Cambria Math"/>
                            <a:ea typeface="Cambria Math"/>
                          </a:rPr>
                          <m:t>𝜹</m:t>
                        </m:r>
                      </m:e>
                      <m:sub>
                        <m:r>
                          <a:rPr lang="en-US" altLang="zh-CN" sz="1500" b="1" i="1">
                            <a:solidFill>
                              <a:srgbClr val="FF0000"/>
                            </a:solidFill>
                            <a:latin typeface="Cambria Math"/>
                            <a:ea typeface="Cambria Math"/>
                          </a:rPr>
                          <m:t>𝒉</m:t>
                        </m:r>
                      </m:sub>
                    </m:sSub>
                    <m:d>
                      <m:dPr>
                        <m:ctrlPr>
                          <a:rPr lang="en-US" altLang="zh-CN" sz="1500" b="1" i="1">
                            <a:solidFill>
                              <a:srgbClr val="FF0000"/>
                            </a:solidFill>
                            <a:latin typeface="Cambria Math" panose="02040503050406030204" pitchFamily="18" charset="0"/>
                            <a:ea typeface="Cambria Math"/>
                          </a:rPr>
                        </m:ctrlPr>
                      </m:dPr>
                      <m:e>
                        <m:r>
                          <a:rPr lang="en-US" altLang="zh-CN" sz="1500" b="1" i="1">
                            <a:solidFill>
                              <a:srgbClr val="FF0000"/>
                            </a:solidFill>
                            <a:latin typeface="Cambria Math"/>
                            <a:ea typeface="Cambria Math"/>
                          </a:rPr>
                          <m:t>𝒌</m:t>
                        </m:r>
                      </m:e>
                    </m:d>
                  </m:oMath>
                </a14:m>
                <a:r>
                  <a:rPr lang="zh-CN" altLang="en-US" sz="1500" b="1" dirty="0">
                    <a:solidFill>
                      <a:srgbClr val="FF0000"/>
                    </a:solidFill>
                    <a:latin typeface="Times New Roman" panose="02020603050405020304" pitchFamily="18" charset="0"/>
                    <a:ea typeface="新宋体"/>
                    <a:cs typeface="Times New Roman" panose="02020603050405020304" pitchFamily="18" charset="0"/>
                  </a:rPr>
                  <a:t>和</a:t>
                </a:r>
                <a14:m>
                  <m:oMath xmlns:m="http://schemas.openxmlformats.org/officeDocument/2006/math">
                    <m:sSub>
                      <m:sSubPr>
                        <m:ctrlPr>
                          <a:rPr lang="el-GR" altLang="zh-CN" sz="1500" b="1" i="1">
                            <a:solidFill>
                              <a:srgbClr val="FF0000"/>
                            </a:solidFill>
                            <a:latin typeface="Cambria Math" panose="02040503050406030204" pitchFamily="18" charset="0"/>
                            <a:ea typeface="Cambria Math"/>
                          </a:rPr>
                        </m:ctrlPr>
                      </m:sSubPr>
                      <m:e>
                        <m:r>
                          <a:rPr lang="el-GR" altLang="zh-CN" sz="1500" b="1" i="1">
                            <a:solidFill>
                              <a:srgbClr val="FF0000"/>
                            </a:solidFill>
                            <a:latin typeface="Cambria Math"/>
                            <a:ea typeface="Cambria Math"/>
                          </a:rPr>
                          <m:t>𝜹</m:t>
                        </m:r>
                      </m:e>
                      <m:sub>
                        <m:r>
                          <a:rPr lang="en-US" altLang="zh-CN" sz="1500" b="1" i="1">
                            <a:solidFill>
                              <a:srgbClr val="FF0000"/>
                            </a:solidFill>
                            <a:latin typeface="Cambria Math"/>
                            <a:ea typeface="Cambria Math"/>
                          </a:rPr>
                          <m:t>𝒐</m:t>
                        </m:r>
                      </m:sub>
                    </m:sSub>
                    <m:d>
                      <m:dPr>
                        <m:ctrlPr>
                          <a:rPr lang="en-US" altLang="zh-CN" sz="1500" b="1" i="1">
                            <a:solidFill>
                              <a:srgbClr val="FF0000"/>
                            </a:solidFill>
                            <a:latin typeface="Cambria Math" panose="02040503050406030204" pitchFamily="18" charset="0"/>
                            <a:ea typeface="Cambria Math"/>
                          </a:rPr>
                        </m:ctrlPr>
                      </m:dPr>
                      <m:e>
                        <m:r>
                          <a:rPr lang="en-US" altLang="zh-CN" sz="1500" b="1" i="1">
                            <a:solidFill>
                              <a:srgbClr val="FF0000"/>
                            </a:solidFill>
                            <a:latin typeface="Cambria Math"/>
                            <a:ea typeface="Cambria Math"/>
                          </a:rPr>
                          <m:t>𝒌</m:t>
                        </m:r>
                      </m:e>
                    </m:d>
                  </m:oMath>
                </a14:m>
                <a:r>
                  <a:rPr lang="zh-CN" altLang="en-US" sz="1500" b="1" dirty="0">
                    <a:solidFill>
                      <a:srgbClr val="FF0000"/>
                    </a:solidFill>
                    <a:latin typeface="Times New Roman" panose="02020603050405020304" pitchFamily="18" charset="0"/>
                    <a:ea typeface="新宋体"/>
                    <a:cs typeface="Times New Roman" panose="02020603050405020304" pitchFamily="18" charset="0"/>
                  </a:rPr>
                  <a:t>调整权值</a:t>
                </a:r>
                <a:endParaRPr lang="en-US" altLang="zh-CN" sz="1500" b="1" dirty="0">
                  <a:solidFill>
                    <a:srgbClr val="FF0000"/>
                  </a:solidFill>
                  <a:latin typeface="Times New Roman" panose="02020603050405020304" pitchFamily="18" charset="0"/>
                  <a:ea typeface="新宋体"/>
                  <a:cs typeface="Times New Roman" panose="02020603050405020304" pitchFamily="18" charset="0"/>
                </a:endParaRPr>
              </a:p>
              <a:p>
                <a:pPr>
                  <a:spcBef>
                    <a:spcPts val="0"/>
                  </a:spcBef>
                </a:pPr>
                <a:r>
                  <a:rPr lang="en-US" altLang="zh-CN" sz="1500" dirty="0">
                    <a:solidFill>
                      <a:srgbClr val="0000FF"/>
                    </a:solidFill>
                    <a:latin typeface="Times New Roman" panose="02020603050405020304" pitchFamily="18" charset="0"/>
                    <a:ea typeface="新宋体"/>
                    <a:cs typeface="Times New Roman" panose="02020603050405020304" pitchFamily="18" charset="0"/>
                  </a:rPr>
                  <a:t>void </a:t>
                </a:r>
                <a:r>
                  <a:rPr lang="en-US" altLang="zh-CN" sz="1500" dirty="0" err="1">
                    <a:solidFill>
                      <a:srgbClr val="0000FF"/>
                    </a:solidFill>
                    <a:latin typeface="Times New Roman" panose="02020603050405020304" pitchFamily="18" charset="0"/>
                    <a:ea typeface="新宋体"/>
                    <a:cs typeface="Times New Roman" panose="02020603050405020304" pitchFamily="18" charset="0"/>
                  </a:rPr>
                  <a:t>AdjustWeights</a:t>
                </a:r>
                <a:r>
                  <a:rPr lang="en-US" altLang="zh-CN" sz="1500" dirty="0">
                    <a:solidFill>
                      <a:srgbClr val="0000FF"/>
                    </a:solidFill>
                    <a:latin typeface="Times New Roman" panose="02020603050405020304" pitchFamily="18" charset="0"/>
                    <a:ea typeface="新宋体"/>
                    <a:cs typeface="Times New Roman" panose="02020603050405020304" pitchFamily="18" charset="0"/>
                  </a:rPr>
                  <a:t>(NET* Net)</a:t>
                </a:r>
              </a:p>
              <a:p>
                <a:pPr>
                  <a:spcBef>
                    <a:spcPts val="0"/>
                  </a:spcBef>
                </a:pPr>
                <a:r>
                  <a:rPr lang="en-US" altLang="zh-CN" sz="1500" dirty="0">
                    <a:solidFill>
                      <a:srgbClr val="0000FF"/>
                    </a:solidFill>
                    <a:latin typeface="Times New Roman" panose="02020603050405020304" pitchFamily="18" charset="0"/>
                    <a:ea typeface="新宋体"/>
                    <a:cs typeface="Times New Roman" panose="02020603050405020304" pitchFamily="18" charset="0"/>
                  </a:rPr>
                  <a:t>{</a:t>
                </a:r>
              </a:p>
              <a:p>
                <a:pPr>
                  <a:spcBef>
                    <a:spcPts val="0"/>
                  </a:spcBef>
                </a:pPr>
                <a:r>
                  <a:rPr lang="en-US" altLang="zh-CN" sz="1500" dirty="0">
                    <a:solidFill>
                      <a:srgbClr val="0000FF"/>
                    </a:solidFill>
                    <a:latin typeface="Times New Roman" panose="02020603050405020304" pitchFamily="18" charset="0"/>
                    <a:ea typeface="新宋体"/>
                    <a:cs typeface="Times New Roman" panose="02020603050405020304" pitchFamily="18" charset="0"/>
                  </a:rPr>
                  <a:t>   INT  </a:t>
                </a:r>
                <a:r>
                  <a:rPr lang="en-US" altLang="zh-CN" sz="1500" dirty="0" err="1">
                    <a:solidFill>
                      <a:srgbClr val="0000FF"/>
                    </a:solidFill>
                    <a:latin typeface="Times New Roman" panose="02020603050405020304" pitchFamily="18" charset="0"/>
                    <a:ea typeface="新宋体"/>
                    <a:cs typeface="Times New Roman" panose="02020603050405020304" pitchFamily="18" charset="0"/>
                  </a:rPr>
                  <a:t>l,i,j</a:t>
                </a:r>
                <a:r>
                  <a:rPr lang="en-US" altLang="zh-CN" sz="1500" dirty="0">
                    <a:solidFill>
                      <a:srgbClr val="0000FF"/>
                    </a:solidFill>
                    <a:latin typeface="Times New Roman" panose="02020603050405020304" pitchFamily="18" charset="0"/>
                    <a:ea typeface="新宋体"/>
                    <a:cs typeface="Times New Roman" panose="02020603050405020304" pitchFamily="18" charset="0"/>
                  </a:rPr>
                  <a:t>;</a:t>
                </a:r>
              </a:p>
              <a:p>
                <a:pPr>
                  <a:spcBef>
                    <a:spcPts val="0"/>
                  </a:spcBef>
                </a:pPr>
                <a:r>
                  <a:rPr lang="en-US" altLang="zh-CN" sz="1500" dirty="0">
                    <a:solidFill>
                      <a:srgbClr val="0000FF"/>
                    </a:solidFill>
                    <a:latin typeface="Times New Roman" panose="02020603050405020304" pitchFamily="18" charset="0"/>
                    <a:ea typeface="新宋体"/>
                    <a:cs typeface="Times New Roman" panose="02020603050405020304" pitchFamily="18" charset="0"/>
                  </a:rPr>
                  <a:t>   REAL Out, Err, </a:t>
                </a:r>
                <a:r>
                  <a:rPr lang="en-US" altLang="zh-CN" sz="1500" dirty="0" err="1">
                    <a:solidFill>
                      <a:srgbClr val="0000FF"/>
                    </a:solidFill>
                    <a:latin typeface="Times New Roman" panose="02020603050405020304" pitchFamily="18" charset="0"/>
                    <a:ea typeface="新宋体"/>
                    <a:cs typeface="Times New Roman" panose="02020603050405020304" pitchFamily="18" charset="0"/>
                  </a:rPr>
                  <a:t>dWeight</a:t>
                </a:r>
                <a:r>
                  <a:rPr lang="en-US" altLang="zh-CN" sz="1500" dirty="0">
                    <a:solidFill>
                      <a:srgbClr val="0000FF"/>
                    </a:solidFill>
                    <a:latin typeface="Times New Roman" panose="02020603050405020304" pitchFamily="18" charset="0"/>
                    <a:ea typeface="新宋体"/>
                    <a:cs typeface="Times New Roman" panose="02020603050405020304" pitchFamily="18" charset="0"/>
                  </a:rPr>
                  <a:t>;</a:t>
                </a:r>
              </a:p>
              <a:p>
                <a:pPr>
                  <a:spcBef>
                    <a:spcPts val="0"/>
                  </a:spcBef>
                </a:pPr>
                <a:r>
                  <a:rPr lang="en-US" altLang="zh-CN" sz="1500" dirty="0">
                    <a:solidFill>
                      <a:srgbClr val="0000FF"/>
                    </a:solidFill>
                    <a:latin typeface="Times New Roman" panose="02020603050405020304" pitchFamily="18" charset="0"/>
                    <a:ea typeface="新宋体"/>
                    <a:cs typeface="Times New Roman" panose="02020603050405020304" pitchFamily="18" charset="0"/>
                  </a:rPr>
                  <a:t>   for (l=1; l&lt;NUM_LAYERS; l++)</a:t>
                </a:r>
              </a:p>
              <a:p>
                <a:pPr>
                  <a:spcBef>
                    <a:spcPts val="0"/>
                  </a:spcBef>
                </a:pPr>
                <a:r>
                  <a:rPr lang="en-US" altLang="zh-CN" sz="1500" dirty="0">
                    <a:solidFill>
                      <a:srgbClr val="0000FF"/>
                    </a:solidFill>
                    <a:latin typeface="Times New Roman" panose="02020603050405020304" pitchFamily="18" charset="0"/>
                    <a:ea typeface="新宋体"/>
                    <a:cs typeface="Times New Roman" panose="02020603050405020304" pitchFamily="18" charset="0"/>
                  </a:rPr>
                  <a:t>  {</a:t>
                </a:r>
              </a:p>
              <a:p>
                <a:pPr>
                  <a:spcBef>
                    <a:spcPts val="0"/>
                  </a:spcBef>
                </a:pPr>
                <a:r>
                  <a:rPr lang="en-US" altLang="zh-CN" sz="1500" dirty="0">
                    <a:solidFill>
                      <a:srgbClr val="0000FF"/>
                    </a:solidFill>
                    <a:latin typeface="Times New Roman" panose="02020603050405020304" pitchFamily="18" charset="0"/>
                    <a:ea typeface="新宋体"/>
                    <a:cs typeface="Times New Roman" panose="02020603050405020304" pitchFamily="18" charset="0"/>
                  </a:rPr>
                  <a:t>	 for (</a:t>
                </a:r>
                <a:r>
                  <a:rPr lang="en-US" altLang="zh-CN" sz="1500" dirty="0" err="1">
                    <a:solidFill>
                      <a:srgbClr val="0000FF"/>
                    </a:solidFill>
                    <a:latin typeface="Times New Roman" panose="02020603050405020304" pitchFamily="18" charset="0"/>
                    <a:ea typeface="新宋体"/>
                    <a:cs typeface="Times New Roman" panose="02020603050405020304" pitchFamily="18" charset="0"/>
                  </a:rPr>
                  <a:t>i</a:t>
                </a:r>
                <a:r>
                  <a:rPr lang="en-US" altLang="zh-CN" sz="1500" dirty="0">
                    <a:solidFill>
                      <a:srgbClr val="0000FF"/>
                    </a:solidFill>
                    <a:latin typeface="Times New Roman" panose="02020603050405020304" pitchFamily="18" charset="0"/>
                    <a:ea typeface="新宋体"/>
                    <a:cs typeface="Times New Roman" panose="02020603050405020304" pitchFamily="18" charset="0"/>
                  </a:rPr>
                  <a:t>=1; </a:t>
                </a:r>
                <a:r>
                  <a:rPr lang="en-US" altLang="zh-CN" sz="1500" dirty="0" err="1">
                    <a:solidFill>
                      <a:srgbClr val="0000FF"/>
                    </a:solidFill>
                    <a:latin typeface="Times New Roman" panose="02020603050405020304" pitchFamily="18" charset="0"/>
                    <a:ea typeface="新宋体"/>
                    <a:cs typeface="Times New Roman" panose="02020603050405020304" pitchFamily="18" charset="0"/>
                  </a:rPr>
                  <a:t>i</a:t>
                </a:r>
                <a:r>
                  <a:rPr lang="en-US" altLang="zh-CN" sz="1500" dirty="0">
                    <a:solidFill>
                      <a:srgbClr val="0000FF"/>
                    </a:solidFill>
                    <a:latin typeface="Times New Roman" panose="02020603050405020304" pitchFamily="18" charset="0"/>
                    <a:ea typeface="新宋体"/>
                    <a:cs typeface="Times New Roman" panose="02020603050405020304" pitchFamily="18" charset="0"/>
                  </a:rPr>
                  <a:t>&lt;=Net-&gt;Layer[l]-&gt;Units; </a:t>
                </a:r>
                <a:r>
                  <a:rPr lang="en-US" altLang="zh-CN" sz="1500" dirty="0" err="1">
                    <a:solidFill>
                      <a:srgbClr val="0000FF"/>
                    </a:solidFill>
                    <a:latin typeface="Times New Roman" panose="02020603050405020304" pitchFamily="18" charset="0"/>
                    <a:ea typeface="新宋体"/>
                    <a:cs typeface="Times New Roman" panose="02020603050405020304" pitchFamily="18" charset="0"/>
                  </a:rPr>
                  <a:t>i</a:t>
                </a:r>
                <a:r>
                  <a:rPr lang="en-US" altLang="zh-CN" sz="1500" dirty="0">
                    <a:solidFill>
                      <a:srgbClr val="0000FF"/>
                    </a:solidFill>
                    <a:latin typeface="Times New Roman" panose="02020603050405020304" pitchFamily="18" charset="0"/>
                    <a:ea typeface="新宋体"/>
                    <a:cs typeface="Times New Roman" panose="02020603050405020304" pitchFamily="18" charset="0"/>
                  </a:rPr>
                  <a:t>++) </a:t>
                </a:r>
              </a:p>
              <a:p>
                <a:pPr>
                  <a:spcBef>
                    <a:spcPts val="0"/>
                  </a:spcBef>
                </a:pPr>
                <a:r>
                  <a:rPr lang="en-US" altLang="zh-CN" sz="1500" dirty="0">
                    <a:solidFill>
                      <a:srgbClr val="0000FF"/>
                    </a:solidFill>
                    <a:latin typeface="Times New Roman" panose="02020603050405020304" pitchFamily="18" charset="0"/>
                    <a:ea typeface="新宋体"/>
                    <a:cs typeface="Times New Roman" panose="02020603050405020304" pitchFamily="18" charset="0"/>
                  </a:rPr>
                  <a:t>	 {</a:t>
                </a:r>
              </a:p>
              <a:p>
                <a:pPr>
                  <a:spcBef>
                    <a:spcPts val="0"/>
                  </a:spcBef>
                </a:pPr>
                <a:r>
                  <a:rPr lang="en-US" altLang="zh-CN" sz="1500" dirty="0">
                    <a:solidFill>
                      <a:srgbClr val="0000FF"/>
                    </a:solidFill>
                    <a:latin typeface="Times New Roman" panose="02020603050405020304" pitchFamily="18" charset="0"/>
                    <a:ea typeface="新宋体"/>
                    <a:cs typeface="Times New Roman" panose="02020603050405020304" pitchFamily="18" charset="0"/>
                  </a:rPr>
                  <a:t>	     for (j=0; j&lt;=Net-&gt;Layer[l-1]-&gt;Units; j++) </a:t>
                </a:r>
              </a:p>
              <a:p>
                <a:pPr>
                  <a:spcBef>
                    <a:spcPts val="0"/>
                  </a:spcBef>
                </a:pPr>
                <a:r>
                  <a:rPr lang="en-US" altLang="zh-CN" sz="1500" dirty="0">
                    <a:solidFill>
                      <a:srgbClr val="0000FF"/>
                    </a:solidFill>
                    <a:latin typeface="Times New Roman" panose="02020603050405020304" pitchFamily="18" charset="0"/>
                    <a:ea typeface="新宋体"/>
                    <a:cs typeface="Times New Roman" panose="02020603050405020304" pitchFamily="18" charset="0"/>
                  </a:rPr>
                  <a:t>	     {</a:t>
                </a:r>
              </a:p>
              <a:p>
                <a:pPr>
                  <a:spcBef>
                    <a:spcPts val="0"/>
                  </a:spcBef>
                </a:pPr>
                <a:r>
                  <a:rPr lang="en-US" altLang="zh-CN" sz="1500" dirty="0">
                    <a:solidFill>
                      <a:srgbClr val="0000FF"/>
                    </a:solidFill>
                    <a:latin typeface="Times New Roman" panose="02020603050405020304" pitchFamily="18" charset="0"/>
                    <a:ea typeface="新宋体"/>
                    <a:cs typeface="Times New Roman" panose="02020603050405020304" pitchFamily="18" charset="0"/>
                  </a:rPr>
                  <a:t>		 Out = Net-&gt;Layer[l-1]-&gt;Output[j];//</a:t>
                </a:r>
                <a:r>
                  <a:rPr lang="zh-CN" altLang="zh-CN" sz="1500" b="1" dirty="0">
                    <a:solidFill>
                      <a:srgbClr val="00B050"/>
                    </a:solidFill>
                    <a:latin typeface="Cambria Math" panose="02040503050406030204" pitchFamily="18" charset="0"/>
                    <a:sym typeface="Arial" panose="020B0604020202020204" pitchFamily="34" charset="0"/>
                  </a:rPr>
                  <a:t>为上一层的输出值</a:t>
                </a:r>
                <a:endParaRPr lang="en-US" altLang="zh-CN" sz="1500" b="1" dirty="0">
                  <a:solidFill>
                    <a:srgbClr val="00B050"/>
                  </a:solidFill>
                  <a:latin typeface="Cambria Math" panose="02040503050406030204" pitchFamily="18" charset="0"/>
                </a:endParaRPr>
              </a:p>
              <a:p>
                <a:pPr>
                  <a:spcBef>
                    <a:spcPts val="0"/>
                  </a:spcBef>
                </a:pPr>
                <a:r>
                  <a:rPr lang="en-US" altLang="zh-CN" sz="1500" dirty="0">
                    <a:solidFill>
                      <a:srgbClr val="0000FF"/>
                    </a:solidFill>
                    <a:latin typeface="Times New Roman" panose="02020603050405020304" pitchFamily="18" charset="0"/>
                    <a:ea typeface="新宋体"/>
                    <a:cs typeface="Times New Roman" panose="02020603050405020304" pitchFamily="18" charset="0"/>
                  </a:rPr>
                  <a:t>		 Err = Net-&gt;Layer[l]-&gt;Error[</a:t>
                </a:r>
                <a:r>
                  <a:rPr lang="en-US" altLang="zh-CN" sz="1500" dirty="0" err="1">
                    <a:solidFill>
                      <a:srgbClr val="0000FF"/>
                    </a:solidFill>
                    <a:latin typeface="Times New Roman" panose="02020603050405020304" pitchFamily="18" charset="0"/>
                    <a:ea typeface="新宋体"/>
                    <a:cs typeface="Times New Roman" panose="02020603050405020304" pitchFamily="18" charset="0"/>
                  </a:rPr>
                  <a:t>i</a:t>
                </a:r>
                <a:r>
                  <a:rPr lang="en-US" altLang="zh-CN" sz="1500" dirty="0">
                    <a:solidFill>
                      <a:srgbClr val="0000FF"/>
                    </a:solidFill>
                    <a:latin typeface="Times New Roman" panose="02020603050405020304" pitchFamily="18" charset="0"/>
                    <a:ea typeface="新宋体"/>
                    <a:cs typeface="Times New Roman" panose="02020603050405020304" pitchFamily="18" charset="0"/>
                  </a:rPr>
                  <a:t>];</a:t>
                </a:r>
              </a:p>
              <a:p>
                <a:pPr>
                  <a:spcBef>
                    <a:spcPts val="0"/>
                  </a:spcBef>
                </a:pPr>
                <a:r>
                  <a:rPr lang="en-US" altLang="zh-CN" sz="1500" dirty="0">
                    <a:solidFill>
                      <a:srgbClr val="0000FF"/>
                    </a:solidFill>
                    <a:latin typeface="Times New Roman" panose="02020603050405020304" pitchFamily="18" charset="0"/>
                    <a:ea typeface="新宋体"/>
                    <a:cs typeface="Times New Roman" panose="02020603050405020304" pitchFamily="18" charset="0"/>
                  </a:rPr>
                  <a:t>		 </a:t>
                </a:r>
                <a:r>
                  <a:rPr lang="en-US" altLang="zh-CN" sz="1500" dirty="0" err="1">
                    <a:solidFill>
                      <a:srgbClr val="0000FF"/>
                    </a:solidFill>
                    <a:latin typeface="Times New Roman" panose="02020603050405020304" pitchFamily="18" charset="0"/>
                    <a:ea typeface="新宋体"/>
                    <a:cs typeface="Times New Roman" panose="02020603050405020304" pitchFamily="18" charset="0"/>
                  </a:rPr>
                  <a:t>dWeight</a:t>
                </a:r>
                <a:r>
                  <a:rPr lang="en-US" altLang="zh-CN" sz="1500" dirty="0">
                    <a:solidFill>
                      <a:srgbClr val="0000FF"/>
                    </a:solidFill>
                    <a:latin typeface="Times New Roman" panose="02020603050405020304" pitchFamily="18" charset="0"/>
                    <a:ea typeface="新宋体"/>
                    <a:cs typeface="Times New Roman" panose="02020603050405020304" pitchFamily="18" charset="0"/>
                  </a:rPr>
                  <a:t> = Net-&gt;Layer[l]-&gt;</a:t>
                </a:r>
                <a:r>
                  <a:rPr lang="en-US" altLang="zh-CN" sz="1500" dirty="0" err="1">
                    <a:solidFill>
                      <a:srgbClr val="0000FF"/>
                    </a:solidFill>
                    <a:latin typeface="Times New Roman" panose="02020603050405020304" pitchFamily="18" charset="0"/>
                    <a:ea typeface="新宋体"/>
                    <a:cs typeface="Times New Roman" panose="02020603050405020304" pitchFamily="18" charset="0"/>
                  </a:rPr>
                  <a:t>dWeight</a:t>
                </a:r>
                <a:r>
                  <a:rPr lang="en-US" altLang="zh-CN" sz="1500" dirty="0">
                    <a:solidFill>
                      <a:srgbClr val="0000FF"/>
                    </a:solidFill>
                    <a:latin typeface="Times New Roman" panose="02020603050405020304" pitchFamily="18" charset="0"/>
                    <a:ea typeface="新宋体"/>
                    <a:cs typeface="Times New Roman" panose="02020603050405020304" pitchFamily="18" charset="0"/>
                  </a:rPr>
                  <a:t>[</a:t>
                </a:r>
                <a:r>
                  <a:rPr lang="en-US" altLang="zh-CN" sz="1500" dirty="0" err="1">
                    <a:solidFill>
                      <a:srgbClr val="0000FF"/>
                    </a:solidFill>
                    <a:latin typeface="Times New Roman" panose="02020603050405020304" pitchFamily="18" charset="0"/>
                    <a:ea typeface="新宋体"/>
                    <a:cs typeface="Times New Roman" panose="02020603050405020304" pitchFamily="18" charset="0"/>
                  </a:rPr>
                  <a:t>i</a:t>
                </a:r>
                <a:r>
                  <a:rPr lang="en-US" altLang="zh-CN" sz="1500" dirty="0">
                    <a:solidFill>
                      <a:srgbClr val="0000FF"/>
                    </a:solidFill>
                    <a:latin typeface="Times New Roman" panose="02020603050405020304" pitchFamily="18" charset="0"/>
                    <a:ea typeface="新宋体"/>
                    <a:cs typeface="Times New Roman" panose="02020603050405020304" pitchFamily="18" charset="0"/>
                  </a:rPr>
                  <a:t>][j];</a:t>
                </a:r>
              </a:p>
              <a:p>
                <a:pPr>
                  <a:spcBef>
                    <a:spcPts val="0"/>
                  </a:spcBef>
                </a:pPr>
                <a:r>
                  <a:rPr lang="en-US" altLang="zh-CN" sz="1500" dirty="0">
                    <a:solidFill>
                      <a:srgbClr val="0000FF"/>
                    </a:solidFill>
                    <a:latin typeface="Times New Roman" panose="02020603050405020304" pitchFamily="18" charset="0"/>
                    <a:ea typeface="新宋体"/>
                    <a:cs typeface="Times New Roman" panose="02020603050405020304" pitchFamily="18" charset="0"/>
                  </a:rPr>
                  <a:t>		 Net-&gt;Layer[l]-&gt;Weight[</a:t>
                </a:r>
                <a:r>
                  <a:rPr lang="en-US" altLang="zh-CN" sz="1500" dirty="0" err="1">
                    <a:solidFill>
                      <a:srgbClr val="0000FF"/>
                    </a:solidFill>
                    <a:latin typeface="Times New Roman" panose="02020603050405020304" pitchFamily="18" charset="0"/>
                    <a:ea typeface="新宋体"/>
                    <a:cs typeface="Times New Roman" panose="02020603050405020304" pitchFamily="18" charset="0"/>
                  </a:rPr>
                  <a:t>i</a:t>
                </a:r>
                <a:r>
                  <a:rPr lang="en-US" altLang="zh-CN" sz="1500" dirty="0">
                    <a:solidFill>
                      <a:srgbClr val="0000FF"/>
                    </a:solidFill>
                    <a:latin typeface="Times New Roman" panose="02020603050405020304" pitchFamily="18" charset="0"/>
                    <a:ea typeface="新宋体"/>
                    <a:cs typeface="Times New Roman" panose="02020603050405020304" pitchFamily="18" charset="0"/>
                  </a:rPr>
                  <a:t>][j] += Net-&gt;Eta * Err * Out + Net-&gt;Alpha * </a:t>
                </a:r>
                <a:r>
                  <a:rPr lang="en-US" altLang="zh-CN" sz="1500" dirty="0" err="1">
                    <a:solidFill>
                      <a:srgbClr val="0000FF"/>
                    </a:solidFill>
                    <a:latin typeface="Times New Roman" panose="02020603050405020304" pitchFamily="18" charset="0"/>
                    <a:ea typeface="新宋体"/>
                    <a:cs typeface="Times New Roman" panose="02020603050405020304" pitchFamily="18" charset="0"/>
                  </a:rPr>
                  <a:t>dWeight</a:t>
                </a:r>
                <a:r>
                  <a:rPr lang="en-US" altLang="zh-CN" sz="1500" dirty="0">
                    <a:solidFill>
                      <a:srgbClr val="0000FF"/>
                    </a:solidFill>
                    <a:latin typeface="Times New Roman" panose="02020603050405020304" pitchFamily="18" charset="0"/>
                    <a:ea typeface="新宋体"/>
                    <a:cs typeface="Times New Roman" panose="02020603050405020304" pitchFamily="18" charset="0"/>
                  </a:rPr>
                  <a:t>;</a:t>
                </a:r>
                <a:r>
                  <a:rPr lang="en-US" altLang="zh-CN" sz="1500" dirty="0">
                    <a:solidFill>
                      <a:prstClr val="black"/>
                    </a:solidFill>
                    <a:latin typeface="Times New Roman" panose="02020603050405020304" pitchFamily="18" charset="0"/>
                    <a:ea typeface="新宋体"/>
                    <a:cs typeface="Times New Roman" panose="02020603050405020304" pitchFamily="18" charset="0"/>
                  </a:rPr>
                  <a:t>   </a:t>
                </a:r>
                <a:r>
                  <a:rPr lang="en-US" altLang="zh-CN" sz="1500" b="1" dirty="0">
                    <a:solidFill>
                      <a:srgbClr val="00B050"/>
                    </a:solidFill>
                    <a:latin typeface="Times New Roman" panose="02020603050405020304" pitchFamily="18" charset="0"/>
                    <a:ea typeface="新宋体"/>
                    <a:cs typeface="Times New Roman" panose="02020603050405020304" pitchFamily="18" charset="0"/>
                  </a:rPr>
                  <a:t>//</a:t>
                </a:r>
                <a:r>
                  <a:rPr lang="zh-CN" altLang="en-US" sz="1500" b="1" dirty="0">
                    <a:solidFill>
                      <a:srgbClr val="00B050"/>
                    </a:solidFill>
                    <a:latin typeface="Times New Roman" panose="02020603050405020304" pitchFamily="18" charset="0"/>
                    <a:cs typeface="Times New Roman" panose="02020603050405020304" pitchFamily="18" charset="0"/>
                  </a:rPr>
                  <a:t>当</a:t>
                </a:r>
                <a:r>
                  <a:rPr lang="en-US" altLang="zh-CN" sz="1500" b="1" dirty="0">
                    <a:solidFill>
                      <a:srgbClr val="00B050"/>
                    </a:solidFill>
                    <a:latin typeface="Times New Roman" panose="02020603050405020304" pitchFamily="18" charset="0"/>
                    <a:cs typeface="Times New Roman" panose="02020603050405020304" pitchFamily="18" charset="0"/>
                  </a:rPr>
                  <a:t>l=1</a:t>
                </a:r>
                <a:r>
                  <a:rPr lang="zh-CN" altLang="en-US" sz="1500" b="1" dirty="0">
                    <a:solidFill>
                      <a:srgbClr val="00B050"/>
                    </a:solidFill>
                    <a:latin typeface="Times New Roman" panose="02020603050405020304" pitchFamily="18" charset="0"/>
                    <a:cs typeface="Times New Roman" panose="02020603050405020304" pitchFamily="18" charset="0"/>
                  </a:rPr>
                  <a:t>时</a:t>
                </a:r>
                <a14:m>
                  <m:oMath xmlns:m="http://schemas.openxmlformats.org/officeDocument/2006/math">
                    <m:sSup>
                      <m:sSupPr>
                        <m:ctrlPr>
                          <a:rPr lang="en-US" altLang="zh-CN" sz="1500" b="1" i="1">
                            <a:solidFill>
                              <a:srgbClr val="00B050"/>
                            </a:solidFill>
                            <a:latin typeface="Cambria Math" panose="02040503050406030204" pitchFamily="18" charset="0"/>
                          </a:rPr>
                        </m:ctrlPr>
                      </m:sSupPr>
                      <m:e>
                        <m:sSub>
                          <m:sSubPr>
                            <m:ctrlPr>
                              <a:rPr lang="en-US" altLang="zh-CN" sz="1500" b="1" i="1">
                                <a:solidFill>
                                  <a:srgbClr val="00B050"/>
                                </a:solidFill>
                                <a:latin typeface="Cambria Math" panose="02040503050406030204" pitchFamily="18" charset="0"/>
                              </a:rPr>
                            </m:ctrlPr>
                          </m:sSubPr>
                          <m:e>
                            <m:r>
                              <a:rPr lang="en-US" altLang="zh-CN" sz="1500" b="1" i="1">
                                <a:solidFill>
                                  <a:srgbClr val="00B050"/>
                                </a:solidFill>
                                <a:latin typeface="Cambria Math"/>
                              </a:rPr>
                              <m:t>   </m:t>
                            </m:r>
                            <m:r>
                              <a:rPr lang="en-US" altLang="zh-CN" sz="1500" b="1" i="1">
                                <a:solidFill>
                                  <a:srgbClr val="00B050"/>
                                </a:solidFill>
                                <a:latin typeface="Cambria Math"/>
                              </a:rPr>
                              <m:t>𝒘</m:t>
                            </m:r>
                          </m:e>
                          <m:sub>
                            <m:r>
                              <a:rPr lang="en-US" altLang="zh-CN" sz="1500" b="1" i="1">
                                <a:solidFill>
                                  <a:srgbClr val="00B050"/>
                                </a:solidFill>
                                <a:latin typeface="Cambria Math"/>
                              </a:rPr>
                              <m:t>𝒊𝒉</m:t>
                            </m:r>
                          </m:sub>
                        </m:sSub>
                      </m:e>
                      <m:sup>
                        <m:r>
                          <a:rPr lang="en-US" altLang="zh-CN" sz="1500" b="1" i="1">
                            <a:solidFill>
                              <a:srgbClr val="00B050"/>
                            </a:solidFill>
                            <a:latin typeface="Cambria Math"/>
                          </a:rPr>
                          <m:t>𝑵</m:t>
                        </m:r>
                        <m:r>
                          <a:rPr lang="en-US" altLang="zh-CN" sz="1500" b="1" i="1">
                            <a:solidFill>
                              <a:srgbClr val="00B050"/>
                            </a:solidFill>
                            <a:latin typeface="Cambria Math"/>
                          </a:rPr>
                          <m:t>+</m:t>
                        </m:r>
                        <m:r>
                          <a:rPr lang="en-US" altLang="zh-CN" sz="1500" b="1" i="1">
                            <a:solidFill>
                              <a:srgbClr val="00B050"/>
                            </a:solidFill>
                            <a:latin typeface="Cambria Math"/>
                          </a:rPr>
                          <m:t>𝟏</m:t>
                        </m:r>
                      </m:sup>
                    </m:sSup>
                    <m:r>
                      <a:rPr lang="en-US" altLang="zh-CN" sz="1500" b="1" i="1">
                        <a:solidFill>
                          <a:srgbClr val="00B050"/>
                        </a:solidFill>
                        <a:latin typeface="Cambria Math"/>
                      </a:rPr>
                      <m:t>=</m:t>
                    </m:r>
                    <m:sSup>
                      <m:sSupPr>
                        <m:ctrlPr>
                          <a:rPr lang="en-US" altLang="zh-CN" sz="1500" b="1" i="1">
                            <a:solidFill>
                              <a:srgbClr val="00B050"/>
                            </a:solidFill>
                            <a:latin typeface="Cambria Math" panose="02040503050406030204" pitchFamily="18" charset="0"/>
                          </a:rPr>
                        </m:ctrlPr>
                      </m:sSupPr>
                      <m:e>
                        <m:sSub>
                          <m:sSubPr>
                            <m:ctrlPr>
                              <a:rPr lang="en-US" altLang="zh-CN" sz="1500" b="1" i="1">
                                <a:solidFill>
                                  <a:srgbClr val="00B050"/>
                                </a:solidFill>
                                <a:latin typeface="Cambria Math" panose="02040503050406030204" pitchFamily="18" charset="0"/>
                              </a:rPr>
                            </m:ctrlPr>
                          </m:sSubPr>
                          <m:e>
                            <m:r>
                              <a:rPr lang="en-US" altLang="zh-CN" sz="1500" b="1" i="1">
                                <a:solidFill>
                                  <a:srgbClr val="00B050"/>
                                </a:solidFill>
                                <a:latin typeface="Cambria Math"/>
                              </a:rPr>
                              <m:t>𝒘</m:t>
                            </m:r>
                          </m:e>
                          <m:sub>
                            <m:r>
                              <a:rPr lang="en-US" altLang="zh-CN" sz="1500" b="1" i="1">
                                <a:solidFill>
                                  <a:srgbClr val="00B050"/>
                                </a:solidFill>
                                <a:latin typeface="Cambria Math"/>
                              </a:rPr>
                              <m:t>𝒊𝒉</m:t>
                            </m:r>
                          </m:sub>
                        </m:sSub>
                      </m:e>
                      <m:sup>
                        <m:r>
                          <a:rPr lang="en-US" altLang="zh-CN" sz="1500" b="1" i="1">
                            <a:solidFill>
                              <a:srgbClr val="00B050"/>
                            </a:solidFill>
                            <a:latin typeface="Cambria Math"/>
                          </a:rPr>
                          <m:t>𝑵</m:t>
                        </m:r>
                      </m:sup>
                    </m:sSup>
                    <m:r>
                      <a:rPr lang="en-US" altLang="zh-CN" sz="1500" b="1" i="1">
                        <a:solidFill>
                          <a:srgbClr val="00B050"/>
                        </a:solidFill>
                        <a:latin typeface="Cambria Math"/>
                      </a:rPr>
                      <m:t>+</m:t>
                    </m:r>
                    <m:r>
                      <a:rPr lang="zh-CN" altLang="en-US" sz="1500" b="1" i="1">
                        <a:solidFill>
                          <a:srgbClr val="00B050"/>
                        </a:solidFill>
                        <a:latin typeface="Cambria Math"/>
                      </a:rPr>
                      <m:t>𝜼</m:t>
                    </m:r>
                    <m:sSub>
                      <m:sSubPr>
                        <m:ctrlPr>
                          <a:rPr lang="en-US" altLang="zh-CN" sz="1500" b="1" i="1">
                            <a:solidFill>
                              <a:srgbClr val="00B050"/>
                            </a:solidFill>
                            <a:latin typeface="Cambria Math" panose="02040503050406030204" pitchFamily="18" charset="0"/>
                          </a:rPr>
                        </m:ctrlPr>
                      </m:sSubPr>
                      <m:e>
                        <m:r>
                          <a:rPr lang="zh-CN" altLang="en-US" sz="1500" b="1" i="1">
                            <a:solidFill>
                              <a:srgbClr val="00B050"/>
                            </a:solidFill>
                            <a:latin typeface="Cambria Math"/>
                          </a:rPr>
                          <m:t>𝜹</m:t>
                        </m:r>
                      </m:e>
                      <m:sub>
                        <m:r>
                          <a:rPr lang="en-US" altLang="zh-CN" sz="1500" b="1" i="1">
                            <a:solidFill>
                              <a:srgbClr val="00B050"/>
                            </a:solidFill>
                            <a:latin typeface="Cambria Math"/>
                          </a:rPr>
                          <m:t>𝒉</m:t>
                        </m:r>
                      </m:sub>
                    </m:sSub>
                    <m:d>
                      <m:dPr>
                        <m:ctrlPr>
                          <a:rPr lang="en-US" altLang="zh-CN" sz="1500" b="1" i="1">
                            <a:solidFill>
                              <a:srgbClr val="00B050"/>
                            </a:solidFill>
                            <a:latin typeface="Cambria Math" panose="02040503050406030204" pitchFamily="18" charset="0"/>
                          </a:rPr>
                        </m:ctrlPr>
                      </m:dPr>
                      <m:e>
                        <m:r>
                          <a:rPr lang="en-US" altLang="zh-CN" sz="1500" b="1" i="1">
                            <a:solidFill>
                              <a:srgbClr val="00B050"/>
                            </a:solidFill>
                            <a:latin typeface="Cambria Math"/>
                          </a:rPr>
                          <m:t>𝒌</m:t>
                        </m:r>
                      </m:e>
                    </m:d>
                    <m:sSub>
                      <m:sSubPr>
                        <m:ctrlPr>
                          <a:rPr lang="en-US" altLang="zh-CN" sz="1500" b="1" i="1">
                            <a:solidFill>
                              <a:srgbClr val="00B050"/>
                            </a:solidFill>
                            <a:latin typeface="Cambria Math" panose="02040503050406030204" pitchFamily="18" charset="0"/>
                          </a:rPr>
                        </m:ctrlPr>
                      </m:sSubPr>
                      <m:e>
                        <m:r>
                          <a:rPr lang="en-US" altLang="zh-CN" sz="1500" b="1" i="1">
                            <a:solidFill>
                              <a:srgbClr val="00B050"/>
                            </a:solidFill>
                            <a:latin typeface="Cambria Math"/>
                          </a:rPr>
                          <m:t>𝒙</m:t>
                        </m:r>
                      </m:e>
                      <m:sub>
                        <m:r>
                          <a:rPr lang="en-US" altLang="zh-CN" sz="1500" b="1" i="1">
                            <a:solidFill>
                              <a:srgbClr val="00B050"/>
                            </a:solidFill>
                            <a:latin typeface="Cambria Math"/>
                          </a:rPr>
                          <m:t>𝒊</m:t>
                        </m:r>
                      </m:sub>
                    </m:sSub>
                    <m:r>
                      <a:rPr lang="en-US" altLang="zh-CN" sz="1500" b="1" i="1">
                        <a:solidFill>
                          <a:srgbClr val="00B050"/>
                        </a:solidFill>
                        <a:latin typeface="Cambria Math"/>
                      </a:rPr>
                      <m:t> (</m:t>
                    </m:r>
                    <m:r>
                      <a:rPr lang="en-US" altLang="zh-CN" sz="1500" b="1" i="1">
                        <a:solidFill>
                          <a:srgbClr val="00B050"/>
                        </a:solidFill>
                        <a:latin typeface="Cambria Math"/>
                      </a:rPr>
                      <m:t>𝒌</m:t>
                    </m:r>
                    <m:r>
                      <a:rPr lang="en-US" altLang="zh-CN" sz="1500" b="1" i="1">
                        <a:solidFill>
                          <a:srgbClr val="00B050"/>
                        </a:solidFill>
                        <a:latin typeface="Cambria Math"/>
                      </a:rPr>
                      <m:t>)</m:t>
                    </m:r>
                  </m:oMath>
                </a14:m>
                <a:r>
                  <a:rPr lang="en-US" altLang="zh-CN" sz="1500" b="1" dirty="0">
                    <a:solidFill>
                      <a:srgbClr val="00B050"/>
                    </a:solidFill>
                    <a:latin typeface="Times New Roman" panose="02020603050405020304" pitchFamily="18" charset="0"/>
                    <a:cs typeface="Times New Roman" panose="02020603050405020304" pitchFamily="18" charset="0"/>
                  </a:rPr>
                  <a:t> +</a:t>
                </a:r>
                <a14:m>
                  <m:oMath xmlns:m="http://schemas.openxmlformats.org/officeDocument/2006/math">
                    <m:r>
                      <a:rPr lang="zh-CN" altLang="en-US" sz="1500" b="1" i="1" dirty="0">
                        <a:solidFill>
                          <a:srgbClr val="00B050"/>
                        </a:solidFill>
                        <a:latin typeface="Cambria Math"/>
                      </a:rPr>
                      <m:t>𝜶</m:t>
                    </m:r>
                    <m:r>
                      <a:rPr lang="zh-CN" altLang="en-US" sz="1500" b="1" i="1" dirty="0">
                        <a:solidFill>
                          <a:srgbClr val="00B050"/>
                        </a:solidFill>
                        <a:latin typeface="Cambria Math"/>
                      </a:rPr>
                      <m:t>∆</m:t>
                    </m:r>
                    <m:sSup>
                      <m:sSupPr>
                        <m:ctrlPr>
                          <a:rPr lang="en-US" altLang="zh-CN" sz="1500" b="1" i="1">
                            <a:solidFill>
                              <a:srgbClr val="00B050"/>
                            </a:solidFill>
                            <a:latin typeface="Cambria Math" panose="02040503050406030204" pitchFamily="18" charset="0"/>
                          </a:rPr>
                        </m:ctrlPr>
                      </m:sSupPr>
                      <m:e>
                        <m:sSub>
                          <m:sSubPr>
                            <m:ctrlPr>
                              <a:rPr lang="en-US" altLang="zh-CN" sz="1500" b="1" i="1">
                                <a:solidFill>
                                  <a:srgbClr val="00B050"/>
                                </a:solidFill>
                                <a:latin typeface="Cambria Math" panose="02040503050406030204" pitchFamily="18" charset="0"/>
                              </a:rPr>
                            </m:ctrlPr>
                          </m:sSubPr>
                          <m:e>
                            <m:r>
                              <a:rPr lang="en-US" altLang="zh-CN" sz="1500" b="1" i="1">
                                <a:solidFill>
                                  <a:srgbClr val="00B050"/>
                                </a:solidFill>
                                <a:latin typeface="Cambria Math"/>
                              </a:rPr>
                              <m:t>𝒘</m:t>
                            </m:r>
                          </m:e>
                          <m:sub>
                            <m:r>
                              <a:rPr lang="en-US" altLang="zh-CN" sz="1500" b="1" i="1">
                                <a:solidFill>
                                  <a:srgbClr val="00B050"/>
                                </a:solidFill>
                                <a:latin typeface="Cambria Math"/>
                              </a:rPr>
                              <m:t>𝒊𝒉</m:t>
                            </m:r>
                          </m:sub>
                        </m:sSub>
                      </m:e>
                      <m:sup>
                        <m:r>
                          <a:rPr lang="en-US" altLang="zh-CN" sz="1500" b="1" i="1">
                            <a:solidFill>
                              <a:srgbClr val="00B050"/>
                            </a:solidFill>
                            <a:latin typeface="Cambria Math"/>
                          </a:rPr>
                          <m:t>𝑵</m:t>
                        </m:r>
                      </m:sup>
                    </m:sSup>
                  </m:oMath>
                </a14:m>
                <a:r>
                  <a:rPr lang="zh-CN" altLang="en-US" sz="1500" b="1" dirty="0">
                    <a:solidFill>
                      <a:srgbClr val="00B050"/>
                    </a:solidFill>
                    <a:latin typeface="Times New Roman" panose="02020603050405020304" pitchFamily="18" charset="0"/>
                    <a:cs typeface="Times New Roman" panose="02020603050405020304" pitchFamily="18" charset="0"/>
                  </a:rPr>
                  <a:t>调整输入层和隐含层之间的连接权</a:t>
                </a:r>
                <a:r>
                  <a:rPr lang="zh-CN" altLang="en-US" sz="1500" b="1" dirty="0">
                    <a:solidFill>
                      <a:srgbClr val="00B050"/>
                    </a:solidFill>
                    <a:latin typeface="Times New Roman" panose="02020603050405020304" pitchFamily="18" charset="0"/>
                    <a:ea typeface="新宋体"/>
                    <a:cs typeface="Times New Roman" panose="02020603050405020304" pitchFamily="18" charset="0"/>
                  </a:rPr>
                  <a:t> </a:t>
                </a:r>
                <a:r>
                  <a:rPr lang="en-US" altLang="zh-CN" sz="1500" b="1" dirty="0">
                    <a:solidFill>
                      <a:srgbClr val="00B050"/>
                    </a:solidFill>
                    <a:latin typeface="Times New Roman" panose="02020603050405020304" pitchFamily="18" charset="0"/>
                    <a:ea typeface="新宋体"/>
                    <a:cs typeface="Times New Roman" panose="02020603050405020304" pitchFamily="18" charset="0"/>
                  </a:rPr>
                  <a:t>//</a:t>
                </a:r>
                <a:r>
                  <a:rPr lang="zh-CN" altLang="en-US" sz="1500" b="1" dirty="0">
                    <a:solidFill>
                      <a:srgbClr val="00B050"/>
                    </a:solidFill>
                    <a:latin typeface="Times New Roman" panose="02020603050405020304" pitchFamily="18" charset="0"/>
                    <a:ea typeface="新宋体"/>
                    <a:cs typeface="Times New Roman" panose="02020603050405020304" pitchFamily="18" charset="0"/>
                  </a:rPr>
                  <a:t>当</a:t>
                </a:r>
                <a:r>
                  <a:rPr lang="en-US" altLang="zh-CN" sz="1500" b="1" dirty="0">
                    <a:solidFill>
                      <a:srgbClr val="00B050"/>
                    </a:solidFill>
                    <a:latin typeface="Times New Roman" panose="02020603050405020304" pitchFamily="18" charset="0"/>
                    <a:ea typeface="新宋体"/>
                    <a:cs typeface="Times New Roman" panose="02020603050405020304" pitchFamily="18" charset="0"/>
                  </a:rPr>
                  <a:t>l=2</a:t>
                </a:r>
                <a:r>
                  <a:rPr lang="zh-CN" altLang="en-US" sz="1500" b="1" dirty="0">
                    <a:solidFill>
                      <a:srgbClr val="00B050"/>
                    </a:solidFill>
                    <a:latin typeface="Times New Roman" panose="02020603050405020304" pitchFamily="18" charset="0"/>
                    <a:ea typeface="新宋体"/>
                    <a:cs typeface="Times New Roman" panose="02020603050405020304" pitchFamily="18" charset="0"/>
                  </a:rPr>
                  <a:t>时</a:t>
                </a:r>
                <a14:m>
                  <m:oMath xmlns:m="http://schemas.openxmlformats.org/officeDocument/2006/math">
                    <m:r>
                      <a:rPr lang="en-US" altLang="zh-CN" sz="1200" b="1">
                        <a:solidFill>
                          <a:srgbClr val="00B050"/>
                        </a:solidFill>
                        <a:latin typeface="Cambria Math"/>
                      </a:rPr>
                      <m:t>  </m:t>
                    </m:r>
                    <m:sSup>
                      <m:sSupPr>
                        <m:ctrlPr>
                          <a:rPr lang="en-US" altLang="zh-CN" sz="1200" b="1" i="1">
                            <a:solidFill>
                              <a:srgbClr val="00B050"/>
                            </a:solidFill>
                            <a:latin typeface="Cambria Math" panose="02040503050406030204" pitchFamily="18" charset="0"/>
                          </a:rPr>
                        </m:ctrlPr>
                      </m:sSupPr>
                      <m:e>
                        <m:sSub>
                          <m:sSubPr>
                            <m:ctrlPr>
                              <a:rPr lang="en-US" altLang="zh-CN" sz="1200" b="1" i="1">
                                <a:solidFill>
                                  <a:srgbClr val="00B050"/>
                                </a:solidFill>
                                <a:latin typeface="Cambria Math" panose="02040503050406030204" pitchFamily="18" charset="0"/>
                              </a:rPr>
                            </m:ctrlPr>
                          </m:sSubPr>
                          <m:e>
                            <m:r>
                              <a:rPr lang="en-US" altLang="zh-CN" sz="1200" b="1" i="1">
                                <a:solidFill>
                                  <a:srgbClr val="00B050"/>
                                </a:solidFill>
                                <a:latin typeface="Cambria Math"/>
                              </a:rPr>
                              <m:t>𝒘</m:t>
                            </m:r>
                          </m:e>
                          <m:sub>
                            <m:r>
                              <a:rPr lang="en-US" altLang="zh-CN" sz="1200" b="1" i="1">
                                <a:solidFill>
                                  <a:srgbClr val="00B050"/>
                                </a:solidFill>
                                <a:latin typeface="Cambria Math"/>
                              </a:rPr>
                              <m:t>𝒉𝒐</m:t>
                            </m:r>
                            <m:r>
                              <m:rPr>
                                <m:nor/>
                              </m:rPr>
                              <a:rPr lang="en-US" altLang="zh-CN" sz="1200" b="1" dirty="0">
                                <a:solidFill>
                                  <a:srgbClr val="00B050"/>
                                </a:solidFill>
                                <a:latin typeface="Times New Roman" panose="02020603050405020304" pitchFamily="18" charset="0"/>
                                <a:cs typeface="Times New Roman" panose="02020603050405020304" pitchFamily="18" charset="0"/>
                              </a:rPr>
                              <m:t> </m:t>
                            </m:r>
                          </m:sub>
                        </m:sSub>
                      </m:e>
                      <m:sup>
                        <m:r>
                          <a:rPr lang="en-US" altLang="zh-CN" sz="1200" b="1" i="1">
                            <a:solidFill>
                              <a:srgbClr val="00B050"/>
                            </a:solidFill>
                            <a:latin typeface="Cambria Math"/>
                          </a:rPr>
                          <m:t>𝑵</m:t>
                        </m:r>
                        <m:r>
                          <a:rPr lang="en-US" altLang="zh-CN" sz="1200" b="1" i="1">
                            <a:solidFill>
                              <a:srgbClr val="00B050"/>
                            </a:solidFill>
                            <a:latin typeface="Cambria Math"/>
                          </a:rPr>
                          <m:t>+</m:t>
                        </m:r>
                        <m:r>
                          <a:rPr lang="en-US" altLang="zh-CN" sz="1200" b="1" i="1">
                            <a:solidFill>
                              <a:srgbClr val="00B050"/>
                            </a:solidFill>
                            <a:latin typeface="Cambria Math"/>
                          </a:rPr>
                          <m:t>𝟏</m:t>
                        </m:r>
                      </m:sup>
                    </m:sSup>
                    <m:r>
                      <a:rPr lang="en-US" altLang="zh-CN" sz="1200" b="1" i="1">
                        <a:solidFill>
                          <a:srgbClr val="00B050"/>
                        </a:solidFill>
                        <a:latin typeface="Cambria Math"/>
                      </a:rPr>
                      <m:t>=</m:t>
                    </m:r>
                    <m:sSup>
                      <m:sSupPr>
                        <m:ctrlPr>
                          <a:rPr lang="en-US" altLang="zh-CN" sz="1200" b="1" i="1">
                            <a:solidFill>
                              <a:srgbClr val="00B050"/>
                            </a:solidFill>
                            <a:latin typeface="Cambria Math" panose="02040503050406030204" pitchFamily="18" charset="0"/>
                          </a:rPr>
                        </m:ctrlPr>
                      </m:sSupPr>
                      <m:e>
                        <m:sSub>
                          <m:sSubPr>
                            <m:ctrlPr>
                              <a:rPr lang="en-US" altLang="zh-CN" sz="1200" b="1" i="1">
                                <a:solidFill>
                                  <a:srgbClr val="00B050"/>
                                </a:solidFill>
                                <a:latin typeface="Cambria Math" panose="02040503050406030204" pitchFamily="18" charset="0"/>
                              </a:rPr>
                            </m:ctrlPr>
                          </m:sSubPr>
                          <m:e>
                            <m:r>
                              <a:rPr lang="en-US" altLang="zh-CN" sz="1200" b="1" i="1">
                                <a:solidFill>
                                  <a:srgbClr val="00B050"/>
                                </a:solidFill>
                                <a:latin typeface="Cambria Math"/>
                              </a:rPr>
                              <m:t>𝒘</m:t>
                            </m:r>
                          </m:e>
                          <m:sub>
                            <m:r>
                              <a:rPr lang="en-US" altLang="zh-CN" sz="1200" b="1" i="1">
                                <a:solidFill>
                                  <a:srgbClr val="00B050"/>
                                </a:solidFill>
                                <a:latin typeface="Cambria Math"/>
                              </a:rPr>
                              <m:t>𝒉𝒐</m:t>
                            </m:r>
                            <m:r>
                              <m:rPr>
                                <m:nor/>
                              </m:rPr>
                              <a:rPr lang="en-US" altLang="zh-CN" sz="1200" b="1" dirty="0">
                                <a:solidFill>
                                  <a:srgbClr val="00B050"/>
                                </a:solidFill>
                                <a:latin typeface="Times New Roman" panose="02020603050405020304" pitchFamily="18" charset="0"/>
                                <a:cs typeface="Times New Roman" panose="02020603050405020304" pitchFamily="18" charset="0"/>
                              </a:rPr>
                              <m:t> </m:t>
                            </m:r>
                          </m:sub>
                        </m:sSub>
                      </m:e>
                      <m:sup>
                        <m:r>
                          <a:rPr lang="en-US" altLang="zh-CN" sz="1200" b="1" i="1">
                            <a:solidFill>
                              <a:srgbClr val="00B050"/>
                            </a:solidFill>
                            <a:latin typeface="Cambria Math"/>
                          </a:rPr>
                          <m:t>𝑵</m:t>
                        </m:r>
                      </m:sup>
                    </m:sSup>
                    <m:r>
                      <a:rPr lang="en-US" altLang="zh-CN" sz="1200" b="1" i="1">
                        <a:solidFill>
                          <a:srgbClr val="00B050"/>
                        </a:solidFill>
                        <a:latin typeface="Cambria Math"/>
                      </a:rPr>
                      <m:t>+</m:t>
                    </m:r>
                    <m:r>
                      <a:rPr lang="zh-CN" altLang="en-US" sz="1200" b="1" i="1">
                        <a:solidFill>
                          <a:srgbClr val="00B050"/>
                        </a:solidFill>
                        <a:latin typeface="Cambria Math"/>
                      </a:rPr>
                      <m:t>𝜼</m:t>
                    </m:r>
                    <m:sSub>
                      <m:sSubPr>
                        <m:ctrlPr>
                          <a:rPr lang="en-US" altLang="zh-CN" sz="1200" b="1" i="1">
                            <a:solidFill>
                              <a:srgbClr val="00B050"/>
                            </a:solidFill>
                            <a:latin typeface="Cambria Math" panose="02040503050406030204" pitchFamily="18" charset="0"/>
                          </a:rPr>
                        </m:ctrlPr>
                      </m:sSubPr>
                      <m:e>
                        <m:r>
                          <a:rPr lang="zh-CN" altLang="en-US" sz="1200" b="1" i="1">
                            <a:solidFill>
                              <a:srgbClr val="00B050"/>
                            </a:solidFill>
                            <a:latin typeface="Cambria Math"/>
                          </a:rPr>
                          <m:t>𝜹</m:t>
                        </m:r>
                      </m:e>
                      <m:sub>
                        <m:r>
                          <a:rPr lang="en-US" altLang="zh-CN" sz="1200" b="1" i="1">
                            <a:solidFill>
                              <a:srgbClr val="00B050"/>
                            </a:solidFill>
                            <a:latin typeface="Cambria Math"/>
                          </a:rPr>
                          <m:t>𝒐</m:t>
                        </m:r>
                      </m:sub>
                    </m:sSub>
                    <m:d>
                      <m:dPr>
                        <m:ctrlPr>
                          <a:rPr lang="en-US" altLang="zh-CN" sz="1200" b="1" i="1">
                            <a:solidFill>
                              <a:srgbClr val="00B050"/>
                            </a:solidFill>
                            <a:latin typeface="Cambria Math" panose="02040503050406030204" pitchFamily="18" charset="0"/>
                          </a:rPr>
                        </m:ctrlPr>
                      </m:dPr>
                      <m:e>
                        <m:r>
                          <a:rPr lang="en-US" altLang="zh-CN" sz="1200" b="1" i="1">
                            <a:solidFill>
                              <a:srgbClr val="00B050"/>
                            </a:solidFill>
                            <a:latin typeface="Cambria Math"/>
                          </a:rPr>
                          <m:t>𝒌</m:t>
                        </m:r>
                      </m:e>
                    </m:d>
                    <m:sSub>
                      <m:sSubPr>
                        <m:ctrlPr>
                          <a:rPr lang="en-US" altLang="zh-CN" sz="1200" b="1" i="1">
                            <a:solidFill>
                              <a:srgbClr val="00B050"/>
                            </a:solidFill>
                            <a:latin typeface="Cambria Math" panose="02040503050406030204" pitchFamily="18" charset="0"/>
                          </a:rPr>
                        </m:ctrlPr>
                      </m:sSubPr>
                      <m:e>
                        <m:r>
                          <a:rPr lang="en-US" altLang="zh-CN" sz="1200" b="1" i="1">
                            <a:solidFill>
                              <a:srgbClr val="00B050"/>
                            </a:solidFill>
                            <a:latin typeface="Cambria Math"/>
                          </a:rPr>
                          <m:t>𝒉𝒐</m:t>
                        </m:r>
                      </m:e>
                      <m:sub>
                        <m:r>
                          <a:rPr lang="en-US" altLang="zh-CN" sz="1200" b="1" i="1">
                            <a:solidFill>
                              <a:srgbClr val="00B050"/>
                            </a:solidFill>
                            <a:latin typeface="Cambria Math"/>
                          </a:rPr>
                          <m:t>𝒉</m:t>
                        </m:r>
                      </m:sub>
                    </m:sSub>
                    <m:r>
                      <a:rPr lang="en-US" altLang="zh-CN" sz="1200" b="1" i="1">
                        <a:solidFill>
                          <a:srgbClr val="00B050"/>
                        </a:solidFill>
                        <a:latin typeface="Cambria Math"/>
                      </a:rPr>
                      <m:t> </m:t>
                    </m:r>
                    <m:d>
                      <m:dPr>
                        <m:ctrlPr>
                          <a:rPr lang="en-US" altLang="zh-CN" sz="1200" b="1" i="1">
                            <a:solidFill>
                              <a:srgbClr val="00B050"/>
                            </a:solidFill>
                            <a:latin typeface="Cambria Math" panose="02040503050406030204" pitchFamily="18" charset="0"/>
                          </a:rPr>
                        </m:ctrlPr>
                      </m:dPr>
                      <m:e>
                        <m:r>
                          <a:rPr lang="en-US" altLang="zh-CN" sz="1200" b="1" i="1">
                            <a:solidFill>
                              <a:srgbClr val="00B050"/>
                            </a:solidFill>
                            <a:latin typeface="Cambria Math"/>
                          </a:rPr>
                          <m:t>𝒌</m:t>
                        </m:r>
                      </m:e>
                    </m:d>
                    <m:r>
                      <a:rPr lang="en-US" altLang="zh-CN" sz="1200" b="1" i="1">
                        <a:solidFill>
                          <a:srgbClr val="00B050"/>
                        </a:solidFill>
                        <a:latin typeface="Cambria Math"/>
                      </a:rPr>
                      <m:t>+</m:t>
                    </m:r>
                    <m:r>
                      <a:rPr lang="zh-CN" altLang="en-US" sz="1500" b="1" i="1" dirty="0">
                        <a:solidFill>
                          <a:srgbClr val="00B050"/>
                        </a:solidFill>
                        <a:latin typeface="Cambria Math"/>
                      </a:rPr>
                      <m:t>𝜶</m:t>
                    </m:r>
                    <m:r>
                      <a:rPr lang="zh-CN" altLang="en-US" sz="1500" b="1" i="1" dirty="0">
                        <a:solidFill>
                          <a:srgbClr val="00B050"/>
                        </a:solidFill>
                        <a:latin typeface="Cambria Math"/>
                      </a:rPr>
                      <m:t>∆</m:t>
                    </m:r>
                    <m:sSup>
                      <m:sSupPr>
                        <m:ctrlPr>
                          <a:rPr lang="en-US" altLang="zh-CN" sz="1500" b="1" i="1">
                            <a:solidFill>
                              <a:srgbClr val="00B050"/>
                            </a:solidFill>
                            <a:latin typeface="Cambria Math" panose="02040503050406030204" pitchFamily="18" charset="0"/>
                          </a:rPr>
                        </m:ctrlPr>
                      </m:sSupPr>
                      <m:e>
                        <m:sSub>
                          <m:sSubPr>
                            <m:ctrlPr>
                              <a:rPr lang="en-US" altLang="zh-CN" sz="1500" b="1" i="1">
                                <a:solidFill>
                                  <a:srgbClr val="00B050"/>
                                </a:solidFill>
                                <a:latin typeface="Cambria Math" panose="02040503050406030204" pitchFamily="18" charset="0"/>
                              </a:rPr>
                            </m:ctrlPr>
                          </m:sSubPr>
                          <m:e>
                            <m:r>
                              <a:rPr lang="en-US" altLang="zh-CN" sz="1500" b="1" i="1">
                                <a:solidFill>
                                  <a:srgbClr val="00B050"/>
                                </a:solidFill>
                                <a:latin typeface="Cambria Math"/>
                              </a:rPr>
                              <m:t>𝒘</m:t>
                            </m:r>
                          </m:e>
                          <m:sub>
                            <m:r>
                              <a:rPr lang="en-US" altLang="zh-CN" sz="1500" b="1" i="1">
                                <a:solidFill>
                                  <a:srgbClr val="00B050"/>
                                </a:solidFill>
                                <a:latin typeface="Cambria Math"/>
                              </a:rPr>
                              <m:t>𝒉𝒐</m:t>
                            </m:r>
                          </m:sub>
                        </m:sSub>
                      </m:e>
                      <m:sup>
                        <m:r>
                          <a:rPr lang="en-US" altLang="zh-CN" sz="1500" b="1" i="1">
                            <a:solidFill>
                              <a:srgbClr val="00B050"/>
                            </a:solidFill>
                            <a:latin typeface="Cambria Math"/>
                          </a:rPr>
                          <m:t>𝑵</m:t>
                        </m:r>
                      </m:sup>
                    </m:sSup>
                  </m:oMath>
                </a14:m>
                <a:r>
                  <a:rPr lang="zh-CN" altLang="en-US" sz="1500" b="1" dirty="0">
                    <a:solidFill>
                      <a:srgbClr val="00B050"/>
                    </a:solidFill>
                    <a:latin typeface="Times New Roman" panose="02020603050405020304" pitchFamily="18" charset="0"/>
                    <a:cs typeface="Times New Roman" panose="02020603050405020304" pitchFamily="18" charset="0"/>
                  </a:rPr>
                  <a:t>调整输出层和隐含层之间的连接权</a:t>
                </a:r>
                <a:endParaRPr lang="en-US" altLang="zh-CN" sz="1500" b="1" dirty="0">
                  <a:solidFill>
                    <a:srgbClr val="00B050"/>
                  </a:solidFill>
                  <a:latin typeface="Times New Roman" panose="02020603050405020304" pitchFamily="18" charset="0"/>
                  <a:ea typeface="新宋体"/>
                  <a:cs typeface="Times New Roman" panose="02020603050405020304" pitchFamily="18" charset="0"/>
                </a:endParaRPr>
              </a:p>
              <a:p>
                <a:pPr>
                  <a:spcBef>
                    <a:spcPts val="0"/>
                  </a:spcBef>
                </a:pPr>
                <a:r>
                  <a:rPr lang="en-US" altLang="zh-CN" sz="1500" dirty="0">
                    <a:solidFill>
                      <a:prstClr val="black"/>
                    </a:solidFill>
                    <a:latin typeface="Times New Roman" panose="02020603050405020304" pitchFamily="18" charset="0"/>
                    <a:ea typeface="新宋体"/>
                    <a:cs typeface="Times New Roman" panose="02020603050405020304" pitchFamily="18" charset="0"/>
                  </a:rPr>
                  <a:t>                        </a:t>
                </a:r>
                <a:r>
                  <a:rPr lang="en-US" altLang="zh-CN" sz="1500" dirty="0">
                    <a:solidFill>
                      <a:srgbClr val="0000FF"/>
                    </a:solidFill>
                    <a:latin typeface="Times New Roman" panose="02020603050405020304" pitchFamily="18" charset="0"/>
                    <a:ea typeface="新宋体"/>
                    <a:cs typeface="Times New Roman" panose="02020603050405020304" pitchFamily="18" charset="0"/>
                  </a:rPr>
                  <a:t>Net-&gt;Layer[l]-&gt;</a:t>
                </a:r>
                <a:r>
                  <a:rPr lang="en-US" altLang="zh-CN" sz="1500" dirty="0" err="1">
                    <a:solidFill>
                      <a:srgbClr val="0000FF"/>
                    </a:solidFill>
                    <a:latin typeface="Times New Roman" panose="02020603050405020304" pitchFamily="18" charset="0"/>
                    <a:ea typeface="新宋体"/>
                    <a:cs typeface="Times New Roman" panose="02020603050405020304" pitchFamily="18" charset="0"/>
                  </a:rPr>
                  <a:t>dWeight</a:t>
                </a:r>
                <a:r>
                  <a:rPr lang="en-US" altLang="zh-CN" sz="1500" dirty="0">
                    <a:solidFill>
                      <a:srgbClr val="0000FF"/>
                    </a:solidFill>
                    <a:latin typeface="Times New Roman" panose="02020603050405020304" pitchFamily="18" charset="0"/>
                    <a:ea typeface="新宋体"/>
                    <a:cs typeface="Times New Roman" panose="02020603050405020304" pitchFamily="18" charset="0"/>
                  </a:rPr>
                  <a:t>[</a:t>
                </a:r>
                <a:r>
                  <a:rPr lang="en-US" altLang="zh-CN" sz="1500" dirty="0" err="1">
                    <a:solidFill>
                      <a:srgbClr val="0000FF"/>
                    </a:solidFill>
                    <a:latin typeface="Times New Roman" panose="02020603050405020304" pitchFamily="18" charset="0"/>
                    <a:ea typeface="新宋体"/>
                    <a:cs typeface="Times New Roman" panose="02020603050405020304" pitchFamily="18" charset="0"/>
                  </a:rPr>
                  <a:t>i</a:t>
                </a:r>
                <a:r>
                  <a:rPr lang="en-US" altLang="zh-CN" sz="1500" dirty="0">
                    <a:solidFill>
                      <a:srgbClr val="0000FF"/>
                    </a:solidFill>
                    <a:latin typeface="Times New Roman" panose="02020603050405020304" pitchFamily="18" charset="0"/>
                    <a:ea typeface="新宋体"/>
                    <a:cs typeface="Times New Roman" panose="02020603050405020304" pitchFamily="18" charset="0"/>
                  </a:rPr>
                  <a:t>][j] = Net-&gt;Eta * Err * Out; </a:t>
                </a:r>
              </a:p>
              <a:p>
                <a:pPr>
                  <a:spcBef>
                    <a:spcPts val="0"/>
                  </a:spcBef>
                </a:pPr>
                <a:r>
                  <a:rPr lang="en-US" altLang="zh-CN" sz="1500" dirty="0">
                    <a:solidFill>
                      <a:prstClr val="black"/>
                    </a:solidFill>
                    <a:latin typeface="Times New Roman" panose="02020603050405020304" pitchFamily="18" charset="0"/>
                    <a:ea typeface="新宋体"/>
                    <a:cs typeface="Times New Roman" panose="02020603050405020304" pitchFamily="18" charset="0"/>
                  </a:rPr>
                  <a:t>                </a:t>
                </a:r>
                <a:r>
                  <a:rPr lang="en-US" altLang="zh-CN" sz="1500" dirty="0">
                    <a:solidFill>
                      <a:srgbClr val="0000FF"/>
                    </a:solidFill>
                    <a:latin typeface="Times New Roman" panose="02020603050405020304" pitchFamily="18" charset="0"/>
                    <a:ea typeface="新宋体"/>
                    <a:cs typeface="Times New Roman" panose="02020603050405020304" pitchFamily="18" charset="0"/>
                  </a:rPr>
                  <a:t>}  </a:t>
                </a:r>
                <a:r>
                  <a:rPr lang="en-US" altLang="zh-CN" sz="1500" b="1" dirty="0">
                    <a:solidFill>
                      <a:prstClr val="black"/>
                    </a:solidFill>
                    <a:latin typeface="Times New Roman" panose="02020603050405020304" pitchFamily="18" charset="0"/>
                    <a:ea typeface="新宋体"/>
                    <a:cs typeface="Times New Roman" panose="02020603050405020304" pitchFamily="18" charset="0"/>
                  </a:rPr>
                  <a:t>  </a:t>
                </a:r>
                <a:r>
                  <a:rPr lang="en-US" altLang="zh-CN" sz="1500" b="1" dirty="0">
                    <a:solidFill>
                      <a:srgbClr val="00B050"/>
                    </a:solidFill>
                    <a:latin typeface="Times New Roman" panose="02020603050405020304" pitchFamily="18" charset="0"/>
                    <a:ea typeface="新宋体"/>
                    <a:cs typeface="Times New Roman" panose="02020603050405020304" pitchFamily="18" charset="0"/>
                  </a:rPr>
                  <a:t>//</a:t>
                </a:r>
                <a:r>
                  <a:rPr lang="zh-CN" altLang="en-US" sz="1500" b="1" dirty="0">
                    <a:solidFill>
                      <a:srgbClr val="00B050"/>
                    </a:solidFill>
                    <a:latin typeface="Times New Roman" panose="02020603050405020304" pitchFamily="18" charset="0"/>
                    <a:cs typeface="Times New Roman" panose="02020603050405020304" pitchFamily="18" charset="0"/>
                  </a:rPr>
                  <a:t>调整连接权的</a:t>
                </a:r>
                <a14:m>
                  <m:oMath xmlns:m="http://schemas.openxmlformats.org/officeDocument/2006/math">
                    <m:r>
                      <a:rPr lang="zh-CN" altLang="en-US" sz="1500" b="1">
                        <a:solidFill>
                          <a:srgbClr val="00B050"/>
                        </a:solidFill>
                        <a:latin typeface="Cambria Math" panose="02040503050406030204" pitchFamily="18" charset="0"/>
                      </a:rPr>
                      <m:t>∆</m:t>
                    </m:r>
                  </m:oMath>
                </a14:m>
                <a:r>
                  <a:rPr lang="zh-CN" altLang="en-US" sz="1500" b="1" dirty="0">
                    <a:solidFill>
                      <a:srgbClr val="00B050"/>
                    </a:solidFill>
                    <a:latin typeface="Times New Roman" panose="02020603050405020304" pitchFamily="18" charset="0"/>
                    <a:cs typeface="Times New Roman" panose="02020603050405020304" pitchFamily="18" charset="0"/>
                  </a:rPr>
                  <a:t>值，即</a:t>
                </a:r>
                <a14:m>
                  <m:oMath xmlns:m="http://schemas.openxmlformats.org/officeDocument/2006/math">
                    <m:r>
                      <a:rPr lang="en-US" altLang="zh-CN" sz="1500" b="1">
                        <a:solidFill>
                          <a:srgbClr val="00B050"/>
                        </a:solidFill>
                        <a:latin typeface="Cambria Math" panose="02040503050406030204" pitchFamily="18" charset="0"/>
                      </a:rPr>
                      <m:t>∆</m:t>
                    </m:r>
                    <m:sSub>
                      <m:sSubPr>
                        <m:ctrlPr>
                          <a:rPr lang="en-US" altLang="zh-CN" sz="1500" b="1" i="1">
                            <a:solidFill>
                              <a:srgbClr val="00B050"/>
                            </a:solidFill>
                            <a:latin typeface="Cambria Math" panose="02040503050406030204" pitchFamily="18" charset="0"/>
                          </a:rPr>
                        </m:ctrlPr>
                      </m:sSubPr>
                      <m:e>
                        <m:r>
                          <a:rPr lang="en-US" altLang="zh-CN" sz="1500" b="1">
                            <a:solidFill>
                              <a:srgbClr val="00B050"/>
                            </a:solidFill>
                            <a:latin typeface="Cambria Math" panose="02040503050406030204" pitchFamily="18" charset="0"/>
                          </a:rPr>
                          <m:t>𝒘</m:t>
                        </m:r>
                      </m:e>
                      <m:sub>
                        <m:r>
                          <a:rPr lang="en-US" altLang="zh-CN" sz="1500" b="1">
                            <a:solidFill>
                              <a:srgbClr val="00B050"/>
                            </a:solidFill>
                            <a:latin typeface="Cambria Math" panose="02040503050406030204" pitchFamily="18" charset="0"/>
                          </a:rPr>
                          <m:t>𝒊𝒉</m:t>
                        </m:r>
                      </m:sub>
                    </m:sSub>
                    <m:d>
                      <m:dPr>
                        <m:ctrlPr>
                          <a:rPr lang="en-US" altLang="zh-CN" sz="1500" b="1" i="1">
                            <a:solidFill>
                              <a:srgbClr val="00B050"/>
                            </a:solidFill>
                            <a:latin typeface="Cambria Math" panose="02040503050406030204" pitchFamily="18" charset="0"/>
                          </a:rPr>
                        </m:ctrlPr>
                      </m:dPr>
                      <m:e>
                        <m:r>
                          <a:rPr lang="en-US" altLang="zh-CN" sz="1500" b="1">
                            <a:solidFill>
                              <a:srgbClr val="00B050"/>
                            </a:solidFill>
                            <a:latin typeface="Cambria Math" panose="02040503050406030204" pitchFamily="18" charset="0"/>
                          </a:rPr>
                          <m:t>𝒌</m:t>
                        </m:r>
                      </m:e>
                    </m:d>
                    <m:r>
                      <a:rPr lang="zh-CN" altLang="en-US" sz="1500" b="1">
                        <a:solidFill>
                          <a:srgbClr val="00B050"/>
                        </a:solidFill>
                        <a:latin typeface="Cambria Math" panose="02040503050406030204" pitchFamily="18" charset="0"/>
                      </a:rPr>
                      <m:t>，</m:t>
                    </m:r>
                    <m:r>
                      <a:rPr lang="en-US" altLang="zh-CN" sz="1500" b="1">
                        <a:solidFill>
                          <a:srgbClr val="00B050"/>
                        </a:solidFill>
                        <a:latin typeface="Cambria Math" panose="02040503050406030204" pitchFamily="18" charset="0"/>
                      </a:rPr>
                      <m:t>∆</m:t>
                    </m:r>
                    <m:sSub>
                      <m:sSubPr>
                        <m:ctrlPr>
                          <a:rPr lang="en-US" altLang="zh-CN" sz="1500" b="1" i="1">
                            <a:solidFill>
                              <a:srgbClr val="00B050"/>
                            </a:solidFill>
                            <a:latin typeface="Cambria Math" panose="02040503050406030204" pitchFamily="18" charset="0"/>
                          </a:rPr>
                        </m:ctrlPr>
                      </m:sSubPr>
                      <m:e>
                        <m:r>
                          <a:rPr lang="en-US" altLang="zh-CN" sz="1500" b="1">
                            <a:solidFill>
                              <a:srgbClr val="00B050"/>
                            </a:solidFill>
                            <a:latin typeface="Cambria Math" panose="02040503050406030204" pitchFamily="18" charset="0"/>
                          </a:rPr>
                          <m:t>𝒘</m:t>
                        </m:r>
                      </m:e>
                      <m:sub>
                        <m:r>
                          <a:rPr lang="en-US" altLang="zh-CN" sz="1500" b="1">
                            <a:solidFill>
                              <a:srgbClr val="00B050"/>
                            </a:solidFill>
                            <a:latin typeface="Cambria Math" panose="02040503050406030204" pitchFamily="18" charset="0"/>
                          </a:rPr>
                          <m:t>𝒉𝒐</m:t>
                        </m:r>
                      </m:sub>
                    </m:sSub>
                    <m:d>
                      <m:dPr>
                        <m:ctrlPr>
                          <a:rPr lang="en-US" altLang="zh-CN" sz="1500" b="1" i="1">
                            <a:solidFill>
                              <a:srgbClr val="00B050"/>
                            </a:solidFill>
                            <a:latin typeface="Cambria Math" panose="02040503050406030204" pitchFamily="18" charset="0"/>
                          </a:rPr>
                        </m:ctrlPr>
                      </m:dPr>
                      <m:e>
                        <m:r>
                          <a:rPr lang="en-US" altLang="zh-CN" sz="1500" b="1">
                            <a:solidFill>
                              <a:srgbClr val="00B050"/>
                            </a:solidFill>
                            <a:latin typeface="Cambria Math" panose="02040503050406030204" pitchFamily="18" charset="0"/>
                          </a:rPr>
                          <m:t>𝒌</m:t>
                        </m:r>
                      </m:e>
                    </m:d>
                  </m:oMath>
                </a14:m>
                <a:endParaRPr lang="en-US" altLang="zh-CN" sz="1500" b="1" dirty="0">
                  <a:solidFill>
                    <a:srgbClr val="00B050"/>
                  </a:solidFill>
                  <a:latin typeface="Times New Roman" panose="02020603050405020304" pitchFamily="18" charset="0"/>
                  <a:cs typeface="Times New Roman" panose="02020603050405020304" pitchFamily="18" charset="0"/>
                </a:endParaRPr>
              </a:p>
              <a:p>
                <a:pPr>
                  <a:spcBef>
                    <a:spcPts val="0"/>
                  </a:spcBef>
                </a:pPr>
                <a:r>
                  <a:rPr lang="nb-NO" altLang="zh-CN" sz="1500" dirty="0">
                    <a:solidFill>
                      <a:srgbClr val="0000FF"/>
                    </a:solidFill>
                    <a:latin typeface="Times New Roman" panose="02020603050405020304" pitchFamily="18" charset="0"/>
                    <a:ea typeface="新宋体"/>
                    <a:cs typeface="Times New Roman" panose="02020603050405020304" pitchFamily="18" charset="0"/>
                  </a:rPr>
                  <a:t>                        Net-&gt;Layer[l]-&gt;Threshold[i] =  Net-&gt;Eta * Err;</a:t>
                </a:r>
                <a:r>
                  <a:rPr lang="en-US" altLang="zh-CN" sz="1500" b="1" dirty="0">
                    <a:solidFill>
                      <a:srgbClr val="00B050"/>
                    </a:solidFill>
                    <a:latin typeface="Times New Roman" panose="02020603050405020304" pitchFamily="18" charset="0"/>
                    <a:cs typeface="Times New Roman" panose="02020603050405020304" pitchFamily="18" charset="0"/>
                  </a:rPr>
                  <a:t>//</a:t>
                </a:r>
                <a:r>
                  <a:rPr lang="zh-CN" altLang="en-US" sz="1500" b="1" dirty="0">
                    <a:solidFill>
                      <a:srgbClr val="00B050"/>
                    </a:solidFill>
                    <a:latin typeface="Times New Roman" panose="02020603050405020304" pitchFamily="18" charset="0"/>
                    <a:cs typeface="Times New Roman" panose="02020603050405020304" pitchFamily="18" charset="0"/>
                  </a:rPr>
                  <a:t>调整节点的阈值</a:t>
                </a:r>
                <a:endParaRPr lang="en-US" altLang="zh-CN" sz="1500" b="1" dirty="0">
                  <a:solidFill>
                    <a:srgbClr val="00B050"/>
                  </a:solidFill>
                  <a:latin typeface="Times New Roman" panose="02020603050405020304" pitchFamily="18" charset="0"/>
                  <a:ea typeface="新宋体"/>
                  <a:cs typeface="Times New Roman" panose="02020603050405020304" pitchFamily="18" charset="0"/>
                </a:endParaRPr>
              </a:p>
              <a:p>
                <a:pPr>
                  <a:spcBef>
                    <a:spcPts val="0"/>
                  </a:spcBef>
                </a:pPr>
                <a:r>
                  <a:rPr lang="en-US" altLang="zh-CN" sz="1500" dirty="0">
                    <a:solidFill>
                      <a:prstClr val="black"/>
                    </a:solidFill>
                    <a:latin typeface="Times New Roman" panose="02020603050405020304" pitchFamily="18" charset="0"/>
                    <a:ea typeface="新宋体"/>
                    <a:cs typeface="Times New Roman" panose="02020603050405020304" pitchFamily="18" charset="0"/>
                  </a:rPr>
                  <a:t>              } </a:t>
                </a:r>
              </a:p>
              <a:p>
                <a:pPr>
                  <a:spcBef>
                    <a:spcPts val="0"/>
                  </a:spcBef>
                </a:pPr>
                <a:r>
                  <a:rPr lang="en-US" altLang="zh-CN" sz="1500" dirty="0">
                    <a:solidFill>
                      <a:prstClr val="black"/>
                    </a:solidFill>
                    <a:latin typeface="Times New Roman" panose="02020603050405020304" pitchFamily="18" charset="0"/>
                    <a:ea typeface="新宋体"/>
                    <a:cs typeface="Times New Roman" panose="02020603050405020304" pitchFamily="18" charset="0"/>
                  </a:rPr>
                  <a:t>      }</a:t>
                </a:r>
              </a:p>
              <a:p>
                <a:pPr>
                  <a:spcBef>
                    <a:spcPts val="0"/>
                  </a:spcBef>
                </a:pPr>
                <a:r>
                  <a:rPr lang="en-US" altLang="zh-CN" sz="1500" dirty="0">
                    <a:solidFill>
                      <a:prstClr val="black"/>
                    </a:solidFill>
                    <a:latin typeface="Times New Roman" panose="02020603050405020304" pitchFamily="18" charset="0"/>
                    <a:ea typeface="新宋体"/>
                    <a:cs typeface="Times New Roman" panose="02020603050405020304" pitchFamily="18" charset="0"/>
                  </a:rPr>
                  <a:t>}</a:t>
                </a:r>
              </a:p>
              <a:p>
                <a:pPr>
                  <a:spcBef>
                    <a:spcPts val="0"/>
                  </a:spcBef>
                </a:pPr>
                <a:endParaRPr lang="en-US" altLang="zh-CN" sz="1500" dirty="0">
                  <a:solidFill>
                    <a:prstClr val="black"/>
                  </a:solidFill>
                  <a:latin typeface="Times New Roman" panose="02020603050405020304" pitchFamily="18" charset="0"/>
                  <a:ea typeface="新宋体"/>
                  <a:cs typeface="Times New Roman" panose="02020603050405020304" pitchFamily="18" charset="0"/>
                </a:endParaRPr>
              </a:p>
              <a:p>
                <a:pPr>
                  <a:spcBef>
                    <a:spcPts val="0"/>
                  </a:spcBef>
                </a:pPr>
                <a:endParaRPr lang="en-US" altLang="zh-CN" sz="1500" dirty="0">
                  <a:solidFill>
                    <a:prstClr val="black"/>
                  </a:solidFill>
                  <a:latin typeface="Times New Roman" panose="02020603050405020304" pitchFamily="18" charset="0"/>
                  <a:ea typeface="新宋体"/>
                  <a:cs typeface="Times New Roman" panose="02020603050405020304" pitchFamily="18" charset="0"/>
                </a:endParaRPr>
              </a:p>
              <a:p>
                <a:pPr>
                  <a:spcBef>
                    <a:spcPts val="0"/>
                  </a:spcBef>
                </a:pPr>
                <a:endParaRPr lang="zh-CN" altLang="en-US" sz="825" dirty="0">
                  <a:solidFill>
                    <a:prstClr val="black"/>
                  </a:solidFill>
                  <a:latin typeface="Times New Roman" panose="02020603050405020304" pitchFamily="18" charset="0"/>
                  <a:ea typeface="新宋体"/>
                  <a:cs typeface="Times New Roman" panose="02020603050405020304" pitchFamily="18" charset="0"/>
                </a:endParaRPr>
              </a:p>
              <a:p>
                <a:pPr>
                  <a:spcBef>
                    <a:spcPts val="0"/>
                  </a:spcBef>
                </a:pPr>
                <a:endParaRPr lang="zh-CN" altLang="en-US" sz="825" dirty="0">
                  <a:solidFill>
                    <a:prstClr val="black"/>
                  </a:solidFill>
                  <a:latin typeface="Times New Roman" panose="02020603050405020304" pitchFamily="18" charset="0"/>
                  <a:ea typeface="新宋体"/>
                  <a:cs typeface="Times New Roman" panose="02020603050405020304" pitchFamily="18" charset="0"/>
                </a:endParaRPr>
              </a:p>
              <a:p>
                <a:pPr>
                  <a:spcBef>
                    <a:spcPts val="0"/>
                  </a:spcBef>
                </a:pPr>
                <a:endParaRPr lang="zh-CN" altLang="en-US" sz="825" dirty="0">
                  <a:solidFill>
                    <a:prstClr val="black"/>
                  </a:solidFill>
                  <a:latin typeface="Times New Roman" panose="02020603050405020304" pitchFamily="18" charset="0"/>
                  <a:ea typeface="新宋体"/>
                  <a:cs typeface="Times New Roman" panose="02020603050405020304" pitchFamily="18" charset="0"/>
                </a:endParaRPr>
              </a:p>
              <a:p>
                <a:pPr>
                  <a:spcBef>
                    <a:spcPts val="0"/>
                  </a:spcBef>
                </a:pPr>
                <a:endParaRPr lang="zh-CN" altLang="en-US" sz="825" dirty="0">
                  <a:latin typeface="Times New Roman" panose="02020603050405020304" pitchFamily="18" charset="0"/>
                  <a:cs typeface="Times New Roman" panose="02020603050405020304" pitchFamily="18"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0" y="35169"/>
                <a:ext cx="9144000" cy="6858000"/>
              </a:xfrm>
              <a:blipFill rotWithShape="0">
                <a:blip r:embed="rId1"/>
                <a:stretch>
                  <a:fillRect t="-711" b="-9689"/>
                </a:stretch>
              </a:blipFill>
            </p:spPr>
            <p:txBody>
              <a:bodyPr/>
              <a:lstStyle/>
              <a:p>
                <a:r>
                  <a:rPr lang="zh-CN" altLang="en-US">
                    <a:noFill/>
                  </a:rPr>
                  <a:t> </a:t>
                </a:r>
                <a:endParaRPr lang="zh-CN" altLang="en-US">
                  <a:noFill/>
                </a:endParaRPr>
              </a:p>
            </p:txBody>
          </p:sp>
        </mc:Fallback>
      </mc:AlternateContent>
      <p:sp>
        <p:nvSpPr>
          <p:cNvPr id="4" name="动作按钮: 上一张 3">
            <a:hlinkClick r:id="rId2" action="ppaction://hlinksldjump" highlightClick="1"/>
          </p:cNvPr>
          <p:cNvSpPr/>
          <p:nvPr/>
        </p:nvSpPr>
        <p:spPr>
          <a:xfrm>
            <a:off x="6345324" y="4840002"/>
            <a:ext cx="432048" cy="270030"/>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183" y="0"/>
            <a:ext cx="6878851" cy="4299942"/>
          </a:xfrm>
        </p:spPr>
        <p:txBody>
          <a:bodyPr>
            <a:noAutofit/>
          </a:bodyPr>
          <a:lstStyle/>
          <a:p>
            <a:pPr>
              <a:spcBef>
                <a:spcPts val="0"/>
              </a:spcBef>
            </a:pPr>
            <a:r>
              <a:rPr lang="zh-CN" altLang="en-US" sz="1500" dirty="0">
                <a:solidFill>
                  <a:srgbClr val="FF0000"/>
                </a:solidFill>
                <a:latin typeface="Times New Roman" panose="02020603050405020304" pitchFamily="18" charset="0"/>
                <a:ea typeface="新宋体" panose="02010609030101010101" charset="-122"/>
                <a:cs typeface="Times New Roman" panose="02020603050405020304" pitchFamily="18" charset="0"/>
              </a:rPr>
              <a:t>计算全局误差</a:t>
            </a:r>
            <a:endParaRPr lang="en-US" altLang="zh-CN" sz="1500" dirty="0">
              <a:solidFill>
                <a:srgbClr val="FF0000"/>
              </a:solidFill>
              <a:latin typeface="Times New Roman" panose="02020603050405020304" pitchFamily="18" charset="0"/>
              <a:ea typeface="新宋体" panose="02010609030101010101" charset="-122"/>
              <a:cs typeface="Times New Roman" panose="02020603050405020304" pitchFamily="18" charset="0"/>
            </a:endParaRPr>
          </a:p>
          <a:p>
            <a:pPr>
              <a:spcBef>
                <a:spcPts val="0"/>
              </a:spcBef>
            </a:pPr>
            <a:r>
              <a:rPr lang="zh-CN" altLang="zh-CN" sz="1500" dirty="0"/>
              <a:t>void TestNet(NET* Net)</a:t>
            </a:r>
            <a:endParaRPr lang="zh-CN" altLang="zh-CN" sz="1500" dirty="0"/>
          </a:p>
          <a:p>
            <a:pPr>
              <a:spcBef>
                <a:spcPts val="0"/>
              </a:spcBef>
            </a:pPr>
            <a:r>
              <a:rPr lang="zh-CN" altLang="zh-CN" sz="1500" dirty="0"/>
              <a:t>{</a:t>
            </a:r>
            <a:endParaRPr lang="zh-CN" altLang="zh-CN" sz="1500" dirty="0"/>
          </a:p>
          <a:p>
            <a:pPr>
              <a:spcBef>
                <a:spcPts val="0"/>
              </a:spcBef>
            </a:pPr>
            <a:r>
              <a:rPr lang="zh-CN" altLang="zh-CN" sz="1500" dirty="0"/>
              <a:t>  INT  </a:t>
            </a:r>
            <a:r>
              <a:rPr lang="en-US" altLang="zh-CN" sz="1500" dirty="0"/>
              <a:t>n</a:t>
            </a:r>
            <a:r>
              <a:rPr lang="zh-CN" altLang="zh-CN" sz="1500" dirty="0"/>
              <a:t>;</a:t>
            </a:r>
            <a:endParaRPr lang="zh-CN" altLang="zh-CN" sz="1500" dirty="0"/>
          </a:p>
          <a:p>
            <a:pPr>
              <a:spcBef>
                <a:spcPts val="0"/>
              </a:spcBef>
            </a:pPr>
            <a:r>
              <a:rPr lang="zh-CN" altLang="zh-CN" sz="1500" dirty="0"/>
              <a:t>  REAL Output[M];//M=1</a:t>
            </a:r>
            <a:endParaRPr lang="zh-CN" altLang="zh-CN" sz="1500" dirty="0"/>
          </a:p>
          <a:p>
            <a:pPr>
              <a:spcBef>
                <a:spcPts val="0"/>
              </a:spcBef>
            </a:pPr>
            <a:endParaRPr lang="zh-CN" altLang="zh-CN" sz="1500" dirty="0"/>
          </a:p>
          <a:p>
            <a:pPr>
              <a:spcBef>
                <a:spcPts val="0"/>
              </a:spcBef>
            </a:pPr>
            <a:r>
              <a:rPr lang="zh-CN" altLang="zh-CN" sz="1500" dirty="0"/>
              <a:t>  TrainError = 0;</a:t>
            </a:r>
            <a:endParaRPr lang="zh-CN" altLang="zh-CN" sz="1500" dirty="0"/>
          </a:p>
          <a:p>
            <a:pPr>
              <a:spcBef>
                <a:spcPts val="0"/>
              </a:spcBef>
            </a:pPr>
            <a:r>
              <a:rPr lang="zh-CN" altLang="zh-CN" sz="1500" dirty="0"/>
              <a:t>  for (</a:t>
            </a:r>
            <a:r>
              <a:rPr lang="en-US" altLang="zh-CN" sz="1500" dirty="0"/>
              <a:t>n</a:t>
            </a:r>
            <a:r>
              <a:rPr lang="zh-CN" altLang="zh-CN" sz="1500" dirty="0"/>
              <a:t>=TRAIN_LWB; </a:t>
            </a:r>
            <a:r>
              <a:rPr lang="en-US" altLang="zh-CN" sz="1500" dirty="0"/>
              <a:t>n</a:t>
            </a:r>
            <a:r>
              <a:rPr lang="zh-CN" altLang="zh-CN" sz="1500" dirty="0"/>
              <a:t>&lt;=TRAIN_UPB; </a:t>
            </a:r>
            <a:r>
              <a:rPr lang="en-US" altLang="zh-CN" sz="1500" dirty="0"/>
              <a:t>n</a:t>
            </a:r>
            <a:r>
              <a:rPr lang="zh-CN" altLang="zh-CN" sz="1500" dirty="0"/>
              <a:t>++) {//</a:t>
            </a:r>
            <a:r>
              <a:rPr lang="en-US" altLang="zh-CN" sz="1500" dirty="0"/>
              <a:t>0,</a:t>
            </a:r>
            <a:r>
              <a:rPr lang="zh-CN" altLang="zh-CN" sz="1500" dirty="0"/>
              <a:t> 1</a:t>
            </a:r>
            <a:r>
              <a:rPr lang="en-US" altLang="zh-CN" sz="1500" dirty="0"/>
              <a:t>4</a:t>
            </a:r>
            <a:r>
              <a:rPr lang="zh-CN" altLang="zh-CN" sz="1500" dirty="0"/>
              <a:t>9</a:t>
            </a:r>
            <a:endParaRPr lang="zh-CN" altLang="zh-CN" sz="1500" dirty="0"/>
          </a:p>
          <a:p>
            <a:pPr>
              <a:spcBef>
                <a:spcPts val="0"/>
              </a:spcBef>
            </a:pPr>
            <a:r>
              <a:rPr lang="zh-CN" altLang="zh-CN" sz="1500" dirty="0"/>
              <a:t>    </a:t>
            </a:r>
            <a:r>
              <a:rPr lang="en-US" altLang="zh-CN" sz="1500" b="1" dirty="0">
                <a:solidFill>
                  <a:srgbClr val="00B050"/>
                </a:solidFill>
                <a:latin typeface="Times New Roman" panose="02020603050405020304" pitchFamily="18" charset="0"/>
                <a:ea typeface="新宋体" panose="02010609030101010101" charset="-122"/>
                <a:cs typeface="Times New Roman" panose="02020603050405020304" pitchFamily="18" charset="0"/>
              </a:rPr>
              <a:t> </a:t>
            </a:r>
            <a:r>
              <a:rPr lang="en-US" altLang="zh-CN" sz="1500" dirty="0" err="1">
                <a:latin typeface="Times New Roman" panose="02020603050405020304" pitchFamily="18" charset="0"/>
                <a:cs typeface="Times New Roman" panose="02020603050405020304" pitchFamily="18" charset="0"/>
              </a:rPr>
              <a:t>SimulateNet</a:t>
            </a:r>
            <a:r>
              <a:rPr lang="en-US" altLang="zh-CN" sz="1500" dirty="0">
                <a:latin typeface="Times New Roman" panose="02020603050405020304" pitchFamily="18" charset="0"/>
                <a:cs typeface="Times New Roman" panose="02020603050405020304" pitchFamily="18" charset="0"/>
              </a:rPr>
              <a:t>(Net, </a:t>
            </a:r>
            <a:r>
              <a:rPr lang="en-US" altLang="zh-CN" sz="1500" dirty="0" err="1">
                <a:latin typeface="Times New Roman" panose="02020603050405020304" pitchFamily="18" charset="0"/>
                <a:cs typeface="Times New Roman" panose="02020603050405020304" pitchFamily="18" charset="0"/>
              </a:rPr>
              <a:t>TrainInputSet</a:t>
            </a:r>
            <a:r>
              <a:rPr lang="en-US" altLang="zh-CN" sz="1500" dirty="0">
                <a:latin typeface="Times New Roman" panose="02020603050405020304" pitchFamily="18" charset="0"/>
                <a:cs typeface="Times New Roman" panose="02020603050405020304" pitchFamily="18" charset="0"/>
              </a:rPr>
              <a:t>[Sample], Output, </a:t>
            </a:r>
            <a:r>
              <a:rPr lang="en-US" altLang="zh-CN" sz="1500" dirty="0" err="1">
                <a:latin typeface="Times New Roman" panose="02020603050405020304" pitchFamily="18" charset="0"/>
                <a:cs typeface="Times New Roman" panose="02020603050405020304" pitchFamily="18" charset="0"/>
              </a:rPr>
              <a:t>TrainOutputSet</a:t>
            </a:r>
            <a:r>
              <a:rPr lang="en-US" altLang="zh-CN" sz="1500" dirty="0">
                <a:latin typeface="Times New Roman" panose="02020603050405020304" pitchFamily="18" charset="0"/>
                <a:cs typeface="Times New Roman" panose="02020603050405020304" pitchFamily="18" charset="0"/>
              </a:rPr>
              <a:t>[Sample],true);</a:t>
            </a:r>
            <a:r>
              <a:rPr lang="en-US" altLang="zh-CN" sz="1500" b="1" dirty="0">
                <a:solidFill>
                  <a:srgbClr val="00B050"/>
                </a:solidFill>
                <a:latin typeface="Times New Roman" panose="02020603050405020304" pitchFamily="18" charset="0"/>
                <a:ea typeface="新宋体" panose="02010609030101010101" charset="-122"/>
                <a:cs typeface="Times New Roman" panose="02020603050405020304" pitchFamily="18" charset="0"/>
              </a:rPr>
              <a:t>    </a:t>
            </a:r>
            <a:endParaRPr lang="en-US" altLang="zh-CN" sz="1500" b="1" dirty="0">
              <a:solidFill>
                <a:srgbClr val="00B050"/>
              </a:solidFill>
              <a:latin typeface="Times New Roman" panose="02020603050405020304" pitchFamily="18" charset="0"/>
              <a:ea typeface="新宋体" panose="02010609030101010101" charset="-122"/>
              <a:cs typeface="Times New Roman" panose="02020603050405020304" pitchFamily="18" charset="0"/>
            </a:endParaRPr>
          </a:p>
          <a:p>
            <a:pPr>
              <a:spcBef>
                <a:spcPts val="0"/>
              </a:spcBef>
            </a:pPr>
            <a:r>
              <a:rPr lang="en-US" altLang="zh-CN" sz="1500" b="1" dirty="0">
                <a:solidFill>
                  <a:srgbClr val="00B050"/>
                </a:solidFill>
                <a:latin typeface="Times New Roman" panose="02020603050405020304" pitchFamily="18" charset="0"/>
                <a:ea typeface="新宋体" panose="02010609030101010101" charset="-122"/>
                <a:cs typeface="Times New Roman" panose="02020603050405020304" pitchFamily="18" charset="0"/>
              </a:rPr>
              <a:t>     //</a:t>
            </a:r>
            <a:r>
              <a:rPr lang="zh-CN" altLang="en-US" sz="1500" b="1" dirty="0">
                <a:solidFill>
                  <a:srgbClr val="00B050"/>
                </a:solidFill>
                <a:latin typeface="Times New Roman" panose="02020603050405020304" pitchFamily="18" charset="0"/>
                <a:ea typeface="新宋体" panose="02010609030101010101" charset="-122"/>
                <a:cs typeface="Times New Roman" panose="02020603050405020304" pitchFamily="18" charset="0"/>
              </a:rPr>
              <a:t>模拟网络测试</a:t>
            </a:r>
            <a:r>
              <a:rPr lang="en-US" altLang="zh-CN" sz="1500" b="1" dirty="0">
                <a:solidFill>
                  <a:srgbClr val="00B050"/>
                </a:solidFill>
                <a:latin typeface="Times New Roman" panose="02020603050405020304" pitchFamily="18" charset="0"/>
                <a:ea typeface="新宋体" panose="02010609030101010101" charset="-122"/>
                <a:cs typeface="Times New Roman" panose="02020603050405020304" pitchFamily="18" charset="0"/>
              </a:rPr>
              <a:t>--Input</a:t>
            </a:r>
            <a:r>
              <a:rPr lang="zh-CN" altLang="en-US" sz="1500" b="1" dirty="0">
                <a:solidFill>
                  <a:srgbClr val="00B050"/>
                </a:solidFill>
                <a:latin typeface="Times New Roman" panose="02020603050405020304" pitchFamily="18" charset="0"/>
                <a:ea typeface="新宋体" panose="02010609030101010101" charset="-122"/>
                <a:cs typeface="Times New Roman" panose="02020603050405020304" pitchFamily="18" charset="0"/>
              </a:rPr>
              <a:t>是输入向量，</a:t>
            </a:r>
            <a:r>
              <a:rPr lang="en-US" altLang="zh-CN" sz="1500" b="1" dirty="0">
                <a:solidFill>
                  <a:srgbClr val="00B050"/>
                </a:solidFill>
                <a:latin typeface="Times New Roman" panose="02020603050405020304" pitchFamily="18" charset="0"/>
                <a:ea typeface="新宋体" panose="02010609030101010101" charset="-122"/>
                <a:cs typeface="Times New Roman" panose="02020603050405020304" pitchFamily="18" charset="0"/>
              </a:rPr>
              <a:t>Output</a:t>
            </a:r>
            <a:r>
              <a:rPr lang="zh-CN" altLang="en-US" sz="1500" b="1" dirty="0">
                <a:solidFill>
                  <a:srgbClr val="00B050"/>
                </a:solidFill>
                <a:latin typeface="Times New Roman" panose="02020603050405020304" pitchFamily="18" charset="0"/>
                <a:ea typeface="新宋体" panose="02010609030101010101" charset="-122"/>
                <a:cs typeface="Times New Roman" panose="02020603050405020304" pitchFamily="18" charset="0"/>
              </a:rPr>
              <a:t>是实际输出，</a:t>
            </a:r>
            <a:r>
              <a:rPr lang="en-US" altLang="zh-CN" sz="1500" b="1" dirty="0">
                <a:solidFill>
                  <a:srgbClr val="00B050"/>
                </a:solidFill>
                <a:latin typeface="Times New Roman" panose="02020603050405020304" pitchFamily="18" charset="0"/>
                <a:ea typeface="新宋体" panose="02010609030101010101" charset="-122"/>
                <a:cs typeface="Times New Roman" panose="02020603050405020304" pitchFamily="18" charset="0"/>
              </a:rPr>
              <a:t>Target</a:t>
            </a:r>
            <a:r>
              <a:rPr lang="zh-CN" altLang="en-US" sz="1500" b="1" dirty="0">
                <a:solidFill>
                  <a:srgbClr val="00B050"/>
                </a:solidFill>
                <a:latin typeface="Times New Roman" panose="02020603050405020304" pitchFamily="18" charset="0"/>
                <a:ea typeface="新宋体" panose="02010609030101010101" charset="-122"/>
                <a:cs typeface="Times New Roman" panose="02020603050405020304" pitchFamily="18" charset="0"/>
              </a:rPr>
              <a:t>是期望输出，</a:t>
            </a:r>
            <a:r>
              <a:rPr lang="en-US" altLang="zh-CN" sz="1500" b="1" dirty="0">
                <a:solidFill>
                  <a:srgbClr val="00B050"/>
                </a:solidFill>
                <a:latin typeface="Times New Roman" panose="02020603050405020304" pitchFamily="18" charset="0"/>
                <a:ea typeface="新宋体" panose="02010609030101010101" charset="-122"/>
                <a:cs typeface="Times New Roman" panose="02020603050405020304" pitchFamily="18" charset="0"/>
              </a:rPr>
              <a:t>Training</a:t>
            </a:r>
            <a:r>
              <a:rPr lang="zh-CN" altLang="en-US" sz="1500" b="1" dirty="0">
                <a:solidFill>
                  <a:srgbClr val="00B050"/>
                </a:solidFill>
                <a:latin typeface="Times New Roman" panose="02020603050405020304" pitchFamily="18" charset="0"/>
                <a:ea typeface="新宋体" panose="02010609030101010101" charset="-122"/>
                <a:cs typeface="Times New Roman" panose="02020603050405020304" pitchFamily="18" charset="0"/>
              </a:rPr>
              <a:t>是判断是否训练</a:t>
            </a:r>
            <a:r>
              <a:rPr lang="en-US" altLang="zh-CN" sz="1500" b="1" dirty="0">
                <a:solidFill>
                  <a:srgbClr val="00B050"/>
                </a:solidFill>
                <a:latin typeface="Times New Roman" panose="02020603050405020304" pitchFamily="18" charset="0"/>
                <a:ea typeface="新宋体" panose="02010609030101010101" charset="-122"/>
                <a:cs typeface="Times New Roman" panose="02020603050405020304" pitchFamily="18" charset="0"/>
              </a:rPr>
              <a:t>?</a:t>
            </a:r>
            <a:r>
              <a:rPr lang="en-US" altLang="zh-CN" sz="1500" dirty="0"/>
              <a:t>    </a:t>
            </a:r>
            <a:endParaRPr lang="en-US" altLang="zh-CN" sz="1500" dirty="0"/>
          </a:p>
          <a:p>
            <a:pPr>
              <a:spcBef>
                <a:spcPts val="0"/>
              </a:spcBef>
            </a:pPr>
            <a:r>
              <a:rPr lang="en-US" altLang="zh-CN" sz="1500" dirty="0"/>
              <a:t>     </a:t>
            </a:r>
            <a:r>
              <a:rPr lang="zh-CN" altLang="zh-CN" sz="1500" dirty="0"/>
              <a:t>TrainError += Net-&gt;Error;</a:t>
            </a:r>
            <a:endParaRPr lang="zh-CN" altLang="zh-CN" sz="1500" dirty="0"/>
          </a:p>
          <a:p>
            <a:pPr>
              <a:spcBef>
                <a:spcPts val="0"/>
              </a:spcBef>
            </a:pPr>
            <a:r>
              <a:rPr lang="zh-CN" altLang="zh-CN" sz="1500" dirty="0"/>
              <a:t>  }</a:t>
            </a:r>
            <a:endParaRPr lang="zh-CN" altLang="zh-CN" sz="1500" dirty="0"/>
          </a:p>
          <a:p>
            <a:pPr>
              <a:spcBef>
                <a:spcPts val="0"/>
              </a:spcBef>
            </a:pPr>
            <a:r>
              <a:rPr lang="zh-CN" altLang="zh-CN" sz="1500" dirty="0"/>
              <a:t>  TestError = 0;</a:t>
            </a:r>
            <a:endParaRPr lang="zh-CN" altLang="zh-CN" sz="1500" dirty="0"/>
          </a:p>
          <a:p>
            <a:pPr>
              <a:spcBef>
                <a:spcPts val="0"/>
              </a:spcBef>
            </a:pPr>
            <a:r>
              <a:rPr lang="zh-CN" altLang="zh-CN" sz="1500" dirty="0"/>
              <a:t>  for (</a:t>
            </a:r>
            <a:r>
              <a:rPr lang="en-US" altLang="zh-CN" sz="1500" dirty="0"/>
              <a:t>n</a:t>
            </a:r>
            <a:r>
              <a:rPr lang="zh-CN" altLang="zh-CN" sz="1500" dirty="0"/>
              <a:t>=TEST_LWB; </a:t>
            </a:r>
            <a:r>
              <a:rPr lang="en-US" altLang="zh-CN" sz="1500" dirty="0"/>
              <a:t>n</a:t>
            </a:r>
            <a:r>
              <a:rPr lang="zh-CN" altLang="zh-CN" sz="1500" dirty="0"/>
              <a:t>&lt;=TEST_UPB; </a:t>
            </a:r>
            <a:r>
              <a:rPr lang="en-US" altLang="zh-CN" sz="1500" dirty="0"/>
              <a:t>n</a:t>
            </a:r>
            <a:r>
              <a:rPr lang="zh-CN" altLang="zh-CN" sz="1500" dirty="0"/>
              <a:t>++) {//</a:t>
            </a:r>
            <a:r>
              <a:rPr lang="en-US" altLang="zh-CN" sz="1500" dirty="0"/>
              <a:t>40</a:t>
            </a:r>
            <a:r>
              <a:rPr lang="zh-CN" altLang="zh-CN" sz="1500" dirty="0"/>
              <a:t>，</a:t>
            </a:r>
            <a:r>
              <a:rPr lang="en-US" altLang="zh-CN" sz="1500" dirty="0"/>
              <a:t>60</a:t>
            </a:r>
            <a:endParaRPr lang="zh-CN" altLang="zh-CN" sz="1500" dirty="0"/>
          </a:p>
          <a:p>
            <a:pPr>
              <a:spcBef>
                <a:spcPts val="0"/>
              </a:spcBef>
            </a:pPr>
            <a:r>
              <a:rPr lang="zh-CN" altLang="zh-CN" sz="1500" dirty="0"/>
              <a:t>    </a:t>
            </a:r>
            <a:r>
              <a:rPr lang="en-US" altLang="zh-CN" sz="1500" b="1" dirty="0">
                <a:solidFill>
                  <a:srgbClr val="00B050"/>
                </a:solidFill>
                <a:latin typeface="Times New Roman" panose="02020603050405020304" pitchFamily="18" charset="0"/>
                <a:ea typeface="新宋体" panose="02010609030101010101" charset="-122"/>
                <a:cs typeface="Times New Roman" panose="02020603050405020304" pitchFamily="18" charset="0"/>
              </a:rPr>
              <a:t> </a:t>
            </a:r>
            <a:r>
              <a:rPr lang="en-US" altLang="zh-CN" sz="1500" dirty="0" err="1">
                <a:latin typeface="Times New Roman" panose="02020603050405020304" pitchFamily="18" charset="0"/>
                <a:cs typeface="Times New Roman" panose="02020603050405020304" pitchFamily="18" charset="0"/>
              </a:rPr>
              <a:t>SimulateNet</a:t>
            </a:r>
            <a:r>
              <a:rPr lang="en-US" altLang="zh-CN" sz="1500" dirty="0">
                <a:latin typeface="Times New Roman" panose="02020603050405020304" pitchFamily="18" charset="0"/>
                <a:cs typeface="Times New Roman" panose="02020603050405020304" pitchFamily="18" charset="0"/>
              </a:rPr>
              <a:t>(Net, </a:t>
            </a:r>
            <a:r>
              <a:rPr lang="en-US" altLang="zh-CN" sz="1500" dirty="0" err="1">
                <a:latin typeface="Times New Roman" panose="02020603050405020304" pitchFamily="18" charset="0"/>
                <a:cs typeface="Times New Roman" panose="02020603050405020304" pitchFamily="18" charset="0"/>
              </a:rPr>
              <a:t>TrainInputSet</a:t>
            </a:r>
            <a:r>
              <a:rPr lang="en-US" altLang="zh-CN" sz="1500" dirty="0">
                <a:latin typeface="Times New Roman" panose="02020603050405020304" pitchFamily="18" charset="0"/>
                <a:cs typeface="Times New Roman" panose="02020603050405020304" pitchFamily="18" charset="0"/>
              </a:rPr>
              <a:t>[Sample], Output, </a:t>
            </a:r>
            <a:r>
              <a:rPr lang="en-US" altLang="zh-CN" sz="1500" dirty="0" err="1">
                <a:latin typeface="Times New Roman" panose="02020603050405020304" pitchFamily="18" charset="0"/>
                <a:cs typeface="Times New Roman" panose="02020603050405020304" pitchFamily="18" charset="0"/>
              </a:rPr>
              <a:t>TrainOutputSet</a:t>
            </a:r>
            <a:r>
              <a:rPr lang="en-US" altLang="zh-CN" sz="1500" dirty="0">
                <a:latin typeface="Times New Roman" panose="02020603050405020304" pitchFamily="18" charset="0"/>
                <a:cs typeface="Times New Roman" panose="02020603050405020304" pitchFamily="18" charset="0"/>
              </a:rPr>
              <a:t>[Sample],true);</a:t>
            </a:r>
            <a:r>
              <a:rPr lang="en-US" altLang="zh-CN" sz="1500" b="1" dirty="0">
                <a:solidFill>
                  <a:srgbClr val="00B050"/>
                </a:solidFill>
                <a:latin typeface="Times New Roman" panose="02020603050405020304" pitchFamily="18" charset="0"/>
                <a:ea typeface="新宋体" panose="02010609030101010101" charset="-122"/>
                <a:cs typeface="Times New Roman" panose="02020603050405020304" pitchFamily="18" charset="0"/>
              </a:rPr>
              <a:t> </a:t>
            </a:r>
            <a:endParaRPr lang="en-US" altLang="zh-CN" sz="1500" dirty="0"/>
          </a:p>
          <a:p>
            <a:pPr>
              <a:spcBef>
                <a:spcPts val="0"/>
              </a:spcBef>
            </a:pPr>
            <a:r>
              <a:rPr lang="en-US" altLang="zh-CN" sz="1500" dirty="0"/>
              <a:t>      </a:t>
            </a:r>
            <a:r>
              <a:rPr lang="zh-CN" altLang="zh-CN" sz="1500" dirty="0"/>
              <a:t>TestError += Net-&gt;Error;</a:t>
            </a:r>
            <a:endParaRPr lang="zh-CN" altLang="zh-CN" sz="1500" dirty="0"/>
          </a:p>
          <a:p>
            <a:pPr>
              <a:spcBef>
                <a:spcPts val="0"/>
              </a:spcBef>
            </a:pPr>
            <a:r>
              <a:rPr lang="zh-CN" altLang="zh-CN" sz="1500" dirty="0"/>
              <a:t>  }</a:t>
            </a:r>
            <a:endParaRPr lang="zh-CN" altLang="zh-CN" sz="1500" dirty="0"/>
          </a:p>
          <a:p>
            <a:pPr>
              <a:spcBef>
                <a:spcPts val="0"/>
              </a:spcBef>
            </a:pPr>
            <a:r>
              <a:rPr lang="zh-CN" altLang="zh-CN" sz="1500" dirty="0"/>
              <a:t>  fprintf(f, "\nNMSE is %0.3f on Training Set and %0.3f on Test Set",</a:t>
            </a:r>
            <a:endParaRPr lang="zh-CN" altLang="zh-CN" sz="1500" dirty="0"/>
          </a:p>
          <a:p>
            <a:pPr>
              <a:spcBef>
                <a:spcPts val="0"/>
              </a:spcBef>
            </a:pPr>
            <a:r>
              <a:rPr lang="zh-CN" altLang="zh-CN" sz="1500" dirty="0"/>
              <a:t>             TrainError / TrainErrorPredictingMean,</a:t>
            </a:r>
            <a:endParaRPr lang="zh-CN" altLang="zh-CN" sz="1500" dirty="0"/>
          </a:p>
          <a:p>
            <a:pPr>
              <a:spcBef>
                <a:spcPts val="0"/>
              </a:spcBef>
            </a:pPr>
            <a:r>
              <a:rPr lang="zh-CN" altLang="zh-CN" sz="1500" dirty="0"/>
              <a:t>             TestError / TestErrorPredictingMean);</a:t>
            </a:r>
            <a:endParaRPr lang="zh-CN" altLang="zh-CN" sz="1500" dirty="0"/>
          </a:p>
          <a:p>
            <a:pPr>
              <a:spcBef>
                <a:spcPts val="0"/>
              </a:spcBef>
            </a:pPr>
            <a:r>
              <a:rPr lang="zh-CN" altLang="zh-CN" sz="1500" dirty="0"/>
              <a:t>}</a:t>
            </a:r>
            <a:endParaRPr lang="zh-CN" altLang="en-US" sz="1500" dirty="0">
              <a:latin typeface="Times New Roman" panose="02020603050405020304" pitchFamily="18" charset="0"/>
              <a:cs typeface="Times New Roman" panose="02020603050405020304" pitchFamily="18" charset="0"/>
            </a:endParaRPr>
          </a:p>
        </p:txBody>
      </p:sp>
      <p:sp>
        <p:nvSpPr>
          <p:cNvPr id="5" name="动作按钮: 上一张 4">
            <a:hlinkClick r:id="rId1" action="ppaction://hlinksldjump" highlightClick="1"/>
          </p:cNvPr>
          <p:cNvSpPr/>
          <p:nvPr/>
        </p:nvSpPr>
        <p:spPr>
          <a:xfrm>
            <a:off x="6399330" y="4840002"/>
            <a:ext cx="441814" cy="303498"/>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矩形 1"/>
          <p:cNvSpPr/>
          <p:nvPr/>
        </p:nvSpPr>
        <p:spPr>
          <a:xfrm>
            <a:off x="3206443" y="195487"/>
            <a:ext cx="3429000" cy="830997"/>
          </a:xfrm>
          <a:prstGeom prst="rect">
            <a:avLst/>
          </a:prstGeom>
        </p:spPr>
        <p:txBody>
          <a:bodyPr>
            <a:spAutoFit/>
          </a:bodyPr>
          <a:lstStyle/>
          <a:p>
            <a:r>
              <a:rPr lang="en-US" altLang="zh-CN" sz="1600" dirty="0">
                <a:solidFill>
                  <a:srgbClr val="0000FF"/>
                </a:solidFill>
                <a:latin typeface="新宋体" panose="02010609030101010101" charset="-122"/>
                <a:ea typeface="新宋体" panose="02010609030101010101" charset="-122"/>
              </a:rPr>
              <a:t>void</a:t>
            </a:r>
            <a:r>
              <a:rPr lang="en-US" altLang="zh-CN" sz="1600" dirty="0">
                <a:solidFill>
                  <a:prstClr val="black"/>
                </a:solidFill>
                <a:latin typeface="新宋体" panose="02010609030101010101" charset="-122"/>
                <a:ea typeface="新宋体" panose="02010609030101010101" charset="-122"/>
              </a:rPr>
              <a:t> </a:t>
            </a:r>
            <a:r>
              <a:rPr lang="en-US" altLang="zh-CN" sz="1600" dirty="0" err="1">
                <a:solidFill>
                  <a:prstClr val="black"/>
                </a:solidFill>
                <a:latin typeface="新宋体" panose="02010609030101010101" charset="-122"/>
                <a:ea typeface="新宋体" panose="02010609030101010101" charset="-122"/>
              </a:rPr>
              <a:t>SimulateNet</a:t>
            </a:r>
            <a:r>
              <a:rPr lang="en-US" altLang="zh-CN" sz="1600" dirty="0">
                <a:solidFill>
                  <a:prstClr val="black"/>
                </a:solidFill>
                <a:latin typeface="新宋体" panose="02010609030101010101" charset="-122"/>
                <a:ea typeface="新宋体" panose="02010609030101010101" charset="-122"/>
              </a:rPr>
              <a:t>(NET* Net, REAL* Input, REAL* Output, REAL* Target, BOOL Training)</a:t>
            </a:r>
            <a:endParaRPr lang="en-US" altLang="zh-CN" sz="1600" dirty="0">
              <a:solidFill>
                <a:prstClr val="black"/>
              </a:solidFill>
              <a:latin typeface="新宋体" panose="02010609030101010101" charset="-122"/>
              <a:ea typeface="新宋体" panose="02010609030101010101" charset="-122"/>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24" y="-37272"/>
            <a:ext cx="6851576" cy="5056026"/>
          </a:xfrm>
        </p:spPr>
        <p:txBody>
          <a:bodyPr>
            <a:noAutofit/>
          </a:bodyPr>
          <a:lstStyle/>
          <a:p>
            <a:r>
              <a:rPr lang="zh-CN" altLang="en-US" sz="1500" b="1" dirty="0">
                <a:solidFill>
                  <a:srgbClr val="FF0000"/>
                </a:solidFill>
                <a:latin typeface="Times New Roman" panose="02020603050405020304" pitchFamily="18" charset="0"/>
                <a:ea typeface="新宋体" panose="02010609030101010101" charset="-122"/>
                <a:cs typeface="Times New Roman" panose="02020603050405020304" pitchFamily="18" charset="0"/>
              </a:rPr>
              <a:t>判断网络误差是否满足要求</a:t>
            </a:r>
            <a:endParaRPr lang="en-US" altLang="zh-CN" sz="1500" b="1" dirty="0">
              <a:solidFill>
                <a:srgbClr val="FF0000"/>
              </a:solidFill>
              <a:latin typeface="Times New Roman" panose="02020603050405020304" pitchFamily="18" charset="0"/>
              <a:ea typeface="新宋体" panose="02010609030101010101" charset="-122"/>
              <a:cs typeface="Times New Roman" panose="02020603050405020304" pitchFamily="18" charset="0"/>
            </a:endParaRPr>
          </a:p>
          <a:p>
            <a:r>
              <a:rPr lang="en-US" altLang="zh-CN" sz="1500" dirty="0">
                <a:solidFill>
                  <a:srgbClr val="0000FF"/>
                </a:solidFill>
                <a:latin typeface="Times New Roman" panose="02020603050405020304" pitchFamily="18" charset="0"/>
                <a:ea typeface="新宋体" panose="02010609030101010101" charset="-122"/>
                <a:cs typeface="Times New Roman" panose="02020603050405020304" pitchFamily="18" charset="0"/>
              </a:rPr>
              <a:t>Stop = false;</a:t>
            </a:r>
            <a:endParaRPr lang="en-US" altLang="zh-CN" sz="1500" dirty="0">
              <a:solidFill>
                <a:srgbClr val="0000FF"/>
              </a:solidFill>
              <a:latin typeface="Times New Roman" panose="02020603050405020304" pitchFamily="18" charset="0"/>
              <a:ea typeface="新宋体" panose="02010609030101010101" charset="-122"/>
              <a:cs typeface="Times New Roman" panose="02020603050405020304" pitchFamily="18" charset="0"/>
            </a:endParaRPr>
          </a:p>
          <a:p>
            <a:r>
              <a:rPr lang="en-US" altLang="zh-CN" sz="1500" dirty="0">
                <a:solidFill>
                  <a:srgbClr val="0000FF"/>
                </a:solidFill>
                <a:latin typeface="Times New Roman" panose="02020603050405020304" pitchFamily="18" charset="0"/>
                <a:ea typeface="新宋体" panose="02010609030101010101" charset="-122"/>
                <a:cs typeface="Times New Roman" panose="02020603050405020304" pitchFamily="18" charset="0"/>
              </a:rPr>
              <a:t>do {</a:t>
            </a:r>
            <a:endParaRPr lang="en-US" altLang="zh-CN" sz="1500" dirty="0">
              <a:solidFill>
                <a:srgbClr val="0000FF"/>
              </a:solidFill>
              <a:latin typeface="Times New Roman" panose="02020603050405020304" pitchFamily="18" charset="0"/>
              <a:ea typeface="新宋体" panose="02010609030101010101" charset="-122"/>
              <a:cs typeface="Times New Roman" panose="02020603050405020304" pitchFamily="18" charset="0"/>
            </a:endParaRPr>
          </a:p>
          <a:p>
            <a:r>
              <a:rPr lang="en-US" altLang="zh-CN" sz="1500" dirty="0">
                <a:solidFill>
                  <a:srgbClr val="0000FF"/>
                </a:solidFill>
                <a:latin typeface="Times New Roman" panose="02020603050405020304" pitchFamily="18" charset="0"/>
                <a:ea typeface="新宋体" panose="02010609030101010101" charset="-122"/>
                <a:cs typeface="Times New Roman" panose="02020603050405020304" pitchFamily="18" charset="0"/>
              </a:rPr>
              <a:t>        </a:t>
            </a:r>
            <a:r>
              <a:rPr lang="en-US" altLang="zh-CN" sz="1500" dirty="0" err="1">
                <a:solidFill>
                  <a:srgbClr val="0000FF"/>
                </a:solidFill>
                <a:latin typeface="Times New Roman" panose="02020603050405020304" pitchFamily="18" charset="0"/>
                <a:ea typeface="新宋体" panose="02010609030101010101" charset="-122"/>
                <a:cs typeface="Times New Roman" panose="02020603050405020304" pitchFamily="18" charset="0"/>
              </a:rPr>
              <a:t>TrainNet</a:t>
            </a:r>
            <a:r>
              <a:rPr lang="en-US" altLang="zh-CN" sz="1500" dirty="0">
                <a:solidFill>
                  <a:srgbClr val="0000FF"/>
                </a:solidFill>
                <a:latin typeface="Times New Roman" panose="02020603050405020304" pitchFamily="18" charset="0"/>
                <a:ea typeface="新宋体" panose="02010609030101010101" charset="-122"/>
                <a:cs typeface="Times New Roman" panose="02020603050405020304" pitchFamily="18" charset="0"/>
              </a:rPr>
              <a:t>(&amp;Net, 1);</a:t>
            </a:r>
            <a:r>
              <a:rPr lang="en-US" altLang="zh-CN" sz="1500" b="1" dirty="0">
                <a:solidFill>
                  <a:srgbClr val="00B050"/>
                </a:solidFill>
                <a:latin typeface="Times New Roman" panose="02020603050405020304" pitchFamily="18" charset="0"/>
                <a:ea typeface="新宋体" panose="02010609030101010101" charset="-122"/>
                <a:cs typeface="Times New Roman" panose="02020603050405020304" pitchFamily="18" charset="0"/>
              </a:rPr>
              <a:t>//</a:t>
            </a:r>
            <a:r>
              <a:rPr lang="zh-CN" altLang="en-US" sz="1500" b="1" dirty="0">
                <a:solidFill>
                  <a:srgbClr val="00B050"/>
                </a:solidFill>
                <a:latin typeface="Times New Roman" panose="02020603050405020304" pitchFamily="18" charset="0"/>
                <a:ea typeface="新宋体" panose="02010609030101010101" charset="-122"/>
                <a:cs typeface="Times New Roman" panose="02020603050405020304" pitchFamily="18" charset="0"/>
              </a:rPr>
              <a:t>进行网络训练</a:t>
            </a:r>
            <a:endParaRPr lang="en-US" altLang="zh-CN" sz="1500" dirty="0">
              <a:solidFill>
                <a:srgbClr val="0000FF"/>
              </a:solidFill>
              <a:latin typeface="Times New Roman" panose="02020603050405020304" pitchFamily="18" charset="0"/>
              <a:ea typeface="新宋体" panose="02010609030101010101" charset="-122"/>
              <a:cs typeface="Times New Roman" panose="02020603050405020304" pitchFamily="18" charset="0"/>
            </a:endParaRPr>
          </a:p>
          <a:p>
            <a:r>
              <a:rPr lang="en-US" altLang="zh-CN" sz="1500" dirty="0">
                <a:solidFill>
                  <a:prstClr val="black"/>
                </a:solidFill>
                <a:latin typeface="Times New Roman" panose="02020603050405020304" pitchFamily="18" charset="0"/>
                <a:ea typeface="新宋体" panose="02010609030101010101" charset="-122"/>
                <a:cs typeface="Times New Roman" panose="02020603050405020304" pitchFamily="18" charset="0"/>
              </a:rPr>
              <a:t>        </a:t>
            </a:r>
            <a:r>
              <a:rPr lang="en-US" altLang="zh-CN" sz="1500" dirty="0" err="1">
                <a:solidFill>
                  <a:prstClr val="black"/>
                </a:solidFill>
                <a:latin typeface="Times New Roman" panose="02020603050405020304" pitchFamily="18" charset="0"/>
                <a:ea typeface="新宋体" panose="02010609030101010101" charset="-122"/>
                <a:cs typeface="Times New Roman" panose="02020603050405020304" pitchFamily="18" charset="0"/>
              </a:rPr>
              <a:t>TestNet</a:t>
            </a:r>
            <a:r>
              <a:rPr lang="en-US" altLang="zh-CN" sz="1500" dirty="0">
                <a:solidFill>
                  <a:prstClr val="black"/>
                </a:solidFill>
                <a:latin typeface="Times New Roman" panose="02020603050405020304" pitchFamily="18" charset="0"/>
                <a:ea typeface="新宋体" panose="02010609030101010101" charset="-122"/>
                <a:cs typeface="Times New Roman" panose="02020603050405020304" pitchFamily="18" charset="0"/>
              </a:rPr>
              <a:t>(&amp;Net);</a:t>
            </a:r>
            <a:r>
              <a:rPr lang="en-US" altLang="zh-CN" sz="1500" b="1" dirty="0">
                <a:solidFill>
                  <a:srgbClr val="00B050"/>
                </a:solidFill>
                <a:latin typeface="Times New Roman" panose="02020603050405020304" pitchFamily="18" charset="0"/>
                <a:ea typeface="新宋体" panose="02010609030101010101" charset="-122"/>
                <a:cs typeface="Times New Roman" panose="02020603050405020304" pitchFamily="18" charset="0"/>
              </a:rPr>
              <a:t>//</a:t>
            </a:r>
            <a:r>
              <a:rPr lang="zh-CN" altLang="en-US" sz="1500" b="1" dirty="0">
                <a:solidFill>
                  <a:srgbClr val="00B050"/>
                </a:solidFill>
                <a:latin typeface="Times New Roman" panose="02020603050405020304" pitchFamily="18" charset="0"/>
                <a:ea typeface="新宋体" panose="02010609030101010101" charset="-122"/>
                <a:cs typeface="Times New Roman" panose="02020603050405020304" pitchFamily="18" charset="0"/>
              </a:rPr>
              <a:t>进行网络测试</a:t>
            </a:r>
            <a:endParaRPr lang="en-US" altLang="zh-CN" sz="1500" b="1" dirty="0">
              <a:solidFill>
                <a:srgbClr val="00B050"/>
              </a:solidFill>
              <a:latin typeface="Times New Roman" panose="02020603050405020304" pitchFamily="18" charset="0"/>
              <a:ea typeface="新宋体" panose="02010609030101010101" charset="-122"/>
              <a:cs typeface="Times New Roman" panose="02020603050405020304" pitchFamily="18" charset="0"/>
            </a:endParaRPr>
          </a:p>
          <a:p>
            <a:pPr>
              <a:lnSpc>
                <a:spcPct val="80000"/>
              </a:lnSpc>
            </a:pPr>
            <a:r>
              <a:rPr lang="en-US" altLang="zh-CN" sz="1500" dirty="0">
                <a:solidFill>
                  <a:srgbClr val="0000FF"/>
                </a:solidFill>
                <a:latin typeface="Times New Roman" panose="02020603050405020304" pitchFamily="18" charset="0"/>
                <a:ea typeface="新宋体" panose="02010609030101010101" charset="-122"/>
                <a:cs typeface="Times New Roman" panose="02020603050405020304" pitchFamily="18" charset="0"/>
              </a:rPr>
              <a:t>        if</a:t>
            </a:r>
            <a:r>
              <a:rPr lang="en-US" altLang="zh-CN" sz="1500" dirty="0">
                <a:solidFill>
                  <a:prstClr val="black"/>
                </a:solidFill>
                <a:latin typeface="Times New Roman" panose="02020603050405020304" pitchFamily="18" charset="0"/>
                <a:ea typeface="新宋体" panose="02010609030101010101" charset="-122"/>
                <a:cs typeface="Times New Roman" panose="02020603050405020304" pitchFamily="18" charset="0"/>
              </a:rPr>
              <a:t> (</a:t>
            </a:r>
            <a:r>
              <a:rPr lang="en-US" altLang="zh-CN" sz="1500" dirty="0" err="1">
                <a:solidFill>
                  <a:prstClr val="black"/>
                </a:solidFill>
                <a:latin typeface="Times New Roman" panose="02020603050405020304" pitchFamily="18" charset="0"/>
                <a:ea typeface="新宋体" panose="02010609030101010101" charset="-122"/>
                <a:cs typeface="Times New Roman" panose="02020603050405020304" pitchFamily="18" charset="0"/>
              </a:rPr>
              <a:t>TrainError</a:t>
            </a:r>
            <a:r>
              <a:rPr lang="en-US" altLang="zh-CN" sz="1500" dirty="0">
                <a:solidFill>
                  <a:prstClr val="black"/>
                </a:solidFill>
                <a:latin typeface="Times New Roman" panose="02020603050405020304" pitchFamily="18" charset="0"/>
                <a:ea typeface="新宋体" panose="02010609030101010101" charset="-122"/>
                <a:cs typeface="Times New Roman" panose="02020603050405020304" pitchFamily="18" charset="0"/>
              </a:rPr>
              <a:t>&lt;=0.09||</a:t>
            </a:r>
            <a:r>
              <a:rPr lang="en-US" altLang="zh-CN" sz="1500" dirty="0" err="1">
                <a:solidFill>
                  <a:prstClr val="black"/>
                </a:solidFill>
                <a:latin typeface="Times New Roman" panose="02020603050405020304" pitchFamily="18" charset="0"/>
                <a:ea typeface="新宋体" panose="02010609030101010101" charset="-122"/>
                <a:cs typeface="Times New Roman" panose="02020603050405020304" pitchFamily="18" charset="0"/>
              </a:rPr>
              <a:t>i</a:t>
            </a:r>
            <a:r>
              <a:rPr lang="en-US" altLang="zh-CN" sz="1500" dirty="0">
                <a:solidFill>
                  <a:prstClr val="black"/>
                </a:solidFill>
                <a:latin typeface="Times New Roman" panose="02020603050405020304" pitchFamily="18" charset="0"/>
                <a:ea typeface="新宋体" panose="02010609030101010101" charset="-122"/>
                <a:cs typeface="Times New Roman" panose="02020603050405020304" pitchFamily="18" charset="0"/>
              </a:rPr>
              <a:t>&gt;40000)</a:t>
            </a:r>
            <a:r>
              <a:rPr lang="en-US" altLang="zh-CN" sz="1500" b="1" dirty="0">
                <a:solidFill>
                  <a:srgbClr val="00B050"/>
                </a:solidFill>
                <a:latin typeface="Times New Roman" panose="02020603050405020304" pitchFamily="18" charset="0"/>
                <a:ea typeface="新宋体" panose="02010609030101010101" charset="-122"/>
                <a:cs typeface="Times New Roman" panose="02020603050405020304" pitchFamily="18" charset="0"/>
              </a:rPr>
              <a:t> //</a:t>
            </a:r>
            <a:r>
              <a:rPr lang="zh-CN" altLang="en-US" sz="1500" b="1" dirty="0">
                <a:solidFill>
                  <a:srgbClr val="00B050"/>
                </a:solidFill>
                <a:latin typeface="Times New Roman" panose="02020603050405020304" pitchFamily="18" charset="0"/>
                <a:ea typeface="新宋体" panose="02010609030101010101" charset="-122"/>
                <a:cs typeface="Times New Roman" panose="02020603050405020304" pitchFamily="18" charset="0"/>
              </a:rPr>
              <a:t>若误差小于</a:t>
            </a:r>
            <a:r>
              <a:rPr lang="en-US" altLang="zh-CN" sz="1500" b="1" dirty="0">
                <a:solidFill>
                  <a:srgbClr val="00B050"/>
                </a:solidFill>
                <a:latin typeface="Times New Roman" panose="02020603050405020304" pitchFamily="18" charset="0"/>
                <a:ea typeface="新宋体" panose="02010609030101010101" charset="-122"/>
                <a:cs typeface="Times New Roman" panose="02020603050405020304" pitchFamily="18" charset="0"/>
              </a:rPr>
              <a:t>0.09 </a:t>
            </a:r>
            <a:r>
              <a:rPr lang="zh-CN" altLang="en-US" sz="1500" b="1" dirty="0">
                <a:solidFill>
                  <a:srgbClr val="00B050"/>
                </a:solidFill>
                <a:latin typeface="Times New Roman" panose="02020603050405020304" pitchFamily="18" charset="0"/>
                <a:ea typeface="新宋体" panose="02010609030101010101" charset="-122"/>
                <a:cs typeface="Times New Roman" panose="02020603050405020304" pitchFamily="18" charset="0"/>
              </a:rPr>
              <a:t>或者学习次数</a:t>
            </a:r>
            <a:endParaRPr lang="en-US" altLang="zh-CN" sz="1500" b="1" dirty="0">
              <a:solidFill>
                <a:srgbClr val="00B050"/>
              </a:solidFill>
              <a:latin typeface="Times New Roman" panose="02020603050405020304" pitchFamily="18" charset="0"/>
              <a:ea typeface="新宋体" panose="02010609030101010101" charset="-122"/>
              <a:cs typeface="Times New Roman" panose="02020603050405020304" pitchFamily="18" charset="0"/>
            </a:endParaRPr>
          </a:p>
          <a:p>
            <a:r>
              <a:rPr lang="en-US" altLang="zh-CN" sz="1500" b="1" dirty="0">
                <a:latin typeface="Times New Roman" panose="02020603050405020304" pitchFamily="18" charset="0"/>
                <a:ea typeface="新宋体" panose="02010609030101010101" charset="-122"/>
                <a:cs typeface="Times New Roman" panose="02020603050405020304" pitchFamily="18" charset="0"/>
              </a:rPr>
              <a:t>                    </a:t>
            </a:r>
            <a:r>
              <a:rPr lang="en-US" altLang="zh-CN" sz="1500" b="1" dirty="0">
                <a:solidFill>
                  <a:srgbClr val="00B050"/>
                </a:solidFill>
                <a:latin typeface="Times New Roman" panose="02020603050405020304" pitchFamily="18" charset="0"/>
                <a:ea typeface="新宋体" panose="02010609030101010101" charset="-122"/>
                <a:cs typeface="Times New Roman" panose="02020603050405020304" pitchFamily="18" charset="0"/>
              </a:rPr>
              <a:t>//</a:t>
            </a:r>
            <a:r>
              <a:rPr lang="zh-CN" altLang="en-US" sz="1500" b="1" dirty="0">
                <a:solidFill>
                  <a:srgbClr val="00B050"/>
                </a:solidFill>
                <a:latin typeface="Times New Roman" panose="02020603050405020304" pitchFamily="18" charset="0"/>
                <a:ea typeface="新宋体" panose="02010609030101010101" charset="-122"/>
                <a:cs typeface="Times New Roman" panose="02020603050405020304" pitchFamily="18" charset="0"/>
              </a:rPr>
              <a:t>大于</a:t>
            </a:r>
            <a:r>
              <a:rPr lang="en-US" altLang="zh-CN" sz="1500" b="1" dirty="0">
                <a:solidFill>
                  <a:srgbClr val="00B050"/>
                </a:solidFill>
                <a:latin typeface="Times New Roman" panose="02020603050405020304" pitchFamily="18" charset="0"/>
                <a:ea typeface="新宋体" panose="02010609030101010101" charset="-122"/>
                <a:cs typeface="Times New Roman" panose="02020603050405020304" pitchFamily="18" charset="0"/>
              </a:rPr>
              <a:t>4000</a:t>
            </a:r>
            <a:r>
              <a:rPr lang="zh-CN" altLang="en-US" sz="1500" b="1" dirty="0">
                <a:solidFill>
                  <a:srgbClr val="00B050"/>
                </a:solidFill>
                <a:latin typeface="Times New Roman" panose="02020603050405020304" pitchFamily="18" charset="0"/>
                <a:ea typeface="新宋体" panose="02010609030101010101" charset="-122"/>
                <a:cs typeface="Times New Roman" panose="02020603050405020304" pitchFamily="18" charset="0"/>
              </a:rPr>
              <a:t>就退出测试</a:t>
            </a:r>
            <a:r>
              <a:rPr lang="en-US" altLang="zh-CN" sz="1500" b="1" dirty="0">
                <a:solidFill>
                  <a:srgbClr val="00B050"/>
                </a:solidFill>
                <a:latin typeface="Times New Roman" panose="02020603050405020304" pitchFamily="18" charset="0"/>
                <a:ea typeface="新宋体" panose="02010609030101010101" charset="-122"/>
                <a:cs typeface="Times New Roman" panose="02020603050405020304" pitchFamily="18" charset="0"/>
              </a:rPr>
              <a:t>,</a:t>
            </a:r>
            <a:r>
              <a:rPr lang="zh-CN" altLang="en-US" sz="1500" b="1" dirty="0">
                <a:solidFill>
                  <a:srgbClr val="00B050"/>
                </a:solidFill>
                <a:latin typeface="Times New Roman" panose="02020603050405020304" pitchFamily="18" charset="0"/>
                <a:ea typeface="新宋体" panose="02010609030101010101" charset="-122"/>
                <a:cs typeface="Times New Roman" panose="02020603050405020304" pitchFamily="18" charset="0"/>
              </a:rPr>
              <a:t>否则进入下一轮学习</a:t>
            </a:r>
            <a:r>
              <a:rPr lang="en-US" altLang="zh-CN" sz="1500" b="1" dirty="0">
                <a:solidFill>
                  <a:srgbClr val="00B050"/>
                </a:solidFill>
                <a:latin typeface="Times New Roman" panose="02020603050405020304" pitchFamily="18" charset="0"/>
                <a:ea typeface="新宋体" panose="02010609030101010101" charset="-122"/>
                <a:cs typeface="Times New Roman" panose="02020603050405020304" pitchFamily="18" charset="0"/>
              </a:rPr>
              <a:t> </a:t>
            </a:r>
            <a:endParaRPr lang="en-US" altLang="zh-CN" sz="1500" b="1" dirty="0">
              <a:solidFill>
                <a:srgbClr val="00B050"/>
              </a:solidFill>
              <a:latin typeface="Times New Roman" panose="02020603050405020304" pitchFamily="18" charset="0"/>
              <a:ea typeface="新宋体" panose="02010609030101010101" charset="-122"/>
              <a:cs typeface="Times New Roman" panose="02020603050405020304" pitchFamily="18" charset="0"/>
            </a:endParaRPr>
          </a:p>
          <a:p>
            <a:r>
              <a:rPr lang="en-US" altLang="zh-CN" sz="1500" b="1" dirty="0">
                <a:solidFill>
                  <a:srgbClr val="00B050"/>
                </a:solidFill>
                <a:latin typeface="Times New Roman" panose="02020603050405020304" pitchFamily="18" charset="0"/>
                <a:ea typeface="新宋体" panose="02010609030101010101" charset="-122"/>
                <a:cs typeface="Times New Roman" panose="02020603050405020304" pitchFamily="18" charset="0"/>
              </a:rPr>
              <a:t>        </a:t>
            </a:r>
            <a:r>
              <a:rPr lang="en-US" altLang="zh-CN" sz="1500" dirty="0">
                <a:solidFill>
                  <a:prstClr val="black"/>
                </a:solidFill>
                <a:latin typeface="Times New Roman" panose="02020603050405020304" pitchFamily="18" charset="0"/>
                <a:ea typeface="新宋体" panose="02010609030101010101" charset="-122"/>
                <a:cs typeface="Times New Roman" panose="02020603050405020304" pitchFamily="18" charset="0"/>
              </a:rPr>
              <a:t>{</a:t>
            </a:r>
            <a:r>
              <a:rPr lang="en-US" altLang="zh-CN" sz="1500" b="1" dirty="0">
                <a:solidFill>
                  <a:srgbClr val="00B050"/>
                </a:solidFill>
                <a:latin typeface="Times New Roman" panose="02020603050405020304" pitchFamily="18" charset="0"/>
                <a:ea typeface="新宋体" panose="02010609030101010101" charset="-122"/>
                <a:cs typeface="Times New Roman" panose="02020603050405020304" pitchFamily="18" charset="0"/>
              </a:rPr>
              <a:t>   </a:t>
            </a:r>
            <a:endParaRPr lang="en-US" altLang="zh-CN" sz="1500" b="1" dirty="0">
              <a:solidFill>
                <a:srgbClr val="00B050"/>
              </a:solidFill>
              <a:latin typeface="Times New Roman" panose="02020603050405020304" pitchFamily="18" charset="0"/>
              <a:ea typeface="新宋体" panose="02010609030101010101" charset="-122"/>
              <a:cs typeface="Times New Roman" panose="02020603050405020304" pitchFamily="18" charset="0"/>
            </a:endParaRPr>
          </a:p>
          <a:p>
            <a:r>
              <a:rPr lang="en-US" altLang="zh-CN" sz="1500" b="1" dirty="0">
                <a:solidFill>
                  <a:srgbClr val="00B050"/>
                </a:solidFill>
                <a:latin typeface="Times New Roman" panose="02020603050405020304" pitchFamily="18" charset="0"/>
                <a:ea typeface="新宋体" panose="02010609030101010101" charset="-122"/>
                <a:cs typeface="Times New Roman" panose="02020603050405020304" pitchFamily="18" charset="0"/>
              </a:rPr>
              <a:t>            </a:t>
            </a:r>
            <a:r>
              <a:rPr lang="en-US" altLang="zh-CN" sz="1500" dirty="0" err="1">
                <a:solidFill>
                  <a:srgbClr val="FF0000"/>
                </a:solidFill>
                <a:latin typeface="Times New Roman" panose="02020603050405020304" pitchFamily="18" charset="0"/>
                <a:ea typeface="新宋体" panose="02010609030101010101" charset="-122"/>
                <a:cs typeface="Times New Roman" panose="02020603050405020304" pitchFamily="18" charset="0"/>
              </a:rPr>
              <a:t>SaveWeights</a:t>
            </a:r>
            <a:r>
              <a:rPr lang="en-US" altLang="zh-CN" sz="1500" dirty="0">
                <a:solidFill>
                  <a:srgbClr val="FF0000"/>
                </a:solidFill>
                <a:latin typeface="Times New Roman" panose="02020603050405020304" pitchFamily="18" charset="0"/>
                <a:ea typeface="新宋体" panose="02010609030101010101" charset="-122"/>
                <a:cs typeface="Times New Roman" panose="02020603050405020304" pitchFamily="18" charset="0"/>
              </a:rPr>
              <a:t>(&amp;Net);</a:t>
            </a:r>
            <a:r>
              <a:rPr lang="en-US" altLang="zh-CN" sz="1500" b="1" dirty="0">
                <a:solidFill>
                  <a:srgbClr val="FF0000"/>
                </a:solidFill>
                <a:latin typeface="Times New Roman" panose="02020603050405020304" pitchFamily="18" charset="0"/>
                <a:ea typeface="新宋体" panose="02010609030101010101" charset="-122"/>
                <a:cs typeface="Times New Roman" panose="02020603050405020304" pitchFamily="18" charset="0"/>
              </a:rPr>
              <a:t> </a:t>
            </a:r>
            <a:r>
              <a:rPr lang="en-US" altLang="zh-CN" sz="1500" b="1" dirty="0">
                <a:solidFill>
                  <a:srgbClr val="00B050"/>
                </a:solidFill>
                <a:latin typeface="Times New Roman" panose="02020603050405020304" pitchFamily="18" charset="0"/>
                <a:ea typeface="新宋体" panose="02010609030101010101" charset="-122"/>
                <a:cs typeface="Times New Roman" panose="02020603050405020304" pitchFamily="18" charset="0"/>
              </a:rPr>
              <a:t>// </a:t>
            </a:r>
            <a:r>
              <a:rPr lang="zh-CN" altLang="en-US" sz="1500" b="1" dirty="0">
                <a:solidFill>
                  <a:srgbClr val="00B050"/>
                </a:solidFill>
                <a:latin typeface="Times New Roman" panose="02020603050405020304" pitchFamily="18" charset="0"/>
                <a:ea typeface="新宋体" panose="02010609030101010101" charset="-122"/>
                <a:cs typeface="Times New Roman" panose="02020603050405020304" pitchFamily="18" charset="0"/>
              </a:rPr>
              <a:t>保存调整好的权值，输出到文件中</a:t>
            </a:r>
            <a:endParaRPr lang="en-US" altLang="zh-CN" sz="1500" b="1" dirty="0">
              <a:solidFill>
                <a:srgbClr val="00B050"/>
              </a:solidFill>
              <a:latin typeface="Times New Roman" panose="02020603050405020304" pitchFamily="18" charset="0"/>
              <a:ea typeface="新宋体" panose="02010609030101010101" charset="-122"/>
              <a:cs typeface="Times New Roman" panose="02020603050405020304" pitchFamily="18" charset="0"/>
            </a:endParaRPr>
          </a:p>
          <a:p>
            <a:r>
              <a:rPr lang="en-US" altLang="zh-CN" sz="1500" b="1" dirty="0">
                <a:solidFill>
                  <a:srgbClr val="00B050"/>
                </a:solidFill>
                <a:latin typeface="Times New Roman" panose="02020603050405020304" pitchFamily="18" charset="0"/>
                <a:ea typeface="新宋体" panose="02010609030101010101" charset="-122"/>
                <a:cs typeface="Times New Roman" panose="02020603050405020304" pitchFamily="18" charset="0"/>
              </a:rPr>
              <a:t>        </a:t>
            </a:r>
            <a:r>
              <a:rPr lang="en-US" altLang="zh-CN" sz="1500" dirty="0">
                <a:solidFill>
                  <a:prstClr val="black"/>
                </a:solidFill>
                <a:latin typeface="Times New Roman" panose="02020603050405020304" pitchFamily="18" charset="0"/>
                <a:ea typeface="新宋体" panose="02010609030101010101" charset="-122"/>
                <a:cs typeface="Times New Roman" panose="02020603050405020304" pitchFamily="18" charset="0"/>
              </a:rPr>
              <a:t>}</a:t>
            </a:r>
            <a:endParaRPr lang="en-US" altLang="zh-CN" sz="1500" dirty="0">
              <a:solidFill>
                <a:prstClr val="black"/>
              </a:solidFill>
              <a:latin typeface="Times New Roman" panose="02020603050405020304" pitchFamily="18" charset="0"/>
              <a:ea typeface="新宋体" panose="02010609030101010101" charset="-122"/>
              <a:cs typeface="Times New Roman" panose="02020603050405020304" pitchFamily="18" charset="0"/>
            </a:endParaRPr>
          </a:p>
          <a:p>
            <a:r>
              <a:rPr lang="en-US" altLang="zh-CN" sz="1500" dirty="0">
                <a:solidFill>
                  <a:prstClr val="black"/>
                </a:solidFill>
                <a:latin typeface="Times New Roman" panose="02020603050405020304" pitchFamily="18" charset="0"/>
                <a:ea typeface="新宋体" panose="02010609030101010101" charset="-122"/>
                <a:cs typeface="Times New Roman" panose="02020603050405020304" pitchFamily="18" charset="0"/>
              </a:rPr>
              <a:t>        else</a:t>
            </a:r>
            <a:endParaRPr lang="en-US" altLang="zh-CN" sz="1500" dirty="0">
              <a:solidFill>
                <a:prstClr val="black"/>
              </a:solidFill>
              <a:latin typeface="Times New Roman" panose="02020603050405020304" pitchFamily="18" charset="0"/>
              <a:ea typeface="新宋体" panose="02010609030101010101" charset="-122"/>
              <a:cs typeface="Times New Roman" panose="02020603050405020304" pitchFamily="18" charset="0"/>
            </a:endParaRPr>
          </a:p>
          <a:p>
            <a:r>
              <a:rPr lang="en-US" altLang="zh-CN" sz="1500" dirty="0">
                <a:solidFill>
                  <a:prstClr val="black"/>
                </a:solidFill>
                <a:latin typeface="Times New Roman" panose="02020603050405020304" pitchFamily="18" charset="0"/>
                <a:ea typeface="新宋体" panose="02010609030101010101" charset="-122"/>
                <a:cs typeface="Times New Roman" panose="02020603050405020304" pitchFamily="18" charset="0"/>
              </a:rPr>
              <a:t>       {</a:t>
            </a:r>
            <a:endParaRPr lang="en-US" altLang="zh-CN" sz="1500" dirty="0">
              <a:solidFill>
                <a:prstClr val="black"/>
              </a:solidFill>
              <a:latin typeface="Times New Roman" panose="02020603050405020304" pitchFamily="18" charset="0"/>
              <a:ea typeface="新宋体" panose="02010609030101010101" charset="-122"/>
              <a:cs typeface="Times New Roman" panose="02020603050405020304" pitchFamily="18" charset="0"/>
            </a:endParaRPr>
          </a:p>
          <a:p>
            <a:r>
              <a:rPr lang="en-US" altLang="zh-CN" sz="1500" dirty="0">
                <a:solidFill>
                  <a:prstClr val="black"/>
                </a:solidFill>
                <a:latin typeface="Times New Roman" panose="02020603050405020304" pitchFamily="18" charset="0"/>
                <a:ea typeface="新宋体" panose="02010609030101010101" charset="-122"/>
                <a:cs typeface="Times New Roman" panose="02020603050405020304" pitchFamily="18" charset="0"/>
              </a:rPr>
              <a:t>            Stop = </a:t>
            </a:r>
            <a:r>
              <a:rPr lang="en-US" altLang="zh-CN" sz="1500" dirty="0">
                <a:solidFill>
                  <a:srgbClr val="0000FF"/>
                </a:solidFill>
                <a:latin typeface="Times New Roman" panose="02020603050405020304" pitchFamily="18" charset="0"/>
                <a:ea typeface="新宋体" panose="02010609030101010101" charset="-122"/>
                <a:cs typeface="Times New Roman" panose="02020603050405020304" pitchFamily="18" charset="0"/>
              </a:rPr>
              <a:t>true;</a:t>
            </a:r>
            <a:r>
              <a:rPr lang="en-US" altLang="zh-CN" sz="1500" dirty="0">
                <a:solidFill>
                  <a:prstClr val="black"/>
                </a:solidFill>
                <a:latin typeface="Times New Roman" panose="02020603050405020304" pitchFamily="18" charset="0"/>
                <a:ea typeface="新宋体" panose="02010609030101010101" charset="-122"/>
                <a:cs typeface="Times New Roman" panose="02020603050405020304" pitchFamily="18" charset="0"/>
              </a:rPr>
              <a:t>	  </a:t>
            </a:r>
            <a:endParaRPr lang="en-US" altLang="zh-CN" sz="1500" dirty="0">
              <a:solidFill>
                <a:prstClr val="black"/>
              </a:solidFill>
              <a:latin typeface="Times New Roman" panose="02020603050405020304" pitchFamily="18" charset="0"/>
              <a:ea typeface="新宋体" panose="02010609030101010101" charset="-122"/>
              <a:cs typeface="Times New Roman" panose="02020603050405020304" pitchFamily="18" charset="0"/>
            </a:endParaRPr>
          </a:p>
          <a:p>
            <a:r>
              <a:rPr lang="en-US" altLang="zh-CN" sz="1500" dirty="0">
                <a:solidFill>
                  <a:prstClr val="black"/>
                </a:solidFill>
                <a:latin typeface="Times New Roman" panose="02020603050405020304" pitchFamily="18" charset="0"/>
                <a:ea typeface="新宋体" panose="02010609030101010101" charset="-122"/>
                <a:cs typeface="Times New Roman" panose="02020603050405020304" pitchFamily="18" charset="0"/>
              </a:rPr>
              <a:t>            </a:t>
            </a:r>
            <a:r>
              <a:rPr lang="en-US" altLang="zh-CN" sz="1500" dirty="0" err="1">
                <a:solidFill>
                  <a:srgbClr val="FF0000"/>
                </a:solidFill>
                <a:latin typeface="Times New Roman" panose="02020603050405020304" pitchFamily="18" charset="0"/>
                <a:ea typeface="新宋体" panose="02010609030101010101" charset="-122"/>
                <a:cs typeface="Times New Roman" panose="02020603050405020304" pitchFamily="18" charset="0"/>
              </a:rPr>
              <a:t>RestoreWeights</a:t>
            </a:r>
            <a:r>
              <a:rPr lang="en-US" altLang="zh-CN" sz="1500" dirty="0">
                <a:solidFill>
                  <a:srgbClr val="FF0000"/>
                </a:solidFill>
                <a:latin typeface="Times New Roman" panose="02020603050405020304" pitchFamily="18" charset="0"/>
                <a:ea typeface="新宋体" panose="02010609030101010101" charset="-122"/>
                <a:cs typeface="Times New Roman" panose="02020603050405020304" pitchFamily="18" charset="0"/>
              </a:rPr>
              <a:t>(&amp;Net);</a:t>
            </a:r>
            <a:endParaRPr lang="en-US" altLang="zh-CN" sz="1500" dirty="0">
              <a:solidFill>
                <a:srgbClr val="FF0000"/>
              </a:solidFill>
              <a:latin typeface="Times New Roman" panose="02020603050405020304" pitchFamily="18" charset="0"/>
              <a:ea typeface="新宋体" panose="02010609030101010101" charset="-122"/>
              <a:cs typeface="Times New Roman" panose="02020603050405020304" pitchFamily="18" charset="0"/>
            </a:endParaRPr>
          </a:p>
          <a:p>
            <a:r>
              <a:rPr lang="en-US" altLang="zh-CN" sz="1500" dirty="0">
                <a:solidFill>
                  <a:prstClr val="black"/>
                </a:solidFill>
                <a:latin typeface="Times New Roman" panose="02020603050405020304" pitchFamily="18" charset="0"/>
                <a:ea typeface="新宋体" panose="02010609030101010101" charset="-122"/>
                <a:cs typeface="Times New Roman" panose="02020603050405020304" pitchFamily="18" charset="0"/>
              </a:rPr>
              <a:t>	}</a:t>
            </a:r>
            <a:endParaRPr lang="en-US" altLang="zh-CN" sz="1500" dirty="0">
              <a:solidFill>
                <a:prstClr val="black"/>
              </a:solidFill>
              <a:latin typeface="Times New Roman" panose="02020603050405020304" pitchFamily="18" charset="0"/>
              <a:ea typeface="新宋体" panose="02010609030101010101" charset="-122"/>
              <a:cs typeface="Times New Roman" panose="02020603050405020304" pitchFamily="18" charset="0"/>
            </a:endParaRPr>
          </a:p>
          <a:p>
            <a:r>
              <a:rPr lang="en-US" altLang="zh-CN" sz="1500" dirty="0">
                <a:solidFill>
                  <a:prstClr val="black"/>
                </a:solidFill>
                <a:latin typeface="Times New Roman" panose="02020603050405020304" pitchFamily="18" charset="0"/>
                <a:ea typeface="新宋体" panose="02010609030101010101" charset="-122"/>
                <a:cs typeface="Times New Roman" panose="02020603050405020304" pitchFamily="18" charset="0"/>
              </a:rPr>
              <a:t>} while (NOT Stop);</a:t>
            </a:r>
            <a:endParaRPr lang="en-US" altLang="zh-CN" sz="1500" dirty="0">
              <a:solidFill>
                <a:prstClr val="black"/>
              </a:solidFill>
              <a:latin typeface="Times New Roman" panose="02020603050405020304" pitchFamily="18" charset="0"/>
              <a:ea typeface="新宋体" panose="02010609030101010101" charset="-122"/>
              <a:cs typeface="Times New Roman" panose="02020603050405020304" pitchFamily="18" charset="0"/>
            </a:endParaRPr>
          </a:p>
          <a:p>
            <a:endParaRPr lang="zh-CN" altLang="en-US" sz="1500" dirty="0">
              <a:solidFill>
                <a:prstClr val="black"/>
              </a:solidFill>
              <a:latin typeface="Times New Roman" panose="02020603050405020304" pitchFamily="18" charset="0"/>
              <a:ea typeface="新宋体" panose="02010609030101010101" charset="-122"/>
              <a:cs typeface="Times New Roman" panose="02020603050405020304" pitchFamily="18" charset="0"/>
            </a:endParaRPr>
          </a:p>
          <a:p>
            <a:endParaRPr lang="zh-CN" altLang="en-US" sz="1500" dirty="0">
              <a:latin typeface="Times New Roman" panose="02020603050405020304" pitchFamily="18" charset="0"/>
              <a:ea typeface="新宋体" panose="02010609030101010101" charset="-122"/>
              <a:cs typeface="Times New Roman" panose="02020603050405020304" pitchFamily="18" charset="0"/>
            </a:endParaRPr>
          </a:p>
        </p:txBody>
      </p:sp>
      <p:sp>
        <p:nvSpPr>
          <p:cNvPr id="4" name="动作按钮: 上一张 3">
            <a:hlinkClick r:id="rId1" action="ppaction://hlinksldjump" highlightClick="1"/>
          </p:cNvPr>
          <p:cNvSpPr/>
          <p:nvPr/>
        </p:nvSpPr>
        <p:spPr>
          <a:xfrm>
            <a:off x="6399330" y="4894008"/>
            <a:ext cx="458670" cy="249492"/>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2"/>
          </p:nvPr>
        </p:nvSpPr>
        <p:spPr>
          <a:xfrm>
            <a:off x="1511498" y="3310442"/>
            <a:ext cx="3835004" cy="400050"/>
          </a:xfrm>
        </p:spPr>
        <p:txBody>
          <a:bodyPr/>
          <a:lstStyle/>
          <a:p>
            <a:r>
              <a:rPr lang="en-US" altLang="ko-KR" smtClean="0"/>
              <a:t>Thank you</a:t>
            </a:r>
            <a:endParaRPr lang="ko-KR" altLang="en-US"/>
          </a:p>
        </p:txBody>
      </p:sp>
      <p:grpSp>
        <p:nvGrpSpPr>
          <p:cNvPr id="4" name="그룹 8"/>
          <p:cNvGrpSpPr/>
          <p:nvPr/>
        </p:nvGrpSpPr>
        <p:grpSpPr>
          <a:xfrm>
            <a:off x="2851544" y="267494"/>
            <a:ext cx="1154912" cy="2868980"/>
            <a:chOff x="3861641" y="433279"/>
            <a:chExt cx="1393371" cy="3461352"/>
          </a:xfrm>
        </p:grpSpPr>
        <p:pic>
          <p:nvPicPr>
            <p:cNvPr id="5" name="그림 4"/>
            <p:cNvPicPr>
              <a:picLocks noChangeAspect="1"/>
            </p:cNvPicPr>
            <p:nvPr userDrawn="1"/>
          </p:nvPicPr>
          <p:blipFill rotWithShape="1">
            <a:blip r:embed="rId1" cstate="print">
              <a:extLst>
                <a:ext uri="{28A0092B-C50C-407E-A947-70E740481C1C}">
                  <a14:useLocalDpi xmlns:a14="http://schemas.microsoft.com/office/drawing/2010/main" val="0"/>
                </a:ext>
              </a:extLst>
            </a:blip>
            <a:srcRect r="64524"/>
            <a:stretch>
              <a:fillRect/>
            </a:stretch>
          </p:blipFill>
          <p:spPr>
            <a:xfrm>
              <a:off x="3861641" y="948914"/>
              <a:ext cx="1393371" cy="2945717"/>
            </a:xfrm>
            <a:prstGeom prst="rect">
              <a:avLst/>
            </a:prstGeom>
          </p:spPr>
        </p:pic>
        <p:grpSp>
          <p:nvGrpSpPr>
            <p:cNvPr id="6" name="그룹 5"/>
            <p:cNvGrpSpPr/>
            <p:nvPr userDrawn="1"/>
          </p:nvGrpSpPr>
          <p:grpSpPr>
            <a:xfrm>
              <a:off x="4350936" y="433279"/>
              <a:ext cx="442128" cy="414542"/>
              <a:chOff x="2992438" y="1774825"/>
              <a:chExt cx="3689350" cy="3459163"/>
            </a:xfrm>
          </p:grpSpPr>
          <p:sp>
            <p:nvSpPr>
              <p:cNvPr id="7" name="Freeform 6"/>
              <p:cNvSpPr/>
              <p:nvPr/>
            </p:nvSpPr>
            <p:spPr bwMode="auto">
              <a:xfrm>
                <a:off x="2992438" y="1774825"/>
                <a:ext cx="3689350" cy="2047875"/>
              </a:xfrm>
              <a:custGeom>
                <a:avLst/>
                <a:gdLst>
                  <a:gd name="T0" fmla="*/ 6614 w 11624"/>
                  <a:gd name="T1" fmla="*/ 6449 h 6452"/>
                  <a:gd name="T2" fmla="*/ 6588 w 11624"/>
                  <a:gd name="T3" fmla="*/ 6427 h 6452"/>
                  <a:gd name="T4" fmla="*/ 3419 w 11624"/>
                  <a:gd name="T5" fmla="*/ 4924 h 6452"/>
                  <a:gd name="T6" fmla="*/ 3386 w 11624"/>
                  <a:gd name="T7" fmla="*/ 4943 h 6452"/>
                  <a:gd name="T8" fmla="*/ 248 w 11624"/>
                  <a:gd name="T9" fmla="*/ 4948 h 6452"/>
                  <a:gd name="T10" fmla="*/ 213 w 11624"/>
                  <a:gd name="T11" fmla="*/ 4926 h 6452"/>
                  <a:gd name="T12" fmla="*/ 167 w 11624"/>
                  <a:gd name="T13" fmla="*/ 4755 h 6452"/>
                  <a:gd name="T14" fmla="*/ 86 w 11624"/>
                  <a:gd name="T15" fmla="*/ 4363 h 6452"/>
                  <a:gd name="T16" fmla="*/ 31 w 11624"/>
                  <a:gd name="T17" fmla="*/ 3968 h 6452"/>
                  <a:gd name="T18" fmla="*/ 6 w 11624"/>
                  <a:gd name="T19" fmla="*/ 3650 h 6452"/>
                  <a:gd name="T20" fmla="*/ 1 w 11624"/>
                  <a:gd name="T21" fmla="*/ 3371 h 6452"/>
                  <a:gd name="T22" fmla="*/ 38 w 11624"/>
                  <a:gd name="T23" fmla="*/ 2922 h 6452"/>
                  <a:gd name="T24" fmla="*/ 131 w 11624"/>
                  <a:gd name="T25" fmla="*/ 2485 h 6452"/>
                  <a:gd name="T26" fmla="*/ 278 w 11624"/>
                  <a:gd name="T27" fmla="*/ 2063 h 6452"/>
                  <a:gd name="T28" fmla="*/ 477 w 11624"/>
                  <a:gd name="T29" fmla="*/ 1662 h 6452"/>
                  <a:gd name="T30" fmla="*/ 725 w 11624"/>
                  <a:gd name="T31" fmla="*/ 1287 h 6452"/>
                  <a:gd name="T32" fmla="*/ 958 w 11624"/>
                  <a:gd name="T33" fmla="*/ 1011 h 6452"/>
                  <a:gd name="T34" fmla="*/ 1249 w 11624"/>
                  <a:gd name="T35" fmla="*/ 735 h 6452"/>
                  <a:gd name="T36" fmla="*/ 1563 w 11624"/>
                  <a:gd name="T37" fmla="*/ 500 h 6452"/>
                  <a:gd name="T38" fmla="*/ 1901 w 11624"/>
                  <a:gd name="T39" fmla="*/ 307 h 6452"/>
                  <a:gd name="T40" fmla="*/ 2194 w 11624"/>
                  <a:gd name="T41" fmla="*/ 180 h 6452"/>
                  <a:gd name="T42" fmla="*/ 2573 w 11624"/>
                  <a:gd name="T43" fmla="*/ 68 h 6452"/>
                  <a:gd name="T44" fmla="*/ 2961 w 11624"/>
                  <a:gd name="T45" fmla="*/ 10 h 6452"/>
                  <a:gd name="T46" fmla="*/ 3240 w 11624"/>
                  <a:gd name="T47" fmla="*/ 0 h 6452"/>
                  <a:gd name="T48" fmla="*/ 3457 w 11624"/>
                  <a:gd name="T49" fmla="*/ 12 h 6452"/>
                  <a:gd name="T50" fmla="*/ 3717 w 11624"/>
                  <a:gd name="T51" fmla="*/ 46 h 6452"/>
                  <a:gd name="T52" fmla="*/ 4142 w 11624"/>
                  <a:gd name="T53" fmla="*/ 157 h 6452"/>
                  <a:gd name="T54" fmla="*/ 4560 w 11624"/>
                  <a:gd name="T55" fmla="*/ 330 h 6452"/>
                  <a:gd name="T56" fmla="*/ 4966 w 11624"/>
                  <a:gd name="T57" fmla="*/ 566 h 6452"/>
                  <a:gd name="T58" fmla="*/ 5360 w 11624"/>
                  <a:gd name="T59" fmla="*/ 863 h 6452"/>
                  <a:gd name="T60" fmla="*/ 5738 w 11624"/>
                  <a:gd name="T61" fmla="*/ 1220 h 6452"/>
                  <a:gd name="T62" fmla="*/ 6035 w 11624"/>
                  <a:gd name="T63" fmla="*/ 1070 h 6452"/>
                  <a:gd name="T64" fmla="*/ 6420 w 11624"/>
                  <a:gd name="T65" fmla="*/ 736 h 6452"/>
                  <a:gd name="T66" fmla="*/ 6819 w 11624"/>
                  <a:gd name="T67" fmla="*/ 464 h 6452"/>
                  <a:gd name="T68" fmla="*/ 7231 w 11624"/>
                  <a:gd name="T69" fmla="*/ 254 h 6452"/>
                  <a:gd name="T70" fmla="*/ 7652 w 11624"/>
                  <a:gd name="T71" fmla="*/ 105 h 6452"/>
                  <a:gd name="T72" fmla="*/ 8038 w 11624"/>
                  <a:gd name="T73" fmla="*/ 26 h 6452"/>
                  <a:gd name="T74" fmla="*/ 8254 w 11624"/>
                  <a:gd name="T75" fmla="*/ 5 h 6452"/>
                  <a:gd name="T76" fmla="*/ 8428 w 11624"/>
                  <a:gd name="T77" fmla="*/ 0 h 6452"/>
                  <a:gd name="T78" fmla="*/ 8820 w 11624"/>
                  <a:gd name="T79" fmla="*/ 27 h 6452"/>
                  <a:gd name="T80" fmla="*/ 9205 w 11624"/>
                  <a:gd name="T81" fmla="*/ 107 h 6452"/>
                  <a:gd name="T82" fmla="*/ 9580 w 11624"/>
                  <a:gd name="T83" fmla="*/ 240 h 6452"/>
                  <a:gd name="T84" fmla="*/ 9862 w 11624"/>
                  <a:gd name="T85" fmla="*/ 379 h 6452"/>
                  <a:gd name="T86" fmla="*/ 10190 w 11624"/>
                  <a:gd name="T87" fmla="*/ 589 h 6452"/>
                  <a:gd name="T88" fmla="*/ 10496 w 11624"/>
                  <a:gd name="T89" fmla="*/ 840 h 6452"/>
                  <a:gd name="T90" fmla="*/ 10727 w 11624"/>
                  <a:gd name="T91" fmla="*/ 1078 h 6452"/>
                  <a:gd name="T92" fmla="*/ 11006 w 11624"/>
                  <a:gd name="T93" fmla="*/ 1433 h 6452"/>
                  <a:gd name="T94" fmla="*/ 11235 w 11624"/>
                  <a:gd name="T95" fmla="*/ 1820 h 6452"/>
                  <a:gd name="T96" fmla="*/ 11413 w 11624"/>
                  <a:gd name="T97" fmla="*/ 2230 h 6452"/>
                  <a:gd name="T98" fmla="*/ 11538 w 11624"/>
                  <a:gd name="T99" fmla="*/ 2659 h 6452"/>
                  <a:gd name="T100" fmla="*/ 11608 w 11624"/>
                  <a:gd name="T101" fmla="*/ 3101 h 6452"/>
                  <a:gd name="T102" fmla="*/ 11622 w 11624"/>
                  <a:gd name="T103" fmla="*/ 3551 h 6452"/>
                  <a:gd name="T104" fmla="*/ 11615 w 11624"/>
                  <a:gd name="T105" fmla="*/ 3728 h 6452"/>
                  <a:gd name="T106" fmla="*/ 11576 w 11624"/>
                  <a:gd name="T107" fmla="*/ 4119 h 6452"/>
                  <a:gd name="T108" fmla="*/ 11512 w 11624"/>
                  <a:gd name="T109" fmla="*/ 4507 h 6452"/>
                  <a:gd name="T110" fmla="*/ 11424 w 11624"/>
                  <a:gd name="T111" fmla="*/ 4890 h 6452"/>
                  <a:gd name="T112" fmla="*/ 11405 w 11624"/>
                  <a:gd name="T113" fmla="*/ 4918 h 6452"/>
                  <a:gd name="T114" fmla="*/ 7299 w 11624"/>
                  <a:gd name="T115" fmla="*/ 4929 h 6452"/>
                  <a:gd name="T116" fmla="*/ 6669 w 11624"/>
                  <a:gd name="T117" fmla="*/ 6438 h 6452"/>
                  <a:gd name="T118" fmla="*/ 6637 w 11624"/>
                  <a:gd name="T119" fmla="*/ 6452 h 6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624" h="6452">
                    <a:moveTo>
                      <a:pt x="6634" y="6452"/>
                    </a:moveTo>
                    <a:lnTo>
                      <a:pt x="6634" y="6452"/>
                    </a:lnTo>
                    <a:lnTo>
                      <a:pt x="6626" y="6452"/>
                    </a:lnTo>
                    <a:lnTo>
                      <a:pt x="6620" y="6451"/>
                    </a:lnTo>
                    <a:lnTo>
                      <a:pt x="6614" y="6449"/>
                    </a:lnTo>
                    <a:lnTo>
                      <a:pt x="6608" y="6445"/>
                    </a:lnTo>
                    <a:lnTo>
                      <a:pt x="6602" y="6442"/>
                    </a:lnTo>
                    <a:lnTo>
                      <a:pt x="6597" y="6438"/>
                    </a:lnTo>
                    <a:lnTo>
                      <a:pt x="6593" y="6432"/>
                    </a:lnTo>
                    <a:lnTo>
                      <a:pt x="6588" y="6427"/>
                    </a:lnTo>
                    <a:lnTo>
                      <a:pt x="4348" y="2710"/>
                    </a:lnTo>
                    <a:lnTo>
                      <a:pt x="3426" y="4910"/>
                    </a:lnTo>
                    <a:lnTo>
                      <a:pt x="3426" y="4910"/>
                    </a:lnTo>
                    <a:lnTo>
                      <a:pt x="3423" y="4916"/>
                    </a:lnTo>
                    <a:lnTo>
                      <a:pt x="3419" y="4924"/>
                    </a:lnTo>
                    <a:lnTo>
                      <a:pt x="3413" y="4929"/>
                    </a:lnTo>
                    <a:lnTo>
                      <a:pt x="3408" y="4934"/>
                    </a:lnTo>
                    <a:lnTo>
                      <a:pt x="3401" y="4938"/>
                    </a:lnTo>
                    <a:lnTo>
                      <a:pt x="3394" y="4941"/>
                    </a:lnTo>
                    <a:lnTo>
                      <a:pt x="3386" y="4943"/>
                    </a:lnTo>
                    <a:lnTo>
                      <a:pt x="3378" y="4944"/>
                    </a:lnTo>
                    <a:lnTo>
                      <a:pt x="3378" y="4944"/>
                    </a:lnTo>
                    <a:lnTo>
                      <a:pt x="256" y="4948"/>
                    </a:lnTo>
                    <a:lnTo>
                      <a:pt x="256" y="4948"/>
                    </a:lnTo>
                    <a:lnTo>
                      <a:pt x="248" y="4948"/>
                    </a:lnTo>
                    <a:lnTo>
                      <a:pt x="239" y="4946"/>
                    </a:lnTo>
                    <a:lnTo>
                      <a:pt x="231" y="4943"/>
                    </a:lnTo>
                    <a:lnTo>
                      <a:pt x="225" y="4938"/>
                    </a:lnTo>
                    <a:lnTo>
                      <a:pt x="219" y="4932"/>
                    </a:lnTo>
                    <a:lnTo>
                      <a:pt x="213" y="4926"/>
                    </a:lnTo>
                    <a:lnTo>
                      <a:pt x="209" y="4918"/>
                    </a:lnTo>
                    <a:lnTo>
                      <a:pt x="207" y="4911"/>
                    </a:lnTo>
                    <a:lnTo>
                      <a:pt x="207" y="4911"/>
                    </a:lnTo>
                    <a:lnTo>
                      <a:pt x="186" y="4833"/>
                    </a:lnTo>
                    <a:lnTo>
                      <a:pt x="167" y="4755"/>
                    </a:lnTo>
                    <a:lnTo>
                      <a:pt x="148" y="4677"/>
                    </a:lnTo>
                    <a:lnTo>
                      <a:pt x="131" y="4600"/>
                    </a:lnTo>
                    <a:lnTo>
                      <a:pt x="115" y="4521"/>
                    </a:lnTo>
                    <a:lnTo>
                      <a:pt x="100" y="4442"/>
                    </a:lnTo>
                    <a:lnTo>
                      <a:pt x="86" y="4363"/>
                    </a:lnTo>
                    <a:lnTo>
                      <a:pt x="73" y="4284"/>
                    </a:lnTo>
                    <a:lnTo>
                      <a:pt x="61" y="4205"/>
                    </a:lnTo>
                    <a:lnTo>
                      <a:pt x="50" y="4127"/>
                    </a:lnTo>
                    <a:lnTo>
                      <a:pt x="40" y="4048"/>
                    </a:lnTo>
                    <a:lnTo>
                      <a:pt x="31" y="3968"/>
                    </a:lnTo>
                    <a:lnTo>
                      <a:pt x="23" y="3889"/>
                    </a:lnTo>
                    <a:lnTo>
                      <a:pt x="17" y="3809"/>
                    </a:lnTo>
                    <a:lnTo>
                      <a:pt x="11" y="3729"/>
                    </a:lnTo>
                    <a:lnTo>
                      <a:pt x="6" y="3650"/>
                    </a:lnTo>
                    <a:lnTo>
                      <a:pt x="6" y="3650"/>
                    </a:lnTo>
                    <a:lnTo>
                      <a:pt x="7" y="3642"/>
                    </a:lnTo>
                    <a:lnTo>
                      <a:pt x="7" y="3642"/>
                    </a:lnTo>
                    <a:lnTo>
                      <a:pt x="3" y="3551"/>
                    </a:lnTo>
                    <a:lnTo>
                      <a:pt x="0" y="3460"/>
                    </a:lnTo>
                    <a:lnTo>
                      <a:pt x="1" y="3371"/>
                    </a:lnTo>
                    <a:lnTo>
                      <a:pt x="4" y="3280"/>
                    </a:lnTo>
                    <a:lnTo>
                      <a:pt x="9" y="3190"/>
                    </a:lnTo>
                    <a:lnTo>
                      <a:pt x="17" y="3101"/>
                    </a:lnTo>
                    <a:lnTo>
                      <a:pt x="26" y="3011"/>
                    </a:lnTo>
                    <a:lnTo>
                      <a:pt x="38" y="2922"/>
                    </a:lnTo>
                    <a:lnTo>
                      <a:pt x="52" y="2834"/>
                    </a:lnTo>
                    <a:lnTo>
                      <a:pt x="68" y="2746"/>
                    </a:lnTo>
                    <a:lnTo>
                      <a:pt x="87" y="2658"/>
                    </a:lnTo>
                    <a:lnTo>
                      <a:pt x="108" y="2571"/>
                    </a:lnTo>
                    <a:lnTo>
                      <a:pt x="131" y="2485"/>
                    </a:lnTo>
                    <a:lnTo>
                      <a:pt x="156" y="2399"/>
                    </a:lnTo>
                    <a:lnTo>
                      <a:pt x="183" y="2313"/>
                    </a:lnTo>
                    <a:lnTo>
                      <a:pt x="213" y="2229"/>
                    </a:lnTo>
                    <a:lnTo>
                      <a:pt x="244" y="2146"/>
                    </a:lnTo>
                    <a:lnTo>
                      <a:pt x="278" y="2063"/>
                    </a:lnTo>
                    <a:lnTo>
                      <a:pt x="314" y="1981"/>
                    </a:lnTo>
                    <a:lnTo>
                      <a:pt x="351" y="1900"/>
                    </a:lnTo>
                    <a:lnTo>
                      <a:pt x="391" y="1819"/>
                    </a:lnTo>
                    <a:lnTo>
                      <a:pt x="432" y="1740"/>
                    </a:lnTo>
                    <a:lnTo>
                      <a:pt x="477" y="1662"/>
                    </a:lnTo>
                    <a:lnTo>
                      <a:pt x="522" y="1584"/>
                    </a:lnTo>
                    <a:lnTo>
                      <a:pt x="570" y="1509"/>
                    </a:lnTo>
                    <a:lnTo>
                      <a:pt x="620" y="1433"/>
                    </a:lnTo>
                    <a:lnTo>
                      <a:pt x="671" y="1360"/>
                    </a:lnTo>
                    <a:lnTo>
                      <a:pt x="725" y="1287"/>
                    </a:lnTo>
                    <a:lnTo>
                      <a:pt x="780" y="1216"/>
                    </a:lnTo>
                    <a:lnTo>
                      <a:pt x="838" y="1146"/>
                    </a:lnTo>
                    <a:lnTo>
                      <a:pt x="898" y="1078"/>
                    </a:lnTo>
                    <a:lnTo>
                      <a:pt x="958" y="1011"/>
                    </a:lnTo>
                    <a:lnTo>
                      <a:pt x="958" y="1011"/>
                    </a:lnTo>
                    <a:lnTo>
                      <a:pt x="1014" y="952"/>
                    </a:lnTo>
                    <a:lnTo>
                      <a:pt x="1072" y="895"/>
                    </a:lnTo>
                    <a:lnTo>
                      <a:pt x="1129" y="840"/>
                    </a:lnTo>
                    <a:lnTo>
                      <a:pt x="1188" y="787"/>
                    </a:lnTo>
                    <a:lnTo>
                      <a:pt x="1249" y="735"/>
                    </a:lnTo>
                    <a:lnTo>
                      <a:pt x="1309" y="685"/>
                    </a:lnTo>
                    <a:lnTo>
                      <a:pt x="1372" y="636"/>
                    </a:lnTo>
                    <a:lnTo>
                      <a:pt x="1435" y="589"/>
                    </a:lnTo>
                    <a:lnTo>
                      <a:pt x="1498" y="543"/>
                    </a:lnTo>
                    <a:lnTo>
                      <a:pt x="1563" y="500"/>
                    </a:lnTo>
                    <a:lnTo>
                      <a:pt x="1629" y="458"/>
                    </a:lnTo>
                    <a:lnTo>
                      <a:pt x="1696" y="418"/>
                    </a:lnTo>
                    <a:lnTo>
                      <a:pt x="1763" y="379"/>
                    </a:lnTo>
                    <a:lnTo>
                      <a:pt x="1832" y="341"/>
                    </a:lnTo>
                    <a:lnTo>
                      <a:pt x="1901" y="307"/>
                    </a:lnTo>
                    <a:lnTo>
                      <a:pt x="1971" y="273"/>
                    </a:lnTo>
                    <a:lnTo>
                      <a:pt x="1971" y="273"/>
                    </a:lnTo>
                    <a:lnTo>
                      <a:pt x="2045" y="240"/>
                    </a:lnTo>
                    <a:lnTo>
                      <a:pt x="2119" y="209"/>
                    </a:lnTo>
                    <a:lnTo>
                      <a:pt x="2194" y="180"/>
                    </a:lnTo>
                    <a:lnTo>
                      <a:pt x="2268" y="153"/>
                    </a:lnTo>
                    <a:lnTo>
                      <a:pt x="2344" y="130"/>
                    </a:lnTo>
                    <a:lnTo>
                      <a:pt x="2421" y="107"/>
                    </a:lnTo>
                    <a:lnTo>
                      <a:pt x="2496" y="86"/>
                    </a:lnTo>
                    <a:lnTo>
                      <a:pt x="2573" y="68"/>
                    </a:lnTo>
                    <a:lnTo>
                      <a:pt x="2650" y="52"/>
                    </a:lnTo>
                    <a:lnTo>
                      <a:pt x="2727" y="38"/>
                    </a:lnTo>
                    <a:lnTo>
                      <a:pt x="2805" y="27"/>
                    </a:lnTo>
                    <a:lnTo>
                      <a:pt x="2883" y="17"/>
                    </a:lnTo>
                    <a:lnTo>
                      <a:pt x="2961" y="10"/>
                    </a:lnTo>
                    <a:lnTo>
                      <a:pt x="3039" y="4"/>
                    </a:lnTo>
                    <a:lnTo>
                      <a:pt x="3118" y="1"/>
                    </a:lnTo>
                    <a:lnTo>
                      <a:pt x="3197" y="0"/>
                    </a:lnTo>
                    <a:lnTo>
                      <a:pt x="3197" y="0"/>
                    </a:lnTo>
                    <a:lnTo>
                      <a:pt x="3240" y="0"/>
                    </a:lnTo>
                    <a:lnTo>
                      <a:pt x="3284" y="1"/>
                    </a:lnTo>
                    <a:lnTo>
                      <a:pt x="3328" y="2"/>
                    </a:lnTo>
                    <a:lnTo>
                      <a:pt x="3371" y="5"/>
                    </a:lnTo>
                    <a:lnTo>
                      <a:pt x="3414" y="7"/>
                    </a:lnTo>
                    <a:lnTo>
                      <a:pt x="3457" y="12"/>
                    </a:lnTo>
                    <a:lnTo>
                      <a:pt x="3501" y="16"/>
                    </a:lnTo>
                    <a:lnTo>
                      <a:pt x="3544" y="20"/>
                    </a:lnTo>
                    <a:lnTo>
                      <a:pt x="3587" y="26"/>
                    </a:lnTo>
                    <a:lnTo>
                      <a:pt x="3630" y="32"/>
                    </a:lnTo>
                    <a:lnTo>
                      <a:pt x="3717" y="46"/>
                    </a:lnTo>
                    <a:lnTo>
                      <a:pt x="3802" y="64"/>
                    </a:lnTo>
                    <a:lnTo>
                      <a:pt x="3888" y="83"/>
                    </a:lnTo>
                    <a:lnTo>
                      <a:pt x="3974" y="105"/>
                    </a:lnTo>
                    <a:lnTo>
                      <a:pt x="4058" y="130"/>
                    </a:lnTo>
                    <a:lnTo>
                      <a:pt x="4142" y="157"/>
                    </a:lnTo>
                    <a:lnTo>
                      <a:pt x="4226" y="187"/>
                    </a:lnTo>
                    <a:lnTo>
                      <a:pt x="4311" y="219"/>
                    </a:lnTo>
                    <a:lnTo>
                      <a:pt x="4394" y="254"/>
                    </a:lnTo>
                    <a:lnTo>
                      <a:pt x="4477" y="290"/>
                    </a:lnTo>
                    <a:lnTo>
                      <a:pt x="4560" y="330"/>
                    </a:lnTo>
                    <a:lnTo>
                      <a:pt x="4642" y="373"/>
                    </a:lnTo>
                    <a:lnTo>
                      <a:pt x="4724" y="417"/>
                    </a:lnTo>
                    <a:lnTo>
                      <a:pt x="4805" y="464"/>
                    </a:lnTo>
                    <a:lnTo>
                      <a:pt x="4886" y="514"/>
                    </a:lnTo>
                    <a:lnTo>
                      <a:pt x="4966" y="566"/>
                    </a:lnTo>
                    <a:lnTo>
                      <a:pt x="5046" y="621"/>
                    </a:lnTo>
                    <a:lnTo>
                      <a:pt x="5126" y="677"/>
                    </a:lnTo>
                    <a:lnTo>
                      <a:pt x="5205" y="736"/>
                    </a:lnTo>
                    <a:lnTo>
                      <a:pt x="5283" y="799"/>
                    </a:lnTo>
                    <a:lnTo>
                      <a:pt x="5360" y="863"/>
                    </a:lnTo>
                    <a:lnTo>
                      <a:pt x="5437" y="930"/>
                    </a:lnTo>
                    <a:lnTo>
                      <a:pt x="5514" y="999"/>
                    </a:lnTo>
                    <a:lnTo>
                      <a:pt x="5589" y="1070"/>
                    </a:lnTo>
                    <a:lnTo>
                      <a:pt x="5664" y="1144"/>
                    </a:lnTo>
                    <a:lnTo>
                      <a:pt x="5738" y="1220"/>
                    </a:lnTo>
                    <a:lnTo>
                      <a:pt x="5813" y="1299"/>
                    </a:lnTo>
                    <a:lnTo>
                      <a:pt x="5813" y="1299"/>
                    </a:lnTo>
                    <a:lnTo>
                      <a:pt x="5886" y="1220"/>
                    </a:lnTo>
                    <a:lnTo>
                      <a:pt x="5961" y="1144"/>
                    </a:lnTo>
                    <a:lnTo>
                      <a:pt x="6035" y="1070"/>
                    </a:lnTo>
                    <a:lnTo>
                      <a:pt x="6111" y="999"/>
                    </a:lnTo>
                    <a:lnTo>
                      <a:pt x="6188" y="930"/>
                    </a:lnTo>
                    <a:lnTo>
                      <a:pt x="6264" y="863"/>
                    </a:lnTo>
                    <a:lnTo>
                      <a:pt x="6342" y="799"/>
                    </a:lnTo>
                    <a:lnTo>
                      <a:pt x="6420" y="736"/>
                    </a:lnTo>
                    <a:lnTo>
                      <a:pt x="6499" y="677"/>
                    </a:lnTo>
                    <a:lnTo>
                      <a:pt x="6579" y="621"/>
                    </a:lnTo>
                    <a:lnTo>
                      <a:pt x="6659" y="566"/>
                    </a:lnTo>
                    <a:lnTo>
                      <a:pt x="6738" y="514"/>
                    </a:lnTo>
                    <a:lnTo>
                      <a:pt x="6819" y="464"/>
                    </a:lnTo>
                    <a:lnTo>
                      <a:pt x="6900" y="417"/>
                    </a:lnTo>
                    <a:lnTo>
                      <a:pt x="6983" y="373"/>
                    </a:lnTo>
                    <a:lnTo>
                      <a:pt x="7065" y="330"/>
                    </a:lnTo>
                    <a:lnTo>
                      <a:pt x="7148" y="290"/>
                    </a:lnTo>
                    <a:lnTo>
                      <a:pt x="7231" y="254"/>
                    </a:lnTo>
                    <a:lnTo>
                      <a:pt x="7314" y="219"/>
                    </a:lnTo>
                    <a:lnTo>
                      <a:pt x="7398" y="187"/>
                    </a:lnTo>
                    <a:lnTo>
                      <a:pt x="7483" y="157"/>
                    </a:lnTo>
                    <a:lnTo>
                      <a:pt x="7567" y="130"/>
                    </a:lnTo>
                    <a:lnTo>
                      <a:pt x="7652" y="105"/>
                    </a:lnTo>
                    <a:lnTo>
                      <a:pt x="7736" y="83"/>
                    </a:lnTo>
                    <a:lnTo>
                      <a:pt x="7823" y="64"/>
                    </a:lnTo>
                    <a:lnTo>
                      <a:pt x="7908" y="46"/>
                    </a:lnTo>
                    <a:lnTo>
                      <a:pt x="7995" y="32"/>
                    </a:lnTo>
                    <a:lnTo>
                      <a:pt x="8038" y="26"/>
                    </a:lnTo>
                    <a:lnTo>
                      <a:pt x="8081" y="20"/>
                    </a:lnTo>
                    <a:lnTo>
                      <a:pt x="8124" y="16"/>
                    </a:lnTo>
                    <a:lnTo>
                      <a:pt x="8167" y="12"/>
                    </a:lnTo>
                    <a:lnTo>
                      <a:pt x="8211" y="7"/>
                    </a:lnTo>
                    <a:lnTo>
                      <a:pt x="8254" y="5"/>
                    </a:lnTo>
                    <a:lnTo>
                      <a:pt x="8297" y="2"/>
                    </a:lnTo>
                    <a:lnTo>
                      <a:pt x="8341" y="1"/>
                    </a:lnTo>
                    <a:lnTo>
                      <a:pt x="8384" y="0"/>
                    </a:lnTo>
                    <a:lnTo>
                      <a:pt x="8428" y="0"/>
                    </a:lnTo>
                    <a:lnTo>
                      <a:pt x="8428" y="0"/>
                    </a:lnTo>
                    <a:lnTo>
                      <a:pt x="8506" y="1"/>
                    </a:lnTo>
                    <a:lnTo>
                      <a:pt x="8585" y="4"/>
                    </a:lnTo>
                    <a:lnTo>
                      <a:pt x="8664" y="10"/>
                    </a:lnTo>
                    <a:lnTo>
                      <a:pt x="8742" y="17"/>
                    </a:lnTo>
                    <a:lnTo>
                      <a:pt x="8820" y="27"/>
                    </a:lnTo>
                    <a:lnTo>
                      <a:pt x="8897" y="38"/>
                    </a:lnTo>
                    <a:lnTo>
                      <a:pt x="8975" y="52"/>
                    </a:lnTo>
                    <a:lnTo>
                      <a:pt x="9052" y="68"/>
                    </a:lnTo>
                    <a:lnTo>
                      <a:pt x="9129" y="86"/>
                    </a:lnTo>
                    <a:lnTo>
                      <a:pt x="9205" y="107"/>
                    </a:lnTo>
                    <a:lnTo>
                      <a:pt x="9281" y="130"/>
                    </a:lnTo>
                    <a:lnTo>
                      <a:pt x="9356" y="153"/>
                    </a:lnTo>
                    <a:lnTo>
                      <a:pt x="9431" y="180"/>
                    </a:lnTo>
                    <a:lnTo>
                      <a:pt x="9505" y="209"/>
                    </a:lnTo>
                    <a:lnTo>
                      <a:pt x="9580" y="240"/>
                    </a:lnTo>
                    <a:lnTo>
                      <a:pt x="9653" y="273"/>
                    </a:lnTo>
                    <a:lnTo>
                      <a:pt x="9653" y="273"/>
                    </a:lnTo>
                    <a:lnTo>
                      <a:pt x="9724" y="307"/>
                    </a:lnTo>
                    <a:lnTo>
                      <a:pt x="9793" y="342"/>
                    </a:lnTo>
                    <a:lnTo>
                      <a:pt x="9862" y="379"/>
                    </a:lnTo>
                    <a:lnTo>
                      <a:pt x="9929" y="418"/>
                    </a:lnTo>
                    <a:lnTo>
                      <a:pt x="9996" y="458"/>
                    </a:lnTo>
                    <a:lnTo>
                      <a:pt x="10062" y="500"/>
                    </a:lnTo>
                    <a:lnTo>
                      <a:pt x="10126" y="543"/>
                    </a:lnTo>
                    <a:lnTo>
                      <a:pt x="10190" y="589"/>
                    </a:lnTo>
                    <a:lnTo>
                      <a:pt x="10253" y="636"/>
                    </a:lnTo>
                    <a:lnTo>
                      <a:pt x="10315" y="685"/>
                    </a:lnTo>
                    <a:lnTo>
                      <a:pt x="10376" y="735"/>
                    </a:lnTo>
                    <a:lnTo>
                      <a:pt x="10436" y="787"/>
                    </a:lnTo>
                    <a:lnTo>
                      <a:pt x="10496" y="840"/>
                    </a:lnTo>
                    <a:lnTo>
                      <a:pt x="10553" y="895"/>
                    </a:lnTo>
                    <a:lnTo>
                      <a:pt x="10610" y="952"/>
                    </a:lnTo>
                    <a:lnTo>
                      <a:pt x="10666" y="1011"/>
                    </a:lnTo>
                    <a:lnTo>
                      <a:pt x="10666" y="1011"/>
                    </a:lnTo>
                    <a:lnTo>
                      <a:pt x="10727" y="1078"/>
                    </a:lnTo>
                    <a:lnTo>
                      <a:pt x="10786" y="1146"/>
                    </a:lnTo>
                    <a:lnTo>
                      <a:pt x="10845" y="1216"/>
                    </a:lnTo>
                    <a:lnTo>
                      <a:pt x="10900" y="1287"/>
                    </a:lnTo>
                    <a:lnTo>
                      <a:pt x="10954" y="1360"/>
                    </a:lnTo>
                    <a:lnTo>
                      <a:pt x="11006" y="1433"/>
                    </a:lnTo>
                    <a:lnTo>
                      <a:pt x="11055" y="1509"/>
                    </a:lnTo>
                    <a:lnTo>
                      <a:pt x="11103" y="1584"/>
                    </a:lnTo>
                    <a:lnTo>
                      <a:pt x="11148" y="1662"/>
                    </a:lnTo>
                    <a:lnTo>
                      <a:pt x="11192" y="1740"/>
                    </a:lnTo>
                    <a:lnTo>
                      <a:pt x="11235" y="1820"/>
                    </a:lnTo>
                    <a:lnTo>
                      <a:pt x="11273" y="1900"/>
                    </a:lnTo>
                    <a:lnTo>
                      <a:pt x="11311" y="1981"/>
                    </a:lnTo>
                    <a:lnTo>
                      <a:pt x="11347" y="2063"/>
                    </a:lnTo>
                    <a:lnTo>
                      <a:pt x="11381" y="2146"/>
                    </a:lnTo>
                    <a:lnTo>
                      <a:pt x="11413" y="2230"/>
                    </a:lnTo>
                    <a:lnTo>
                      <a:pt x="11442" y="2314"/>
                    </a:lnTo>
                    <a:lnTo>
                      <a:pt x="11469" y="2400"/>
                    </a:lnTo>
                    <a:lnTo>
                      <a:pt x="11494" y="2485"/>
                    </a:lnTo>
                    <a:lnTo>
                      <a:pt x="11517" y="2571"/>
                    </a:lnTo>
                    <a:lnTo>
                      <a:pt x="11538" y="2659"/>
                    </a:lnTo>
                    <a:lnTo>
                      <a:pt x="11556" y="2746"/>
                    </a:lnTo>
                    <a:lnTo>
                      <a:pt x="11573" y="2835"/>
                    </a:lnTo>
                    <a:lnTo>
                      <a:pt x="11587" y="2922"/>
                    </a:lnTo>
                    <a:lnTo>
                      <a:pt x="11598" y="3012"/>
                    </a:lnTo>
                    <a:lnTo>
                      <a:pt x="11608" y="3101"/>
                    </a:lnTo>
                    <a:lnTo>
                      <a:pt x="11616" y="3190"/>
                    </a:lnTo>
                    <a:lnTo>
                      <a:pt x="11621" y="3281"/>
                    </a:lnTo>
                    <a:lnTo>
                      <a:pt x="11624" y="3371"/>
                    </a:lnTo>
                    <a:lnTo>
                      <a:pt x="11624" y="3461"/>
                    </a:lnTo>
                    <a:lnTo>
                      <a:pt x="11622" y="3551"/>
                    </a:lnTo>
                    <a:lnTo>
                      <a:pt x="11619" y="3642"/>
                    </a:lnTo>
                    <a:lnTo>
                      <a:pt x="11619" y="3642"/>
                    </a:lnTo>
                    <a:lnTo>
                      <a:pt x="11619" y="3650"/>
                    </a:lnTo>
                    <a:lnTo>
                      <a:pt x="11619" y="3650"/>
                    </a:lnTo>
                    <a:lnTo>
                      <a:pt x="11615" y="3728"/>
                    </a:lnTo>
                    <a:lnTo>
                      <a:pt x="11608" y="3807"/>
                    </a:lnTo>
                    <a:lnTo>
                      <a:pt x="11602" y="3885"/>
                    </a:lnTo>
                    <a:lnTo>
                      <a:pt x="11594" y="3962"/>
                    </a:lnTo>
                    <a:lnTo>
                      <a:pt x="11586" y="4041"/>
                    </a:lnTo>
                    <a:lnTo>
                      <a:pt x="11576" y="4119"/>
                    </a:lnTo>
                    <a:lnTo>
                      <a:pt x="11565" y="4197"/>
                    </a:lnTo>
                    <a:lnTo>
                      <a:pt x="11553" y="4275"/>
                    </a:lnTo>
                    <a:lnTo>
                      <a:pt x="11541" y="4352"/>
                    </a:lnTo>
                    <a:lnTo>
                      <a:pt x="11527" y="4430"/>
                    </a:lnTo>
                    <a:lnTo>
                      <a:pt x="11512" y="4507"/>
                    </a:lnTo>
                    <a:lnTo>
                      <a:pt x="11497" y="4585"/>
                    </a:lnTo>
                    <a:lnTo>
                      <a:pt x="11480" y="4661"/>
                    </a:lnTo>
                    <a:lnTo>
                      <a:pt x="11462" y="4738"/>
                    </a:lnTo>
                    <a:lnTo>
                      <a:pt x="11444" y="4815"/>
                    </a:lnTo>
                    <a:lnTo>
                      <a:pt x="11424" y="4890"/>
                    </a:lnTo>
                    <a:lnTo>
                      <a:pt x="11424" y="4890"/>
                    </a:lnTo>
                    <a:lnTo>
                      <a:pt x="11421" y="4899"/>
                    </a:lnTo>
                    <a:lnTo>
                      <a:pt x="11417" y="4906"/>
                    </a:lnTo>
                    <a:lnTo>
                      <a:pt x="11412" y="4913"/>
                    </a:lnTo>
                    <a:lnTo>
                      <a:pt x="11405" y="4918"/>
                    </a:lnTo>
                    <a:lnTo>
                      <a:pt x="11399" y="4923"/>
                    </a:lnTo>
                    <a:lnTo>
                      <a:pt x="11391" y="4927"/>
                    </a:lnTo>
                    <a:lnTo>
                      <a:pt x="11382" y="4929"/>
                    </a:lnTo>
                    <a:lnTo>
                      <a:pt x="11374" y="4929"/>
                    </a:lnTo>
                    <a:lnTo>
                      <a:pt x="7299" y="4929"/>
                    </a:lnTo>
                    <a:lnTo>
                      <a:pt x="6681" y="6421"/>
                    </a:lnTo>
                    <a:lnTo>
                      <a:pt x="6681" y="6421"/>
                    </a:lnTo>
                    <a:lnTo>
                      <a:pt x="6678" y="6427"/>
                    </a:lnTo>
                    <a:lnTo>
                      <a:pt x="6674" y="6432"/>
                    </a:lnTo>
                    <a:lnTo>
                      <a:pt x="6669" y="6438"/>
                    </a:lnTo>
                    <a:lnTo>
                      <a:pt x="6664" y="6442"/>
                    </a:lnTo>
                    <a:lnTo>
                      <a:pt x="6657" y="6446"/>
                    </a:lnTo>
                    <a:lnTo>
                      <a:pt x="6651" y="6449"/>
                    </a:lnTo>
                    <a:lnTo>
                      <a:pt x="6645" y="6451"/>
                    </a:lnTo>
                    <a:lnTo>
                      <a:pt x="6637" y="6452"/>
                    </a:lnTo>
                    <a:lnTo>
                      <a:pt x="6637" y="6452"/>
                    </a:lnTo>
                    <a:lnTo>
                      <a:pt x="6634" y="6452"/>
                    </a:lnTo>
                    <a:lnTo>
                      <a:pt x="6634" y="6452"/>
                    </a:lnTo>
                    <a:close/>
                  </a:path>
                </a:pathLst>
              </a:custGeom>
              <a:solidFill>
                <a:srgbClr val="EF4D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8" name="Freeform 10"/>
              <p:cNvSpPr/>
              <p:nvPr/>
            </p:nvSpPr>
            <p:spPr bwMode="auto">
              <a:xfrm>
                <a:off x="3133725" y="3171825"/>
                <a:ext cx="3403600" cy="2062163"/>
              </a:xfrm>
              <a:custGeom>
                <a:avLst/>
                <a:gdLst>
                  <a:gd name="T0" fmla="*/ 5350 w 10719"/>
                  <a:gd name="T1" fmla="*/ 6492 h 6494"/>
                  <a:gd name="T2" fmla="*/ 5283 w 10719"/>
                  <a:gd name="T3" fmla="*/ 6457 h 6494"/>
                  <a:gd name="T4" fmla="*/ 4927 w 10719"/>
                  <a:gd name="T5" fmla="*/ 6266 h 6494"/>
                  <a:gd name="T6" fmla="*/ 4394 w 10719"/>
                  <a:gd name="T7" fmla="*/ 5962 h 6494"/>
                  <a:gd name="T8" fmla="*/ 3899 w 10719"/>
                  <a:gd name="T9" fmla="*/ 5654 h 6494"/>
                  <a:gd name="T10" fmla="*/ 3538 w 10719"/>
                  <a:gd name="T11" fmla="*/ 5410 h 6494"/>
                  <a:gd name="T12" fmla="*/ 3157 w 10719"/>
                  <a:gd name="T13" fmla="*/ 5136 h 6494"/>
                  <a:gd name="T14" fmla="*/ 2767 w 10719"/>
                  <a:gd name="T15" fmla="*/ 4833 h 6494"/>
                  <a:gd name="T16" fmla="*/ 2440 w 10719"/>
                  <a:gd name="T17" fmla="*/ 4561 h 6494"/>
                  <a:gd name="T18" fmla="*/ 2031 w 10719"/>
                  <a:gd name="T19" fmla="*/ 4189 h 6494"/>
                  <a:gd name="T20" fmla="*/ 1650 w 10719"/>
                  <a:gd name="T21" fmla="*/ 3808 h 6494"/>
                  <a:gd name="T22" fmla="*/ 1300 w 10719"/>
                  <a:gd name="T23" fmla="*/ 3418 h 6494"/>
                  <a:gd name="T24" fmla="*/ 1120 w 10719"/>
                  <a:gd name="T25" fmla="*/ 3201 h 6494"/>
                  <a:gd name="T26" fmla="*/ 933 w 10719"/>
                  <a:gd name="T27" fmla="*/ 2959 h 6494"/>
                  <a:gd name="T28" fmla="*/ 758 w 10719"/>
                  <a:gd name="T29" fmla="*/ 2714 h 6494"/>
                  <a:gd name="T30" fmla="*/ 595 w 10719"/>
                  <a:gd name="T31" fmla="*/ 2467 h 6494"/>
                  <a:gd name="T32" fmla="*/ 442 w 10719"/>
                  <a:gd name="T33" fmla="*/ 2217 h 6494"/>
                  <a:gd name="T34" fmla="*/ 302 w 10719"/>
                  <a:gd name="T35" fmla="*/ 1966 h 6494"/>
                  <a:gd name="T36" fmla="*/ 173 w 10719"/>
                  <a:gd name="T37" fmla="*/ 1712 h 6494"/>
                  <a:gd name="T38" fmla="*/ 58 w 10719"/>
                  <a:gd name="T39" fmla="*/ 1456 h 6494"/>
                  <a:gd name="T40" fmla="*/ 4 w 10719"/>
                  <a:gd name="T41" fmla="*/ 1326 h 6494"/>
                  <a:gd name="T42" fmla="*/ 0 w 10719"/>
                  <a:gd name="T43" fmla="*/ 1301 h 6494"/>
                  <a:gd name="T44" fmla="*/ 8 w 10719"/>
                  <a:gd name="T45" fmla="*/ 1276 h 6494"/>
                  <a:gd name="T46" fmla="*/ 21 w 10719"/>
                  <a:gd name="T47" fmla="*/ 1264 h 6494"/>
                  <a:gd name="T48" fmla="*/ 45 w 10719"/>
                  <a:gd name="T49" fmla="*/ 1254 h 6494"/>
                  <a:gd name="T50" fmla="*/ 3963 w 10719"/>
                  <a:gd name="T51" fmla="*/ 31 h 6494"/>
                  <a:gd name="T52" fmla="*/ 3980 w 10719"/>
                  <a:gd name="T53" fmla="*/ 10 h 6494"/>
                  <a:gd name="T54" fmla="*/ 4006 w 10719"/>
                  <a:gd name="T55" fmla="*/ 0 h 6494"/>
                  <a:gd name="T56" fmla="*/ 4017 w 10719"/>
                  <a:gd name="T57" fmla="*/ 0 h 6494"/>
                  <a:gd name="T58" fmla="*/ 4042 w 10719"/>
                  <a:gd name="T59" fmla="*/ 10 h 6494"/>
                  <a:gd name="T60" fmla="*/ 6315 w 10719"/>
                  <a:gd name="T61" fmla="*/ 3658 h 6494"/>
                  <a:gd name="T62" fmla="*/ 7287 w 10719"/>
                  <a:gd name="T63" fmla="*/ 1294 h 6494"/>
                  <a:gd name="T64" fmla="*/ 7312 w 10719"/>
                  <a:gd name="T65" fmla="*/ 1278 h 6494"/>
                  <a:gd name="T66" fmla="*/ 10667 w 10719"/>
                  <a:gd name="T67" fmla="*/ 1274 h 6494"/>
                  <a:gd name="T68" fmla="*/ 10692 w 10719"/>
                  <a:gd name="T69" fmla="*/ 1281 h 6494"/>
                  <a:gd name="T70" fmla="*/ 10710 w 10719"/>
                  <a:gd name="T71" fmla="*/ 1298 h 6494"/>
                  <a:gd name="T72" fmla="*/ 10717 w 10719"/>
                  <a:gd name="T73" fmla="*/ 1315 h 6494"/>
                  <a:gd name="T74" fmla="*/ 10717 w 10719"/>
                  <a:gd name="T75" fmla="*/ 1340 h 6494"/>
                  <a:gd name="T76" fmla="*/ 10661 w 10719"/>
                  <a:gd name="T77" fmla="*/ 1474 h 6494"/>
                  <a:gd name="T78" fmla="*/ 10545 w 10719"/>
                  <a:gd name="T79" fmla="*/ 1729 h 6494"/>
                  <a:gd name="T80" fmla="*/ 10416 w 10719"/>
                  <a:gd name="T81" fmla="*/ 1982 h 6494"/>
                  <a:gd name="T82" fmla="*/ 10276 w 10719"/>
                  <a:gd name="T83" fmla="*/ 2232 h 6494"/>
                  <a:gd name="T84" fmla="*/ 10123 w 10719"/>
                  <a:gd name="T85" fmla="*/ 2482 h 6494"/>
                  <a:gd name="T86" fmla="*/ 9959 w 10719"/>
                  <a:gd name="T87" fmla="*/ 2728 h 6494"/>
                  <a:gd name="T88" fmla="*/ 9784 w 10719"/>
                  <a:gd name="T89" fmla="*/ 2971 h 6494"/>
                  <a:gd name="T90" fmla="*/ 9598 w 10719"/>
                  <a:gd name="T91" fmla="*/ 3213 h 6494"/>
                  <a:gd name="T92" fmla="*/ 9418 w 10719"/>
                  <a:gd name="T93" fmla="*/ 3430 h 6494"/>
                  <a:gd name="T94" fmla="*/ 9068 w 10719"/>
                  <a:gd name="T95" fmla="*/ 3818 h 6494"/>
                  <a:gd name="T96" fmla="*/ 8688 w 10719"/>
                  <a:gd name="T97" fmla="*/ 4197 h 6494"/>
                  <a:gd name="T98" fmla="*/ 8279 w 10719"/>
                  <a:gd name="T99" fmla="*/ 4568 h 6494"/>
                  <a:gd name="T100" fmla="*/ 7953 w 10719"/>
                  <a:gd name="T101" fmla="*/ 4839 h 6494"/>
                  <a:gd name="T102" fmla="*/ 7563 w 10719"/>
                  <a:gd name="T103" fmla="*/ 5141 h 6494"/>
                  <a:gd name="T104" fmla="*/ 7184 w 10719"/>
                  <a:gd name="T105" fmla="*/ 5414 h 6494"/>
                  <a:gd name="T106" fmla="*/ 6823 w 10719"/>
                  <a:gd name="T107" fmla="*/ 5656 h 6494"/>
                  <a:gd name="T108" fmla="*/ 6331 w 10719"/>
                  <a:gd name="T109" fmla="*/ 5964 h 6494"/>
                  <a:gd name="T110" fmla="*/ 5799 w 10719"/>
                  <a:gd name="T111" fmla="*/ 6267 h 6494"/>
                  <a:gd name="T112" fmla="*/ 5444 w 10719"/>
                  <a:gd name="T113" fmla="*/ 6457 h 6494"/>
                  <a:gd name="T114" fmla="*/ 5377 w 10719"/>
                  <a:gd name="T115" fmla="*/ 6492 h 6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719" h="6494">
                    <a:moveTo>
                      <a:pt x="5364" y="6494"/>
                    </a:moveTo>
                    <a:lnTo>
                      <a:pt x="5364" y="6494"/>
                    </a:lnTo>
                    <a:lnTo>
                      <a:pt x="5356" y="6494"/>
                    </a:lnTo>
                    <a:lnTo>
                      <a:pt x="5350" y="6492"/>
                    </a:lnTo>
                    <a:lnTo>
                      <a:pt x="5343" y="6490"/>
                    </a:lnTo>
                    <a:lnTo>
                      <a:pt x="5338" y="6487"/>
                    </a:lnTo>
                    <a:lnTo>
                      <a:pt x="5338" y="6487"/>
                    </a:lnTo>
                    <a:lnTo>
                      <a:pt x="5283" y="6457"/>
                    </a:lnTo>
                    <a:lnTo>
                      <a:pt x="5201" y="6414"/>
                    </a:lnTo>
                    <a:lnTo>
                      <a:pt x="5201" y="6414"/>
                    </a:lnTo>
                    <a:lnTo>
                      <a:pt x="5031" y="6323"/>
                    </a:lnTo>
                    <a:lnTo>
                      <a:pt x="4927" y="6266"/>
                    </a:lnTo>
                    <a:lnTo>
                      <a:pt x="4809" y="6201"/>
                    </a:lnTo>
                    <a:lnTo>
                      <a:pt x="4680" y="6129"/>
                    </a:lnTo>
                    <a:lnTo>
                      <a:pt x="4542" y="6049"/>
                    </a:lnTo>
                    <a:lnTo>
                      <a:pt x="4394" y="5962"/>
                    </a:lnTo>
                    <a:lnTo>
                      <a:pt x="4236" y="5866"/>
                    </a:lnTo>
                    <a:lnTo>
                      <a:pt x="4071" y="5764"/>
                    </a:lnTo>
                    <a:lnTo>
                      <a:pt x="3986" y="5710"/>
                    </a:lnTo>
                    <a:lnTo>
                      <a:pt x="3899" y="5654"/>
                    </a:lnTo>
                    <a:lnTo>
                      <a:pt x="3811" y="5595"/>
                    </a:lnTo>
                    <a:lnTo>
                      <a:pt x="3721" y="5535"/>
                    </a:lnTo>
                    <a:lnTo>
                      <a:pt x="3631" y="5473"/>
                    </a:lnTo>
                    <a:lnTo>
                      <a:pt x="3538" y="5410"/>
                    </a:lnTo>
                    <a:lnTo>
                      <a:pt x="3444" y="5345"/>
                    </a:lnTo>
                    <a:lnTo>
                      <a:pt x="3350" y="5277"/>
                    </a:lnTo>
                    <a:lnTo>
                      <a:pt x="3254" y="5208"/>
                    </a:lnTo>
                    <a:lnTo>
                      <a:pt x="3157" y="5136"/>
                    </a:lnTo>
                    <a:lnTo>
                      <a:pt x="3060" y="5063"/>
                    </a:lnTo>
                    <a:lnTo>
                      <a:pt x="2963" y="4988"/>
                    </a:lnTo>
                    <a:lnTo>
                      <a:pt x="2865" y="4912"/>
                    </a:lnTo>
                    <a:lnTo>
                      <a:pt x="2767" y="4833"/>
                    </a:lnTo>
                    <a:lnTo>
                      <a:pt x="2767" y="4833"/>
                    </a:lnTo>
                    <a:lnTo>
                      <a:pt x="2656" y="4743"/>
                    </a:lnTo>
                    <a:lnTo>
                      <a:pt x="2547" y="4653"/>
                    </a:lnTo>
                    <a:lnTo>
                      <a:pt x="2440" y="4561"/>
                    </a:lnTo>
                    <a:lnTo>
                      <a:pt x="2336" y="4469"/>
                    </a:lnTo>
                    <a:lnTo>
                      <a:pt x="2232" y="4376"/>
                    </a:lnTo>
                    <a:lnTo>
                      <a:pt x="2130" y="4283"/>
                    </a:lnTo>
                    <a:lnTo>
                      <a:pt x="2031" y="4189"/>
                    </a:lnTo>
                    <a:lnTo>
                      <a:pt x="1933" y="4094"/>
                    </a:lnTo>
                    <a:lnTo>
                      <a:pt x="1837" y="3999"/>
                    </a:lnTo>
                    <a:lnTo>
                      <a:pt x="1742" y="3904"/>
                    </a:lnTo>
                    <a:lnTo>
                      <a:pt x="1650" y="3808"/>
                    </a:lnTo>
                    <a:lnTo>
                      <a:pt x="1559" y="3711"/>
                    </a:lnTo>
                    <a:lnTo>
                      <a:pt x="1471" y="3614"/>
                    </a:lnTo>
                    <a:lnTo>
                      <a:pt x="1384" y="3516"/>
                    </a:lnTo>
                    <a:lnTo>
                      <a:pt x="1300" y="3418"/>
                    </a:lnTo>
                    <a:lnTo>
                      <a:pt x="1217" y="3320"/>
                    </a:lnTo>
                    <a:lnTo>
                      <a:pt x="1217" y="3320"/>
                    </a:lnTo>
                    <a:lnTo>
                      <a:pt x="1168" y="3260"/>
                    </a:lnTo>
                    <a:lnTo>
                      <a:pt x="1120" y="3201"/>
                    </a:lnTo>
                    <a:lnTo>
                      <a:pt x="1072" y="3141"/>
                    </a:lnTo>
                    <a:lnTo>
                      <a:pt x="1024" y="3080"/>
                    </a:lnTo>
                    <a:lnTo>
                      <a:pt x="978" y="3020"/>
                    </a:lnTo>
                    <a:lnTo>
                      <a:pt x="933" y="2959"/>
                    </a:lnTo>
                    <a:lnTo>
                      <a:pt x="888" y="2898"/>
                    </a:lnTo>
                    <a:lnTo>
                      <a:pt x="844" y="2837"/>
                    </a:lnTo>
                    <a:lnTo>
                      <a:pt x="801" y="2776"/>
                    </a:lnTo>
                    <a:lnTo>
                      <a:pt x="758" y="2714"/>
                    </a:lnTo>
                    <a:lnTo>
                      <a:pt x="716" y="2652"/>
                    </a:lnTo>
                    <a:lnTo>
                      <a:pt x="675" y="2591"/>
                    </a:lnTo>
                    <a:lnTo>
                      <a:pt x="635" y="2529"/>
                    </a:lnTo>
                    <a:lnTo>
                      <a:pt x="595" y="2467"/>
                    </a:lnTo>
                    <a:lnTo>
                      <a:pt x="556" y="2405"/>
                    </a:lnTo>
                    <a:lnTo>
                      <a:pt x="517" y="2342"/>
                    </a:lnTo>
                    <a:lnTo>
                      <a:pt x="479" y="2280"/>
                    </a:lnTo>
                    <a:lnTo>
                      <a:pt x="442" y="2217"/>
                    </a:lnTo>
                    <a:lnTo>
                      <a:pt x="407" y="2155"/>
                    </a:lnTo>
                    <a:lnTo>
                      <a:pt x="371" y="2092"/>
                    </a:lnTo>
                    <a:lnTo>
                      <a:pt x="337" y="2028"/>
                    </a:lnTo>
                    <a:lnTo>
                      <a:pt x="302" y="1966"/>
                    </a:lnTo>
                    <a:lnTo>
                      <a:pt x="270" y="1902"/>
                    </a:lnTo>
                    <a:lnTo>
                      <a:pt x="236" y="1839"/>
                    </a:lnTo>
                    <a:lnTo>
                      <a:pt x="205" y="1775"/>
                    </a:lnTo>
                    <a:lnTo>
                      <a:pt x="173" y="1712"/>
                    </a:lnTo>
                    <a:lnTo>
                      <a:pt x="144" y="1648"/>
                    </a:lnTo>
                    <a:lnTo>
                      <a:pt x="114" y="1584"/>
                    </a:lnTo>
                    <a:lnTo>
                      <a:pt x="86" y="1519"/>
                    </a:lnTo>
                    <a:lnTo>
                      <a:pt x="58" y="1456"/>
                    </a:lnTo>
                    <a:lnTo>
                      <a:pt x="31" y="1392"/>
                    </a:lnTo>
                    <a:lnTo>
                      <a:pt x="4" y="1327"/>
                    </a:lnTo>
                    <a:lnTo>
                      <a:pt x="4" y="1326"/>
                    </a:lnTo>
                    <a:lnTo>
                      <a:pt x="4" y="1326"/>
                    </a:lnTo>
                    <a:lnTo>
                      <a:pt x="2" y="1320"/>
                    </a:lnTo>
                    <a:lnTo>
                      <a:pt x="0" y="1313"/>
                    </a:lnTo>
                    <a:lnTo>
                      <a:pt x="0" y="1308"/>
                    </a:lnTo>
                    <a:lnTo>
                      <a:pt x="0" y="1301"/>
                    </a:lnTo>
                    <a:lnTo>
                      <a:pt x="1" y="1295"/>
                    </a:lnTo>
                    <a:lnTo>
                      <a:pt x="2" y="1288"/>
                    </a:lnTo>
                    <a:lnTo>
                      <a:pt x="5" y="1283"/>
                    </a:lnTo>
                    <a:lnTo>
                      <a:pt x="8" y="1276"/>
                    </a:lnTo>
                    <a:lnTo>
                      <a:pt x="8" y="1276"/>
                    </a:lnTo>
                    <a:lnTo>
                      <a:pt x="11" y="1272"/>
                    </a:lnTo>
                    <a:lnTo>
                      <a:pt x="16" y="1267"/>
                    </a:lnTo>
                    <a:lnTo>
                      <a:pt x="21" y="1264"/>
                    </a:lnTo>
                    <a:lnTo>
                      <a:pt x="27" y="1260"/>
                    </a:lnTo>
                    <a:lnTo>
                      <a:pt x="32" y="1257"/>
                    </a:lnTo>
                    <a:lnTo>
                      <a:pt x="38" y="1255"/>
                    </a:lnTo>
                    <a:lnTo>
                      <a:pt x="45" y="1254"/>
                    </a:lnTo>
                    <a:lnTo>
                      <a:pt x="51" y="1254"/>
                    </a:lnTo>
                    <a:lnTo>
                      <a:pt x="3445" y="1254"/>
                    </a:lnTo>
                    <a:lnTo>
                      <a:pt x="3963" y="31"/>
                    </a:lnTo>
                    <a:lnTo>
                      <a:pt x="3963" y="31"/>
                    </a:lnTo>
                    <a:lnTo>
                      <a:pt x="3966" y="25"/>
                    </a:lnTo>
                    <a:lnTo>
                      <a:pt x="3971" y="19"/>
                    </a:lnTo>
                    <a:lnTo>
                      <a:pt x="3975" y="14"/>
                    </a:lnTo>
                    <a:lnTo>
                      <a:pt x="3980" y="10"/>
                    </a:lnTo>
                    <a:lnTo>
                      <a:pt x="3987" y="5"/>
                    </a:lnTo>
                    <a:lnTo>
                      <a:pt x="3993" y="3"/>
                    </a:lnTo>
                    <a:lnTo>
                      <a:pt x="4000" y="1"/>
                    </a:lnTo>
                    <a:lnTo>
                      <a:pt x="4006" y="0"/>
                    </a:lnTo>
                    <a:lnTo>
                      <a:pt x="4006" y="0"/>
                    </a:lnTo>
                    <a:lnTo>
                      <a:pt x="4011" y="0"/>
                    </a:lnTo>
                    <a:lnTo>
                      <a:pt x="4011" y="0"/>
                    </a:lnTo>
                    <a:lnTo>
                      <a:pt x="4017" y="0"/>
                    </a:lnTo>
                    <a:lnTo>
                      <a:pt x="4024" y="1"/>
                    </a:lnTo>
                    <a:lnTo>
                      <a:pt x="4030" y="3"/>
                    </a:lnTo>
                    <a:lnTo>
                      <a:pt x="4036" y="6"/>
                    </a:lnTo>
                    <a:lnTo>
                      <a:pt x="4042" y="10"/>
                    </a:lnTo>
                    <a:lnTo>
                      <a:pt x="4046" y="14"/>
                    </a:lnTo>
                    <a:lnTo>
                      <a:pt x="4051" y="18"/>
                    </a:lnTo>
                    <a:lnTo>
                      <a:pt x="4055" y="24"/>
                    </a:lnTo>
                    <a:lnTo>
                      <a:pt x="6315" y="3658"/>
                    </a:lnTo>
                    <a:lnTo>
                      <a:pt x="7280" y="1307"/>
                    </a:lnTo>
                    <a:lnTo>
                      <a:pt x="7280" y="1307"/>
                    </a:lnTo>
                    <a:lnTo>
                      <a:pt x="7283" y="1300"/>
                    </a:lnTo>
                    <a:lnTo>
                      <a:pt x="7287" y="1294"/>
                    </a:lnTo>
                    <a:lnTo>
                      <a:pt x="7293" y="1288"/>
                    </a:lnTo>
                    <a:lnTo>
                      <a:pt x="7299" y="1284"/>
                    </a:lnTo>
                    <a:lnTo>
                      <a:pt x="7306" y="1280"/>
                    </a:lnTo>
                    <a:lnTo>
                      <a:pt x="7312" y="1278"/>
                    </a:lnTo>
                    <a:lnTo>
                      <a:pt x="7320" y="1275"/>
                    </a:lnTo>
                    <a:lnTo>
                      <a:pt x="7327" y="1274"/>
                    </a:lnTo>
                    <a:lnTo>
                      <a:pt x="10667" y="1274"/>
                    </a:lnTo>
                    <a:lnTo>
                      <a:pt x="10667" y="1274"/>
                    </a:lnTo>
                    <a:lnTo>
                      <a:pt x="10673" y="1275"/>
                    </a:lnTo>
                    <a:lnTo>
                      <a:pt x="10680" y="1276"/>
                    </a:lnTo>
                    <a:lnTo>
                      <a:pt x="10686" y="1279"/>
                    </a:lnTo>
                    <a:lnTo>
                      <a:pt x="10692" y="1281"/>
                    </a:lnTo>
                    <a:lnTo>
                      <a:pt x="10697" y="1284"/>
                    </a:lnTo>
                    <a:lnTo>
                      <a:pt x="10702" y="1288"/>
                    </a:lnTo>
                    <a:lnTo>
                      <a:pt x="10707" y="1293"/>
                    </a:lnTo>
                    <a:lnTo>
                      <a:pt x="10710" y="1298"/>
                    </a:lnTo>
                    <a:lnTo>
                      <a:pt x="10710" y="1298"/>
                    </a:lnTo>
                    <a:lnTo>
                      <a:pt x="10713" y="1303"/>
                    </a:lnTo>
                    <a:lnTo>
                      <a:pt x="10716" y="1309"/>
                    </a:lnTo>
                    <a:lnTo>
                      <a:pt x="10717" y="1315"/>
                    </a:lnTo>
                    <a:lnTo>
                      <a:pt x="10719" y="1322"/>
                    </a:lnTo>
                    <a:lnTo>
                      <a:pt x="10719" y="1327"/>
                    </a:lnTo>
                    <a:lnTo>
                      <a:pt x="10719" y="1334"/>
                    </a:lnTo>
                    <a:lnTo>
                      <a:pt x="10717" y="1340"/>
                    </a:lnTo>
                    <a:lnTo>
                      <a:pt x="10715" y="1347"/>
                    </a:lnTo>
                    <a:lnTo>
                      <a:pt x="10715" y="1347"/>
                    </a:lnTo>
                    <a:lnTo>
                      <a:pt x="10688" y="1410"/>
                    </a:lnTo>
                    <a:lnTo>
                      <a:pt x="10661" y="1474"/>
                    </a:lnTo>
                    <a:lnTo>
                      <a:pt x="10633" y="1538"/>
                    </a:lnTo>
                    <a:lnTo>
                      <a:pt x="10604" y="1602"/>
                    </a:lnTo>
                    <a:lnTo>
                      <a:pt x="10575" y="1665"/>
                    </a:lnTo>
                    <a:lnTo>
                      <a:pt x="10545" y="1729"/>
                    </a:lnTo>
                    <a:lnTo>
                      <a:pt x="10513" y="1792"/>
                    </a:lnTo>
                    <a:lnTo>
                      <a:pt x="10482" y="1855"/>
                    </a:lnTo>
                    <a:lnTo>
                      <a:pt x="10450" y="1919"/>
                    </a:lnTo>
                    <a:lnTo>
                      <a:pt x="10416" y="1982"/>
                    </a:lnTo>
                    <a:lnTo>
                      <a:pt x="10382" y="2044"/>
                    </a:lnTo>
                    <a:lnTo>
                      <a:pt x="10347" y="2107"/>
                    </a:lnTo>
                    <a:lnTo>
                      <a:pt x="10311" y="2170"/>
                    </a:lnTo>
                    <a:lnTo>
                      <a:pt x="10276" y="2232"/>
                    </a:lnTo>
                    <a:lnTo>
                      <a:pt x="10239" y="2295"/>
                    </a:lnTo>
                    <a:lnTo>
                      <a:pt x="10201" y="2358"/>
                    </a:lnTo>
                    <a:lnTo>
                      <a:pt x="10162" y="2419"/>
                    </a:lnTo>
                    <a:lnTo>
                      <a:pt x="10123" y="2482"/>
                    </a:lnTo>
                    <a:lnTo>
                      <a:pt x="10084" y="2543"/>
                    </a:lnTo>
                    <a:lnTo>
                      <a:pt x="10042" y="2605"/>
                    </a:lnTo>
                    <a:lnTo>
                      <a:pt x="10001" y="2666"/>
                    </a:lnTo>
                    <a:lnTo>
                      <a:pt x="9959" y="2728"/>
                    </a:lnTo>
                    <a:lnTo>
                      <a:pt x="9917" y="2788"/>
                    </a:lnTo>
                    <a:lnTo>
                      <a:pt x="9873" y="2850"/>
                    </a:lnTo>
                    <a:lnTo>
                      <a:pt x="9830" y="2911"/>
                    </a:lnTo>
                    <a:lnTo>
                      <a:pt x="9784" y="2971"/>
                    </a:lnTo>
                    <a:lnTo>
                      <a:pt x="9739" y="3033"/>
                    </a:lnTo>
                    <a:lnTo>
                      <a:pt x="9693" y="3092"/>
                    </a:lnTo>
                    <a:lnTo>
                      <a:pt x="9646" y="3152"/>
                    </a:lnTo>
                    <a:lnTo>
                      <a:pt x="9598" y="3213"/>
                    </a:lnTo>
                    <a:lnTo>
                      <a:pt x="9550" y="3272"/>
                    </a:lnTo>
                    <a:lnTo>
                      <a:pt x="9500" y="3332"/>
                    </a:lnTo>
                    <a:lnTo>
                      <a:pt x="9500" y="3332"/>
                    </a:lnTo>
                    <a:lnTo>
                      <a:pt x="9418" y="3430"/>
                    </a:lnTo>
                    <a:lnTo>
                      <a:pt x="9333" y="3527"/>
                    </a:lnTo>
                    <a:lnTo>
                      <a:pt x="9247" y="3624"/>
                    </a:lnTo>
                    <a:lnTo>
                      <a:pt x="9158" y="3722"/>
                    </a:lnTo>
                    <a:lnTo>
                      <a:pt x="9068" y="3818"/>
                    </a:lnTo>
                    <a:lnTo>
                      <a:pt x="8975" y="3913"/>
                    </a:lnTo>
                    <a:lnTo>
                      <a:pt x="8881" y="4009"/>
                    </a:lnTo>
                    <a:lnTo>
                      <a:pt x="8785" y="4103"/>
                    </a:lnTo>
                    <a:lnTo>
                      <a:pt x="8688" y="4197"/>
                    </a:lnTo>
                    <a:lnTo>
                      <a:pt x="8588" y="4291"/>
                    </a:lnTo>
                    <a:lnTo>
                      <a:pt x="8486" y="4384"/>
                    </a:lnTo>
                    <a:lnTo>
                      <a:pt x="8384" y="4477"/>
                    </a:lnTo>
                    <a:lnTo>
                      <a:pt x="8279" y="4568"/>
                    </a:lnTo>
                    <a:lnTo>
                      <a:pt x="8172" y="4659"/>
                    </a:lnTo>
                    <a:lnTo>
                      <a:pt x="8063" y="4750"/>
                    </a:lnTo>
                    <a:lnTo>
                      <a:pt x="7953" y="4839"/>
                    </a:lnTo>
                    <a:lnTo>
                      <a:pt x="7953" y="4839"/>
                    </a:lnTo>
                    <a:lnTo>
                      <a:pt x="7854" y="4917"/>
                    </a:lnTo>
                    <a:lnTo>
                      <a:pt x="7757" y="4994"/>
                    </a:lnTo>
                    <a:lnTo>
                      <a:pt x="7660" y="5068"/>
                    </a:lnTo>
                    <a:lnTo>
                      <a:pt x="7563" y="5141"/>
                    </a:lnTo>
                    <a:lnTo>
                      <a:pt x="7467" y="5212"/>
                    </a:lnTo>
                    <a:lnTo>
                      <a:pt x="7372" y="5281"/>
                    </a:lnTo>
                    <a:lnTo>
                      <a:pt x="7278" y="5348"/>
                    </a:lnTo>
                    <a:lnTo>
                      <a:pt x="7184" y="5414"/>
                    </a:lnTo>
                    <a:lnTo>
                      <a:pt x="7092" y="5477"/>
                    </a:lnTo>
                    <a:lnTo>
                      <a:pt x="7001" y="5538"/>
                    </a:lnTo>
                    <a:lnTo>
                      <a:pt x="6912" y="5599"/>
                    </a:lnTo>
                    <a:lnTo>
                      <a:pt x="6823" y="5656"/>
                    </a:lnTo>
                    <a:lnTo>
                      <a:pt x="6737" y="5712"/>
                    </a:lnTo>
                    <a:lnTo>
                      <a:pt x="6651" y="5766"/>
                    </a:lnTo>
                    <a:lnTo>
                      <a:pt x="6487" y="5869"/>
                    </a:lnTo>
                    <a:lnTo>
                      <a:pt x="6331" y="5964"/>
                    </a:lnTo>
                    <a:lnTo>
                      <a:pt x="6183" y="6050"/>
                    </a:lnTo>
                    <a:lnTo>
                      <a:pt x="6044" y="6130"/>
                    </a:lnTo>
                    <a:lnTo>
                      <a:pt x="5916" y="6202"/>
                    </a:lnTo>
                    <a:lnTo>
                      <a:pt x="5799" y="6267"/>
                    </a:lnTo>
                    <a:lnTo>
                      <a:pt x="5695" y="6323"/>
                    </a:lnTo>
                    <a:lnTo>
                      <a:pt x="5526" y="6414"/>
                    </a:lnTo>
                    <a:lnTo>
                      <a:pt x="5526" y="6414"/>
                    </a:lnTo>
                    <a:lnTo>
                      <a:pt x="5444" y="6457"/>
                    </a:lnTo>
                    <a:lnTo>
                      <a:pt x="5390" y="6487"/>
                    </a:lnTo>
                    <a:lnTo>
                      <a:pt x="5390" y="6487"/>
                    </a:lnTo>
                    <a:lnTo>
                      <a:pt x="5383" y="6490"/>
                    </a:lnTo>
                    <a:lnTo>
                      <a:pt x="5377" y="6492"/>
                    </a:lnTo>
                    <a:lnTo>
                      <a:pt x="5370" y="6494"/>
                    </a:lnTo>
                    <a:lnTo>
                      <a:pt x="5364" y="6494"/>
                    </a:lnTo>
                    <a:lnTo>
                      <a:pt x="5364" y="6494"/>
                    </a:lnTo>
                    <a:close/>
                  </a:path>
                </a:pathLst>
              </a:custGeom>
              <a:solidFill>
                <a:srgbClr val="EF4D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grpSp>
      </p:gr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rotWithShape="1">
          <a:blip r:embed="rId1" cstate="print">
            <a:extLst>
              <a:ext uri="{28A0092B-C50C-407E-A947-70E740481C1C}">
                <a14:useLocalDpi xmlns:a14="http://schemas.microsoft.com/office/drawing/2010/main" val="0"/>
              </a:ext>
            </a:extLst>
          </a:blip>
          <a:srcRect r="64524"/>
          <a:stretch>
            <a:fillRect/>
          </a:stretch>
        </p:blipFill>
        <p:spPr>
          <a:xfrm>
            <a:off x="460664" y="911071"/>
            <a:ext cx="860009" cy="1818141"/>
          </a:xfrm>
          <a:prstGeom prst="rect">
            <a:avLst/>
          </a:prstGeom>
        </p:spPr>
      </p:pic>
      <p:grpSp>
        <p:nvGrpSpPr>
          <p:cNvPr id="3" name="그룹 2"/>
          <p:cNvGrpSpPr/>
          <p:nvPr/>
        </p:nvGrpSpPr>
        <p:grpSpPr>
          <a:xfrm>
            <a:off x="3370772" y="3704599"/>
            <a:ext cx="291912" cy="273699"/>
            <a:chOff x="2992438" y="1774825"/>
            <a:chExt cx="3689350" cy="3459163"/>
          </a:xfrm>
        </p:grpSpPr>
        <p:sp>
          <p:nvSpPr>
            <p:cNvPr id="4" name="Freeform 6"/>
            <p:cNvSpPr/>
            <p:nvPr/>
          </p:nvSpPr>
          <p:spPr bwMode="auto">
            <a:xfrm>
              <a:off x="2992438" y="1774825"/>
              <a:ext cx="3689350" cy="2047875"/>
            </a:xfrm>
            <a:custGeom>
              <a:avLst/>
              <a:gdLst>
                <a:gd name="T0" fmla="*/ 6614 w 11624"/>
                <a:gd name="T1" fmla="*/ 6449 h 6452"/>
                <a:gd name="T2" fmla="*/ 6588 w 11624"/>
                <a:gd name="T3" fmla="*/ 6427 h 6452"/>
                <a:gd name="T4" fmla="*/ 3419 w 11624"/>
                <a:gd name="T5" fmla="*/ 4924 h 6452"/>
                <a:gd name="T6" fmla="*/ 3386 w 11624"/>
                <a:gd name="T7" fmla="*/ 4943 h 6452"/>
                <a:gd name="T8" fmla="*/ 248 w 11624"/>
                <a:gd name="T9" fmla="*/ 4948 h 6452"/>
                <a:gd name="T10" fmla="*/ 213 w 11624"/>
                <a:gd name="T11" fmla="*/ 4926 h 6452"/>
                <a:gd name="T12" fmla="*/ 167 w 11624"/>
                <a:gd name="T13" fmla="*/ 4755 h 6452"/>
                <a:gd name="T14" fmla="*/ 86 w 11624"/>
                <a:gd name="T15" fmla="*/ 4363 h 6452"/>
                <a:gd name="T16" fmla="*/ 31 w 11624"/>
                <a:gd name="T17" fmla="*/ 3968 h 6452"/>
                <a:gd name="T18" fmla="*/ 6 w 11624"/>
                <a:gd name="T19" fmla="*/ 3650 h 6452"/>
                <a:gd name="T20" fmla="*/ 1 w 11624"/>
                <a:gd name="T21" fmla="*/ 3371 h 6452"/>
                <a:gd name="T22" fmla="*/ 38 w 11624"/>
                <a:gd name="T23" fmla="*/ 2922 h 6452"/>
                <a:gd name="T24" fmla="*/ 131 w 11624"/>
                <a:gd name="T25" fmla="*/ 2485 h 6452"/>
                <a:gd name="T26" fmla="*/ 278 w 11624"/>
                <a:gd name="T27" fmla="*/ 2063 h 6452"/>
                <a:gd name="T28" fmla="*/ 477 w 11624"/>
                <a:gd name="T29" fmla="*/ 1662 h 6452"/>
                <a:gd name="T30" fmla="*/ 725 w 11624"/>
                <a:gd name="T31" fmla="*/ 1287 h 6452"/>
                <a:gd name="T32" fmla="*/ 958 w 11624"/>
                <a:gd name="T33" fmla="*/ 1011 h 6452"/>
                <a:gd name="T34" fmla="*/ 1249 w 11624"/>
                <a:gd name="T35" fmla="*/ 735 h 6452"/>
                <a:gd name="T36" fmla="*/ 1563 w 11624"/>
                <a:gd name="T37" fmla="*/ 500 h 6452"/>
                <a:gd name="T38" fmla="*/ 1901 w 11624"/>
                <a:gd name="T39" fmla="*/ 307 h 6452"/>
                <a:gd name="T40" fmla="*/ 2194 w 11624"/>
                <a:gd name="T41" fmla="*/ 180 h 6452"/>
                <a:gd name="T42" fmla="*/ 2573 w 11624"/>
                <a:gd name="T43" fmla="*/ 68 h 6452"/>
                <a:gd name="T44" fmla="*/ 2961 w 11624"/>
                <a:gd name="T45" fmla="*/ 10 h 6452"/>
                <a:gd name="T46" fmla="*/ 3240 w 11624"/>
                <a:gd name="T47" fmla="*/ 0 h 6452"/>
                <a:gd name="T48" fmla="*/ 3457 w 11624"/>
                <a:gd name="T49" fmla="*/ 12 h 6452"/>
                <a:gd name="T50" fmla="*/ 3717 w 11624"/>
                <a:gd name="T51" fmla="*/ 46 h 6452"/>
                <a:gd name="T52" fmla="*/ 4142 w 11624"/>
                <a:gd name="T53" fmla="*/ 157 h 6452"/>
                <a:gd name="T54" fmla="*/ 4560 w 11624"/>
                <a:gd name="T55" fmla="*/ 330 h 6452"/>
                <a:gd name="T56" fmla="*/ 4966 w 11624"/>
                <a:gd name="T57" fmla="*/ 566 h 6452"/>
                <a:gd name="T58" fmla="*/ 5360 w 11624"/>
                <a:gd name="T59" fmla="*/ 863 h 6452"/>
                <a:gd name="T60" fmla="*/ 5738 w 11624"/>
                <a:gd name="T61" fmla="*/ 1220 h 6452"/>
                <a:gd name="T62" fmla="*/ 6035 w 11624"/>
                <a:gd name="T63" fmla="*/ 1070 h 6452"/>
                <a:gd name="T64" fmla="*/ 6420 w 11624"/>
                <a:gd name="T65" fmla="*/ 736 h 6452"/>
                <a:gd name="T66" fmla="*/ 6819 w 11624"/>
                <a:gd name="T67" fmla="*/ 464 h 6452"/>
                <a:gd name="T68" fmla="*/ 7231 w 11624"/>
                <a:gd name="T69" fmla="*/ 254 h 6452"/>
                <a:gd name="T70" fmla="*/ 7652 w 11624"/>
                <a:gd name="T71" fmla="*/ 105 h 6452"/>
                <a:gd name="T72" fmla="*/ 8038 w 11624"/>
                <a:gd name="T73" fmla="*/ 26 h 6452"/>
                <a:gd name="T74" fmla="*/ 8254 w 11624"/>
                <a:gd name="T75" fmla="*/ 5 h 6452"/>
                <a:gd name="T76" fmla="*/ 8428 w 11624"/>
                <a:gd name="T77" fmla="*/ 0 h 6452"/>
                <a:gd name="T78" fmla="*/ 8820 w 11624"/>
                <a:gd name="T79" fmla="*/ 27 h 6452"/>
                <a:gd name="T80" fmla="*/ 9205 w 11624"/>
                <a:gd name="T81" fmla="*/ 107 h 6452"/>
                <a:gd name="T82" fmla="*/ 9580 w 11624"/>
                <a:gd name="T83" fmla="*/ 240 h 6452"/>
                <a:gd name="T84" fmla="*/ 9862 w 11624"/>
                <a:gd name="T85" fmla="*/ 379 h 6452"/>
                <a:gd name="T86" fmla="*/ 10190 w 11624"/>
                <a:gd name="T87" fmla="*/ 589 h 6452"/>
                <a:gd name="T88" fmla="*/ 10496 w 11624"/>
                <a:gd name="T89" fmla="*/ 840 h 6452"/>
                <a:gd name="T90" fmla="*/ 10727 w 11624"/>
                <a:gd name="T91" fmla="*/ 1078 h 6452"/>
                <a:gd name="T92" fmla="*/ 11006 w 11624"/>
                <a:gd name="T93" fmla="*/ 1433 h 6452"/>
                <a:gd name="T94" fmla="*/ 11235 w 11624"/>
                <a:gd name="T95" fmla="*/ 1820 h 6452"/>
                <a:gd name="T96" fmla="*/ 11413 w 11624"/>
                <a:gd name="T97" fmla="*/ 2230 h 6452"/>
                <a:gd name="T98" fmla="*/ 11538 w 11624"/>
                <a:gd name="T99" fmla="*/ 2659 h 6452"/>
                <a:gd name="T100" fmla="*/ 11608 w 11624"/>
                <a:gd name="T101" fmla="*/ 3101 h 6452"/>
                <a:gd name="T102" fmla="*/ 11622 w 11624"/>
                <a:gd name="T103" fmla="*/ 3551 h 6452"/>
                <a:gd name="T104" fmla="*/ 11615 w 11624"/>
                <a:gd name="T105" fmla="*/ 3728 h 6452"/>
                <a:gd name="T106" fmla="*/ 11576 w 11624"/>
                <a:gd name="T107" fmla="*/ 4119 h 6452"/>
                <a:gd name="T108" fmla="*/ 11512 w 11624"/>
                <a:gd name="T109" fmla="*/ 4507 h 6452"/>
                <a:gd name="T110" fmla="*/ 11424 w 11624"/>
                <a:gd name="T111" fmla="*/ 4890 h 6452"/>
                <a:gd name="T112" fmla="*/ 11405 w 11624"/>
                <a:gd name="T113" fmla="*/ 4918 h 6452"/>
                <a:gd name="T114" fmla="*/ 7299 w 11624"/>
                <a:gd name="T115" fmla="*/ 4929 h 6452"/>
                <a:gd name="T116" fmla="*/ 6669 w 11624"/>
                <a:gd name="T117" fmla="*/ 6438 h 6452"/>
                <a:gd name="T118" fmla="*/ 6637 w 11624"/>
                <a:gd name="T119" fmla="*/ 6452 h 6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624" h="6452">
                  <a:moveTo>
                    <a:pt x="6634" y="6452"/>
                  </a:moveTo>
                  <a:lnTo>
                    <a:pt x="6634" y="6452"/>
                  </a:lnTo>
                  <a:lnTo>
                    <a:pt x="6626" y="6452"/>
                  </a:lnTo>
                  <a:lnTo>
                    <a:pt x="6620" y="6451"/>
                  </a:lnTo>
                  <a:lnTo>
                    <a:pt x="6614" y="6449"/>
                  </a:lnTo>
                  <a:lnTo>
                    <a:pt x="6608" y="6445"/>
                  </a:lnTo>
                  <a:lnTo>
                    <a:pt x="6602" y="6442"/>
                  </a:lnTo>
                  <a:lnTo>
                    <a:pt x="6597" y="6438"/>
                  </a:lnTo>
                  <a:lnTo>
                    <a:pt x="6593" y="6432"/>
                  </a:lnTo>
                  <a:lnTo>
                    <a:pt x="6588" y="6427"/>
                  </a:lnTo>
                  <a:lnTo>
                    <a:pt x="4348" y="2710"/>
                  </a:lnTo>
                  <a:lnTo>
                    <a:pt x="3426" y="4910"/>
                  </a:lnTo>
                  <a:lnTo>
                    <a:pt x="3426" y="4910"/>
                  </a:lnTo>
                  <a:lnTo>
                    <a:pt x="3423" y="4916"/>
                  </a:lnTo>
                  <a:lnTo>
                    <a:pt x="3419" y="4924"/>
                  </a:lnTo>
                  <a:lnTo>
                    <a:pt x="3413" y="4929"/>
                  </a:lnTo>
                  <a:lnTo>
                    <a:pt x="3408" y="4934"/>
                  </a:lnTo>
                  <a:lnTo>
                    <a:pt x="3401" y="4938"/>
                  </a:lnTo>
                  <a:lnTo>
                    <a:pt x="3394" y="4941"/>
                  </a:lnTo>
                  <a:lnTo>
                    <a:pt x="3386" y="4943"/>
                  </a:lnTo>
                  <a:lnTo>
                    <a:pt x="3378" y="4944"/>
                  </a:lnTo>
                  <a:lnTo>
                    <a:pt x="3378" y="4944"/>
                  </a:lnTo>
                  <a:lnTo>
                    <a:pt x="256" y="4948"/>
                  </a:lnTo>
                  <a:lnTo>
                    <a:pt x="256" y="4948"/>
                  </a:lnTo>
                  <a:lnTo>
                    <a:pt x="248" y="4948"/>
                  </a:lnTo>
                  <a:lnTo>
                    <a:pt x="239" y="4946"/>
                  </a:lnTo>
                  <a:lnTo>
                    <a:pt x="231" y="4943"/>
                  </a:lnTo>
                  <a:lnTo>
                    <a:pt x="225" y="4938"/>
                  </a:lnTo>
                  <a:lnTo>
                    <a:pt x="219" y="4932"/>
                  </a:lnTo>
                  <a:lnTo>
                    <a:pt x="213" y="4926"/>
                  </a:lnTo>
                  <a:lnTo>
                    <a:pt x="209" y="4918"/>
                  </a:lnTo>
                  <a:lnTo>
                    <a:pt x="207" y="4911"/>
                  </a:lnTo>
                  <a:lnTo>
                    <a:pt x="207" y="4911"/>
                  </a:lnTo>
                  <a:lnTo>
                    <a:pt x="186" y="4833"/>
                  </a:lnTo>
                  <a:lnTo>
                    <a:pt x="167" y="4755"/>
                  </a:lnTo>
                  <a:lnTo>
                    <a:pt x="148" y="4677"/>
                  </a:lnTo>
                  <a:lnTo>
                    <a:pt x="131" y="4600"/>
                  </a:lnTo>
                  <a:lnTo>
                    <a:pt x="115" y="4521"/>
                  </a:lnTo>
                  <a:lnTo>
                    <a:pt x="100" y="4442"/>
                  </a:lnTo>
                  <a:lnTo>
                    <a:pt x="86" y="4363"/>
                  </a:lnTo>
                  <a:lnTo>
                    <a:pt x="73" y="4284"/>
                  </a:lnTo>
                  <a:lnTo>
                    <a:pt x="61" y="4205"/>
                  </a:lnTo>
                  <a:lnTo>
                    <a:pt x="50" y="4127"/>
                  </a:lnTo>
                  <a:lnTo>
                    <a:pt x="40" y="4048"/>
                  </a:lnTo>
                  <a:lnTo>
                    <a:pt x="31" y="3968"/>
                  </a:lnTo>
                  <a:lnTo>
                    <a:pt x="23" y="3889"/>
                  </a:lnTo>
                  <a:lnTo>
                    <a:pt x="17" y="3809"/>
                  </a:lnTo>
                  <a:lnTo>
                    <a:pt x="11" y="3729"/>
                  </a:lnTo>
                  <a:lnTo>
                    <a:pt x="6" y="3650"/>
                  </a:lnTo>
                  <a:lnTo>
                    <a:pt x="6" y="3650"/>
                  </a:lnTo>
                  <a:lnTo>
                    <a:pt x="7" y="3642"/>
                  </a:lnTo>
                  <a:lnTo>
                    <a:pt x="7" y="3642"/>
                  </a:lnTo>
                  <a:lnTo>
                    <a:pt x="3" y="3551"/>
                  </a:lnTo>
                  <a:lnTo>
                    <a:pt x="0" y="3460"/>
                  </a:lnTo>
                  <a:lnTo>
                    <a:pt x="1" y="3371"/>
                  </a:lnTo>
                  <a:lnTo>
                    <a:pt x="4" y="3280"/>
                  </a:lnTo>
                  <a:lnTo>
                    <a:pt x="9" y="3190"/>
                  </a:lnTo>
                  <a:lnTo>
                    <a:pt x="17" y="3101"/>
                  </a:lnTo>
                  <a:lnTo>
                    <a:pt x="26" y="3011"/>
                  </a:lnTo>
                  <a:lnTo>
                    <a:pt x="38" y="2922"/>
                  </a:lnTo>
                  <a:lnTo>
                    <a:pt x="52" y="2834"/>
                  </a:lnTo>
                  <a:lnTo>
                    <a:pt x="68" y="2746"/>
                  </a:lnTo>
                  <a:lnTo>
                    <a:pt x="87" y="2658"/>
                  </a:lnTo>
                  <a:lnTo>
                    <a:pt x="108" y="2571"/>
                  </a:lnTo>
                  <a:lnTo>
                    <a:pt x="131" y="2485"/>
                  </a:lnTo>
                  <a:lnTo>
                    <a:pt x="156" y="2399"/>
                  </a:lnTo>
                  <a:lnTo>
                    <a:pt x="183" y="2313"/>
                  </a:lnTo>
                  <a:lnTo>
                    <a:pt x="213" y="2229"/>
                  </a:lnTo>
                  <a:lnTo>
                    <a:pt x="244" y="2146"/>
                  </a:lnTo>
                  <a:lnTo>
                    <a:pt x="278" y="2063"/>
                  </a:lnTo>
                  <a:lnTo>
                    <a:pt x="314" y="1981"/>
                  </a:lnTo>
                  <a:lnTo>
                    <a:pt x="351" y="1900"/>
                  </a:lnTo>
                  <a:lnTo>
                    <a:pt x="391" y="1819"/>
                  </a:lnTo>
                  <a:lnTo>
                    <a:pt x="432" y="1740"/>
                  </a:lnTo>
                  <a:lnTo>
                    <a:pt x="477" y="1662"/>
                  </a:lnTo>
                  <a:lnTo>
                    <a:pt x="522" y="1584"/>
                  </a:lnTo>
                  <a:lnTo>
                    <a:pt x="570" y="1509"/>
                  </a:lnTo>
                  <a:lnTo>
                    <a:pt x="620" y="1433"/>
                  </a:lnTo>
                  <a:lnTo>
                    <a:pt x="671" y="1360"/>
                  </a:lnTo>
                  <a:lnTo>
                    <a:pt x="725" y="1287"/>
                  </a:lnTo>
                  <a:lnTo>
                    <a:pt x="780" y="1216"/>
                  </a:lnTo>
                  <a:lnTo>
                    <a:pt x="838" y="1146"/>
                  </a:lnTo>
                  <a:lnTo>
                    <a:pt x="898" y="1078"/>
                  </a:lnTo>
                  <a:lnTo>
                    <a:pt x="958" y="1011"/>
                  </a:lnTo>
                  <a:lnTo>
                    <a:pt x="958" y="1011"/>
                  </a:lnTo>
                  <a:lnTo>
                    <a:pt x="1014" y="952"/>
                  </a:lnTo>
                  <a:lnTo>
                    <a:pt x="1072" y="895"/>
                  </a:lnTo>
                  <a:lnTo>
                    <a:pt x="1129" y="840"/>
                  </a:lnTo>
                  <a:lnTo>
                    <a:pt x="1188" y="787"/>
                  </a:lnTo>
                  <a:lnTo>
                    <a:pt x="1249" y="735"/>
                  </a:lnTo>
                  <a:lnTo>
                    <a:pt x="1309" y="685"/>
                  </a:lnTo>
                  <a:lnTo>
                    <a:pt x="1372" y="636"/>
                  </a:lnTo>
                  <a:lnTo>
                    <a:pt x="1435" y="589"/>
                  </a:lnTo>
                  <a:lnTo>
                    <a:pt x="1498" y="543"/>
                  </a:lnTo>
                  <a:lnTo>
                    <a:pt x="1563" y="500"/>
                  </a:lnTo>
                  <a:lnTo>
                    <a:pt x="1629" y="458"/>
                  </a:lnTo>
                  <a:lnTo>
                    <a:pt x="1696" y="418"/>
                  </a:lnTo>
                  <a:lnTo>
                    <a:pt x="1763" y="379"/>
                  </a:lnTo>
                  <a:lnTo>
                    <a:pt x="1832" y="341"/>
                  </a:lnTo>
                  <a:lnTo>
                    <a:pt x="1901" y="307"/>
                  </a:lnTo>
                  <a:lnTo>
                    <a:pt x="1971" y="273"/>
                  </a:lnTo>
                  <a:lnTo>
                    <a:pt x="1971" y="273"/>
                  </a:lnTo>
                  <a:lnTo>
                    <a:pt x="2045" y="240"/>
                  </a:lnTo>
                  <a:lnTo>
                    <a:pt x="2119" y="209"/>
                  </a:lnTo>
                  <a:lnTo>
                    <a:pt x="2194" y="180"/>
                  </a:lnTo>
                  <a:lnTo>
                    <a:pt x="2268" y="153"/>
                  </a:lnTo>
                  <a:lnTo>
                    <a:pt x="2344" y="130"/>
                  </a:lnTo>
                  <a:lnTo>
                    <a:pt x="2421" y="107"/>
                  </a:lnTo>
                  <a:lnTo>
                    <a:pt x="2496" y="86"/>
                  </a:lnTo>
                  <a:lnTo>
                    <a:pt x="2573" y="68"/>
                  </a:lnTo>
                  <a:lnTo>
                    <a:pt x="2650" y="52"/>
                  </a:lnTo>
                  <a:lnTo>
                    <a:pt x="2727" y="38"/>
                  </a:lnTo>
                  <a:lnTo>
                    <a:pt x="2805" y="27"/>
                  </a:lnTo>
                  <a:lnTo>
                    <a:pt x="2883" y="17"/>
                  </a:lnTo>
                  <a:lnTo>
                    <a:pt x="2961" y="10"/>
                  </a:lnTo>
                  <a:lnTo>
                    <a:pt x="3039" y="4"/>
                  </a:lnTo>
                  <a:lnTo>
                    <a:pt x="3118" y="1"/>
                  </a:lnTo>
                  <a:lnTo>
                    <a:pt x="3197" y="0"/>
                  </a:lnTo>
                  <a:lnTo>
                    <a:pt x="3197" y="0"/>
                  </a:lnTo>
                  <a:lnTo>
                    <a:pt x="3240" y="0"/>
                  </a:lnTo>
                  <a:lnTo>
                    <a:pt x="3284" y="1"/>
                  </a:lnTo>
                  <a:lnTo>
                    <a:pt x="3328" y="2"/>
                  </a:lnTo>
                  <a:lnTo>
                    <a:pt x="3371" y="5"/>
                  </a:lnTo>
                  <a:lnTo>
                    <a:pt x="3414" y="7"/>
                  </a:lnTo>
                  <a:lnTo>
                    <a:pt x="3457" y="12"/>
                  </a:lnTo>
                  <a:lnTo>
                    <a:pt x="3501" y="16"/>
                  </a:lnTo>
                  <a:lnTo>
                    <a:pt x="3544" y="20"/>
                  </a:lnTo>
                  <a:lnTo>
                    <a:pt x="3587" y="26"/>
                  </a:lnTo>
                  <a:lnTo>
                    <a:pt x="3630" y="32"/>
                  </a:lnTo>
                  <a:lnTo>
                    <a:pt x="3717" y="46"/>
                  </a:lnTo>
                  <a:lnTo>
                    <a:pt x="3802" y="64"/>
                  </a:lnTo>
                  <a:lnTo>
                    <a:pt x="3888" y="83"/>
                  </a:lnTo>
                  <a:lnTo>
                    <a:pt x="3974" y="105"/>
                  </a:lnTo>
                  <a:lnTo>
                    <a:pt x="4058" y="130"/>
                  </a:lnTo>
                  <a:lnTo>
                    <a:pt x="4142" y="157"/>
                  </a:lnTo>
                  <a:lnTo>
                    <a:pt x="4226" y="187"/>
                  </a:lnTo>
                  <a:lnTo>
                    <a:pt x="4311" y="219"/>
                  </a:lnTo>
                  <a:lnTo>
                    <a:pt x="4394" y="254"/>
                  </a:lnTo>
                  <a:lnTo>
                    <a:pt x="4477" y="290"/>
                  </a:lnTo>
                  <a:lnTo>
                    <a:pt x="4560" y="330"/>
                  </a:lnTo>
                  <a:lnTo>
                    <a:pt x="4642" y="373"/>
                  </a:lnTo>
                  <a:lnTo>
                    <a:pt x="4724" y="417"/>
                  </a:lnTo>
                  <a:lnTo>
                    <a:pt x="4805" y="464"/>
                  </a:lnTo>
                  <a:lnTo>
                    <a:pt x="4886" y="514"/>
                  </a:lnTo>
                  <a:lnTo>
                    <a:pt x="4966" y="566"/>
                  </a:lnTo>
                  <a:lnTo>
                    <a:pt x="5046" y="621"/>
                  </a:lnTo>
                  <a:lnTo>
                    <a:pt x="5126" y="677"/>
                  </a:lnTo>
                  <a:lnTo>
                    <a:pt x="5205" y="736"/>
                  </a:lnTo>
                  <a:lnTo>
                    <a:pt x="5283" y="799"/>
                  </a:lnTo>
                  <a:lnTo>
                    <a:pt x="5360" y="863"/>
                  </a:lnTo>
                  <a:lnTo>
                    <a:pt x="5437" y="930"/>
                  </a:lnTo>
                  <a:lnTo>
                    <a:pt x="5514" y="999"/>
                  </a:lnTo>
                  <a:lnTo>
                    <a:pt x="5589" y="1070"/>
                  </a:lnTo>
                  <a:lnTo>
                    <a:pt x="5664" y="1144"/>
                  </a:lnTo>
                  <a:lnTo>
                    <a:pt x="5738" y="1220"/>
                  </a:lnTo>
                  <a:lnTo>
                    <a:pt x="5813" y="1299"/>
                  </a:lnTo>
                  <a:lnTo>
                    <a:pt x="5813" y="1299"/>
                  </a:lnTo>
                  <a:lnTo>
                    <a:pt x="5886" y="1220"/>
                  </a:lnTo>
                  <a:lnTo>
                    <a:pt x="5961" y="1144"/>
                  </a:lnTo>
                  <a:lnTo>
                    <a:pt x="6035" y="1070"/>
                  </a:lnTo>
                  <a:lnTo>
                    <a:pt x="6111" y="999"/>
                  </a:lnTo>
                  <a:lnTo>
                    <a:pt x="6188" y="930"/>
                  </a:lnTo>
                  <a:lnTo>
                    <a:pt x="6264" y="863"/>
                  </a:lnTo>
                  <a:lnTo>
                    <a:pt x="6342" y="799"/>
                  </a:lnTo>
                  <a:lnTo>
                    <a:pt x="6420" y="736"/>
                  </a:lnTo>
                  <a:lnTo>
                    <a:pt x="6499" y="677"/>
                  </a:lnTo>
                  <a:lnTo>
                    <a:pt x="6579" y="621"/>
                  </a:lnTo>
                  <a:lnTo>
                    <a:pt x="6659" y="566"/>
                  </a:lnTo>
                  <a:lnTo>
                    <a:pt x="6738" y="514"/>
                  </a:lnTo>
                  <a:lnTo>
                    <a:pt x="6819" y="464"/>
                  </a:lnTo>
                  <a:lnTo>
                    <a:pt x="6900" y="417"/>
                  </a:lnTo>
                  <a:lnTo>
                    <a:pt x="6983" y="373"/>
                  </a:lnTo>
                  <a:lnTo>
                    <a:pt x="7065" y="330"/>
                  </a:lnTo>
                  <a:lnTo>
                    <a:pt x="7148" y="290"/>
                  </a:lnTo>
                  <a:lnTo>
                    <a:pt x="7231" y="254"/>
                  </a:lnTo>
                  <a:lnTo>
                    <a:pt x="7314" y="219"/>
                  </a:lnTo>
                  <a:lnTo>
                    <a:pt x="7398" y="187"/>
                  </a:lnTo>
                  <a:lnTo>
                    <a:pt x="7483" y="157"/>
                  </a:lnTo>
                  <a:lnTo>
                    <a:pt x="7567" y="130"/>
                  </a:lnTo>
                  <a:lnTo>
                    <a:pt x="7652" y="105"/>
                  </a:lnTo>
                  <a:lnTo>
                    <a:pt x="7736" y="83"/>
                  </a:lnTo>
                  <a:lnTo>
                    <a:pt x="7823" y="64"/>
                  </a:lnTo>
                  <a:lnTo>
                    <a:pt x="7908" y="46"/>
                  </a:lnTo>
                  <a:lnTo>
                    <a:pt x="7995" y="32"/>
                  </a:lnTo>
                  <a:lnTo>
                    <a:pt x="8038" y="26"/>
                  </a:lnTo>
                  <a:lnTo>
                    <a:pt x="8081" y="20"/>
                  </a:lnTo>
                  <a:lnTo>
                    <a:pt x="8124" y="16"/>
                  </a:lnTo>
                  <a:lnTo>
                    <a:pt x="8167" y="12"/>
                  </a:lnTo>
                  <a:lnTo>
                    <a:pt x="8211" y="7"/>
                  </a:lnTo>
                  <a:lnTo>
                    <a:pt x="8254" y="5"/>
                  </a:lnTo>
                  <a:lnTo>
                    <a:pt x="8297" y="2"/>
                  </a:lnTo>
                  <a:lnTo>
                    <a:pt x="8341" y="1"/>
                  </a:lnTo>
                  <a:lnTo>
                    <a:pt x="8384" y="0"/>
                  </a:lnTo>
                  <a:lnTo>
                    <a:pt x="8428" y="0"/>
                  </a:lnTo>
                  <a:lnTo>
                    <a:pt x="8428" y="0"/>
                  </a:lnTo>
                  <a:lnTo>
                    <a:pt x="8506" y="1"/>
                  </a:lnTo>
                  <a:lnTo>
                    <a:pt x="8585" y="4"/>
                  </a:lnTo>
                  <a:lnTo>
                    <a:pt x="8664" y="10"/>
                  </a:lnTo>
                  <a:lnTo>
                    <a:pt x="8742" y="17"/>
                  </a:lnTo>
                  <a:lnTo>
                    <a:pt x="8820" y="27"/>
                  </a:lnTo>
                  <a:lnTo>
                    <a:pt x="8897" y="38"/>
                  </a:lnTo>
                  <a:lnTo>
                    <a:pt x="8975" y="52"/>
                  </a:lnTo>
                  <a:lnTo>
                    <a:pt x="9052" y="68"/>
                  </a:lnTo>
                  <a:lnTo>
                    <a:pt x="9129" y="86"/>
                  </a:lnTo>
                  <a:lnTo>
                    <a:pt x="9205" y="107"/>
                  </a:lnTo>
                  <a:lnTo>
                    <a:pt x="9281" y="130"/>
                  </a:lnTo>
                  <a:lnTo>
                    <a:pt x="9356" y="153"/>
                  </a:lnTo>
                  <a:lnTo>
                    <a:pt x="9431" y="180"/>
                  </a:lnTo>
                  <a:lnTo>
                    <a:pt x="9505" y="209"/>
                  </a:lnTo>
                  <a:lnTo>
                    <a:pt x="9580" y="240"/>
                  </a:lnTo>
                  <a:lnTo>
                    <a:pt x="9653" y="273"/>
                  </a:lnTo>
                  <a:lnTo>
                    <a:pt x="9653" y="273"/>
                  </a:lnTo>
                  <a:lnTo>
                    <a:pt x="9724" y="307"/>
                  </a:lnTo>
                  <a:lnTo>
                    <a:pt x="9793" y="342"/>
                  </a:lnTo>
                  <a:lnTo>
                    <a:pt x="9862" y="379"/>
                  </a:lnTo>
                  <a:lnTo>
                    <a:pt x="9929" y="418"/>
                  </a:lnTo>
                  <a:lnTo>
                    <a:pt x="9996" y="458"/>
                  </a:lnTo>
                  <a:lnTo>
                    <a:pt x="10062" y="500"/>
                  </a:lnTo>
                  <a:lnTo>
                    <a:pt x="10126" y="543"/>
                  </a:lnTo>
                  <a:lnTo>
                    <a:pt x="10190" y="589"/>
                  </a:lnTo>
                  <a:lnTo>
                    <a:pt x="10253" y="636"/>
                  </a:lnTo>
                  <a:lnTo>
                    <a:pt x="10315" y="685"/>
                  </a:lnTo>
                  <a:lnTo>
                    <a:pt x="10376" y="735"/>
                  </a:lnTo>
                  <a:lnTo>
                    <a:pt x="10436" y="787"/>
                  </a:lnTo>
                  <a:lnTo>
                    <a:pt x="10496" y="840"/>
                  </a:lnTo>
                  <a:lnTo>
                    <a:pt x="10553" y="895"/>
                  </a:lnTo>
                  <a:lnTo>
                    <a:pt x="10610" y="952"/>
                  </a:lnTo>
                  <a:lnTo>
                    <a:pt x="10666" y="1011"/>
                  </a:lnTo>
                  <a:lnTo>
                    <a:pt x="10666" y="1011"/>
                  </a:lnTo>
                  <a:lnTo>
                    <a:pt x="10727" y="1078"/>
                  </a:lnTo>
                  <a:lnTo>
                    <a:pt x="10786" y="1146"/>
                  </a:lnTo>
                  <a:lnTo>
                    <a:pt x="10845" y="1216"/>
                  </a:lnTo>
                  <a:lnTo>
                    <a:pt x="10900" y="1287"/>
                  </a:lnTo>
                  <a:lnTo>
                    <a:pt x="10954" y="1360"/>
                  </a:lnTo>
                  <a:lnTo>
                    <a:pt x="11006" y="1433"/>
                  </a:lnTo>
                  <a:lnTo>
                    <a:pt x="11055" y="1509"/>
                  </a:lnTo>
                  <a:lnTo>
                    <a:pt x="11103" y="1584"/>
                  </a:lnTo>
                  <a:lnTo>
                    <a:pt x="11148" y="1662"/>
                  </a:lnTo>
                  <a:lnTo>
                    <a:pt x="11192" y="1740"/>
                  </a:lnTo>
                  <a:lnTo>
                    <a:pt x="11235" y="1820"/>
                  </a:lnTo>
                  <a:lnTo>
                    <a:pt x="11273" y="1900"/>
                  </a:lnTo>
                  <a:lnTo>
                    <a:pt x="11311" y="1981"/>
                  </a:lnTo>
                  <a:lnTo>
                    <a:pt x="11347" y="2063"/>
                  </a:lnTo>
                  <a:lnTo>
                    <a:pt x="11381" y="2146"/>
                  </a:lnTo>
                  <a:lnTo>
                    <a:pt x="11413" y="2230"/>
                  </a:lnTo>
                  <a:lnTo>
                    <a:pt x="11442" y="2314"/>
                  </a:lnTo>
                  <a:lnTo>
                    <a:pt x="11469" y="2400"/>
                  </a:lnTo>
                  <a:lnTo>
                    <a:pt x="11494" y="2485"/>
                  </a:lnTo>
                  <a:lnTo>
                    <a:pt x="11517" y="2571"/>
                  </a:lnTo>
                  <a:lnTo>
                    <a:pt x="11538" y="2659"/>
                  </a:lnTo>
                  <a:lnTo>
                    <a:pt x="11556" y="2746"/>
                  </a:lnTo>
                  <a:lnTo>
                    <a:pt x="11573" y="2835"/>
                  </a:lnTo>
                  <a:lnTo>
                    <a:pt x="11587" y="2922"/>
                  </a:lnTo>
                  <a:lnTo>
                    <a:pt x="11598" y="3012"/>
                  </a:lnTo>
                  <a:lnTo>
                    <a:pt x="11608" y="3101"/>
                  </a:lnTo>
                  <a:lnTo>
                    <a:pt x="11616" y="3190"/>
                  </a:lnTo>
                  <a:lnTo>
                    <a:pt x="11621" y="3281"/>
                  </a:lnTo>
                  <a:lnTo>
                    <a:pt x="11624" y="3371"/>
                  </a:lnTo>
                  <a:lnTo>
                    <a:pt x="11624" y="3461"/>
                  </a:lnTo>
                  <a:lnTo>
                    <a:pt x="11622" y="3551"/>
                  </a:lnTo>
                  <a:lnTo>
                    <a:pt x="11619" y="3642"/>
                  </a:lnTo>
                  <a:lnTo>
                    <a:pt x="11619" y="3642"/>
                  </a:lnTo>
                  <a:lnTo>
                    <a:pt x="11619" y="3650"/>
                  </a:lnTo>
                  <a:lnTo>
                    <a:pt x="11619" y="3650"/>
                  </a:lnTo>
                  <a:lnTo>
                    <a:pt x="11615" y="3728"/>
                  </a:lnTo>
                  <a:lnTo>
                    <a:pt x="11608" y="3807"/>
                  </a:lnTo>
                  <a:lnTo>
                    <a:pt x="11602" y="3885"/>
                  </a:lnTo>
                  <a:lnTo>
                    <a:pt x="11594" y="3962"/>
                  </a:lnTo>
                  <a:lnTo>
                    <a:pt x="11586" y="4041"/>
                  </a:lnTo>
                  <a:lnTo>
                    <a:pt x="11576" y="4119"/>
                  </a:lnTo>
                  <a:lnTo>
                    <a:pt x="11565" y="4197"/>
                  </a:lnTo>
                  <a:lnTo>
                    <a:pt x="11553" y="4275"/>
                  </a:lnTo>
                  <a:lnTo>
                    <a:pt x="11541" y="4352"/>
                  </a:lnTo>
                  <a:lnTo>
                    <a:pt x="11527" y="4430"/>
                  </a:lnTo>
                  <a:lnTo>
                    <a:pt x="11512" y="4507"/>
                  </a:lnTo>
                  <a:lnTo>
                    <a:pt x="11497" y="4585"/>
                  </a:lnTo>
                  <a:lnTo>
                    <a:pt x="11480" y="4661"/>
                  </a:lnTo>
                  <a:lnTo>
                    <a:pt x="11462" y="4738"/>
                  </a:lnTo>
                  <a:lnTo>
                    <a:pt x="11444" y="4815"/>
                  </a:lnTo>
                  <a:lnTo>
                    <a:pt x="11424" y="4890"/>
                  </a:lnTo>
                  <a:lnTo>
                    <a:pt x="11424" y="4890"/>
                  </a:lnTo>
                  <a:lnTo>
                    <a:pt x="11421" y="4899"/>
                  </a:lnTo>
                  <a:lnTo>
                    <a:pt x="11417" y="4906"/>
                  </a:lnTo>
                  <a:lnTo>
                    <a:pt x="11412" y="4913"/>
                  </a:lnTo>
                  <a:lnTo>
                    <a:pt x="11405" y="4918"/>
                  </a:lnTo>
                  <a:lnTo>
                    <a:pt x="11399" y="4923"/>
                  </a:lnTo>
                  <a:lnTo>
                    <a:pt x="11391" y="4927"/>
                  </a:lnTo>
                  <a:lnTo>
                    <a:pt x="11382" y="4929"/>
                  </a:lnTo>
                  <a:lnTo>
                    <a:pt x="11374" y="4929"/>
                  </a:lnTo>
                  <a:lnTo>
                    <a:pt x="7299" y="4929"/>
                  </a:lnTo>
                  <a:lnTo>
                    <a:pt x="6681" y="6421"/>
                  </a:lnTo>
                  <a:lnTo>
                    <a:pt x="6681" y="6421"/>
                  </a:lnTo>
                  <a:lnTo>
                    <a:pt x="6678" y="6427"/>
                  </a:lnTo>
                  <a:lnTo>
                    <a:pt x="6674" y="6432"/>
                  </a:lnTo>
                  <a:lnTo>
                    <a:pt x="6669" y="6438"/>
                  </a:lnTo>
                  <a:lnTo>
                    <a:pt x="6664" y="6442"/>
                  </a:lnTo>
                  <a:lnTo>
                    <a:pt x="6657" y="6446"/>
                  </a:lnTo>
                  <a:lnTo>
                    <a:pt x="6651" y="6449"/>
                  </a:lnTo>
                  <a:lnTo>
                    <a:pt x="6645" y="6451"/>
                  </a:lnTo>
                  <a:lnTo>
                    <a:pt x="6637" y="6452"/>
                  </a:lnTo>
                  <a:lnTo>
                    <a:pt x="6637" y="6452"/>
                  </a:lnTo>
                  <a:lnTo>
                    <a:pt x="6634" y="6452"/>
                  </a:lnTo>
                  <a:lnTo>
                    <a:pt x="6634" y="6452"/>
                  </a:lnTo>
                  <a:close/>
                </a:path>
              </a:pathLst>
            </a:custGeom>
            <a:solidFill>
              <a:srgbClr val="EF4D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ko-KR" altLang="en-US" sz="1350"/>
            </a:p>
          </p:txBody>
        </p:sp>
        <p:sp>
          <p:nvSpPr>
            <p:cNvPr id="5" name="Freeform 10"/>
            <p:cNvSpPr/>
            <p:nvPr/>
          </p:nvSpPr>
          <p:spPr bwMode="auto">
            <a:xfrm>
              <a:off x="3133725" y="3171825"/>
              <a:ext cx="3403600" cy="2062163"/>
            </a:xfrm>
            <a:custGeom>
              <a:avLst/>
              <a:gdLst>
                <a:gd name="T0" fmla="*/ 5350 w 10719"/>
                <a:gd name="T1" fmla="*/ 6492 h 6494"/>
                <a:gd name="T2" fmla="*/ 5283 w 10719"/>
                <a:gd name="T3" fmla="*/ 6457 h 6494"/>
                <a:gd name="T4" fmla="*/ 4927 w 10719"/>
                <a:gd name="T5" fmla="*/ 6266 h 6494"/>
                <a:gd name="T6" fmla="*/ 4394 w 10719"/>
                <a:gd name="T7" fmla="*/ 5962 h 6494"/>
                <a:gd name="T8" fmla="*/ 3899 w 10719"/>
                <a:gd name="T9" fmla="*/ 5654 h 6494"/>
                <a:gd name="T10" fmla="*/ 3538 w 10719"/>
                <a:gd name="T11" fmla="*/ 5410 h 6494"/>
                <a:gd name="T12" fmla="*/ 3157 w 10719"/>
                <a:gd name="T13" fmla="*/ 5136 h 6494"/>
                <a:gd name="T14" fmla="*/ 2767 w 10719"/>
                <a:gd name="T15" fmla="*/ 4833 h 6494"/>
                <a:gd name="T16" fmla="*/ 2440 w 10719"/>
                <a:gd name="T17" fmla="*/ 4561 h 6494"/>
                <a:gd name="T18" fmla="*/ 2031 w 10719"/>
                <a:gd name="T19" fmla="*/ 4189 h 6494"/>
                <a:gd name="T20" fmla="*/ 1650 w 10719"/>
                <a:gd name="T21" fmla="*/ 3808 h 6494"/>
                <a:gd name="T22" fmla="*/ 1300 w 10719"/>
                <a:gd name="T23" fmla="*/ 3418 h 6494"/>
                <a:gd name="T24" fmla="*/ 1120 w 10719"/>
                <a:gd name="T25" fmla="*/ 3201 h 6494"/>
                <a:gd name="T26" fmla="*/ 933 w 10719"/>
                <a:gd name="T27" fmla="*/ 2959 h 6494"/>
                <a:gd name="T28" fmla="*/ 758 w 10719"/>
                <a:gd name="T29" fmla="*/ 2714 h 6494"/>
                <a:gd name="T30" fmla="*/ 595 w 10719"/>
                <a:gd name="T31" fmla="*/ 2467 h 6494"/>
                <a:gd name="T32" fmla="*/ 442 w 10719"/>
                <a:gd name="T33" fmla="*/ 2217 h 6494"/>
                <a:gd name="T34" fmla="*/ 302 w 10719"/>
                <a:gd name="T35" fmla="*/ 1966 h 6494"/>
                <a:gd name="T36" fmla="*/ 173 w 10719"/>
                <a:gd name="T37" fmla="*/ 1712 h 6494"/>
                <a:gd name="T38" fmla="*/ 58 w 10719"/>
                <a:gd name="T39" fmla="*/ 1456 h 6494"/>
                <a:gd name="T40" fmla="*/ 4 w 10719"/>
                <a:gd name="T41" fmla="*/ 1326 h 6494"/>
                <a:gd name="T42" fmla="*/ 0 w 10719"/>
                <a:gd name="T43" fmla="*/ 1301 h 6494"/>
                <a:gd name="T44" fmla="*/ 8 w 10719"/>
                <a:gd name="T45" fmla="*/ 1276 h 6494"/>
                <a:gd name="T46" fmla="*/ 21 w 10719"/>
                <a:gd name="T47" fmla="*/ 1264 h 6494"/>
                <a:gd name="T48" fmla="*/ 45 w 10719"/>
                <a:gd name="T49" fmla="*/ 1254 h 6494"/>
                <a:gd name="T50" fmla="*/ 3963 w 10719"/>
                <a:gd name="T51" fmla="*/ 31 h 6494"/>
                <a:gd name="T52" fmla="*/ 3980 w 10719"/>
                <a:gd name="T53" fmla="*/ 10 h 6494"/>
                <a:gd name="T54" fmla="*/ 4006 w 10719"/>
                <a:gd name="T55" fmla="*/ 0 h 6494"/>
                <a:gd name="T56" fmla="*/ 4017 w 10719"/>
                <a:gd name="T57" fmla="*/ 0 h 6494"/>
                <a:gd name="T58" fmla="*/ 4042 w 10719"/>
                <a:gd name="T59" fmla="*/ 10 h 6494"/>
                <a:gd name="T60" fmla="*/ 6315 w 10719"/>
                <a:gd name="T61" fmla="*/ 3658 h 6494"/>
                <a:gd name="T62" fmla="*/ 7287 w 10719"/>
                <a:gd name="T63" fmla="*/ 1294 h 6494"/>
                <a:gd name="T64" fmla="*/ 7312 w 10719"/>
                <a:gd name="T65" fmla="*/ 1278 h 6494"/>
                <a:gd name="T66" fmla="*/ 10667 w 10719"/>
                <a:gd name="T67" fmla="*/ 1274 h 6494"/>
                <a:gd name="T68" fmla="*/ 10692 w 10719"/>
                <a:gd name="T69" fmla="*/ 1281 h 6494"/>
                <a:gd name="T70" fmla="*/ 10710 w 10719"/>
                <a:gd name="T71" fmla="*/ 1298 h 6494"/>
                <a:gd name="T72" fmla="*/ 10717 w 10719"/>
                <a:gd name="T73" fmla="*/ 1315 h 6494"/>
                <a:gd name="T74" fmla="*/ 10717 w 10719"/>
                <a:gd name="T75" fmla="*/ 1340 h 6494"/>
                <a:gd name="T76" fmla="*/ 10661 w 10719"/>
                <a:gd name="T77" fmla="*/ 1474 h 6494"/>
                <a:gd name="T78" fmla="*/ 10545 w 10719"/>
                <a:gd name="T79" fmla="*/ 1729 h 6494"/>
                <a:gd name="T80" fmla="*/ 10416 w 10719"/>
                <a:gd name="T81" fmla="*/ 1982 h 6494"/>
                <a:gd name="T82" fmla="*/ 10276 w 10719"/>
                <a:gd name="T83" fmla="*/ 2232 h 6494"/>
                <a:gd name="T84" fmla="*/ 10123 w 10719"/>
                <a:gd name="T85" fmla="*/ 2482 h 6494"/>
                <a:gd name="T86" fmla="*/ 9959 w 10719"/>
                <a:gd name="T87" fmla="*/ 2728 h 6494"/>
                <a:gd name="T88" fmla="*/ 9784 w 10719"/>
                <a:gd name="T89" fmla="*/ 2971 h 6494"/>
                <a:gd name="T90" fmla="*/ 9598 w 10719"/>
                <a:gd name="T91" fmla="*/ 3213 h 6494"/>
                <a:gd name="T92" fmla="*/ 9418 w 10719"/>
                <a:gd name="T93" fmla="*/ 3430 h 6494"/>
                <a:gd name="T94" fmla="*/ 9068 w 10719"/>
                <a:gd name="T95" fmla="*/ 3818 h 6494"/>
                <a:gd name="T96" fmla="*/ 8688 w 10719"/>
                <a:gd name="T97" fmla="*/ 4197 h 6494"/>
                <a:gd name="T98" fmla="*/ 8279 w 10719"/>
                <a:gd name="T99" fmla="*/ 4568 h 6494"/>
                <a:gd name="T100" fmla="*/ 7953 w 10719"/>
                <a:gd name="T101" fmla="*/ 4839 h 6494"/>
                <a:gd name="T102" fmla="*/ 7563 w 10719"/>
                <a:gd name="T103" fmla="*/ 5141 h 6494"/>
                <a:gd name="T104" fmla="*/ 7184 w 10719"/>
                <a:gd name="T105" fmla="*/ 5414 h 6494"/>
                <a:gd name="T106" fmla="*/ 6823 w 10719"/>
                <a:gd name="T107" fmla="*/ 5656 h 6494"/>
                <a:gd name="T108" fmla="*/ 6331 w 10719"/>
                <a:gd name="T109" fmla="*/ 5964 h 6494"/>
                <a:gd name="T110" fmla="*/ 5799 w 10719"/>
                <a:gd name="T111" fmla="*/ 6267 h 6494"/>
                <a:gd name="T112" fmla="*/ 5444 w 10719"/>
                <a:gd name="T113" fmla="*/ 6457 h 6494"/>
                <a:gd name="T114" fmla="*/ 5377 w 10719"/>
                <a:gd name="T115" fmla="*/ 6492 h 6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719" h="6494">
                  <a:moveTo>
                    <a:pt x="5364" y="6494"/>
                  </a:moveTo>
                  <a:lnTo>
                    <a:pt x="5364" y="6494"/>
                  </a:lnTo>
                  <a:lnTo>
                    <a:pt x="5356" y="6494"/>
                  </a:lnTo>
                  <a:lnTo>
                    <a:pt x="5350" y="6492"/>
                  </a:lnTo>
                  <a:lnTo>
                    <a:pt x="5343" y="6490"/>
                  </a:lnTo>
                  <a:lnTo>
                    <a:pt x="5338" y="6487"/>
                  </a:lnTo>
                  <a:lnTo>
                    <a:pt x="5338" y="6487"/>
                  </a:lnTo>
                  <a:lnTo>
                    <a:pt x="5283" y="6457"/>
                  </a:lnTo>
                  <a:lnTo>
                    <a:pt x="5201" y="6414"/>
                  </a:lnTo>
                  <a:lnTo>
                    <a:pt x="5201" y="6414"/>
                  </a:lnTo>
                  <a:lnTo>
                    <a:pt x="5031" y="6323"/>
                  </a:lnTo>
                  <a:lnTo>
                    <a:pt x="4927" y="6266"/>
                  </a:lnTo>
                  <a:lnTo>
                    <a:pt x="4809" y="6201"/>
                  </a:lnTo>
                  <a:lnTo>
                    <a:pt x="4680" y="6129"/>
                  </a:lnTo>
                  <a:lnTo>
                    <a:pt x="4542" y="6049"/>
                  </a:lnTo>
                  <a:lnTo>
                    <a:pt x="4394" y="5962"/>
                  </a:lnTo>
                  <a:lnTo>
                    <a:pt x="4236" y="5866"/>
                  </a:lnTo>
                  <a:lnTo>
                    <a:pt x="4071" y="5764"/>
                  </a:lnTo>
                  <a:lnTo>
                    <a:pt x="3986" y="5710"/>
                  </a:lnTo>
                  <a:lnTo>
                    <a:pt x="3899" y="5654"/>
                  </a:lnTo>
                  <a:lnTo>
                    <a:pt x="3811" y="5595"/>
                  </a:lnTo>
                  <a:lnTo>
                    <a:pt x="3721" y="5535"/>
                  </a:lnTo>
                  <a:lnTo>
                    <a:pt x="3631" y="5473"/>
                  </a:lnTo>
                  <a:lnTo>
                    <a:pt x="3538" y="5410"/>
                  </a:lnTo>
                  <a:lnTo>
                    <a:pt x="3444" y="5345"/>
                  </a:lnTo>
                  <a:lnTo>
                    <a:pt x="3350" y="5277"/>
                  </a:lnTo>
                  <a:lnTo>
                    <a:pt x="3254" y="5208"/>
                  </a:lnTo>
                  <a:lnTo>
                    <a:pt x="3157" y="5136"/>
                  </a:lnTo>
                  <a:lnTo>
                    <a:pt x="3060" y="5063"/>
                  </a:lnTo>
                  <a:lnTo>
                    <a:pt x="2963" y="4988"/>
                  </a:lnTo>
                  <a:lnTo>
                    <a:pt x="2865" y="4912"/>
                  </a:lnTo>
                  <a:lnTo>
                    <a:pt x="2767" y="4833"/>
                  </a:lnTo>
                  <a:lnTo>
                    <a:pt x="2767" y="4833"/>
                  </a:lnTo>
                  <a:lnTo>
                    <a:pt x="2656" y="4743"/>
                  </a:lnTo>
                  <a:lnTo>
                    <a:pt x="2547" y="4653"/>
                  </a:lnTo>
                  <a:lnTo>
                    <a:pt x="2440" y="4561"/>
                  </a:lnTo>
                  <a:lnTo>
                    <a:pt x="2336" y="4469"/>
                  </a:lnTo>
                  <a:lnTo>
                    <a:pt x="2232" y="4376"/>
                  </a:lnTo>
                  <a:lnTo>
                    <a:pt x="2130" y="4283"/>
                  </a:lnTo>
                  <a:lnTo>
                    <a:pt x="2031" y="4189"/>
                  </a:lnTo>
                  <a:lnTo>
                    <a:pt x="1933" y="4094"/>
                  </a:lnTo>
                  <a:lnTo>
                    <a:pt x="1837" y="3999"/>
                  </a:lnTo>
                  <a:lnTo>
                    <a:pt x="1742" y="3904"/>
                  </a:lnTo>
                  <a:lnTo>
                    <a:pt x="1650" y="3808"/>
                  </a:lnTo>
                  <a:lnTo>
                    <a:pt x="1559" y="3711"/>
                  </a:lnTo>
                  <a:lnTo>
                    <a:pt x="1471" y="3614"/>
                  </a:lnTo>
                  <a:lnTo>
                    <a:pt x="1384" y="3516"/>
                  </a:lnTo>
                  <a:lnTo>
                    <a:pt x="1300" y="3418"/>
                  </a:lnTo>
                  <a:lnTo>
                    <a:pt x="1217" y="3320"/>
                  </a:lnTo>
                  <a:lnTo>
                    <a:pt x="1217" y="3320"/>
                  </a:lnTo>
                  <a:lnTo>
                    <a:pt x="1168" y="3260"/>
                  </a:lnTo>
                  <a:lnTo>
                    <a:pt x="1120" y="3201"/>
                  </a:lnTo>
                  <a:lnTo>
                    <a:pt x="1072" y="3141"/>
                  </a:lnTo>
                  <a:lnTo>
                    <a:pt x="1024" y="3080"/>
                  </a:lnTo>
                  <a:lnTo>
                    <a:pt x="978" y="3020"/>
                  </a:lnTo>
                  <a:lnTo>
                    <a:pt x="933" y="2959"/>
                  </a:lnTo>
                  <a:lnTo>
                    <a:pt x="888" y="2898"/>
                  </a:lnTo>
                  <a:lnTo>
                    <a:pt x="844" y="2837"/>
                  </a:lnTo>
                  <a:lnTo>
                    <a:pt x="801" y="2776"/>
                  </a:lnTo>
                  <a:lnTo>
                    <a:pt x="758" y="2714"/>
                  </a:lnTo>
                  <a:lnTo>
                    <a:pt x="716" y="2652"/>
                  </a:lnTo>
                  <a:lnTo>
                    <a:pt x="675" y="2591"/>
                  </a:lnTo>
                  <a:lnTo>
                    <a:pt x="635" y="2529"/>
                  </a:lnTo>
                  <a:lnTo>
                    <a:pt x="595" y="2467"/>
                  </a:lnTo>
                  <a:lnTo>
                    <a:pt x="556" y="2405"/>
                  </a:lnTo>
                  <a:lnTo>
                    <a:pt x="517" y="2342"/>
                  </a:lnTo>
                  <a:lnTo>
                    <a:pt x="479" y="2280"/>
                  </a:lnTo>
                  <a:lnTo>
                    <a:pt x="442" y="2217"/>
                  </a:lnTo>
                  <a:lnTo>
                    <a:pt x="407" y="2155"/>
                  </a:lnTo>
                  <a:lnTo>
                    <a:pt x="371" y="2092"/>
                  </a:lnTo>
                  <a:lnTo>
                    <a:pt x="337" y="2028"/>
                  </a:lnTo>
                  <a:lnTo>
                    <a:pt x="302" y="1966"/>
                  </a:lnTo>
                  <a:lnTo>
                    <a:pt x="270" y="1902"/>
                  </a:lnTo>
                  <a:lnTo>
                    <a:pt x="236" y="1839"/>
                  </a:lnTo>
                  <a:lnTo>
                    <a:pt x="205" y="1775"/>
                  </a:lnTo>
                  <a:lnTo>
                    <a:pt x="173" y="1712"/>
                  </a:lnTo>
                  <a:lnTo>
                    <a:pt x="144" y="1648"/>
                  </a:lnTo>
                  <a:lnTo>
                    <a:pt x="114" y="1584"/>
                  </a:lnTo>
                  <a:lnTo>
                    <a:pt x="86" y="1519"/>
                  </a:lnTo>
                  <a:lnTo>
                    <a:pt x="58" y="1456"/>
                  </a:lnTo>
                  <a:lnTo>
                    <a:pt x="31" y="1392"/>
                  </a:lnTo>
                  <a:lnTo>
                    <a:pt x="4" y="1327"/>
                  </a:lnTo>
                  <a:lnTo>
                    <a:pt x="4" y="1326"/>
                  </a:lnTo>
                  <a:lnTo>
                    <a:pt x="4" y="1326"/>
                  </a:lnTo>
                  <a:lnTo>
                    <a:pt x="2" y="1320"/>
                  </a:lnTo>
                  <a:lnTo>
                    <a:pt x="0" y="1313"/>
                  </a:lnTo>
                  <a:lnTo>
                    <a:pt x="0" y="1308"/>
                  </a:lnTo>
                  <a:lnTo>
                    <a:pt x="0" y="1301"/>
                  </a:lnTo>
                  <a:lnTo>
                    <a:pt x="1" y="1295"/>
                  </a:lnTo>
                  <a:lnTo>
                    <a:pt x="2" y="1288"/>
                  </a:lnTo>
                  <a:lnTo>
                    <a:pt x="5" y="1283"/>
                  </a:lnTo>
                  <a:lnTo>
                    <a:pt x="8" y="1276"/>
                  </a:lnTo>
                  <a:lnTo>
                    <a:pt x="8" y="1276"/>
                  </a:lnTo>
                  <a:lnTo>
                    <a:pt x="11" y="1272"/>
                  </a:lnTo>
                  <a:lnTo>
                    <a:pt x="16" y="1267"/>
                  </a:lnTo>
                  <a:lnTo>
                    <a:pt x="21" y="1264"/>
                  </a:lnTo>
                  <a:lnTo>
                    <a:pt x="27" y="1260"/>
                  </a:lnTo>
                  <a:lnTo>
                    <a:pt x="32" y="1257"/>
                  </a:lnTo>
                  <a:lnTo>
                    <a:pt x="38" y="1255"/>
                  </a:lnTo>
                  <a:lnTo>
                    <a:pt x="45" y="1254"/>
                  </a:lnTo>
                  <a:lnTo>
                    <a:pt x="51" y="1254"/>
                  </a:lnTo>
                  <a:lnTo>
                    <a:pt x="3445" y="1254"/>
                  </a:lnTo>
                  <a:lnTo>
                    <a:pt x="3963" y="31"/>
                  </a:lnTo>
                  <a:lnTo>
                    <a:pt x="3963" y="31"/>
                  </a:lnTo>
                  <a:lnTo>
                    <a:pt x="3966" y="25"/>
                  </a:lnTo>
                  <a:lnTo>
                    <a:pt x="3971" y="19"/>
                  </a:lnTo>
                  <a:lnTo>
                    <a:pt x="3975" y="14"/>
                  </a:lnTo>
                  <a:lnTo>
                    <a:pt x="3980" y="10"/>
                  </a:lnTo>
                  <a:lnTo>
                    <a:pt x="3987" y="5"/>
                  </a:lnTo>
                  <a:lnTo>
                    <a:pt x="3993" y="3"/>
                  </a:lnTo>
                  <a:lnTo>
                    <a:pt x="4000" y="1"/>
                  </a:lnTo>
                  <a:lnTo>
                    <a:pt x="4006" y="0"/>
                  </a:lnTo>
                  <a:lnTo>
                    <a:pt x="4006" y="0"/>
                  </a:lnTo>
                  <a:lnTo>
                    <a:pt x="4011" y="0"/>
                  </a:lnTo>
                  <a:lnTo>
                    <a:pt x="4011" y="0"/>
                  </a:lnTo>
                  <a:lnTo>
                    <a:pt x="4017" y="0"/>
                  </a:lnTo>
                  <a:lnTo>
                    <a:pt x="4024" y="1"/>
                  </a:lnTo>
                  <a:lnTo>
                    <a:pt x="4030" y="3"/>
                  </a:lnTo>
                  <a:lnTo>
                    <a:pt x="4036" y="6"/>
                  </a:lnTo>
                  <a:lnTo>
                    <a:pt x="4042" y="10"/>
                  </a:lnTo>
                  <a:lnTo>
                    <a:pt x="4046" y="14"/>
                  </a:lnTo>
                  <a:lnTo>
                    <a:pt x="4051" y="18"/>
                  </a:lnTo>
                  <a:lnTo>
                    <a:pt x="4055" y="24"/>
                  </a:lnTo>
                  <a:lnTo>
                    <a:pt x="6315" y="3658"/>
                  </a:lnTo>
                  <a:lnTo>
                    <a:pt x="7280" y="1307"/>
                  </a:lnTo>
                  <a:lnTo>
                    <a:pt x="7280" y="1307"/>
                  </a:lnTo>
                  <a:lnTo>
                    <a:pt x="7283" y="1300"/>
                  </a:lnTo>
                  <a:lnTo>
                    <a:pt x="7287" y="1294"/>
                  </a:lnTo>
                  <a:lnTo>
                    <a:pt x="7293" y="1288"/>
                  </a:lnTo>
                  <a:lnTo>
                    <a:pt x="7299" y="1284"/>
                  </a:lnTo>
                  <a:lnTo>
                    <a:pt x="7306" y="1280"/>
                  </a:lnTo>
                  <a:lnTo>
                    <a:pt x="7312" y="1278"/>
                  </a:lnTo>
                  <a:lnTo>
                    <a:pt x="7320" y="1275"/>
                  </a:lnTo>
                  <a:lnTo>
                    <a:pt x="7327" y="1274"/>
                  </a:lnTo>
                  <a:lnTo>
                    <a:pt x="10667" y="1274"/>
                  </a:lnTo>
                  <a:lnTo>
                    <a:pt x="10667" y="1274"/>
                  </a:lnTo>
                  <a:lnTo>
                    <a:pt x="10673" y="1275"/>
                  </a:lnTo>
                  <a:lnTo>
                    <a:pt x="10680" y="1276"/>
                  </a:lnTo>
                  <a:lnTo>
                    <a:pt x="10686" y="1279"/>
                  </a:lnTo>
                  <a:lnTo>
                    <a:pt x="10692" y="1281"/>
                  </a:lnTo>
                  <a:lnTo>
                    <a:pt x="10697" y="1284"/>
                  </a:lnTo>
                  <a:lnTo>
                    <a:pt x="10702" y="1288"/>
                  </a:lnTo>
                  <a:lnTo>
                    <a:pt x="10707" y="1293"/>
                  </a:lnTo>
                  <a:lnTo>
                    <a:pt x="10710" y="1298"/>
                  </a:lnTo>
                  <a:lnTo>
                    <a:pt x="10710" y="1298"/>
                  </a:lnTo>
                  <a:lnTo>
                    <a:pt x="10713" y="1303"/>
                  </a:lnTo>
                  <a:lnTo>
                    <a:pt x="10716" y="1309"/>
                  </a:lnTo>
                  <a:lnTo>
                    <a:pt x="10717" y="1315"/>
                  </a:lnTo>
                  <a:lnTo>
                    <a:pt x="10719" y="1322"/>
                  </a:lnTo>
                  <a:lnTo>
                    <a:pt x="10719" y="1327"/>
                  </a:lnTo>
                  <a:lnTo>
                    <a:pt x="10719" y="1334"/>
                  </a:lnTo>
                  <a:lnTo>
                    <a:pt x="10717" y="1340"/>
                  </a:lnTo>
                  <a:lnTo>
                    <a:pt x="10715" y="1347"/>
                  </a:lnTo>
                  <a:lnTo>
                    <a:pt x="10715" y="1347"/>
                  </a:lnTo>
                  <a:lnTo>
                    <a:pt x="10688" y="1410"/>
                  </a:lnTo>
                  <a:lnTo>
                    <a:pt x="10661" y="1474"/>
                  </a:lnTo>
                  <a:lnTo>
                    <a:pt x="10633" y="1538"/>
                  </a:lnTo>
                  <a:lnTo>
                    <a:pt x="10604" y="1602"/>
                  </a:lnTo>
                  <a:lnTo>
                    <a:pt x="10575" y="1665"/>
                  </a:lnTo>
                  <a:lnTo>
                    <a:pt x="10545" y="1729"/>
                  </a:lnTo>
                  <a:lnTo>
                    <a:pt x="10513" y="1792"/>
                  </a:lnTo>
                  <a:lnTo>
                    <a:pt x="10482" y="1855"/>
                  </a:lnTo>
                  <a:lnTo>
                    <a:pt x="10450" y="1919"/>
                  </a:lnTo>
                  <a:lnTo>
                    <a:pt x="10416" y="1982"/>
                  </a:lnTo>
                  <a:lnTo>
                    <a:pt x="10382" y="2044"/>
                  </a:lnTo>
                  <a:lnTo>
                    <a:pt x="10347" y="2107"/>
                  </a:lnTo>
                  <a:lnTo>
                    <a:pt x="10311" y="2170"/>
                  </a:lnTo>
                  <a:lnTo>
                    <a:pt x="10276" y="2232"/>
                  </a:lnTo>
                  <a:lnTo>
                    <a:pt x="10239" y="2295"/>
                  </a:lnTo>
                  <a:lnTo>
                    <a:pt x="10201" y="2358"/>
                  </a:lnTo>
                  <a:lnTo>
                    <a:pt x="10162" y="2419"/>
                  </a:lnTo>
                  <a:lnTo>
                    <a:pt x="10123" y="2482"/>
                  </a:lnTo>
                  <a:lnTo>
                    <a:pt x="10084" y="2543"/>
                  </a:lnTo>
                  <a:lnTo>
                    <a:pt x="10042" y="2605"/>
                  </a:lnTo>
                  <a:lnTo>
                    <a:pt x="10001" y="2666"/>
                  </a:lnTo>
                  <a:lnTo>
                    <a:pt x="9959" y="2728"/>
                  </a:lnTo>
                  <a:lnTo>
                    <a:pt x="9917" y="2788"/>
                  </a:lnTo>
                  <a:lnTo>
                    <a:pt x="9873" y="2850"/>
                  </a:lnTo>
                  <a:lnTo>
                    <a:pt x="9830" y="2911"/>
                  </a:lnTo>
                  <a:lnTo>
                    <a:pt x="9784" y="2971"/>
                  </a:lnTo>
                  <a:lnTo>
                    <a:pt x="9739" y="3033"/>
                  </a:lnTo>
                  <a:lnTo>
                    <a:pt x="9693" y="3092"/>
                  </a:lnTo>
                  <a:lnTo>
                    <a:pt x="9646" y="3152"/>
                  </a:lnTo>
                  <a:lnTo>
                    <a:pt x="9598" y="3213"/>
                  </a:lnTo>
                  <a:lnTo>
                    <a:pt x="9550" y="3272"/>
                  </a:lnTo>
                  <a:lnTo>
                    <a:pt x="9500" y="3332"/>
                  </a:lnTo>
                  <a:lnTo>
                    <a:pt x="9500" y="3332"/>
                  </a:lnTo>
                  <a:lnTo>
                    <a:pt x="9418" y="3430"/>
                  </a:lnTo>
                  <a:lnTo>
                    <a:pt x="9333" y="3527"/>
                  </a:lnTo>
                  <a:lnTo>
                    <a:pt x="9247" y="3624"/>
                  </a:lnTo>
                  <a:lnTo>
                    <a:pt x="9158" y="3722"/>
                  </a:lnTo>
                  <a:lnTo>
                    <a:pt x="9068" y="3818"/>
                  </a:lnTo>
                  <a:lnTo>
                    <a:pt x="8975" y="3913"/>
                  </a:lnTo>
                  <a:lnTo>
                    <a:pt x="8881" y="4009"/>
                  </a:lnTo>
                  <a:lnTo>
                    <a:pt x="8785" y="4103"/>
                  </a:lnTo>
                  <a:lnTo>
                    <a:pt x="8688" y="4197"/>
                  </a:lnTo>
                  <a:lnTo>
                    <a:pt x="8588" y="4291"/>
                  </a:lnTo>
                  <a:lnTo>
                    <a:pt x="8486" y="4384"/>
                  </a:lnTo>
                  <a:lnTo>
                    <a:pt x="8384" y="4477"/>
                  </a:lnTo>
                  <a:lnTo>
                    <a:pt x="8279" y="4568"/>
                  </a:lnTo>
                  <a:lnTo>
                    <a:pt x="8172" y="4659"/>
                  </a:lnTo>
                  <a:lnTo>
                    <a:pt x="8063" y="4750"/>
                  </a:lnTo>
                  <a:lnTo>
                    <a:pt x="7953" y="4839"/>
                  </a:lnTo>
                  <a:lnTo>
                    <a:pt x="7953" y="4839"/>
                  </a:lnTo>
                  <a:lnTo>
                    <a:pt x="7854" y="4917"/>
                  </a:lnTo>
                  <a:lnTo>
                    <a:pt x="7757" y="4994"/>
                  </a:lnTo>
                  <a:lnTo>
                    <a:pt x="7660" y="5068"/>
                  </a:lnTo>
                  <a:lnTo>
                    <a:pt x="7563" y="5141"/>
                  </a:lnTo>
                  <a:lnTo>
                    <a:pt x="7467" y="5212"/>
                  </a:lnTo>
                  <a:lnTo>
                    <a:pt x="7372" y="5281"/>
                  </a:lnTo>
                  <a:lnTo>
                    <a:pt x="7278" y="5348"/>
                  </a:lnTo>
                  <a:lnTo>
                    <a:pt x="7184" y="5414"/>
                  </a:lnTo>
                  <a:lnTo>
                    <a:pt x="7092" y="5477"/>
                  </a:lnTo>
                  <a:lnTo>
                    <a:pt x="7001" y="5538"/>
                  </a:lnTo>
                  <a:lnTo>
                    <a:pt x="6912" y="5599"/>
                  </a:lnTo>
                  <a:lnTo>
                    <a:pt x="6823" y="5656"/>
                  </a:lnTo>
                  <a:lnTo>
                    <a:pt x="6737" y="5712"/>
                  </a:lnTo>
                  <a:lnTo>
                    <a:pt x="6651" y="5766"/>
                  </a:lnTo>
                  <a:lnTo>
                    <a:pt x="6487" y="5869"/>
                  </a:lnTo>
                  <a:lnTo>
                    <a:pt x="6331" y="5964"/>
                  </a:lnTo>
                  <a:lnTo>
                    <a:pt x="6183" y="6050"/>
                  </a:lnTo>
                  <a:lnTo>
                    <a:pt x="6044" y="6130"/>
                  </a:lnTo>
                  <a:lnTo>
                    <a:pt x="5916" y="6202"/>
                  </a:lnTo>
                  <a:lnTo>
                    <a:pt x="5799" y="6267"/>
                  </a:lnTo>
                  <a:lnTo>
                    <a:pt x="5695" y="6323"/>
                  </a:lnTo>
                  <a:lnTo>
                    <a:pt x="5526" y="6414"/>
                  </a:lnTo>
                  <a:lnTo>
                    <a:pt x="5526" y="6414"/>
                  </a:lnTo>
                  <a:lnTo>
                    <a:pt x="5444" y="6457"/>
                  </a:lnTo>
                  <a:lnTo>
                    <a:pt x="5390" y="6487"/>
                  </a:lnTo>
                  <a:lnTo>
                    <a:pt x="5390" y="6487"/>
                  </a:lnTo>
                  <a:lnTo>
                    <a:pt x="5383" y="6490"/>
                  </a:lnTo>
                  <a:lnTo>
                    <a:pt x="5377" y="6492"/>
                  </a:lnTo>
                  <a:lnTo>
                    <a:pt x="5370" y="6494"/>
                  </a:lnTo>
                  <a:lnTo>
                    <a:pt x="5364" y="6494"/>
                  </a:lnTo>
                  <a:lnTo>
                    <a:pt x="5364" y="6494"/>
                  </a:lnTo>
                  <a:close/>
                </a:path>
              </a:pathLst>
            </a:custGeom>
            <a:solidFill>
              <a:srgbClr val="EF4D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ko-KR" altLang="en-US" sz="1350"/>
            </a:p>
          </p:txBody>
        </p:sp>
      </p:grpSp>
      <p:pic>
        <p:nvPicPr>
          <p:cNvPr id="6" name="그림 5"/>
          <p:cNvPicPr>
            <a:picLocks noChangeAspect="1"/>
          </p:cNvPicPr>
          <p:nvPr/>
        </p:nvPicPr>
        <p:blipFill rotWithShape="1">
          <a:blip r:embed="rId2" cstate="print">
            <a:extLst>
              <a:ext uri="{28A0092B-C50C-407E-A947-70E740481C1C}">
                <a14:useLocalDpi xmlns:a14="http://schemas.microsoft.com/office/drawing/2010/main" val="0"/>
              </a:ext>
            </a:extLst>
          </a:blip>
          <a:srcRect l="4941" r="83177" b="81580"/>
          <a:stretch>
            <a:fillRect/>
          </a:stretch>
        </p:blipFill>
        <p:spPr>
          <a:xfrm>
            <a:off x="4758882" y="2759912"/>
            <a:ext cx="444577" cy="516894"/>
          </a:xfrm>
          <a:prstGeom prst="rect">
            <a:avLst/>
          </a:prstGeom>
        </p:spPr>
      </p:pic>
      <p:pic>
        <p:nvPicPr>
          <p:cNvPr id="7" name="그림 6"/>
          <p:cNvPicPr>
            <a:picLocks noChangeAspect="1"/>
          </p:cNvPicPr>
          <p:nvPr/>
        </p:nvPicPr>
        <p:blipFill rotWithShape="1">
          <a:blip r:embed="rId3" cstate="print">
            <a:extLst>
              <a:ext uri="{28A0092B-C50C-407E-A947-70E740481C1C}">
                <a14:useLocalDpi xmlns:a14="http://schemas.microsoft.com/office/drawing/2010/main" val="0"/>
              </a:ext>
            </a:extLst>
          </a:blip>
          <a:srcRect t="26039" r="88654" b="55541"/>
          <a:stretch>
            <a:fillRect/>
          </a:stretch>
        </p:blipFill>
        <p:spPr>
          <a:xfrm>
            <a:off x="4114740" y="3639093"/>
            <a:ext cx="371439" cy="452287"/>
          </a:xfrm>
          <a:prstGeom prst="rect">
            <a:avLst/>
          </a:prstGeom>
        </p:spPr>
      </p:pic>
      <p:pic>
        <p:nvPicPr>
          <p:cNvPr id="8" name="그림 7"/>
          <p:cNvPicPr>
            <a:picLocks noChangeAspect="1"/>
          </p:cNvPicPr>
          <p:nvPr/>
        </p:nvPicPr>
        <p:blipFill rotWithShape="1">
          <a:blip r:embed="rId4" cstate="print">
            <a:extLst>
              <a:ext uri="{28A0092B-C50C-407E-A947-70E740481C1C}">
                <a14:useLocalDpi xmlns:a14="http://schemas.microsoft.com/office/drawing/2010/main" val="0"/>
              </a:ext>
            </a:extLst>
          </a:blip>
          <a:srcRect l="25646" r="63579" b="82302"/>
          <a:stretch>
            <a:fillRect/>
          </a:stretch>
        </p:blipFill>
        <p:spPr>
          <a:xfrm>
            <a:off x="5653730" y="2790324"/>
            <a:ext cx="370211" cy="456071"/>
          </a:xfrm>
          <a:prstGeom prst="rect">
            <a:avLst/>
          </a:prstGeom>
        </p:spPr>
      </p:pic>
      <p:pic>
        <p:nvPicPr>
          <p:cNvPr id="9" name="그림 8"/>
          <p:cNvPicPr>
            <a:picLocks noChangeAspect="1"/>
          </p:cNvPicPr>
          <p:nvPr/>
        </p:nvPicPr>
        <p:blipFill rotWithShape="1">
          <a:blip r:embed="rId5" cstate="print">
            <a:extLst>
              <a:ext uri="{28A0092B-C50C-407E-A947-70E740481C1C}">
                <a14:useLocalDpi xmlns:a14="http://schemas.microsoft.com/office/drawing/2010/main" val="0"/>
              </a:ext>
            </a:extLst>
          </a:blip>
          <a:srcRect l="19854" t="27044" r="65339" b="57458"/>
          <a:stretch>
            <a:fillRect/>
          </a:stretch>
        </p:blipFill>
        <p:spPr>
          <a:xfrm>
            <a:off x="3872259" y="2828007"/>
            <a:ext cx="484963" cy="380704"/>
          </a:xfrm>
          <a:prstGeom prst="rect">
            <a:avLst/>
          </a:prstGeom>
        </p:spPr>
      </p:pic>
      <p:pic>
        <p:nvPicPr>
          <p:cNvPr id="10" name="그림 9"/>
          <p:cNvPicPr>
            <a:picLocks noChangeAspect="1"/>
          </p:cNvPicPr>
          <p:nvPr/>
        </p:nvPicPr>
        <p:blipFill rotWithShape="1">
          <a:blip r:embed="rId6" cstate="print">
            <a:extLst>
              <a:ext uri="{28A0092B-C50C-407E-A947-70E740481C1C}">
                <a14:useLocalDpi xmlns:a14="http://schemas.microsoft.com/office/drawing/2010/main" val="0"/>
              </a:ext>
            </a:extLst>
          </a:blip>
          <a:srcRect l="43021" t="26039" r="44854" b="56135"/>
          <a:stretch>
            <a:fillRect/>
          </a:stretch>
        </p:blipFill>
        <p:spPr>
          <a:xfrm>
            <a:off x="4901112" y="3610449"/>
            <a:ext cx="462129" cy="509575"/>
          </a:xfrm>
          <a:prstGeom prst="rect">
            <a:avLst/>
          </a:prstGeom>
        </p:spPr>
      </p:pic>
      <p:pic>
        <p:nvPicPr>
          <p:cNvPr id="11" name="그림 10"/>
          <p:cNvPicPr>
            <a:picLocks noChangeAspect="1"/>
          </p:cNvPicPr>
          <p:nvPr/>
        </p:nvPicPr>
        <p:blipFill rotWithShape="1">
          <a:blip r:embed="rId7" cstate="print">
            <a:extLst>
              <a:ext uri="{28A0092B-C50C-407E-A947-70E740481C1C}">
                <a14:useLocalDpi xmlns:a14="http://schemas.microsoft.com/office/drawing/2010/main" val="0"/>
              </a:ext>
            </a:extLst>
          </a:blip>
          <a:srcRect l="63438" t="2177" r="21569" b="84789"/>
          <a:stretch>
            <a:fillRect/>
          </a:stretch>
        </p:blipFill>
        <p:spPr>
          <a:xfrm>
            <a:off x="5778174" y="3704599"/>
            <a:ext cx="492763" cy="321276"/>
          </a:xfrm>
          <a:prstGeom prst="rect">
            <a:avLst/>
          </a:prstGeom>
        </p:spPr>
      </p:pic>
      <p:pic>
        <p:nvPicPr>
          <p:cNvPr id="12" name="그림 11"/>
          <p:cNvPicPr>
            <a:picLocks noChangeAspect="1"/>
          </p:cNvPicPr>
          <p:nvPr/>
        </p:nvPicPr>
        <p:blipFill rotWithShape="1">
          <a:blip r:embed="rId8" cstate="print">
            <a:extLst>
              <a:ext uri="{28A0092B-C50C-407E-A947-70E740481C1C}">
                <a14:useLocalDpi xmlns:a14="http://schemas.microsoft.com/office/drawing/2010/main" val="0"/>
              </a:ext>
            </a:extLst>
          </a:blip>
          <a:srcRect t="-1" r="70714" b="28051"/>
          <a:stretch>
            <a:fillRect/>
          </a:stretch>
        </p:blipFill>
        <p:spPr>
          <a:xfrm>
            <a:off x="2078850" y="941710"/>
            <a:ext cx="986729" cy="1818140"/>
          </a:xfrm>
          <a:prstGeom prst="rect">
            <a:avLst/>
          </a:prstGeom>
        </p:spPr>
      </p:pic>
      <p:sp>
        <p:nvSpPr>
          <p:cNvPr id="14" name="직사각형 13"/>
          <p:cNvSpPr/>
          <p:nvPr/>
        </p:nvSpPr>
        <p:spPr>
          <a:xfrm>
            <a:off x="1218711" y="3805351"/>
            <a:ext cx="582326" cy="47966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pSp>
        <p:nvGrpSpPr>
          <p:cNvPr id="15" name="그룹 14"/>
          <p:cNvGrpSpPr/>
          <p:nvPr/>
        </p:nvGrpSpPr>
        <p:grpSpPr>
          <a:xfrm>
            <a:off x="1320673" y="2927469"/>
            <a:ext cx="582326" cy="1337359"/>
            <a:chOff x="745318" y="2593251"/>
            <a:chExt cx="1388282" cy="3188309"/>
          </a:xfrm>
        </p:grpSpPr>
        <p:sp>
          <p:nvSpPr>
            <p:cNvPr id="16" name="직사각형 16"/>
            <p:cNvSpPr/>
            <p:nvPr/>
          </p:nvSpPr>
          <p:spPr>
            <a:xfrm>
              <a:off x="745318" y="2593251"/>
              <a:ext cx="1388282" cy="3188309"/>
            </a:xfrm>
            <a:custGeom>
              <a:avLst/>
              <a:gdLst/>
              <a:ahLst/>
              <a:cxnLst/>
              <a:rect l="l" t="t" r="r" b="b"/>
              <a:pathLst>
                <a:path w="1388282" h="3188308">
                  <a:moveTo>
                    <a:pt x="661309" y="808566"/>
                  </a:moveTo>
                  <a:lnTo>
                    <a:pt x="633849" y="812148"/>
                  </a:lnTo>
                  <a:lnTo>
                    <a:pt x="602808" y="814536"/>
                  </a:lnTo>
                  <a:lnTo>
                    <a:pt x="565797" y="821699"/>
                  </a:lnTo>
                  <a:lnTo>
                    <a:pt x="524010" y="831250"/>
                  </a:lnTo>
                  <a:lnTo>
                    <a:pt x="482223" y="843189"/>
                  </a:lnTo>
                  <a:lnTo>
                    <a:pt x="436855" y="858710"/>
                  </a:lnTo>
                  <a:lnTo>
                    <a:pt x="414171" y="868261"/>
                  </a:lnTo>
                  <a:lnTo>
                    <a:pt x="391487" y="879006"/>
                  </a:lnTo>
                  <a:lnTo>
                    <a:pt x="367609" y="892139"/>
                  </a:lnTo>
                  <a:lnTo>
                    <a:pt x="344925" y="906466"/>
                  </a:lnTo>
                  <a:lnTo>
                    <a:pt x="322240" y="919599"/>
                  </a:lnTo>
                  <a:lnTo>
                    <a:pt x="299556" y="936314"/>
                  </a:lnTo>
                  <a:lnTo>
                    <a:pt x="278066" y="954222"/>
                  </a:lnTo>
                  <a:lnTo>
                    <a:pt x="257770" y="973325"/>
                  </a:lnTo>
                  <a:lnTo>
                    <a:pt x="237473" y="993621"/>
                  </a:lnTo>
                  <a:lnTo>
                    <a:pt x="217177" y="1017499"/>
                  </a:lnTo>
                  <a:lnTo>
                    <a:pt x="198075" y="1041377"/>
                  </a:lnTo>
                  <a:lnTo>
                    <a:pt x="180166" y="1067643"/>
                  </a:lnTo>
                  <a:lnTo>
                    <a:pt x="164645" y="1096297"/>
                  </a:lnTo>
                  <a:lnTo>
                    <a:pt x="149125" y="1126144"/>
                  </a:lnTo>
                  <a:lnTo>
                    <a:pt x="134798" y="1158380"/>
                  </a:lnTo>
                  <a:lnTo>
                    <a:pt x="122859" y="1191809"/>
                  </a:lnTo>
                  <a:lnTo>
                    <a:pt x="116889" y="1218075"/>
                  </a:lnTo>
                  <a:lnTo>
                    <a:pt x="108532" y="1247922"/>
                  </a:lnTo>
                  <a:lnTo>
                    <a:pt x="100175" y="1290903"/>
                  </a:lnTo>
                  <a:lnTo>
                    <a:pt x="93011" y="1342241"/>
                  </a:lnTo>
                  <a:lnTo>
                    <a:pt x="87042" y="1405517"/>
                  </a:lnTo>
                  <a:lnTo>
                    <a:pt x="83460" y="1475958"/>
                  </a:lnTo>
                  <a:lnTo>
                    <a:pt x="82266" y="1515356"/>
                  </a:lnTo>
                  <a:lnTo>
                    <a:pt x="83460" y="1555949"/>
                  </a:lnTo>
                  <a:lnTo>
                    <a:pt x="83460" y="1585797"/>
                  </a:lnTo>
                  <a:lnTo>
                    <a:pt x="84654" y="1615644"/>
                  </a:lnTo>
                  <a:lnTo>
                    <a:pt x="88236" y="1652655"/>
                  </a:lnTo>
                  <a:lnTo>
                    <a:pt x="93011" y="1690860"/>
                  </a:lnTo>
                  <a:lnTo>
                    <a:pt x="97787" y="1709963"/>
                  </a:lnTo>
                  <a:lnTo>
                    <a:pt x="102562" y="1726677"/>
                  </a:lnTo>
                  <a:lnTo>
                    <a:pt x="108532" y="1744586"/>
                  </a:lnTo>
                  <a:lnTo>
                    <a:pt x="114501" y="1757719"/>
                  </a:lnTo>
                  <a:lnTo>
                    <a:pt x="122859" y="1769658"/>
                  </a:lnTo>
                  <a:lnTo>
                    <a:pt x="132410" y="1778015"/>
                  </a:lnTo>
                  <a:lnTo>
                    <a:pt x="137186" y="1782791"/>
                  </a:lnTo>
                  <a:lnTo>
                    <a:pt x="141961" y="1786372"/>
                  </a:lnTo>
                  <a:lnTo>
                    <a:pt x="150318" y="1791148"/>
                  </a:lnTo>
                  <a:lnTo>
                    <a:pt x="159870" y="1794730"/>
                  </a:lnTo>
                  <a:lnTo>
                    <a:pt x="174197" y="1797117"/>
                  </a:lnTo>
                  <a:lnTo>
                    <a:pt x="189717" y="1797117"/>
                  </a:lnTo>
                  <a:lnTo>
                    <a:pt x="208820" y="1794730"/>
                  </a:lnTo>
                  <a:lnTo>
                    <a:pt x="218371" y="1791148"/>
                  </a:lnTo>
                  <a:lnTo>
                    <a:pt x="226728" y="1787566"/>
                  </a:lnTo>
                  <a:lnTo>
                    <a:pt x="233892" y="1782791"/>
                  </a:lnTo>
                  <a:lnTo>
                    <a:pt x="242249" y="1778015"/>
                  </a:lnTo>
                  <a:lnTo>
                    <a:pt x="248218" y="1772046"/>
                  </a:lnTo>
                  <a:lnTo>
                    <a:pt x="252994" y="1766076"/>
                  </a:lnTo>
                  <a:lnTo>
                    <a:pt x="262545" y="1750555"/>
                  </a:lnTo>
                  <a:lnTo>
                    <a:pt x="268515" y="1732647"/>
                  </a:lnTo>
                  <a:lnTo>
                    <a:pt x="273290" y="1714738"/>
                  </a:lnTo>
                  <a:lnTo>
                    <a:pt x="276872" y="1693248"/>
                  </a:lnTo>
                  <a:lnTo>
                    <a:pt x="278066" y="1671758"/>
                  </a:lnTo>
                  <a:lnTo>
                    <a:pt x="278066" y="1637135"/>
                  </a:lnTo>
                  <a:lnTo>
                    <a:pt x="278066" y="1581021"/>
                  </a:lnTo>
                  <a:lnTo>
                    <a:pt x="278066" y="1508193"/>
                  </a:lnTo>
                  <a:lnTo>
                    <a:pt x="279260" y="1469988"/>
                  </a:lnTo>
                  <a:lnTo>
                    <a:pt x="282842" y="1430589"/>
                  </a:lnTo>
                  <a:lnTo>
                    <a:pt x="286423" y="1388803"/>
                  </a:lnTo>
                  <a:lnTo>
                    <a:pt x="292393" y="1350598"/>
                  </a:lnTo>
                  <a:lnTo>
                    <a:pt x="298362" y="1312393"/>
                  </a:lnTo>
                  <a:lnTo>
                    <a:pt x="307914" y="1276576"/>
                  </a:lnTo>
                  <a:lnTo>
                    <a:pt x="318659" y="1245534"/>
                  </a:lnTo>
                  <a:lnTo>
                    <a:pt x="324628" y="1228820"/>
                  </a:lnTo>
                  <a:lnTo>
                    <a:pt x="332986" y="1216881"/>
                  </a:lnTo>
                  <a:lnTo>
                    <a:pt x="341343" y="1203748"/>
                  </a:lnTo>
                  <a:lnTo>
                    <a:pt x="348506" y="1193003"/>
                  </a:lnTo>
                  <a:lnTo>
                    <a:pt x="358058" y="1183452"/>
                  </a:lnTo>
                  <a:lnTo>
                    <a:pt x="367609" y="1176288"/>
                  </a:lnTo>
                  <a:lnTo>
                    <a:pt x="377160" y="1171512"/>
                  </a:lnTo>
                  <a:lnTo>
                    <a:pt x="384323" y="1166737"/>
                  </a:lnTo>
                  <a:lnTo>
                    <a:pt x="389099" y="1166737"/>
                  </a:lnTo>
                  <a:lnTo>
                    <a:pt x="393875" y="1166737"/>
                  </a:lnTo>
                  <a:lnTo>
                    <a:pt x="398650" y="1166737"/>
                  </a:lnTo>
                  <a:lnTo>
                    <a:pt x="403426" y="1169125"/>
                  </a:lnTo>
                  <a:lnTo>
                    <a:pt x="408201" y="1172706"/>
                  </a:lnTo>
                  <a:lnTo>
                    <a:pt x="412977" y="1178676"/>
                  </a:lnTo>
                  <a:lnTo>
                    <a:pt x="416559" y="1188227"/>
                  </a:lnTo>
                  <a:lnTo>
                    <a:pt x="418947" y="1198972"/>
                  </a:lnTo>
                  <a:lnTo>
                    <a:pt x="421334" y="1212105"/>
                  </a:lnTo>
                  <a:lnTo>
                    <a:pt x="421334" y="1228820"/>
                  </a:lnTo>
                  <a:lnTo>
                    <a:pt x="418947" y="2895508"/>
                  </a:lnTo>
                  <a:lnTo>
                    <a:pt x="421334" y="2906253"/>
                  </a:lnTo>
                  <a:lnTo>
                    <a:pt x="422528" y="2918192"/>
                  </a:lnTo>
                  <a:lnTo>
                    <a:pt x="423722" y="2927743"/>
                  </a:lnTo>
                  <a:lnTo>
                    <a:pt x="427304" y="2936100"/>
                  </a:lnTo>
                  <a:lnTo>
                    <a:pt x="432080" y="2945652"/>
                  </a:lnTo>
                  <a:lnTo>
                    <a:pt x="436855" y="2954009"/>
                  </a:lnTo>
                  <a:lnTo>
                    <a:pt x="442825" y="2961172"/>
                  </a:lnTo>
                  <a:lnTo>
                    <a:pt x="448794" y="2969530"/>
                  </a:lnTo>
                  <a:lnTo>
                    <a:pt x="457151" y="2975499"/>
                  </a:lnTo>
                  <a:lnTo>
                    <a:pt x="464315" y="2982663"/>
                  </a:lnTo>
                  <a:lnTo>
                    <a:pt x="472672" y="2986244"/>
                  </a:lnTo>
                  <a:lnTo>
                    <a:pt x="482223" y="2991020"/>
                  </a:lnTo>
                  <a:lnTo>
                    <a:pt x="491775" y="2994602"/>
                  </a:lnTo>
                  <a:lnTo>
                    <a:pt x="501326" y="2995795"/>
                  </a:lnTo>
                  <a:lnTo>
                    <a:pt x="512071" y="2998183"/>
                  </a:lnTo>
                  <a:lnTo>
                    <a:pt x="522816" y="2999377"/>
                  </a:lnTo>
                  <a:lnTo>
                    <a:pt x="532367" y="2998183"/>
                  </a:lnTo>
                  <a:lnTo>
                    <a:pt x="543112" y="2995795"/>
                  </a:lnTo>
                  <a:lnTo>
                    <a:pt x="552664" y="2994602"/>
                  </a:lnTo>
                  <a:lnTo>
                    <a:pt x="562215" y="2991020"/>
                  </a:lnTo>
                  <a:lnTo>
                    <a:pt x="571766" y="2986244"/>
                  </a:lnTo>
                  <a:lnTo>
                    <a:pt x="578930" y="2982663"/>
                  </a:lnTo>
                  <a:lnTo>
                    <a:pt x="587287" y="2975499"/>
                  </a:lnTo>
                  <a:lnTo>
                    <a:pt x="595644" y="2969530"/>
                  </a:lnTo>
                  <a:lnTo>
                    <a:pt x="601614" y="2961172"/>
                  </a:lnTo>
                  <a:lnTo>
                    <a:pt x="607583" y="2954009"/>
                  </a:lnTo>
                  <a:lnTo>
                    <a:pt x="612359" y="2945652"/>
                  </a:lnTo>
                  <a:lnTo>
                    <a:pt x="617134" y="2936100"/>
                  </a:lnTo>
                  <a:lnTo>
                    <a:pt x="620716" y="2927743"/>
                  </a:lnTo>
                  <a:lnTo>
                    <a:pt x="621910" y="2918192"/>
                  </a:lnTo>
                  <a:lnTo>
                    <a:pt x="623104" y="2906253"/>
                  </a:lnTo>
                  <a:lnTo>
                    <a:pt x="624298" y="2895508"/>
                  </a:lnTo>
                  <a:lnTo>
                    <a:pt x="624298" y="2894314"/>
                  </a:lnTo>
                  <a:lnTo>
                    <a:pt x="627880" y="1947549"/>
                  </a:lnTo>
                  <a:lnTo>
                    <a:pt x="629073" y="1940386"/>
                  </a:lnTo>
                  <a:lnTo>
                    <a:pt x="632655" y="1932028"/>
                  </a:lnTo>
                  <a:lnTo>
                    <a:pt x="637431" y="1924865"/>
                  </a:lnTo>
                  <a:lnTo>
                    <a:pt x="645788" y="1915314"/>
                  </a:lnTo>
                  <a:lnTo>
                    <a:pt x="657727" y="1906956"/>
                  </a:lnTo>
                  <a:lnTo>
                    <a:pt x="663697" y="1904569"/>
                  </a:lnTo>
                  <a:lnTo>
                    <a:pt x="673248" y="1900987"/>
                  </a:lnTo>
                  <a:lnTo>
                    <a:pt x="682799" y="1899793"/>
                  </a:lnTo>
                  <a:lnTo>
                    <a:pt x="693544" y="1899793"/>
                  </a:lnTo>
                  <a:lnTo>
                    <a:pt x="705483" y="1899793"/>
                  </a:lnTo>
                  <a:lnTo>
                    <a:pt x="713840" y="1900987"/>
                  </a:lnTo>
                  <a:lnTo>
                    <a:pt x="723392" y="1904569"/>
                  </a:lnTo>
                  <a:lnTo>
                    <a:pt x="731749" y="1906956"/>
                  </a:lnTo>
                  <a:lnTo>
                    <a:pt x="742494" y="1915314"/>
                  </a:lnTo>
                  <a:lnTo>
                    <a:pt x="750851" y="1924865"/>
                  </a:lnTo>
                  <a:lnTo>
                    <a:pt x="756821" y="1932028"/>
                  </a:lnTo>
                  <a:lnTo>
                    <a:pt x="760403" y="1940386"/>
                  </a:lnTo>
                  <a:lnTo>
                    <a:pt x="761597" y="1947549"/>
                  </a:lnTo>
                  <a:lnTo>
                    <a:pt x="763984" y="2894314"/>
                  </a:lnTo>
                  <a:lnTo>
                    <a:pt x="763984" y="2895508"/>
                  </a:lnTo>
                  <a:lnTo>
                    <a:pt x="763984" y="2906253"/>
                  </a:lnTo>
                  <a:lnTo>
                    <a:pt x="766372" y="2918192"/>
                  </a:lnTo>
                  <a:lnTo>
                    <a:pt x="767566" y="2927743"/>
                  </a:lnTo>
                  <a:lnTo>
                    <a:pt x="772342" y="2936100"/>
                  </a:lnTo>
                  <a:lnTo>
                    <a:pt x="775923" y="2945652"/>
                  </a:lnTo>
                  <a:lnTo>
                    <a:pt x="781893" y="2954009"/>
                  </a:lnTo>
                  <a:lnTo>
                    <a:pt x="786669" y="2961172"/>
                  </a:lnTo>
                  <a:lnTo>
                    <a:pt x="793832" y="2969530"/>
                  </a:lnTo>
                  <a:lnTo>
                    <a:pt x="800995" y="2975499"/>
                  </a:lnTo>
                  <a:lnTo>
                    <a:pt x="808159" y="2982663"/>
                  </a:lnTo>
                  <a:lnTo>
                    <a:pt x="817710" y="2986244"/>
                  </a:lnTo>
                  <a:lnTo>
                    <a:pt x="826067" y="2991020"/>
                  </a:lnTo>
                  <a:lnTo>
                    <a:pt x="835619" y="2994602"/>
                  </a:lnTo>
                  <a:lnTo>
                    <a:pt x="846364" y="2995795"/>
                  </a:lnTo>
                  <a:lnTo>
                    <a:pt x="855915" y="2998183"/>
                  </a:lnTo>
                  <a:lnTo>
                    <a:pt x="866660" y="2999377"/>
                  </a:lnTo>
                  <a:lnTo>
                    <a:pt x="877405" y="2998183"/>
                  </a:lnTo>
                  <a:lnTo>
                    <a:pt x="886956" y="2995795"/>
                  </a:lnTo>
                  <a:lnTo>
                    <a:pt x="896508" y="2994602"/>
                  </a:lnTo>
                  <a:lnTo>
                    <a:pt x="906059" y="2991020"/>
                  </a:lnTo>
                  <a:lnTo>
                    <a:pt x="915610" y="2986244"/>
                  </a:lnTo>
                  <a:lnTo>
                    <a:pt x="922773" y="2982663"/>
                  </a:lnTo>
                  <a:lnTo>
                    <a:pt x="931131" y="2975499"/>
                  </a:lnTo>
                  <a:lnTo>
                    <a:pt x="938294" y="2969530"/>
                  </a:lnTo>
                  <a:lnTo>
                    <a:pt x="945458" y="2961172"/>
                  </a:lnTo>
                  <a:lnTo>
                    <a:pt x="951427" y="2954009"/>
                  </a:lnTo>
                  <a:lnTo>
                    <a:pt x="956203" y="2945652"/>
                  </a:lnTo>
                  <a:lnTo>
                    <a:pt x="960978" y="2936100"/>
                  </a:lnTo>
                  <a:lnTo>
                    <a:pt x="963366" y="2927743"/>
                  </a:lnTo>
                  <a:lnTo>
                    <a:pt x="966948" y="2918192"/>
                  </a:lnTo>
                  <a:lnTo>
                    <a:pt x="968142" y="2906253"/>
                  </a:lnTo>
                  <a:lnTo>
                    <a:pt x="968142" y="2895508"/>
                  </a:lnTo>
                  <a:lnTo>
                    <a:pt x="966948" y="1228820"/>
                  </a:lnTo>
                  <a:lnTo>
                    <a:pt x="968142" y="1212105"/>
                  </a:lnTo>
                  <a:lnTo>
                    <a:pt x="970530" y="1198972"/>
                  </a:lnTo>
                  <a:lnTo>
                    <a:pt x="971723" y="1188227"/>
                  </a:lnTo>
                  <a:lnTo>
                    <a:pt x="976499" y="1178676"/>
                  </a:lnTo>
                  <a:lnTo>
                    <a:pt x="980081" y="1172706"/>
                  </a:lnTo>
                  <a:lnTo>
                    <a:pt x="984856" y="1169125"/>
                  </a:lnTo>
                  <a:lnTo>
                    <a:pt x="988438" y="1166737"/>
                  </a:lnTo>
                  <a:lnTo>
                    <a:pt x="993214" y="1166737"/>
                  </a:lnTo>
                  <a:lnTo>
                    <a:pt x="997989" y="1166737"/>
                  </a:lnTo>
                  <a:lnTo>
                    <a:pt x="1002765" y="1166737"/>
                  </a:lnTo>
                  <a:lnTo>
                    <a:pt x="1012316" y="1171512"/>
                  </a:lnTo>
                  <a:lnTo>
                    <a:pt x="1020673" y="1176288"/>
                  </a:lnTo>
                  <a:lnTo>
                    <a:pt x="1030225" y="1183452"/>
                  </a:lnTo>
                  <a:lnTo>
                    <a:pt x="1039776" y="1193003"/>
                  </a:lnTo>
                  <a:lnTo>
                    <a:pt x="1048133" y="1203748"/>
                  </a:lnTo>
                  <a:lnTo>
                    <a:pt x="1056491" y="1216881"/>
                  </a:lnTo>
                  <a:lnTo>
                    <a:pt x="1062460" y="1228820"/>
                  </a:lnTo>
                  <a:lnTo>
                    <a:pt x="1069623" y="1245534"/>
                  </a:lnTo>
                  <a:lnTo>
                    <a:pt x="1080369" y="1276576"/>
                  </a:lnTo>
                  <a:lnTo>
                    <a:pt x="1089920" y="1312393"/>
                  </a:lnTo>
                  <a:lnTo>
                    <a:pt x="1097083" y="1350598"/>
                  </a:lnTo>
                  <a:lnTo>
                    <a:pt x="1101859" y="1388803"/>
                  </a:lnTo>
                  <a:lnTo>
                    <a:pt x="1106634" y="1430589"/>
                  </a:lnTo>
                  <a:lnTo>
                    <a:pt x="1107828" y="1469988"/>
                  </a:lnTo>
                  <a:lnTo>
                    <a:pt x="1110216" y="1508193"/>
                  </a:lnTo>
                  <a:lnTo>
                    <a:pt x="1111410" y="1581021"/>
                  </a:lnTo>
                  <a:lnTo>
                    <a:pt x="1111410" y="1637135"/>
                  </a:lnTo>
                  <a:lnTo>
                    <a:pt x="1111410" y="1671758"/>
                  </a:lnTo>
                  <a:lnTo>
                    <a:pt x="1112604" y="1693248"/>
                  </a:lnTo>
                  <a:lnTo>
                    <a:pt x="1114992" y="1714738"/>
                  </a:lnTo>
                  <a:lnTo>
                    <a:pt x="1119767" y="1732647"/>
                  </a:lnTo>
                  <a:lnTo>
                    <a:pt x="1126931" y="1750555"/>
                  </a:lnTo>
                  <a:lnTo>
                    <a:pt x="1135288" y="1766076"/>
                  </a:lnTo>
                  <a:lnTo>
                    <a:pt x="1141258" y="1772046"/>
                  </a:lnTo>
                  <a:lnTo>
                    <a:pt x="1147227" y="1778015"/>
                  </a:lnTo>
                  <a:lnTo>
                    <a:pt x="1153197" y="1782791"/>
                  </a:lnTo>
                  <a:lnTo>
                    <a:pt x="1161554" y="1787566"/>
                  </a:lnTo>
                  <a:lnTo>
                    <a:pt x="1169911" y="1791148"/>
                  </a:lnTo>
                  <a:lnTo>
                    <a:pt x="1179462" y="1794730"/>
                  </a:lnTo>
                  <a:lnTo>
                    <a:pt x="1197371" y="1797117"/>
                  </a:lnTo>
                  <a:lnTo>
                    <a:pt x="1212892" y="1797117"/>
                  </a:lnTo>
                  <a:lnTo>
                    <a:pt x="1227219" y="1794730"/>
                  </a:lnTo>
                  <a:lnTo>
                    <a:pt x="1237964" y="1791148"/>
                  </a:lnTo>
                  <a:lnTo>
                    <a:pt x="1246321" y="1786372"/>
                  </a:lnTo>
                  <a:lnTo>
                    <a:pt x="1252290" y="1782791"/>
                  </a:lnTo>
                  <a:lnTo>
                    <a:pt x="1257066" y="1778015"/>
                  </a:lnTo>
                  <a:lnTo>
                    <a:pt x="1266617" y="1769658"/>
                  </a:lnTo>
                  <a:lnTo>
                    <a:pt x="1274975" y="1757719"/>
                  </a:lnTo>
                  <a:lnTo>
                    <a:pt x="1280944" y="1744586"/>
                  </a:lnTo>
                  <a:lnTo>
                    <a:pt x="1285720" y="1726677"/>
                  </a:lnTo>
                  <a:lnTo>
                    <a:pt x="1291689" y="1709963"/>
                  </a:lnTo>
                  <a:lnTo>
                    <a:pt x="1295271" y="1690860"/>
                  </a:lnTo>
                  <a:lnTo>
                    <a:pt x="1301240" y="1652655"/>
                  </a:lnTo>
                  <a:lnTo>
                    <a:pt x="1304822" y="1615644"/>
                  </a:lnTo>
                  <a:lnTo>
                    <a:pt x="1306016" y="1585797"/>
                  </a:lnTo>
                  <a:lnTo>
                    <a:pt x="1306016" y="1555949"/>
                  </a:lnTo>
                  <a:lnTo>
                    <a:pt x="1306016" y="1515356"/>
                  </a:lnTo>
                  <a:lnTo>
                    <a:pt x="1306016" y="1475958"/>
                  </a:lnTo>
                  <a:lnTo>
                    <a:pt x="1301240" y="1405517"/>
                  </a:lnTo>
                  <a:lnTo>
                    <a:pt x="1295271" y="1342241"/>
                  </a:lnTo>
                  <a:lnTo>
                    <a:pt x="1286914" y="1290903"/>
                  </a:lnTo>
                  <a:lnTo>
                    <a:pt x="1279750" y="1247922"/>
                  </a:lnTo>
                  <a:lnTo>
                    <a:pt x="1272587" y="1218075"/>
                  </a:lnTo>
                  <a:lnTo>
                    <a:pt x="1265423" y="1191809"/>
                  </a:lnTo>
                  <a:lnTo>
                    <a:pt x="1252290" y="1158380"/>
                  </a:lnTo>
                  <a:lnTo>
                    <a:pt x="1240351" y="1126144"/>
                  </a:lnTo>
                  <a:lnTo>
                    <a:pt x="1224831" y="1096297"/>
                  </a:lnTo>
                  <a:lnTo>
                    <a:pt x="1206922" y="1067643"/>
                  </a:lnTo>
                  <a:lnTo>
                    <a:pt x="1190208" y="1041377"/>
                  </a:lnTo>
                  <a:lnTo>
                    <a:pt x="1171105" y="1017499"/>
                  </a:lnTo>
                  <a:lnTo>
                    <a:pt x="1152003" y="993621"/>
                  </a:lnTo>
                  <a:lnTo>
                    <a:pt x="1130512" y="973325"/>
                  </a:lnTo>
                  <a:lnTo>
                    <a:pt x="1110216" y="954222"/>
                  </a:lnTo>
                  <a:lnTo>
                    <a:pt x="1087532" y="936314"/>
                  </a:lnTo>
                  <a:lnTo>
                    <a:pt x="1066042" y="919599"/>
                  </a:lnTo>
                  <a:lnTo>
                    <a:pt x="1043358" y="906466"/>
                  </a:lnTo>
                  <a:lnTo>
                    <a:pt x="1020673" y="892139"/>
                  </a:lnTo>
                  <a:lnTo>
                    <a:pt x="996795" y="879006"/>
                  </a:lnTo>
                  <a:lnTo>
                    <a:pt x="975305" y="868261"/>
                  </a:lnTo>
                  <a:lnTo>
                    <a:pt x="951427" y="858710"/>
                  </a:lnTo>
                  <a:lnTo>
                    <a:pt x="906059" y="843189"/>
                  </a:lnTo>
                  <a:lnTo>
                    <a:pt x="863078" y="831250"/>
                  </a:lnTo>
                  <a:lnTo>
                    <a:pt x="822486" y="821699"/>
                  </a:lnTo>
                  <a:lnTo>
                    <a:pt x="786669" y="814536"/>
                  </a:lnTo>
                  <a:lnTo>
                    <a:pt x="753239" y="812148"/>
                  </a:lnTo>
                  <a:lnTo>
                    <a:pt x="726973" y="808566"/>
                  </a:lnTo>
                  <a:lnTo>
                    <a:pt x="693544" y="808566"/>
                  </a:lnTo>
                  <a:close/>
                  <a:moveTo>
                    <a:pt x="693544" y="188930"/>
                  </a:moveTo>
                  <a:lnTo>
                    <a:pt x="667278" y="190124"/>
                  </a:lnTo>
                  <a:lnTo>
                    <a:pt x="642206" y="193706"/>
                  </a:lnTo>
                  <a:lnTo>
                    <a:pt x="618328" y="199675"/>
                  </a:lnTo>
                  <a:lnTo>
                    <a:pt x="595644" y="209226"/>
                  </a:lnTo>
                  <a:lnTo>
                    <a:pt x="571766" y="219972"/>
                  </a:lnTo>
                  <a:lnTo>
                    <a:pt x="551470" y="233104"/>
                  </a:lnTo>
                  <a:lnTo>
                    <a:pt x="531173" y="247431"/>
                  </a:lnTo>
                  <a:lnTo>
                    <a:pt x="513265" y="264146"/>
                  </a:lnTo>
                  <a:lnTo>
                    <a:pt x="496550" y="282054"/>
                  </a:lnTo>
                  <a:lnTo>
                    <a:pt x="482223" y="302351"/>
                  </a:lnTo>
                  <a:lnTo>
                    <a:pt x="469091" y="322647"/>
                  </a:lnTo>
                  <a:lnTo>
                    <a:pt x="458345" y="345331"/>
                  </a:lnTo>
                  <a:lnTo>
                    <a:pt x="448794" y="369209"/>
                  </a:lnTo>
                  <a:lnTo>
                    <a:pt x="442825" y="393087"/>
                  </a:lnTo>
                  <a:lnTo>
                    <a:pt x="439243" y="418159"/>
                  </a:lnTo>
                  <a:lnTo>
                    <a:pt x="438049" y="444425"/>
                  </a:lnTo>
                  <a:lnTo>
                    <a:pt x="439243" y="471885"/>
                  </a:lnTo>
                  <a:lnTo>
                    <a:pt x="442825" y="496957"/>
                  </a:lnTo>
                  <a:lnTo>
                    <a:pt x="448794" y="522029"/>
                  </a:lnTo>
                  <a:lnTo>
                    <a:pt x="458345" y="544713"/>
                  </a:lnTo>
                  <a:lnTo>
                    <a:pt x="469091" y="567397"/>
                  </a:lnTo>
                  <a:lnTo>
                    <a:pt x="482223" y="587693"/>
                  </a:lnTo>
                  <a:lnTo>
                    <a:pt x="496550" y="607990"/>
                  </a:lnTo>
                  <a:lnTo>
                    <a:pt x="513265" y="627092"/>
                  </a:lnTo>
                  <a:lnTo>
                    <a:pt x="531173" y="642613"/>
                  </a:lnTo>
                  <a:lnTo>
                    <a:pt x="551470" y="656940"/>
                  </a:lnTo>
                  <a:lnTo>
                    <a:pt x="571766" y="671266"/>
                  </a:lnTo>
                  <a:lnTo>
                    <a:pt x="595644" y="682012"/>
                  </a:lnTo>
                  <a:lnTo>
                    <a:pt x="618328" y="689175"/>
                  </a:lnTo>
                  <a:lnTo>
                    <a:pt x="642206" y="696338"/>
                  </a:lnTo>
                  <a:lnTo>
                    <a:pt x="667278" y="698726"/>
                  </a:lnTo>
                  <a:lnTo>
                    <a:pt x="693544" y="699920"/>
                  </a:lnTo>
                  <a:lnTo>
                    <a:pt x="721004" y="698726"/>
                  </a:lnTo>
                  <a:lnTo>
                    <a:pt x="746076" y="696338"/>
                  </a:lnTo>
                  <a:lnTo>
                    <a:pt x="771148" y="689175"/>
                  </a:lnTo>
                  <a:lnTo>
                    <a:pt x="793832" y="682012"/>
                  </a:lnTo>
                  <a:lnTo>
                    <a:pt x="816516" y="671266"/>
                  </a:lnTo>
                  <a:lnTo>
                    <a:pt x="836812" y="656940"/>
                  </a:lnTo>
                  <a:lnTo>
                    <a:pt x="857109" y="642613"/>
                  </a:lnTo>
                  <a:lnTo>
                    <a:pt x="876211" y="627092"/>
                  </a:lnTo>
                  <a:lnTo>
                    <a:pt x="891732" y="607990"/>
                  </a:lnTo>
                  <a:lnTo>
                    <a:pt x="906059" y="587693"/>
                  </a:lnTo>
                  <a:lnTo>
                    <a:pt x="920386" y="567397"/>
                  </a:lnTo>
                  <a:lnTo>
                    <a:pt x="931131" y="544713"/>
                  </a:lnTo>
                  <a:lnTo>
                    <a:pt x="938294" y="522029"/>
                  </a:lnTo>
                  <a:lnTo>
                    <a:pt x="945457" y="496957"/>
                  </a:lnTo>
                  <a:lnTo>
                    <a:pt x="950233" y="471885"/>
                  </a:lnTo>
                  <a:lnTo>
                    <a:pt x="950233" y="444425"/>
                  </a:lnTo>
                  <a:lnTo>
                    <a:pt x="950233" y="418159"/>
                  </a:lnTo>
                  <a:lnTo>
                    <a:pt x="945457" y="393087"/>
                  </a:lnTo>
                  <a:lnTo>
                    <a:pt x="938294" y="369209"/>
                  </a:lnTo>
                  <a:lnTo>
                    <a:pt x="931131" y="345331"/>
                  </a:lnTo>
                  <a:lnTo>
                    <a:pt x="920386" y="322647"/>
                  </a:lnTo>
                  <a:lnTo>
                    <a:pt x="906059" y="302351"/>
                  </a:lnTo>
                  <a:lnTo>
                    <a:pt x="891732" y="282054"/>
                  </a:lnTo>
                  <a:lnTo>
                    <a:pt x="876211" y="264146"/>
                  </a:lnTo>
                  <a:lnTo>
                    <a:pt x="857109" y="247431"/>
                  </a:lnTo>
                  <a:lnTo>
                    <a:pt x="836812" y="233104"/>
                  </a:lnTo>
                  <a:lnTo>
                    <a:pt x="816516" y="219972"/>
                  </a:lnTo>
                  <a:lnTo>
                    <a:pt x="793832" y="209226"/>
                  </a:lnTo>
                  <a:lnTo>
                    <a:pt x="771148" y="199675"/>
                  </a:lnTo>
                  <a:lnTo>
                    <a:pt x="746076" y="193706"/>
                  </a:lnTo>
                  <a:lnTo>
                    <a:pt x="721004" y="190124"/>
                  </a:lnTo>
                  <a:close/>
                  <a:moveTo>
                    <a:pt x="0" y="0"/>
                  </a:moveTo>
                  <a:lnTo>
                    <a:pt x="1388282" y="0"/>
                  </a:lnTo>
                  <a:lnTo>
                    <a:pt x="1388282" y="3188308"/>
                  </a:lnTo>
                  <a:lnTo>
                    <a:pt x="0" y="3188308"/>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pSp>
          <p:nvGrpSpPr>
            <p:cNvPr id="17" name="그룹 16"/>
            <p:cNvGrpSpPr/>
            <p:nvPr/>
          </p:nvGrpSpPr>
          <p:grpSpPr>
            <a:xfrm>
              <a:off x="827584" y="2782181"/>
              <a:ext cx="1223750" cy="2810447"/>
              <a:chOff x="3827959" y="2782180"/>
              <a:chExt cx="1223750" cy="2810447"/>
            </a:xfrm>
          </p:grpSpPr>
          <p:sp>
            <p:nvSpPr>
              <p:cNvPr id="18" name="Freeform 6"/>
              <p:cNvSpPr/>
              <p:nvPr/>
            </p:nvSpPr>
            <p:spPr bwMode="auto">
              <a:xfrm>
                <a:off x="4183742" y="2782180"/>
                <a:ext cx="512184" cy="510990"/>
              </a:xfrm>
              <a:custGeom>
                <a:avLst/>
                <a:gdLst>
                  <a:gd name="T0" fmla="*/ 429 w 429"/>
                  <a:gd name="T1" fmla="*/ 214 h 428"/>
                  <a:gd name="T2" fmla="*/ 425 w 429"/>
                  <a:gd name="T3" fmla="*/ 258 h 428"/>
                  <a:gd name="T4" fmla="*/ 413 w 429"/>
                  <a:gd name="T5" fmla="*/ 298 h 428"/>
                  <a:gd name="T6" fmla="*/ 392 w 429"/>
                  <a:gd name="T7" fmla="*/ 334 h 428"/>
                  <a:gd name="T8" fmla="*/ 367 w 429"/>
                  <a:gd name="T9" fmla="*/ 367 h 428"/>
                  <a:gd name="T10" fmla="*/ 334 w 429"/>
                  <a:gd name="T11" fmla="*/ 392 h 428"/>
                  <a:gd name="T12" fmla="*/ 298 w 429"/>
                  <a:gd name="T13" fmla="*/ 413 h 428"/>
                  <a:gd name="T14" fmla="*/ 258 w 429"/>
                  <a:gd name="T15" fmla="*/ 425 h 428"/>
                  <a:gd name="T16" fmla="*/ 214 w 429"/>
                  <a:gd name="T17" fmla="*/ 428 h 428"/>
                  <a:gd name="T18" fmla="*/ 192 w 429"/>
                  <a:gd name="T19" fmla="*/ 427 h 428"/>
                  <a:gd name="T20" fmla="*/ 151 w 429"/>
                  <a:gd name="T21" fmla="*/ 419 h 428"/>
                  <a:gd name="T22" fmla="*/ 112 w 429"/>
                  <a:gd name="T23" fmla="*/ 404 h 428"/>
                  <a:gd name="T24" fmla="*/ 78 w 429"/>
                  <a:gd name="T25" fmla="*/ 380 h 428"/>
                  <a:gd name="T26" fmla="*/ 49 w 429"/>
                  <a:gd name="T27" fmla="*/ 351 h 428"/>
                  <a:gd name="T28" fmla="*/ 26 w 429"/>
                  <a:gd name="T29" fmla="*/ 317 h 428"/>
                  <a:gd name="T30" fmla="*/ 9 w 429"/>
                  <a:gd name="T31" fmla="*/ 279 h 428"/>
                  <a:gd name="T32" fmla="*/ 1 w 429"/>
                  <a:gd name="T33" fmla="*/ 237 h 428"/>
                  <a:gd name="T34" fmla="*/ 0 w 429"/>
                  <a:gd name="T35" fmla="*/ 214 h 428"/>
                  <a:gd name="T36" fmla="*/ 4 w 429"/>
                  <a:gd name="T37" fmla="*/ 171 h 428"/>
                  <a:gd name="T38" fmla="*/ 17 w 429"/>
                  <a:gd name="T39" fmla="*/ 131 h 428"/>
                  <a:gd name="T40" fmla="*/ 37 w 429"/>
                  <a:gd name="T41" fmla="*/ 95 h 428"/>
                  <a:gd name="T42" fmla="*/ 63 w 429"/>
                  <a:gd name="T43" fmla="*/ 63 h 428"/>
                  <a:gd name="T44" fmla="*/ 95 w 429"/>
                  <a:gd name="T45" fmla="*/ 37 h 428"/>
                  <a:gd name="T46" fmla="*/ 132 w 429"/>
                  <a:gd name="T47" fmla="*/ 17 h 428"/>
                  <a:gd name="T48" fmla="*/ 171 w 429"/>
                  <a:gd name="T49" fmla="*/ 4 h 428"/>
                  <a:gd name="T50" fmla="*/ 214 w 429"/>
                  <a:gd name="T51" fmla="*/ 0 h 428"/>
                  <a:gd name="T52" fmla="*/ 237 w 429"/>
                  <a:gd name="T53" fmla="*/ 1 h 428"/>
                  <a:gd name="T54" fmla="*/ 279 w 429"/>
                  <a:gd name="T55" fmla="*/ 9 h 428"/>
                  <a:gd name="T56" fmla="*/ 317 w 429"/>
                  <a:gd name="T57" fmla="*/ 26 h 428"/>
                  <a:gd name="T58" fmla="*/ 351 w 429"/>
                  <a:gd name="T59" fmla="*/ 49 h 428"/>
                  <a:gd name="T60" fmla="*/ 380 w 429"/>
                  <a:gd name="T61" fmla="*/ 78 h 428"/>
                  <a:gd name="T62" fmla="*/ 404 w 429"/>
                  <a:gd name="T63" fmla="*/ 112 h 428"/>
                  <a:gd name="T64" fmla="*/ 419 w 429"/>
                  <a:gd name="T65" fmla="*/ 151 h 428"/>
                  <a:gd name="T66" fmla="*/ 429 w 429"/>
                  <a:gd name="T67" fmla="*/ 192 h 428"/>
                  <a:gd name="T68" fmla="*/ 429 w 429"/>
                  <a:gd name="T69" fmla="*/ 214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9" h="428">
                    <a:moveTo>
                      <a:pt x="429" y="214"/>
                    </a:moveTo>
                    <a:lnTo>
                      <a:pt x="429" y="214"/>
                    </a:lnTo>
                    <a:lnTo>
                      <a:pt x="429" y="237"/>
                    </a:lnTo>
                    <a:lnTo>
                      <a:pt x="425" y="258"/>
                    </a:lnTo>
                    <a:lnTo>
                      <a:pt x="419" y="279"/>
                    </a:lnTo>
                    <a:lnTo>
                      <a:pt x="413" y="298"/>
                    </a:lnTo>
                    <a:lnTo>
                      <a:pt x="404" y="317"/>
                    </a:lnTo>
                    <a:lnTo>
                      <a:pt x="392" y="334"/>
                    </a:lnTo>
                    <a:lnTo>
                      <a:pt x="380" y="351"/>
                    </a:lnTo>
                    <a:lnTo>
                      <a:pt x="367" y="367"/>
                    </a:lnTo>
                    <a:lnTo>
                      <a:pt x="351" y="380"/>
                    </a:lnTo>
                    <a:lnTo>
                      <a:pt x="334" y="392"/>
                    </a:lnTo>
                    <a:lnTo>
                      <a:pt x="317" y="404"/>
                    </a:lnTo>
                    <a:lnTo>
                      <a:pt x="298" y="413"/>
                    </a:lnTo>
                    <a:lnTo>
                      <a:pt x="279" y="419"/>
                    </a:lnTo>
                    <a:lnTo>
                      <a:pt x="258" y="425"/>
                    </a:lnTo>
                    <a:lnTo>
                      <a:pt x="237" y="427"/>
                    </a:lnTo>
                    <a:lnTo>
                      <a:pt x="214" y="428"/>
                    </a:lnTo>
                    <a:lnTo>
                      <a:pt x="214" y="428"/>
                    </a:lnTo>
                    <a:lnTo>
                      <a:pt x="192" y="427"/>
                    </a:lnTo>
                    <a:lnTo>
                      <a:pt x="171" y="425"/>
                    </a:lnTo>
                    <a:lnTo>
                      <a:pt x="151" y="419"/>
                    </a:lnTo>
                    <a:lnTo>
                      <a:pt x="132" y="413"/>
                    </a:lnTo>
                    <a:lnTo>
                      <a:pt x="112" y="404"/>
                    </a:lnTo>
                    <a:lnTo>
                      <a:pt x="95" y="392"/>
                    </a:lnTo>
                    <a:lnTo>
                      <a:pt x="78" y="380"/>
                    </a:lnTo>
                    <a:lnTo>
                      <a:pt x="63" y="367"/>
                    </a:lnTo>
                    <a:lnTo>
                      <a:pt x="49" y="351"/>
                    </a:lnTo>
                    <a:lnTo>
                      <a:pt x="37" y="334"/>
                    </a:lnTo>
                    <a:lnTo>
                      <a:pt x="26" y="317"/>
                    </a:lnTo>
                    <a:lnTo>
                      <a:pt x="17" y="298"/>
                    </a:lnTo>
                    <a:lnTo>
                      <a:pt x="9" y="279"/>
                    </a:lnTo>
                    <a:lnTo>
                      <a:pt x="4" y="258"/>
                    </a:lnTo>
                    <a:lnTo>
                      <a:pt x="1" y="237"/>
                    </a:lnTo>
                    <a:lnTo>
                      <a:pt x="0" y="214"/>
                    </a:lnTo>
                    <a:lnTo>
                      <a:pt x="0" y="214"/>
                    </a:lnTo>
                    <a:lnTo>
                      <a:pt x="1" y="192"/>
                    </a:lnTo>
                    <a:lnTo>
                      <a:pt x="4" y="171"/>
                    </a:lnTo>
                    <a:lnTo>
                      <a:pt x="9" y="151"/>
                    </a:lnTo>
                    <a:lnTo>
                      <a:pt x="17" y="131"/>
                    </a:lnTo>
                    <a:lnTo>
                      <a:pt x="26" y="112"/>
                    </a:lnTo>
                    <a:lnTo>
                      <a:pt x="37" y="95"/>
                    </a:lnTo>
                    <a:lnTo>
                      <a:pt x="49" y="78"/>
                    </a:lnTo>
                    <a:lnTo>
                      <a:pt x="63" y="63"/>
                    </a:lnTo>
                    <a:lnTo>
                      <a:pt x="78" y="49"/>
                    </a:lnTo>
                    <a:lnTo>
                      <a:pt x="95" y="37"/>
                    </a:lnTo>
                    <a:lnTo>
                      <a:pt x="112" y="26"/>
                    </a:lnTo>
                    <a:lnTo>
                      <a:pt x="132" y="17"/>
                    </a:lnTo>
                    <a:lnTo>
                      <a:pt x="151" y="9"/>
                    </a:lnTo>
                    <a:lnTo>
                      <a:pt x="171" y="4"/>
                    </a:lnTo>
                    <a:lnTo>
                      <a:pt x="192" y="1"/>
                    </a:lnTo>
                    <a:lnTo>
                      <a:pt x="214" y="0"/>
                    </a:lnTo>
                    <a:lnTo>
                      <a:pt x="214" y="0"/>
                    </a:lnTo>
                    <a:lnTo>
                      <a:pt x="237" y="1"/>
                    </a:lnTo>
                    <a:lnTo>
                      <a:pt x="258" y="4"/>
                    </a:lnTo>
                    <a:lnTo>
                      <a:pt x="279" y="9"/>
                    </a:lnTo>
                    <a:lnTo>
                      <a:pt x="298" y="17"/>
                    </a:lnTo>
                    <a:lnTo>
                      <a:pt x="317" y="26"/>
                    </a:lnTo>
                    <a:lnTo>
                      <a:pt x="334" y="37"/>
                    </a:lnTo>
                    <a:lnTo>
                      <a:pt x="351" y="49"/>
                    </a:lnTo>
                    <a:lnTo>
                      <a:pt x="367" y="63"/>
                    </a:lnTo>
                    <a:lnTo>
                      <a:pt x="380" y="78"/>
                    </a:lnTo>
                    <a:lnTo>
                      <a:pt x="392" y="95"/>
                    </a:lnTo>
                    <a:lnTo>
                      <a:pt x="404" y="112"/>
                    </a:lnTo>
                    <a:lnTo>
                      <a:pt x="413" y="131"/>
                    </a:lnTo>
                    <a:lnTo>
                      <a:pt x="419" y="151"/>
                    </a:lnTo>
                    <a:lnTo>
                      <a:pt x="425" y="171"/>
                    </a:lnTo>
                    <a:lnTo>
                      <a:pt x="429" y="192"/>
                    </a:lnTo>
                    <a:lnTo>
                      <a:pt x="429" y="214"/>
                    </a:lnTo>
                    <a:lnTo>
                      <a:pt x="429" y="214"/>
                    </a:lnTo>
                    <a:close/>
                  </a:path>
                </a:pathLst>
              </a:custGeom>
              <a:noFill/>
              <a:ln w="3175">
                <a:solidFill>
                  <a:srgbClr val="625F63"/>
                </a:solidFill>
                <a:round/>
              </a:ln>
            </p:spPr>
            <p:txBody>
              <a:bodyPr vert="horz" wrap="square" lIns="68580" tIns="34290" rIns="68580" bIns="34290" numCol="1" anchor="t" anchorCtr="0" compatLnSpc="1"/>
              <a:lstStyle/>
              <a:p>
                <a:endParaRPr lang="ko-KR" altLang="en-US" sz="1350"/>
              </a:p>
            </p:txBody>
          </p:sp>
          <p:sp>
            <p:nvSpPr>
              <p:cNvPr id="19" name="Freeform 8"/>
              <p:cNvSpPr/>
              <p:nvPr/>
            </p:nvSpPr>
            <p:spPr bwMode="auto">
              <a:xfrm>
                <a:off x="3827959" y="3401816"/>
                <a:ext cx="1223750" cy="2190811"/>
              </a:xfrm>
              <a:custGeom>
                <a:avLst/>
                <a:gdLst>
                  <a:gd name="T0" fmla="*/ 957 w 1025"/>
                  <a:gd name="T1" fmla="*/ 241 h 1835"/>
                  <a:gd name="T2" fmla="*/ 878 w 1025"/>
                  <a:gd name="T3" fmla="*/ 138 h 1835"/>
                  <a:gd name="T4" fmla="*/ 786 w 1025"/>
                  <a:gd name="T5" fmla="*/ 70 h 1835"/>
                  <a:gd name="T6" fmla="*/ 654 w 1025"/>
                  <a:gd name="T7" fmla="*/ 19 h 1835"/>
                  <a:gd name="T8" fmla="*/ 512 w 1025"/>
                  <a:gd name="T9" fmla="*/ 0 h 1835"/>
                  <a:gd name="T10" fmla="*/ 405 w 1025"/>
                  <a:gd name="T11" fmla="*/ 11 h 1835"/>
                  <a:gd name="T12" fmla="*/ 259 w 1025"/>
                  <a:gd name="T13" fmla="*/ 59 h 1835"/>
                  <a:gd name="T14" fmla="*/ 164 w 1025"/>
                  <a:gd name="T15" fmla="*/ 122 h 1835"/>
                  <a:gd name="T16" fmla="*/ 82 w 1025"/>
                  <a:gd name="T17" fmla="*/ 217 h 1835"/>
                  <a:gd name="T18" fmla="*/ 34 w 1025"/>
                  <a:gd name="T19" fmla="*/ 321 h 1835"/>
                  <a:gd name="T20" fmla="*/ 4 w 1025"/>
                  <a:gd name="T21" fmla="*/ 500 h 1835"/>
                  <a:gd name="T22" fmla="*/ 1 w 1025"/>
                  <a:gd name="T23" fmla="*/ 651 h 1835"/>
                  <a:gd name="T24" fmla="*/ 17 w 1025"/>
                  <a:gd name="T25" fmla="*/ 769 h 1835"/>
                  <a:gd name="T26" fmla="*/ 42 w 1025"/>
                  <a:gd name="T27" fmla="*/ 812 h 1835"/>
                  <a:gd name="T28" fmla="*/ 77 w 1025"/>
                  <a:gd name="T29" fmla="*/ 828 h 1835"/>
                  <a:gd name="T30" fmla="*/ 121 w 1025"/>
                  <a:gd name="T31" fmla="*/ 820 h 1835"/>
                  <a:gd name="T32" fmla="*/ 151 w 1025"/>
                  <a:gd name="T33" fmla="*/ 789 h 1835"/>
                  <a:gd name="T34" fmla="*/ 164 w 1025"/>
                  <a:gd name="T35" fmla="*/ 723 h 1835"/>
                  <a:gd name="T36" fmla="*/ 168 w 1025"/>
                  <a:gd name="T37" fmla="*/ 521 h 1835"/>
                  <a:gd name="T38" fmla="*/ 198 w 1025"/>
                  <a:gd name="T39" fmla="*/ 366 h 1835"/>
                  <a:gd name="T40" fmla="*/ 231 w 1025"/>
                  <a:gd name="T41" fmla="*/ 314 h 1835"/>
                  <a:gd name="T42" fmla="*/ 257 w 1025"/>
                  <a:gd name="T43" fmla="*/ 300 h 1835"/>
                  <a:gd name="T44" fmla="*/ 277 w 1025"/>
                  <a:gd name="T45" fmla="*/ 310 h 1835"/>
                  <a:gd name="T46" fmla="*/ 284 w 1025"/>
                  <a:gd name="T47" fmla="*/ 352 h 1835"/>
                  <a:gd name="T48" fmla="*/ 282 w 1025"/>
                  <a:gd name="T49" fmla="*/ 1748 h 1835"/>
                  <a:gd name="T50" fmla="*/ 293 w 1025"/>
                  <a:gd name="T51" fmla="*/ 1790 h 1835"/>
                  <a:gd name="T52" fmla="*/ 320 w 1025"/>
                  <a:gd name="T53" fmla="*/ 1821 h 1835"/>
                  <a:gd name="T54" fmla="*/ 360 w 1025"/>
                  <a:gd name="T55" fmla="*/ 1834 h 1835"/>
                  <a:gd name="T56" fmla="*/ 394 w 1025"/>
                  <a:gd name="T57" fmla="*/ 1831 h 1835"/>
                  <a:gd name="T58" fmla="*/ 430 w 1025"/>
                  <a:gd name="T59" fmla="*/ 1810 h 1835"/>
                  <a:gd name="T60" fmla="*/ 451 w 1025"/>
                  <a:gd name="T61" fmla="*/ 1775 h 1835"/>
                  <a:gd name="T62" fmla="*/ 454 w 1025"/>
                  <a:gd name="T63" fmla="*/ 1747 h 1835"/>
                  <a:gd name="T64" fmla="*/ 465 w 1025"/>
                  <a:gd name="T65" fmla="*/ 935 h 1835"/>
                  <a:gd name="T66" fmla="*/ 503 w 1025"/>
                  <a:gd name="T67" fmla="*/ 914 h 1835"/>
                  <a:gd name="T68" fmla="*/ 537 w 1025"/>
                  <a:gd name="T69" fmla="*/ 918 h 1835"/>
                  <a:gd name="T70" fmla="*/ 568 w 1025"/>
                  <a:gd name="T71" fmla="*/ 948 h 1835"/>
                  <a:gd name="T72" fmla="*/ 571 w 1025"/>
                  <a:gd name="T73" fmla="*/ 1748 h 1835"/>
                  <a:gd name="T74" fmla="*/ 581 w 1025"/>
                  <a:gd name="T75" fmla="*/ 1790 h 1835"/>
                  <a:gd name="T76" fmla="*/ 608 w 1025"/>
                  <a:gd name="T77" fmla="*/ 1821 h 1835"/>
                  <a:gd name="T78" fmla="*/ 648 w 1025"/>
                  <a:gd name="T79" fmla="*/ 1834 h 1835"/>
                  <a:gd name="T80" fmla="*/ 682 w 1025"/>
                  <a:gd name="T81" fmla="*/ 1831 h 1835"/>
                  <a:gd name="T82" fmla="*/ 717 w 1025"/>
                  <a:gd name="T83" fmla="*/ 1810 h 1835"/>
                  <a:gd name="T84" fmla="*/ 738 w 1025"/>
                  <a:gd name="T85" fmla="*/ 1775 h 1835"/>
                  <a:gd name="T86" fmla="*/ 742 w 1025"/>
                  <a:gd name="T87" fmla="*/ 1748 h 1835"/>
                  <a:gd name="T88" fmla="*/ 742 w 1025"/>
                  <a:gd name="T89" fmla="*/ 338 h 1835"/>
                  <a:gd name="T90" fmla="*/ 756 w 1025"/>
                  <a:gd name="T91" fmla="*/ 302 h 1835"/>
                  <a:gd name="T92" fmla="*/ 779 w 1025"/>
                  <a:gd name="T93" fmla="*/ 304 h 1835"/>
                  <a:gd name="T94" fmla="*/ 809 w 1025"/>
                  <a:gd name="T95" fmla="*/ 331 h 1835"/>
                  <a:gd name="T96" fmla="*/ 844 w 1025"/>
                  <a:gd name="T97" fmla="*/ 422 h 1835"/>
                  <a:gd name="T98" fmla="*/ 861 w 1025"/>
                  <a:gd name="T99" fmla="*/ 586 h 1835"/>
                  <a:gd name="T100" fmla="*/ 863 w 1025"/>
                  <a:gd name="T101" fmla="*/ 741 h 1835"/>
                  <a:gd name="T102" fmla="*/ 887 w 1025"/>
                  <a:gd name="T103" fmla="*/ 807 h 1835"/>
                  <a:gd name="T104" fmla="*/ 919 w 1025"/>
                  <a:gd name="T105" fmla="*/ 826 h 1835"/>
                  <a:gd name="T106" fmla="*/ 968 w 1025"/>
                  <a:gd name="T107" fmla="*/ 823 h 1835"/>
                  <a:gd name="T108" fmla="*/ 992 w 1025"/>
                  <a:gd name="T109" fmla="*/ 805 h 1835"/>
                  <a:gd name="T110" fmla="*/ 1016 w 1025"/>
                  <a:gd name="T111" fmla="*/ 739 h 1835"/>
                  <a:gd name="T112" fmla="*/ 1025 w 1025"/>
                  <a:gd name="T113" fmla="*/ 626 h 1835"/>
                  <a:gd name="T114" fmla="*/ 1009 w 1025"/>
                  <a:gd name="T115" fmla="*/ 404 h 1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25" h="1835">
                    <a:moveTo>
                      <a:pt x="991" y="321"/>
                    </a:moveTo>
                    <a:lnTo>
                      <a:pt x="991" y="321"/>
                    </a:lnTo>
                    <a:lnTo>
                      <a:pt x="980" y="293"/>
                    </a:lnTo>
                    <a:lnTo>
                      <a:pt x="970" y="266"/>
                    </a:lnTo>
                    <a:lnTo>
                      <a:pt x="957" y="241"/>
                    </a:lnTo>
                    <a:lnTo>
                      <a:pt x="942" y="217"/>
                    </a:lnTo>
                    <a:lnTo>
                      <a:pt x="928" y="195"/>
                    </a:lnTo>
                    <a:lnTo>
                      <a:pt x="912" y="175"/>
                    </a:lnTo>
                    <a:lnTo>
                      <a:pt x="896" y="155"/>
                    </a:lnTo>
                    <a:lnTo>
                      <a:pt x="878" y="138"/>
                    </a:lnTo>
                    <a:lnTo>
                      <a:pt x="861" y="122"/>
                    </a:lnTo>
                    <a:lnTo>
                      <a:pt x="842" y="107"/>
                    </a:lnTo>
                    <a:lnTo>
                      <a:pt x="824" y="93"/>
                    </a:lnTo>
                    <a:lnTo>
                      <a:pt x="805" y="82"/>
                    </a:lnTo>
                    <a:lnTo>
                      <a:pt x="786" y="70"/>
                    </a:lnTo>
                    <a:lnTo>
                      <a:pt x="766" y="59"/>
                    </a:lnTo>
                    <a:lnTo>
                      <a:pt x="748" y="50"/>
                    </a:lnTo>
                    <a:lnTo>
                      <a:pt x="728" y="42"/>
                    </a:lnTo>
                    <a:lnTo>
                      <a:pt x="690" y="29"/>
                    </a:lnTo>
                    <a:lnTo>
                      <a:pt x="654" y="19"/>
                    </a:lnTo>
                    <a:lnTo>
                      <a:pt x="620" y="11"/>
                    </a:lnTo>
                    <a:lnTo>
                      <a:pt x="590" y="5"/>
                    </a:lnTo>
                    <a:lnTo>
                      <a:pt x="562" y="3"/>
                    </a:lnTo>
                    <a:lnTo>
                      <a:pt x="540" y="0"/>
                    </a:lnTo>
                    <a:lnTo>
                      <a:pt x="512" y="0"/>
                    </a:lnTo>
                    <a:lnTo>
                      <a:pt x="512" y="0"/>
                    </a:lnTo>
                    <a:lnTo>
                      <a:pt x="485" y="0"/>
                    </a:lnTo>
                    <a:lnTo>
                      <a:pt x="462" y="3"/>
                    </a:lnTo>
                    <a:lnTo>
                      <a:pt x="436" y="5"/>
                    </a:lnTo>
                    <a:lnTo>
                      <a:pt x="405" y="11"/>
                    </a:lnTo>
                    <a:lnTo>
                      <a:pt x="370" y="19"/>
                    </a:lnTo>
                    <a:lnTo>
                      <a:pt x="335" y="29"/>
                    </a:lnTo>
                    <a:lnTo>
                      <a:pt x="297" y="42"/>
                    </a:lnTo>
                    <a:lnTo>
                      <a:pt x="278" y="50"/>
                    </a:lnTo>
                    <a:lnTo>
                      <a:pt x="259" y="59"/>
                    </a:lnTo>
                    <a:lnTo>
                      <a:pt x="239" y="70"/>
                    </a:lnTo>
                    <a:lnTo>
                      <a:pt x="220" y="82"/>
                    </a:lnTo>
                    <a:lnTo>
                      <a:pt x="201" y="93"/>
                    </a:lnTo>
                    <a:lnTo>
                      <a:pt x="182" y="107"/>
                    </a:lnTo>
                    <a:lnTo>
                      <a:pt x="164" y="122"/>
                    </a:lnTo>
                    <a:lnTo>
                      <a:pt x="147" y="138"/>
                    </a:lnTo>
                    <a:lnTo>
                      <a:pt x="130" y="155"/>
                    </a:lnTo>
                    <a:lnTo>
                      <a:pt x="113" y="175"/>
                    </a:lnTo>
                    <a:lnTo>
                      <a:pt x="97" y="195"/>
                    </a:lnTo>
                    <a:lnTo>
                      <a:pt x="82" y="217"/>
                    </a:lnTo>
                    <a:lnTo>
                      <a:pt x="69" y="241"/>
                    </a:lnTo>
                    <a:lnTo>
                      <a:pt x="56" y="266"/>
                    </a:lnTo>
                    <a:lnTo>
                      <a:pt x="44" y="293"/>
                    </a:lnTo>
                    <a:lnTo>
                      <a:pt x="34" y="321"/>
                    </a:lnTo>
                    <a:lnTo>
                      <a:pt x="34" y="321"/>
                    </a:lnTo>
                    <a:lnTo>
                      <a:pt x="29" y="343"/>
                    </a:lnTo>
                    <a:lnTo>
                      <a:pt x="22" y="368"/>
                    </a:lnTo>
                    <a:lnTo>
                      <a:pt x="15" y="404"/>
                    </a:lnTo>
                    <a:lnTo>
                      <a:pt x="9" y="447"/>
                    </a:lnTo>
                    <a:lnTo>
                      <a:pt x="4" y="500"/>
                    </a:lnTo>
                    <a:lnTo>
                      <a:pt x="1" y="559"/>
                    </a:lnTo>
                    <a:lnTo>
                      <a:pt x="0" y="592"/>
                    </a:lnTo>
                    <a:lnTo>
                      <a:pt x="1" y="626"/>
                    </a:lnTo>
                    <a:lnTo>
                      <a:pt x="1" y="626"/>
                    </a:lnTo>
                    <a:lnTo>
                      <a:pt x="1" y="651"/>
                    </a:lnTo>
                    <a:lnTo>
                      <a:pt x="2" y="676"/>
                    </a:lnTo>
                    <a:lnTo>
                      <a:pt x="5" y="707"/>
                    </a:lnTo>
                    <a:lnTo>
                      <a:pt x="9" y="739"/>
                    </a:lnTo>
                    <a:lnTo>
                      <a:pt x="13" y="755"/>
                    </a:lnTo>
                    <a:lnTo>
                      <a:pt x="17" y="769"/>
                    </a:lnTo>
                    <a:lnTo>
                      <a:pt x="22" y="784"/>
                    </a:lnTo>
                    <a:lnTo>
                      <a:pt x="27" y="795"/>
                    </a:lnTo>
                    <a:lnTo>
                      <a:pt x="34" y="805"/>
                    </a:lnTo>
                    <a:lnTo>
                      <a:pt x="42" y="812"/>
                    </a:lnTo>
                    <a:lnTo>
                      <a:pt x="42" y="812"/>
                    </a:lnTo>
                    <a:lnTo>
                      <a:pt x="46" y="816"/>
                    </a:lnTo>
                    <a:lnTo>
                      <a:pt x="50" y="819"/>
                    </a:lnTo>
                    <a:lnTo>
                      <a:pt x="57" y="823"/>
                    </a:lnTo>
                    <a:lnTo>
                      <a:pt x="65" y="826"/>
                    </a:lnTo>
                    <a:lnTo>
                      <a:pt x="77" y="828"/>
                    </a:lnTo>
                    <a:lnTo>
                      <a:pt x="90" y="828"/>
                    </a:lnTo>
                    <a:lnTo>
                      <a:pt x="106" y="826"/>
                    </a:lnTo>
                    <a:lnTo>
                      <a:pt x="106" y="826"/>
                    </a:lnTo>
                    <a:lnTo>
                      <a:pt x="114" y="823"/>
                    </a:lnTo>
                    <a:lnTo>
                      <a:pt x="121" y="820"/>
                    </a:lnTo>
                    <a:lnTo>
                      <a:pt x="127" y="816"/>
                    </a:lnTo>
                    <a:lnTo>
                      <a:pt x="134" y="812"/>
                    </a:lnTo>
                    <a:lnTo>
                      <a:pt x="139" y="807"/>
                    </a:lnTo>
                    <a:lnTo>
                      <a:pt x="143" y="802"/>
                    </a:lnTo>
                    <a:lnTo>
                      <a:pt x="151" y="789"/>
                    </a:lnTo>
                    <a:lnTo>
                      <a:pt x="156" y="774"/>
                    </a:lnTo>
                    <a:lnTo>
                      <a:pt x="160" y="759"/>
                    </a:lnTo>
                    <a:lnTo>
                      <a:pt x="163" y="741"/>
                    </a:lnTo>
                    <a:lnTo>
                      <a:pt x="164" y="723"/>
                    </a:lnTo>
                    <a:lnTo>
                      <a:pt x="164" y="723"/>
                    </a:lnTo>
                    <a:lnTo>
                      <a:pt x="164" y="694"/>
                    </a:lnTo>
                    <a:lnTo>
                      <a:pt x="164" y="647"/>
                    </a:lnTo>
                    <a:lnTo>
                      <a:pt x="164" y="586"/>
                    </a:lnTo>
                    <a:lnTo>
                      <a:pt x="165" y="554"/>
                    </a:lnTo>
                    <a:lnTo>
                      <a:pt x="168" y="521"/>
                    </a:lnTo>
                    <a:lnTo>
                      <a:pt x="171" y="486"/>
                    </a:lnTo>
                    <a:lnTo>
                      <a:pt x="176" y="454"/>
                    </a:lnTo>
                    <a:lnTo>
                      <a:pt x="181" y="422"/>
                    </a:lnTo>
                    <a:lnTo>
                      <a:pt x="189" y="392"/>
                    </a:lnTo>
                    <a:lnTo>
                      <a:pt x="198" y="366"/>
                    </a:lnTo>
                    <a:lnTo>
                      <a:pt x="203" y="352"/>
                    </a:lnTo>
                    <a:lnTo>
                      <a:pt x="210" y="342"/>
                    </a:lnTo>
                    <a:lnTo>
                      <a:pt x="217" y="331"/>
                    </a:lnTo>
                    <a:lnTo>
                      <a:pt x="223" y="322"/>
                    </a:lnTo>
                    <a:lnTo>
                      <a:pt x="231" y="314"/>
                    </a:lnTo>
                    <a:lnTo>
                      <a:pt x="239" y="308"/>
                    </a:lnTo>
                    <a:lnTo>
                      <a:pt x="239" y="308"/>
                    </a:lnTo>
                    <a:lnTo>
                      <a:pt x="247" y="304"/>
                    </a:lnTo>
                    <a:lnTo>
                      <a:pt x="253" y="300"/>
                    </a:lnTo>
                    <a:lnTo>
                      <a:pt x="257" y="300"/>
                    </a:lnTo>
                    <a:lnTo>
                      <a:pt x="261" y="300"/>
                    </a:lnTo>
                    <a:lnTo>
                      <a:pt x="265" y="300"/>
                    </a:lnTo>
                    <a:lnTo>
                      <a:pt x="269" y="302"/>
                    </a:lnTo>
                    <a:lnTo>
                      <a:pt x="273" y="305"/>
                    </a:lnTo>
                    <a:lnTo>
                      <a:pt x="277" y="310"/>
                    </a:lnTo>
                    <a:lnTo>
                      <a:pt x="280" y="318"/>
                    </a:lnTo>
                    <a:lnTo>
                      <a:pt x="282" y="327"/>
                    </a:lnTo>
                    <a:lnTo>
                      <a:pt x="284" y="338"/>
                    </a:lnTo>
                    <a:lnTo>
                      <a:pt x="284" y="352"/>
                    </a:lnTo>
                    <a:lnTo>
                      <a:pt x="284" y="352"/>
                    </a:lnTo>
                    <a:lnTo>
                      <a:pt x="282" y="1748"/>
                    </a:lnTo>
                    <a:lnTo>
                      <a:pt x="282" y="1748"/>
                    </a:lnTo>
                    <a:lnTo>
                      <a:pt x="282" y="1748"/>
                    </a:lnTo>
                    <a:lnTo>
                      <a:pt x="282" y="1748"/>
                    </a:lnTo>
                    <a:lnTo>
                      <a:pt x="282" y="1748"/>
                    </a:lnTo>
                    <a:lnTo>
                      <a:pt x="284" y="1757"/>
                    </a:lnTo>
                    <a:lnTo>
                      <a:pt x="285" y="1767"/>
                    </a:lnTo>
                    <a:lnTo>
                      <a:pt x="286" y="1775"/>
                    </a:lnTo>
                    <a:lnTo>
                      <a:pt x="289" y="1782"/>
                    </a:lnTo>
                    <a:lnTo>
                      <a:pt x="293" y="1790"/>
                    </a:lnTo>
                    <a:lnTo>
                      <a:pt x="297" y="1797"/>
                    </a:lnTo>
                    <a:lnTo>
                      <a:pt x="302" y="1803"/>
                    </a:lnTo>
                    <a:lnTo>
                      <a:pt x="307" y="1810"/>
                    </a:lnTo>
                    <a:lnTo>
                      <a:pt x="314" y="1815"/>
                    </a:lnTo>
                    <a:lnTo>
                      <a:pt x="320" y="1821"/>
                    </a:lnTo>
                    <a:lnTo>
                      <a:pt x="327" y="1824"/>
                    </a:lnTo>
                    <a:lnTo>
                      <a:pt x="335" y="1828"/>
                    </a:lnTo>
                    <a:lnTo>
                      <a:pt x="343" y="1831"/>
                    </a:lnTo>
                    <a:lnTo>
                      <a:pt x="351" y="1832"/>
                    </a:lnTo>
                    <a:lnTo>
                      <a:pt x="360" y="1834"/>
                    </a:lnTo>
                    <a:lnTo>
                      <a:pt x="369" y="1835"/>
                    </a:lnTo>
                    <a:lnTo>
                      <a:pt x="369" y="1835"/>
                    </a:lnTo>
                    <a:lnTo>
                      <a:pt x="377" y="1834"/>
                    </a:lnTo>
                    <a:lnTo>
                      <a:pt x="386" y="1832"/>
                    </a:lnTo>
                    <a:lnTo>
                      <a:pt x="394" y="1831"/>
                    </a:lnTo>
                    <a:lnTo>
                      <a:pt x="402" y="1828"/>
                    </a:lnTo>
                    <a:lnTo>
                      <a:pt x="410" y="1824"/>
                    </a:lnTo>
                    <a:lnTo>
                      <a:pt x="416" y="1821"/>
                    </a:lnTo>
                    <a:lnTo>
                      <a:pt x="423" y="1815"/>
                    </a:lnTo>
                    <a:lnTo>
                      <a:pt x="430" y="1810"/>
                    </a:lnTo>
                    <a:lnTo>
                      <a:pt x="435" y="1803"/>
                    </a:lnTo>
                    <a:lnTo>
                      <a:pt x="440" y="1797"/>
                    </a:lnTo>
                    <a:lnTo>
                      <a:pt x="444" y="1790"/>
                    </a:lnTo>
                    <a:lnTo>
                      <a:pt x="448" y="1782"/>
                    </a:lnTo>
                    <a:lnTo>
                      <a:pt x="451" y="1775"/>
                    </a:lnTo>
                    <a:lnTo>
                      <a:pt x="452" y="1767"/>
                    </a:lnTo>
                    <a:lnTo>
                      <a:pt x="453" y="1757"/>
                    </a:lnTo>
                    <a:lnTo>
                      <a:pt x="454" y="1748"/>
                    </a:lnTo>
                    <a:lnTo>
                      <a:pt x="454" y="1748"/>
                    </a:lnTo>
                    <a:lnTo>
                      <a:pt x="454" y="1747"/>
                    </a:lnTo>
                    <a:lnTo>
                      <a:pt x="457" y="954"/>
                    </a:lnTo>
                    <a:lnTo>
                      <a:pt x="457" y="954"/>
                    </a:lnTo>
                    <a:lnTo>
                      <a:pt x="458" y="948"/>
                    </a:lnTo>
                    <a:lnTo>
                      <a:pt x="461" y="941"/>
                    </a:lnTo>
                    <a:lnTo>
                      <a:pt x="465" y="935"/>
                    </a:lnTo>
                    <a:lnTo>
                      <a:pt x="472" y="927"/>
                    </a:lnTo>
                    <a:lnTo>
                      <a:pt x="482" y="920"/>
                    </a:lnTo>
                    <a:lnTo>
                      <a:pt x="487" y="918"/>
                    </a:lnTo>
                    <a:lnTo>
                      <a:pt x="495" y="915"/>
                    </a:lnTo>
                    <a:lnTo>
                      <a:pt x="503" y="914"/>
                    </a:lnTo>
                    <a:lnTo>
                      <a:pt x="512" y="914"/>
                    </a:lnTo>
                    <a:lnTo>
                      <a:pt x="512" y="914"/>
                    </a:lnTo>
                    <a:lnTo>
                      <a:pt x="522" y="914"/>
                    </a:lnTo>
                    <a:lnTo>
                      <a:pt x="529" y="915"/>
                    </a:lnTo>
                    <a:lnTo>
                      <a:pt x="537" y="918"/>
                    </a:lnTo>
                    <a:lnTo>
                      <a:pt x="544" y="920"/>
                    </a:lnTo>
                    <a:lnTo>
                      <a:pt x="553" y="927"/>
                    </a:lnTo>
                    <a:lnTo>
                      <a:pt x="560" y="935"/>
                    </a:lnTo>
                    <a:lnTo>
                      <a:pt x="565" y="941"/>
                    </a:lnTo>
                    <a:lnTo>
                      <a:pt x="568" y="948"/>
                    </a:lnTo>
                    <a:lnTo>
                      <a:pt x="569" y="954"/>
                    </a:lnTo>
                    <a:lnTo>
                      <a:pt x="571" y="1747"/>
                    </a:lnTo>
                    <a:lnTo>
                      <a:pt x="571" y="1747"/>
                    </a:lnTo>
                    <a:lnTo>
                      <a:pt x="571" y="1748"/>
                    </a:lnTo>
                    <a:lnTo>
                      <a:pt x="571" y="1748"/>
                    </a:lnTo>
                    <a:lnTo>
                      <a:pt x="571" y="1757"/>
                    </a:lnTo>
                    <a:lnTo>
                      <a:pt x="573" y="1767"/>
                    </a:lnTo>
                    <a:lnTo>
                      <a:pt x="574" y="1775"/>
                    </a:lnTo>
                    <a:lnTo>
                      <a:pt x="578" y="1782"/>
                    </a:lnTo>
                    <a:lnTo>
                      <a:pt x="581" y="1790"/>
                    </a:lnTo>
                    <a:lnTo>
                      <a:pt x="586" y="1797"/>
                    </a:lnTo>
                    <a:lnTo>
                      <a:pt x="590" y="1803"/>
                    </a:lnTo>
                    <a:lnTo>
                      <a:pt x="596" y="1810"/>
                    </a:lnTo>
                    <a:lnTo>
                      <a:pt x="602" y="1815"/>
                    </a:lnTo>
                    <a:lnTo>
                      <a:pt x="608" y="1821"/>
                    </a:lnTo>
                    <a:lnTo>
                      <a:pt x="616" y="1824"/>
                    </a:lnTo>
                    <a:lnTo>
                      <a:pt x="623" y="1828"/>
                    </a:lnTo>
                    <a:lnTo>
                      <a:pt x="631" y="1831"/>
                    </a:lnTo>
                    <a:lnTo>
                      <a:pt x="640" y="1832"/>
                    </a:lnTo>
                    <a:lnTo>
                      <a:pt x="648" y="1834"/>
                    </a:lnTo>
                    <a:lnTo>
                      <a:pt x="657" y="1835"/>
                    </a:lnTo>
                    <a:lnTo>
                      <a:pt x="657" y="1835"/>
                    </a:lnTo>
                    <a:lnTo>
                      <a:pt x="666" y="1834"/>
                    </a:lnTo>
                    <a:lnTo>
                      <a:pt x="674" y="1832"/>
                    </a:lnTo>
                    <a:lnTo>
                      <a:pt x="682" y="1831"/>
                    </a:lnTo>
                    <a:lnTo>
                      <a:pt x="690" y="1828"/>
                    </a:lnTo>
                    <a:lnTo>
                      <a:pt x="698" y="1824"/>
                    </a:lnTo>
                    <a:lnTo>
                      <a:pt x="704" y="1821"/>
                    </a:lnTo>
                    <a:lnTo>
                      <a:pt x="711" y="1815"/>
                    </a:lnTo>
                    <a:lnTo>
                      <a:pt x="717" y="1810"/>
                    </a:lnTo>
                    <a:lnTo>
                      <a:pt x="723" y="1803"/>
                    </a:lnTo>
                    <a:lnTo>
                      <a:pt x="728" y="1797"/>
                    </a:lnTo>
                    <a:lnTo>
                      <a:pt x="732" y="1790"/>
                    </a:lnTo>
                    <a:lnTo>
                      <a:pt x="736" y="1782"/>
                    </a:lnTo>
                    <a:lnTo>
                      <a:pt x="738" y="1775"/>
                    </a:lnTo>
                    <a:lnTo>
                      <a:pt x="741" y="1767"/>
                    </a:lnTo>
                    <a:lnTo>
                      <a:pt x="742" y="1757"/>
                    </a:lnTo>
                    <a:lnTo>
                      <a:pt x="742" y="1748"/>
                    </a:lnTo>
                    <a:lnTo>
                      <a:pt x="742" y="1748"/>
                    </a:lnTo>
                    <a:lnTo>
                      <a:pt x="742" y="1748"/>
                    </a:lnTo>
                    <a:lnTo>
                      <a:pt x="742" y="1748"/>
                    </a:lnTo>
                    <a:lnTo>
                      <a:pt x="742" y="1748"/>
                    </a:lnTo>
                    <a:lnTo>
                      <a:pt x="741" y="352"/>
                    </a:lnTo>
                    <a:lnTo>
                      <a:pt x="741" y="352"/>
                    </a:lnTo>
                    <a:lnTo>
                      <a:pt x="742" y="338"/>
                    </a:lnTo>
                    <a:lnTo>
                      <a:pt x="744" y="327"/>
                    </a:lnTo>
                    <a:lnTo>
                      <a:pt x="745" y="318"/>
                    </a:lnTo>
                    <a:lnTo>
                      <a:pt x="749" y="310"/>
                    </a:lnTo>
                    <a:lnTo>
                      <a:pt x="752" y="305"/>
                    </a:lnTo>
                    <a:lnTo>
                      <a:pt x="756" y="302"/>
                    </a:lnTo>
                    <a:lnTo>
                      <a:pt x="759" y="300"/>
                    </a:lnTo>
                    <a:lnTo>
                      <a:pt x="763" y="300"/>
                    </a:lnTo>
                    <a:lnTo>
                      <a:pt x="767" y="300"/>
                    </a:lnTo>
                    <a:lnTo>
                      <a:pt x="771" y="300"/>
                    </a:lnTo>
                    <a:lnTo>
                      <a:pt x="779" y="304"/>
                    </a:lnTo>
                    <a:lnTo>
                      <a:pt x="786" y="308"/>
                    </a:lnTo>
                    <a:lnTo>
                      <a:pt x="786" y="308"/>
                    </a:lnTo>
                    <a:lnTo>
                      <a:pt x="794" y="314"/>
                    </a:lnTo>
                    <a:lnTo>
                      <a:pt x="802" y="322"/>
                    </a:lnTo>
                    <a:lnTo>
                      <a:pt x="809" y="331"/>
                    </a:lnTo>
                    <a:lnTo>
                      <a:pt x="816" y="342"/>
                    </a:lnTo>
                    <a:lnTo>
                      <a:pt x="821" y="352"/>
                    </a:lnTo>
                    <a:lnTo>
                      <a:pt x="827" y="366"/>
                    </a:lnTo>
                    <a:lnTo>
                      <a:pt x="836" y="392"/>
                    </a:lnTo>
                    <a:lnTo>
                      <a:pt x="844" y="422"/>
                    </a:lnTo>
                    <a:lnTo>
                      <a:pt x="850" y="454"/>
                    </a:lnTo>
                    <a:lnTo>
                      <a:pt x="854" y="486"/>
                    </a:lnTo>
                    <a:lnTo>
                      <a:pt x="858" y="521"/>
                    </a:lnTo>
                    <a:lnTo>
                      <a:pt x="859" y="554"/>
                    </a:lnTo>
                    <a:lnTo>
                      <a:pt x="861" y="586"/>
                    </a:lnTo>
                    <a:lnTo>
                      <a:pt x="862" y="647"/>
                    </a:lnTo>
                    <a:lnTo>
                      <a:pt x="862" y="694"/>
                    </a:lnTo>
                    <a:lnTo>
                      <a:pt x="862" y="723"/>
                    </a:lnTo>
                    <a:lnTo>
                      <a:pt x="862" y="723"/>
                    </a:lnTo>
                    <a:lnTo>
                      <a:pt x="863" y="741"/>
                    </a:lnTo>
                    <a:lnTo>
                      <a:pt x="865" y="759"/>
                    </a:lnTo>
                    <a:lnTo>
                      <a:pt x="869" y="774"/>
                    </a:lnTo>
                    <a:lnTo>
                      <a:pt x="875" y="789"/>
                    </a:lnTo>
                    <a:lnTo>
                      <a:pt x="882" y="802"/>
                    </a:lnTo>
                    <a:lnTo>
                      <a:pt x="887" y="807"/>
                    </a:lnTo>
                    <a:lnTo>
                      <a:pt x="892" y="812"/>
                    </a:lnTo>
                    <a:lnTo>
                      <a:pt x="897" y="816"/>
                    </a:lnTo>
                    <a:lnTo>
                      <a:pt x="904" y="820"/>
                    </a:lnTo>
                    <a:lnTo>
                      <a:pt x="911" y="823"/>
                    </a:lnTo>
                    <a:lnTo>
                      <a:pt x="919" y="826"/>
                    </a:lnTo>
                    <a:lnTo>
                      <a:pt x="919" y="826"/>
                    </a:lnTo>
                    <a:lnTo>
                      <a:pt x="934" y="828"/>
                    </a:lnTo>
                    <a:lnTo>
                      <a:pt x="947" y="828"/>
                    </a:lnTo>
                    <a:lnTo>
                      <a:pt x="959" y="826"/>
                    </a:lnTo>
                    <a:lnTo>
                      <a:pt x="968" y="823"/>
                    </a:lnTo>
                    <a:lnTo>
                      <a:pt x="975" y="819"/>
                    </a:lnTo>
                    <a:lnTo>
                      <a:pt x="980" y="816"/>
                    </a:lnTo>
                    <a:lnTo>
                      <a:pt x="984" y="812"/>
                    </a:lnTo>
                    <a:lnTo>
                      <a:pt x="984" y="812"/>
                    </a:lnTo>
                    <a:lnTo>
                      <a:pt x="992" y="805"/>
                    </a:lnTo>
                    <a:lnTo>
                      <a:pt x="999" y="795"/>
                    </a:lnTo>
                    <a:lnTo>
                      <a:pt x="1004" y="784"/>
                    </a:lnTo>
                    <a:lnTo>
                      <a:pt x="1008" y="769"/>
                    </a:lnTo>
                    <a:lnTo>
                      <a:pt x="1013" y="755"/>
                    </a:lnTo>
                    <a:lnTo>
                      <a:pt x="1016" y="739"/>
                    </a:lnTo>
                    <a:lnTo>
                      <a:pt x="1021" y="707"/>
                    </a:lnTo>
                    <a:lnTo>
                      <a:pt x="1024" y="676"/>
                    </a:lnTo>
                    <a:lnTo>
                      <a:pt x="1025" y="651"/>
                    </a:lnTo>
                    <a:lnTo>
                      <a:pt x="1025" y="626"/>
                    </a:lnTo>
                    <a:lnTo>
                      <a:pt x="1025" y="626"/>
                    </a:lnTo>
                    <a:lnTo>
                      <a:pt x="1025" y="592"/>
                    </a:lnTo>
                    <a:lnTo>
                      <a:pt x="1025" y="559"/>
                    </a:lnTo>
                    <a:lnTo>
                      <a:pt x="1021" y="500"/>
                    </a:lnTo>
                    <a:lnTo>
                      <a:pt x="1016" y="447"/>
                    </a:lnTo>
                    <a:lnTo>
                      <a:pt x="1009" y="404"/>
                    </a:lnTo>
                    <a:lnTo>
                      <a:pt x="1003" y="368"/>
                    </a:lnTo>
                    <a:lnTo>
                      <a:pt x="997" y="343"/>
                    </a:lnTo>
                    <a:lnTo>
                      <a:pt x="991" y="321"/>
                    </a:lnTo>
                    <a:lnTo>
                      <a:pt x="991" y="321"/>
                    </a:lnTo>
                    <a:close/>
                  </a:path>
                </a:pathLst>
              </a:custGeom>
              <a:noFill/>
              <a:ln w="3175">
                <a:solidFill>
                  <a:srgbClr val="625F63"/>
                </a:solidFill>
              </a:ln>
            </p:spPr>
            <p:txBody>
              <a:bodyPr vert="horz" wrap="square" lIns="68580" tIns="34290" rIns="68580" bIns="34290" numCol="1" anchor="t" anchorCtr="0" compatLnSpc="1"/>
              <a:lstStyle/>
              <a:p>
                <a:endParaRPr lang="ko-KR" altLang="en-US" sz="1350"/>
              </a:p>
            </p:txBody>
          </p:sp>
        </p:grpSp>
      </p:grpSp>
      <p:pic>
        <p:nvPicPr>
          <p:cNvPr id="20" name="그림 19"/>
          <p:cNvPicPr>
            <a:picLocks noChangeAspect="1"/>
          </p:cNvPicPr>
          <p:nvPr/>
        </p:nvPicPr>
        <p:blipFill rotWithShape="1">
          <a:blip r:embed="rId9" cstate="print">
            <a:extLst>
              <a:ext uri="{28A0092B-C50C-407E-A947-70E740481C1C}">
                <a14:useLocalDpi xmlns:a14="http://schemas.microsoft.com/office/drawing/2010/main" val="0"/>
              </a:ext>
            </a:extLst>
          </a:blip>
          <a:srcRect t="9750" b="15250"/>
          <a:stretch>
            <a:fillRect/>
          </a:stretch>
        </p:blipFill>
        <p:spPr>
          <a:xfrm>
            <a:off x="3662684" y="1005576"/>
            <a:ext cx="2372883" cy="133474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联系 1"/>
          <p:cNvSpPr/>
          <p:nvPr/>
        </p:nvSpPr>
        <p:spPr>
          <a:xfrm>
            <a:off x="2797944" y="915566"/>
            <a:ext cx="1283072" cy="1239118"/>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smtClean="0"/>
              <a:t>思考</a:t>
            </a:r>
            <a:endParaRPr lang="zh-CN" altLang="en-US" sz="2400" dirty="0"/>
          </a:p>
        </p:txBody>
      </p:sp>
      <p:sp>
        <p:nvSpPr>
          <p:cNvPr id="3" name="文本框 2"/>
          <p:cNvSpPr txBox="1"/>
          <p:nvPr/>
        </p:nvSpPr>
        <p:spPr>
          <a:xfrm>
            <a:off x="1141760" y="1296801"/>
            <a:ext cx="936104" cy="461665"/>
          </a:xfrm>
          <a:prstGeom prst="rect">
            <a:avLst/>
          </a:prstGeom>
          <a:noFill/>
        </p:spPr>
        <p:txBody>
          <a:bodyPr wrap="square" rtlCol="0">
            <a:spAutoFit/>
          </a:bodyPr>
          <a:lstStyle/>
          <a:p>
            <a:r>
              <a:rPr lang="zh-CN" altLang="en-US" sz="2400" dirty="0" smtClean="0"/>
              <a:t>问题</a:t>
            </a:r>
            <a:endParaRPr lang="zh-CN" altLang="en-US" sz="2400" dirty="0"/>
          </a:p>
        </p:txBody>
      </p:sp>
      <p:sp>
        <p:nvSpPr>
          <p:cNvPr id="4" name="文本框 3"/>
          <p:cNvSpPr txBox="1"/>
          <p:nvPr/>
        </p:nvSpPr>
        <p:spPr>
          <a:xfrm>
            <a:off x="4958184" y="1296800"/>
            <a:ext cx="936104" cy="461665"/>
          </a:xfrm>
          <a:prstGeom prst="rect">
            <a:avLst/>
          </a:prstGeom>
          <a:noFill/>
        </p:spPr>
        <p:txBody>
          <a:bodyPr wrap="square" rtlCol="0">
            <a:spAutoFit/>
          </a:bodyPr>
          <a:lstStyle/>
          <a:p>
            <a:r>
              <a:rPr lang="zh-CN" altLang="en-US" sz="2400" dirty="0"/>
              <a:t>答案</a:t>
            </a:r>
            <a:endParaRPr lang="zh-CN" altLang="en-US" sz="2400" dirty="0"/>
          </a:p>
        </p:txBody>
      </p:sp>
      <p:cxnSp>
        <p:nvCxnSpPr>
          <p:cNvPr id="6" name="直接箭头连接符 5"/>
          <p:cNvCxnSpPr/>
          <p:nvPr/>
        </p:nvCxnSpPr>
        <p:spPr>
          <a:xfrm>
            <a:off x="1933848" y="1527632"/>
            <a:ext cx="72008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 name="直接箭头连接符 6"/>
          <p:cNvCxnSpPr/>
          <p:nvPr/>
        </p:nvCxnSpPr>
        <p:spPr>
          <a:xfrm>
            <a:off x="4238104" y="1497482"/>
            <a:ext cx="72008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流程图: 联系 7"/>
          <p:cNvSpPr/>
          <p:nvPr/>
        </p:nvSpPr>
        <p:spPr>
          <a:xfrm>
            <a:off x="2852936" y="2355726"/>
            <a:ext cx="1283072" cy="1239118"/>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smtClean="0"/>
              <a:t>流程</a:t>
            </a:r>
            <a:r>
              <a:rPr lang="en-US" altLang="zh-CN" sz="2400" dirty="0" smtClean="0"/>
              <a:t>(</a:t>
            </a:r>
            <a:r>
              <a:rPr lang="zh-CN" altLang="en-US" sz="2400" dirty="0" smtClean="0"/>
              <a:t>计算</a:t>
            </a:r>
            <a:r>
              <a:rPr lang="en-US" altLang="zh-CN" sz="2400" dirty="0" smtClean="0"/>
              <a:t>)</a:t>
            </a:r>
            <a:endParaRPr lang="zh-CN" altLang="en-US" sz="2400" dirty="0"/>
          </a:p>
        </p:txBody>
      </p:sp>
      <p:sp>
        <p:nvSpPr>
          <p:cNvPr id="9" name="文本框 8"/>
          <p:cNvSpPr txBox="1"/>
          <p:nvPr/>
        </p:nvSpPr>
        <p:spPr>
          <a:xfrm>
            <a:off x="1196752" y="2736961"/>
            <a:ext cx="936104" cy="461665"/>
          </a:xfrm>
          <a:prstGeom prst="rect">
            <a:avLst/>
          </a:prstGeom>
          <a:noFill/>
        </p:spPr>
        <p:txBody>
          <a:bodyPr wrap="square" rtlCol="0">
            <a:spAutoFit/>
          </a:bodyPr>
          <a:lstStyle/>
          <a:p>
            <a:r>
              <a:rPr lang="zh-CN" altLang="en-US" sz="2400" dirty="0" smtClean="0"/>
              <a:t>输入</a:t>
            </a:r>
            <a:endParaRPr lang="zh-CN" altLang="en-US" sz="2400" dirty="0"/>
          </a:p>
        </p:txBody>
      </p:sp>
      <p:sp>
        <p:nvSpPr>
          <p:cNvPr id="10" name="文本框 9"/>
          <p:cNvSpPr txBox="1"/>
          <p:nvPr/>
        </p:nvSpPr>
        <p:spPr>
          <a:xfrm>
            <a:off x="5013176" y="2736960"/>
            <a:ext cx="936104" cy="461665"/>
          </a:xfrm>
          <a:prstGeom prst="rect">
            <a:avLst/>
          </a:prstGeom>
          <a:noFill/>
        </p:spPr>
        <p:txBody>
          <a:bodyPr wrap="square" rtlCol="0">
            <a:spAutoFit/>
          </a:bodyPr>
          <a:lstStyle/>
          <a:p>
            <a:r>
              <a:rPr lang="zh-CN" altLang="en-US" sz="2400" dirty="0" smtClean="0"/>
              <a:t>输出</a:t>
            </a:r>
            <a:endParaRPr lang="zh-CN" altLang="en-US" sz="2400" dirty="0"/>
          </a:p>
        </p:txBody>
      </p:sp>
      <p:cxnSp>
        <p:nvCxnSpPr>
          <p:cNvPr id="11" name="直接箭头连接符 10"/>
          <p:cNvCxnSpPr/>
          <p:nvPr/>
        </p:nvCxnSpPr>
        <p:spPr>
          <a:xfrm>
            <a:off x="1988840" y="2967792"/>
            <a:ext cx="72008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直接箭头连接符 11"/>
          <p:cNvCxnSpPr/>
          <p:nvPr/>
        </p:nvCxnSpPr>
        <p:spPr>
          <a:xfrm>
            <a:off x="4293096" y="2937642"/>
            <a:ext cx="72008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流程图: 联系 12"/>
          <p:cNvSpPr/>
          <p:nvPr/>
        </p:nvSpPr>
        <p:spPr>
          <a:xfrm>
            <a:off x="2852936" y="3723878"/>
            <a:ext cx="1283072" cy="1239118"/>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t>计算</a:t>
            </a:r>
            <a:endParaRPr lang="en-US" altLang="zh-CN" sz="2400" dirty="0" smtClean="0"/>
          </a:p>
          <a:p>
            <a:pPr algn="ctr"/>
            <a:endParaRPr lang="en-US" altLang="zh-CN" sz="1400" dirty="0" smtClean="0"/>
          </a:p>
          <a:p>
            <a:r>
              <a:rPr lang="en-US" altLang="zh-CN" dirty="0">
                <a:solidFill>
                  <a:srgbClr val="00B0F0"/>
                </a:solidFill>
              </a:rPr>
              <a:t>4+4+4</a:t>
            </a:r>
            <a:endParaRPr lang="zh-CN" altLang="en-US" dirty="0">
              <a:solidFill>
                <a:srgbClr val="00B0F0"/>
              </a:solidFill>
            </a:endParaRPr>
          </a:p>
        </p:txBody>
      </p:sp>
      <p:sp>
        <p:nvSpPr>
          <p:cNvPr id="14" name="文本框 13"/>
          <p:cNvSpPr txBox="1"/>
          <p:nvPr/>
        </p:nvSpPr>
        <p:spPr>
          <a:xfrm>
            <a:off x="1196752" y="4105113"/>
            <a:ext cx="936104" cy="769441"/>
          </a:xfrm>
          <a:prstGeom prst="rect">
            <a:avLst/>
          </a:prstGeom>
          <a:noFill/>
        </p:spPr>
        <p:txBody>
          <a:bodyPr wrap="square" rtlCol="0">
            <a:spAutoFit/>
          </a:bodyPr>
          <a:lstStyle/>
          <a:p>
            <a:r>
              <a:rPr lang="zh-CN" altLang="en-US" sz="2400" dirty="0" smtClean="0"/>
              <a:t>输入</a:t>
            </a:r>
            <a:endParaRPr lang="en-US" altLang="zh-CN" sz="2400" dirty="0" smtClean="0"/>
          </a:p>
          <a:p>
            <a:r>
              <a:rPr lang="en-US" altLang="zh-CN" sz="2000" dirty="0" smtClean="0">
                <a:solidFill>
                  <a:srgbClr val="00B0F0"/>
                </a:solidFill>
              </a:rPr>
              <a:t> 3x4</a:t>
            </a:r>
            <a:endParaRPr lang="en-US" altLang="zh-CN" sz="2000" dirty="0" smtClean="0">
              <a:solidFill>
                <a:srgbClr val="00B0F0"/>
              </a:solidFill>
            </a:endParaRPr>
          </a:p>
        </p:txBody>
      </p:sp>
      <p:sp>
        <p:nvSpPr>
          <p:cNvPr id="15" name="文本框 14"/>
          <p:cNvSpPr txBox="1"/>
          <p:nvPr/>
        </p:nvSpPr>
        <p:spPr>
          <a:xfrm>
            <a:off x="5013176" y="4105112"/>
            <a:ext cx="936104" cy="769441"/>
          </a:xfrm>
          <a:prstGeom prst="rect">
            <a:avLst/>
          </a:prstGeom>
          <a:noFill/>
        </p:spPr>
        <p:txBody>
          <a:bodyPr wrap="square" rtlCol="0">
            <a:spAutoFit/>
          </a:bodyPr>
          <a:lstStyle/>
          <a:p>
            <a:r>
              <a:rPr lang="zh-CN" altLang="en-US" sz="2400" dirty="0" smtClean="0"/>
              <a:t>输出</a:t>
            </a:r>
            <a:endParaRPr lang="en-US" altLang="zh-CN" sz="2400" dirty="0" smtClean="0"/>
          </a:p>
          <a:p>
            <a:r>
              <a:rPr lang="en-US" altLang="zh-CN" sz="2000" dirty="0" smtClean="0">
                <a:solidFill>
                  <a:srgbClr val="00B0F0"/>
                </a:solidFill>
              </a:rPr>
              <a:t>  12</a:t>
            </a:r>
            <a:endParaRPr lang="zh-CN" altLang="en-US" sz="2000" dirty="0">
              <a:solidFill>
                <a:srgbClr val="00B0F0"/>
              </a:solidFill>
            </a:endParaRPr>
          </a:p>
        </p:txBody>
      </p:sp>
      <p:cxnSp>
        <p:nvCxnSpPr>
          <p:cNvPr id="16" name="直接箭头连接符 15"/>
          <p:cNvCxnSpPr/>
          <p:nvPr/>
        </p:nvCxnSpPr>
        <p:spPr>
          <a:xfrm>
            <a:off x="1988840" y="4335944"/>
            <a:ext cx="72008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直接箭头连接符 16"/>
          <p:cNvCxnSpPr/>
          <p:nvPr/>
        </p:nvCxnSpPr>
        <p:spPr>
          <a:xfrm>
            <a:off x="4293096" y="4305794"/>
            <a:ext cx="72008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文本框 17"/>
          <p:cNvSpPr txBox="1"/>
          <p:nvPr/>
        </p:nvSpPr>
        <p:spPr>
          <a:xfrm>
            <a:off x="178408" y="127215"/>
            <a:ext cx="3476848" cy="523220"/>
          </a:xfrm>
          <a:prstGeom prst="rect">
            <a:avLst/>
          </a:prstGeom>
          <a:noFill/>
        </p:spPr>
        <p:txBody>
          <a:bodyPr wrap="square" rtlCol="0">
            <a:spAutoFit/>
          </a:bodyPr>
          <a:lstStyle/>
          <a:p>
            <a:r>
              <a:rPr lang="zh-CN" altLang="en-US" sz="2800" dirty="0" smtClean="0">
                <a:solidFill>
                  <a:srgbClr val="C00000"/>
                </a:solidFill>
              </a:rPr>
              <a:t>一台简单的预测机</a:t>
            </a:r>
            <a:endParaRPr lang="zh-CN" altLang="en-US" sz="28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additive="base">
                                        <p:cTn id="59" dur="500" fill="hold"/>
                                        <p:tgtEl>
                                          <p:spTgt spid="15"/>
                                        </p:tgtEl>
                                        <p:attrNameLst>
                                          <p:attrName>ppt_x</p:attrName>
                                        </p:attrNameLst>
                                      </p:cBhvr>
                                      <p:tavLst>
                                        <p:tav tm="0">
                                          <p:val>
                                            <p:strVal val="#ppt_x"/>
                                          </p:val>
                                        </p:tav>
                                        <p:tav tm="100000">
                                          <p:val>
                                            <p:strVal val="#ppt_x"/>
                                          </p:val>
                                        </p:tav>
                                      </p:tavLst>
                                    </p:anim>
                                    <p:anim calcmode="lin" valueType="num">
                                      <p:cBhvr additive="base">
                                        <p:cTn id="60" dur="500" fill="hold"/>
                                        <p:tgtEl>
                                          <p:spTgt spid="15"/>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ppt_x"/>
                                          </p:val>
                                        </p:tav>
                                        <p:tav tm="100000">
                                          <p:val>
                                            <p:strVal val="#ppt_x"/>
                                          </p:val>
                                        </p:tav>
                                      </p:tavLst>
                                    </p:anim>
                                    <p:anim calcmode="lin" valueType="num">
                                      <p:cBhvr additive="base">
                                        <p:cTn id="6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8" grpId="0" animBg="1"/>
      <p:bldP spid="9" grpId="0"/>
      <p:bldP spid="10" grpId="0"/>
      <p:bldP spid="13" grpId="0" animBg="1"/>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联系 1"/>
          <p:cNvSpPr/>
          <p:nvPr/>
        </p:nvSpPr>
        <p:spPr>
          <a:xfrm>
            <a:off x="2702620" y="1131590"/>
            <a:ext cx="1283072" cy="1239118"/>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smtClean="0"/>
              <a:t>计算</a:t>
            </a:r>
            <a:endParaRPr lang="en-US" altLang="zh-CN" sz="2400" dirty="0" smtClean="0"/>
          </a:p>
          <a:p>
            <a:pPr algn="ctr"/>
            <a:r>
              <a:rPr lang="zh-CN" altLang="en-US" sz="2400" dirty="0" smtClean="0"/>
              <a:t>？？</a:t>
            </a:r>
            <a:endParaRPr lang="zh-CN" altLang="en-US" sz="2400" dirty="0"/>
          </a:p>
        </p:txBody>
      </p:sp>
      <p:sp>
        <p:nvSpPr>
          <p:cNvPr id="3" name="文本框 2"/>
          <p:cNvSpPr txBox="1"/>
          <p:nvPr/>
        </p:nvSpPr>
        <p:spPr>
          <a:xfrm>
            <a:off x="1046436" y="1512825"/>
            <a:ext cx="936104" cy="461665"/>
          </a:xfrm>
          <a:prstGeom prst="rect">
            <a:avLst/>
          </a:prstGeom>
          <a:noFill/>
        </p:spPr>
        <p:txBody>
          <a:bodyPr wrap="square" rtlCol="0">
            <a:spAutoFit/>
          </a:bodyPr>
          <a:lstStyle/>
          <a:p>
            <a:r>
              <a:rPr lang="zh-CN" altLang="en-US" sz="2400" dirty="0" smtClean="0"/>
              <a:t>千米</a:t>
            </a:r>
            <a:endParaRPr lang="zh-CN" altLang="en-US" sz="2400" dirty="0"/>
          </a:p>
        </p:txBody>
      </p:sp>
      <p:sp>
        <p:nvSpPr>
          <p:cNvPr id="4" name="文本框 3"/>
          <p:cNvSpPr txBox="1"/>
          <p:nvPr/>
        </p:nvSpPr>
        <p:spPr>
          <a:xfrm>
            <a:off x="4862860" y="1512824"/>
            <a:ext cx="936104" cy="461665"/>
          </a:xfrm>
          <a:prstGeom prst="rect">
            <a:avLst/>
          </a:prstGeom>
          <a:noFill/>
        </p:spPr>
        <p:txBody>
          <a:bodyPr wrap="square" rtlCol="0">
            <a:spAutoFit/>
          </a:bodyPr>
          <a:lstStyle/>
          <a:p>
            <a:r>
              <a:rPr lang="zh-CN" altLang="en-US" sz="2400" dirty="0" smtClean="0"/>
              <a:t>英里</a:t>
            </a:r>
            <a:endParaRPr lang="zh-CN" altLang="en-US" sz="2400" dirty="0"/>
          </a:p>
        </p:txBody>
      </p:sp>
      <p:cxnSp>
        <p:nvCxnSpPr>
          <p:cNvPr id="5" name="直接箭头连接符 4"/>
          <p:cNvCxnSpPr/>
          <p:nvPr/>
        </p:nvCxnSpPr>
        <p:spPr>
          <a:xfrm>
            <a:off x="1838524" y="1743656"/>
            <a:ext cx="72008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 name="直接箭头连接符 5"/>
          <p:cNvCxnSpPr/>
          <p:nvPr/>
        </p:nvCxnSpPr>
        <p:spPr>
          <a:xfrm>
            <a:off x="4142780" y="1713506"/>
            <a:ext cx="72008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7" name="表格 6"/>
          <p:cNvGraphicFramePr>
            <a:graphicFrameLocks noGrp="1"/>
          </p:cNvGraphicFramePr>
          <p:nvPr/>
        </p:nvGraphicFramePr>
        <p:xfrm>
          <a:off x="1196752" y="2715766"/>
          <a:ext cx="4572000" cy="1112520"/>
        </p:xfrm>
        <a:graphic>
          <a:graphicData uri="http://schemas.openxmlformats.org/drawingml/2006/table">
            <a:tbl>
              <a:tblPr firstRow="1" bandRow="1">
                <a:tableStyleId>{5C22544A-7EE6-4342-B048-85BDC9FD1C3A}</a:tableStyleId>
              </a:tblPr>
              <a:tblGrid>
                <a:gridCol w="1524000"/>
                <a:gridCol w="1524000"/>
                <a:gridCol w="1524000"/>
              </a:tblGrid>
              <a:tr h="370840">
                <a:tc>
                  <a:txBody>
                    <a:bodyPr/>
                    <a:lstStyle/>
                    <a:p>
                      <a:pPr algn="ctr"/>
                      <a:r>
                        <a:rPr lang="zh-CN" altLang="en-US" sz="1600" dirty="0" smtClean="0"/>
                        <a:t>真实示例</a:t>
                      </a:r>
                      <a:endParaRPr lang="zh-CN" altLang="en-US" sz="1600" dirty="0"/>
                    </a:p>
                  </a:txBody>
                  <a:tcPr anchor="ctr"/>
                </a:tc>
                <a:tc>
                  <a:txBody>
                    <a:bodyPr/>
                    <a:lstStyle/>
                    <a:p>
                      <a:pPr algn="ctr"/>
                      <a:r>
                        <a:rPr lang="zh-CN" altLang="en-US" sz="1600" dirty="0" smtClean="0"/>
                        <a:t>千米</a:t>
                      </a:r>
                      <a:endParaRPr lang="zh-CN" altLang="en-US" sz="1600" dirty="0"/>
                    </a:p>
                  </a:txBody>
                  <a:tcPr anchor="ctr"/>
                </a:tc>
                <a:tc>
                  <a:txBody>
                    <a:bodyPr/>
                    <a:lstStyle/>
                    <a:p>
                      <a:pPr algn="ctr"/>
                      <a:r>
                        <a:rPr lang="zh-CN" altLang="en-US" sz="1600" dirty="0" smtClean="0"/>
                        <a:t>英里</a:t>
                      </a:r>
                      <a:endParaRPr lang="zh-CN" altLang="en-US" sz="1600" dirty="0"/>
                    </a:p>
                  </a:txBody>
                  <a:tcPr anchor="ctr"/>
                </a:tc>
              </a:tr>
              <a:tr h="370840">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r>
              <a:tr h="370840">
                <a:tc>
                  <a:txBody>
                    <a:bodyPr/>
                    <a:lstStyle/>
                    <a:p>
                      <a:pPr algn="ctr"/>
                      <a:r>
                        <a:rPr lang="en-US" altLang="zh-CN" sz="1600" dirty="0" smtClean="0"/>
                        <a:t>2</a:t>
                      </a:r>
                      <a:endParaRPr lang="zh-CN" altLang="en-US" sz="1600" dirty="0"/>
                    </a:p>
                  </a:txBody>
                  <a:tcPr anchor="ctr"/>
                </a:tc>
                <a:tc>
                  <a:txBody>
                    <a:bodyPr/>
                    <a:lstStyle/>
                    <a:p>
                      <a:pPr algn="ctr"/>
                      <a:r>
                        <a:rPr lang="en-US" altLang="zh-CN" sz="1600" dirty="0" smtClean="0"/>
                        <a:t>100</a:t>
                      </a:r>
                      <a:endParaRPr lang="zh-CN" altLang="en-US" sz="1600" dirty="0"/>
                    </a:p>
                  </a:txBody>
                  <a:tcPr anchor="ctr"/>
                </a:tc>
                <a:tc>
                  <a:txBody>
                    <a:bodyPr/>
                    <a:lstStyle/>
                    <a:p>
                      <a:pPr algn="ctr"/>
                      <a:r>
                        <a:rPr lang="en-US" altLang="zh-CN" sz="1600" dirty="0" smtClean="0"/>
                        <a:t>62.137</a:t>
                      </a:r>
                      <a:endParaRPr lang="zh-CN" altLang="en-US" sz="1600" dirty="0"/>
                    </a:p>
                  </a:txBody>
                  <a:tcPr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联系 1"/>
          <p:cNvSpPr/>
          <p:nvPr/>
        </p:nvSpPr>
        <p:spPr>
          <a:xfrm>
            <a:off x="2702620" y="1131590"/>
            <a:ext cx="1283072" cy="1239118"/>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r>
              <a:rPr lang="zh-CN" altLang="en-US" sz="2000" dirty="0" smtClean="0">
                <a:solidFill>
                  <a:srgbClr val="00B050"/>
                </a:solidFill>
              </a:rPr>
              <a:t>英里</a:t>
            </a:r>
            <a:r>
              <a:rPr lang="en-US" altLang="zh-CN" sz="2000" dirty="0" smtClean="0">
                <a:solidFill>
                  <a:srgbClr val="00B050"/>
                </a:solidFill>
              </a:rPr>
              <a:t>=</a:t>
            </a:r>
            <a:r>
              <a:rPr lang="zh-CN" altLang="en-US" sz="2000" dirty="0" smtClean="0">
                <a:solidFill>
                  <a:srgbClr val="00B050"/>
                </a:solidFill>
              </a:rPr>
              <a:t>千米</a:t>
            </a:r>
            <a:r>
              <a:rPr lang="en-US" altLang="zh-CN" sz="2000" dirty="0" smtClean="0">
                <a:solidFill>
                  <a:srgbClr val="00B050"/>
                </a:solidFill>
              </a:rPr>
              <a:t>X</a:t>
            </a:r>
            <a:r>
              <a:rPr lang="en-US" altLang="zh-CN" sz="2000" dirty="0" smtClean="0">
                <a:solidFill>
                  <a:srgbClr val="FF0000"/>
                </a:solidFill>
              </a:rPr>
              <a:t>0.5</a:t>
            </a:r>
            <a:endParaRPr lang="zh-CN" altLang="en-US" sz="2000" dirty="0">
              <a:solidFill>
                <a:srgbClr val="FF0000"/>
              </a:solidFill>
            </a:endParaRPr>
          </a:p>
        </p:txBody>
      </p:sp>
      <p:sp>
        <p:nvSpPr>
          <p:cNvPr id="3" name="文本框 2"/>
          <p:cNvSpPr txBox="1"/>
          <p:nvPr/>
        </p:nvSpPr>
        <p:spPr>
          <a:xfrm>
            <a:off x="1046436" y="1512825"/>
            <a:ext cx="936104" cy="769441"/>
          </a:xfrm>
          <a:prstGeom prst="rect">
            <a:avLst/>
          </a:prstGeom>
          <a:noFill/>
        </p:spPr>
        <p:txBody>
          <a:bodyPr wrap="square" rtlCol="0">
            <a:spAutoFit/>
          </a:bodyPr>
          <a:lstStyle/>
          <a:p>
            <a:r>
              <a:rPr lang="zh-CN" altLang="en-US" sz="2400" dirty="0" smtClean="0"/>
              <a:t>千米</a:t>
            </a:r>
            <a:endParaRPr lang="en-US" altLang="zh-CN" sz="2400" dirty="0" smtClean="0"/>
          </a:p>
          <a:p>
            <a:r>
              <a:rPr lang="en-US" altLang="zh-CN" sz="2000" dirty="0" smtClean="0">
                <a:solidFill>
                  <a:srgbClr val="00B050"/>
                </a:solidFill>
              </a:rPr>
              <a:t> 100</a:t>
            </a:r>
            <a:endParaRPr lang="zh-CN" altLang="en-US" sz="2000" dirty="0">
              <a:solidFill>
                <a:srgbClr val="00B050"/>
              </a:solidFill>
            </a:endParaRPr>
          </a:p>
        </p:txBody>
      </p:sp>
      <p:sp>
        <p:nvSpPr>
          <p:cNvPr id="4" name="文本框 3"/>
          <p:cNvSpPr txBox="1"/>
          <p:nvPr/>
        </p:nvSpPr>
        <p:spPr>
          <a:xfrm>
            <a:off x="4862860" y="1512824"/>
            <a:ext cx="936104" cy="769441"/>
          </a:xfrm>
          <a:prstGeom prst="rect">
            <a:avLst/>
          </a:prstGeom>
          <a:noFill/>
        </p:spPr>
        <p:txBody>
          <a:bodyPr wrap="square" rtlCol="0">
            <a:spAutoFit/>
          </a:bodyPr>
          <a:lstStyle/>
          <a:p>
            <a:r>
              <a:rPr lang="zh-CN" altLang="en-US" sz="2400" dirty="0" smtClean="0"/>
              <a:t>英里</a:t>
            </a:r>
            <a:endParaRPr lang="en-US" altLang="zh-CN" sz="2400" dirty="0" smtClean="0"/>
          </a:p>
          <a:p>
            <a:r>
              <a:rPr lang="en-US" altLang="zh-CN" sz="2000" dirty="0" smtClean="0">
                <a:solidFill>
                  <a:srgbClr val="00B050"/>
                </a:solidFill>
              </a:rPr>
              <a:t>  50</a:t>
            </a:r>
            <a:endParaRPr lang="zh-CN" altLang="en-US" sz="2000" dirty="0">
              <a:solidFill>
                <a:srgbClr val="00B050"/>
              </a:solidFill>
            </a:endParaRPr>
          </a:p>
        </p:txBody>
      </p:sp>
      <p:cxnSp>
        <p:nvCxnSpPr>
          <p:cNvPr id="5" name="直接箭头连接符 4"/>
          <p:cNvCxnSpPr/>
          <p:nvPr/>
        </p:nvCxnSpPr>
        <p:spPr>
          <a:xfrm>
            <a:off x="1838524" y="1743656"/>
            <a:ext cx="72008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 name="直接箭头连接符 5"/>
          <p:cNvCxnSpPr/>
          <p:nvPr/>
        </p:nvCxnSpPr>
        <p:spPr>
          <a:xfrm>
            <a:off x="4142780" y="1713506"/>
            <a:ext cx="72008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 name="文本框 6"/>
          <p:cNvSpPr txBox="1"/>
          <p:nvPr/>
        </p:nvSpPr>
        <p:spPr>
          <a:xfrm>
            <a:off x="471774" y="3867894"/>
            <a:ext cx="6091732" cy="461665"/>
          </a:xfrm>
          <a:prstGeom prst="rect">
            <a:avLst/>
          </a:prstGeom>
          <a:noFill/>
        </p:spPr>
        <p:txBody>
          <a:bodyPr wrap="square" rtlCol="0">
            <a:spAutoFit/>
          </a:bodyPr>
          <a:lstStyle/>
          <a:p>
            <a:r>
              <a:rPr lang="zh-CN" altLang="en-US" sz="2400" dirty="0" smtClean="0"/>
              <a:t>误差值</a:t>
            </a:r>
            <a:r>
              <a:rPr lang="en-US" altLang="zh-CN" sz="2400" dirty="0" smtClean="0"/>
              <a:t>=</a:t>
            </a:r>
            <a:r>
              <a:rPr lang="zh-CN" altLang="en-US" sz="2400" dirty="0" smtClean="0"/>
              <a:t>真实值</a:t>
            </a:r>
            <a:r>
              <a:rPr lang="en-US" altLang="zh-CN" sz="2400" dirty="0" smtClean="0"/>
              <a:t>-</a:t>
            </a:r>
            <a:r>
              <a:rPr lang="zh-CN" altLang="en-US" sz="2400" dirty="0" smtClean="0"/>
              <a:t>计算值</a:t>
            </a:r>
            <a:r>
              <a:rPr lang="en-US" altLang="zh-CN" sz="2400" dirty="0" smtClean="0"/>
              <a:t>=62.137-50=12.137</a:t>
            </a:r>
            <a:endParaRPr lang="zh-CN" altLang="en-US" sz="2400" dirty="0"/>
          </a:p>
        </p:txBody>
      </p:sp>
      <p:sp>
        <p:nvSpPr>
          <p:cNvPr id="8" name="文本框 7"/>
          <p:cNvSpPr txBox="1"/>
          <p:nvPr/>
        </p:nvSpPr>
        <p:spPr>
          <a:xfrm>
            <a:off x="3049588" y="2787774"/>
            <a:ext cx="1093192" cy="769441"/>
          </a:xfrm>
          <a:prstGeom prst="rect">
            <a:avLst/>
          </a:prstGeom>
          <a:noFill/>
        </p:spPr>
        <p:txBody>
          <a:bodyPr wrap="square" rtlCol="0">
            <a:spAutoFit/>
          </a:bodyPr>
          <a:lstStyle/>
          <a:p>
            <a:r>
              <a:rPr lang="zh-CN" altLang="en-US" sz="2400" dirty="0"/>
              <a:t>误差</a:t>
            </a:r>
            <a:endParaRPr lang="en-US" altLang="zh-CN" sz="2400" dirty="0" smtClean="0"/>
          </a:p>
          <a:p>
            <a:r>
              <a:rPr lang="en-US" altLang="zh-CN" sz="2000" dirty="0" smtClean="0">
                <a:solidFill>
                  <a:srgbClr val="FF0000"/>
                </a:solidFill>
              </a:rPr>
              <a:t>12.137</a:t>
            </a:r>
            <a:endParaRPr lang="zh-CN" altLang="en-US" sz="2000" dirty="0">
              <a:solidFill>
                <a:srgbClr val="FF0000"/>
              </a:solidFill>
            </a:endParaRPr>
          </a:p>
        </p:txBody>
      </p:sp>
      <p:cxnSp>
        <p:nvCxnSpPr>
          <p:cNvPr id="9" name="直接箭头连接符 8"/>
          <p:cNvCxnSpPr>
            <a:stCxn id="8" idx="3"/>
          </p:cNvCxnSpPr>
          <p:nvPr/>
        </p:nvCxnSpPr>
        <p:spPr>
          <a:xfrm flipV="1">
            <a:off x="4142780" y="2787774"/>
            <a:ext cx="720080" cy="38472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文本框 12"/>
          <p:cNvSpPr txBox="1"/>
          <p:nvPr/>
        </p:nvSpPr>
        <p:spPr>
          <a:xfrm>
            <a:off x="4872472" y="2421055"/>
            <a:ext cx="2156928" cy="769441"/>
          </a:xfrm>
          <a:prstGeom prst="rect">
            <a:avLst/>
          </a:prstGeom>
          <a:noFill/>
        </p:spPr>
        <p:txBody>
          <a:bodyPr wrap="square" rtlCol="0">
            <a:spAutoFit/>
          </a:bodyPr>
          <a:lstStyle/>
          <a:p>
            <a:r>
              <a:rPr lang="zh-CN" altLang="en-US" sz="2400" dirty="0" smtClean="0"/>
              <a:t>正确的英里数</a:t>
            </a:r>
            <a:r>
              <a:rPr lang="en-US" altLang="zh-CN" sz="2000" dirty="0" smtClean="0">
                <a:solidFill>
                  <a:srgbClr val="00B050"/>
                </a:solidFill>
              </a:rPr>
              <a:t>  62.137</a:t>
            </a:r>
            <a:endParaRPr lang="zh-CN" altLang="en-US" sz="2000"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联系 1"/>
          <p:cNvSpPr/>
          <p:nvPr/>
        </p:nvSpPr>
        <p:spPr>
          <a:xfrm>
            <a:off x="2702620" y="1131590"/>
            <a:ext cx="1283072" cy="1239118"/>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r>
              <a:rPr lang="zh-CN" altLang="en-US" sz="2000" dirty="0" smtClean="0">
                <a:solidFill>
                  <a:srgbClr val="00B050"/>
                </a:solidFill>
              </a:rPr>
              <a:t>英里</a:t>
            </a:r>
            <a:r>
              <a:rPr lang="en-US" altLang="zh-CN" sz="2000" dirty="0" smtClean="0">
                <a:solidFill>
                  <a:srgbClr val="00B050"/>
                </a:solidFill>
              </a:rPr>
              <a:t>=</a:t>
            </a:r>
            <a:r>
              <a:rPr lang="zh-CN" altLang="en-US" sz="2000" dirty="0" smtClean="0">
                <a:solidFill>
                  <a:srgbClr val="00B050"/>
                </a:solidFill>
              </a:rPr>
              <a:t>千米</a:t>
            </a:r>
            <a:r>
              <a:rPr lang="en-US" altLang="zh-CN" sz="2000" dirty="0" smtClean="0">
                <a:solidFill>
                  <a:srgbClr val="00B050"/>
                </a:solidFill>
              </a:rPr>
              <a:t>X</a:t>
            </a:r>
            <a:r>
              <a:rPr lang="en-US" altLang="zh-CN" sz="2000" dirty="0" smtClean="0">
                <a:solidFill>
                  <a:srgbClr val="FF0000"/>
                </a:solidFill>
              </a:rPr>
              <a:t>0.6</a:t>
            </a:r>
            <a:endParaRPr lang="zh-CN" altLang="en-US" sz="2000" dirty="0">
              <a:solidFill>
                <a:srgbClr val="FF0000"/>
              </a:solidFill>
            </a:endParaRPr>
          </a:p>
        </p:txBody>
      </p:sp>
      <p:sp>
        <p:nvSpPr>
          <p:cNvPr id="3" name="文本框 2"/>
          <p:cNvSpPr txBox="1"/>
          <p:nvPr/>
        </p:nvSpPr>
        <p:spPr>
          <a:xfrm>
            <a:off x="1046436" y="1512825"/>
            <a:ext cx="936104" cy="769441"/>
          </a:xfrm>
          <a:prstGeom prst="rect">
            <a:avLst/>
          </a:prstGeom>
          <a:noFill/>
        </p:spPr>
        <p:txBody>
          <a:bodyPr wrap="square" rtlCol="0">
            <a:spAutoFit/>
          </a:bodyPr>
          <a:lstStyle/>
          <a:p>
            <a:r>
              <a:rPr lang="zh-CN" altLang="en-US" sz="2400" dirty="0" smtClean="0"/>
              <a:t>千米</a:t>
            </a:r>
            <a:endParaRPr lang="en-US" altLang="zh-CN" sz="2400" dirty="0" smtClean="0"/>
          </a:p>
          <a:p>
            <a:r>
              <a:rPr lang="en-US" altLang="zh-CN" sz="2000" dirty="0" smtClean="0">
                <a:solidFill>
                  <a:srgbClr val="00B050"/>
                </a:solidFill>
              </a:rPr>
              <a:t> 100</a:t>
            </a:r>
            <a:endParaRPr lang="zh-CN" altLang="en-US" sz="2000" dirty="0">
              <a:solidFill>
                <a:srgbClr val="00B050"/>
              </a:solidFill>
            </a:endParaRPr>
          </a:p>
        </p:txBody>
      </p:sp>
      <p:sp>
        <p:nvSpPr>
          <p:cNvPr id="4" name="文本框 3"/>
          <p:cNvSpPr txBox="1"/>
          <p:nvPr/>
        </p:nvSpPr>
        <p:spPr>
          <a:xfrm>
            <a:off x="4862860" y="1512824"/>
            <a:ext cx="936104" cy="769441"/>
          </a:xfrm>
          <a:prstGeom prst="rect">
            <a:avLst/>
          </a:prstGeom>
          <a:noFill/>
        </p:spPr>
        <p:txBody>
          <a:bodyPr wrap="square" rtlCol="0">
            <a:spAutoFit/>
          </a:bodyPr>
          <a:lstStyle/>
          <a:p>
            <a:r>
              <a:rPr lang="zh-CN" altLang="en-US" sz="2400" dirty="0" smtClean="0"/>
              <a:t>英里</a:t>
            </a:r>
            <a:endParaRPr lang="en-US" altLang="zh-CN" sz="2400" dirty="0" smtClean="0"/>
          </a:p>
          <a:p>
            <a:r>
              <a:rPr lang="en-US" altLang="zh-CN" sz="2000" dirty="0" smtClean="0">
                <a:solidFill>
                  <a:srgbClr val="00B050"/>
                </a:solidFill>
              </a:rPr>
              <a:t>  60</a:t>
            </a:r>
            <a:endParaRPr lang="zh-CN" altLang="en-US" sz="2000" dirty="0">
              <a:solidFill>
                <a:srgbClr val="00B050"/>
              </a:solidFill>
            </a:endParaRPr>
          </a:p>
        </p:txBody>
      </p:sp>
      <p:cxnSp>
        <p:nvCxnSpPr>
          <p:cNvPr id="5" name="直接箭头连接符 4"/>
          <p:cNvCxnSpPr/>
          <p:nvPr/>
        </p:nvCxnSpPr>
        <p:spPr>
          <a:xfrm>
            <a:off x="1838524" y="1743656"/>
            <a:ext cx="72008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 name="直接箭头连接符 5"/>
          <p:cNvCxnSpPr/>
          <p:nvPr/>
        </p:nvCxnSpPr>
        <p:spPr>
          <a:xfrm>
            <a:off x="4142780" y="1713506"/>
            <a:ext cx="72008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文本框 7"/>
          <p:cNvSpPr txBox="1"/>
          <p:nvPr/>
        </p:nvSpPr>
        <p:spPr>
          <a:xfrm>
            <a:off x="3049588" y="2787774"/>
            <a:ext cx="1093192" cy="769441"/>
          </a:xfrm>
          <a:prstGeom prst="rect">
            <a:avLst/>
          </a:prstGeom>
          <a:noFill/>
        </p:spPr>
        <p:txBody>
          <a:bodyPr wrap="square" rtlCol="0">
            <a:spAutoFit/>
          </a:bodyPr>
          <a:lstStyle/>
          <a:p>
            <a:r>
              <a:rPr lang="zh-CN" altLang="en-US" sz="2400" dirty="0"/>
              <a:t>误差</a:t>
            </a:r>
            <a:endParaRPr lang="en-US" altLang="zh-CN" sz="2400" dirty="0" smtClean="0"/>
          </a:p>
          <a:p>
            <a:r>
              <a:rPr lang="en-US" altLang="zh-CN" sz="2000" dirty="0" smtClean="0">
                <a:solidFill>
                  <a:srgbClr val="FF0000"/>
                </a:solidFill>
              </a:rPr>
              <a:t>2.137</a:t>
            </a:r>
            <a:endParaRPr lang="zh-CN" altLang="en-US" sz="2000" dirty="0">
              <a:solidFill>
                <a:srgbClr val="FF0000"/>
              </a:solidFill>
            </a:endParaRPr>
          </a:p>
        </p:txBody>
      </p:sp>
      <p:cxnSp>
        <p:nvCxnSpPr>
          <p:cNvPr id="9" name="直接箭头连接符 8"/>
          <p:cNvCxnSpPr>
            <a:stCxn id="8" idx="3"/>
          </p:cNvCxnSpPr>
          <p:nvPr/>
        </p:nvCxnSpPr>
        <p:spPr>
          <a:xfrm flipV="1">
            <a:off x="4142780" y="2787774"/>
            <a:ext cx="720080" cy="38472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文本框 12"/>
          <p:cNvSpPr txBox="1"/>
          <p:nvPr/>
        </p:nvSpPr>
        <p:spPr>
          <a:xfrm>
            <a:off x="4872472" y="2421055"/>
            <a:ext cx="2156928" cy="769441"/>
          </a:xfrm>
          <a:prstGeom prst="rect">
            <a:avLst/>
          </a:prstGeom>
          <a:noFill/>
        </p:spPr>
        <p:txBody>
          <a:bodyPr wrap="square" rtlCol="0">
            <a:spAutoFit/>
          </a:bodyPr>
          <a:lstStyle/>
          <a:p>
            <a:r>
              <a:rPr lang="zh-CN" altLang="en-US" sz="2400" dirty="0" smtClean="0"/>
              <a:t>正确的英里数</a:t>
            </a:r>
            <a:r>
              <a:rPr lang="en-US" altLang="zh-CN" sz="2000" dirty="0" smtClean="0">
                <a:solidFill>
                  <a:srgbClr val="00B050"/>
                </a:solidFill>
              </a:rPr>
              <a:t>  62.137</a:t>
            </a:r>
            <a:endParaRPr lang="zh-CN" altLang="en-US" sz="2000"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联系 1"/>
          <p:cNvSpPr/>
          <p:nvPr/>
        </p:nvSpPr>
        <p:spPr>
          <a:xfrm>
            <a:off x="2702620" y="1131590"/>
            <a:ext cx="1283072" cy="1239118"/>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r>
              <a:rPr lang="zh-CN" altLang="en-US" sz="2000" dirty="0" smtClean="0">
                <a:solidFill>
                  <a:srgbClr val="00B050"/>
                </a:solidFill>
              </a:rPr>
              <a:t>英里</a:t>
            </a:r>
            <a:r>
              <a:rPr lang="en-US" altLang="zh-CN" sz="2000" dirty="0" smtClean="0">
                <a:solidFill>
                  <a:srgbClr val="00B050"/>
                </a:solidFill>
              </a:rPr>
              <a:t>=</a:t>
            </a:r>
            <a:r>
              <a:rPr lang="zh-CN" altLang="en-US" sz="2000" dirty="0" smtClean="0">
                <a:solidFill>
                  <a:srgbClr val="00B050"/>
                </a:solidFill>
              </a:rPr>
              <a:t>千米</a:t>
            </a:r>
            <a:r>
              <a:rPr lang="en-US" altLang="zh-CN" sz="2000" dirty="0" smtClean="0">
                <a:solidFill>
                  <a:srgbClr val="00B050"/>
                </a:solidFill>
              </a:rPr>
              <a:t>X</a:t>
            </a:r>
            <a:r>
              <a:rPr lang="en-US" altLang="zh-CN" sz="2000" dirty="0" smtClean="0">
                <a:solidFill>
                  <a:srgbClr val="FF0000"/>
                </a:solidFill>
              </a:rPr>
              <a:t>0.7</a:t>
            </a:r>
            <a:endParaRPr lang="zh-CN" altLang="en-US" sz="2000" dirty="0">
              <a:solidFill>
                <a:srgbClr val="FF0000"/>
              </a:solidFill>
            </a:endParaRPr>
          </a:p>
        </p:txBody>
      </p:sp>
      <p:sp>
        <p:nvSpPr>
          <p:cNvPr id="3" name="文本框 2"/>
          <p:cNvSpPr txBox="1"/>
          <p:nvPr/>
        </p:nvSpPr>
        <p:spPr>
          <a:xfrm>
            <a:off x="1046436" y="1512825"/>
            <a:ext cx="936104" cy="769441"/>
          </a:xfrm>
          <a:prstGeom prst="rect">
            <a:avLst/>
          </a:prstGeom>
          <a:noFill/>
        </p:spPr>
        <p:txBody>
          <a:bodyPr wrap="square" rtlCol="0">
            <a:spAutoFit/>
          </a:bodyPr>
          <a:lstStyle/>
          <a:p>
            <a:r>
              <a:rPr lang="zh-CN" altLang="en-US" sz="2400" dirty="0" smtClean="0"/>
              <a:t>千米</a:t>
            </a:r>
            <a:endParaRPr lang="en-US" altLang="zh-CN" sz="2400" dirty="0" smtClean="0"/>
          </a:p>
          <a:p>
            <a:r>
              <a:rPr lang="en-US" altLang="zh-CN" sz="2000" dirty="0" smtClean="0">
                <a:solidFill>
                  <a:srgbClr val="00B050"/>
                </a:solidFill>
              </a:rPr>
              <a:t> 100</a:t>
            </a:r>
            <a:endParaRPr lang="zh-CN" altLang="en-US" sz="2000" dirty="0">
              <a:solidFill>
                <a:srgbClr val="00B050"/>
              </a:solidFill>
            </a:endParaRPr>
          </a:p>
        </p:txBody>
      </p:sp>
      <p:sp>
        <p:nvSpPr>
          <p:cNvPr id="4" name="文本框 3"/>
          <p:cNvSpPr txBox="1"/>
          <p:nvPr/>
        </p:nvSpPr>
        <p:spPr>
          <a:xfrm>
            <a:off x="4862860" y="1512824"/>
            <a:ext cx="936104" cy="769441"/>
          </a:xfrm>
          <a:prstGeom prst="rect">
            <a:avLst/>
          </a:prstGeom>
          <a:noFill/>
        </p:spPr>
        <p:txBody>
          <a:bodyPr wrap="square" rtlCol="0">
            <a:spAutoFit/>
          </a:bodyPr>
          <a:lstStyle/>
          <a:p>
            <a:r>
              <a:rPr lang="zh-CN" altLang="en-US" sz="2400" dirty="0" smtClean="0"/>
              <a:t>英里</a:t>
            </a:r>
            <a:endParaRPr lang="en-US" altLang="zh-CN" sz="2400" dirty="0" smtClean="0"/>
          </a:p>
          <a:p>
            <a:r>
              <a:rPr lang="en-US" altLang="zh-CN" sz="2000" dirty="0" smtClean="0">
                <a:solidFill>
                  <a:srgbClr val="00B050"/>
                </a:solidFill>
              </a:rPr>
              <a:t>  70</a:t>
            </a:r>
            <a:endParaRPr lang="zh-CN" altLang="en-US" sz="2000" dirty="0">
              <a:solidFill>
                <a:srgbClr val="00B050"/>
              </a:solidFill>
            </a:endParaRPr>
          </a:p>
        </p:txBody>
      </p:sp>
      <p:cxnSp>
        <p:nvCxnSpPr>
          <p:cNvPr id="5" name="直接箭头连接符 4"/>
          <p:cNvCxnSpPr/>
          <p:nvPr/>
        </p:nvCxnSpPr>
        <p:spPr>
          <a:xfrm>
            <a:off x="1838524" y="1743656"/>
            <a:ext cx="72008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 name="直接箭头连接符 5"/>
          <p:cNvCxnSpPr/>
          <p:nvPr/>
        </p:nvCxnSpPr>
        <p:spPr>
          <a:xfrm>
            <a:off x="4142780" y="1713506"/>
            <a:ext cx="72008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文本框 7"/>
          <p:cNvSpPr txBox="1"/>
          <p:nvPr/>
        </p:nvSpPr>
        <p:spPr>
          <a:xfrm>
            <a:off x="3049588" y="2787774"/>
            <a:ext cx="1093192" cy="769441"/>
          </a:xfrm>
          <a:prstGeom prst="rect">
            <a:avLst/>
          </a:prstGeom>
          <a:noFill/>
        </p:spPr>
        <p:txBody>
          <a:bodyPr wrap="square" rtlCol="0">
            <a:spAutoFit/>
          </a:bodyPr>
          <a:lstStyle/>
          <a:p>
            <a:r>
              <a:rPr lang="zh-CN" altLang="en-US" sz="2400" dirty="0"/>
              <a:t>误差</a:t>
            </a:r>
            <a:endParaRPr lang="en-US" altLang="zh-CN" sz="2400" dirty="0" smtClean="0"/>
          </a:p>
          <a:p>
            <a:r>
              <a:rPr lang="en-US" altLang="zh-CN" sz="2000" dirty="0" smtClean="0">
                <a:solidFill>
                  <a:srgbClr val="FF0000"/>
                </a:solidFill>
              </a:rPr>
              <a:t>-7.863</a:t>
            </a:r>
            <a:endParaRPr lang="zh-CN" altLang="en-US" sz="2000" dirty="0">
              <a:solidFill>
                <a:srgbClr val="FF0000"/>
              </a:solidFill>
            </a:endParaRPr>
          </a:p>
        </p:txBody>
      </p:sp>
      <p:cxnSp>
        <p:nvCxnSpPr>
          <p:cNvPr id="9" name="直接箭头连接符 8"/>
          <p:cNvCxnSpPr>
            <a:stCxn id="8" idx="3"/>
          </p:cNvCxnSpPr>
          <p:nvPr/>
        </p:nvCxnSpPr>
        <p:spPr>
          <a:xfrm flipV="1">
            <a:off x="4142780" y="2787774"/>
            <a:ext cx="720080" cy="38472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文本框 12"/>
          <p:cNvSpPr txBox="1"/>
          <p:nvPr/>
        </p:nvSpPr>
        <p:spPr>
          <a:xfrm>
            <a:off x="4872472" y="2421055"/>
            <a:ext cx="2156928" cy="769441"/>
          </a:xfrm>
          <a:prstGeom prst="rect">
            <a:avLst/>
          </a:prstGeom>
          <a:noFill/>
        </p:spPr>
        <p:txBody>
          <a:bodyPr wrap="square" rtlCol="0">
            <a:spAutoFit/>
          </a:bodyPr>
          <a:lstStyle/>
          <a:p>
            <a:r>
              <a:rPr lang="zh-CN" altLang="en-US" sz="2400" dirty="0" smtClean="0"/>
              <a:t>正确的英里数</a:t>
            </a:r>
            <a:r>
              <a:rPr lang="en-US" altLang="zh-CN" sz="2000" dirty="0" smtClean="0">
                <a:solidFill>
                  <a:srgbClr val="00B050"/>
                </a:solidFill>
              </a:rPr>
              <a:t>  62.137</a:t>
            </a:r>
            <a:endParaRPr lang="zh-CN" altLang="en-US" sz="2000"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联系 1"/>
          <p:cNvSpPr/>
          <p:nvPr/>
        </p:nvSpPr>
        <p:spPr>
          <a:xfrm>
            <a:off x="2702620" y="1131590"/>
            <a:ext cx="1283072" cy="1239118"/>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r>
              <a:rPr lang="zh-CN" altLang="en-US" sz="2000" dirty="0" smtClean="0">
                <a:solidFill>
                  <a:srgbClr val="00B050"/>
                </a:solidFill>
              </a:rPr>
              <a:t>英里</a:t>
            </a:r>
            <a:r>
              <a:rPr lang="en-US" altLang="zh-CN" sz="2000" dirty="0" smtClean="0">
                <a:solidFill>
                  <a:srgbClr val="00B050"/>
                </a:solidFill>
              </a:rPr>
              <a:t>=</a:t>
            </a:r>
            <a:r>
              <a:rPr lang="zh-CN" altLang="en-US" sz="2000" dirty="0" smtClean="0">
                <a:solidFill>
                  <a:srgbClr val="00B050"/>
                </a:solidFill>
              </a:rPr>
              <a:t>千米</a:t>
            </a:r>
            <a:r>
              <a:rPr lang="en-US" altLang="zh-CN" sz="2000" dirty="0" smtClean="0">
                <a:solidFill>
                  <a:srgbClr val="00B050"/>
                </a:solidFill>
              </a:rPr>
              <a:t>X</a:t>
            </a:r>
            <a:r>
              <a:rPr lang="en-US" altLang="zh-CN" sz="2000" dirty="0" smtClean="0">
                <a:solidFill>
                  <a:srgbClr val="FF0000"/>
                </a:solidFill>
              </a:rPr>
              <a:t>0.61</a:t>
            </a:r>
            <a:endParaRPr lang="zh-CN" altLang="en-US" sz="2000" dirty="0">
              <a:solidFill>
                <a:srgbClr val="FF0000"/>
              </a:solidFill>
            </a:endParaRPr>
          </a:p>
        </p:txBody>
      </p:sp>
      <p:sp>
        <p:nvSpPr>
          <p:cNvPr id="3" name="文本框 2"/>
          <p:cNvSpPr txBox="1"/>
          <p:nvPr/>
        </p:nvSpPr>
        <p:spPr>
          <a:xfrm>
            <a:off x="1046436" y="1512825"/>
            <a:ext cx="936104" cy="769441"/>
          </a:xfrm>
          <a:prstGeom prst="rect">
            <a:avLst/>
          </a:prstGeom>
          <a:noFill/>
        </p:spPr>
        <p:txBody>
          <a:bodyPr wrap="square" rtlCol="0">
            <a:spAutoFit/>
          </a:bodyPr>
          <a:lstStyle/>
          <a:p>
            <a:r>
              <a:rPr lang="zh-CN" altLang="en-US" sz="2400" dirty="0" smtClean="0"/>
              <a:t>千米</a:t>
            </a:r>
            <a:endParaRPr lang="en-US" altLang="zh-CN" sz="2400" dirty="0" smtClean="0"/>
          </a:p>
          <a:p>
            <a:r>
              <a:rPr lang="en-US" altLang="zh-CN" sz="2000" dirty="0" smtClean="0">
                <a:solidFill>
                  <a:srgbClr val="00B050"/>
                </a:solidFill>
              </a:rPr>
              <a:t> 100</a:t>
            </a:r>
            <a:endParaRPr lang="zh-CN" altLang="en-US" sz="2000" dirty="0">
              <a:solidFill>
                <a:srgbClr val="00B050"/>
              </a:solidFill>
            </a:endParaRPr>
          </a:p>
        </p:txBody>
      </p:sp>
      <p:sp>
        <p:nvSpPr>
          <p:cNvPr id="4" name="文本框 3"/>
          <p:cNvSpPr txBox="1"/>
          <p:nvPr/>
        </p:nvSpPr>
        <p:spPr>
          <a:xfrm>
            <a:off x="4862860" y="1512824"/>
            <a:ext cx="936104" cy="769441"/>
          </a:xfrm>
          <a:prstGeom prst="rect">
            <a:avLst/>
          </a:prstGeom>
          <a:noFill/>
        </p:spPr>
        <p:txBody>
          <a:bodyPr wrap="square" rtlCol="0">
            <a:spAutoFit/>
          </a:bodyPr>
          <a:lstStyle/>
          <a:p>
            <a:r>
              <a:rPr lang="zh-CN" altLang="en-US" sz="2400" dirty="0" smtClean="0"/>
              <a:t>英里</a:t>
            </a:r>
            <a:endParaRPr lang="en-US" altLang="zh-CN" sz="2400" dirty="0" smtClean="0"/>
          </a:p>
          <a:p>
            <a:r>
              <a:rPr lang="en-US" altLang="zh-CN" sz="2000" dirty="0" smtClean="0">
                <a:solidFill>
                  <a:srgbClr val="00B050"/>
                </a:solidFill>
              </a:rPr>
              <a:t>  61</a:t>
            </a:r>
            <a:endParaRPr lang="zh-CN" altLang="en-US" sz="2000" dirty="0">
              <a:solidFill>
                <a:srgbClr val="00B050"/>
              </a:solidFill>
            </a:endParaRPr>
          </a:p>
        </p:txBody>
      </p:sp>
      <p:cxnSp>
        <p:nvCxnSpPr>
          <p:cNvPr id="5" name="直接箭头连接符 4"/>
          <p:cNvCxnSpPr/>
          <p:nvPr/>
        </p:nvCxnSpPr>
        <p:spPr>
          <a:xfrm>
            <a:off x="1838524" y="1743656"/>
            <a:ext cx="72008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 name="直接箭头连接符 5"/>
          <p:cNvCxnSpPr/>
          <p:nvPr/>
        </p:nvCxnSpPr>
        <p:spPr>
          <a:xfrm>
            <a:off x="4142780" y="1713506"/>
            <a:ext cx="72008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文本框 7"/>
          <p:cNvSpPr txBox="1"/>
          <p:nvPr/>
        </p:nvSpPr>
        <p:spPr>
          <a:xfrm>
            <a:off x="3049588" y="2787774"/>
            <a:ext cx="1093192" cy="769441"/>
          </a:xfrm>
          <a:prstGeom prst="rect">
            <a:avLst/>
          </a:prstGeom>
          <a:noFill/>
        </p:spPr>
        <p:txBody>
          <a:bodyPr wrap="square" rtlCol="0">
            <a:spAutoFit/>
          </a:bodyPr>
          <a:lstStyle/>
          <a:p>
            <a:r>
              <a:rPr lang="zh-CN" altLang="en-US" sz="2400" dirty="0"/>
              <a:t>误差</a:t>
            </a:r>
            <a:endParaRPr lang="en-US" altLang="zh-CN" sz="2400" dirty="0" smtClean="0"/>
          </a:p>
          <a:p>
            <a:r>
              <a:rPr lang="en-US" altLang="zh-CN" sz="2000" dirty="0" smtClean="0">
                <a:solidFill>
                  <a:srgbClr val="FF0000"/>
                </a:solidFill>
              </a:rPr>
              <a:t>1.137</a:t>
            </a:r>
            <a:endParaRPr lang="zh-CN" altLang="en-US" sz="2000" dirty="0">
              <a:solidFill>
                <a:srgbClr val="FF0000"/>
              </a:solidFill>
            </a:endParaRPr>
          </a:p>
        </p:txBody>
      </p:sp>
      <p:cxnSp>
        <p:nvCxnSpPr>
          <p:cNvPr id="9" name="直接箭头连接符 8"/>
          <p:cNvCxnSpPr>
            <a:stCxn id="8" idx="3"/>
          </p:cNvCxnSpPr>
          <p:nvPr/>
        </p:nvCxnSpPr>
        <p:spPr>
          <a:xfrm flipV="1">
            <a:off x="4142780" y="2787774"/>
            <a:ext cx="720080" cy="38472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文本框 12"/>
          <p:cNvSpPr txBox="1"/>
          <p:nvPr/>
        </p:nvSpPr>
        <p:spPr>
          <a:xfrm>
            <a:off x="4872472" y="2421055"/>
            <a:ext cx="2156928" cy="769441"/>
          </a:xfrm>
          <a:prstGeom prst="rect">
            <a:avLst/>
          </a:prstGeom>
          <a:noFill/>
        </p:spPr>
        <p:txBody>
          <a:bodyPr wrap="square" rtlCol="0">
            <a:spAutoFit/>
          </a:bodyPr>
          <a:lstStyle/>
          <a:p>
            <a:r>
              <a:rPr lang="zh-CN" altLang="en-US" sz="2400" dirty="0" smtClean="0"/>
              <a:t>正确的英里数</a:t>
            </a:r>
            <a:r>
              <a:rPr lang="en-US" altLang="zh-CN" sz="2000" dirty="0" smtClean="0">
                <a:solidFill>
                  <a:srgbClr val="00B050"/>
                </a:solidFill>
              </a:rPr>
              <a:t>  62.137</a:t>
            </a:r>
            <a:endParaRPr lang="zh-CN" altLang="en-US" sz="2000"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2"/>
          <p:cNvSpPr>
            <a:spLocks noGrp="1" noChangeArrowheads="1"/>
          </p:cNvSpPr>
          <p:nvPr>
            <p:ph type="title" idx="4294967295"/>
          </p:nvPr>
        </p:nvSpPr>
        <p:spPr>
          <a:xfrm>
            <a:off x="162954" y="267494"/>
            <a:ext cx="6172200" cy="565150"/>
          </a:xfrm>
          <a:prstGeom prst="rect">
            <a:avLst/>
          </a:prstGeom>
        </p:spPr>
        <p:txBody>
          <a:bodyPr>
            <a:normAutofit/>
          </a:bodyPr>
          <a:lstStyle/>
          <a:p>
            <a:pPr algn="l" eaLnBrk="1" hangingPunct="1">
              <a:buFontTx/>
              <a:buNone/>
            </a:pPr>
            <a:r>
              <a:rPr lang="en-US" altLang="zh-CN" sz="2800" dirty="0">
                <a:solidFill>
                  <a:schemeClr val="accent2">
                    <a:lumMod val="75000"/>
                  </a:schemeClr>
                </a:solidFill>
              </a:rPr>
              <a:t>2  </a:t>
            </a:r>
            <a:r>
              <a:rPr lang="zh-CN" altLang="en-US" sz="2800" dirty="0">
                <a:solidFill>
                  <a:schemeClr val="accent2">
                    <a:lumMod val="75000"/>
                  </a:schemeClr>
                </a:solidFill>
              </a:rPr>
              <a:t>人工神经网络的结构</a:t>
            </a:r>
            <a:endParaRPr lang="zh-CN" altLang="en-US" sz="2800" dirty="0">
              <a:solidFill>
                <a:schemeClr val="accent2">
                  <a:lumMod val="75000"/>
                </a:schemeClr>
              </a:solidFill>
            </a:endParaRPr>
          </a:p>
        </p:txBody>
      </p:sp>
      <p:sp>
        <p:nvSpPr>
          <p:cNvPr id="56326" name="Text Box 5"/>
          <p:cNvSpPr txBox="1">
            <a:spLocks noChangeArrowheads="1"/>
          </p:cNvSpPr>
          <p:nvPr/>
        </p:nvSpPr>
        <p:spPr bwMode="auto">
          <a:xfrm>
            <a:off x="404813" y="1329929"/>
            <a:ext cx="5688483" cy="2308324"/>
          </a:xfrm>
          <a:prstGeom prst="rect">
            <a:avLst/>
          </a:prstGeom>
          <a:noFill/>
          <a:ln w="12700" cap="sq">
            <a:noFill/>
            <a:miter lim="800000"/>
            <a:headEnd type="none" w="sm" len="sm"/>
            <a:tailEnd type="none" w="sm" len="sm"/>
          </a:ln>
        </p:spPr>
        <p:txBody>
          <a:bodyPr wrap="square">
            <a:spAutoFit/>
          </a:bodyPr>
          <a:lstStyle/>
          <a:p>
            <a:pPr marL="342900" indent="-342900">
              <a:lnSpc>
                <a:spcPct val="150000"/>
              </a:lnSpc>
              <a:buFontTx/>
              <a:buAutoNum type="arabicPlain"/>
              <a:defRPr/>
            </a:pPr>
            <a:r>
              <a:rPr kumimoji="1" lang="zh-CN" altLang="en-US" sz="2400" b="1" dirty="0">
                <a:latin typeface="Times New Roman" panose="02020603050405020304" pitchFamily="18" charset="0"/>
              </a:rPr>
              <a:t>人工神经网络的结构</a:t>
            </a:r>
            <a:endParaRPr kumimoji="1" lang="zh-CN" altLang="en-US" sz="2400" b="1" dirty="0">
              <a:latin typeface="Times New Roman" panose="02020603050405020304" pitchFamily="18" charset="0"/>
            </a:endParaRPr>
          </a:p>
          <a:p>
            <a:pPr marL="342900" indent="-342900">
              <a:lnSpc>
                <a:spcPct val="150000"/>
              </a:lnSpc>
              <a:defRPr/>
            </a:pPr>
            <a:r>
              <a:rPr kumimoji="1" lang="en-US" altLang="zh-CN" sz="2400" b="1" dirty="0">
                <a:latin typeface="Times New Roman" panose="02020603050405020304" pitchFamily="18" charset="0"/>
              </a:rPr>
              <a:t>2    </a:t>
            </a:r>
            <a:r>
              <a:rPr kumimoji="1" lang="zh-CN" altLang="en-US" sz="2400" b="1" dirty="0">
                <a:latin typeface="Times New Roman" panose="02020603050405020304" pitchFamily="18" charset="0"/>
              </a:rPr>
              <a:t>人工神经网络典型模型</a:t>
            </a:r>
            <a:endParaRPr kumimoji="1" lang="zh-CN" altLang="en-US" sz="2400" b="1" dirty="0">
              <a:latin typeface="Times New Roman" panose="02020603050405020304" pitchFamily="18" charset="0"/>
            </a:endParaRPr>
          </a:p>
          <a:p>
            <a:pPr marL="342900" indent="-342900">
              <a:lnSpc>
                <a:spcPct val="150000"/>
              </a:lnSpc>
              <a:buClrTx/>
              <a:buSzTx/>
              <a:buFontTx/>
              <a:buNone/>
              <a:defRPr/>
            </a:pPr>
            <a:r>
              <a:rPr kumimoji="1" lang="en-US" altLang="zh-CN" sz="2400" b="1" dirty="0">
                <a:latin typeface="Times New Roman" panose="02020603050405020304" pitchFamily="18" charset="0"/>
              </a:rPr>
              <a:t>3    </a:t>
            </a:r>
            <a:r>
              <a:rPr kumimoji="1" lang="zh-CN" altLang="en-US" sz="2400" b="1" dirty="0">
                <a:latin typeface="Times New Roman" panose="02020603050405020304" pitchFamily="18" charset="0"/>
              </a:rPr>
              <a:t>神经网络的知识表示与处理能力</a:t>
            </a:r>
            <a:endParaRPr kumimoji="1" lang="zh-CN" altLang="en-US" sz="2400" b="1" dirty="0">
              <a:latin typeface="Times New Roman" panose="02020603050405020304" pitchFamily="18" charset="0"/>
            </a:endParaRPr>
          </a:p>
          <a:p>
            <a:pPr algn="l">
              <a:lnSpc>
                <a:spcPct val="150000"/>
              </a:lnSpc>
              <a:buClrTx/>
              <a:buSzTx/>
              <a:buFontTx/>
              <a:buNone/>
              <a:defRPr/>
            </a:pPr>
            <a:r>
              <a:rPr kumimoji="1" lang="en-US" altLang="zh-CN" sz="2400" b="1" dirty="0">
                <a:latin typeface="Times New Roman" panose="02020603050405020304" pitchFamily="18" charset="0"/>
              </a:rPr>
              <a:t>4    </a:t>
            </a:r>
            <a:r>
              <a:rPr kumimoji="1" lang="zh-CN" altLang="en-US" sz="2400" b="1" dirty="0">
                <a:latin typeface="Times New Roman" panose="02020603050405020304" pitchFamily="18" charset="0"/>
              </a:rPr>
              <a:t>人工神经网络的发展方向与研究问题 </a:t>
            </a:r>
            <a:endParaRPr kumimoji="1" lang="zh-CN" altLang="en-US" sz="2400" b="1" dirty="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ChangeArrowheads="1"/>
          </p:cNvSpPr>
          <p:nvPr/>
        </p:nvSpPr>
        <p:spPr bwMode="auto">
          <a:xfrm>
            <a:off x="-11439" y="139075"/>
            <a:ext cx="4232378" cy="3958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r>
              <a:rPr lang="zh-CN" altLang="en-US" sz="2100" dirty="0"/>
              <a:t>生物神经元结构</a:t>
            </a:r>
            <a:endParaRPr lang="zh-CN" altLang="en-US" sz="2100" dirty="0"/>
          </a:p>
          <a:p>
            <a:pPr marL="179070" lvl="1" indent="-179070">
              <a:spcBef>
                <a:spcPct val="15000"/>
              </a:spcBef>
              <a:spcAft>
                <a:spcPct val="15000"/>
              </a:spcAft>
              <a:buClr>
                <a:srgbClr val="612DC9"/>
              </a:buClr>
              <a:buFont typeface="Wingdings" panose="05000000000000000000" pitchFamily="2" charset="2"/>
              <a:buChar char="p"/>
            </a:pPr>
            <a:r>
              <a:rPr lang="zh-CN" altLang="en-US" sz="2000" b="1" dirty="0">
                <a:solidFill>
                  <a:srgbClr val="006600"/>
                </a:solidFill>
                <a:ea typeface="宋体" panose="02010600030101010101" pitchFamily="2" charset="-122"/>
              </a:rPr>
              <a:t> 胞体：</a:t>
            </a:r>
            <a:r>
              <a:rPr lang="zh-CN" altLang="en-US" sz="2000" b="1" dirty="0">
                <a:ea typeface="宋体" panose="02010600030101010101" pitchFamily="2" charset="-122"/>
              </a:rPr>
              <a:t>神经细胞的本体，维持细胞生存功能</a:t>
            </a:r>
            <a:r>
              <a:rPr lang="zh-CN" altLang="en-US" sz="2000" b="1" dirty="0"/>
              <a:t>，对输入信号进行处理，相当于</a:t>
            </a:r>
            <a:r>
              <a:rPr lang="en-US" altLang="zh-CN" sz="2000" b="1" dirty="0"/>
              <a:t>CPU</a:t>
            </a:r>
            <a:r>
              <a:rPr lang="zh-CN" altLang="en-US" sz="2000" b="1" dirty="0"/>
              <a:t>。</a:t>
            </a:r>
            <a:endParaRPr lang="zh-CN" altLang="en-US" sz="2000" b="1" dirty="0">
              <a:ea typeface="宋体" panose="02010600030101010101" pitchFamily="2" charset="-122"/>
            </a:endParaRPr>
          </a:p>
          <a:p>
            <a:pPr marL="179070" lvl="1" indent="-179070">
              <a:spcBef>
                <a:spcPct val="15000"/>
              </a:spcBef>
              <a:spcAft>
                <a:spcPct val="15000"/>
              </a:spcAft>
              <a:buClr>
                <a:srgbClr val="612DC9"/>
              </a:buClr>
              <a:buFont typeface="Wingdings" panose="05000000000000000000" pitchFamily="2" charset="2"/>
              <a:buChar char="p"/>
            </a:pPr>
            <a:r>
              <a:rPr lang="zh-CN" altLang="en-US" sz="2000" b="1" dirty="0">
                <a:solidFill>
                  <a:srgbClr val="006600"/>
                </a:solidFill>
                <a:ea typeface="宋体" panose="02010600030101010101" pitchFamily="2" charset="-122"/>
              </a:rPr>
              <a:t> 树突：</a:t>
            </a:r>
            <a:r>
              <a:rPr lang="zh-CN" altLang="en-US" sz="2000" b="1" dirty="0"/>
              <a:t>本体伸出分支，多根，长</a:t>
            </a:r>
            <a:r>
              <a:rPr lang="en-US" altLang="zh-CN" sz="2000" b="1" dirty="0"/>
              <a:t>1mm</a:t>
            </a:r>
            <a:r>
              <a:rPr lang="zh-CN" altLang="en-US" sz="2000" b="1" dirty="0"/>
              <a:t>左右，</a:t>
            </a:r>
            <a:r>
              <a:rPr lang="zh-CN" altLang="en-US" sz="2000" b="1" dirty="0">
                <a:ea typeface="宋体" panose="02010600030101010101" pitchFamily="2" charset="-122"/>
              </a:rPr>
              <a:t>接收来自其他神经元的信号</a:t>
            </a:r>
            <a:r>
              <a:rPr lang="zh-CN" altLang="en-US" sz="2000" b="1" dirty="0"/>
              <a:t>，</a:t>
            </a:r>
            <a:r>
              <a:rPr lang="zh-CN" altLang="en-US" sz="2000" b="1" dirty="0">
                <a:solidFill>
                  <a:srgbClr val="FF3300"/>
                </a:solidFill>
              </a:rPr>
              <a:t>输入</a:t>
            </a:r>
            <a:r>
              <a:rPr lang="zh-CN" altLang="en-US" sz="2000" b="1" dirty="0"/>
              <a:t>端。</a:t>
            </a:r>
            <a:endParaRPr lang="zh-CN" altLang="en-US" sz="2000" b="1" dirty="0">
              <a:ea typeface="宋体" panose="02010600030101010101" pitchFamily="2" charset="-122"/>
            </a:endParaRPr>
          </a:p>
          <a:p>
            <a:pPr marL="179070" lvl="1" indent="-179070">
              <a:spcBef>
                <a:spcPct val="15000"/>
              </a:spcBef>
              <a:spcAft>
                <a:spcPct val="15000"/>
              </a:spcAft>
              <a:buClr>
                <a:srgbClr val="612DC9"/>
              </a:buClr>
              <a:buFont typeface="Wingdings" panose="05000000000000000000" pitchFamily="2" charset="2"/>
              <a:buChar char="p"/>
            </a:pPr>
            <a:r>
              <a:rPr lang="zh-CN" altLang="en-US" sz="2000" b="1" dirty="0">
                <a:solidFill>
                  <a:srgbClr val="006600"/>
                </a:solidFill>
                <a:ea typeface="宋体" panose="02010600030101010101" pitchFamily="2" charset="-122"/>
              </a:rPr>
              <a:t> 轴突：</a:t>
            </a:r>
            <a:r>
              <a:rPr lang="zh-CN" altLang="en-US" sz="2000" b="1" dirty="0"/>
              <a:t>本体向外伸出最长一根分支，神经纤维，长</a:t>
            </a:r>
            <a:r>
              <a:rPr lang="en-US" altLang="zh-CN" sz="2000" b="1" dirty="0"/>
              <a:t>1cm—1m</a:t>
            </a:r>
            <a:r>
              <a:rPr lang="zh-CN" altLang="en-US" sz="2000" b="1" dirty="0"/>
              <a:t>，轴突上神经末梢将信号传给其它神经元，</a:t>
            </a:r>
            <a:r>
              <a:rPr lang="zh-CN" altLang="en-US" sz="2000" b="1" dirty="0">
                <a:solidFill>
                  <a:srgbClr val="FF3300"/>
                </a:solidFill>
              </a:rPr>
              <a:t>输出端</a:t>
            </a:r>
            <a:r>
              <a:rPr lang="zh-CN" altLang="en-US" sz="2000" b="1" dirty="0"/>
              <a:t>。</a:t>
            </a:r>
            <a:endParaRPr lang="en-US" altLang="zh-CN" sz="2000" b="1" dirty="0"/>
          </a:p>
          <a:p>
            <a:pPr marL="179070" lvl="1" indent="-179070">
              <a:spcBef>
                <a:spcPct val="15000"/>
              </a:spcBef>
              <a:spcAft>
                <a:spcPct val="15000"/>
              </a:spcAft>
              <a:buClr>
                <a:srgbClr val="612DC9"/>
              </a:buClr>
              <a:buFont typeface="Wingdings" panose="05000000000000000000" pitchFamily="2" charset="2"/>
              <a:buChar char="p"/>
            </a:pPr>
            <a:r>
              <a:rPr lang="zh-CN" altLang="en-US" sz="2000" b="1" dirty="0">
                <a:solidFill>
                  <a:srgbClr val="006600"/>
                </a:solidFill>
                <a:ea typeface="宋体" panose="02010600030101010101" pitchFamily="2" charset="-122"/>
              </a:rPr>
              <a:t> 突触：</a:t>
            </a:r>
            <a:r>
              <a:rPr lang="zh-CN" altLang="en-US" sz="2000" b="1" dirty="0">
                <a:ea typeface="宋体" panose="02010600030101010101" pitchFamily="2" charset="-122"/>
              </a:rPr>
              <a:t>与另一个神经元相联系的特殊部位，</a:t>
            </a:r>
            <a:r>
              <a:rPr lang="zh-CN" altLang="en-US" sz="2000" b="1" dirty="0"/>
              <a:t>各神经元间的接口，每个细胞体大约有</a:t>
            </a:r>
            <a:r>
              <a:rPr lang="en-US" altLang="zh-CN" sz="2000" b="1" dirty="0"/>
              <a:t>10</a:t>
            </a:r>
            <a:r>
              <a:rPr lang="en-US" altLang="zh-CN" sz="2000" b="1" baseline="30000" dirty="0"/>
              <a:t>3</a:t>
            </a:r>
            <a:r>
              <a:rPr lang="en-US" altLang="zh-CN" sz="2000" b="1" dirty="0"/>
              <a:t>—10</a:t>
            </a:r>
            <a:r>
              <a:rPr lang="en-US" altLang="zh-CN" sz="2000" b="1" baseline="30000" dirty="0"/>
              <a:t>4</a:t>
            </a:r>
            <a:r>
              <a:rPr lang="zh-CN" altLang="en-US" sz="2000" b="1" dirty="0"/>
              <a:t>个突触。突触有兴奋型和抑制型两种。 </a:t>
            </a:r>
            <a:endParaRPr lang="zh-CN" altLang="en-US" sz="2000" b="1" dirty="0">
              <a:ea typeface="宋体" panose="02010600030101010101" pitchFamily="2" charset="-122"/>
            </a:endParaRPr>
          </a:p>
        </p:txBody>
      </p:sp>
      <p:pic>
        <p:nvPicPr>
          <p:cNvPr id="25604" name="Picture 4" descr="neuron_lar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028" y="1356122"/>
            <a:ext cx="2822972" cy="3787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Line 6"/>
          <p:cNvSpPr>
            <a:spLocks noChangeShapeType="1"/>
          </p:cNvSpPr>
          <p:nvPr/>
        </p:nvSpPr>
        <p:spPr bwMode="auto">
          <a:xfrm>
            <a:off x="2201695" y="1091807"/>
            <a:ext cx="2811482" cy="1191911"/>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7500" tIns="35100" rIns="67500" bIns="35100">
            <a:spAutoFit/>
          </a:bodyPr>
          <a:lstStyle/>
          <a:p>
            <a:endParaRPr lang="zh-CN" altLang="en-US" sz="1350"/>
          </a:p>
        </p:txBody>
      </p:sp>
      <p:sp>
        <p:nvSpPr>
          <p:cNvPr id="25607" name="Line 7"/>
          <p:cNvSpPr>
            <a:spLocks noChangeShapeType="1"/>
          </p:cNvSpPr>
          <p:nvPr/>
        </p:nvSpPr>
        <p:spPr bwMode="auto">
          <a:xfrm flipV="1">
            <a:off x="2744208" y="1543921"/>
            <a:ext cx="1745641" cy="571869"/>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7500" tIns="35100" rIns="67500" bIns="35100">
            <a:spAutoFit/>
          </a:bodyPr>
          <a:lstStyle/>
          <a:p>
            <a:endParaRPr lang="zh-CN" altLang="en-US" sz="1350"/>
          </a:p>
        </p:txBody>
      </p:sp>
      <p:sp>
        <p:nvSpPr>
          <p:cNvPr id="25608" name="Line 8"/>
          <p:cNvSpPr>
            <a:spLocks noChangeShapeType="1"/>
          </p:cNvSpPr>
          <p:nvPr/>
        </p:nvSpPr>
        <p:spPr bwMode="auto">
          <a:xfrm flipV="1">
            <a:off x="2420888" y="2474119"/>
            <a:ext cx="3600105" cy="529679"/>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7500" tIns="35100" rIns="67500" bIns="35100">
            <a:spAutoFit/>
          </a:bodyPr>
          <a:lstStyle/>
          <a:p>
            <a:endParaRPr lang="zh-CN" altLang="en-US" sz="1350"/>
          </a:p>
        </p:txBody>
      </p:sp>
      <p:sp>
        <p:nvSpPr>
          <p:cNvPr id="25609" name="Line 9"/>
          <p:cNvSpPr>
            <a:spLocks noChangeShapeType="1"/>
          </p:cNvSpPr>
          <p:nvPr/>
        </p:nvSpPr>
        <p:spPr bwMode="auto">
          <a:xfrm flipV="1">
            <a:off x="3356993" y="4097109"/>
            <a:ext cx="1224136" cy="778898"/>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7500" tIns="35100" rIns="67500" bIns="35100">
            <a:spAutoFit/>
          </a:bodyPr>
          <a:lstStyle/>
          <a:p>
            <a:endParaRPr lang="zh-CN" altLang="en-US" sz="1350"/>
          </a:p>
        </p:txBody>
      </p:sp>
      <p:sp>
        <p:nvSpPr>
          <p:cNvPr id="12" name="Rectangle 2"/>
          <p:cNvSpPr txBox="1">
            <a:spLocks noChangeArrowheads="1"/>
          </p:cNvSpPr>
          <p:nvPr/>
        </p:nvSpPr>
        <p:spPr>
          <a:xfrm>
            <a:off x="3262065" y="81836"/>
            <a:ext cx="3595936" cy="762000"/>
          </a:xfrm>
          <a:prstGeom prst="rect">
            <a:avLst/>
          </a:prstGeom>
        </p:spPr>
        <p:txBody>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altLang="zh-CN" sz="2200" b="1" dirty="0">
                <a:solidFill>
                  <a:srgbClr val="000000"/>
                </a:solidFill>
                <a:latin typeface="微软雅黑" panose="020B0503020204020204" charset="-122"/>
                <a:ea typeface="微软雅黑" panose="020B0503020204020204" charset="-122"/>
                <a:cs typeface="+mn-cs"/>
              </a:rPr>
              <a:t>2.2  </a:t>
            </a:r>
            <a:r>
              <a:rPr lang="zh-CN" altLang="en-US" sz="2200" b="1" dirty="0">
                <a:solidFill>
                  <a:srgbClr val="000000"/>
                </a:solidFill>
                <a:latin typeface="微软雅黑" panose="020B0503020204020204" charset="-122"/>
                <a:ea typeface="微软雅黑" panose="020B0503020204020204" charset="-122"/>
                <a:cs typeface="+mn-cs"/>
              </a:rPr>
              <a:t>人工神经网络的结构</a:t>
            </a:r>
            <a:endParaRPr lang="zh-CN" altLang="en-US" sz="2200" b="1" dirty="0">
              <a:solidFill>
                <a:srgbClr val="000000"/>
              </a:solidFill>
              <a:latin typeface="微软雅黑" panose="020B0503020204020204" charset="-122"/>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fade">
                                      <p:cBhvr>
                                        <p:cTn id="7" dur="1000"/>
                                        <p:tgtEl>
                                          <p:spTgt spid="25604"/>
                                        </p:tgtEl>
                                      </p:cBhvr>
                                    </p:animEffect>
                                    <p:anim calcmode="lin" valueType="num">
                                      <p:cBhvr>
                                        <p:cTn id="8" dur="1000" fill="hold"/>
                                        <p:tgtEl>
                                          <p:spTgt spid="25604"/>
                                        </p:tgtEl>
                                        <p:attrNameLst>
                                          <p:attrName>ppt_x</p:attrName>
                                        </p:attrNameLst>
                                      </p:cBhvr>
                                      <p:tavLst>
                                        <p:tav tm="0">
                                          <p:val>
                                            <p:strVal val="#ppt_x"/>
                                          </p:val>
                                        </p:tav>
                                        <p:tav tm="100000">
                                          <p:val>
                                            <p:strVal val="#ppt_x"/>
                                          </p:val>
                                        </p:tav>
                                      </p:tavLst>
                                    </p:anim>
                                    <p:anim calcmode="lin" valueType="num">
                                      <p:cBhvr>
                                        <p:cTn id="9" dur="1000" fill="hold"/>
                                        <p:tgtEl>
                                          <p:spTgt spid="2560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5603">
                                            <p:txEl>
                                              <p:pRg st="1" end="1"/>
                                            </p:txEl>
                                          </p:spTgt>
                                        </p:tgtEl>
                                        <p:attrNameLst>
                                          <p:attrName>style.visibility</p:attrName>
                                        </p:attrNameLst>
                                      </p:cBhvr>
                                      <p:to>
                                        <p:strVal val="visible"/>
                                      </p:to>
                                    </p:set>
                                    <p:animEffect transition="in" filter="fade">
                                      <p:cBhvr>
                                        <p:cTn id="14" dur="1000"/>
                                        <p:tgtEl>
                                          <p:spTgt spid="25603">
                                            <p:txEl>
                                              <p:pRg st="1" end="1"/>
                                            </p:txEl>
                                          </p:spTgt>
                                        </p:tgtEl>
                                      </p:cBhvr>
                                    </p:animEffect>
                                    <p:anim calcmode="lin" valueType="num">
                                      <p:cBhvr>
                                        <p:cTn id="15" dur="1000" fill="hold"/>
                                        <p:tgtEl>
                                          <p:spTgt spid="2560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560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60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25603">
                                            <p:txEl>
                                              <p:pRg st="2" end="2"/>
                                            </p:txEl>
                                          </p:spTgt>
                                        </p:tgtEl>
                                        <p:attrNameLst>
                                          <p:attrName>style.visibility</p:attrName>
                                        </p:attrNameLst>
                                      </p:cBhvr>
                                      <p:to>
                                        <p:strVal val="visible"/>
                                      </p:to>
                                    </p:set>
                                    <p:animEffect transition="in" filter="fade">
                                      <p:cBhvr>
                                        <p:cTn id="25" dur="1000"/>
                                        <p:tgtEl>
                                          <p:spTgt spid="25603">
                                            <p:txEl>
                                              <p:pRg st="2" end="2"/>
                                            </p:txEl>
                                          </p:spTgt>
                                        </p:tgtEl>
                                      </p:cBhvr>
                                    </p:animEffect>
                                    <p:anim calcmode="lin" valueType="num">
                                      <p:cBhvr>
                                        <p:cTn id="26" dur="1000" fill="hold"/>
                                        <p:tgtEl>
                                          <p:spTgt spid="2560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2560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560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25603">
                                            <p:txEl>
                                              <p:pRg st="3" end="3"/>
                                            </p:txEl>
                                          </p:spTgt>
                                        </p:tgtEl>
                                        <p:attrNameLst>
                                          <p:attrName>style.visibility</p:attrName>
                                        </p:attrNameLst>
                                      </p:cBhvr>
                                      <p:to>
                                        <p:strVal val="visible"/>
                                      </p:to>
                                    </p:set>
                                    <p:animEffect transition="in" filter="fade">
                                      <p:cBhvr>
                                        <p:cTn id="36" dur="1000"/>
                                        <p:tgtEl>
                                          <p:spTgt spid="25603">
                                            <p:txEl>
                                              <p:pRg st="3" end="3"/>
                                            </p:txEl>
                                          </p:spTgt>
                                        </p:tgtEl>
                                      </p:cBhvr>
                                    </p:animEffect>
                                    <p:anim calcmode="lin" valueType="num">
                                      <p:cBhvr>
                                        <p:cTn id="37" dur="1000" fill="hold"/>
                                        <p:tgtEl>
                                          <p:spTgt spid="25603">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2560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60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25603">
                                            <p:txEl>
                                              <p:pRg st="4" end="4"/>
                                            </p:txEl>
                                          </p:spTgt>
                                        </p:tgtEl>
                                        <p:attrNameLst>
                                          <p:attrName>style.visibility</p:attrName>
                                        </p:attrNameLst>
                                      </p:cBhvr>
                                      <p:to>
                                        <p:strVal val="visible"/>
                                      </p:to>
                                    </p:set>
                                    <p:animEffect transition="in" filter="fade">
                                      <p:cBhvr>
                                        <p:cTn id="47" dur="1000"/>
                                        <p:tgtEl>
                                          <p:spTgt spid="25603">
                                            <p:txEl>
                                              <p:pRg st="4" end="4"/>
                                            </p:txEl>
                                          </p:spTgt>
                                        </p:tgtEl>
                                      </p:cBhvr>
                                    </p:animEffect>
                                    <p:anim calcmode="lin" valueType="num">
                                      <p:cBhvr>
                                        <p:cTn id="48" dur="1000" fill="hold"/>
                                        <p:tgtEl>
                                          <p:spTgt spid="25603">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2560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56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animBg="1"/>
      <p:bldP spid="25607" grpId="0" animBg="1"/>
      <p:bldP spid="25608" grpId="0" animBg="1"/>
      <p:bldP spid="2560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9" name="Picture 5" descr="z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12" y="123478"/>
            <a:ext cx="6867044" cy="4731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77829"/>
                                        </p:tgtEl>
                                        <p:attrNameLst>
                                          <p:attrName>style.visibility</p:attrName>
                                        </p:attrNameLst>
                                      </p:cBhvr>
                                      <p:to>
                                        <p:strVal val="visible"/>
                                      </p:to>
                                    </p:set>
                                    <p:anim calcmode="lin" valueType="num">
                                      <p:cBhvr>
                                        <p:cTn id="7" dur="500" fill="hold"/>
                                        <p:tgtEl>
                                          <p:spTgt spid="77829"/>
                                        </p:tgtEl>
                                        <p:attrNameLst>
                                          <p:attrName>ppt_w</p:attrName>
                                        </p:attrNameLst>
                                      </p:cBhvr>
                                      <p:tavLst>
                                        <p:tav tm="0">
                                          <p:val>
                                            <p:fltVal val="0"/>
                                          </p:val>
                                        </p:tav>
                                        <p:tav tm="100000">
                                          <p:val>
                                            <p:strVal val="#ppt_w"/>
                                          </p:val>
                                        </p:tav>
                                      </p:tavLst>
                                    </p:anim>
                                    <p:anim calcmode="lin" valueType="num">
                                      <p:cBhvr>
                                        <p:cTn id="8" dur="500" fill="hold"/>
                                        <p:tgtEl>
                                          <p:spTgt spid="7782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a:spLocks noGrp="1"/>
          </p:cNvSpPr>
          <p:nvPr>
            <p:ph type="body" sz="quarter" idx="12"/>
          </p:nvPr>
        </p:nvSpPr>
        <p:spPr>
          <a:xfrm>
            <a:off x="3501008" y="2283718"/>
            <a:ext cx="2232248" cy="533400"/>
          </a:xfrm>
        </p:spPr>
        <p:txBody>
          <a:bodyPr/>
          <a:lstStyle/>
          <a:p>
            <a:r>
              <a:rPr lang="zh-CN" altLang="en-US" dirty="0" smtClean="0"/>
              <a:t>神经计算</a:t>
            </a:r>
            <a:endParaRPr lang="ko-KR" altLang="en-US" dirty="0"/>
          </a:p>
        </p:txBody>
      </p:sp>
      <p:pic>
        <p:nvPicPr>
          <p:cNvPr id="6" name="그림 3"/>
          <p:cNvPicPr>
            <a:picLocks noChangeAspect="1"/>
          </p:cNvPicPr>
          <p:nvPr/>
        </p:nvPicPr>
        <p:blipFill rotWithShape="1">
          <a:blip r:embed="rId1">
            <a:extLst>
              <a:ext uri="{28A0092B-C50C-407E-A947-70E740481C1C}">
                <a14:useLocalDpi xmlns:a14="http://schemas.microsoft.com/office/drawing/2010/main" val="0"/>
              </a:ext>
            </a:extLst>
          </a:blip>
          <a:srcRect t="-1" r="70714" b="52073"/>
          <a:stretch>
            <a:fillRect/>
          </a:stretch>
        </p:blipFill>
        <p:spPr>
          <a:xfrm>
            <a:off x="548680" y="488757"/>
            <a:ext cx="2269063" cy="2785071"/>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1348" y="1059583"/>
            <a:ext cx="6172200" cy="3394472"/>
          </a:xfrm>
        </p:spPr>
        <p:txBody>
          <a:bodyPr>
            <a:normAutofit/>
          </a:bodyPr>
          <a:lstStyle/>
          <a:p>
            <a:pPr marL="198755" indent="0">
              <a:lnSpc>
                <a:spcPct val="150000"/>
              </a:lnSpc>
              <a:spcBef>
                <a:spcPts val="0"/>
              </a:spcBef>
            </a:pPr>
            <a:r>
              <a:rPr lang="zh-CN" altLang="en-US" sz="2000" dirty="0">
                <a:latin typeface="楷体_GB2312" pitchFamily="49" charset="-122"/>
              </a:rPr>
              <a:t>人工神经网络</a:t>
            </a:r>
            <a:r>
              <a:rPr lang="en-US" altLang="zh-CN" sz="2000" dirty="0">
                <a:latin typeface="楷体_GB2312" pitchFamily="49" charset="-122"/>
              </a:rPr>
              <a:t>(artificial neural nets, ANN)</a:t>
            </a:r>
            <a:r>
              <a:rPr lang="zh-CN" altLang="en-US" sz="2000" dirty="0">
                <a:latin typeface="楷体_GB2312" pitchFamily="49" charset="-122"/>
              </a:rPr>
              <a:t> 由</a:t>
            </a:r>
            <a:r>
              <a:rPr lang="zh-CN" altLang="en-US" sz="2000" dirty="0">
                <a:solidFill>
                  <a:srgbClr val="C00000"/>
                </a:solidFill>
                <a:latin typeface="楷体_GB2312" pitchFamily="49" charset="-122"/>
              </a:rPr>
              <a:t>模拟神经元</a:t>
            </a:r>
            <a:r>
              <a:rPr lang="zh-CN" altLang="en-US" sz="2000" dirty="0">
                <a:latin typeface="楷体_GB2312" pitchFamily="49" charset="-122"/>
              </a:rPr>
              <a:t>组成的，处理单元</a:t>
            </a:r>
            <a:r>
              <a:rPr lang="en-US" altLang="zh-CN" sz="2000" dirty="0">
                <a:latin typeface="楷体_GB2312" pitchFamily="49" charset="-122"/>
              </a:rPr>
              <a:t>PE(processing element)</a:t>
            </a:r>
            <a:r>
              <a:rPr lang="zh-CN" altLang="en-US" sz="2000" dirty="0">
                <a:latin typeface="楷体_GB2312" pitchFamily="49" charset="-122"/>
              </a:rPr>
              <a:t>为节点，用加权有向弧</a:t>
            </a:r>
            <a:r>
              <a:rPr lang="en-US" altLang="zh-CN" sz="2000" dirty="0">
                <a:latin typeface="楷体_GB2312" pitchFamily="49" charset="-122"/>
              </a:rPr>
              <a:t>(</a:t>
            </a:r>
            <a:r>
              <a:rPr lang="zh-CN" altLang="en-US" sz="2000" dirty="0">
                <a:latin typeface="楷体_GB2312" pitchFamily="49" charset="-122"/>
              </a:rPr>
              <a:t>链</a:t>
            </a:r>
            <a:r>
              <a:rPr lang="en-US" altLang="zh-CN" sz="2000" dirty="0">
                <a:latin typeface="楷体_GB2312" pitchFamily="49" charset="-122"/>
              </a:rPr>
              <a:t>)</a:t>
            </a:r>
            <a:r>
              <a:rPr lang="zh-CN" altLang="en-US" sz="2000" dirty="0">
                <a:latin typeface="楷体_GB2312" pitchFamily="49" charset="-122"/>
              </a:rPr>
              <a:t>相互连接而成的有向图。</a:t>
            </a:r>
            <a:endParaRPr lang="en-US" altLang="zh-CN" sz="2000" dirty="0">
              <a:latin typeface="楷体_GB2312" pitchFamily="49" charset="-122"/>
            </a:endParaRPr>
          </a:p>
          <a:p>
            <a:pPr marL="198755" indent="0">
              <a:lnSpc>
                <a:spcPct val="150000"/>
              </a:lnSpc>
              <a:spcBef>
                <a:spcPts val="0"/>
              </a:spcBef>
            </a:pPr>
            <a:r>
              <a:rPr lang="zh-CN" altLang="en-US" sz="2000" dirty="0">
                <a:latin typeface="楷体_GB2312" pitchFamily="49" charset="-122"/>
              </a:rPr>
              <a:t>处理单元是对生理神经元的模拟，而有向弧则是轴突</a:t>
            </a:r>
            <a:r>
              <a:rPr lang="en-US" altLang="zh-CN" sz="2000" dirty="0">
                <a:latin typeface="楷体_GB2312" pitchFamily="49" charset="-122"/>
              </a:rPr>
              <a:t>-</a:t>
            </a:r>
            <a:r>
              <a:rPr lang="zh-CN" altLang="en-US" sz="2000" dirty="0">
                <a:latin typeface="楷体_GB2312" pitchFamily="49" charset="-122"/>
              </a:rPr>
              <a:t>突触</a:t>
            </a:r>
            <a:r>
              <a:rPr lang="en-US" altLang="zh-CN" sz="2000" dirty="0">
                <a:latin typeface="楷体_GB2312" pitchFamily="49" charset="-122"/>
              </a:rPr>
              <a:t>-</a:t>
            </a:r>
            <a:r>
              <a:rPr lang="zh-CN" altLang="en-US" sz="2000" dirty="0">
                <a:latin typeface="楷体_GB2312" pitchFamily="49" charset="-122"/>
              </a:rPr>
              <a:t>树突对的模拟。有向弧的权值表示两处理单元间相互作用的强弱。  </a:t>
            </a:r>
            <a:endParaRPr lang="zh-CN" altLang="en-US" sz="2000" dirty="0">
              <a:latin typeface="楷体_GB2312" pitchFamily="49" charset="-122"/>
            </a:endParaRPr>
          </a:p>
          <a:p>
            <a:pPr>
              <a:lnSpc>
                <a:spcPct val="150000"/>
              </a:lnSpc>
              <a:spcBef>
                <a:spcPts val="0"/>
              </a:spcBef>
            </a:pPr>
            <a:endParaRPr lang="zh-CN" altLang="en-US" sz="2000" dirty="0"/>
          </a:p>
        </p:txBody>
      </p:sp>
      <p:sp>
        <p:nvSpPr>
          <p:cNvPr id="4" name="Rectangle 7"/>
          <p:cNvSpPr>
            <a:spLocks noGrp="1" noChangeArrowheads="1"/>
          </p:cNvSpPr>
          <p:nvPr>
            <p:ph type="title"/>
          </p:nvPr>
        </p:nvSpPr>
        <p:spPr>
          <a:xfrm>
            <a:off x="342900" y="267495"/>
            <a:ext cx="6172200" cy="565571"/>
          </a:xfrm>
        </p:spPr>
        <p:txBody>
          <a:bodyPr>
            <a:normAutofit/>
          </a:bodyPr>
          <a:lstStyle/>
          <a:p>
            <a:pPr eaLnBrk="1" hangingPunct="1"/>
            <a:r>
              <a:rPr lang="zh-CN" altLang="en-US" sz="2200" dirty="0">
                <a:ea typeface="楷体_GB2312" pitchFamily="49" charset="-122"/>
              </a:rPr>
              <a:t>人工神经元的结构</a:t>
            </a:r>
            <a:endParaRPr lang="zh-CN" altLang="en-US" sz="2200" dirty="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Rectangle 2"/>
          <p:cNvSpPr>
            <a:spLocks noGrp="1" noChangeArrowheads="1"/>
          </p:cNvSpPr>
          <p:nvPr>
            <p:ph type="body" idx="4294967295"/>
          </p:nvPr>
        </p:nvSpPr>
        <p:spPr>
          <a:xfrm>
            <a:off x="0" y="6186"/>
            <a:ext cx="6858000" cy="2819464"/>
          </a:xfrm>
          <a:prstGeom prst="rect">
            <a:avLst/>
          </a:prstGeom>
        </p:spPr>
        <p:txBody>
          <a:bodyPr>
            <a:noAutofit/>
          </a:bodyPr>
          <a:lstStyle/>
          <a:p>
            <a:pPr marL="0" indent="0">
              <a:lnSpc>
                <a:spcPct val="120000"/>
              </a:lnSpc>
              <a:spcBef>
                <a:spcPts val="600"/>
              </a:spcBef>
              <a:buClr>
                <a:schemeClr val="bg1"/>
              </a:buClr>
              <a:buNone/>
            </a:pPr>
            <a:r>
              <a:rPr lang="zh-CN" altLang="en-US" sz="2000" dirty="0">
                <a:latin typeface="楷体_GB2312" pitchFamily="49" charset="-122"/>
              </a:rPr>
              <a:t>神经元单元由多个输入</a:t>
            </a:r>
            <a:r>
              <a:rPr lang="en-US" altLang="zh-CN" sz="2000" i="1" dirty="0"/>
              <a:t>x</a:t>
            </a:r>
            <a:r>
              <a:rPr lang="en-US" altLang="zh-CN" sz="2000" i="1" baseline="-25000" dirty="0"/>
              <a:t>i</a:t>
            </a:r>
            <a:r>
              <a:rPr lang="zh-CN" altLang="en-US" sz="2000" dirty="0">
                <a:latin typeface="楷体_GB2312" pitchFamily="49" charset="-122"/>
              </a:rPr>
              <a:t>，</a:t>
            </a:r>
            <a:r>
              <a:rPr lang="en-US" altLang="zh-CN" sz="2000" i="1" dirty="0" err="1"/>
              <a:t>i</a:t>
            </a:r>
            <a:r>
              <a:rPr lang="en-US" altLang="zh-CN" sz="2000" i="1" dirty="0"/>
              <a:t> </a:t>
            </a:r>
            <a:r>
              <a:rPr lang="en-US" altLang="zh-CN" sz="2000" dirty="0"/>
              <a:t>=1,2,...,</a:t>
            </a:r>
            <a:r>
              <a:rPr lang="en-US" altLang="zh-CN" sz="2000" i="1" dirty="0"/>
              <a:t>n</a:t>
            </a:r>
            <a:r>
              <a:rPr lang="zh-CN" altLang="en-US" sz="2000" dirty="0">
                <a:latin typeface="楷体_GB2312" pitchFamily="49" charset="-122"/>
              </a:rPr>
              <a:t>和一个输出</a:t>
            </a:r>
            <a:r>
              <a:rPr lang="en-US" altLang="zh-CN" sz="2000" i="1" dirty="0"/>
              <a:t>y</a:t>
            </a:r>
            <a:r>
              <a:rPr lang="zh-CN" altLang="en-US" sz="2000" dirty="0">
                <a:latin typeface="楷体_GB2312" pitchFamily="49" charset="-122"/>
              </a:rPr>
              <a:t>组成。中间状态由输入信号的权和表示，而输出为</a:t>
            </a:r>
            <a:endParaRPr lang="zh-CN" altLang="en-US" sz="2000" dirty="0">
              <a:latin typeface="楷体_GB2312" pitchFamily="49" charset="-122"/>
            </a:endParaRPr>
          </a:p>
          <a:p>
            <a:pPr marL="0" indent="0">
              <a:lnSpc>
                <a:spcPct val="120000"/>
              </a:lnSpc>
              <a:spcBef>
                <a:spcPts val="600"/>
              </a:spcBef>
              <a:buClr>
                <a:schemeClr val="bg1"/>
              </a:buClr>
              <a:buNone/>
            </a:pPr>
            <a:r>
              <a:rPr lang="zh-CN" altLang="en-US" sz="1050" dirty="0">
                <a:latin typeface="楷体_GB2312" pitchFamily="49" charset="-122"/>
              </a:rPr>
              <a:t>	</a:t>
            </a:r>
            <a:endParaRPr lang="en-US" altLang="zh-CN" sz="1050" dirty="0">
              <a:latin typeface="楷体_GB2312" pitchFamily="49" charset="-122"/>
            </a:endParaRPr>
          </a:p>
          <a:p>
            <a:pPr marL="0" indent="0">
              <a:lnSpc>
                <a:spcPct val="120000"/>
              </a:lnSpc>
              <a:spcBef>
                <a:spcPts val="600"/>
              </a:spcBef>
              <a:buClr>
                <a:schemeClr val="bg1"/>
              </a:buClr>
              <a:buNone/>
            </a:pPr>
            <a:r>
              <a:rPr lang="zh-CN" altLang="en-US" sz="1050" dirty="0">
                <a:latin typeface="楷体_GB2312" pitchFamily="49" charset="-122"/>
              </a:rPr>
              <a:t>	</a:t>
            </a:r>
            <a:r>
              <a:rPr lang="zh-CN" altLang="en-US" sz="2000" dirty="0">
                <a:latin typeface="楷体_GB2312" pitchFamily="49" charset="-122"/>
              </a:rPr>
              <a:t>					</a:t>
            </a:r>
            <a:endParaRPr lang="zh-CN" altLang="en-US" sz="2000" dirty="0">
              <a:latin typeface="楷体_GB2312" pitchFamily="49" charset="-122"/>
            </a:endParaRPr>
          </a:p>
          <a:p>
            <a:pPr marL="0" indent="0">
              <a:lnSpc>
                <a:spcPct val="120000"/>
              </a:lnSpc>
              <a:spcBef>
                <a:spcPts val="600"/>
              </a:spcBef>
              <a:buClr>
                <a:schemeClr val="bg1"/>
              </a:buClr>
              <a:buNone/>
            </a:pPr>
            <a:r>
              <a:rPr lang="zh-CN" altLang="en-US" sz="2000" dirty="0">
                <a:latin typeface="楷体_GB2312" pitchFamily="49" charset="-122"/>
              </a:rPr>
              <a:t>式中，</a:t>
            </a:r>
            <a:r>
              <a:rPr lang="zh-CN" altLang="en-US" sz="2000" i="1" dirty="0">
                <a:sym typeface="Symbol" panose="05050102010706020507" pitchFamily="18" charset="2"/>
              </a:rPr>
              <a:t></a:t>
            </a:r>
            <a:r>
              <a:rPr lang="en-US" altLang="zh-CN" sz="2000" i="1" baseline="-25000" dirty="0"/>
              <a:t>j</a:t>
            </a:r>
            <a:r>
              <a:rPr lang="zh-CN" altLang="en-US" sz="2000" dirty="0">
                <a:latin typeface="楷体_GB2312" pitchFamily="49" charset="-122"/>
              </a:rPr>
              <a:t>为神经元单元的偏置（阈值），</a:t>
            </a:r>
            <a:r>
              <a:rPr lang="en-US" altLang="zh-CN" sz="2000" i="1" dirty="0" err="1"/>
              <a:t>w</a:t>
            </a:r>
            <a:r>
              <a:rPr lang="en-US" altLang="zh-CN" sz="2000" i="1" baseline="-25000" dirty="0" err="1"/>
              <a:t>ji</a:t>
            </a:r>
            <a:r>
              <a:rPr lang="zh-CN" altLang="en-US" sz="2000" dirty="0">
                <a:latin typeface="楷体_GB2312" pitchFamily="49" charset="-122"/>
              </a:rPr>
              <a:t>为连接权系数（激发状态取正值，抑制状态取负值），</a:t>
            </a:r>
            <a:r>
              <a:rPr lang="en-US" altLang="zh-CN" sz="2000" i="1" dirty="0"/>
              <a:t>n</a:t>
            </a:r>
            <a:r>
              <a:rPr lang="zh-CN" altLang="en-US" sz="2000" dirty="0">
                <a:latin typeface="楷体_GB2312" pitchFamily="49" charset="-122"/>
              </a:rPr>
              <a:t>为输入信号数目，</a:t>
            </a:r>
            <a:r>
              <a:rPr lang="en-US" altLang="zh-CN" sz="2000" i="1" dirty="0" err="1"/>
              <a:t>y</a:t>
            </a:r>
            <a:r>
              <a:rPr lang="en-US" altLang="zh-CN" sz="2000" i="1" baseline="-25000" dirty="0" err="1"/>
              <a:t>j</a:t>
            </a:r>
            <a:r>
              <a:rPr lang="zh-CN" altLang="en-US" sz="2000" dirty="0">
                <a:latin typeface="楷体_GB2312" pitchFamily="49" charset="-122"/>
              </a:rPr>
              <a:t>为神经元输出</a:t>
            </a:r>
            <a:r>
              <a:rPr lang="zh-CN" altLang="en-US" sz="2000" b="1" dirty="0"/>
              <a:t>，</a:t>
            </a:r>
            <a:r>
              <a:rPr lang="en-US" altLang="zh-CN" sz="2000" i="1" dirty="0"/>
              <a:t>t</a:t>
            </a:r>
            <a:r>
              <a:rPr lang="zh-CN" altLang="en-US" sz="2000" dirty="0">
                <a:latin typeface="楷体_GB2312" pitchFamily="49" charset="-122"/>
              </a:rPr>
              <a:t>为时间</a:t>
            </a:r>
            <a:r>
              <a:rPr lang="zh-CN" altLang="en-US" sz="2000" b="1" dirty="0"/>
              <a:t>，</a:t>
            </a:r>
            <a:r>
              <a:rPr lang="en-US" altLang="zh-CN" sz="2000" i="1" dirty="0"/>
              <a:t>f(_ )</a:t>
            </a:r>
            <a:r>
              <a:rPr lang="zh-CN" altLang="en-US" sz="2000" dirty="0">
                <a:latin typeface="楷体_GB2312" pitchFamily="49" charset="-122"/>
              </a:rPr>
              <a:t>为输出变换（激发）函数，决定节点（神经元）的输出。</a:t>
            </a:r>
            <a:endParaRPr lang="zh-CN" altLang="en-US" sz="2000" dirty="0">
              <a:latin typeface="楷体_GB2312" pitchFamily="49" charset="-122"/>
            </a:endParaRPr>
          </a:p>
        </p:txBody>
      </p:sp>
      <p:sp>
        <p:nvSpPr>
          <p:cNvPr id="29700" name="Text Box 6"/>
          <p:cNvSpPr txBox="1">
            <a:spLocks noChangeArrowheads="1"/>
          </p:cNvSpPr>
          <p:nvPr/>
        </p:nvSpPr>
        <p:spPr bwMode="auto">
          <a:xfrm>
            <a:off x="1754981" y="4300537"/>
            <a:ext cx="1146468"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lnSpc>
                <a:spcPct val="140000"/>
              </a:lnSpc>
              <a:buClrTx/>
              <a:buSzTx/>
              <a:buFontTx/>
              <a:buNone/>
            </a:pPr>
            <a:r>
              <a:rPr kumimoji="1" lang="zh-CN" altLang="en-US" sz="1500">
                <a:latin typeface="楷体_GB2312" pitchFamily="49" charset="-122"/>
              </a:rPr>
              <a:t>神经元模型</a:t>
            </a:r>
            <a:endParaRPr kumimoji="1" lang="zh-CN" altLang="en-US" sz="1500">
              <a:latin typeface="楷体_GB2312" pitchFamily="49" charset="-122"/>
            </a:endParaRPr>
          </a:p>
        </p:txBody>
      </p:sp>
      <p:pic>
        <p:nvPicPr>
          <p:cNvPr id="29701" name="Picture 10" descr="200945116137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8627" y="2787255"/>
            <a:ext cx="2250281" cy="168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702" name="Group 54"/>
          <p:cNvGrpSpPr/>
          <p:nvPr/>
        </p:nvGrpSpPr>
        <p:grpSpPr bwMode="auto">
          <a:xfrm>
            <a:off x="837007" y="2954305"/>
            <a:ext cx="2454477" cy="1558529"/>
            <a:chOff x="891" y="2323"/>
            <a:chExt cx="1872" cy="1218"/>
          </a:xfrm>
        </p:grpSpPr>
        <p:sp>
          <p:nvSpPr>
            <p:cNvPr id="29705" name="Rectangle 33"/>
            <p:cNvSpPr>
              <a:spLocks noChangeArrowheads="1"/>
            </p:cNvSpPr>
            <p:nvPr/>
          </p:nvSpPr>
          <p:spPr bwMode="auto">
            <a:xfrm>
              <a:off x="1233" y="2891"/>
              <a:ext cx="2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eaLnBrk="1" hangingPunct="1">
                <a:spcBef>
                  <a:spcPct val="0"/>
                </a:spcBef>
                <a:buClrTx/>
                <a:buSzTx/>
                <a:buFontTx/>
                <a:buNone/>
              </a:pPr>
              <a:r>
                <a:rPr lang="en-US" altLang="zh-CN" sz="900" i="1">
                  <a:ea typeface="宋体" panose="02010600030101010101" pitchFamily="2" charset="-122"/>
                </a:rPr>
                <a:t>W</a:t>
              </a:r>
              <a:r>
                <a:rPr lang="en-US" altLang="zh-CN" sz="900" i="1" baseline="-25000">
                  <a:ea typeface="宋体" panose="02010600030101010101" pitchFamily="2" charset="-122"/>
                </a:rPr>
                <a:t>j</a:t>
              </a:r>
              <a:r>
                <a:rPr lang="en-US" altLang="zh-CN" sz="900" baseline="-25000">
                  <a:ea typeface="宋体" panose="02010600030101010101" pitchFamily="2" charset="-122"/>
                </a:rPr>
                <a:t>2</a:t>
              </a:r>
              <a:endParaRPr lang="en-US" altLang="zh-CN" sz="1350">
                <a:latin typeface="Arial" panose="020B0604020202020204" pitchFamily="34" charset="0"/>
                <a:ea typeface="宋体" panose="02010600030101010101" pitchFamily="2" charset="-122"/>
              </a:endParaRPr>
            </a:p>
          </p:txBody>
        </p:sp>
        <p:sp>
          <p:nvSpPr>
            <p:cNvPr id="29706" name="Text Box 34"/>
            <p:cNvSpPr txBox="1">
              <a:spLocks noChangeArrowheads="1"/>
            </p:cNvSpPr>
            <p:nvPr/>
          </p:nvSpPr>
          <p:spPr bwMode="auto">
            <a:xfrm>
              <a:off x="1405" y="2392"/>
              <a:ext cx="215"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endParaRPr lang="zh-CN" altLang="zh-CN" sz="1350">
                <a:latin typeface="Arial" panose="020B0604020202020204" pitchFamily="34" charset="0"/>
                <a:ea typeface="宋体" panose="02010600030101010101" pitchFamily="2" charset="-122"/>
              </a:endParaRPr>
            </a:p>
          </p:txBody>
        </p:sp>
        <p:sp>
          <p:nvSpPr>
            <p:cNvPr id="29707" name="Line 35"/>
            <p:cNvSpPr>
              <a:spLocks noChangeShapeType="1"/>
            </p:cNvSpPr>
            <p:nvPr/>
          </p:nvSpPr>
          <p:spPr bwMode="auto">
            <a:xfrm>
              <a:off x="1213" y="2704"/>
              <a:ext cx="504" cy="227"/>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29708" name="Line 36"/>
            <p:cNvSpPr>
              <a:spLocks noChangeShapeType="1"/>
            </p:cNvSpPr>
            <p:nvPr/>
          </p:nvSpPr>
          <p:spPr bwMode="auto">
            <a:xfrm rot="-1200000">
              <a:off x="1268" y="3328"/>
              <a:ext cx="504"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29709" name="Line 37"/>
            <p:cNvSpPr>
              <a:spLocks noChangeShapeType="1"/>
            </p:cNvSpPr>
            <p:nvPr/>
          </p:nvSpPr>
          <p:spPr bwMode="auto">
            <a:xfrm>
              <a:off x="1179" y="3050"/>
              <a:ext cx="504"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29710" name="Rectangle 38"/>
            <p:cNvSpPr>
              <a:spLocks noChangeArrowheads="1"/>
            </p:cNvSpPr>
            <p:nvPr/>
          </p:nvSpPr>
          <p:spPr bwMode="auto">
            <a:xfrm>
              <a:off x="1267" y="2642"/>
              <a:ext cx="288"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eaLnBrk="1" hangingPunct="1">
                <a:spcBef>
                  <a:spcPct val="0"/>
                </a:spcBef>
                <a:buClrTx/>
                <a:buSzTx/>
                <a:buFontTx/>
                <a:buNone/>
              </a:pPr>
              <a:r>
                <a:rPr lang="en-US" altLang="zh-CN" sz="900" i="1">
                  <a:ea typeface="宋体" panose="02010600030101010101" pitchFamily="2" charset="-122"/>
                </a:rPr>
                <a:t>W</a:t>
              </a:r>
              <a:r>
                <a:rPr lang="en-US" altLang="zh-CN" sz="900" i="1" baseline="-25000">
                  <a:ea typeface="宋体" panose="02010600030101010101" pitchFamily="2" charset="-122"/>
                </a:rPr>
                <a:t>j</a:t>
              </a:r>
              <a:r>
                <a:rPr lang="en-US" altLang="zh-CN" sz="900" baseline="-25000">
                  <a:ea typeface="宋体" panose="02010600030101010101" pitchFamily="2" charset="-122"/>
                </a:rPr>
                <a:t>1</a:t>
              </a:r>
              <a:endParaRPr lang="en-US" altLang="zh-CN" sz="1350">
                <a:latin typeface="Arial" panose="020B0604020202020204" pitchFamily="34" charset="0"/>
                <a:ea typeface="宋体" panose="02010600030101010101" pitchFamily="2" charset="-122"/>
              </a:endParaRPr>
            </a:p>
          </p:txBody>
        </p:sp>
        <p:sp>
          <p:nvSpPr>
            <p:cNvPr id="29711" name="Oval 39"/>
            <p:cNvSpPr>
              <a:spLocks noChangeArrowheads="1"/>
            </p:cNvSpPr>
            <p:nvPr/>
          </p:nvSpPr>
          <p:spPr bwMode="auto">
            <a:xfrm>
              <a:off x="1682" y="2767"/>
              <a:ext cx="576" cy="576"/>
            </a:xfrm>
            <a:prstGeom prst="ellipse">
              <a:avLst/>
            </a:prstGeom>
            <a:solidFill>
              <a:srgbClr val="FFFFFF"/>
            </a:solidFill>
            <a:ln w="9525">
              <a:solidFill>
                <a:srgbClr val="000000"/>
              </a:solidFill>
              <a:round/>
            </a:ln>
          </p:spPr>
          <p:txBody>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endParaRPr lang="zh-CN" altLang="zh-CN" sz="1350">
                <a:latin typeface="Arial" panose="020B0604020202020204" pitchFamily="34" charset="0"/>
                <a:ea typeface="宋体" panose="02010600030101010101" pitchFamily="2" charset="-122"/>
              </a:endParaRPr>
            </a:p>
          </p:txBody>
        </p:sp>
        <p:sp>
          <p:nvSpPr>
            <p:cNvPr id="29712" name="Line 40"/>
            <p:cNvSpPr>
              <a:spLocks noChangeShapeType="1"/>
            </p:cNvSpPr>
            <p:nvPr/>
          </p:nvSpPr>
          <p:spPr bwMode="auto">
            <a:xfrm>
              <a:off x="1280" y="2455"/>
              <a:ext cx="504" cy="37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29713" name="Line 41"/>
            <p:cNvSpPr>
              <a:spLocks noChangeShapeType="1"/>
            </p:cNvSpPr>
            <p:nvPr/>
          </p:nvSpPr>
          <p:spPr bwMode="auto">
            <a:xfrm>
              <a:off x="2259" y="3067"/>
              <a:ext cx="432" cy="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29714" name="Rectangle 42"/>
            <p:cNvSpPr>
              <a:spLocks noChangeArrowheads="1"/>
            </p:cNvSpPr>
            <p:nvPr/>
          </p:nvSpPr>
          <p:spPr bwMode="auto">
            <a:xfrm>
              <a:off x="1711" y="2948"/>
              <a:ext cx="2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eaLnBrk="1" hangingPunct="1">
                <a:spcBef>
                  <a:spcPct val="0"/>
                </a:spcBef>
                <a:buClrTx/>
                <a:buSzTx/>
                <a:buFontTx/>
                <a:buNone/>
              </a:pPr>
              <a:r>
                <a:rPr lang="en-US" altLang="zh-CN" sz="900" b="1">
                  <a:latin typeface="宋体" panose="02010600030101010101" pitchFamily="2" charset="-122"/>
                  <a:ea typeface="宋体" panose="02010600030101010101" pitchFamily="2" charset="-122"/>
                </a:rPr>
                <a:t>∑</a:t>
              </a:r>
              <a:endParaRPr lang="en-US" altLang="zh-CN" sz="1350">
                <a:latin typeface="Arial" panose="020B0604020202020204" pitchFamily="34" charset="0"/>
                <a:ea typeface="宋体" panose="02010600030101010101" pitchFamily="2" charset="-122"/>
              </a:endParaRPr>
            </a:p>
          </p:txBody>
        </p:sp>
        <p:sp>
          <p:nvSpPr>
            <p:cNvPr id="29715" name="Rectangle 43"/>
            <p:cNvSpPr>
              <a:spLocks noChangeArrowheads="1"/>
            </p:cNvSpPr>
            <p:nvPr/>
          </p:nvSpPr>
          <p:spPr bwMode="auto">
            <a:xfrm>
              <a:off x="1970" y="2943"/>
              <a:ext cx="360"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eaLnBrk="1" hangingPunct="1">
                <a:spcBef>
                  <a:spcPct val="0"/>
                </a:spcBef>
                <a:buClrTx/>
                <a:buSzTx/>
                <a:buFontTx/>
                <a:buNone/>
              </a:pPr>
              <a:r>
                <a:rPr lang="en-US" altLang="zh-CN" sz="900" b="1" i="1">
                  <a:ea typeface="宋体" panose="02010600030101010101" pitchFamily="2" charset="-122"/>
                </a:rPr>
                <a:t>f</a:t>
              </a:r>
              <a:r>
                <a:rPr lang="en-US" altLang="zh-CN" sz="900" b="1">
                  <a:ea typeface="宋体" panose="02010600030101010101" pitchFamily="2" charset="-122"/>
                </a:rPr>
                <a:t>(_)</a:t>
              </a:r>
              <a:endParaRPr lang="en-US" altLang="zh-CN" sz="1350">
                <a:latin typeface="Arial" panose="020B0604020202020204" pitchFamily="34" charset="0"/>
                <a:ea typeface="宋体" panose="02010600030101010101" pitchFamily="2" charset="-122"/>
              </a:endParaRPr>
            </a:p>
          </p:txBody>
        </p:sp>
        <p:sp>
          <p:nvSpPr>
            <p:cNvPr id="29716" name="Rectangle 44"/>
            <p:cNvSpPr>
              <a:spLocks noChangeArrowheads="1"/>
            </p:cNvSpPr>
            <p:nvPr/>
          </p:nvSpPr>
          <p:spPr bwMode="auto">
            <a:xfrm>
              <a:off x="891" y="2579"/>
              <a:ext cx="3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eaLnBrk="1" hangingPunct="1">
                <a:spcBef>
                  <a:spcPct val="0"/>
                </a:spcBef>
                <a:buClrTx/>
                <a:buSzTx/>
                <a:buFontTx/>
                <a:buNone/>
              </a:pPr>
              <a:r>
                <a:rPr lang="en-US" altLang="zh-CN" sz="900" i="1" dirty="0">
                  <a:ea typeface="宋体" panose="02010600030101010101" pitchFamily="2" charset="-122"/>
                </a:rPr>
                <a:t>x</a:t>
              </a:r>
              <a:r>
                <a:rPr lang="en-US" altLang="zh-CN" sz="900" baseline="-25000" dirty="0">
                  <a:ea typeface="宋体" panose="02010600030101010101" pitchFamily="2" charset="-122"/>
                </a:rPr>
                <a:t>1</a:t>
              </a:r>
              <a:endParaRPr lang="en-US" altLang="zh-CN" sz="1350" dirty="0">
                <a:latin typeface="Arial" panose="020B0604020202020204" pitchFamily="34" charset="0"/>
                <a:ea typeface="宋体" panose="02010600030101010101" pitchFamily="2" charset="-122"/>
              </a:endParaRPr>
            </a:p>
          </p:txBody>
        </p:sp>
        <p:sp>
          <p:nvSpPr>
            <p:cNvPr id="29717" name="Rectangle 45"/>
            <p:cNvSpPr>
              <a:spLocks noChangeArrowheads="1"/>
            </p:cNvSpPr>
            <p:nvPr/>
          </p:nvSpPr>
          <p:spPr bwMode="auto">
            <a:xfrm>
              <a:off x="891" y="2937"/>
              <a:ext cx="27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eaLnBrk="1" hangingPunct="1">
                <a:spcBef>
                  <a:spcPct val="0"/>
                </a:spcBef>
                <a:buClrTx/>
                <a:buSzTx/>
                <a:buFontTx/>
                <a:buNone/>
              </a:pPr>
              <a:r>
                <a:rPr lang="en-US" altLang="zh-CN" sz="900" i="1" dirty="0">
                  <a:ea typeface="宋体" panose="02010600030101010101" pitchFamily="2" charset="-122"/>
                </a:rPr>
                <a:t>x</a:t>
              </a:r>
              <a:r>
                <a:rPr lang="en-US" altLang="zh-CN" sz="900" baseline="-25000" dirty="0">
                  <a:ea typeface="宋体" panose="02010600030101010101" pitchFamily="2" charset="-122"/>
                </a:rPr>
                <a:t>2</a:t>
              </a:r>
              <a:endParaRPr lang="en-US" altLang="zh-CN" sz="1350" dirty="0">
                <a:latin typeface="Arial" panose="020B0604020202020204" pitchFamily="34" charset="0"/>
                <a:ea typeface="宋体" panose="02010600030101010101" pitchFamily="2" charset="-122"/>
              </a:endParaRPr>
            </a:p>
          </p:txBody>
        </p:sp>
        <p:sp>
          <p:nvSpPr>
            <p:cNvPr id="29718" name="Rectangle 46"/>
            <p:cNvSpPr>
              <a:spLocks noChangeArrowheads="1"/>
            </p:cNvSpPr>
            <p:nvPr/>
          </p:nvSpPr>
          <p:spPr bwMode="auto">
            <a:xfrm>
              <a:off x="891" y="3328"/>
              <a:ext cx="360"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eaLnBrk="1" hangingPunct="1">
                <a:spcBef>
                  <a:spcPct val="0"/>
                </a:spcBef>
                <a:buClrTx/>
                <a:buSzTx/>
                <a:buFontTx/>
                <a:buNone/>
              </a:pPr>
              <a:r>
                <a:rPr lang="en-US" altLang="zh-CN" sz="900" i="1" dirty="0" err="1">
                  <a:ea typeface="宋体" panose="02010600030101010101" pitchFamily="2" charset="-122"/>
                </a:rPr>
                <a:t>x</a:t>
              </a:r>
              <a:r>
                <a:rPr lang="en-US" altLang="zh-CN" sz="900" i="1" baseline="-25000" dirty="0" err="1">
                  <a:ea typeface="宋体" panose="02010600030101010101" pitchFamily="2" charset="-122"/>
                </a:rPr>
                <a:t>n</a:t>
              </a:r>
              <a:endParaRPr lang="en-US" altLang="zh-CN" sz="1350" dirty="0">
                <a:latin typeface="Arial" panose="020B0604020202020204" pitchFamily="34" charset="0"/>
                <a:ea typeface="宋体" panose="02010600030101010101" pitchFamily="2" charset="-122"/>
              </a:endParaRPr>
            </a:p>
          </p:txBody>
        </p:sp>
        <p:sp>
          <p:nvSpPr>
            <p:cNvPr id="29719" name="Rectangle 47"/>
            <p:cNvSpPr>
              <a:spLocks noChangeArrowheads="1"/>
            </p:cNvSpPr>
            <p:nvPr/>
          </p:nvSpPr>
          <p:spPr bwMode="auto">
            <a:xfrm>
              <a:off x="1124" y="2341"/>
              <a:ext cx="120"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eaLnBrk="1" hangingPunct="1">
                <a:spcBef>
                  <a:spcPct val="0"/>
                </a:spcBef>
                <a:buClrTx/>
                <a:buSzTx/>
                <a:buFontTx/>
                <a:buNone/>
              </a:pPr>
              <a:r>
                <a:rPr lang="en-US" altLang="zh-CN" sz="900" i="1">
                  <a:ea typeface="宋体" panose="02010600030101010101" pitchFamily="2" charset="-122"/>
                </a:rPr>
                <a:t>θ</a:t>
              </a:r>
              <a:endParaRPr lang="en-US" altLang="zh-CN" sz="1350">
                <a:latin typeface="Arial" panose="020B0604020202020204" pitchFamily="34" charset="0"/>
                <a:ea typeface="宋体" panose="02010600030101010101" pitchFamily="2" charset="-122"/>
              </a:endParaRPr>
            </a:p>
          </p:txBody>
        </p:sp>
        <p:sp>
          <p:nvSpPr>
            <p:cNvPr id="29720" name="Rectangle 48"/>
            <p:cNvSpPr>
              <a:spLocks noChangeArrowheads="1"/>
            </p:cNvSpPr>
            <p:nvPr/>
          </p:nvSpPr>
          <p:spPr bwMode="auto">
            <a:xfrm>
              <a:off x="1251" y="3354"/>
              <a:ext cx="288"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eaLnBrk="1" hangingPunct="1">
                <a:spcBef>
                  <a:spcPct val="0"/>
                </a:spcBef>
                <a:buClrTx/>
                <a:buSzTx/>
                <a:buFontTx/>
                <a:buNone/>
              </a:pPr>
              <a:r>
                <a:rPr lang="en-US" altLang="zh-CN" sz="900" i="1">
                  <a:ea typeface="宋体" panose="02010600030101010101" pitchFamily="2" charset="-122"/>
                </a:rPr>
                <a:t>W</a:t>
              </a:r>
              <a:r>
                <a:rPr lang="en-US" altLang="zh-CN" sz="900" i="1" baseline="-25000">
                  <a:ea typeface="宋体" panose="02010600030101010101" pitchFamily="2" charset="-122"/>
                </a:rPr>
                <a:t>jn</a:t>
              </a:r>
              <a:endParaRPr lang="en-US" altLang="zh-CN" sz="1350">
                <a:latin typeface="Arial" panose="020B0604020202020204" pitchFamily="34" charset="0"/>
                <a:ea typeface="宋体" panose="02010600030101010101" pitchFamily="2" charset="-122"/>
              </a:endParaRPr>
            </a:p>
          </p:txBody>
        </p:sp>
        <p:sp>
          <p:nvSpPr>
            <p:cNvPr id="29721" name="Rectangle 49"/>
            <p:cNvSpPr>
              <a:spLocks noChangeArrowheads="1"/>
            </p:cNvSpPr>
            <p:nvPr/>
          </p:nvSpPr>
          <p:spPr bwMode="auto">
            <a:xfrm>
              <a:off x="2475" y="2915"/>
              <a:ext cx="288"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eaLnBrk="1" hangingPunct="1">
                <a:spcBef>
                  <a:spcPct val="0"/>
                </a:spcBef>
                <a:buClrTx/>
                <a:buSzTx/>
                <a:buFontTx/>
                <a:buNone/>
              </a:pPr>
              <a:r>
                <a:rPr lang="en-US" altLang="zh-CN" sz="900" i="1">
                  <a:ea typeface="宋体" panose="02010600030101010101" pitchFamily="2" charset="-122"/>
                </a:rPr>
                <a:t>Y</a:t>
              </a:r>
              <a:r>
                <a:rPr lang="en-US" altLang="zh-CN" sz="900" i="1" baseline="-25000">
                  <a:ea typeface="宋体" panose="02010600030101010101" pitchFamily="2" charset="-122"/>
                </a:rPr>
                <a:t>i</a:t>
              </a:r>
              <a:endParaRPr lang="en-US" altLang="zh-CN" sz="1350">
                <a:latin typeface="Arial" panose="020B0604020202020204" pitchFamily="34" charset="0"/>
                <a:ea typeface="宋体" panose="02010600030101010101" pitchFamily="2" charset="-122"/>
              </a:endParaRPr>
            </a:p>
          </p:txBody>
        </p:sp>
        <p:sp>
          <p:nvSpPr>
            <p:cNvPr id="29722" name="Rectangle 50"/>
            <p:cNvSpPr>
              <a:spLocks noChangeArrowheads="1"/>
            </p:cNvSpPr>
            <p:nvPr/>
          </p:nvSpPr>
          <p:spPr bwMode="auto">
            <a:xfrm>
              <a:off x="1251" y="3124"/>
              <a:ext cx="120"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eaLnBrk="1" hangingPunct="1">
                <a:lnSpc>
                  <a:spcPct val="64000"/>
                </a:lnSpc>
                <a:spcBef>
                  <a:spcPct val="0"/>
                </a:spcBef>
                <a:buClrTx/>
                <a:buSzTx/>
                <a:buFontTx/>
                <a:buNone/>
              </a:pPr>
              <a:r>
                <a:rPr lang="zh-CN" altLang="en-US" sz="900" b="1">
                  <a:latin typeface="宋体" panose="02010600030101010101" pitchFamily="2" charset="-122"/>
                  <a:ea typeface="宋体" panose="02010600030101010101" pitchFamily="2" charset="-122"/>
                </a:rPr>
                <a:t>：：</a:t>
              </a:r>
              <a:endParaRPr lang="zh-CN" altLang="en-US" sz="900" b="1">
                <a:ea typeface="宋体" panose="02010600030101010101" pitchFamily="2" charset="-122"/>
              </a:endParaRPr>
            </a:p>
            <a:p>
              <a:pPr eaLnBrk="1" hangingPunct="1">
                <a:spcBef>
                  <a:spcPct val="0"/>
                </a:spcBef>
                <a:buClrTx/>
                <a:buSzTx/>
                <a:buFontTx/>
                <a:buNone/>
              </a:pPr>
              <a:endParaRPr lang="en-US" altLang="zh-CN" sz="1350">
                <a:latin typeface="Arial" panose="020B0604020202020204" pitchFamily="34" charset="0"/>
                <a:ea typeface="宋体" panose="02010600030101010101" pitchFamily="2" charset="-122"/>
              </a:endParaRPr>
            </a:p>
          </p:txBody>
        </p:sp>
        <p:sp>
          <p:nvSpPr>
            <p:cNvPr id="29723" name="Line 51"/>
            <p:cNvSpPr>
              <a:spLocks noChangeShapeType="1"/>
            </p:cNvSpPr>
            <p:nvPr/>
          </p:nvSpPr>
          <p:spPr bwMode="auto">
            <a:xfrm>
              <a:off x="1969" y="2767"/>
              <a:ext cx="1" cy="561"/>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p>
          </p:txBody>
        </p:sp>
        <p:sp>
          <p:nvSpPr>
            <p:cNvPr id="29724" name="Rectangle 52"/>
            <p:cNvSpPr>
              <a:spLocks noChangeArrowheads="1"/>
            </p:cNvSpPr>
            <p:nvPr/>
          </p:nvSpPr>
          <p:spPr bwMode="auto">
            <a:xfrm>
              <a:off x="1109" y="2323"/>
              <a:ext cx="106"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68529" tIns="34265" rIns="68529" bIns="34265">
              <a:spAutoFit/>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endParaRPr lang="zh-CN" altLang="zh-CN" sz="1050" i="1">
                <a:latin typeface="Arial" panose="020B0604020202020204" pitchFamily="34" charset="0"/>
                <a:ea typeface="宋体" panose="02010600030101010101" pitchFamily="2" charset="-122"/>
                <a:sym typeface="Symbol" panose="05050102010706020507" pitchFamily="18" charset="2"/>
              </a:endParaRPr>
            </a:p>
          </p:txBody>
        </p:sp>
        <p:sp>
          <p:nvSpPr>
            <p:cNvPr id="29725" name="Rectangle 53"/>
            <p:cNvSpPr>
              <a:spLocks noChangeArrowheads="1"/>
            </p:cNvSpPr>
            <p:nvPr/>
          </p:nvSpPr>
          <p:spPr bwMode="auto">
            <a:xfrm>
              <a:off x="1429" y="2464"/>
              <a:ext cx="197"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68529" tIns="34265" rIns="68529" bIns="34265">
              <a:spAutoFit/>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1050">
                  <a:latin typeface="Arial" panose="020B0604020202020204" pitchFamily="34" charset="0"/>
                  <a:ea typeface="宋体" panose="02010600030101010101" pitchFamily="2" charset="-122"/>
                  <a:sym typeface="Symbol" panose="05050102010706020507" pitchFamily="18" charset="2"/>
                </a:rPr>
                <a:t>-1</a:t>
              </a:r>
              <a:endParaRPr lang="en-US" altLang="zh-CN" sz="1050">
                <a:latin typeface="Arial" panose="020B0604020202020204" pitchFamily="34" charset="0"/>
                <a:ea typeface="宋体" panose="02010600030101010101" pitchFamily="2" charset="-122"/>
                <a:sym typeface="Symbol" panose="05050102010706020507" pitchFamily="18" charset="2"/>
              </a:endParaRPr>
            </a:p>
          </p:txBody>
        </p:sp>
      </p:grpSp>
      <p:sp>
        <p:nvSpPr>
          <p:cNvPr id="29703" name="Rectangle 56"/>
          <p:cNvSpPr>
            <a:spLocks noChangeArrowheads="1"/>
          </p:cNvSpPr>
          <p:nvPr/>
        </p:nvSpPr>
        <p:spPr bwMode="auto">
          <a:xfrm>
            <a:off x="1052514" y="1600201"/>
            <a:ext cx="4104085" cy="53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endParaRPr lang="zh-CN" altLang="zh-CN" sz="2400"/>
          </a:p>
        </p:txBody>
      </p:sp>
      <p:graphicFrame>
        <p:nvGraphicFramePr>
          <p:cNvPr id="28680" name="Object 57"/>
          <p:cNvGraphicFramePr>
            <a:graphicFrameLocks noGrp="1" noChangeAspect="1"/>
          </p:cNvGraphicFramePr>
          <p:nvPr>
            <p:ph idx="1"/>
          </p:nvPr>
        </p:nvGraphicFramePr>
        <p:xfrm>
          <a:off x="2374777" y="623486"/>
          <a:ext cx="2375245" cy="882900"/>
        </p:xfrm>
        <a:graphic>
          <a:graphicData uri="http://schemas.openxmlformats.org/presentationml/2006/ole">
            <mc:AlternateContent xmlns:mc="http://schemas.openxmlformats.org/markup-compatibility/2006">
              <mc:Choice xmlns:v="urn:schemas-microsoft-com:vml" Requires="v">
                <p:oleObj spid="_x0000_s2077" name="Equation" r:id="rId5" imgW="812165" imgH="285115" progId="Equation.DSMT4">
                  <p:embed/>
                </p:oleObj>
              </mc:Choice>
              <mc:Fallback>
                <p:oleObj name="Equation" r:id="rId5" imgW="812165" imgH="285115" progId="Equation.DSMT4">
                  <p:embed/>
                  <p:pic>
                    <p:nvPicPr>
                      <p:cNvPr id="0" name="图片 207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74777" y="623486"/>
                        <a:ext cx="2375245" cy="882900"/>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8675">
                                            <p:txEl>
                                              <p:pRg st="0" end="0"/>
                                            </p:txEl>
                                          </p:spTgt>
                                        </p:tgtEl>
                                        <p:attrNameLst>
                                          <p:attrName>style.visibility</p:attrName>
                                        </p:attrNameLst>
                                      </p:cBhvr>
                                      <p:to>
                                        <p:strVal val="visible"/>
                                      </p:to>
                                    </p:set>
                                    <p:animEffect transition="in" filter="blinds(horizontal)">
                                      <p:cBhvr>
                                        <p:cTn id="11" dur="500"/>
                                        <p:tgtEl>
                                          <p:spTgt spid="2867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8680"/>
                                        </p:tgtEl>
                                        <p:attrNameLst>
                                          <p:attrName>style.visibility</p:attrName>
                                        </p:attrNameLst>
                                      </p:cBhvr>
                                      <p:to>
                                        <p:strVal val="visible"/>
                                      </p:to>
                                    </p:set>
                                    <p:animEffect transition="in" filter="blinds(horizontal)">
                                      <p:cBhvr>
                                        <p:cTn id="16" dur="500"/>
                                        <p:tgtEl>
                                          <p:spTgt spid="28680"/>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8675">
                                            <p:txEl>
                                              <p:pRg st="1" end="1"/>
                                            </p:txEl>
                                          </p:spTgt>
                                        </p:tgtEl>
                                        <p:attrNameLst>
                                          <p:attrName>style.visibility</p:attrName>
                                        </p:attrNameLst>
                                      </p:cBhvr>
                                      <p:to>
                                        <p:strVal val="visible"/>
                                      </p:to>
                                    </p:set>
                                    <p:animEffect transition="in" filter="blinds(horizontal)">
                                      <p:cBhvr>
                                        <p:cTn id="21" dur="500"/>
                                        <p:tgtEl>
                                          <p:spTgt spid="2867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8675">
                                            <p:txEl>
                                              <p:pRg st="2" end="2"/>
                                            </p:txEl>
                                          </p:spTgt>
                                        </p:tgtEl>
                                        <p:attrNameLst>
                                          <p:attrName>style.visibility</p:attrName>
                                        </p:attrNameLst>
                                      </p:cBhvr>
                                      <p:to>
                                        <p:strVal val="visible"/>
                                      </p:to>
                                    </p:set>
                                    <p:animEffect transition="in" filter="blinds(horizontal)">
                                      <p:cBhvr>
                                        <p:cTn id="26" dur="500"/>
                                        <p:tgtEl>
                                          <p:spTgt spid="28675">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8675">
                                            <p:txEl>
                                              <p:pRg st="3" end="3"/>
                                            </p:txEl>
                                          </p:spTgt>
                                        </p:tgtEl>
                                        <p:attrNameLst>
                                          <p:attrName>style.visibility</p:attrName>
                                        </p:attrNameLst>
                                      </p:cBhvr>
                                      <p:to>
                                        <p:strVal val="visible"/>
                                      </p:to>
                                    </p:set>
                                    <p:animEffect transition="in" filter="blinds(horizontal)">
                                      <p:cBhvr>
                                        <p:cTn id="31" dur="500"/>
                                        <p:tgtEl>
                                          <p:spTgt spid="28675">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29701"/>
                                        </p:tgtEl>
                                        <p:attrNameLst>
                                          <p:attrName>style.visibility</p:attrName>
                                        </p:attrNameLst>
                                      </p:cBhvr>
                                      <p:to>
                                        <p:strVal val="visible"/>
                                      </p:to>
                                    </p:set>
                                    <p:animEffect transition="in" filter="fade">
                                      <p:cBhvr>
                                        <p:cTn id="36" dur="1000"/>
                                        <p:tgtEl>
                                          <p:spTgt spid="29701"/>
                                        </p:tgtEl>
                                      </p:cBhvr>
                                    </p:animEffect>
                                    <p:anim calcmode="lin" valueType="num">
                                      <p:cBhvr>
                                        <p:cTn id="37" dur="1000" fill="hold"/>
                                        <p:tgtEl>
                                          <p:spTgt spid="29701"/>
                                        </p:tgtEl>
                                        <p:attrNameLst>
                                          <p:attrName>ppt_x</p:attrName>
                                        </p:attrNameLst>
                                      </p:cBhvr>
                                      <p:tavLst>
                                        <p:tav tm="0">
                                          <p:val>
                                            <p:strVal val="#ppt_x"/>
                                          </p:val>
                                        </p:tav>
                                        <p:tav tm="100000">
                                          <p:val>
                                            <p:strVal val="#ppt_x"/>
                                          </p:val>
                                        </p:tav>
                                      </p:tavLst>
                                    </p:anim>
                                    <p:anim calcmode="lin" valueType="num">
                                      <p:cBhvr>
                                        <p:cTn id="38" dur="1000" fill="hold"/>
                                        <p:tgtEl>
                                          <p:spTgt spid="297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ldLvl="2"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5061" y="411510"/>
            <a:ext cx="5276850" cy="1857375"/>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752" y="2643758"/>
            <a:ext cx="4381500" cy="2009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1486" y="195486"/>
            <a:ext cx="5915025" cy="3263504"/>
          </a:xfrm>
        </p:spPr>
        <p:txBody>
          <a:bodyPr/>
          <a:lstStyle/>
          <a:p>
            <a:pPr marL="0" indent="0">
              <a:buNone/>
            </a:pPr>
            <a:r>
              <a:rPr lang="en-US" altLang="zh-CN" dirty="0"/>
              <a:t>https://mp.weixin.qq.com/s/np_QPpaBS63CXzbWBiXq5Q</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77316" y="1059582"/>
            <a:ext cx="5703366" cy="3775468"/>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5"/>
          <p:cNvGraphicFramePr>
            <a:graphicFrameLocks noGrp="1"/>
          </p:cNvGraphicFramePr>
          <p:nvPr/>
        </p:nvGraphicFramePr>
        <p:xfrm>
          <a:off x="242888" y="550069"/>
          <a:ext cx="6498480" cy="4109913"/>
        </p:xfrm>
        <a:graphic>
          <a:graphicData uri="http://schemas.openxmlformats.org/drawingml/2006/table">
            <a:tbl>
              <a:tblPr/>
              <a:tblGrid>
                <a:gridCol w="943099"/>
                <a:gridCol w="1195675"/>
                <a:gridCol w="1371009"/>
                <a:gridCol w="2988697"/>
              </a:tblGrid>
              <a:tr h="274774">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400" b="1" i="0" u="none" strike="noStrike" cap="none" normalizeH="0" baseline="0" dirty="0" smtClean="0">
                          <a:ln>
                            <a:noFill/>
                          </a:ln>
                          <a:solidFill>
                            <a:srgbClr val="FFFFFF"/>
                          </a:solidFill>
                          <a:effectLst/>
                          <a:latin typeface="Calibri" panose="020F0502020204030204" pitchFamily="34" charset="0"/>
                          <a:ea typeface="宋体" panose="02010600030101010101" pitchFamily="2" charset="-122"/>
                        </a:rPr>
                        <a:t>激活函数</a:t>
                      </a:r>
                      <a:endParaRPr kumimoji="0" lang="zh-CN" sz="1400" b="1" i="0" u="none" strike="noStrike" cap="none" normalizeH="0" baseline="0" dirty="0" smtClean="0">
                        <a:ln>
                          <a:noFill/>
                        </a:ln>
                        <a:solidFill>
                          <a:srgbClr val="FFFFFF"/>
                        </a:solidFill>
                        <a:effectLst/>
                        <a:latin typeface="Calibri" panose="020F0502020204030204" pitchFamily="34" charset="0"/>
                        <a:ea typeface="宋体" panose="02010600030101010101" pitchFamily="2" charset="-122"/>
                      </a:endParaRPr>
                    </a:p>
                  </a:txBody>
                  <a:tcPr marL="68580" marR="68580" marT="34288" marB="3428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400" b="1" i="0" u="none" strike="noStrike" cap="none" normalizeH="0" baseline="0" dirty="0" smtClean="0">
                          <a:ln>
                            <a:noFill/>
                          </a:ln>
                          <a:solidFill>
                            <a:srgbClr val="FFFFFF"/>
                          </a:solidFill>
                          <a:effectLst/>
                          <a:latin typeface="Calibri" panose="020F0502020204030204" pitchFamily="34" charset="0"/>
                          <a:ea typeface="宋体" panose="02010600030101010101" pitchFamily="2" charset="-122"/>
                        </a:rPr>
                        <a:t>表达形式</a:t>
                      </a:r>
                      <a:endParaRPr kumimoji="0" lang="zh-CN" sz="1400" b="1" i="0" u="none" strike="noStrike" cap="none" normalizeH="0" baseline="0" dirty="0" smtClean="0">
                        <a:ln>
                          <a:noFill/>
                        </a:ln>
                        <a:solidFill>
                          <a:srgbClr val="FFFFFF"/>
                        </a:solidFill>
                        <a:effectLst/>
                        <a:latin typeface="Calibri" panose="020F0502020204030204" pitchFamily="34" charset="0"/>
                        <a:ea typeface="宋体" panose="02010600030101010101" pitchFamily="2" charset="-122"/>
                      </a:endParaRPr>
                    </a:p>
                  </a:txBody>
                  <a:tcPr marL="68580" marR="68580" marT="34288" marB="3428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400" b="1" i="0" u="none" strike="noStrike" cap="none" normalizeH="0" baseline="0" dirty="0" smtClean="0">
                          <a:ln>
                            <a:noFill/>
                          </a:ln>
                          <a:solidFill>
                            <a:srgbClr val="FFFFFF"/>
                          </a:solidFill>
                          <a:effectLst/>
                          <a:latin typeface="Calibri" panose="020F0502020204030204" pitchFamily="34" charset="0"/>
                          <a:ea typeface="宋体" panose="02010600030101010101" pitchFamily="2" charset="-122"/>
                        </a:rPr>
                        <a:t>图形</a:t>
                      </a:r>
                      <a:endParaRPr kumimoji="0" lang="zh-CN" sz="1400" b="1" i="0" u="none" strike="noStrike" cap="none" normalizeH="0" baseline="0" dirty="0" smtClean="0">
                        <a:ln>
                          <a:noFill/>
                        </a:ln>
                        <a:solidFill>
                          <a:srgbClr val="FFFFFF"/>
                        </a:solidFill>
                        <a:effectLst/>
                        <a:latin typeface="Calibri" panose="020F0502020204030204" pitchFamily="34" charset="0"/>
                        <a:ea typeface="宋体" panose="02010600030101010101" pitchFamily="2" charset="-122"/>
                      </a:endParaRPr>
                    </a:p>
                  </a:txBody>
                  <a:tcPr marL="68580" marR="68580" marT="34288" marB="3428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400" b="1" i="0" u="none" strike="noStrike" cap="none" normalizeH="0" baseline="0" dirty="0" smtClean="0">
                          <a:ln>
                            <a:noFill/>
                          </a:ln>
                          <a:solidFill>
                            <a:srgbClr val="FFFFFF"/>
                          </a:solidFill>
                          <a:effectLst/>
                          <a:latin typeface="Calibri" panose="020F0502020204030204" pitchFamily="34" charset="0"/>
                          <a:ea typeface="宋体" panose="02010600030101010101" pitchFamily="2" charset="-122"/>
                        </a:rPr>
                        <a:t>解释说明</a:t>
                      </a:r>
                      <a:endParaRPr kumimoji="0" lang="zh-CN" sz="1400" b="1" i="0" u="none" strike="noStrike" cap="none" normalizeH="0" baseline="0" dirty="0" smtClean="0">
                        <a:ln>
                          <a:noFill/>
                        </a:ln>
                        <a:solidFill>
                          <a:srgbClr val="FFFFFF"/>
                        </a:solidFill>
                        <a:effectLst/>
                        <a:latin typeface="Calibri" panose="020F0502020204030204" pitchFamily="34" charset="0"/>
                        <a:ea typeface="宋体" panose="02010600030101010101" pitchFamily="2" charset="-122"/>
                      </a:endParaRPr>
                    </a:p>
                  </a:txBody>
                  <a:tcPr marL="68580" marR="68580" marT="34288" marB="3428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1048575">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400" b="0"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rPr>
                        <a:t>域值函数 （阶梯函数）</a:t>
                      </a:r>
                      <a:endParaRPr kumimoji="0" lang="zh-CN"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txBody>
                  <a:tcPr marL="68580" marR="68580" marT="34288" marB="3428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zh-CN"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txBody>
                  <a:tcPr marL="68580" marR="68580" marT="34288" marB="3428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zh-CN"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txBody>
                  <a:tcPr marL="68580" marR="68580" marT="34288" marB="3428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lang="zh-CN" altLang="zh-CN" sz="1400" kern="1200" dirty="0" smtClean="0">
                          <a:solidFill>
                            <a:schemeClr val="tx1"/>
                          </a:solidFill>
                          <a:effectLst/>
                          <a:latin typeface="+mn-lt"/>
                          <a:ea typeface="+mn-ea"/>
                          <a:cs typeface="+mn-cs"/>
                        </a:rPr>
                        <a:t>当函数的自变量小于</a:t>
                      </a:r>
                      <a:r>
                        <a:rPr lang="x-none" altLang="zh-CN" sz="1400" kern="1200" dirty="0" smtClean="0">
                          <a:solidFill>
                            <a:schemeClr val="tx1"/>
                          </a:solidFill>
                          <a:effectLst/>
                          <a:latin typeface="+mn-lt"/>
                          <a:ea typeface="+mn-ea"/>
                          <a:cs typeface="+mn-cs"/>
                        </a:rPr>
                        <a:t>0</a:t>
                      </a:r>
                      <a:r>
                        <a:rPr lang="zh-CN" altLang="zh-CN" sz="1400" kern="1200" dirty="0" smtClean="0">
                          <a:solidFill>
                            <a:schemeClr val="tx1"/>
                          </a:solidFill>
                          <a:effectLst/>
                          <a:latin typeface="+mn-lt"/>
                          <a:ea typeface="+mn-ea"/>
                          <a:cs typeface="+mn-cs"/>
                        </a:rPr>
                        <a:t>时，函数的输出为</a:t>
                      </a:r>
                      <a:r>
                        <a:rPr lang="x-none" altLang="zh-CN" sz="1400" kern="1200" dirty="0" smtClean="0">
                          <a:solidFill>
                            <a:schemeClr val="tx1"/>
                          </a:solidFill>
                          <a:effectLst/>
                          <a:latin typeface="+mn-lt"/>
                          <a:ea typeface="+mn-ea"/>
                          <a:cs typeface="+mn-cs"/>
                        </a:rPr>
                        <a:t>0</a:t>
                      </a:r>
                      <a:r>
                        <a:rPr lang="zh-CN" altLang="zh-CN" sz="1400" kern="1200" dirty="0" smtClean="0">
                          <a:solidFill>
                            <a:schemeClr val="tx1"/>
                          </a:solidFill>
                          <a:effectLst/>
                          <a:latin typeface="+mn-lt"/>
                          <a:ea typeface="+mn-ea"/>
                          <a:cs typeface="+mn-cs"/>
                        </a:rPr>
                        <a:t>；当函数的自变量大于或等于</a:t>
                      </a:r>
                      <a:r>
                        <a:rPr lang="x-none" altLang="zh-CN" sz="1400" kern="1200" dirty="0" smtClean="0">
                          <a:solidFill>
                            <a:schemeClr val="tx1"/>
                          </a:solidFill>
                          <a:effectLst/>
                          <a:latin typeface="+mn-lt"/>
                          <a:ea typeface="+mn-ea"/>
                          <a:cs typeface="+mn-cs"/>
                        </a:rPr>
                        <a:t>0</a:t>
                      </a:r>
                      <a:r>
                        <a:rPr lang="zh-CN" altLang="zh-CN" sz="1400" kern="1200" dirty="0" smtClean="0">
                          <a:solidFill>
                            <a:schemeClr val="tx1"/>
                          </a:solidFill>
                          <a:effectLst/>
                          <a:latin typeface="+mn-lt"/>
                          <a:ea typeface="+mn-ea"/>
                          <a:cs typeface="+mn-cs"/>
                        </a:rPr>
                        <a:t>时，函数的输出为</a:t>
                      </a:r>
                      <a:r>
                        <a:rPr lang="x-none" altLang="zh-CN" sz="1400" kern="1200" dirty="0" smtClean="0">
                          <a:solidFill>
                            <a:schemeClr val="tx1"/>
                          </a:solidFill>
                          <a:effectLst/>
                          <a:latin typeface="+mn-lt"/>
                          <a:ea typeface="+mn-ea"/>
                          <a:cs typeface="+mn-cs"/>
                        </a:rPr>
                        <a:t>1</a:t>
                      </a:r>
                      <a:r>
                        <a:rPr lang="zh-CN" altLang="zh-CN" sz="1400" kern="1200" dirty="0" smtClean="0">
                          <a:solidFill>
                            <a:schemeClr val="tx1"/>
                          </a:solidFill>
                          <a:effectLst/>
                          <a:latin typeface="+mn-lt"/>
                          <a:ea typeface="+mn-ea"/>
                          <a:cs typeface="+mn-cs"/>
                        </a:rPr>
                        <a:t>，用该函数可以把输入分成两类。</a:t>
                      </a:r>
                      <a:endParaRPr kumimoji="0" lang="zh-CN"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txBody>
                  <a:tcPr marL="68580" marR="68580" marT="34288" marB="3428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898595">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lang="zh-CN" altLang="zh-CN" sz="1400" kern="1200" dirty="0" smtClean="0">
                          <a:solidFill>
                            <a:schemeClr val="tx1"/>
                          </a:solidFill>
                          <a:effectLst/>
                          <a:latin typeface="+mn-lt"/>
                          <a:ea typeface="+mn-ea"/>
                          <a:cs typeface="+mn-cs"/>
                        </a:rPr>
                        <a:t>分段线性函数</a:t>
                      </a:r>
                      <a:endParaRPr kumimoji="0" lang="zh-CN"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txBody>
                  <a:tcPr marL="68580" marR="68580" marT="34288" marB="3428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zh-CN"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txBody>
                  <a:tcPr marL="68580" marR="68580" marT="34288" marB="3428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zh-CN"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txBody>
                  <a:tcPr marL="68580" marR="68580" marT="34288" marB="3428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lang="zh-CN" altLang="zh-CN" sz="1400" kern="1200" dirty="0" smtClean="0">
                          <a:solidFill>
                            <a:schemeClr val="tx1"/>
                          </a:solidFill>
                          <a:effectLst/>
                          <a:latin typeface="+mn-lt"/>
                          <a:ea typeface="+mn-ea"/>
                          <a:cs typeface="+mn-cs"/>
                        </a:rPr>
                        <a:t>该函数在（</a:t>
                      </a:r>
                      <a:r>
                        <a:rPr lang="x-none" altLang="zh-CN" sz="1400" kern="1200" dirty="0" smtClean="0">
                          <a:solidFill>
                            <a:schemeClr val="tx1"/>
                          </a:solidFill>
                          <a:effectLst/>
                          <a:latin typeface="+mn-lt"/>
                          <a:ea typeface="+mn-ea"/>
                          <a:cs typeface="+mn-cs"/>
                        </a:rPr>
                        <a:t>-1</a:t>
                      </a:r>
                      <a:r>
                        <a:rPr lang="zh-CN" altLang="zh-CN" sz="1400" kern="1200" dirty="0" smtClean="0">
                          <a:solidFill>
                            <a:schemeClr val="tx1"/>
                          </a:solidFill>
                          <a:effectLst/>
                          <a:latin typeface="+mn-lt"/>
                          <a:ea typeface="+mn-ea"/>
                          <a:cs typeface="+mn-cs"/>
                        </a:rPr>
                        <a:t>，</a:t>
                      </a:r>
                      <a:r>
                        <a:rPr lang="x-none" altLang="zh-CN" sz="1400" kern="1200" dirty="0" smtClean="0">
                          <a:solidFill>
                            <a:schemeClr val="tx1"/>
                          </a:solidFill>
                          <a:effectLst/>
                          <a:latin typeface="+mn-lt"/>
                          <a:ea typeface="+mn-ea"/>
                          <a:cs typeface="+mn-cs"/>
                        </a:rPr>
                        <a:t>+1</a:t>
                      </a:r>
                      <a:r>
                        <a:rPr lang="zh-CN" altLang="zh-CN" sz="1400" kern="1200" dirty="0" smtClean="0">
                          <a:solidFill>
                            <a:schemeClr val="tx1"/>
                          </a:solidFill>
                          <a:effectLst/>
                          <a:latin typeface="+mn-lt"/>
                          <a:ea typeface="+mn-ea"/>
                          <a:cs typeface="+mn-cs"/>
                        </a:rPr>
                        <a:t>）线性区内的放大系数是一致的，这种形式的激活函数可以看作是非线性放大器的近似。</a:t>
                      </a:r>
                      <a:endParaRPr kumimoji="0" lang="zh-CN"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txBody>
                  <a:tcPr marL="68580" marR="68580" marT="34288" marB="3428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1106536">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lang="zh-CN" altLang="zh-CN" sz="1400" kern="1200" dirty="0" smtClean="0">
                          <a:solidFill>
                            <a:schemeClr val="tx1"/>
                          </a:solidFill>
                          <a:effectLst/>
                          <a:latin typeface="+mn-lt"/>
                          <a:ea typeface="+mn-ea"/>
                          <a:cs typeface="+mn-cs"/>
                        </a:rPr>
                        <a:t>非线性转移函数</a:t>
                      </a:r>
                      <a:endParaRPr lang="en-US" altLang="zh-CN" sz="1400" kern="1200" dirty="0" smtClean="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altLang="zh-CN" sz="1400" b="0" i="0" u="none" strike="noStrike" kern="1200" cap="none" normalizeH="0" baseline="0" smtClean="0">
                          <a:ln>
                            <a:noFill/>
                          </a:ln>
                          <a:solidFill>
                            <a:schemeClr val="tx1"/>
                          </a:solidFill>
                          <a:effectLst/>
                          <a:latin typeface="+mn-lt"/>
                          <a:ea typeface="+mn-ea"/>
                          <a:cs typeface="+mn-cs"/>
                        </a:rPr>
                        <a:t>sigmod</a:t>
                      </a:r>
                      <a:endParaRPr kumimoji="0" lang="zh-CN" altLang="en-US"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txBody>
                  <a:tcPr marL="68580" marR="68580" marT="34288" marB="3428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zh-CN" altLang="en-US"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txBody>
                  <a:tcPr marL="68580" marR="68580" marT="34288" marB="3428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zh-CN" altLang="en-US"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txBody>
                  <a:tcPr marL="68580" marR="68580" marT="34288" marB="3428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lang="zh-CN" altLang="zh-CN" sz="1400" kern="1200" dirty="0" smtClean="0">
                          <a:solidFill>
                            <a:schemeClr val="tx1"/>
                          </a:solidFill>
                          <a:effectLst/>
                          <a:latin typeface="+mn-lt"/>
                          <a:ea typeface="+mn-ea"/>
                          <a:cs typeface="+mn-cs"/>
                        </a:rPr>
                        <a:t>单极性</a:t>
                      </a:r>
                      <a:r>
                        <a:rPr lang="en-US" altLang="zh-CN" sz="1400" kern="1200" dirty="0" smtClean="0">
                          <a:solidFill>
                            <a:schemeClr val="tx1"/>
                          </a:solidFill>
                          <a:effectLst/>
                          <a:latin typeface="+mn-lt"/>
                          <a:ea typeface="+mn-ea"/>
                          <a:cs typeface="+mn-cs"/>
                        </a:rPr>
                        <a:t>S</a:t>
                      </a:r>
                      <a:r>
                        <a:rPr lang="zh-CN" altLang="zh-CN" sz="1400" kern="1200" dirty="0" smtClean="0">
                          <a:solidFill>
                            <a:schemeClr val="tx1"/>
                          </a:solidFill>
                          <a:effectLst/>
                          <a:latin typeface="+mn-lt"/>
                          <a:ea typeface="+mn-ea"/>
                          <a:cs typeface="+mn-cs"/>
                        </a:rPr>
                        <a:t>型函数为实数域</a:t>
                      </a:r>
                      <a:r>
                        <a:rPr lang="en-US" altLang="zh-CN" sz="1400" kern="1200" dirty="0" smtClean="0">
                          <a:solidFill>
                            <a:schemeClr val="tx1"/>
                          </a:solidFill>
                          <a:effectLst/>
                          <a:latin typeface="+mn-lt"/>
                          <a:ea typeface="+mn-ea"/>
                          <a:cs typeface="+mn-cs"/>
                        </a:rPr>
                        <a:t>R</a:t>
                      </a:r>
                      <a:r>
                        <a:rPr lang="zh-CN" altLang="zh-CN" sz="1400" kern="1200" dirty="0" smtClean="0">
                          <a:solidFill>
                            <a:schemeClr val="tx1"/>
                          </a:solidFill>
                          <a:effectLst/>
                          <a:latin typeface="+mn-lt"/>
                          <a:ea typeface="+mn-ea"/>
                          <a:cs typeface="+mn-cs"/>
                        </a:rPr>
                        <a:t>到</a:t>
                      </a:r>
                      <a:r>
                        <a:rPr lang="en-US" altLang="zh-CN" sz="1400" kern="1200" dirty="0" smtClean="0">
                          <a:solidFill>
                            <a:schemeClr val="tx1"/>
                          </a:solidFill>
                          <a:effectLst/>
                          <a:latin typeface="+mn-lt"/>
                          <a:ea typeface="+mn-ea"/>
                          <a:cs typeface="+mn-cs"/>
                        </a:rPr>
                        <a:t>[0</a:t>
                      </a:r>
                      <a:r>
                        <a:rPr lang="zh-CN" altLang="zh-CN" sz="1400" kern="1200" dirty="0" smtClean="0">
                          <a:solidFill>
                            <a:schemeClr val="tx1"/>
                          </a:solidFill>
                          <a:effectLst/>
                          <a:latin typeface="+mn-lt"/>
                          <a:ea typeface="+mn-ea"/>
                          <a:cs typeface="+mn-cs"/>
                        </a:rPr>
                        <a:t>，</a:t>
                      </a:r>
                      <a:r>
                        <a:rPr lang="en-US" altLang="zh-CN" sz="1400" kern="1200" dirty="0" smtClean="0">
                          <a:solidFill>
                            <a:schemeClr val="tx1"/>
                          </a:solidFill>
                          <a:effectLst/>
                          <a:latin typeface="+mn-lt"/>
                          <a:ea typeface="+mn-ea"/>
                          <a:cs typeface="+mn-cs"/>
                        </a:rPr>
                        <a:t>1]</a:t>
                      </a:r>
                      <a:r>
                        <a:rPr lang="zh-CN" altLang="zh-CN" sz="1400" kern="1200" dirty="0" smtClean="0">
                          <a:solidFill>
                            <a:schemeClr val="tx1"/>
                          </a:solidFill>
                          <a:effectLst/>
                          <a:latin typeface="+mn-lt"/>
                          <a:ea typeface="+mn-ea"/>
                          <a:cs typeface="+mn-cs"/>
                        </a:rPr>
                        <a:t>闭集的连续函数，代表了连续状态型神经元模型。其特点是函数本身及其导数都是连续的，能够体现数学计算上的优越性。</a:t>
                      </a:r>
                      <a:endParaRPr kumimoji="0" lang="zh-CN" altLang="en-US"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txBody>
                  <a:tcPr marL="68580" marR="68580" marT="34288" marB="3428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745431">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altLang="zh-CN" sz="1400" b="0" i="0" u="none" strike="noStrike" cap="none" normalizeH="0" baseline="0" dirty="0" err="1" smtClean="0">
                          <a:ln>
                            <a:noFill/>
                          </a:ln>
                          <a:solidFill>
                            <a:srgbClr val="000000"/>
                          </a:solidFill>
                          <a:effectLst/>
                          <a:latin typeface="Calibri" panose="020F0502020204030204" pitchFamily="34" charset="0"/>
                          <a:ea typeface="宋体" panose="02010600030101010101" pitchFamily="2" charset="-122"/>
                        </a:rPr>
                        <a:t>Relu</a:t>
                      </a:r>
                      <a:r>
                        <a:rPr kumimoji="0" lang="zh-CN" altLang="en-US" sz="1400" b="0"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rPr>
                        <a:t>函数</a:t>
                      </a:r>
                      <a:endParaRPr kumimoji="0" lang="zh-CN"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txBody>
                  <a:tcPr marL="68580" marR="68580" marT="34288" marB="3428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zh-CN"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txBody>
                  <a:tcPr marL="68580" marR="68580" marT="34288" marB="3428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zh-CN"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txBody>
                  <a:tcPr marL="68580" marR="68580" marT="34288" marB="3428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400" b="0"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rPr>
                        <a:t>这是近年来提出的激活函数，它具有计算简单、效果更佳的特点，目前已经有取代其他激活函数的趋势。</a:t>
                      </a:r>
                      <a:endParaRPr kumimoji="0" lang="zh-CN"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txBody>
                  <a:tcPr marL="68580" marR="68580" marT="34288" marB="3428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bl>
          </a:graphicData>
        </a:graphic>
      </p:graphicFrame>
      <p:pic>
        <p:nvPicPr>
          <p:cNvPr id="4099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50156" y="1181100"/>
            <a:ext cx="1044179"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pic>
        <p:nvPicPr>
          <p:cNvPr id="4099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9350" y="875110"/>
            <a:ext cx="149542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pic>
        <p:nvPicPr>
          <p:cNvPr id="4099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9207" y="2058592"/>
            <a:ext cx="1064419" cy="535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pic>
        <p:nvPicPr>
          <p:cNvPr id="4099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1029" y="1921669"/>
            <a:ext cx="1323975" cy="758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pic>
        <p:nvPicPr>
          <p:cNvPr id="40999"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9454" y="3105150"/>
            <a:ext cx="84772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pic>
        <p:nvPicPr>
          <p:cNvPr id="4100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0787" y="2889648"/>
            <a:ext cx="1423988" cy="872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pic>
        <p:nvPicPr>
          <p:cNvPr id="41001"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6831" y="4145756"/>
            <a:ext cx="92392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pic>
        <p:nvPicPr>
          <p:cNvPr id="41002"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74119" y="3868341"/>
            <a:ext cx="1495425" cy="856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4664" y="411510"/>
            <a:ext cx="5472608" cy="1477328"/>
          </a:xfrm>
          <a:prstGeom prst="rect">
            <a:avLst/>
          </a:prstGeom>
        </p:spPr>
        <p:txBody>
          <a:bodyPr wrap="square">
            <a:spAutoFit/>
          </a:bodyPr>
          <a:lstStyle/>
          <a:p>
            <a:pPr algn="just"/>
            <a:r>
              <a:rPr lang="zh-CN" altLang="en-US" dirty="0">
                <a:solidFill>
                  <a:srgbClr val="333333"/>
                </a:solidFill>
                <a:latin typeface="-apple-system"/>
              </a:rPr>
              <a:t>问题</a:t>
            </a:r>
            <a:r>
              <a:rPr lang="en-US" altLang="zh-CN" dirty="0">
                <a:solidFill>
                  <a:srgbClr val="333333"/>
                </a:solidFill>
                <a:latin typeface="-apple-system"/>
              </a:rPr>
              <a:t>1</a:t>
            </a:r>
            <a:r>
              <a:rPr lang="zh-CN" altLang="en-US" dirty="0">
                <a:solidFill>
                  <a:srgbClr val="333333"/>
                </a:solidFill>
                <a:latin typeface="-apple-system"/>
              </a:rPr>
              <a:t>：学习问题</a:t>
            </a:r>
            <a:endParaRPr lang="zh-CN" altLang="en-US" dirty="0">
              <a:solidFill>
                <a:srgbClr val="333333"/>
              </a:solidFill>
              <a:latin typeface="-apple-system"/>
            </a:endParaRPr>
          </a:p>
          <a:p>
            <a:pPr algn="just"/>
            <a:r>
              <a:rPr lang="zh-CN" altLang="en-US" dirty="0">
                <a:solidFill>
                  <a:srgbClr val="333333"/>
                </a:solidFill>
                <a:latin typeface="-apple-system"/>
              </a:rPr>
              <a:t> </a:t>
            </a:r>
            <a:endParaRPr lang="zh-CN" altLang="en-US" dirty="0">
              <a:solidFill>
                <a:srgbClr val="333333"/>
              </a:solidFill>
              <a:latin typeface="-apple-system"/>
            </a:endParaRPr>
          </a:p>
          <a:p>
            <a:pPr algn="just"/>
            <a:r>
              <a:rPr lang="zh-CN" altLang="en-US" dirty="0" smtClean="0">
                <a:solidFill>
                  <a:srgbClr val="333333"/>
                </a:solidFill>
                <a:latin typeface="-apple-system"/>
              </a:rPr>
              <a:t>   早期</a:t>
            </a:r>
            <a:r>
              <a:rPr lang="zh-CN" altLang="en-US" dirty="0">
                <a:solidFill>
                  <a:srgbClr val="333333"/>
                </a:solidFill>
                <a:latin typeface="-apple-system"/>
              </a:rPr>
              <a:t>，神经网络的目标是学习自身，线性函数的处理效果相当好。之所以称为线性函数，是因为</a:t>
            </a:r>
            <a:r>
              <a:rPr lang="en-US" altLang="zh-CN" dirty="0">
                <a:solidFill>
                  <a:srgbClr val="333333"/>
                </a:solidFill>
                <a:latin typeface="-apple-system"/>
              </a:rPr>
              <a:t>v = </a:t>
            </a:r>
            <a:r>
              <a:rPr lang="en-US" altLang="zh-CN" dirty="0" err="1" smtClean="0">
                <a:solidFill>
                  <a:srgbClr val="333333"/>
                </a:solidFill>
                <a:latin typeface="-apple-system"/>
              </a:rPr>
              <a:t>w</a:t>
            </a:r>
            <a:r>
              <a:rPr lang="en-US" altLang="zh-CN" dirty="0" err="1">
                <a:solidFill>
                  <a:srgbClr val="333333"/>
                </a:solidFill>
                <a:latin typeface="-apple-system"/>
              </a:rPr>
              <a:t>m</a:t>
            </a:r>
            <a:r>
              <a:rPr lang="en-US" altLang="zh-CN" dirty="0" smtClean="0">
                <a:solidFill>
                  <a:srgbClr val="333333"/>
                </a:solidFill>
                <a:latin typeface="-apple-system"/>
              </a:rPr>
              <a:t> </a:t>
            </a:r>
            <a:r>
              <a:rPr lang="en-US" altLang="zh-CN" dirty="0">
                <a:solidFill>
                  <a:srgbClr val="333333"/>
                </a:solidFill>
                <a:latin typeface="-apple-system"/>
              </a:rPr>
              <a:t>+ </a:t>
            </a:r>
            <a:r>
              <a:rPr lang="en-US" altLang="zh-CN" dirty="0" smtClean="0">
                <a:solidFill>
                  <a:srgbClr val="333333"/>
                </a:solidFill>
                <a:latin typeface="-apple-system"/>
              </a:rPr>
              <a:t>c </a:t>
            </a:r>
            <a:r>
              <a:rPr lang="zh-CN" altLang="en-US" dirty="0" smtClean="0">
                <a:solidFill>
                  <a:srgbClr val="333333"/>
                </a:solidFill>
                <a:latin typeface="-apple-system"/>
              </a:rPr>
              <a:t>的</a:t>
            </a:r>
            <a:r>
              <a:rPr lang="zh-CN" altLang="en-US" dirty="0">
                <a:solidFill>
                  <a:srgbClr val="333333"/>
                </a:solidFill>
                <a:latin typeface="-apple-system"/>
              </a:rPr>
              <a:t>近似值与直线方程</a:t>
            </a:r>
            <a:r>
              <a:rPr lang="en-US" altLang="zh-CN" dirty="0">
                <a:solidFill>
                  <a:srgbClr val="333333"/>
                </a:solidFill>
                <a:latin typeface="-apple-system"/>
              </a:rPr>
              <a:t>y = </a:t>
            </a:r>
            <a:r>
              <a:rPr lang="en-US" altLang="zh-CN" dirty="0" smtClean="0">
                <a:solidFill>
                  <a:srgbClr val="333333"/>
                </a:solidFill>
                <a:latin typeface="-apple-system"/>
              </a:rPr>
              <a:t>ax </a:t>
            </a:r>
            <a:r>
              <a:rPr lang="en-US" altLang="zh-CN" dirty="0">
                <a:solidFill>
                  <a:srgbClr val="333333"/>
                </a:solidFill>
                <a:latin typeface="-apple-system"/>
              </a:rPr>
              <a:t>+ </a:t>
            </a:r>
            <a:r>
              <a:rPr lang="en-US" altLang="zh-CN" dirty="0" smtClean="0">
                <a:solidFill>
                  <a:srgbClr val="333333"/>
                </a:solidFill>
                <a:latin typeface="-apple-system"/>
              </a:rPr>
              <a:t>b </a:t>
            </a:r>
            <a:r>
              <a:rPr lang="zh-CN" altLang="en-US" dirty="0" smtClean="0">
                <a:solidFill>
                  <a:srgbClr val="333333"/>
                </a:solidFill>
                <a:latin typeface="-apple-system"/>
              </a:rPr>
              <a:t>极为</a:t>
            </a:r>
            <a:r>
              <a:rPr lang="zh-CN" altLang="en-US" dirty="0">
                <a:solidFill>
                  <a:srgbClr val="333333"/>
                </a:solidFill>
                <a:latin typeface="-apple-system"/>
              </a:rPr>
              <a:t>相似。</a:t>
            </a:r>
            <a:endParaRPr lang="zh-CN" altLang="en-US" b="0" i="0" dirty="0">
              <a:solidFill>
                <a:srgbClr val="333333"/>
              </a:solidFill>
              <a:effectLst/>
              <a:latin typeface="-apple-system"/>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2656" y="339502"/>
            <a:ext cx="2262158" cy="369332"/>
          </a:xfrm>
          <a:prstGeom prst="rect">
            <a:avLst/>
          </a:prstGeom>
        </p:spPr>
        <p:txBody>
          <a:bodyPr wrap="none">
            <a:spAutoFit/>
          </a:bodyPr>
          <a:lstStyle/>
          <a:p>
            <a:r>
              <a:rPr lang="zh-CN" altLang="en-US" dirty="0">
                <a:solidFill>
                  <a:srgbClr val="333333"/>
                </a:solidFill>
                <a:latin typeface="-apple-system"/>
              </a:rPr>
              <a:t> 问题</a:t>
            </a:r>
            <a:r>
              <a:rPr lang="en-US" altLang="zh-CN" dirty="0">
                <a:solidFill>
                  <a:srgbClr val="333333"/>
                </a:solidFill>
                <a:latin typeface="-apple-system"/>
              </a:rPr>
              <a:t>2</a:t>
            </a:r>
            <a:r>
              <a:rPr lang="zh-CN" altLang="en-US" dirty="0">
                <a:solidFill>
                  <a:srgbClr val="333333"/>
                </a:solidFill>
                <a:latin typeface="-apple-system"/>
              </a:rPr>
              <a:t>：非线性问题</a:t>
            </a:r>
            <a:endParaRPr lang="zh-CN" altLang="en-US"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95580" y="158120"/>
            <a:ext cx="3722725" cy="1405518"/>
          </a:xfrm>
          <a:prstGeom prst="rect">
            <a:avLst/>
          </a:prstGeom>
        </p:spPr>
      </p:pic>
      <p:sp>
        <p:nvSpPr>
          <p:cNvPr id="4" name="矩形 3"/>
          <p:cNvSpPr/>
          <p:nvPr/>
        </p:nvSpPr>
        <p:spPr>
          <a:xfrm>
            <a:off x="566195" y="1779662"/>
            <a:ext cx="5869625" cy="923330"/>
          </a:xfrm>
          <a:prstGeom prst="rect">
            <a:avLst/>
          </a:prstGeom>
        </p:spPr>
        <p:txBody>
          <a:bodyPr wrap="square">
            <a:spAutoFit/>
          </a:bodyPr>
          <a:lstStyle/>
          <a:p>
            <a:r>
              <a:rPr lang="en-US" altLang="zh-CN" dirty="0">
                <a:solidFill>
                  <a:srgbClr val="333333"/>
                </a:solidFill>
                <a:latin typeface="-apple-system"/>
              </a:rPr>
              <a:t>Sigmoid</a:t>
            </a:r>
            <a:r>
              <a:rPr lang="zh-CN" altLang="en-US" dirty="0">
                <a:solidFill>
                  <a:srgbClr val="333333"/>
                </a:solidFill>
                <a:latin typeface="-apple-system"/>
              </a:rPr>
              <a:t>函数：在函数内输入一个值，输出值的范围为（</a:t>
            </a:r>
            <a:r>
              <a:rPr lang="en-US" altLang="zh-CN" dirty="0">
                <a:solidFill>
                  <a:srgbClr val="333333"/>
                </a:solidFill>
                <a:latin typeface="-apple-system"/>
              </a:rPr>
              <a:t>0,1</a:t>
            </a:r>
            <a:r>
              <a:rPr lang="zh-CN" altLang="en-US" dirty="0">
                <a:solidFill>
                  <a:srgbClr val="333333"/>
                </a:solidFill>
                <a:latin typeface="-apple-system"/>
              </a:rPr>
              <a:t>）。输入的值越小，输出值越接近于</a:t>
            </a:r>
            <a:r>
              <a:rPr lang="en-US" altLang="zh-CN" dirty="0">
                <a:solidFill>
                  <a:srgbClr val="333333"/>
                </a:solidFill>
                <a:latin typeface="-apple-system"/>
              </a:rPr>
              <a:t>0</a:t>
            </a:r>
            <a:r>
              <a:rPr lang="zh-CN" altLang="en-US" dirty="0">
                <a:solidFill>
                  <a:srgbClr val="333333"/>
                </a:solidFill>
                <a:latin typeface="-apple-system"/>
              </a:rPr>
              <a:t>，输入的值越大，输出值则越接近于</a:t>
            </a:r>
            <a:r>
              <a:rPr lang="en-US" altLang="zh-CN" dirty="0">
                <a:solidFill>
                  <a:srgbClr val="333333"/>
                </a:solidFill>
                <a:latin typeface="-apple-system"/>
              </a:rPr>
              <a:t>1</a:t>
            </a:r>
            <a:r>
              <a:rPr lang="zh-CN" altLang="en-US" dirty="0">
                <a:solidFill>
                  <a:srgbClr val="333333"/>
                </a:solidFill>
                <a:latin typeface="-apple-system"/>
              </a:rPr>
              <a:t>，但都不会达到任一个极限值。</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527" y="3272656"/>
            <a:ext cx="3011411" cy="504056"/>
          </a:xfrm>
          <a:prstGeom prst="rect">
            <a:avLst/>
          </a:prstGeom>
        </p:spPr>
      </p:pic>
      <p:pic>
        <p:nvPicPr>
          <p:cNvPr id="6" name="图片 5"/>
          <p:cNvPicPr>
            <a:picLocks noChangeAspect="1"/>
          </p:cNvPicPr>
          <p:nvPr/>
        </p:nvPicPr>
        <p:blipFill>
          <a:blip r:embed="rId3"/>
          <a:stretch>
            <a:fillRect/>
          </a:stretch>
        </p:blipFill>
        <p:spPr>
          <a:xfrm>
            <a:off x="3813810" y="2866390"/>
            <a:ext cx="2863215" cy="161988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44475" y="800100"/>
            <a:ext cx="6071235" cy="3692525"/>
          </a:xfrm>
          <a:prstGeom prst="rect">
            <a:avLst/>
          </a:prstGeom>
          <a:noFill/>
        </p:spPr>
        <p:txBody>
          <a:bodyPr wrap="square" rtlCol="0" anchor="t">
            <a:spAutoFit/>
          </a:bodyPr>
          <a:p>
            <a:r>
              <a:rPr lang="zh-CN" altLang="en-US"/>
              <a:t>特点：</a:t>
            </a:r>
            <a:endParaRPr lang="zh-CN" altLang="en-US"/>
          </a:p>
          <a:p>
            <a:r>
              <a:rPr lang="zh-CN" altLang="en-US"/>
              <a:t>它能够把输入的连续实值变换为0和1之间的输出，特别的，如果是非常大的负数，那么输出就是0；如果是非常大的正数，输出就是1.</a:t>
            </a:r>
            <a:endParaRPr lang="zh-CN" altLang="en-US"/>
          </a:p>
          <a:p>
            <a:endParaRPr lang="zh-CN" altLang="en-US"/>
          </a:p>
          <a:p>
            <a:r>
              <a:rPr lang="zh-CN" altLang="en-US"/>
              <a:t>缺点：</a:t>
            </a:r>
            <a:endParaRPr lang="zh-CN" altLang="en-US"/>
          </a:p>
          <a:p>
            <a:r>
              <a:rPr lang="zh-CN" altLang="en-US"/>
              <a:t>sigmoid函数曾经被使用的很多，不过近年来，用它的人越来越少了。主要是因为它固有的一些缺点。</a:t>
            </a:r>
            <a:endParaRPr lang="zh-CN" altLang="en-US"/>
          </a:p>
          <a:p>
            <a:endParaRPr lang="zh-CN" altLang="en-US"/>
          </a:p>
          <a:p>
            <a:r>
              <a:rPr lang="zh-CN" altLang="en-US"/>
              <a:t>在深度神经网络中梯度反向传递时导致梯度爆炸和梯度消失，其中梯度爆炸发生的概率非常小，而梯度消失发生的概率比较大。</a:t>
            </a:r>
            <a:endParaRPr lang="zh-CN" altLang="en-US"/>
          </a:p>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0086" y="448270"/>
            <a:ext cx="5688632" cy="923330"/>
          </a:xfrm>
          <a:prstGeom prst="rect">
            <a:avLst/>
          </a:prstGeom>
        </p:spPr>
        <p:txBody>
          <a:bodyPr wrap="square">
            <a:spAutoFit/>
          </a:bodyPr>
          <a:lstStyle/>
          <a:p>
            <a:r>
              <a:rPr lang="en-US" altLang="zh-CN" dirty="0" err="1">
                <a:solidFill>
                  <a:srgbClr val="333333"/>
                </a:solidFill>
                <a:latin typeface="-apple-system"/>
              </a:rPr>
              <a:t>tanh</a:t>
            </a:r>
            <a:r>
              <a:rPr lang="zh-CN" altLang="en-US" dirty="0">
                <a:solidFill>
                  <a:srgbClr val="333333"/>
                </a:solidFill>
                <a:latin typeface="-apple-system"/>
              </a:rPr>
              <a:t>函数：也称双曲正切函数。</a:t>
            </a:r>
            <a:r>
              <a:rPr lang="en-US" altLang="zh-CN" dirty="0" err="1">
                <a:solidFill>
                  <a:srgbClr val="333333"/>
                </a:solidFill>
                <a:latin typeface="-apple-system"/>
              </a:rPr>
              <a:t>tanh</a:t>
            </a:r>
            <a:r>
              <a:rPr lang="zh-CN" altLang="en-US" dirty="0">
                <a:solidFill>
                  <a:srgbClr val="333333"/>
                </a:solidFill>
                <a:latin typeface="-apple-system"/>
              </a:rPr>
              <a:t>函数与</a:t>
            </a:r>
            <a:r>
              <a:rPr lang="en-US" altLang="zh-CN" dirty="0">
                <a:solidFill>
                  <a:srgbClr val="333333"/>
                </a:solidFill>
                <a:latin typeface="-apple-system"/>
              </a:rPr>
              <a:t>sigmoid</a:t>
            </a:r>
            <a:r>
              <a:rPr lang="zh-CN" altLang="en-US" dirty="0">
                <a:solidFill>
                  <a:srgbClr val="333333"/>
                </a:solidFill>
                <a:latin typeface="-apple-system"/>
              </a:rPr>
              <a:t>函数非常相似，只是输出值范围为（</a:t>
            </a:r>
            <a:r>
              <a:rPr lang="en-US" altLang="zh-CN" dirty="0">
                <a:solidFill>
                  <a:srgbClr val="333333"/>
                </a:solidFill>
                <a:latin typeface="-apple-system"/>
              </a:rPr>
              <a:t>-1</a:t>
            </a:r>
            <a:r>
              <a:rPr lang="zh-CN" altLang="en-US" dirty="0">
                <a:solidFill>
                  <a:srgbClr val="333333"/>
                </a:solidFill>
                <a:latin typeface="-apple-system"/>
              </a:rPr>
              <a:t>，</a:t>
            </a:r>
            <a:r>
              <a:rPr lang="en-US" altLang="zh-CN" dirty="0">
                <a:solidFill>
                  <a:srgbClr val="333333"/>
                </a:solidFill>
                <a:latin typeface="-apple-system"/>
              </a:rPr>
              <a:t>1</a:t>
            </a:r>
            <a:r>
              <a:rPr lang="zh-CN" altLang="en-US" dirty="0">
                <a:solidFill>
                  <a:srgbClr val="333333"/>
                </a:solidFill>
                <a:latin typeface="-apple-system"/>
              </a:rPr>
              <a:t>）。右侧为</a:t>
            </a:r>
            <a:r>
              <a:rPr lang="en-US" altLang="zh-CN" dirty="0">
                <a:solidFill>
                  <a:srgbClr val="333333"/>
                </a:solidFill>
                <a:latin typeface="-apple-system"/>
              </a:rPr>
              <a:t>sigmoid</a:t>
            </a:r>
            <a:r>
              <a:rPr lang="zh-CN" altLang="en-US" dirty="0">
                <a:solidFill>
                  <a:srgbClr val="333333"/>
                </a:solidFill>
                <a:latin typeface="-apple-system"/>
              </a:rPr>
              <a:t>函数图像，左侧为</a:t>
            </a:r>
            <a:r>
              <a:rPr lang="en-US" altLang="zh-CN" dirty="0" err="1">
                <a:solidFill>
                  <a:srgbClr val="333333"/>
                </a:solidFill>
                <a:latin typeface="-apple-system"/>
              </a:rPr>
              <a:t>tanh</a:t>
            </a:r>
            <a:r>
              <a:rPr lang="zh-CN" altLang="en-US" dirty="0">
                <a:solidFill>
                  <a:srgbClr val="333333"/>
                </a:solidFill>
                <a:latin typeface="-apple-system"/>
              </a:rPr>
              <a:t>函数图像。</a:t>
            </a:r>
            <a:endParaRPr lang="zh-CN" altLang="en-US"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787765"/>
            <a:ext cx="3586139" cy="2046464"/>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1007" y="1787765"/>
            <a:ext cx="3328417" cy="2046464"/>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6632" y="195486"/>
            <a:ext cx="6408712" cy="2031325"/>
          </a:xfrm>
          <a:prstGeom prst="rect">
            <a:avLst/>
          </a:prstGeom>
        </p:spPr>
        <p:txBody>
          <a:bodyPr wrap="square">
            <a:spAutoFit/>
          </a:bodyPr>
          <a:lstStyle/>
          <a:p>
            <a:pPr algn="just"/>
            <a:r>
              <a:rPr lang="zh-CN" altLang="en-US" dirty="0">
                <a:solidFill>
                  <a:srgbClr val="333333"/>
                </a:solidFill>
                <a:latin typeface="-apple-system"/>
              </a:rPr>
              <a:t>问题</a:t>
            </a:r>
            <a:r>
              <a:rPr lang="en-US" altLang="zh-CN" dirty="0">
                <a:solidFill>
                  <a:srgbClr val="333333"/>
                </a:solidFill>
                <a:latin typeface="-apple-system"/>
              </a:rPr>
              <a:t>3</a:t>
            </a:r>
            <a:r>
              <a:rPr lang="zh-CN" altLang="en-US" dirty="0">
                <a:solidFill>
                  <a:srgbClr val="333333"/>
                </a:solidFill>
                <a:latin typeface="-apple-system"/>
              </a:rPr>
              <a:t>：梯度消失问题</a:t>
            </a:r>
            <a:endParaRPr lang="zh-CN" altLang="en-US" dirty="0">
              <a:solidFill>
                <a:srgbClr val="333333"/>
              </a:solidFill>
              <a:latin typeface="-apple-system"/>
            </a:endParaRPr>
          </a:p>
          <a:p>
            <a:pPr algn="just"/>
            <a:r>
              <a:rPr lang="zh-CN" altLang="en-US" dirty="0">
                <a:solidFill>
                  <a:srgbClr val="333333"/>
                </a:solidFill>
                <a:latin typeface="-apple-system"/>
              </a:rPr>
              <a:t> </a:t>
            </a:r>
            <a:endParaRPr lang="zh-CN" altLang="en-US" dirty="0">
              <a:solidFill>
                <a:srgbClr val="333333"/>
              </a:solidFill>
              <a:latin typeface="-apple-system"/>
            </a:endParaRPr>
          </a:p>
          <a:p>
            <a:pPr algn="just"/>
            <a:r>
              <a:rPr lang="zh-CN" altLang="en-US" dirty="0" smtClean="0">
                <a:solidFill>
                  <a:srgbClr val="333333"/>
                </a:solidFill>
                <a:latin typeface="-apple-system"/>
              </a:rPr>
              <a:t>随着</a:t>
            </a:r>
            <a:r>
              <a:rPr lang="zh-CN" altLang="en-US" dirty="0">
                <a:solidFill>
                  <a:srgbClr val="333333"/>
                </a:solidFill>
                <a:latin typeface="-apple-system"/>
              </a:rPr>
              <a:t>进程推进，梯度（比如，学习）消失</a:t>
            </a:r>
            <a:r>
              <a:rPr lang="zh-CN" altLang="en-US" dirty="0" smtClean="0">
                <a:solidFill>
                  <a:srgbClr val="333333"/>
                </a:solidFill>
                <a:latin typeface="-apple-system"/>
              </a:rPr>
              <a:t>。</a:t>
            </a:r>
            <a:r>
              <a:rPr lang="zh-CN" altLang="en-US" dirty="0">
                <a:solidFill>
                  <a:srgbClr val="333333"/>
                </a:solidFill>
                <a:latin typeface="-apple-system"/>
              </a:rPr>
              <a:t>也就是说，当输入绝对值非常大的值的时候，输出值的变化不明显。这大大降低了学习率。</a:t>
            </a:r>
            <a:endParaRPr lang="en-US" altLang="zh-CN" dirty="0" smtClean="0">
              <a:solidFill>
                <a:srgbClr val="333333"/>
              </a:solidFill>
              <a:latin typeface="-apple-system"/>
            </a:endParaRPr>
          </a:p>
          <a:p>
            <a:pPr algn="just"/>
            <a:r>
              <a:rPr lang="zh-CN" altLang="en-US" dirty="0">
                <a:solidFill>
                  <a:srgbClr val="333333"/>
                </a:solidFill>
                <a:latin typeface="-apple-system"/>
              </a:rPr>
              <a:t> </a:t>
            </a:r>
            <a:endParaRPr lang="zh-CN" altLang="en-US" dirty="0">
              <a:solidFill>
                <a:srgbClr val="333333"/>
              </a:solidFill>
              <a:latin typeface="-apple-system"/>
            </a:endParaRPr>
          </a:p>
          <a:p>
            <a:pPr algn="just"/>
            <a:r>
              <a:rPr lang="en-US" altLang="zh-CN" dirty="0" err="1">
                <a:solidFill>
                  <a:srgbClr val="333333"/>
                </a:solidFill>
                <a:latin typeface="-apple-system"/>
              </a:rPr>
              <a:t>ReLU</a:t>
            </a:r>
            <a:r>
              <a:rPr lang="zh-CN" altLang="en-US" dirty="0">
                <a:solidFill>
                  <a:srgbClr val="333333"/>
                </a:solidFill>
                <a:latin typeface="-apple-system"/>
              </a:rPr>
              <a:t>函数</a:t>
            </a:r>
            <a:r>
              <a:rPr lang="zh-CN" altLang="en-US" dirty="0" smtClean="0">
                <a:solidFill>
                  <a:srgbClr val="333333"/>
                </a:solidFill>
                <a:latin typeface="-apple-system"/>
              </a:rPr>
              <a:t>：线性</a:t>
            </a:r>
            <a:r>
              <a:rPr lang="zh-CN" altLang="en-US" dirty="0">
                <a:solidFill>
                  <a:srgbClr val="333333"/>
                </a:solidFill>
                <a:latin typeface="-apple-system"/>
              </a:rPr>
              <a:t>整流函数（</a:t>
            </a:r>
            <a:r>
              <a:rPr lang="en-US" altLang="zh-CN" dirty="0">
                <a:solidFill>
                  <a:srgbClr val="333333"/>
                </a:solidFill>
                <a:latin typeface="-apple-system"/>
              </a:rPr>
              <a:t>Rectified Linear Unit</a:t>
            </a:r>
            <a:r>
              <a:rPr lang="zh-CN" altLang="en-US" dirty="0">
                <a:solidFill>
                  <a:srgbClr val="333333"/>
                </a:solidFill>
                <a:latin typeface="-apple-system"/>
              </a:rPr>
              <a:t>）的简称</a:t>
            </a:r>
            <a:r>
              <a:rPr lang="zh-CN" altLang="en-US" dirty="0" smtClean="0">
                <a:solidFill>
                  <a:srgbClr val="333333"/>
                </a:solidFill>
                <a:latin typeface="-apple-system"/>
              </a:rPr>
              <a:t>，</a:t>
            </a:r>
            <a:endParaRPr lang="zh-CN" altLang="en-US" b="0" i="0" dirty="0">
              <a:solidFill>
                <a:srgbClr val="333333"/>
              </a:solidFill>
              <a:effectLst/>
              <a:latin typeface="-apple-system"/>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2736" y="2859782"/>
            <a:ext cx="4700785" cy="2138263"/>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2896" y="2226811"/>
            <a:ext cx="1296144" cy="52805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7"/>
          <p:cNvSpPr>
            <a:spLocks noGrp="1" noChangeArrowheads="1"/>
          </p:cNvSpPr>
          <p:nvPr>
            <p:ph type="body" idx="4294967295"/>
          </p:nvPr>
        </p:nvSpPr>
        <p:spPr>
          <a:xfrm>
            <a:off x="0" y="1168400"/>
            <a:ext cx="6426200" cy="3132138"/>
          </a:xfrm>
          <a:prstGeom prst="rect">
            <a:avLst/>
          </a:prstGeom>
          <a:noFill/>
        </p:spPr>
        <p:txBody>
          <a:bodyPr>
            <a:noAutofit/>
          </a:bodyPr>
          <a:lstStyle/>
          <a:p>
            <a:pPr>
              <a:lnSpc>
                <a:spcPct val="120000"/>
              </a:lnSpc>
              <a:spcAft>
                <a:spcPts val="600"/>
              </a:spcAft>
            </a:pPr>
            <a:r>
              <a:rPr lang="zh-CN" altLang="en-US" sz="2000" dirty="0" smtClean="0"/>
              <a:t>人工神经网络（</a:t>
            </a:r>
            <a:r>
              <a:rPr lang="en-US" altLang="zh-CN" sz="2000" b="1" dirty="0">
                <a:latin typeface="Times New Roman" panose="02020603050405020304" pitchFamily="18" charset="0"/>
              </a:rPr>
              <a:t>Artificial Neural Networks</a:t>
            </a:r>
            <a:r>
              <a:rPr lang="zh-CN" altLang="en-US" sz="2000" b="1" dirty="0">
                <a:latin typeface="宋体" panose="02010600030101010101" pitchFamily="2" charset="-122"/>
              </a:rPr>
              <a:t>，简记作</a:t>
            </a:r>
            <a:r>
              <a:rPr lang="en-US" altLang="zh-CN" sz="2000" b="1" dirty="0" smtClean="0">
                <a:latin typeface="Times New Roman" panose="02020603050405020304" pitchFamily="18" charset="0"/>
              </a:rPr>
              <a:t>ANN</a:t>
            </a:r>
            <a:r>
              <a:rPr lang="zh-CN" altLang="en-US" sz="2000" dirty="0" smtClean="0"/>
              <a:t>）是</a:t>
            </a:r>
            <a:r>
              <a:rPr lang="zh-CN" altLang="en-US" sz="2000" dirty="0"/>
              <a:t>指</a:t>
            </a:r>
            <a:r>
              <a:rPr lang="zh-CN" altLang="en-US" sz="2000" dirty="0">
                <a:solidFill>
                  <a:srgbClr val="CC3300"/>
                </a:solidFill>
              </a:rPr>
              <a:t>模拟人脑神经系统</a:t>
            </a:r>
            <a:r>
              <a:rPr lang="zh-CN" altLang="en-US" sz="2000" dirty="0"/>
              <a:t>结构和功能，运用大量的处理部件，由人工方式构造的网络系统。</a:t>
            </a:r>
            <a:endParaRPr lang="zh-CN" altLang="en-US" sz="2000" dirty="0"/>
          </a:p>
          <a:p>
            <a:pPr>
              <a:lnSpc>
                <a:spcPct val="120000"/>
              </a:lnSpc>
              <a:spcAft>
                <a:spcPts val="600"/>
              </a:spcAft>
            </a:pPr>
            <a:r>
              <a:rPr lang="zh-CN" altLang="en-US" sz="2000" dirty="0"/>
              <a:t>神经网络理论突破传统的、线性处理的数字电子计算机的局限，是一个</a:t>
            </a:r>
            <a:r>
              <a:rPr lang="zh-CN" altLang="en-US" sz="2000" dirty="0">
                <a:solidFill>
                  <a:srgbClr val="CC3300"/>
                </a:solidFill>
              </a:rPr>
              <a:t>非线形动力学系统</a:t>
            </a:r>
            <a:r>
              <a:rPr lang="zh-CN" altLang="en-US" sz="2000" dirty="0"/>
              <a:t>，并以</a:t>
            </a:r>
            <a:r>
              <a:rPr lang="zh-CN" altLang="en-US" sz="2000" dirty="0">
                <a:solidFill>
                  <a:srgbClr val="CC3300"/>
                </a:solidFill>
              </a:rPr>
              <a:t>分布式存储和并行协同处理</a:t>
            </a:r>
            <a:r>
              <a:rPr lang="zh-CN" altLang="en-US" sz="2000" dirty="0"/>
              <a:t>为特色；</a:t>
            </a:r>
            <a:endParaRPr lang="en-US" altLang="zh-CN" sz="2000" dirty="0"/>
          </a:p>
          <a:p>
            <a:pPr>
              <a:lnSpc>
                <a:spcPct val="120000"/>
              </a:lnSpc>
              <a:spcAft>
                <a:spcPts val="600"/>
              </a:spcAft>
            </a:pPr>
            <a:r>
              <a:rPr lang="zh-CN" altLang="en-US" sz="2000" dirty="0"/>
              <a:t>单个神经元的结构和功能极其简单有限，但大量神经元构成的网络系统实现的行为极其丰富多彩 </a:t>
            </a:r>
            <a:endParaRPr lang="zh-CN" altLang="en-US" sz="2000" dirty="0"/>
          </a:p>
        </p:txBody>
      </p:sp>
      <p:sp>
        <p:nvSpPr>
          <p:cNvPr id="5" name="Rectangle 3"/>
          <p:cNvSpPr>
            <a:spLocks noGrp="1" noChangeArrowheads="1"/>
          </p:cNvSpPr>
          <p:nvPr>
            <p:ph type="title" idx="4294967295"/>
          </p:nvPr>
        </p:nvSpPr>
        <p:spPr>
          <a:xfrm>
            <a:off x="891440" y="267494"/>
            <a:ext cx="5544864" cy="431800"/>
          </a:xfrm>
          <a:prstGeom prst="rect">
            <a:avLst/>
          </a:prstGeom>
        </p:spPr>
        <p:txBody>
          <a:bodyPr>
            <a:noAutofit/>
          </a:bodyPr>
          <a:lstStyle/>
          <a:p>
            <a:pPr algn="l" eaLnBrk="1" hangingPunct="1"/>
            <a:r>
              <a:rPr lang="zh-CN" altLang="en-US" sz="2700" dirty="0" smtClean="0">
                <a:solidFill>
                  <a:srgbClr val="0000FF"/>
                </a:solidFill>
                <a:ea typeface="楷体_GB2312" pitchFamily="49" charset="-122"/>
              </a:rPr>
              <a:t>神经计算</a:t>
            </a:r>
            <a:r>
              <a:rPr lang="zh-CN" altLang="en-US" sz="2700" dirty="0">
                <a:solidFill>
                  <a:srgbClr val="000000"/>
                </a:solidFill>
              </a:rPr>
              <a:t>（</a:t>
            </a:r>
            <a:r>
              <a:rPr lang="en-US" altLang="zh-CN" sz="2700" dirty="0">
                <a:solidFill>
                  <a:srgbClr val="000000"/>
                </a:solidFill>
              </a:rPr>
              <a:t>Neural Computation</a:t>
            </a:r>
            <a:r>
              <a:rPr lang="zh-CN" altLang="en-US" sz="2700" dirty="0">
                <a:solidFill>
                  <a:srgbClr val="000000"/>
                </a:solidFill>
              </a:rPr>
              <a:t>）</a:t>
            </a:r>
            <a:endParaRPr lang="zh-CN" altLang="en-US" sz="2700" dirty="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 calcmode="lin" valueType="num">
                                      <p:cBhvr additive="base">
                                        <p:cTn id="7" dur="500" fill="hold"/>
                                        <p:tgtEl>
                                          <p:spTgt spid="348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819">
                                            <p:txEl>
                                              <p:pRg st="1" end="1"/>
                                            </p:txEl>
                                          </p:spTgt>
                                        </p:tgtEl>
                                        <p:attrNameLst>
                                          <p:attrName>style.visibility</p:attrName>
                                        </p:attrNameLst>
                                      </p:cBhvr>
                                      <p:to>
                                        <p:strVal val="visible"/>
                                      </p:to>
                                    </p:set>
                                    <p:anim calcmode="lin" valueType="num">
                                      <p:cBhvr additive="base">
                                        <p:cTn id="13" dur="500" fill="hold"/>
                                        <p:tgtEl>
                                          <p:spTgt spid="348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819">
                                            <p:txEl>
                                              <p:pRg st="2" end="2"/>
                                            </p:txEl>
                                          </p:spTgt>
                                        </p:tgtEl>
                                        <p:attrNameLst>
                                          <p:attrName>style.visibility</p:attrName>
                                        </p:attrNameLst>
                                      </p:cBhvr>
                                      <p:to>
                                        <p:strVal val="visible"/>
                                      </p:to>
                                    </p:set>
                                    <p:anim calcmode="lin" valueType="num">
                                      <p:cBhvr additive="base">
                                        <p:cTn id="19" dur="500" fill="hold"/>
                                        <p:tgtEl>
                                          <p:spTgt spid="348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81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24744" y="339502"/>
            <a:ext cx="4392488" cy="3109289"/>
          </a:xfrm>
          <a:prstGeom prst="rect">
            <a:avLst/>
          </a:prstGeom>
        </p:spPr>
      </p:pic>
      <p:sp>
        <p:nvSpPr>
          <p:cNvPr id="3" name="Rectangle 1"/>
          <p:cNvSpPr>
            <a:spLocks noChangeArrowheads="1"/>
          </p:cNvSpPr>
          <p:nvPr/>
        </p:nvSpPr>
        <p:spPr bwMode="auto">
          <a:xfrm>
            <a:off x="548680" y="3827245"/>
            <a:ext cx="55446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mn-cs"/>
              </a:rPr>
              <a:t>它既近似线性，多个组在一起时又能通过改变拐角的角度模拟出几乎所有形状。</a:t>
            </a:r>
            <a:r>
              <a:rPr kumimoji="0" lang="zh-CN" altLang="zh-CN" sz="900" b="0" i="0" u="none" strike="noStrike" cap="none" normalizeH="0" baseline="0" dirty="0" smtClean="0">
                <a:ln>
                  <a:noFill/>
                </a:ln>
                <a:solidFill>
                  <a:schemeClr val="tx1"/>
                </a:solidFill>
                <a:effectLst/>
              </a:rPr>
              <a:t> </a:t>
            </a:r>
            <a:endParaRPr kumimoji="0" lang="zh-CN" altLang="zh-CN" sz="2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2656" y="411510"/>
            <a:ext cx="6309320" cy="2031325"/>
          </a:xfrm>
          <a:prstGeom prst="rect">
            <a:avLst/>
          </a:prstGeom>
        </p:spPr>
        <p:txBody>
          <a:bodyPr wrap="square">
            <a:spAutoFit/>
          </a:bodyPr>
          <a:lstStyle/>
          <a:p>
            <a:pPr algn="just"/>
            <a:r>
              <a:rPr lang="zh-CN" altLang="en-US" dirty="0">
                <a:solidFill>
                  <a:srgbClr val="333333"/>
                </a:solidFill>
                <a:latin typeface="-apple-system"/>
              </a:rPr>
              <a:t>问题</a:t>
            </a:r>
            <a:r>
              <a:rPr lang="en-US" altLang="zh-CN" dirty="0">
                <a:solidFill>
                  <a:srgbClr val="333333"/>
                </a:solidFill>
                <a:latin typeface="-apple-system"/>
              </a:rPr>
              <a:t>4</a:t>
            </a:r>
            <a:r>
              <a:rPr lang="zh-CN" altLang="en-US" dirty="0">
                <a:solidFill>
                  <a:srgbClr val="333333"/>
                </a:solidFill>
                <a:latin typeface="-apple-system"/>
              </a:rPr>
              <a:t>：概率和问题</a:t>
            </a:r>
            <a:endParaRPr lang="zh-CN" altLang="en-US" dirty="0">
              <a:solidFill>
                <a:srgbClr val="333333"/>
              </a:solidFill>
              <a:latin typeface="-apple-system"/>
            </a:endParaRPr>
          </a:p>
          <a:p>
            <a:pPr algn="just"/>
            <a:r>
              <a:rPr lang="zh-CN" altLang="en-US" dirty="0">
                <a:solidFill>
                  <a:srgbClr val="333333"/>
                </a:solidFill>
                <a:latin typeface="-apple-system"/>
              </a:rPr>
              <a:t> </a:t>
            </a:r>
            <a:endParaRPr lang="zh-CN" altLang="en-US" dirty="0">
              <a:solidFill>
                <a:srgbClr val="333333"/>
              </a:solidFill>
              <a:latin typeface="-apple-system"/>
            </a:endParaRPr>
          </a:p>
          <a:p>
            <a:pPr algn="just"/>
            <a:r>
              <a:rPr lang="zh-CN" altLang="en-US" dirty="0">
                <a:solidFill>
                  <a:srgbClr val="333333"/>
                </a:solidFill>
                <a:latin typeface="-apple-system"/>
              </a:rPr>
              <a:t>无论隐藏层的工作内容如何，最终的目标都是生成某种预测，而在这里，就是输出一个概率向量，其中包含输入对象为已标记对象概率表。比如，第一张图片中神经网络的结果可能是</a:t>
            </a:r>
            <a:r>
              <a:rPr lang="zh-CN" altLang="en-US" dirty="0" smtClean="0">
                <a:solidFill>
                  <a:srgbClr val="333333"/>
                </a:solidFill>
                <a:latin typeface="-apple-system"/>
              </a:rPr>
              <a:t>：</a:t>
            </a:r>
            <a:endParaRPr lang="en-US" altLang="zh-CN" dirty="0" smtClean="0">
              <a:solidFill>
                <a:srgbClr val="333333"/>
              </a:solidFill>
              <a:latin typeface="-apple-system"/>
            </a:endParaRPr>
          </a:p>
          <a:p>
            <a:pPr algn="just"/>
            <a:r>
              <a:rPr lang="en-US" altLang="zh-CN" dirty="0"/>
              <a:t>[dog, cow, cat, goat, lamb] = [0. 2, 0.05, 0.7,0.03, 0.01]</a:t>
            </a:r>
            <a:endParaRPr lang="zh-CN" altLang="en-US" b="0" i="0" dirty="0">
              <a:solidFill>
                <a:srgbClr val="333333"/>
              </a:solidFill>
              <a:effectLst/>
              <a:latin typeface="-apple-system"/>
            </a:endParaRPr>
          </a:p>
        </p:txBody>
      </p:sp>
      <p:sp>
        <p:nvSpPr>
          <p:cNvPr id="3" name="矩形 2"/>
          <p:cNvSpPr/>
          <p:nvPr/>
        </p:nvSpPr>
        <p:spPr>
          <a:xfrm>
            <a:off x="332656" y="2643758"/>
            <a:ext cx="6309320" cy="646331"/>
          </a:xfrm>
          <a:prstGeom prst="rect">
            <a:avLst/>
          </a:prstGeom>
        </p:spPr>
        <p:txBody>
          <a:bodyPr wrap="square">
            <a:spAutoFit/>
          </a:bodyPr>
          <a:lstStyle/>
          <a:p>
            <a:r>
              <a:rPr lang="en-US" altLang="zh-CN" dirty="0" err="1">
                <a:solidFill>
                  <a:srgbClr val="333333"/>
                </a:solidFill>
                <a:latin typeface="-apple-system"/>
              </a:rPr>
              <a:t>Softmax</a:t>
            </a:r>
            <a:r>
              <a:rPr lang="zh-CN" altLang="en-US" dirty="0">
                <a:solidFill>
                  <a:srgbClr val="333333"/>
                </a:solidFill>
                <a:latin typeface="-apple-system"/>
              </a:rPr>
              <a:t>函数：函数接受一个向量，并使用下列函数计算输出向量中每个元素的相应概率。</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09351" y="3546314"/>
            <a:ext cx="2415794" cy="91087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42901" y="419343"/>
            <a:ext cx="6172200" cy="565571"/>
          </a:xfrm>
        </p:spPr>
        <p:txBody>
          <a:bodyPr>
            <a:normAutofit/>
          </a:bodyPr>
          <a:lstStyle/>
          <a:p>
            <a:pPr eaLnBrk="1" hangingPunct="1"/>
            <a:r>
              <a:rPr lang="zh-CN" altLang="en-US" sz="2000" dirty="0"/>
              <a:t>线性阈值单元</a:t>
            </a:r>
            <a:endParaRPr lang="zh-CN" altLang="en-US" sz="2000" dirty="0"/>
          </a:p>
        </p:txBody>
      </p:sp>
      <p:sp>
        <p:nvSpPr>
          <p:cNvPr id="37891" name="Rectangle 3"/>
          <p:cNvSpPr>
            <a:spLocks noGrp="1" noChangeArrowheads="1"/>
          </p:cNvSpPr>
          <p:nvPr>
            <p:ph type="body" idx="1"/>
          </p:nvPr>
        </p:nvSpPr>
        <p:spPr>
          <a:xfrm>
            <a:off x="812990" y="1081412"/>
            <a:ext cx="5829300" cy="1188244"/>
          </a:xfrm>
        </p:spPr>
        <p:txBody>
          <a:bodyPr>
            <a:normAutofit/>
          </a:bodyPr>
          <a:lstStyle/>
          <a:p>
            <a:pPr eaLnBrk="1" hangingPunct="1"/>
            <a:r>
              <a:rPr lang="zh-CN" altLang="en-US" sz="2000" dirty="0"/>
              <a:t>最简单的神经元为线性阈值单元</a:t>
            </a:r>
            <a:r>
              <a:rPr lang="en-US" altLang="zh-CN" sz="2000" dirty="0"/>
              <a:t>(Linear Threshold Unit or Threshold Logic Unit,</a:t>
            </a:r>
            <a:r>
              <a:rPr lang="en-US" altLang="zh-CN" sz="2000" dirty="0">
                <a:solidFill>
                  <a:srgbClr val="0000FF"/>
                </a:solidFill>
              </a:rPr>
              <a:t> TLU</a:t>
            </a:r>
            <a:r>
              <a:rPr lang="en-US" altLang="zh-CN" sz="2000" dirty="0"/>
              <a:t>)</a:t>
            </a:r>
            <a:endParaRPr lang="en-US" altLang="zh-CN" sz="2000" dirty="0"/>
          </a:p>
          <a:p>
            <a:pPr eaLnBrk="1" hangingPunct="1"/>
            <a:r>
              <a:rPr lang="zh-CN" altLang="en-US" sz="2000" dirty="0"/>
              <a:t>变换函数采用二值型函数</a:t>
            </a:r>
            <a:endParaRPr lang="zh-CN" altLang="en-US" sz="2000" dirty="0"/>
          </a:p>
        </p:txBody>
      </p:sp>
      <p:grpSp>
        <p:nvGrpSpPr>
          <p:cNvPr id="738333" name="Group 29"/>
          <p:cNvGrpSpPr/>
          <p:nvPr/>
        </p:nvGrpSpPr>
        <p:grpSpPr bwMode="auto">
          <a:xfrm>
            <a:off x="3429001" y="3003948"/>
            <a:ext cx="2613422" cy="1699022"/>
            <a:chOff x="340" y="2043"/>
            <a:chExt cx="1969" cy="1290"/>
          </a:xfrm>
        </p:grpSpPr>
        <p:sp>
          <p:nvSpPr>
            <p:cNvPr id="37894" name="Rectangle 5"/>
            <p:cNvSpPr>
              <a:spLocks noChangeArrowheads="1"/>
            </p:cNvSpPr>
            <p:nvPr/>
          </p:nvSpPr>
          <p:spPr bwMode="auto">
            <a:xfrm>
              <a:off x="624" y="2634"/>
              <a:ext cx="31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eaLnBrk="1" hangingPunct="1">
                <a:spcBef>
                  <a:spcPct val="0"/>
                </a:spcBef>
                <a:buClrTx/>
                <a:buSzTx/>
                <a:buFontTx/>
                <a:buNone/>
              </a:pPr>
              <a:r>
                <a:rPr lang="en-US" altLang="zh-CN" sz="900" i="1">
                  <a:ea typeface="宋体" panose="02010600030101010101" pitchFamily="2" charset="-122"/>
                </a:rPr>
                <a:t>W</a:t>
              </a:r>
              <a:r>
                <a:rPr lang="en-US" altLang="zh-CN" sz="900" i="1" baseline="-25000">
                  <a:ea typeface="宋体" panose="02010600030101010101" pitchFamily="2" charset="-122"/>
                </a:rPr>
                <a:t>j</a:t>
              </a:r>
              <a:r>
                <a:rPr lang="en-US" altLang="zh-CN" sz="900" baseline="-25000">
                  <a:ea typeface="宋体" panose="02010600030101010101" pitchFamily="2" charset="-122"/>
                </a:rPr>
                <a:t>2</a:t>
              </a:r>
              <a:endParaRPr lang="en-US" altLang="zh-CN" sz="1350">
                <a:latin typeface="Arial" panose="020B0604020202020204" pitchFamily="34" charset="0"/>
                <a:ea typeface="宋体" panose="02010600030101010101" pitchFamily="2" charset="-122"/>
              </a:endParaRPr>
            </a:p>
          </p:txBody>
        </p:sp>
        <p:sp>
          <p:nvSpPr>
            <p:cNvPr id="37895" name="Text Box 6"/>
            <p:cNvSpPr txBox="1">
              <a:spLocks noChangeArrowheads="1"/>
            </p:cNvSpPr>
            <p:nvPr/>
          </p:nvSpPr>
          <p:spPr bwMode="auto">
            <a:xfrm>
              <a:off x="814" y="2098"/>
              <a:ext cx="236"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endParaRPr lang="zh-CN" altLang="zh-CN" sz="1350">
                <a:latin typeface="Arial" panose="020B0604020202020204" pitchFamily="34" charset="0"/>
                <a:ea typeface="宋体" panose="02010600030101010101" pitchFamily="2" charset="-122"/>
              </a:endParaRPr>
            </a:p>
          </p:txBody>
        </p:sp>
        <p:sp>
          <p:nvSpPr>
            <p:cNvPr id="37896" name="Line 7"/>
            <p:cNvSpPr>
              <a:spLocks noChangeShapeType="1"/>
            </p:cNvSpPr>
            <p:nvPr/>
          </p:nvSpPr>
          <p:spPr bwMode="auto">
            <a:xfrm>
              <a:off x="602" y="2433"/>
              <a:ext cx="555" cy="24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37897" name="Line 8"/>
            <p:cNvSpPr>
              <a:spLocks noChangeShapeType="1"/>
            </p:cNvSpPr>
            <p:nvPr/>
          </p:nvSpPr>
          <p:spPr bwMode="auto">
            <a:xfrm rot="-1200000">
              <a:off x="663" y="3104"/>
              <a:ext cx="555"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37898" name="Line 9"/>
            <p:cNvSpPr>
              <a:spLocks noChangeShapeType="1"/>
            </p:cNvSpPr>
            <p:nvPr/>
          </p:nvSpPr>
          <p:spPr bwMode="auto">
            <a:xfrm>
              <a:off x="565" y="2805"/>
              <a:ext cx="555"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37899" name="Rectangle 10"/>
            <p:cNvSpPr>
              <a:spLocks noChangeArrowheads="1"/>
            </p:cNvSpPr>
            <p:nvPr/>
          </p:nvSpPr>
          <p:spPr bwMode="auto">
            <a:xfrm>
              <a:off x="662" y="2367"/>
              <a:ext cx="317"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eaLnBrk="1" hangingPunct="1">
                <a:spcBef>
                  <a:spcPct val="0"/>
                </a:spcBef>
                <a:buClrTx/>
                <a:buSzTx/>
                <a:buFontTx/>
                <a:buNone/>
              </a:pPr>
              <a:r>
                <a:rPr lang="en-US" altLang="zh-CN" sz="900" i="1">
                  <a:ea typeface="宋体" panose="02010600030101010101" pitchFamily="2" charset="-122"/>
                </a:rPr>
                <a:t>W</a:t>
              </a:r>
              <a:r>
                <a:rPr lang="en-US" altLang="zh-CN" sz="900" i="1" baseline="-25000">
                  <a:ea typeface="宋体" panose="02010600030101010101" pitchFamily="2" charset="-122"/>
                </a:rPr>
                <a:t>j</a:t>
              </a:r>
              <a:r>
                <a:rPr lang="en-US" altLang="zh-CN" sz="900" baseline="-25000">
                  <a:ea typeface="宋体" panose="02010600030101010101" pitchFamily="2" charset="-122"/>
                </a:rPr>
                <a:t>1</a:t>
              </a:r>
              <a:endParaRPr lang="en-US" altLang="zh-CN" sz="1350">
                <a:latin typeface="Arial" panose="020B0604020202020204" pitchFamily="34" charset="0"/>
                <a:ea typeface="宋体" panose="02010600030101010101" pitchFamily="2" charset="-122"/>
              </a:endParaRPr>
            </a:p>
          </p:txBody>
        </p:sp>
        <p:sp>
          <p:nvSpPr>
            <p:cNvPr id="37900" name="Oval 11"/>
            <p:cNvSpPr>
              <a:spLocks noChangeArrowheads="1"/>
            </p:cNvSpPr>
            <p:nvPr/>
          </p:nvSpPr>
          <p:spPr bwMode="auto">
            <a:xfrm>
              <a:off x="1119" y="2501"/>
              <a:ext cx="634" cy="619"/>
            </a:xfrm>
            <a:prstGeom prst="ellipse">
              <a:avLst/>
            </a:prstGeom>
            <a:solidFill>
              <a:srgbClr val="FFFFFF"/>
            </a:solidFill>
            <a:ln w="9525">
              <a:solidFill>
                <a:srgbClr val="000000"/>
              </a:solidFill>
              <a:round/>
            </a:ln>
          </p:spPr>
          <p:txBody>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endParaRPr lang="zh-CN" altLang="zh-CN" sz="1350">
                <a:latin typeface="Arial" panose="020B0604020202020204" pitchFamily="34" charset="0"/>
                <a:ea typeface="宋体" panose="02010600030101010101" pitchFamily="2" charset="-122"/>
              </a:endParaRPr>
            </a:p>
          </p:txBody>
        </p:sp>
        <p:sp>
          <p:nvSpPr>
            <p:cNvPr id="37901" name="Line 12"/>
            <p:cNvSpPr>
              <a:spLocks noChangeShapeType="1"/>
            </p:cNvSpPr>
            <p:nvPr/>
          </p:nvSpPr>
          <p:spPr bwMode="auto">
            <a:xfrm>
              <a:off x="676" y="2166"/>
              <a:ext cx="555" cy="40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37902" name="Line 13"/>
            <p:cNvSpPr>
              <a:spLocks noChangeShapeType="1"/>
            </p:cNvSpPr>
            <p:nvPr/>
          </p:nvSpPr>
          <p:spPr bwMode="auto">
            <a:xfrm>
              <a:off x="1754" y="2824"/>
              <a:ext cx="476" cy="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37903" name="Rectangle 14"/>
            <p:cNvSpPr>
              <a:spLocks noChangeArrowheads="1"/>
            </p:cNvSpPr>
            <p:nvPr/>
          </p:nvSpPr>
          <p:spPr bwMode="auto">
            <a:xfrm>
              <a:off x="1151" y="2696"/>
              <a:ext cx="237"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eaLnBrk="1" hangingPunct="1">
                <a:spcBef>
                  <a:spcPct val="0"/>
                </a:spcBef>
                <a:buClrTx/>
                <a:buSzTx/>
                <a:buFontTx/>
                <a:buNone/>
              </a:pPr>
              <a:r>
                <a:rPr lang="en-US" altLang="zh-CN" sz="900" b="1">
                  <a:latin typeface="宋体" panose="02010600030101010101" pitchFamily="2" charset="-122"/>
                  <a:ea typeface="宋体" panose="02010600030101010101" pitchFamily="2" charset="-122"/>
                </a:rPr>
                <a:t>∑</a:t>
              </a:r>
              <a:endParaRPr lang="en-US" altLang="zh-CN" sz="1350">
                <a:latin typeface="Arial" panose="020B0604020202020204" pitchFamily="34" charset="0"/>
                <a:ea typeface="宋体" panose="02010600030101010101" pitchFamily="2" charset="-122"/>
              </a:endParaRPr>
            </a:p>
          </p:txBody>
        </p:sp>
        <p:sp>
          <p:nvSpPr>
            <p:cNvPr id="37904" name="Rectangle 15"/>
            <p:cNvSpPr>
              <a:spLocks noChangeArrowheads="1"/>
            </p:cNvSpPr>
            <p:nvPr/>
          </p:nvSpPr>
          <p:spPr bwMode="auto">
            <a:xfrm>
              <a:off x="1436" y="2690"/>
              <a:ext cx="396"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eaLnBrk="1" hangingPunct="1">
                <a:spcBef>
                  <a:spcPct val="0"/>
                </a:spcBef>
                <a:buClrTx/>
                <a:buSzTx/>
                <a:buFontTx/>
                <a:buNone/>
              </a:pPr>
              <a:r>
                <a:rPr lang="en-US" altLang="zh-CN" sz="900" b="1" i="1">
                  <a:ea typeface="宋体" panose="02010600030101010101" pitchFamily="2" charset="-122"/>
                </a:rPr>
                <a:t>f</a:t>
              </a:r>
              <a:r>
                <a:rPr lang="en-US" altLang="zh-CN" sz="900" b="1">
                  <a:ea typeface="宋体" panose="02010600030101010101" pitchFamily="2" charset="-122"/>
                </a:rPr>
                <a:t>(_)</a:t>
              </a:r>
              <a:endParaRPr lang="en-US" altLang="zh-CN" sz="1350">
                <a:latin typeface="Arial" panose="020B0604020202020204" pitchFamily="34" charset="0"/>
                <a:ea typeface="宋体" panose="02010600030101010101" pitchFamily="2" charset="-122"/>
              </a:endParaRPr>
            </a:p>
          </p:txBody>
        </p:sp>
        <p:sp>
          <p:nvSpPr>
            <p:cNvPr id="37905" name="Rectangle 16"/>
            <p:cNvSpPr>
              <a:spLocks noChangeArrowheads="1"/>
            </p:cNvSpPr>
            <p:nvPr/>
          </p:nvSpPr>
          <p:spPr bwMode="auto">
            <a:xfrm>
              <a:off x="371" y="2299"/>
              <a:ext cx="211"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eaLnBrk="1" hangingPunct="1">
                <a:spcBef>
                  <a:spcPct val="0"/>
                </a:spcBef>
                <a:buClrTx/>
                <a:buSzTx/>
                <a:buFontTx/>
                <a:buNone/>
              </a:pPr>
              <a:r>
                <a:rPr lang="en-US" altLang="zh-CN" sz="900" i="1">
                  <a:ea typeface="宋体" panose="02010600030101010101" pitchFamily="2" charset="-122"/>
                </a:rPr>
                <a:t>x</a:t>
              </a:r>
              <a:r>
                <a:rPr lang="en-US" altLang="zh-CN" sz="900" baseline="-25000">
                  <a:ea typeface="宋体" panose="02010600030101010101" pitchFamily="2" charset="-122"/>
                </a:rPr>
                <a:t>1</a:t>
              </a:r>
              <a:endParaRPr lang="en-US" altLang="zh-CN" sz="1350">
                <a:latin typeface="Arial" panose="020B0604020202020204" pitchFamily="34" charset="0"/>
                <a:ea typeface="宋体" panose="02010600030101010101" pitchFamily="2" charset="-122"/>
              </a:endParaRPr>
            </a:p>
          </p:txBody>
        </p:sp>
        <p:sp>
          <p:nvSpPr>
            <p:cNvPr id="37906" name="Rectangle 17"/>
            <p:cNvSpPr>
              <a:spLocks noChangeArrowheads="1"/>
            </p:cNvSpPr>
            <p:nvPr/>
          </p:nvSpPr>
          <p:spPr bwMode="auto">
            <a:xfrm>
              <a:off x="340" y="2684"/>
              <a:ext cx="211"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eaLnBrk="1" hangingPunct="1">
                <a:spcBef>
                  <a:spcPct val="0"/>
                </a:spcBef>
                <a:buClrTx/>
                <a:buSzTx/>
                <a:buFontTx/>
                <a:buNone/>
              </a:pPr>
              <a:r>
                <a:rPr lang="en-US" altLang="zh-CN" sz="900" i="1">
                  <a:ea typeface="宋体" panose="02010600030101010101" pitchFamily="2" charset="-122"/>
                </a:rPr>
                <a:t>x</a:t>
              </a:r>
              <a:r>
                <a:rPr lang="en-US" altLang="zh-CN" sz="900" baseline="-25000">
                  <a:ea typeface="宋体" panose="02010600030101010101" pitchFamily="2" charset="-122"/>
                </a:rPr>
                <a:t>2</a:t>
              </a:r>
              <a:endParaRPr lang="en-US" altLang="zh-CN" sz="1350">
                <a:latin typeface="Arial" panose="020B0604020202020204" pitchFamily="34" charset="0"/>
                <a:ea typeface="宋体" panose="02010600030101010101" pitchFamily="2" charset="-122"/>
              </a:endParaRPr>
            </a:p>
          </p:txBody>
        </p:sp>
        <p:sp>
          <p:nvSpPr>
            <p:cNvPr id="37907" name="Rectangle 18"/>
            <p:cNvSpPr>
              <a:spLocks noChangeArrowheads="1"/>
            </p:cNvSpPr>
            <p:nvPr/>
          </p:nvSpPr>
          <p:spPr bwMode="auto">
            <a:xfrm>
              <a:off x="433" y="3104"/>
              <a:ext cx="211"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eaLnBrk="1" hangingPunct="1">
                <a:spcBef>
                  <a:spcPct val="0"/>
                </a:spcBef>
                <a:buClrTx/>
                <a:buSzTx/>
                <a:buFontTx/>
                <a:buNone/>
              </a:pPr>
              <a:r>
                <a:rPr lang="en-US" altLang="zh-CN" sz="900" i="1">
                  <a:ea typeface="宋体" panose="02010600030101010101" pitchFamily="2" charset="-122"/>
                </a:rPr>
                <a:t>x</a:t>
              </a:r>
              <a:r>
                <a:rPr lang="en-US" altLang="zh-CN" sz="900" i="1" baseline="-25000">
                  <a:ea typeface="宋体" panose="02010600030101010101" pitchFamily="2" charset="-122"/>
                </a:rPr>
                <a:t>n</a:t>
              </a:r>
              <a:endParaRPr lang="en-US" altLang="zh-CN" sz="1350">
                <a:latin typeface="Arial" panose="020B0604020202020204" pitchFamily="34" charset="0"/>
                <a:ea typeface="宋体" panose="02010600030101010101" pitchFamily="2" charset="-122"/>
              </a:endParaRPr>
            </a:p>
          </p:txBody>
        </p:sp>
        <p:sp>
          <p:nvSpPr>
            <p:cNvPr id="37908" name="Rectangle 19"/>
            <p:cNvSpPr>
              <a:spLocks noChangeArrowheads="1"/>
            </p:cNvSpPr>
            <p:nvPr/>
          </p:nvSpPr>
          <p:spPr bwMode="auto">
            <a:xfrm>
              <a:off x="504" y="2043"/>
              <a:ext cx="289"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eaLnBrk="1" hangingPunct="1">
                <a:spcBef>
                  <a:spcPct val="0"/>
                </a:spcBef>
                <a:buClrTx/>
                <a:buSzTx/>
                <a:buFontTx/>
                <a:buNone/>
              </a:pPr>
              <a:r>
                <a:rPr lang="en-US" altLang="zh-CN" sz="900" i="1">
                  <a:ea typeface="宋体" panose="02010600030101010101" pitchFamily="2" charset="-122"/>
                </a:rPr>
                <a:t>θ</a:t>
              </a:r>
              <a:endParaRPr lang="en-US" altLang="zh-CN" sz="900" baseline="-25000">
                <a:ea typeface="宋体" panose="02010600030101010101" pitchFamily="2" charset="-122"/>
              </a:endParaRPr>
            </a:p>
          </p:txBody>
        </p:sp>
        <p:sp>
          <p:nvSpPr>
            <p:cNvPr id="37909" name="Rectangle 20"/>
            <p:cNvSpPr>
              <a:spLocks noChangeArrowheads="1"/>
            </p:cNvSpPr>
            <p:nvPr/>
          </p:nvSpPr>
          <p:spPr bwMode="auto">
            <a:xfrm>
              <a:off x="644" y="3132"/>
              <a:ext cx="317"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eaLnBrk="1" hangingPunct="1">
                <a:spcBef>
                  <a:spcPct val="0"/>
                </a:spcBef>
                <a:buClrTx/>
                <a:buSzTx/>
                <a:buFontTx/>
                <a:buNone/>
              </a:pPr>
              <a:r>
                <a:rPr lang="en-US" altLang="zh-CN" sz="900" i="1">
                  <a:ea typeface="宋体" panose="02010600030101010101" pitchFamily="2" charset="-122"/>
                </a:rPr>
                <a:t>W</a:t>
              </a:r>
              <a:r>
                <a:rPr lang="en-US" altLang="zh-CN" sz="900" i="1" baseline="-25000">
                  <a:ea typeface="宋体" panose="02010600030101010101" pitchFamily="2" charset="-122"/>
                </a:rPr>
                <a:t>jn</a:t>
              </a:r>
              <a:endParaRPr lang="en-US" altLang="zh-CN" sz="1350">
                <a:latin typeface="Arial" panose="020B0604020202020204" pitchFamily="34" charset="0"/>
                <a:ea typeface="宋体" panose="02010600030101010101" pitchFamily="2" charset="-122"/>
              </a:endParaRPr>
            </a:p>
          </p:txBody>
        </p:sp>
        <p:sp>
          <p:nvSpPr>
            <p:cNvPr id="37910" name="Rectangle 21"/>
            <p:cNvSpPr>
              <a:spLocks noChangeArrowheads="1"/>
            </p:cNvSpPr>
            <p:nvPr/>
          </p:nvSpPr>
          <p:spPr bwMode="auto">
            <a:xfrm>
              <a:off x="1992" y="2660"/>
              <a:ext cx="317"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eaLnBrk="1" hangingPunct="1">
                <a:spcBef>
                  <a:spcPct val="0"/>
                </a:spcBef>
                <a:buClrTx/>
                <a:buSzTx/>
                <a:buFontTx/>
                <a:buNone/>
              </a:pPr>
              <a:r>
                <a:rPr lang="en-US" altLang="zh-CN" sz="900" i="1">
                  <a:ea typeface="宋体" panose="02010600030101010101" pitchFamily="2" charset="-122"/>
                </a:rPr>
                <a:t>Y</a:t>
              </a:r>
              <a:r>
                <a:rPr lang="en-US" altLang="zh-CN" sz="900" i="1" baseline="-25000">
                  <a:ea typeface="宋体" panose="02010600030101010101" pitchFamily="2" charset="-122"/>
                </a:rPr>
                <a:t>i</a:t>
              </a:r>
              <a:endParaRPr lang="en-US" altLang="zh-CN" sz="1350">
                <a:latin typeface="Arial" panose="020B0604020202020204" pitchFamily="34" charset="0"/>
                <a:ea typeface="宋体" panose="02010600030101010101" pitchFamily="2" charset="-122"/>
              </a:endParaRPr>
            </a:p>
          </p:txBody>
        </p:sp>
        <p:sp>
          <p:nvSpPr>
            <p:cNvPr id="37911" name="Rectangle 22"/>
            <p:cNvSpPr>
              <a:spLocks noChangeArrowheads="1"/>
            </p:cNvSpPr>
            <p:nvPr/>
          </p:nvSpPr>
          <p:spPr bwMode="auto">
            <a:xfrm>
              <a:off x="644" y="2885"/>
              <a:ext cx="13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eaLnBrk="1" hangingPunct="1">
                <a:lnSpc>
                  <a:spcPct val="64000"/>
                </a:lnSpc>
                <a:spcBef>
                  <a:spcPct val="0"/>
                </a:spcBef>
                <a:buClrTx/>
                <a:buSzTx/>
                <a:buFontTx/>
                <a:buNone/>
              </a:pPr>
              <a:r>
                <a:rPr lang="zh-CN" altLang="en-US" sz="900" b="1">
                  <a:latin typeface="宋体" panose="02010600030101010101" pitchFamily="2" charset="-122"/>
                  <a:ea typeface="宋体" panose="02010600030101010101" pitchFamily="2" charset="-122"/>
                </a:rPr>
                <a:t>：：</a:t>
              </a:r>
              <a:endParaRPr lang="zh-CN" altLang="en-US" sz="900" b="1">
                <a:ea typeface="宋体" panose="02010600030101010101" pitchFamily="2" charset="-122"/>
              </a:endParaRPr>
            </a:p>
            <a:p>
              <a:pPr eaLnBrk="1" hangingPunct="1">
                <a:spcBef>
                  <a:spcPct val="0"/>
                </a:spcBef>
                <a:buClrTx/>
                <a:buSzTx/>
                <a:buFontTx/>
                <a:buNone/>
              </a:pPr>
              <a:endParaRPr lang="en-US" altLang="zh-CN" sz="1350">
                <a:latin typeface="Arial" panose="020B0604020202020204" pitchFamily="34" charset="0"/>
                <a:ea typeface="宋体" panose="02010600030101010101" pitchFamily="2" charset="-122"/>
              </a:endParaRPr>
            </a:p>
          </p:txBody>
        </p:sp>
        <p:sp>
          <p:nvSpPr>
            <p:cNvPr id="37912" name="Line 23"/>
            <p:cNvSpPr>
              <a:spLocks noChangeShapeType="1"/>
            </p:cNvSpPr>
            <p:nvPr/>
          </p:nvSpPr>
          <p:spPr bwMode="auto">
            <a:xfrm>
              <a:off x="1435" y="2501"/>
              <a:ext cx="1" cy="603"/>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p>
          </p:txBody>
        </p:sp>
        <p:sp>
          <p:nvSpPr>
            <p:cNvPr id="37913" name="Rectangle 25"/>
            <p:cNvSpPr>
              <a:spLocks noChangeArrowheads="1"/>
            </p:cNvSpPr>
            <p:nvPr/>
          </p:nvSpPr>
          <p:spPr bwMode="auto">
            <a:xfrm>
              <a:off x="840" y="2176"/>
              <a:ext cx="195"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68529" tIns="34265" rIns="68529" bIns="34265">
              <a:spAutoFit/>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1050">
                  <a:latin typeface="Arial" panose="020B0604020202020204" pitchFamily="34" charset="0"/>
                  <a:ea typeface="宋体" panose="02010600030101010101" pitchFamily="2" charset="-122"/>
                  <a:sym typeface="Symbol" panose="05050102010706020507" pitchFamily="18" charset="2"/>
                </a:rPr>
                <a:t>-1</a:t>
              </a:r>
              <a:endParaRPr lang="en-US" altLang="zh-CN" sz="1050">
                <a:latin typeface="Arial" panose="020B0604020202020204" pitchFamily="34" charset="0"/>
                <a:ea typeface="宋体" panose="02010600030101010101" pitchFamily="2" charset="-122"/>
                <a:sym typeface="Symbol" panose="05050102010706020507" pitchFamily="18" charset="2"/>
              </a:endParaRPr>
            </a:p>
          </p:txBody>
        </p:sp>
      </p:grpSp>
      <p:graphicFrame>
        <p:nvGraphicFramePr>
          <p:cNvPr id="738332" name="Object 28"/>
          <p:cNvGraphicFramePr>
            <a:graphicFrameLocks noChangeAspect="1"/>
          </p:cNvGraphicFramePr>
          <p:nvPr/>
        </p:nvGraphicFramePr>
        <p:xfrm>
          <a:off x="616515" y="2239309"/>
          <a:ext cx="3402806" cy="1568054"/>
        </p:xfrm>
        <a:graphic>
          <a:graphicData uri="http://schemas.openxmlformats.org/presentationml/2006/ole">
            <mc:AlternateContent xmlns:mc="http://schemas.openxmlformats.org/markup-compatibility/2006">
              <mc:Choice xmlns:v="urn:schemas-microsoft-com:vml" Requires="v">
                <p:oleObj spid="_x0000_s6173" name="公式" r:id="rId4" imgW="2463800" imgH="1016000" progId="Equation.3">
                  <p:embed/>
                </p:oleObj>
              </mc:Choice>
              <mc:Fallback>
                <p:oleObj name="公式" r:id="rId4" imgW="2463800" imgH="1016000" progId="Equation.3">
                  <p:embed/>
                  <p:pic>
                    <p:nvPicPr>
                      <p:cNvPr id="0" name="图片 61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515" y="2239309"/>
                        <a:ext cx="3402806" cy="15680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738333"/>
                                        </p:tgtEl>
                                        <p:attrNameLst>
                                          <p:attrName>style.visibility</p:attrName>
                                        </p:attrNameLst>
                                      </p:cBhvr>
                                      <p:to>
                                        <p:strVal val="visible"/>
                                      </p:to>
                                    </p:set>
                                    <p:animEffect transition="in" filter="blinds(horizontal)">
                                      <p:cBhvr>
                                        <p:cTn id="7" dur="500"/>
                                        <p:tgtEl>
                                          <p:spTgt spid="738333"/>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738332"/>
                                        </p:tgtEl>
                                        <p:attrNameLst>
                                          <p:attrName>style.visibility</p:attrName>
                                        </p:attrNameLst>
                                      </p:cBhvr>
                                      <p:to>
                                        <p:strVal val="visible"/>
                                      </p:to>
                                    </p:set>
                                    <p:animEffect transition="in" filter="blinds(horizontal)">
                                      <p:cBhvr>
                                        <p:cTn id="11" dur="500"/>
                                        <p:tgtEl>
                                          <p:spTgt spid="738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63" name="Rectangle 47"/>
          <p:cNvSpPr>
            <a:spLocks noChangeArrowheads="1"/>
          </p:cNvSpPr>
          <p:nvPr/>
        </p:nvSpPr>
        <p:spPr bwMode="auto">
          <a:xfrm>
            <a:off x="2457451" y="1977630"/>
            <a:ext cx="2428875" cy="761697"/>
          </a:xfrm>
          <a:prstGeom prst="rect">
            <a:avLst/>
          </a:prstGeom>
          <a:solidFill>
            <a:srgbClr val="FFFFCC"/>
          </a:solidFill>
          <a:ln w="9525" algn="ctr">
            <a:solidFill>
              <a:srgbClr val="FFCC00"/>
            </a:solidFill>
            <a:miter lim="800000"/>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lIns="68529" tIns="34265" rIns="68529" bIns="34265">
            <a:spAutoFit/>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kumimoji="1" lang="zh-CN" altLang="en-US" sz="1500">
                <a:solidFill>
                  <a:srgbClr val="000000"/>
                </a:solidFill>
              </a:rPr>
              <a:t>当输入的</a:t>
            </a:r>
            <a:r>
              <a:rPr kumimoji="1" lang="en-US" altLang="zh-CN" sz="1500">
                <a:solidFill>
                  <a:srgbClr val="000000"/>
                </a:solidFill>
              </a:rPr>
              <a:t>x</a:t>
            </a:r>
            <a:r>
              <a:rPr kumimoji="1" lang="en-US" altLang="zh-CN" sz="1500" baseline="-25000">
                <a:solidFill>
                  <a:srgbClr val="000000"/>
                </a:solidFill>
              </a:rPr>
              <a:t>1</a:t>
            </a:r>
            <a:r>
              <a:rPr kumimoji="1" lang="zh-CN" altLang="en-US" sz="1500">
                <a:solidFill>
                  <a:srgbClr val="000000"/>
                </a:solidFill>
              </a:rPr>
              <a:t>和</a:t>
            </a:r>
            <a:r>
              <a:rPr kumimoji="1" lang="en-US" altLang="zh-CN" sz="1500">
                <a:solidFill>
                  <a:srgbClr val="000000"/>
                </a:solidFill>
              </a:rPr>
              <a:t>x</a:t>
            </a:r>
            <a:r>
              <a:rPr kumimoji="1" lang="en-US" altLang="zh-CN" sz="1500" baseline="-25000">
                <a:solidFill>
                  <a:srgbClr val="000000"/>
                </a:solidFill>
              </a:rPr>
              <a:t>2</a:t>
            </a:r>
            <a:r>
              <a:rPr kumimoji="1" lang="zh-CN" altLang="en-US" sz="1500">
                <a:solidFill>
                  <a:srgbClr val="000000"/>
                </a:solidFill>
              </a:rPr>
              <a:t>位于直线上或上方时</a:t>
            </a:r>
            <a:r>
              <a:rPr kumimoji="1" lang="en-US" altLang="zh-CN" sz="1500">
                <a:solidFill>
                  <a:srgbClr val="000000"/>
                </a:solidFill>
              </a:rPr>
              <a:t>, w</a:t>
            </a:r>
            <a:r>
              <a:rPr kumimoji="1" lang="en-US" altLang="zh-CN" sz="1500" baseline="-25000">
                <a:solidFill>
                  <a:srgbClr val="000000"/>
                </a:solidFill>
              </a:rPr>
              <a:t>1</a:t>
            </a:r>
            <a:r>
              <a:rPr kumimoji="1" lang="en-US" altLang="zh-CN" sz="1500">
                <a:solidFill>
                  <a:srgbClr val="000000"/>
                </a:solidFill>
              </a:rPr>
              <a:t>x</a:t>
            </a:r>
            <a:r>
              <a:rPr kumimoji="1" lang="en-US" altLang="zh-CN" sz="1500" baseline="-25000">
                <a:solidFill>
                  <a:srgbClr val="000000"/>
                </a:solidFill>
              </a:rPr>
              <a:t>1</a:t>
            </a:r>
            <a:r>
              <a:rPr kumimoji="1" lang="en-US" altLang="zh-CN" sz="1500">
                <a:solidFill>
                  <a:srgbClr val="000000"/>
                </a:solidFill>
              </a:rPr>
              <a:t>+w</a:t>
            </a:r>
            <a:r>
              <a:rPr kumimoji="1" lang="en-US" altLang="zh-CN" sz="1500" baseline="-25000">
                <a:solidFill>
                  <a:srgbClr val="000000"/>
                </a:solidFill>
              </a:rPr>
              <a:t>2</a:t>
            </a:r>
            <a:r>
              <a:rPr kumimoji="1" lang="en-US" altLang="zh-CN" sz="1500">
                <a:solidFill>
                  <a:srgbClr val="000000"/>
                </a:solidFill>
              </a:rPr>
              <a:t>x</a:t>
            </a:r>
            <a:r>
              <a:rPr kumimoji="1" lang="en-US" altLang="zh-CN" sz="1500" baseline="-25000">
                <a:solidFill>
                  <a:srgbClr val="000000"/>
                </a:solidFill>
              </a:rPr>
              <a:t>2</a:t>
            </a:r>
            <a:r>
              <a:rPr kumimoji="1" lang="en-US" altLang="zh-CN" sz="1500">
                <a:solidFill>
                  <a:srgbClr val="000000"/>
                </a:solidFill>
              </a:rPr>
              <a:t>+b&gt;0</a:t>
            </a:r>
            <a:r>
              <a:rPr kumimoji="1" lang="zh-CN" altLang="en-US" sz="1500">
                <a:solidFill>
                  <a:srgbClr val="000000"/>
                </a:solidFill>
              </a:rPr>
              <a:t>，即</a:t>
            </a:r>
            <a:r>
              <a:rPr kumimoji="1" lang="en-US" altLang="zh-CN" sz="1500">
                <a:solidFill>
                  <a:srgbClr val="000000"/>
                </a:solidFill>
              </a:rPr>
              <a:t>net&gt;0</a:t>
            </a:r>
            <a:r>
              <a:rPr kumimoji="1" lang="zh-CN" altLang="en-US" sz="1500">
                <a:solidFill>
                  <a:srgbClr val="000000"/>
                </a:solidFill>
              </a:rPr>
              <a:t>，则</a:t>
            </a:r>
            <a:r>
              <a:rPr kumimoji="1" lang="en-US" altLang="zh-CN" sz="1500">
                <a:solidFill>
                  <a:srgbClr val="000000"/>
                </a:solidFill>
              </a:rPr>
              <a:t>y=1</a:t>
            </a:r>
            <a:endParaRPr kumimoji="1" lang="en-US" altLang="zh-CN" sz="1500">
              <a:solidFill>
                <a:srgbClr val="000000"/>
              </a:solidFill>
            </a:endParaRPr>
          </a:p>
        </p:txBody>
      </p:sp>
      <p:sp>
        <p:nvSpPr>
          <p:cNvPr id="38915" name="Rectangle 2"/>
          <p:cNvSpPr>
            <a:spLocks noGrp="1" noChangeArrowheads="1"/>
          </p:cNvSpPr>
          <p:nvPr>
            <p:ph type="title"/>
          </p:nvPr>
        </p:nvSpPr>
        <p:spPr>
          <a:xfrm>
            <a:off x="340970" y="210441"/>
            <a:ext cx="5844779" cy="502444"/>
          </a:xfrm>
        </p:spPr>
        <p:txBody>
          <a:bodyPr/>
          <a:lstStyle/>
          <a:p>
            <a:pPr eaLnBrk="1" hangingPunct="1"/>
            <a:r>
              <a:rPr lang="en-US" altLang="zh-CN" sz="2100" dirty="0"/>
              <a:t>TLU</a:t>
            </a:r>
            <a:endParaRPr lang="zh-TW" altLang="en-US" sz="2100" dirty="0"/>
          </a:p>
        </p:txBody>
      </p:sp>
      <p:sp>
        <p:nvSpPr>
          <p:cNvPr id="38916" name="Rectangle 3"/>
          <p:cNvSpPr>
            <a:spLocks noGrp="1" noChangeArrowheads="1"/>
          </p:cNvSpPr>
          <p:nvPr>
            <p:ph type="body" idx="1"/>
          </p:nvPr>
        </p:nvSpPr>
        <p:spPr>
          <a:xfrm>
            <a:off x="675086" y="789386"/>
            <a:ext cx="6048375" cy="1026319"/>
          </a:xfrm>
        </p:spPr>
        <p:txBody>
          <a:bodyPr>
            <a:normAutofit/>
          </a:bodyPr>
          <a:lstStyle/>
          <a:p>
            <a:pPr eaLnBrk="1" hangingPunct="1"/>
            <a:r>
              <a:rPr lang="en-US" altLang="zh-CN" sz="1800"/>
              <a:t>TLU</a:t>
            </a:r>
            <a:r>
              <a:rPr lang="zh-CN" altLang="en-US" sz="1800"/>
              <a:t>的基本功能为线性划分</a:t>
            </a:r>
            <a:endParaRPr lang="zh-TW" altLang="zh-CN" sz="1800"/>
          </a:p>
          <a:p>
            <a:pPr eaLnBrk="1" hangingPunct="1"/>
            <a:r>
              <a:rPr lang="zh-CN" altLang="en-US" sz="1800"/>
              <a:t>当有两个输入</a:t>
            </a:r>
            <a:r>
              <a:rPr lang="en-US" altLang="zh-CN" sz="1800"/>
              <a:t>x</a:t>
            </a:r>
            <a:r>
              <a:rPr lang="en-US" altLang="zh-CN" sz="1800" baseline="-25000"/>
              <a:t>1</a:t>
            </a:r>
            <a:r>
              <a:rPr lang="zh-CN" altLang="en-US" sz="1800"/>
              <a:t>和</a:t>
            </a:r>
            <a:r>
              <a:rPr lang="en-US" altLang="zh-CN" sz="1800"/>
              <a:t>x</a:t>
            </a:r>
            <a:r>
              <a:rPr lang="en-US" altLang="zh-CN" sz="1800" baseline="-25000"/>
              <a:t>2</a:t>
            </a:r>
            <a:r>
              <a:rPr lang="zh-CN" altLang="en-US" sz="1800"/>
              <a:t>时，若将</a:t>
            </a:r>
            <a:r>
              <a:rPr lang="en-US" altLang="zh-CN" sz="1800"/>
              <a:t>x</a:t>
            </a:r>
            <a:r>
              <a:rPr lang="en-US" altLang="zh-CN" sz="1800" baseline="-25000"/>
              <a:t>1</a:t>
            </a:r>
            <a:r>
              <a:rPr lang="zh-CN" altLang="en-US" sz="1800"/>
              <a:t>和</a:t>
            </a:r>
            <a:r>
              <a:rPr lang="en-US" altLang="zh-CN" sz="1800"/>
              <a:t>x</a:t>
            </a:r>
            <a:r>
              <a:rPr lang="en-US" altLang="zh-CN" sz="1800" baseline="-25000"/>
              <a:t>2</a:t>
            </a:r>
            <a:r>
              <a:rPr lang="zh-CN" altLang="en-US" sz="1800"/>
              <a:t>分别看成平面上的横轴和纵轴，则不同的</a:t>
            </a:r>
            <a:r>
              <a:rPr lang="en-US" altLang="zh-CN" sz="1800"/>
              <a:t>x</a:t>
            </a:r>
            <a:r>
              <a:rPr lang="en-US" altLang="zh-CN" sz="1800" baseline="-25000"/>
              <a:t>1</a:t>
            </a:r>
            <a:r>
              <a:rPr lang="zh-CN" altLang="en-US" sz="1800"/>
              <a:t>和</a:t>
            </a:r>
            <a:r>
              <a:rPr lang="en-US" altLang="zh-CN" sz="1800"/>
              <a:t>x</a:t>
            </a:r>
            <a:r>
              <a:rPr lang="en-US" altLang="zh-CN" sz="1800" baseline="-25000"/>
              <a:t>2</a:t>
            </a:r>
            <a:r>
              <a:rPr lang="zh-CN" altLang="en-US" sz="1800"/>
              <a:t>值将对应该平面上的不同点。</a:t>
            </a:r>
            <a:endParaRPr lang="zh-TW" altLang="en-US" sz="1800"/>
          </a:p>
        </p:txBody>
      </p:sp>
      <p:sp>
        <p:nvSpPr>
          <p:cNvPr id="777220" name="Line 4"/>
          <p:cNvSpPr>
            <a:spLocks noChangeShapeType="1"/>
          </p:cNvSpPr>
          <p:nvPr/>
        </p:nvSpPr>
        <p:spPr bwMode="auto">
          <a:xfrm flipH="1">
            <a:off x="4352925" y="1933575"/>
            <a:ext cx="1314450" cy="15430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grpSp>
        <p:nvGrpSpPr>
          <p:cNvPr id="777221" name="Group 5"/>
          <p:cNvGrpSpPr/>
          <p:nvPr/>
        </p:nvGrpSpPr>
        <p:grpSpPr bwMode="auto">
          <a:xfrm rot="5097453">
            <a:off x="4905376" y="2168129"/>
            <a:ext cx="1019175" cy="976313"/>
            <a:chOff x="3200" y="1685"/>
            <a:chExt cx="856" cy="820"/>
          </a:xfrm>
        </p:grpSpPr>
        <p:sp>
          <p:nvSpPr>
            <p:cNvPr id="38943" name="Line 6"/>
            <p:cNvSpPr>
              <a:spLocks noChangeShapeType="1"/>
            </p:cNvSpPr>
            <p:nvPr/>
          </p:nvSpPr>
          <p:spPr bwMode="auto">
            <a:xfrm flipV="1">
              <a:off x="3200" y="1685"/>
              <a:ext cx="312" cy="2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38944" name="Line 7"/>
            <p:cNvSpPr>
              <a:spLocks noChangeShapeType="1"/>
            </p:cNvSpPr>
            <p:nvPr/>
          </p:nvSpPr>
          <p:spPr bwMode="auto">
            <a:xfrm flipV="1">
              <a:off x="3336" y="1821"/>
              <a:ext cx="312" cy="2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38945" name="Line 8"/>
            <p:cNvSpPr>
              <a:spLocks noChangeShapeType="1"/>
            </p:cNvSpPr>
            <p:nvPr/>
          </p:nvSpPr>
          <p:spPr bwMode="auto">
            <a:xfrm flipV="1">
              <a:off x="3472" y="1957"/>
              <a:ext cx="312" cy="2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38946" name="Line 9"/>
            <p:cNvSpPr>
              <a:spLocks noChangeShapeType="1"/>
            </p:cNvSpPr>
            <p:nvPr/>
          </p:nvSpPr>
          <p:spPr bwMode="auto">
            <a:xfrm flipV="1">
              <a:off x="3608" y="2093"/>
              <a:ext cx="312" cy="2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38947" name="Line 10"/>
            <p:cNvSpPr>
              <a:spLocks noChangeShapeType="1"/>
            </p:cNvSpPr>
            <p:nvPr/>
          </p:nvSpPr>
          <p:spPr bwMode="auto">
            <a:xfrm flipV="1">
              <a:off x="3744" y="2229"/>
              <a:ext cx="312" cy="2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grpSp>
      <p:grpSp>
        <p:nvGrpSpPr>
          <p:cNvPr id="777237" name="Group 21"/>
          <p:cNvGrpSpPr/>
          <p:nvPr/>
        </p:nvGrpSpPr>
        <p:grpSpPr bwMode="auto">
          <a:xfrm>
            <a:off x="4010026" y="1762126"/>
            <a:ext cx="2493169" cy="1710929"/>
            <a:chOff x="2429" y="1344"/>
            <a:chExt cx="2094" cy="1437"/>
          </a:xfrm>
        </p:grpSpPr>
        <p:sp>
          <p:nvSpPr>
            <p:cNvPr id="38939" name="Line 22"/>
            <p:cNvSpPr>
              <a:spLocks noChangeShapeType="1"/>
            </p:cNvSpPr>
            <p:nvPr/>
          </p:nvSpPr>
          <p:spPr bwMode="auto">
            <a:xfrm>
              <a:off x="2429" y="2320"/>
              <a:ext cx="2027" cy="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38940" name="Line 23"/>
            <p:cNvSpPr>
              <a:spLocks noChangeShapeType="1"/>
            </p:cNvSpPr>
            <p:nvPr/>
          </p:nvSpPr>
          <p:spPr bwMode="auto">
            <a:xfrm flipV="1">
              <a:off x="3200" y="1458"/>
              <a:ext cx="1" cy="132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38941" name="Rectangle 24"/>
            <p:cNvSpPr>
              <a:spLocks noChangeArrowheads="1"/>
            </p:cNvSpPr>
            <p:nvPr/>
          </p:nvSpPr>
          <p:spPr bwMode="auto">
            <a:xfrm>
              <a:off x="4224" y="2304"/>
              <a:ext cx="299"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buClr>
                  <a:schemeClr val="accent1"/>
                </a:buClr>
                <a:buSzPct val="65000"/>
                <a:buFont typeface="Wingdings" panose="05000000000000000000" pitchFamily="2" charset="2"/>
                <a:buNone/>
              </a:pPr>
              <a:r>
                <a:rPr kumimoji="1" lang="en-US" altLang="zh-TW" sz="1500">
                  <a:latin typeface="Comic Sans MS" panose="030F0702030302020204" pitchFamily="66" charset="0"/>
                  <a:ea typeface="PMingLiU" panose="02020500000000000000" pitchFamily="18" charset="-120"/>
                </a:rPr>
                <a:t>x</a:t>
              </a:r>
              <a:r>
                <a:rPr kumimoji="1" lang="en-US" altLang="zh-TW" sz="1500" baseline="-25000">
                  <a:latin typeface="Comic Sans MS" panose="030F0702030302020204" pitchFamily="66" charset="0"/>
                  <a:ea typeface="PMingLiU" panose="02020500000000000000" pitchFamily="18" charset="-120"/>
                </a:rPr>
                <a:t>1</a:t>
              </a:r>
              <a:endParaRPr kumimoji="1" lang="en-US" altLang="zh-TW" sz="1500" baseline="-25000">
                <a:latin typeface="Comic Sans MS" panose="030F0702030302020204" pitchFamily="66" charset="0"/>
                <a:ea typeface="PMingLiU" panose="02020500000000000000" pitchFamily="18" charset="-120"/>
              </a:endParaRPr>
            </a:p>
          </p:txBody>
        </p:sp>
        <p:sp>
          <p:nvSpPr>
            <p:cNvPr id="38942" name="Rectangle 25"/>
            <p:cNvSpPr>
              <a:spLocks noChangeArrowheads="1"/>
            </p:cNvSpPr>
            <p:nvPr/>
          </p:nvSpPr>
          <p:spPr bwMode="auto">
            <a:xfrm>
              <a:off x="2928" y="1344"/>
              <a:ext cx="317"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buClr>
                  <a:schemeClr val="accent1"/>
                </a:buClr>
                <a:buSzPct val="65000"/>
                <a:buFont typeface="Wingdings" panose="05000000000000000000" pitchFamily="2" charset="2"/>
                <a:buNone/>
              </a:pPr>
              <a:r>
                <a:rPr kumimoji="1" lang="en-US" altLang="zh-TW" sz="1500">
                  <a:latin typeface="Comic Sans MS" panose="030F0702030302020204" pitchFamily="66" charset="0"/>
                  <a:ea typeface="PMingLiU" panose="02020500000000000000" pitchFamily="18" charset="-120"/>
                </a:rPr>
                <a:t>x</a:t>
              </a:r>
              <a:r>
                <a:rPr kumimoji="1" lang="en-US" altLang="zh-TW" sz="1500" baseline="-25000">
                  <a:latin typeface="Comic Sans MS" panose="030F0702030302020204" pitchFamily="66" charset="0"/>
                  <a:ea typeface="PMingLiU" panose="02020500000000000000" pitchFamily="18" charset="-120"/>
                </a:rPr>
                <a:t>2</a:t>
              </a:r>
              <a:endParaRPr kumimoji="1" lang="en-US" altLang="zh-TW" sz="1500" baseline="-25000">
                <a:latin typeface="Comic Sans MS" panose="030F0702030302020204" pitchFamily="66" charset="0"/>
                <a:ea typeface="PMingLiU" panose="02020500000000000000" pitchFamily="18" charset="-120"/>
              </a:endParaRPr>
            </a:p>
          </p:txBody>
        </p:sp>
      </p:grpSp>
      <p:grpSp>
        <p:nvGrpSpPr>
          <p:cNvPr id="777259" name="Group 43"/>
          <p:cNvGrpSpPr/>
          <p:nvPr/>
        </p:nvGrpSpPr>
        <p:grpSpPr bwMode="auto">
          <a:xfrm>
            <a:off x="458393" y="1815704"/>
            <a:ext cx="1782365" cy="1360884"/>
            <a:chOff x="288" y="1296"/>
            <a:chExt cx="1824" cy="1392"/>
          </a:xfrm>
        </p:grpSpPr>
        <p:sp>
          <p:nvSpPr>
            <p:cNvPr id="38927" name="Text Box 27"/>
            <p:cNvSpPr txBox="1">
              <a:spLocks noChangeArrowheads="1"/>
            </p:cNvSpPr>
            <p:nvPr/>
          </p:nvSpPr>
          <p:spPr bwMode="auto">
            <a:xfrm>
              <a:off x="1920" y="1674"/>
              <a:ext cx="192"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50000"/>
                </a:spcBef>
                <a:buClrTx/>
                <a:buSzTx/>
                <a:buFontTx/>
                <a:buNone/>
              </a:pPr>
              <a:r>
                <a:rPr lang="en-US" altLang="zh-CN" sz="1500">
                  <a:latin typeface="Comic Sans MS" panose="030F0702030302020204" pitchFamily="66" charset="0"/>
                  <a:ea typeface="华文新魏" panose="02010800040101010101" pitchFamily="2" charset="-122"/>
                </a:rPr>
                <a:t>y</a:t>
              </a:r>
              <a:endParaRPr lang="en-US" altLang="zh-CN" sz="1500">
                <a:latin typeface="Comic Sans MS" panose="030F0702030302020204" pitchFamily="66" charset="0"/>
                <a:ea typeface="华文新魏" panose="02010800040101010101" pitchFamily="2" charset="-122"/>
              </a:endParaRPr>
            </a:p>
          </p:txBody>
        </p:sp>
        <p:sp>
          <p:nvSpPr>
            <p:cNvPr id="38928" name="Oval 28"/>
            <p:cNvSpPr>
              <a:spLocks noChangeArrowheads="1"/>
            </p:cNvSpPr>
            <p:nvPr/>
          </p:nvSpPr>
          <p:spPr bwMode="auto">
            <a:xfrm>
              <a:off x="890" y="1503"/>
              <a:ext cx="670" cy="650"/>
            </a:xfrm>
            <a:prstGeom prst="ellipse">
              <a:avLst/>
            </a:prstGeom>
            <a:solidFill>
              <a:schemeClr val="accent1"/>
            </a:solidFill>
            <a:ln w="9525">
              <a:solidFill>
                <a:srgbClr val="000000"/>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endParaRPr kumimoji="1" lang="zh-CN" altLang="zh-CN" sz="1800">
                <a:latin typeface="Comic Sans MS" panose="030F0702030302020204" pitchFamily="66" charset="0"/>
                <a:ea typeface="宋体" panose="02010600030101010101" pitchFamily="2" charset="-122"/>
              </a:endParaRPr>
            </a:p>
          </p:txBody>
        </p:sp>
        <p:sp>
          <p:nvSpPr>
            <p:cNvPr id="38929" name="Line 29"/>
            <p:cNvSpPr>
              <a:spLocks noChangeShapeType="1"/>
            </p:cNvSpPr>
            <p:nvPr/>
          </p:nvSpPr>
          <p:spPr bwMode="auto">
            <a:xfrm>
              <a:off x="511" y="1464"/>
              <a:ext cx="445" cy="158"/>
            </a:xfrm>
            <a:prstGeom prst="line">
              <a:avLst/>
            </a:prstGeom>
            <a:noFill/>
            <a:ln w="28575">
              <a:solidFill>
                <a:srgbClr val="00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sz="1350"/>
            </a:p>
          </p:txBody>
        </p:sp>
        <p:sp>
          <p:nvSpPr>
            <p:cNvPr id="38930" name="Line 30"/>
            <p:cNvSpPr>
              <a:spLocks noChangeShapeType="1"/>
            </p:cNvSpPr>
            <p:nvPr/>
          </p:nvSpPr>
          <p:spPr bwMode="auto">
            <a:xfrm flipV="1">
              <a:off x="459" y="1944"/>
              <a:ext cx="483" cy="201"/>
            </a:xfrm>
            <a:prstGeom prst="line">
              <a:avLst/>
            </a:prstGeom>
            <a:noFill/>
            <a:ln w="28575">
              <a:solidFill>
                <a:srgbClr val="00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sz="1350"/>
            </a:p>
          </p:txBody>
        </p:sp>
        <p:sp>
          <p:nvSpPr>
            <p:cNvPr id="38931" name="Line 31"/>
            <p:cNvSpPr>
              <a:spLocks noChangeShapeType="1"/>
            </p:cNvSpPr>
            <p:nvPr/>
          </p:nvSpPr>
          <p:spPr bwMode="auto">
            <a:xfrm flipV="1">
              <a:off x="1559" y="1812"/>
              <a:ext cx="371" cy="10"/>
            </a:xfrm>
            <a:prstGeom prst="line">
              <a:avLst/>
            </a:prstGeom>
            <a:noFill/>
            <a:ln w="28575">
              <a:solidFill>
                <a:srgbClr val="00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sz="1350"/>
            </a:p>
          </p:txBody>
        </p:sp>
        <p:sp>
          <p:nvSpPr>
            <p:cNvPr id="38932" name="Text Box 32"/>
            <p:cNvSpPr txBox="1">
              <a:spLocks noChangeArrowheads="1"/>
            </p:cNvSpPr>
            <p:nvPr/>
          </p:nvSpPr>
          <p:spPr bwMode="auto">
            <a:xfrm>
              <a:off x="340" y="1298"/>
              <a:ext cx="380"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a:spcBef>
                  <a:spcPct val="0"/>
                </a:spcBef>
                <a:buClrTx/>
                <a:buSzTx/>
                <a:buFontTx/>
                <a:buNone/>
              </a:pPr>
              <a:r>
                <a:rPr lang="en-US" altLang="zh-CN" sz="1500">
                  <a:latin typeface="Comic Sans MS" panose="030F0702030302020204" pitchFamily="66" charset="0"/>
                  <a:ea typeface="华文新魏" panose="02010800040101010101" pitchFamily="2" charset="-122"/>
                </a:rPr>
                <a:t>x</a:t>
              </a:r>
              <a:r>
                <a:rPr lang="en-US" altLang="zh-CN" sz="1500" baseline="-25000">
                  <a:latin typeface="Comic Sans MS" panose="030F0702030302020204" pitchFamily="66" charset="0"/>
                  <a:ea typeface="华文新魏" panose="02010800040101010101" pitchFamily="2" charset="-122"/>
                </a:rPr>
                <a:t>1</a:t>
              </a:r>
              <a:endParaRPr lang="en-US" altLang="zh-CN" sz="1500" baseline="-25000">
                <a:latin typeface="Comic Sans MS" panose="030F0702030302020204" pitchFamily="66" charset="0"/>
                <a:ea typeface="华文新魏" panose="02010800040101010101" pitchFamily="2" charset="-122"/>
              </a:endParaRPr>
            </a:p>
          </p:txBody>
        </p:sp>
        <p:sp>
          <p:nvSpPr>
            <p:cNvPr id="38933" name="Text Box 33"/>
            <p:cNvSpPr txBox="1">
              <a:spLocks noChangeArrowheads="1"/>
            </p:cNvSpPr>
            <p:nvPr/>
          </p:nvSpPr>
          <p:spPr bwMode="auto">
            <a:xfrm>
              <a:off x="288" y="1988"/>
              <a:ext cx="379"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a:spcBef>
                  <a:spcPct val="0"/>
                </a:spcBef>
                <a:buClrTx/>
                <a:buSzTx/>
                <a:buFontTx/>
                <a:buNone/>
              </a:pPr>
              <a:r>
                <a:rPr lang="en-US" altLang="zh-CN" sz="1500">
                  <a:latin typeface="Comic Sans MS" panose="030F0702030302020204" pitchFamily="66" charset="0"/>
                  <a:ea typeface="华文新魏" panose="02010800040101010101" pitchFamily="2" charset="-122"/>
                </a:rPr>
                <a:t>x</a:t>
              </a:r>
              <a:r>
                <a:rPr lang="en-US" altLang="zh-CN" sz="1500" baseline="-25000">
                  <a:latin typeface="Comic Sans MS" panose="030F0702030302020204" pitchFamily="66" charset="0"/>
                  <a:ea typeface="华文新魏" panose="02010800040101010101" pitchFamily="2" charset="-122"/>
                </a:rPr>
                <a:t>2</a:t>
              </a:r>
              <a:endParaRPr lang="en-US" altLang="zh-CN" sz="1500" baseline="-25000">
                <a:latin typeface="Comic Sans MS" panose="030F0702030302020204" pitchFamily="66" charset="0"/>
                <a:ea typeface="华文新魏" panose="02010800040101010101" pitchFamily="2" charset="-122"/>
              </a:endParaRPr>
            </a:p>
          </p:txBody>
        </p:sp>
        <p:sp>
          <p:nvSpPr>
            <p:cNvPr id="38934" name="Text Box 34"/>
            <p:cNvSpPr txBox="1">
              <a:spLocks noChangeArrowheads="1"/>
            </p:cNvSpPr>
            <p:nvPr/>
          </p:nvSpPr>
          <p:spPr bwMode="auto">
            <a:xfrm>
              <a:off x="615" y="1296"/>
              <a:ext cx="418"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50000"/>
                </a:spcBef>
                <a:buClrTx/>
                <a:buSzTx/>
                <a:buFontTx/>
                <a:buNone/>
              </a:pPr>
              <a:r>
                <a:rPr kumimoji="1" lang="en-US" altLang="zh-CN" sz="1500">
                  <a:latin typeface="Comic Sans MS" panose="030F0702030302020204" pitchFamily="66" charset="0"/>
                  <a:ea typeface="宋体" panose="02010600030101010101" pitchFamily="2" charset="-122"/>
                </a:rPr>
                <a:t>w</a:t>
              </a:r>
              <a:r>
                <a:rPr kumimoji="1" lang="en-US" altLang="zh-CN" sz="1500" baseline="-25000">
                  <a:latin typeface="Comic Sans MS" panose="030F0702030302020204" pitchFamily="66" charset="0"/>
                  <a:ea typeface="宋体" panose="02010600030101010101" pitchFamily="2" charset="-122"/>
                </a:rPr>
                <a:t>1</a:t>
              </a:r>
              <a:endParaRPr kumimoji="1" lang="en-US" altLang="zh-CN" sz="1500" baseline="-25000">
                <a:latin typeface="Comic Sans MS" panose="030F0702030302020204" pitchFamily="66" charset="0"/>
                <a:ea typeface="宋体" panose="02010600030101010101" pitchFamily="2" charset="-122"/>
              </a:endParaRPr>
            </a:p>
          </p:txBody>
        </p:sp>
        <p:sp>
          <p:nvSpPr>
            <p:cNvPr id="38935" name="Text Box 35"/>
            <p:cNvSpPr txBox="1">
              <a:spLocks noChangeArrowheads="1"/>
            </p:cNvSpPr>
            <p:nvPr/>
          </p:nvSpPr>
          <p:spPr bwMode="auto">
            <a:xfrm>
              <a:off x="563" y="1756"/>
              <a:ext cx="416"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50000"/>
                </a:spcBef>
                <a:buClrTx/>
                <a:buSzTx/>
                <a:buFontTx/>
                <a:buNone/>
              </a:pPr>
              <a:r>
                <a:rPr kumimoji="1" lang="en-US" altLang="zh-CN" sz="1500">
                  <a:latin typeface="Comic Sans MS" panose="030F0702030302020204" pitchFamily="66" charset="0"/>
                  <a:ea typeface="宋体" panose="02010600030101010101" pitchFamily="2" charset="-122"/>
                </a:rPr>
                <a:t>w</a:t>
              </a:r>
              <a:r>
                <a:rPr kumimoji="1" lang="en-US" altLang="zh-CN" sz="1500" baseline="-25000">
                  <a:latin typeface="Comic Sans MS" panose="030F0702030302020204" pitchFamily="66" charset="0"/>
                  <a:ea typeface="宋体" panose="02010600030101010101" pitchFamily="2" charset="-122"/>
                </a:rPr>
                <a:t>2</a:t>
              </a:r>
              <a:endParaRPr kumimoji="1" lang="en-US" altLang="zh-CN" sz="1500" baseline="-25000">
                <a:latin typeface="Comic Sans MS" panose="030F0702030302020204" pitchFamily="66" charset="0"/>
                <a:ea typeface="宋体" panose="02010600030101010101" pitchFamily="2" charset="-122"/>
              </a:endParaRPr>
            </a:p>
          </p:txBody>
        </p:sp>
        <p:sp>
          <p:nvSpPr>
            <p:cNvPr id="38936" name="Line 36"/>
            <p:cNvSpPr>
              <a:spLocks noChangeShapeType="1"/>
            </p:cNvSpPr>
            <p:nvPr/>
          </p:nvSpPr>
          <p:spPr bwMode="auto">
            <a:xfrm flipV="1">
              <a:off x="549" y="2081"/>
              <a:ext cx="522" cy="546"/>
            </a:xfrm>
            <a:prstGeom prst="line">
              <a:avLst/>
            </a:prstGeom>
            <a:noFill/>
            <a:ln w="28575">
              <a:solidFill>
                <a:srgbClr val="00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sz="1350"/>
            </a:p>
          </p:txBody>
        </p:sp>
        <p:sp>
          <p:nvSpPr>
            <p:cNvPr id="38937" name="Text Box 37"/>
            <p:cNvSpPr txBox="1">
              <a:spLocks noChangeArrowheads="1"/>
            </p:cNvSpPr>
            <p:nvPr/>
          </p:nvSpPr>
          <p:spPr bwMode="auto">
            <a:xfrm>
              <a:off x="378" y="2470"/>
              <a:ext cx="380"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a:spcBef>
                  <a:spcPct val="0"/>
                </a:spcBef>
                <a:buClrTx/>
                <a:buSzTx/>
                <a:buFontTx/>
                <a:buNone/>
              </a:pPr>
              <a:r>
                <a:rPr lang="en-US" altLang="zh-CN" sz="1500">
                  <a:latin typeface="Comic Sans MS" panose="030F0702030302020204" pitchFamily="66" charset="0"/>
                  <a:ea typeface="华文新魏" panose="02010800040101010101" pitchFamily="2" charset="-122"/>
                </a:rPr>
                <a:t>1</a:t>
              </a:r>
              <a:endParaRPr lang="en-US" altLang="zh-CN" sz="1500" baseline="-25000">
                <a:latin typeface="Comic Sans MS" panose="030F0702030302020204" pitchFamily="66" charset="0"/>
                <a:ea typeface="华文新魏" panose="02010800040101010101" pitchFamily="2" charset="-122"/>
              </a:endParaRPr>
            </a:p>
          </p:txBody>
        </p:sp>
        <p:sp>
          <p:nvSpPr>
            <p:cNvPr id="38938" name="Text Box 38"/>
            <p:cNvSpPr txBox="1">
              <a:spLocks noChangeArrowheads="1"/>
            </p:cNvSpPr>
            <p:nvPr/>
          </p:nvSpPr>
          <p:spPr bwMode="auto">
            <a:xfrm>
              <a:off x="612" y="2186"/>
              <a:ext cx="418"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50000"/>
                </a:spcBef>
                <a:buClrTx/>
                <a:buSzTx/>
                <a:buFontTx/>
                <a:buNone/>
              </a:pPr>
              <a:r>
                <a:rPr kumimoji="1" lang="en-US" altLang="zh-CN" sz="1500">
                  <a:latin typeface="Comic Sans MS" panose="030F0702030302020204" pitchFamily="66" charset="0"/>
                  <a:ea typeface="宋体" panose="02010600030101010101" pitchFamily="2" charset="-122"/>
                </a:rPr>
                <a:t>b</a:t>
              </a:r>
              <a:endParaRPr kumimoji="1" lang="en-US" altLang="zh-CN" sz="1500" baseline="-25000">
                <a:latin typeface="Comic Sans MS" panose="030F0702030302020204" pitchFamily="66" charset="0"/>
                <a:ea typeface="宋体" panose="02010600030101010101" pitchFamily="2" charset="-122"/>
              </a:endParaRPr>
            </a:p>
          </p:txBody>
        </p:sp>
      </p:grpSp>
      <p:graphicFrame>
        <p:nvGraphicFramePr>
          <p:cNvPr id="777255" name="Object 39"/>
          <p:cNvGraphicFramePr>
            <a:graphicFrameLocks noChangeAspect="1"/>
          </p:cNvGraphicFramePr>
          <p:nvPr/>
        </p:nvGraphicFramePr>
        <p:xfrm>
          <a:off x="82155" y="3462339"/>
          <a:ext cx="2644378" cy="1213247"/>
        </p:xfrm>
        <a:graphic>
          <a:graphicData uri="http://schemas.openxmlformats.org/presentationml/2006/ole">
            <mc:AlternateContent xmlns:mc="http://schemas.openxmlformats.org/markup-compatibility/2006">
              <mc:Choice xmlns:v="urn:schemas-microsoft-com:vml" Requires="v">
                <p:oleObj spid="_x0000_s7224" name="公式" r:id="rId4" imgW="1562100" imgH="914400" progId="Equation.3">
                  <p:embed/>
                </p:oleObj>
              </mc:Choice>
              <mc:Fallback>
                <p:oleObj name="公式" r:id="rId4" imgW="1562100" imgH="914400" progId="Equation.3">
                  <p:embed/>
                  <p:pic>
                    <p:nvPicPr>
                      <p:cNvPr id="0" name="图片 72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55" y="3462339"/>
                        <a:ext cx="2644378" cy="1213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7256" name="Object 40"/>
          <p:cNvGraphicFramePr>
            <a:graphicFrameLocks noChangeAspect="1"/>
          </p:cNvGraphicFramePr>
          <p:nvPr/>
        </p:nvGraphicFramePr>
        <p:xfrm>
          <a:off x="3505200" y="3633788"/>
          <a:ext cx="2552700" cy="563166"/>
        </p:xfrm>
        <a:graphic>
          <a:graphicData uri="http://schemas.openxmlformats.org/presentationml/2006/ole">
            <mc:AlternateContent xmlns:mc="http://schemas.openxmlformats.org/markup-compatibility/2006">
              <mc:Choice xmlns:v="urn:schemas-microsoft-com:vml" Requires="v">
                <p:oleObj spid="_x0000_s7225" name="公式" r:id="rId6" imgW="1955800" imgH="431800" progId="Equation.3">
                  <p:embed/>
                </p:oleObj>
              </mc:Choice>
              <mc:Fallback>
                <p:oleObj name="公式" r:id="rId6" imgW="1955800" imgH="431800" progId="Equation.3">
                  <p:embed/>
                  <p:pic>
                    <p:nvPicPr>
                      <p:cNvPr id="0" name="图片 72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5200" y="3633788"/>
                        <a:ext cx="2552700" cy="5631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7257" name="AutoShape 41"/>
          <p:cNvSpPr>
            <a:spLocks noChangeArrowheads="1"/>
          </p:cNvSpPr>
          <p:nvPr/>
        </p:nvSpPr>
        <p:spPr bwMode="auto">
          <a:xfrm>
            <a:off x="3382566" y="3576638"/>
            <a:ext cx="2800350" cy="685800"/>
          </a:xfrm>
          <a:prstGeom prst="wedgeEllipseCallout">
            <a:avLst>
              <a:gd name="adj1" fmla="val -43366"/>
              <a:gd name="adj2" fmla="val 104167"/>
            </a:avLst>
          </a:prstGeom>
          <a:noFill/>
          <a:ln w="28575">
            <a:solidFill>
              <a:srgbClr val="CC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777258" name="Text Box 42"/>
          <p:cNvSpPr txBox="1">
            <a:spLocks noChangeArrowheads="1"/>
          </p:cNvSpPr>
          <p:nvPr/>
        </p:nvSpPr>
        <p:spPr bwMode="auto">
          <a:xfrm>
            <a:off x="3150394" y="4605339"/>
            <a:ext cx="15466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50000"/>
              </a:spcBef>
              <a:buClrTx/>
              <a:buSzTx/>
              <a:buFontTx/>
              <a:buNone/>
            </a:pPr>
            <a:r>
              <a:rPr lang="zh-CN" altLang="en-US" sz="1800">
                <a:latin typeface="Comic Sans MS" panose="030F0702030302020204" pitchFamily="66" charset="0"/>
              </a:rPr>
              <a:t>直线方程</a:t>
            </a:r>
            <a:endParaRPr lang="zh-CN" altLang="en-US" sz="1800">
              <a:latin typeface="Comic Sans MS" panose="030F0702030302020204" pitchFamily="66" charset="0"/>
            </a:endParaRPr>
          </a:p>
        </p:txBody>
      </p:sp>
      <p:sp>
        <p:nvSpPr>
          <p:cNvPr id="777261" name="Rectangle 45"/>
          <p:cNvSpPr>
            <a:spLocks noChangeArrowheads="1"/>
          </p:cNvSpPr>
          <p:nvPr/>
        </p:nvSpPr>
        <p:spPr bwMode="auto">
          <a:xfrm>
            <a:off x="2888457" y="3740945"/>
            <a:ext cx="600061" cy="346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68529" tIns="34265" rIns="68529" bIns="34265">
            <a:spAutoFit/>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1800">
                <a:latin typeface="Arial" panose="020B0604020202020204" pitchFamily="34" charset="0"/>
              </a:rPr>
              <a:t>若令</a:t>
            </a:r>
            <a:endParaRPr lang="zh-CN" altLang="en-US" sz="1800">
              <a:latin typeface="Arial" panose="020B0604020202020204" pitchFamily="34" charset="0"/>
            </a:endParaRPr>
          </a:p>
        </p:txBody>
      </p:sp>
      <p:sp>
        <p:nvSpPr>
          <p:cNvPr id="777264" name="Rectangle 48"/>
          <p:cNvSpPr>
            <a:spLocks noChangeArrowheads="1"/>
          </p:cNvSpPr>
          <p:nvPr/>
        </p:nvSpPr>
        <p:spPr bwMode="auto">
          <a:xfrm>
            <a:off x="4994673" y="2733676"/>
            <a:ext cx="1863328" cy="992529"/>
          </a:xfrm>
          <a:prstGeom prst="rect">
            <a:avLst/>
          </a:prstGeom>
          <a:solidFill>
            <a:srgbClr val="FFFFCC"/>
          </a:solidFill>
          <a:ln w="9525" algn="ctr">
            <a:solidFill>
              <a:srgbClr val="FFCC00"/>
            </a:solidFill>
            <a:miter lim="800000"/>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lIns="68529" tIns="34265" rIns="68529" bIns="34265">
            <a:spAutoFit/>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kumimoji="1" lang="zh-CN" altLang="en-US" sz="1500">
                <a:solidFill>
                  <a:srgbClr val="000000"/>
                </a:solidFill>
              </a:rPr>
              <a:t>当输入的</a:t>
            </a:r>
            <a:r>
              <a:rPr kumimoji="1" lang="en-US" altLang="zh-CN" sz="1500">
                <a:solidFill>
                  <a:srgbClr val="000000"/>
                </a:solidFill>
              </a:rPr>
              <a:t>x</a:t>
            </a:r>
            <a:r>
              <a:rPr kumimoji="1" lang="en-US" altLang="zh-CN" sz="1500" baseline="-25000">
                <a:solidFill>
                  <a:srgbClr val="000000"/>
                </a:solidFill>
              </a:rPr>
              <a:t>1</a:t>
            </a:r>
            <a:r>
              <a:rPr kumimoji="1" lang="zh-CN" altLang="en-US" sz="1500">
                <a:solidFill>
                  <a:srgbClr val="000000"/>
                </a:solidFill>
              </a:rPr>
              <a:t>和</a:t>
            </a:r>
            <a:r>
              <a:rPr kumimoji="1" lang="en-US" altLang="zh-CN" sz="1500">
                <a:solidFill>
                  <a:srgbClr val="000000"/>
                </a:solidFill>
              </a:rPr>
              <a:t>x</a:t>
            </a:r>
            <a:r>
              <a:rPr kumimoji="1" lang="en-US" altLang="zh-CN" sz="1500" baseline="-25000">
                <a:solidFill>
                  <a:srgbClr val="000000"/>
                </a:solidFill>
              </a:rPr>
              <a:t>2</a:t>
            </a:r>
            <a:r>
              <a:rPr kumimoji="1" lang="zh-CN" altLang="en-US" sz="1500">
                <a:solidFill>
                  <a:srgbClr val="000000"/>
                </a:solidFill>
              </a:rPr>
              <a:t>位于直线下方时，</a:t>
            </a:r>
            <a:r>
              <a:rPr kumimoji="1" lang="en-US" altLang="zh-CN" sz="1500">
                <a:solidFill>
                  <a:srgbClr val="000000"/>
                </a:solidFill>
              </a:rPr>
              <a:t>w</a:t>
            </a:r>
            <a:r>
              <a:rPr kumimoji="1" lang="en-US" altLang="zh-CN" sz="1500" baseline="-25000">
                <a:solidFill>
                  <a:srgbClr val="000000"/>
                </a:solidFill>
              </a:rPr>
              <a:t>1</a:t>
            </a:r>
            <a:r>
              <a:rPr kumimoji="1" lang="en-US" altLang="zh-CN" sz="1500">
                <a:solidFill>
                  <a:srgbClr val="000000"/>
                </a:solidFill>
              </a:rPr>
              <a:t>x</a:t>
            </a:r>
            <a:r>
              <a:rPr kumimoji="1" lang="en-US" altLang="zh-CN" sz="1500" baseline="-25000">
                <a:solidFill>
                  <a:srgbClr val="000000"/>
                </a:solidFill>
              </a:rPr>
              <a:t>1</a:t>
            </a:r>
            <a:r>
              <a:rPr kumimoji="1" lang="en-US" altLang="zh-CN" sz="1500">
                <a:solidFill>
                  <a:srgbClr val="000000"/>
                </a:solidFill>
              </a:rPr>
              <a:t>+w</a:t>
            </a:r>
            <a:r>
              <a:rPr kumimoji="1" lang="en-US" altLang="zh-CN" sz="1500" baseline="-25000">
                <a:solidFill>
                  <a:srgbClr val="000000"/>
                </a:solidFill>
              </a:rPr>
              <a:t>2</a:t>
            </a:r>
            <a:r>
              <a:rPr kumimoji="1" lang="en-US" altLang="zh-CN" sz="1500">
                <a:solidFill>
                  <a:srgbClr val="000000"/>
                </a:solidFill>
              </a:rPr>
              <a:t>x</a:t>
            </a:r>
            <a:r>
              <a:rPr kumimoji="1" lang="en-US" altLang="zh-CN" sz="1500" baseline="-25000">
                <a:solidFill>
                  <a:srgbClr val="000000"/>
                </a:solidFill>
              </a:rPr>
              <a:t>2</a:t>
            </a:r>
            <a:r>
              <a:rPr kumimoji="1" lang="en-US" altLang="zh-CN" sz="1500">
                <a:solidFill>
                  <a:srgbClr val="000000"/>
                </a:solidFill>
              </a:rPr>
              <a:t>+b&lt;0</a:t>
            </a:r>
            <a:r>
              <a:rPr kumimoji="1" lang="zh-CN" altLang="en-US" sz="1500">
                <a:solidFill>
                  <a:srgbClr val="000000"/>
                </a:solidFill>
              </a:rPr>
              <a:t>，即</a:t>
            </a:r>
            <a:r>
              <a:rPr kumimoji="1" lang="en-US" altLang="zh-CN" sz="1500">
                <a:solidFill>
                  <a:srgbClr val="000000"/>
                </a:solidFill>
              </a:rPr>
              <a:t>net&lt;0</a:t>
            </a:r>
            <a:r>
              <a:rPr kumimoji="1" lang="zh-CN" altLang="en-US" sz="1500">
                <a:solidFill>
                  <a:srgbClr val="000000"/>
                </a:solidFill>
              </a:rPr>
              <a:t>，则</a:t>
            </a:r>
            <a:r>
              <a:rPr kumimoji="1" lang="en-US" altLang="zh-CN" sz="1500">
                <a:solidFill>
                  <a:srgbClr val="000000"/>
                </a:solidFill>
              </a:rPr>
              <a:t>y=0</a:t>
            </a:r>
            <a:endParaRPr kumimoji="1" lang="en-US" altLang="zh-CN" sz="15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777259"/>
                                        </p:tgtEl>
                                        <p:attrNameLst>
                                          <p:attrName>style.visibility</p:attrName>
                                        </p:attrNameLst>
                                      </p:cBhvr>
                                      <p:to>
                                        <p:strVal val="visible"/>
                                      </p:to>
                                    </p:set>
                                    <p:animEffect transition="in" filter="blinds(horizontal)">
                                      <p:cBhvr>
                                        <p:cTn id="7" dur="500"/>
                                        <p:tgtEl>
                                          <p:spTgt spid="777259"/>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777255"/>
                                        </p:tgtEl>
                                        <p:attrNameLst>
                                          <p:attrName>style.visibility</p:attrName>
                                        </p:attrNameLst>
                                      </p:cBhvr>
                                      <p:to>
                                        <p:strVal val="visible"/>
                                      </p:to>
                                    </p:set>
                                    <p:animEffect transition="in" filter="blinds(horizontal)">
                                      <p:cBhvr>
                                        <p:cTn id="11" dur="500"/>
                                        <p:tgtEl>
                                          <p:spTgt spid="777255"/>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777237"/>
                                        </p:tgtEl>
                                        <p:attrNameLst>
                                          <p:attrName>style.visibility</p:attrName>
                                        </p:attrNameLst>
                                      </p:cBhvr>
                                      <p:to>
                                        <p:strVal val="visible"/>
                                      </p:to>
                                    </p:set>
                                    <p:animEffect transition="in" filter="wipe(up)">
                                      <p:cBhvr>
                                        <p:cTn id="15" dur="500"/>
                                        <p:tgtEl>
                                          <p:spTgt spid="77723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77261"/>
                                        </p:tgtEl>
                                        <p:attrNameLst>
                                          <p:attrName>style.visibility</p:attrName>
                                        </p:attrNameLst>
                                      </p:cBhvr>
                                      <p:to>
                                        <p:strVal val="visible"/>
                                      </p:to>
                                    </p:set>
                                    <p:animEffect transition="in" filter="blinds(horizontal)">
                                      <p:cBhvr>
                                        <p:cTn id="20" dur="500"/>
                                        <p:tgtEl>
                                          <p:spTgt spid="777261"/>
                                        </p:tgtEl>
                                      </p:cBhvr>
                                    </p:animEffect>
                                  </p:childTnLst>
                                </p:cTn>
                              </p:par>
                            </p:childTnLst>
                          </p:cTn>
                        </p:par>
                        <p:par>
                          <p:cTn id="21" fill="hold">
                            <p:stCondLst>
                              <p:cond delay="500"/>
                            </p:stCondLst>
                            <p:childTnLst>
                              <p:par>
                                <p:cTn id="22" presetID="3" presetClass="entr" presetSubtype="10" fill="hold" nodeType="afterEffect">
                                  <p:stCondLst>
                                    <p:cond delay="0"/>
                                  </p:stCondLst>
                                  <p:childTnLst>
                                    <p:set>
                                      <p:cBhvr>
                                        <p:cTn id="23" dur="1" fill="hold">
                                          <p:stCondLst>
                                            <p:cond delay="0"/>
                                          </p:stCondLst>
                                        </p:cTn>
                                        <p:tgtEl>
                                          <p:spTgt spid="777256"/>
                                        </p:tgtEl>
                                        <p:attrNameLst>
                                          <p:attrName>style.visibility</p:attrName>
                                        </p:attrNameLst>
                                      </p:cBhvr>
                                      <p:to>
                                        <p:strVal val="visible"/>
                                      </p:to>
                                    </p:set>
                                    <p:animEffect transition="in" filter="blinds(horizontal)">
                                      <p:cBhvr>
                                        <p:cTn id="24" dur="500"/>
                                        <p:tgtEl>
                                          <p:spTgt spid="77725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777257"/>
                                        </p:tgtEl>
                                        <p:attrNameLst>
                                          <p:attrName>style.visibility</p:attrName>
                                        </p:attrNameLst>
                                      </p:cBhvr>
                                      <p:to>
                                        <p:strVal val="visible"/>
                                      </p:to>
                                    </p:set>
                                    <p:animEffect transition="in" filter="wipe(up)">
                                      <p:cBhvr>
                                        <p:cTn id="29" dur="500"/>
                                        <p:tgtEl>
                                          <p:spTgt spid="777257"/>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777258"/>
                                        </p:tgtEl>
                                        <p:attrNameLst>
                                          <p:attrName>style.visibility</p:attrName>
                                        </p:attrNameLst>
                                      </p:cBhvr>
                                      <p:to>
                                        <p:strVal val="visible"/>
                                      </p:to>
                                    </p:set>
                                    <p:animEffect transition="in" filter="wipe(up)">
                                      <p:cBhvr>
                                        <p:cTn id="33" dur="500"/>
                                        <p:tgtEl>
                                          <p:spTgt spid="77725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777220"/>
                                        </p:tgtEl>
                                        <p:attrNameLst>
                                          <p:attrName>style.visibility</p:attrName>
                                        </p:attrNameLst>
                                      </p:cBhvr>
                                      <p:to>
                                        <p:strVal val="visible"/>
                                      </p:to>
                                    </p:set>
                                    <p:animEffect transition="in" filter="wipe(up)">
                                      <p:cBhvr>
                                        <p:cTn id="38" dur="500"/>
                                        <p:tgtEl>
                                          <p:spTgt spid="77722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777221"/>
                                        </p:tgtEl>
                                        <p:attrNameLst>
                                          <p:attrName>style.visibility</p:attrName>
                                        </p:attrNameLst>
                                      </p:cBhvr>
                                      <p:to>
                                        <p:strVal val="visible"/>
                                      </p:to>
                                    </p:set>
                                    <p:animEffect transition="in" filter="wipe(up)">
                                      <p:cBhvr>
                                        <p:cTn id="43" dur="500"/>
                                        <p:tgtEl>
                                          <p:spTgt spid="777221"/>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777263"/>
                                        </p:tgtEl>
                                        <p:attrNameLst>
                                          <p:attrName>style.visibility</p:attrName>
                                        </p:attrNameLst>
                                      </p:cBhvr>
                                      <p:to>
                                        <p:strVal val="visible"/>
                                      </p:to>
                                    </p:set>
                                    <p:animEffect transition="in" filter="blinds(horizontal)">
                                      <p:cBhvr>
                                        <p:cTn id="48" dur="500"/>
                                        <p:tgtEl>
                                          <p:spTgt spid="777263"/>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777264"/>
                                        </p:tgtEl>
                                        <p:attrNameLst>
                                          <p:attrName>style.visibility</p:attrName>
                                        </p:attrNameLst>
                                      </p:cBhvr>
                                      <p:to>
                                        <p:strVal val="visible"/>
                                      </p:to>
                                    </p:set>
                                    <p:animEffect transition="in" filter="blinds(horizontal)">
                                      <p:cBhvr>
                                        <p:cTn id="53" dur="500"/>
                                        <p:tgtEl>
                                          <p:spTgt spid="777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7263" grpId="0" animBg="1"/>
      <p:bldP spid="777220" grpId="0" animBg="1"/>
      <p:bldP spid="777257" grpId="0" animBg="1"/>
      <p:bldP spid="777258" grpId="0"/>
      <p:bldP spid="777261" grpId="0"/>
      <p:bldP spid="77726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vert="horz" lIns="91440" tIns="45720" rIns="91440" bIns="45720" rtlCol="0" anchor="ctr">
            <a:normAutofit/>
          </a:bodyPr>
          <a:lstStyle/>
          <a:p>
            <a:r>
              <a:rPr lang="en-US" altLang="zh-CN" sz="2100"/>
              <a:t>TLU</a:t>
            </a:r>
            <a:endParaRPr lang="en-US" altLang="zh-CN" sz="2100"/>
          </a:p>
        </p:txBody>
      </p:sp>
      <p:sp>
        <p:nvSpPr>
          <p:cNvPr id="40963" name="Rectangle 3"/>
          <p:cNvSpPr>
            <a:spLocks noGrp="1" noChangeArrowheads="1"/>
          </p:cNvSpPr>
          <p:nvPr>
            <p:ph type="body" idx="1"/>
          </p:nvPr>
        </p:nvSpPr>
        <p:spPr>
          <a:xfrm>
            <a:off x="620317" y="951311"/>
            <a:ext cx="6051947" cy="3725465"/>
          </a:xfrm>
        </p:spPr>
        <p:txBody>
          <a:bodyPr>
            <a:normAutofit/>
          </a:bodyPr>
          <a:lstStyle/>
          <a:p>
            <a:pPr eaLnBrk="1" hangingPunct="1">
              <a:lnSpc>
                <a:spcPct val="90000"/>
              </a:lnSpc>
            </a:pPr>
            <a:r>
              <a:rPr lang="zh-CN" altLang="en-US" sz="2000" dirty="0"/>
              <a:t>对于两个输入，</a:t>
            </a:r>
            <a:r>
              <a:rPr lang="en-US" altLang="zh-CN" sz="2000" dirty="0"/>
              <a:t>TLU</a:t>
            </a:r>
            <a:r>
              <a:rPr lang="zh-CN" altLang="en-US" sz="2000" dirty="0"/>
              <a:t>通过权值阈值决定的直线，将平面上的点划分为两类，分别对应神经元的兴奋状态和抑制状态。</a:t>
            </a:r>
            <a:endParaRPr lang="zh-CN" altLang="en-US" sz="2000" dirty="0"/>
          </a:p>
          <a:p>
            <a:pPr eaLnBrk="1" hangingPunct="1">
              <a:lnSpc>
                <a:spcPct val="90000"/>
              </a:lnSpc>
            </a:pPr>
            <a:r>
              <a:rPr lang="zh-CN" altLang="en-US" sz="2000" dirty="0"/>
              <a:t> 对于三个输入，</a:t>
            </a:r>
            <a:r>
              <a:rPr lang="en-US" altLang="zh-CN" sz="2000" dirty="0"/>
              <a:t>TLU</a:t>
            </a:r>
            <a:r>
              <a:rPr lang="zh-CN" altLang="en-US" sz="2000" dirty="0"/>
              <a:t>则通过权值阈值决定的平面，将空间中的点划分为两类。</a:t>
            </a:r>
            <a:endParaRPr lang="zh-CN" altLang="en-US" sz="2000" dirty="0"/>
          </a:p>
          <a:p>
            <a:pPr eaLnBrk="1" hangingPunct="1">
              <a:lnSpc>
                <a:spcPct val="90000"/>
              </a:lnSpc>
            </a:pPr>
            <a:r>
              <a:rPr lang="zh-CN" altLang="en-US" sz="2000" dirty="0"/>
              <a:t> 对于多个输入来说，权值阈值对应的就是一个超平面，将超空间中的点进行分类。</a:t>
            </a:r>
            <a:endParaRPr lang="zh-CN" altLang="en-US" sz="2000" dirty="0"/>
          </a:p>
          <a:p>
            <a:pPr eaLnBrk="1" hangingPunct="1">
              <a:lnSpc>
                <a:spcPct val="90000"/>
              </a:lnSpc>
            </a:pPr>
            <a:r>
              <a:rPr lang="zh-CN" altLang="en-US" sz="2000" dirty="0"/>
              <a:t>称能通过单个</a:t>
            </a:r>
            <a:r>
              <a:rPr lang="en-US" altLang="zh-CN" sz="2000" dirty="0"/>
              <a:t>TLU</a:t>
            </a:r>
            <a:r>
              <a:rPr lang="zh-CN" altLang="en-US" sz="2000" dirty="0"/>
              <a:t>解决的问题为线性可分的。</a:t>
            </a:r>
            <a:endParaRPr lang="zh-CN" altLang="en-US" sz="2000" dirty="0"/>
          </a:p>
          <a:p>
            <a:pPr eaLnBrk="1" hangingPunct="1">
              <a:lnSpc>
                <a:spcPct val="90000"/>
              </a:lnSpc>
            </a:pPr>
            <a:r>
              <a:rPr lang="zh-CN" altLang="en-US" sz="2000" dirty="0"/>
              <a:t>与、或、非等简单逻辑都可通过单个</a:t>
            </a:r>
            <a:r>
              <a:rPr lang="en-US" altLang="zh-CN" sz="2000" dirty="0"/>
              <a:t>TLU</a:t>
            </a:r>
            <a:r>
              <a:rPr lang="zh-CN" altLang="en-US" sz="2000" dirty="0"/>
              <a:t>实现。</a:t>
            </a:r>
            <a:endParaRPr lang="zh-CN" altLang="en-US" sz="2000" dirty="0"/>
          </a:p>
          <a:p>
            <a:pPr eaLnBrk="1" hangingPunct="1">
              <a:lnSpc>
                <a:spcPct val="90000"/>
              </a:lnSpc>
            </a:pPr>
            <a:r>
              <a:rPr lang="zh-CN" altLang="en-US" sz="2000" dirty="0"/>
              <a:t>最早的神经网络</a:t>
            </a:r>
            <a:r>
              <a:rPr lang="en-US" altLang="zh-CN" sz="2000" dirty="0">
                <a:latin typeface="Arial" panose="020B0604020202020204" pitchFamily="34" charset="0"/>
              </a:rPr>
              <a:t>——</a:t>
            </a:r>
            <a:r>
              <a:rPr lang="zh-CN" altLang="en-US" sz="2000" dirty="0"/>
              <a:t>感知器模型就是由单个</a:t>
            </a:r>
            <a:r>
              <a:rPr lang="en-US" altLang="zh-CN" sz="2000" dirty="0"/>
              <a:t>TLU</a:t>
            </a:r>
            <a:r>
              <a:rPr lang="zh-CN" altLang="en-US" sz="2000" dirty="0"/>
              <a:t>构成的</a:t>
            </a:r>
            <a:endParaRPr lang="zh-CN" altLang="en-US" sz="20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75124" y="58139"/>
            <a:ext cx="4806553"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700" b="1">
                <a:solidFill>
                  <a:srgbClr val="CC0066"/>
                </a:solidFill>
                <a:latin typeface="Times New Roman" panose="02020603050405020304" pitchFamily="18" charset="0"/>
              </a:rPr>
              <a:t>例</a:t>
            </a:r>
            <a:r>
              <a:rPr lang="en-US" altLang="zh-CN" sz="2700" b="1">
                <a:solidFill>
                  <a:srgbClr val="CC0066"/>
                </a:solidFill>
                <a:latin typeface="Times New Roman" panose="02020603050405020304" pitchFamily="18" charset="0"/>
              </a:rPr>
              <a:t>1 “</a:t>
            </a:r>
            <a:r>
              <a:rPr lang="zh-CN" altLang="en-US" sz="2700" b="1">
                <a:solidFill>
                  <a:srgbClr val="CC0066"/>
                </a:solidFill>
                <a:latin typeface="Times New Roman" panose="02020603050405020304" pitchFamily="18" charset="0"/>
              </a:rPr>
              <a:t>与”运算（</a:t>
            </a:r>
            <a:r>
              <a:rPr lang="en-US" altLang="zh-CN" sz="2700" b="1">
                <a:solidFill>
                  <a:srgbClr val="CC0066"/>
                </a:solidFill>
                <a:latin typeface="Times New Roman" panose="02020603050405020304" pitchFamily="18" charset="0"/>
              </a:rPr>
              <a:t>x</a:t>
            </a:r>
            <a:r>
              <a:rPr lang="en-US" altLang="zh-CN" sz="2700" b="1" baseline="-25000">
                <a:solidFill>
                  <a:srgbClr val="CC0066"/>
                </a:solidFill>
                <a:latin typeface="Times New Roman" panose="02020603050405020304" pitchFamily="18" charset="0"/>
              </a:rPr>
              <a:t>1</a:t>
            </a:r>
            <a:r>
              <a:rPr lang="en-US" altLang="zh-CN" sz="2700" b="1">
                <a:solidFill>
                  <a:srgbClr val="CC0066"/>
                </a:solidFill>
                <a:latin typeface="Times New Roman" panose="02020603050405020304" pitchFamily="18" charset="0"/>
              </a:rPr>
              <a:t>∧x</a:t>
            </a:r>
            <a:r>
              <a:rPr lang="en-US" altLang="zh-CN" sz="2700" b="1" baseline="-25000">
                <a:solidFill>
                  <a:srgbClr val="CC0066"/>
                </a:solidFill>
                <a:latin typeface="Times New Roman" panose="02020603050405020304" pitchFamily="18" charset="0"/>
              </a:rPr>
              <a:t>2</a:t>
            </a:r>
            <a:r>
              <a:rPr lang="zh-CN" altLang="en-US" sz="2700" b="1">
                <a:solidFill>
                  <a:srgbClr val="CC0066"/>
                </a:solidFill>
                <a:latin typeface="Times New Roman" panose="02020603050405020304" pitchFamily="18" charset="0"/>
              </a:rPr>
              <a:t>）</a:t>
            </a:r>
            <a:endParaRPr lang="zh-CN" altLang="en-US" sz="2700"/>
          </a:p>
        </p:txBody>
      </p:sp>
      <p:sp>
        <p:nvSpPr>
          <p:cNvPr id="92163" name="Text Box 3"/>
          <p:cNvSpPr txBox="1">
            <a:spLocks noChangeArrowheads="1"/>
          </p:cNvSpPr>
          <p:nvPr/>
        </p:nvSpPr>
        <p:spPr bwMode="auto">
          <a:xfrm>
            <a:off x="4374356" y="600075"/>
            <a:ext cx="2295525"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sz="1350"/>
          </a:p>
        </p:txBody>
      </p:sp>
      <p:grpSp>
        <p:nvGrpSpPr>
          <p:cNvPr id="92164" name="Group 4"/>
          <p:cNvGrpSpPr/>
          <p:nvPr/>
        </p:nvGrpSpPr>
        <p:grpSpPr bwMode="auto">
          <a:xfrm>
            <a:off x="4617243" y="2571751"/>
            <a:ext cx="1809750" cy="1997869"/>
            <a:chOff x="6766" y="4312"/>
            <a:chExt cx="2268" cy="2356"/>
          </a:xfrm>
        </p:grpSpPr>
        <p:sp>
          <p:nvSpPr>
            <p:cNvPr id="92165" name="Line 5"/>
            <p:cNvSpPr>
              <a:spLocks noChangeShapeType="1"/>
            </p:cNvSpPr>
            <p:nvPr/>
          </p:nvSpPr>
          <p:spPr bwMode="auto">
            <a:xfrm flipV="1">
              <a:off x="6808" y="5862"/>
              <a:ext cx="2221" cy="14"/>
            </a:xfrm>
            <a:prstGeom prst="line">
              <a:avLst/>
            </a:prstGeom>
            <a:noFill/>
            <a:ln w="9525">
              <a:solidFill>
                <a:srgbClr val="0000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p>
          </p:txBody>
        </p:sp>
        <p:sp>
          <p:nvSpPr>
            <p:cNvPr id="92166" name="Text Box 6"/>
            <p:cNvSpPr txBox="1">
              <a:spLocks noChangeArrowheads="1"/>
            </p:cNvSpPr>
            <p:nvPr/>
          </p:nvSpPr>
          <p:spPr bwMode="auto">
            <a:xfrm>
              <a:off x="6793" y="5936"/>
              <a:ext cx="441" cy="341"/>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500" tIns="8100" rIns="13500" bIns="8100"/>
            <a:lstStyle/>
            <a:p>
              <a:pPr algn="just"/>
              <a:r>
                <a:rPr lang="en-US" altLang="zh-CN" sz="1050" b="1">
                  <a:solidFill>
                    <a:srgbClr val="0000CC"/>
                  </a:solidFill>
                  <a:latin typeface="Times New Roman" panose="02020603050405020304" pitchFamily="18" charset="0"/>
                </a:rPr>
                <a:t>(0,0)</a:t>
              </a:r>
              <a:endParaRPr lang="en-US" altLang="zh-CN" sz="1050" b="1">
                <a:solidFill>
                  <a:srgbClr val="0000CC"/>
                </a:solidFill>
              </a:endParaRPr>
            </a:p>
          </p:txBody>
        </p:sp>
        <p:sp>
          <p:nvSpPr>
            <p:cNvPr id="92167" name="Line 7"/>
            <p:cNvSpPr>
              <a:spLocks noChangeShapeType="1"/>
            </p:cNvSpPr>
            <p:nvPr/>
          </p:nvSpPr>
          <p:spPr bwMode="auto">
            <a:xfrm flipH="1" flipV="1">
              <a:off x="7249" y="4312"/>
              <a:ext cx="21" cy="1922"/>
            </a:xfrm>
            <a:prstGeom prst="line">
              <a:avLst/>
            </a:prstGeom>
            <a:noFill/>
            <a:ln w="9525">
              <a:solidFill>
                <a:srgbClr val="0000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p>
          </p:txBody>
        </p:sp>
        <p:sp>
          <p:nvSpPr>
            <p:cNvPr id="92168" name="Text Box 8"/>
            <p:cNvSpPr txBox="1">
              <a:spLocks noChangeArrowheads="1"/>
            </p:cNvSpPr>
            <p:nvPr/>
          </p:nvSpPr>
          <p:spPr bwMode="auto">
            <a:xfrm>
              <a:off x="8087" y="4806"/>
              <a:ext cx="610" cy="341"/>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500" tIns="8100" rIns="13500" bIns="8100"/>
            <a:lstStyle/>
            <a:p>
              <a:pPr algn="just"/>
              <a:r>
                <a:rPr lang="en-US" altLang="zh-CN" sz="1050" b="1">
                  <a:solidFill>
                    <a:srgbClr val="0000CC"/>
                  </a:solidFill>
                  <a:latin typeface="Times New Roman" panose="02020603050405020304" pitchFamily="18" charset="0"/>
                </a:rPr>
                <a:t>(1,1)</a:t>
              </a:r>
              <a:endParaRPr lang="en-US" altLang="zh-CN" sz="1050" b="1">
                <a:solidFill>
                  <a:srgbClr val="0000CC"/>
                </a:solidFill>
              </a:endParaRPr>
            </a:p>
          </p:txBody>
        </p:sp>
        <p:sp>
          <p:nvSpPr>
            <p:cNvPr id="92169" name="Text Box 9"/>
            <p:cNvSpPr txBox="1">
              <a:spLocks noChangeArrowheads="1"/>
            </p:cNvSpPr>
            <p:nvPr/>
          </p:nvSpPr>
          <p:spPr bwMode="auto">
            <a:xfrm>
              <a:off x="6766" y="4777"/>
              <a:ext cx="420" cy="341"/>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500" tIns="8100" rIns="13500" bIns="8100"/>
            <a:lstStyle/>
            <a:p>
              <a:pPr algn="just"/>
              <a:r>
                <a:rPr lang="en-US" altLang="zh-CN" sz="1050" b="1">
                  <a:solidFill>
                    <a:srgbClr val="0000CC"/>
                  </a:solidFill>
                  <a:latin typeface="Times New Roman" panose="02020603050405020304" pitchFamily="18" charset="0"/>
                </a:rPr>
                <a:t>(0,1)</a:t>
              </a:r>
              <a:endParaRPr lang="en-US" altLang="zh-CN" sz="1050" b="1">
                <a:solidFill>
                  <a:srgbClr val="0000CC"/>
                </a:solidFill>
              </a:endParaRPr>
            </a:p>
          </p:txBody>
        </p:sp>
        <p:sp>
          <p:nvSpPr>
            <p:cNvPr id="92170" name="Oval 10"/>
            <p:cNvSpPr>
              <a:spLocks noChangeArrowheads="1"/>
            </p:cNvSpPr>
            <p:nvPr/>
          </p:nvSpPr>
          <p:spPr bwMode="auto">
            <a:xfrm>
              <a:off x="8109" y="4963"/>
              <a:ext cx="105" cy="93"/>
            </a:xfrm>
            <a:prstGeom prst="ellipse">
              <a:avLst/>
            </a:prstGeom>
            <a:solidFill>
              <a:srgbClr val="0000CC"/>
            </a:solidFill>
            <a:ln w="9525">
              <a:solidFill>
                <a:srgbClr val="0000CC"/>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p>
          </p:txBody>
        </p:sp>
        <p:sp>
          <p:nvSpPr>
            <p:cNvPr id="92171" name="Text Box 11"/>
            <p:cNvSpPr txBox="1">
              <a:spLocks noChangeArrowheads="1"/>
            </p:cNvSpPr>
            <p:nvPr/>
          </p:nvSpPr>
          <p:spPr bwMode="auto">
            <a:xfrm>
              <a:off x="8100" y="5908"/>
              <a:ext cx="420" cy="341"/>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500" tIns="8100" rIns="13500" bIns="8100"/>
            <a:lstStyle/>
            <a:p>
              <a:pPr algn="just"/>
              <a:r>
                <a:rPr lang="en-US" altLang="zh-CN" sz="1050" b="1">
                  <a:solidFill>
                    <a:srgbClr val="0000CC"/>
                  </a:solidFill>
                  <a:latin typeface="Times New Roman" panose="02020603050405020304" pitchFamily="18" charset="0"/>
                </a:rPr>
                <a:t>(1,0)</a:t>
              </a:r>
              <a:endParaRPr lang="en-US" altLang="zh-CN" sz="1050" b="1">
                <a:solidFill>
                  <a:srgbClr val="0000CC"/>
                </a:solidFill>
              </a:endParaRPr>
            </a:p>
          </p:txBody>
        </p:sp>
        <p:sp>
          <p:nvSpPr>
            <p:cNvPr id="92172" name="Oval 12"/>
            <p:cNvSpPr>
              <a:spLocks noChangeArrowheads="1"/>
            </p:cNvSpPr>
            <p:nvPr/>
          </p:nvSpPr>
          <p:spPr bwMode="auto">
            <a:xfrm>
              <a:off x="7213" y="5834"/>
              <a:ext cx="105" cy="93"/>
            </a:xfrm>
            <a:prstGeom prst="ellipse">
              <a:avLst/>
            </a:prstGeom>
            <a:noFill/>
            <a:ln w="9525">
              <a:solidFill>
                <a:srgbClr val="0000CC"/>
              </a:solidFill>
              <a:rou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p>
          </p:txBody>
        </p:sp>
        <p:sp>
          <p:nvSpPr>
            <p:cNvPr id="92173" name="Oval 13"/>
            <p:cNvSpPr>
              <a:spLocks noChangeArrowheads="1"/>
            </p:cNvSpPr>
            <p:nvPr/>
          </p:nvSpPr>
          <p:spPr bwMode="auto">
            <a:xfrm>
              <a:off x="8268" y="5846"/>
              <a:ext cx="110" cy="93"/>
            </a:xfrm>
            <a:prstGeom prst="ellipse">
              <a:avLst/>
            </a:prstGeom>
            <a:noFill/>
            <a:ln w="9525">
              <a:solidFill>
                <a:srgbClr val="0000CC"/>
              </a:solidFill>
              <a:rou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p>
          </p:txBody>
        </p:sp>
        <p:sp>
          <p:nvSpPr>
            <p:cNvPr id="92174" name="Oval 14"/>
            <p:cNvSpPr>
              <a:spLocks noChangeArrowheads="1"/>
            </p:cNvSpPr>
            <p:nvPr/>
          </p:nvSpPr>
          <p:spPr bwMode="auto">
            <a:xfrm>
              <a:off x="7206" y="4901"/>
              <a:ext cx="105" cy="93"/>
            </a:xfrm>
            <a:prstGeom prst="ellipse">
              <a:avLst/>
            </a:prstGeom>
            <a:noFill/>
            <a:ln w="9525">
              <a:solidFill>
                <a:srgbClr val="0000CC"/>
              </a:solidFill>
              <a:rou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p>
          </p:txBody>
        </p:sp>
        <p:sp>
          <p:nvSpPr>
            <p:cNvPr id="92175" name="Line 15"/>
            <p:cNvSpPr>
              <a:spLocks noChangeShapeType="1"/>
            </p:cNvSpPr>
            <p:nvPr/>
          </p:nvSpPr>
          <p:spPr bwMode="auto">
            <a:xfrm>
              <a:off x="7122" y="4591"/>
              <a:ext cx="1554" cy="1395"/>
            </a:xfrm>
            <a:prstGeom prst="line">
              <a:avLst/>
            </a:prstGeom>
            <a:noFill/>
            <a:ln w="9525">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p>
          </p:txBody>
        </p:sp>
        <p:sp>
          <p:nvSpPr>
            <p:cNvPr id="92176" name="Text Box 16"/>
            <p:cNvSpPr txBox="1">
              <a:spLocks noChangeArrowheads="1"/>
            </p:cNvSpPr>
            <p:nvPr/>
          </p:nvSpPr>
          <p:spPr bwMode="auto">
            <a:xfrm>
              <a:off x="6997" y="6358"/>
              <a:ext cx="2037" cy="31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500" tIns="8100" rIns="13500" bIns="8100"/>
            <a:lstStyle/>
            <a:p>
              <a:pPr algn="just"/>
              <a:r>
                <a:rPr lang="zh-CN" altLang="en-US" sz="1200" b="1">
                  <a:solidFill>
                    <a:srgbClr val="0000CC"/>
                  </a:solidFill>
                  <a:latin typeface="Times New Roman" panose="02020603050405020304" pitchFamily="18" charset="0"/>
                </a:rPr>
                <a:t>与运算问题图示</a:t>
              </a:r>
              <a:endParaRPr lang="zh-CN" altLang="en-US" sz="1200" b="1">
                <a:solidFill>
                  <a:srgbClr val="0000CC"/>
                </a:solidFill>
              </a:endParaRPr>
            </a:p>
          </p:txBody>
        </p:sp>
      </p:grpSp>
      <p:graphicFrame>
        <p:nvGraphicFramePr>
          <p:cNvPr id="92177" name="Group 17"/>
          <p:cNvGraphicFramePr>
            <a:graphicFrameLocks noGrp="1"/>
          </p:cNvGraphicFramePr>
          <p:nvPr/>
        </p:nvGraphicFramePr>
        <p:xfrm>
          <a:off x="107629" y="874621"/>
          <a:ext cx="4348164" cy="1783080"/>
        </p:xfrm>
        <a:graphic>
          <a:graphicData uri="http://schemas.openxmlformats.org/drawingml/2006/table">
            <a:tbl>
              <a:tblPr/>
              <a:tblGrid>
                <a:gridCol w="398859"/>
                <a:gridCol w="351235"/>
                <a:gridCol w="681038"/>
                <a:gridCol w="1835944"/>
                <a:gridCol w="1081088"/>
              </a:tblGrid>
              <a:tr h="297180">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5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rPr>
                        <a:t>输入</a:t>
                      </a:r>
                      <a:endParaRPr kumimoji="0" lang="zh-CN" altLang="en-US" sz="15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5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rPr>
                        <a:t>输出</a:t>
                      </a:r>
                      <a:endParaRPr kumimoji="0" lang="zh-CN" altLang="en-US" sz="15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5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rPr>
                        <a:t>超平面</a:t>
                      </a:r>
                      <a:endParaRPr kumimoji="0" lang="zh-CN" altLang="en-US" sz="15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阈值条件</a:t>
                      </a:r>
                      <a:endParaRPr kumimoji="0" lang="zh-CN" altLang="en-US"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718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x</a:t>
                      </a:r>
                      <a:r>
                        <a:rPr kumimoji="0" lang="en-US" altLang="zh-CN" sz="15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1</a:t>
                      </a:r>
                      <a:endParaRPr kumimoji="0" lang="en-US" altLang="zh-CN" sz="15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x</a:t>
                      </a:r>
                      <a:r>
                        <a:rPr kumimoji="0" lang="en-US" altLang="zh-CN" sz="15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2</a:t>
                      </a:r>
                      <a:endParaRPr kumimoji="0" lang="en-US" altLang="zh-CN" sz="15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x</a:t>
                      </a:r>
                      <a:r>
                        <a:rPr kumimoji="0" lang="en-US" altLang="zh-CN" sz="15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1</a:t>
                      </a: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∧x</a:t>
                      </a:r>
                      <a:r>
                        <a:rPr kumimoji="0" lang="en-US" altLang="zh-CN" sz="15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2</a:t>
                      </a:r>
                      <a:endParaRPr kumimoji="0" lang="en-US" altLang="zh-CN" sz="15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w</a:t>
                      </a:r>
                      <a:r>
                        <a:rPr kumimoji="0" lang="en-US" altLang="zh-CN" sz="15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1</a:t>
                      </a: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*x</a:t>
                      </a:r>
                      <a:r>
                        <a:rPr kumimoji="0" lang="en-US" altLang="zh-CN" sz="15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1</a:t>
                      </a: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 w</a:t>
                      </a:r>
                      <a:r>
                        <a:rPr kumimoji="0" lang="en-US" altLang="zh-CN" sz="15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2</a:t>
                      </a: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 x</a:t>
                      </a:r>
                      <a:r>
                        <a:rPr kumimoji="0" lang="en-US" altLang="zh-CN" sz="15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2</a:t>
                      </a: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-θ=0 </a:t>
                      </a:r>
                      <a:endPar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cPr/>
                </a:tc>
              </a:tr>
              <a:tr h="29718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0</a:t>
                      </a:r>
                      <a:endPar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0</a:t>
                      </a:r>
                      <a:endPar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0</a:t>
                      </a:r>
                      <a:endPar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w</a:t>
                      </a:r>
                      <a:r>
                        <a:rPr kumimoji="0" lang="en-US" altLang="zh-CN" sz="15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1</a:t>
                      </a: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*0+ w</a:t>
                      </a:r>
                      <a:r>
                        <a:rPr kumimoji="0" lang="en-US" altLang="zh-CN" sz="15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2</a:t>
                      </a: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*0 -θ</a:t>
                      </a:r>
                      <a:r>
                        <a:rPr kumimoji="0" lang="zh-CN" altLang="en-US"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a:t>
                      </a: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0 </a:t>
                      </a:r>
                      <a:endPar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θ</a:t>
                      </a:r>
                      <a:r>
                        <a:rPr kumimoji="0" lang="zh-CN" altLang="en-US"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a:t>
                      </a: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0 </a:t>
                      </a:r>
                      <a:endPar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718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0</a:t>
                      </a:r>
                      <a:endPar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1</a:t>
                      </a:r>
                      <a:endPar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0</a:t>
                      </a:r>
                      <a:endPar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w</a:t>
                      </a:r>
                      <a:r>
                        <a:rPr kumimoji="0" lang="en-US" altLang="zh-CN" sz="15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1</a:t>
                      </a: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*0+ w</a:t>
                      </a:r>
                      <a:r>
                        <a:rPr kumimoji="0" lang="en-US" altLang="zh-CN" sz="15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2</a:t>
                      </a: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*1</a:t>
                      </a:r>
                      <a:r>
                        <a:rPr kumimoji="0" lang="en-US" altLang="zh-CN" sz="15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 </a:t>
                      </a: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-θ</a:t>
                      </a:r>
                      <a:r>
                        <a:rPr kumimoji="0" lang="zh-CN" altLang="en-US"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a:t>
                      </a: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0 </a:t>
                      </a:r>
                      <a:endPar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θ</a:t>
                      </a:r>
                      <a:r>
                        <a:rPr kumimoji="0" lang="zh-CN" altLang="en-US"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a:t>
                      </a: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w</a:t>
                      </a:r>
                      <a:r>
                        <a:rPr kumimoji="0" lang="en-US" altLang="zh-CN" sz="15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2 </a:t>
                      </a:r>
                      <a:endParaRPr kumimoji="0" lang="en-US" altLang="zh-CN" sz="15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718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1</a:t>
                      </a:r>
                      <a:endPar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0</a:t>
                      </a:r>
                      <a:endPar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0</a:t>
                      </a:r>
                      <a:endPar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w</a:t>
                      </a:r>
                      <a:r>
                        <a:rPr kumimoji="0" lang="en-US" altLang="zh-CN" sz="15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1</a:t>
                      </a: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*1+ w</a:t>
                      </a:r>
                      <a:r>
                        <a:rPr kumimoji="0" lang="en-US" altLang="zh-CN" sz="15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2</a:t>
                      </a: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*0 -θ</a:t>
                      </a:r>
                      <a:r>
                        <a:rPr kumimoji="0" lang="zh-CN" altLang="en-US"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a:t>
                      </a: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0 </a:t>
                      </a:r>
                      <a:endPar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θ</a:t>
                      </a:r>
                      <a:r>
                        <a:rPr kumimoji="0" lang="zh-CN" altLang="en-US"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a:t>
                      </a: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w</a:t>
                      </a:r>
                      <a:r>
                        <a:rPr kumimoji="0" lang="en-US" altLang="zh-CN" sz="15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1</a:t>
                      </a: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 </a:t>
                      </a:r>
                      <a:endPar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718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1</a:t>
                      </a:r>
                      <a:endPar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1</a:t>
                      </a:r>
                      <a:endPar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rPr>
                        <a:t>1</a:t>
                      </a:r>
                      <a:endParaRPr kumimoji="0" lang="en-US" altLang="zh-CN" sz="15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rPr>
                        <a:t>w</a:t>
                      </a:r>
                      <a:r>
                        <a:rPr kumimoji="0" lang="en-US" altLang="zh-CN" sz="1500" b="1" i="0" u="none" strike="noStrike" cap="none" normalizeH="0" baseline="-25000" dirty="0" smtClean="0">
                          <a:ln>
                            <a:noFill/>
                          </a:ln>
                          <a:solidFill>
                            <a:srgbClr val="0000CC"/>
                          </a:solidFill>
                          <a:effectLst/>
                          <a:latin typeface="Times New Roman" panose="02020603050405020304" pitchFamily="18" charset="0"/>
                          <a:ea typeface="宋体" panose="02010600030101010101" pitchFamily="2" charset="-122"/>
                        </a:rPr>
                        <a:t>1</a:t>
                      </a:r>
                      <a:r>
                        <a:rPr kumimoji="0" lang="en-US" altLang="zh-CN" sz="15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rPr>
                        <a:t>*1+ w</a:t>
                      </a:r>
                      <a:r>
                        <a:rPr kumimoji="0" lang="en-US" altLang="zh-CN" sz="1500" b="1" i="0" u="none" strike="noStrike" cap="none" normalizeH="0" baseline="-25000" dirty="0" smtClean="0">
                          <a:ln>
                            <a:noFill/>
                          </a:ln>
                          <a:solidFill>
                            <a:srgbClr val="0000CC"/>
                          </a:solidFill>
                          <a:effectLst/>
                          <a:latin typeface="Times New Roman" panose="02020603050405020304" pitchFamily="18" charset="0"/>
                          <a:ea typeface="宋体" panose="02010600030101010101" pitchFamily="2" charset="-122"/>
                        </a:rPr>
                        <a:t>2</a:t>
                      </a:r>
                      <a:r>
                        <a:rPr kumimoji="0" lang="en-US" altLang="zh-CN" sz="15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rPr>
                        <a:t>*1-θ≥0 </a:t>
                      </a:r>
                      <a:endParaRPr kumimoji="0" lang="en-US" altLang="zh-CN" sz="15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rPr>
                        <a:t>θ≤w</a:t>
                      </a:r>
                      <a:r>
                        <a:rPr kumimoji="0" lang="en-US" altLang="zh-CN" sz="1500" b="1" i="0" u="none" strike="noStrike" cap="none" normalizeH="0" baseline="-25000" dirty="0" smtClean="0">
                          <a:ln>
                            <a:noFill/>
                          </a:ln>
                          <a:solidFill>
                            <a:srgbClr val="0000CC"/>
                          </a:solidFill>
                          <a:effectLst/>
                          <a:latin typeface="Times New Roman" panose="02020603050405020304" pitchFamily="18" charset="0"/>
                          <a:ea typeface="宋体" panose="02010600030101010101" pitchFamily="2" charset="-122"/>
                        </a:rPr>
                        <a:t>1</a:t>
                      </a:r>
                      <a:r>
                        <a:rPr kumimoji="0" lang="en-US" altLang="zh-CN" sz="15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rPr>
                        <a:t>+ w</a:t>
                      </a:r>
                      <a:r>
                        <a:rPr kumimoji="0" lang="en-US" altLang="zh-CN" sz="1500" b="1" i="0" u="none" strike="noStrike" cap="none" normalizeH="0" baseline="-25000" dirty="0" smtClean="0">
                          <a:ln>
                            <a:noFill/>
                          </a:ln>
                          <a:solidFill>
                            <a:srgbClr val="0000CC"/>
                          </a:solidFill>
                          <a:effectLst/>
                          <a:latin typeface="Times New Roman" panose="02020603050405020304" pitchFamily="18" charset="0"/>
                          <a:ea typeface="宋体" panose="02010600030101010101" pitchFamily="2" charset="-122"/>
                        </a:rPr>
                        <a:t>2</a:t>
                      </a:r>
                      <a:r>
                        <a:rPr kumimoji="0" lang="en-US" altLang="zh-CN" sz="15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rPr>
                        <a:t> </a:t>
                      </a:r>
                      <a:endParaRPr kumimoji="0" lang="en-US" altLang="zh-CN" sz="15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2219" name="Rectangle 59"/>
          <p:cNvSpPr>
            <a:spLocks noChangeArrowheads="1"/>
          </p:cNvSpPr>
          <p:nvPr/>
        </p:nvSpPr>
        <p:spPr bwMode="auto">
          <a:xfrm>
            <a:off x="107629" y="2868858"/>
            <a:ext cx="4023122"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50" b="1" dirty="0">
                <a:solidFill>
                  <a:srgbClr val="0000CC"/>
                </a:solidFill>
                <a:latin typeface="Times New Roman" panose="02020603050405020304" pitchFamily="18" charset="0"/>
              </a:rPr>
              <a:t>     </a:t>
            </a:r>
            <a:r>
              <a:rPr lang="zh-CN" altLang="en-US" sz="1650" b="1" dirty="0">
                <a:solidFill>
                  <a:srgbClr val="0000CC"/>
                </a:solidFill>
                <a:latin typeface="Times New Roman" panose="02020603050405020304" pitchFamily="18" charset="0"/>
              </a:rPr>
              <a:t>可以证明此表有解，例如取</a:t>
            </a:r>
            <a:r>
              <a:rPr lang="en-US" altLang="zh-CN" sz="1650" b="1" dirty="0">
                <a:solidFill>
                  <a:srgbClr val="0000CC"/>
                </a:solidFill>
                <a:latin typeface="Times New Roman" panose="02020603050405020304" pitchFamily="18" charset="0"/>
              </a:rPr>
              <a:t>w</a:t>
            </a:r>
            <a:r>
              <a:rPr lang="en-US" altLang="zh-CN" sz="1650" b="1" baseline="-25000" dirty="0">
                <a:solidFill>
                  <a:srgbClr val="0000CC"/>
                </a:solidFill>
                <a:latin typeface="Times New Roman" panose="02020603050405020304" pitchFamily="18" charset="0"/>
              </a:rPr>
              <a:t>1</a:t>
            </a:r>
            <a:r>
              <a:rPr lang="en-US" altLang="zh-CN" sz="1650" b="1" dirty="0">
                <a:solidFill>
                  <a:srgbClr val="0000CC"/>
                </a:solidFill>
                <a:latin typeface="Times New Roman" panose="02020603050405020304" pitchFamily="18" charset="0"/>
              </a:rPr>
              <a:t>=1</a:t>
            </a:r>
            <a:r>
              <a:rPr lang="zh-CN" altLang="en-US" sz="1650" b="1" dirty="0">
                <a:solidFill>
                  <a:srgbClr val="0000CC"/>
                </a:solidFill>
                <a:latin typeface="Times New Roman" panose="02020603050405020304" pitchFamily="18" charset="0"/>
              </a:rPr>
              <a:t>，</a:t>
            </a:r>
            <a:r>
              <a:rPr lang="en-US" altLang="zh-CN" sz="1650" b="1" dirty="0">
                <a:solidFill>
                  <a:srgbClr val="0000CC"/>
                </a:solidFill>
                <a:latin typeface="Times New Roman" panose="02020603050405020304" pitchFamily="18" charset="0"/>
              </a:rPr>
              <a:t>w</a:t>
            </a:r>
            <a:r>
              <a:rPr lang="en-US" altLang="zh-CN" sz="1650" b="1" baseline="-25000" dirty="0">
                <a:solidFill>
                  <a:srgbClr val="0000CC"/>
                </a:solidFill>
                <a:latin typeface="Times New Roman" panose="02020603050405020304" pitchFamily="18" charset="0"/>
              </a:rPr>
              <a:t>2</a:t>
            </a:r>
            <a:r>
              <a:rPr lang="en-US" altLang="zh-CN" sz="1650" b="1" dirty="0">
                <a:solidFill>
                  <a:srgbClr val="0000CC"/>
                </a:solidFill>
                <a:latin typeface="Times New Roman" panose="02020603050405020304" pitchFamily="18" charset="0"/>
              </a:rPr>
              <a:t>=1</a:t>
            </a:r>
            <a:r>
              <a:rPr lang="zh-CN" altLang="en-US" sz="1650" b="1" dirty="0">
                <a:solidFill>
                  <a:srgbClr val="0000CC"/>
                </a:solidFill>
                <a:latin typeface="Times New Roman" panose="02020603050405020304" pitchFamily="18" charset="0"/>
              </a:rPr>
              <a:t>，</a:t>
            </a:r>
            <a:r>
              <a:rPr lang="en-US" altLang="zh-CN" sz="1650" b="1" dirty="0">
                <a:solidFill>
                  <a:srgbClr val="0000CC"/>
                </a:solidFill>
                <a:latin typeface="Times New Roman" panose="02020603050405020304" pitchFamily="18" charset="0"/>
              </a:rPr>
              <a:t>θ=1.5</a:t>
            </a:r>
            <a:r>
              <a:rPr lang="zh-CN" altLang="en-US" sz="1650" b="1" dirty="0">
                <a:solidFill>
                  <a:srgbClr val="0000CC"/>
                </a:solidFill>
                <a:latin typeface="Times New Roman" panose="02020603050405020304" pitchFamily="18" charset="0"/>
              </a:rPr>
              <a:t>，其分类结果如右图所示。</a:t>
            </a:r>
            <a:endParaRPr lang="zh-CN" altLang="en-US" sz="1650" b="1" dirty="0">
              <a:solidFill>
                <a:srgbClr val="0000CC"/>
              </a:solidFill>
              <a:latin typeface="Times New Roman" panose="02020603050405020304" pitchFamily="18" charset="0"/>
            </a:endParaRPr>
          </a:p>
          <a:p>
            <a:r>
              <a:rPr lang="zh-CN" altLang="en-US" sz="1650" b="1" dirty="0">
                <a:solidFill>
                  <a:srgbClr val="0000CC"/>
                </a:solidFill>
                <a:latin typeface="Times New Roman" panose="02020603050405020304" pitchFamily="18" charset="0"/>
              </a:rPr>
              <a:t>    其中，输出为</a:t>
            </a:r>
            <a:r>
              <a:rPr lang="en-US" altLang="zh-CN" sz="1650" b="1" dirty="0">
                <a:solidFill>
                  <a:srgbClr val="0000CC"/>
                </a:solidFill>
                <a:latin typeface="Times New Roman" panose="02020603050405020304" pitchFamily="18" charset="0"/>
              </a:rPr>
              <a:t>1</a:t>
            </a:r>
            <a:r>
              <a:rPr lang="zh-CN" altLang="en-US" sz="1650" b="1" dirty="0">
                <a:solidFill>
                  <a:srgbClr val="0000CC"/>
                </a:solidFill>
                <a:latin typeface="Times New Roman" panose="02020603050405020304" pitchFamily="18" charset="0"/>
              </a:rPr>
              <a:t>的用实心圆，输出为</a:t>
            </a:r>
            <a:r>
              <a:rPr lang="en-US" altLang="zh-CN" sz="1650" b="1" dirty="0">
                <a:solidFill>
                  <a:srgbClr val="0000CC"/>
                </a:solidFill>
                <a:latin typeface="Times New Roman" panose="02020603050405020304" pitchFamily="18" charset="0"/>
              </a:rPr>
              <a:t>0</a:t>
            </a:r>
            <a:r>
              <a:rPr lang="zh-CN" altLang="en-US" sz="1650" b="1" dirty="0">
                <a:solidFill>
                  <a:srgbClr val="0000CC"/>
                </a:solidFill>
                <a:latin typeface="Times New Roman" panose="02020603050405020304" pitchFamily="18" charset="0"/>
              </a:rPr>
              <a:t>的用空心圆。后面约定相同。</a:t>
            </a:r>
            <a:endParaRPr lang="zh-CN" altLang="en-US" sz="1650" b="1" dirty="0">
              <a:solidFill>
                <a:srgbClr val="0000CC"/>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161926" y="92245"/>
            <a:ext cx="3888581"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700" b="1">
                <a:solidFill>
                  <a:srgbClr val="CC0066"/>
                </a:solidFill>
                <a:latin typeface="Times New Roman" panose="02020603050405020304" pitchFamily="18" charset="0"/>
              </a:rPr>
              <a:t>例</a:t>
            </a:r>
            <a:r>
              <a:rPr lang="en-US" altLang="zh-CN" sz="2700" b="1">
                <a:solidFill>
                  <a:srgbClr val="CC0066"/>
                </a:solidFill>
                <a:latin typeface="Times New Roman" panose="02020603050405020304" pitchFamily="18" charset="0"/>
              </a:rPr>
              <a:t>2 “</a:t>
            </a:r>
            <a:r>
              <a:rPr lang="zh-CN" altLang="en-US" sz="2700" b="1">
                <a:solidFill>
                  <a:srgbClr val="CC0066"/>
                </a:solidFill>
                <a:latin typeface="Times New Roman" panose="02020603050405020304" pitchFamily="18" charset="0"/>
              </a:rPr>
              <a:t>或”运算（</a:t>
            </a:r>
            <a:r>
              <a:rPr lang="en-US" altLang="zh-CN" sz="2700" b="1">
                <a:solidFill>
                  <a:srgbClr val="CC0066"/>
                </a:solidFill>
                <a:latin typeface="Times New Roman" panose="02020603050405020304" pitchFamily="18" charset="0"/>
              </a:rPr>
              <a:t>x</a:t>
            </a:r>
            <a:r>
              <a:rPr lang="en-US" altLang="zh-CN" sz="2700" b="1" baseline="-25000">
                <a:solidFill>
                  <a:srgbClr val="CC0066"/>
                </a:solidFill>
                <a:latin typeface="Times New Roman" panose="02020603050405020304" pitchFamily="18" charset="0"/>
              </a:rPr>
              <a:t>1</a:t>
            </a:r>
            <a:r>
              <a:rPr lang="en-US" altLang="zh-CN" sz="2700" b="1">
                <a:solidFill>
                  <a:srgbClr val="CC0066"/>
                </a:solidFill>
                <a:latin typeface="Times New Roman" panose="02020603050405020304" pitchFamily="18" charset="0"/>
              </a:rPr>
              <a:t>∨x</a:t>
            </a:r>
            <a:r>
              <a:rPr lang="en-US" altLang="zh-CN" sz="2700" b="1" baseline="-25000">
                <a:solidFill>
                  <a:srgbClr val="CC0066"/>
                </a:solidFill>
                <a:latin typeface="Times New Roman" panose="02020603050405020304" pitchFamily="18" charset="0"/>
              </a:rPr>
              <a:t>2</a:t>
            </a:r>
            <a:r>
              <a:rPr lang="zh-CN" altLang="en-US" sz="2700" b="1">
                <a:solidFill>
                  <a:srgbClr val="CC0066"/>
                </a:solidFill>
                <a:latin typeface="Times New Roman" panose="02020603050405020304" pitchFamily="18" charset="0"/>
              </a:rPr>
              <a:t>）</a:t>
            </a:r>
            <a:endParaRPr lang="zh-CN" altLang="en-US" sz="2700"/>
          </a:p>
        </p:txBody>
      </p:sp>
      <p:sp>
        <p:nvSpPr>
          <p:cNvPr id="93187" name="Text Box 3"/>
          <p:cNvSpPr txBox="1">
            <a:spLocks noChangeArrowheads="1"/>
          </p:cNvSpPr>
          <p:nvPr/>
        </p:nvSpPr>
        <p:spPr bwMode="auto">
          <a:xfrm>
            <a:off x="4374356" y="600075"/>
            <a:ext cx="2295525"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sz="1350"/>
          </a:p>
        </p:txBody>
      </p:sp>
      <p:graphicFrame>
        <p:nvGraphicFramePr>
          <p:cNvPr id="93188" name="Group 4"/>
          <p:cNvGraphicFramePr>
            <a:graphicFrameLocks noGrp="1"/>
          </p:cNvGraphicFramePr>
          <p:nvPr/>
        </p:nvGraphicFramePr>
        <p:xfrm>
          <a:off x="177572" y="945615"/>
          <a:ext cx="4293394" cy="1783080"/>
        </p:xfrm>
        <a:graphic>
          <a:graphicData uri="http://schemas.openxmlformats.org/drawingml/2006/table">
            <a:tbl>
              <a:tblPr/>
              <a:tblGrid>
                <a:gridCol w="398860"/>
                <a:gridCol w="351234"/>
                <a:gridCol w="654844"/>
                <a:gridCol w="1781175"/>
                <a:gridCol w="1107281"/>
              </a:tblGrid>
              <a:tr h="297180">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5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rPr>
                        <a:t>输入</a:t>
                      </a:r>
                      <a:endParaRPr kumimoji="0" lang="zh-CN" altLang="en-US" sz="15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输出</a:t>
                      </a:r>
                      <a:endParaRPr kumimoji="0" lang="zh-CN" altLang="en-US"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超平面</a:t>
                      </a:r>
                      <a:endParaRPr kumimoji="0" lang="zh-CN" altLang="en-US"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阈值条件</a:t>
                      </a:r>
                      <a:endParaRPr kumimoji="0" lang="zh-CN" altLang="en-US"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718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x</a:t>
                      </a:r>
                      <a:r>
                        <a:rPr kumimoji="0" lang="en-US" altLang="zh-CN" sz="15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1</a:t>
                      </a:r>
                      <a:endParaRPr kumimoji="0" lang="en-US" altLang="zh-CN" sz="15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x</a:t>
                      </a:r>
                      <a:r>
                        <a:rPr kumimoji="0" lang="en-US" altLang="zh-CN" sz="15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2</a:t>
                      </a:r>
                      <a:endParaRPr kumimoji="0" lang="en-US" altLang="zh-CN" sz="15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x</a:t>
                      </a:r>
                      <a:r>
                        <a:rPr kumimoji="0" lang="en-US" altLang="zh-CN" sz="15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1</a:t>
                      </a: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∨x</a:t>
                      </a:r>
                      <a:r>
                        <a:rPr kumimoji="0" lang="en-US" altLang="zh-CN" sz="15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2</a:t>
                      </a:r>
                      <a:endParaRPr kumimoji="0" lang="en-US" altLang="zh-CN" sz="15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w</a:t>
                      </a:r>
                      <a:r>
                        <a:rPr kumimoji="0" lang="en-US" altLang="zh-CN" sz="15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1</a:t>
                      </a: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*x</a:t>
                      </a:r>
                      <a:r>
                        <a:rPr kumimoji="0" lang="en-US" altLang="zh-CN" sz="15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1</a:t>
                      </a: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 w</a:t>
                      </a:r>
                      <a:r>
                        <a:rPr kumimoji="0" lang="en-US" altLang="zh-CN" sz="15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2</a:t>
                      </a: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 x</a:t>
                      </a:r>
                      <a:r>
                        <a:rPr kumimoji="0" lang="en-US" altLang="zh-CN" sz="15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2</a:t>
                      </a: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-θ=0 </a:t>
                      </a:r>
                      <a:endPar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cPr/>
                </a:tc>
              </a:tr>
              <a:tr h="29718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0</a:t>
                      </a:r>
                      <a:endPar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0</a:t>
                      </a:r>
                      <a:endPar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0</a:t>
                      </a:r>
                      <a:endPar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w</a:t>
                      </a:r>
                      <a:r>
                        <a:rPr kumimoji="0" lang="en-US" altLang="zh-CN" sz="15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1</a:t>
                      </a: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*0+ w</a:t>
                      </a:r>
                      <a:r>
                        <a:rPr kumimoji="0" lang="en-US" altLang="zh-CN" sz="15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2</a:t>
                      </a: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*0 -θ</a:t>
                      </a:r>
                      <a:r>
                        <a:rPr kumimoji="0" lang="zh-CN" altLang="en-US"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a:t>
                      </a: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0 </a:t>
                      </a:r>
                      <a:endPar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θ</a:t>
                      </a:r>
                      <a:r>
                        <a:rPr kumimoji="0" lang="zh-CN" altLang="en-US"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a:t>
                      </a: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0 </a:t>
                      </a:r>
                      <a:endPar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718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0</a:t>
                      </a:r>
                      <a:endPar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1</a:t>
                      </a:r>
                      <a:endPar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1</a:t>
                      </a:r>
                      <a:endPar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w</a:t>
                      </a:r>
                      <a:r>
                        <a:rPr kumimoji="0" lang="en-US" altLang="zh-CN" sz="15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1</a:t>
                      </a: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*0+ w</a:t>
                      </a:r>
                      <a:r>
                        <a:rPr kumimoji="0" lang="en-US" altLang="zh-CN" sz="15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2</a:t>
                      </a: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*1</a:t>
                      </a:r>
                      <a:r>
                        <a:rPr kumimoji="0" lang="en-US" altLang="zh-CN" sz="15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 </a:t>
                      </a: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-θ</a:t>
                      </a: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0 </a:t>
                      </a:r>
                      <a:endPar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θ</a:t>
                      </a: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cs typeface="Arial" panose="020B0604020202020204" pitchFamily="34" charset="0"/>
                        </a:rPr>
                        <a:t>≤</a:t>
                      </a: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w</a:t>
                      </a:r>
                      <a:r>
                        <a:rPr kumimoji="0" lang="en-US" altLang="zh-CN" sz="15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2 </a:t>
                      </a:r>
                      <a:endParaRPr kumimoji="0" lang="en-US" altLang="zh-CN" sz="15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718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1</a:t>
                      </a:r>
                      <a:endPar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0</a:t>
                      </a:r>
                      <a:endPar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1</a:t>
                      </a:r>
                      <a:endPar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w</a:t>
                      </a:r>
                      <a:r>
                        <a:rPr kumimoji="0" lang="en-US" altLang="zh-CN" sz="15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1</a:t>
                      </a: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*1+ w</a:t>
                      </a:r>
                      <a:r>
                        <a:rPr kumimoji="0" lang="en-US" altLang="zh-CN" sz="15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2</a:t>
                      </a: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*0 -θ</a:t>
                      </a: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0 </a:t>
                      </a:r>
                      <a:endPar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θ</a:t>
                      </a: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cs typeface="Arial" panose="020B0604020202020204" pitchFamily="34" charset="0"/>
                        </a:rPr>
                        <a:t>≤</a:t>
                      </a: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w</a:t>
                      </a:r>
                      <a:r>
                        <a:rPr kumimoji="0" lang="en-US" altLang="zh-CN" sz="15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1</a:t>
                      </a: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 </a:t>
                      </a:r>
                      <a:endPar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718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1</a:t>
                      </a:r>
                      <a:endPar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1</a:t>
                      </a:r>
                      <a:endPar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1</a:t>
                      </a:r>
                      <a:endPar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rPr>
                        <a:t>w</a:t>
                      </a:r>
                      <a:r>
                        <a:rPr kumimoji="0" lang="en-US" altLang="zh-CN" sz="1500" b="1" i="0" u="none" strike="noStrike" cap="none" normalizeH="0" baseline="-25000" dirty="0" smtClean="0">
                          <a:ln>
                            <a:noFill/>
                          </a:ln>
                          <a:solidFill>
                            <a:srgbClr val="0000CC"/>
                          </a:solidFill>
                          <a:effectLst/>
                          <a:latin typeface="Times New Roman" panose="02020603050405020304" pitchFamily="18" charset="0"/>
                          <a:ea typeface="宋体" panose="02010600030101010101" pitchFamily="2" charset="-122"/>
                        </a:rPr>
                        <a:t>1</a:t>
                      </a:r>
                      <a:r>
                        <a:rPr kumimoji="0" lang="en-US" altLang="zh-CN" sz="15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rPr>
                        <a:t>*1+ w</a:t>
                      </a:r>
                      <a:r>
                        <a:rPr kumimoji="0" lang="en-US" altLang="zh-CN" sz="1500" b="1" i="0" u="none" strike="noStrike" cap="none" normalizeH="0" baseline="-25000" dirty="0" smtClean="0">
                          <a:ln>
                            <a:noFill/>
                          </a:ln>
                          <a:solidFill>
                            <a:srgbClr val="0000CC"/>
                          </a:solidFill>
                          <a:effectLst/>
                          <a:latin typeface="Times New Roman" panose="02020603050405020304" pitchFamily="18" charset="0"/>
                          <a:ea typeface="宋体" panose="02010600030101010101" pitchFamily="2" charset="-122"/>
                        </a:rPr>
                        <a:t>2</a:t>
                      </a:r>
                      <a:r>
                        <a:rPr kumimoji="0" lang="en-US" altLang="zh-CN" sz="15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rPr>
                        <a:t>*1-θ≥0 </a:t>
                      </a:r>
                      <a:endParaRPr kumimoji="0" lang="en-US" altLang="zh-CN" sz="15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rPr>
                        <a:t>θ≤w</a:t>
                      </a:r>
                      <a:r>
                        <a:rPr kumimoji="0" lang="en-US" altLang="zh-CN" sz="1500" b="1" i="0" u="none" strike="noStrike" cap="none" normalizeH="0" baseline="-25000" dirty="0" smtClean="0">
                          <a:ln>
                            <a:noFill/>
                          </a:ln>
                          <a:solidFill>
                            <a:srgbClr val="0000CC"/>
                          </a:solidFill>
                          <a:effectLst/>
                          <a:latin typeface="Times New Roman" panose="02020603050405020304" pitchFamily="18" charset="0"/>
                          <a:ea typeface="宋体" panose="02010600030101010101" pitchFamily="2" charset="-122"/>
                        </a:rPr>
                        <a:t>1</a:t>
                      </a:r>
                      <a:r>
                        <a:rPr kumimoji="0" lang="en-US" altLang="zh-CN" sz="15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rPr>
                        <a:t>+ w</a:t>
                      </a:r>
                      <a:r>
                        <a:rPr kumimoji="0" lang="en-US" altLang="zh-CN" sz="1500" b="1" i="0" u="none" strike="noStrike" cap="none" normalizeH="0" baseline="-25000" dirty="0" smtClean="0">
                          <a:ln>
                            <a:noFill/>
                          </a:ln>
                          <a:solidFill>
                            <a:srgbClr val="0000CC"/>
                          </a:solidFill>
                          <a:effectLst/>
                          <a:latin typeface="Times New Roman" panose="02020603050405020304" pitchFamily="18" charset="0"/>
                          <a:ea typeface="宋体" panose="02010600030101010101" pitchFamily="2" charset="-122"/>
                        </a:rPr>
                        <a:t>2</a:t>
                      </a:r>
                      <a:r>
                        <a:rPr kumimoji="0" lang="en-US" altLang="zh-CN" sz="15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rPr>
                        <a:t> </a:t>
                      </a:r>
                      <a:endParaRPr kumimoji="0" lang="en-US" altLang="zh-CN" sz="15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3230" name="Rectangle 46"/>
          <p:cNvSpPr>
            <a:spLocks noChangeArrowheads="1"/>
          </p:cNvSpPr>
          <p:nvPr/>
        </p:nvSpPr>
        <p:spPr bwMode="auto">
          <a:xfrm>
            <a:off x="213113" y="2864260"/>
            <a:ext cx="3590925"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50" b="1" dirty="0">
                <a:solidFill>
                  <a:srgbClr val="0000CC"/>
                </a:solidFill>
                <a:latin typeface="Times New Roman" panose="02020603050405020304" pitchFamily="18" charset="0"/>
              </a:rPr>
              <a:t>    </a:t>
            </a:r>
            <a:r>
              <a:rPr lang="zh-CN" altLang="en-US" sz="1650" b="1" dirty="0">
                <a:solidFill>
                  <a:srgbClr val="0000CC"/>
                </a:solidFill>
                <a:latin typeface="Times New Roman" panose="02020603050405020304" pitchFamily="18" charset="0"/>
              </a:rPr>
              <a:t>此表也有解，例如取</a:t>
            </a:r>
            <a:r>
              <a:rPr lang="en-US" altLang="zh-CN" sz="1650" b="1" dirty="0">
                <a:solidFill>
                  <a:srgbClr val="0000CC"/>
                </a:solidFill>
                <a:latin typeface="Times New Roman" panose="02020603050405020304" pitchFamily="18" charset="0"/>
              </a:rPr>
              <a:t>w</a:t>
            </a:r>
            <a:r>
              <a:rPr lang="en-US" altLang="zh-CN" sz="1650" b="1" baseline="-25000" dirty="0">
                <a:solidFill>
                  <a:srgbClr val="0000CC"/>
                </a:solidFill>
                <a:latin typeface="Times New Roman" panose="02020603050405020304" pitchFamily="18" charset="0"/>
              </a:rPr>
              <a:t>1</a:t>
            </a:r>
            <a:r>
              <a:rPr lang="en-US" altLang="zh-CN" sz="1650" b="1" dirty="0">
                <a:solidFill>
                  <a:srgbClr val="0000CC"/>
                </a:solidFill>
                <a:latin typeface="Times New Roman" panose="02020603050405020304" pitchFamily="18" charset="0"/>
              </a:rPr>
              <a:t>=1</a:t>
            </a:r>
            <a:r>
              <a:rPr lang="zh-CN" altLang="en-US" sz="1650" b="1" dirty="0">
                <a:solidFill>
                  <a:srgbClr val="0000CC"/>
                </a:solidFill>
                <a:latin typeface="Times New Roman" panose="02020603050405020304" pitchFamily="18" charset="0"/>
              </a:rPr>
              <a:t>，</a:t>
            </a:r>
            <a:r>
              <a:rPr lang="en-US" altLang="zh-CN" sz="1650" b="1" dirty="0">
                <a:solidFill>
                  <a:srgbClr val="0000CC"/>
                </a:solidFill>
                <a:latin typeface="Times New Roman" panose="02020603050405020304" pitchFamily="18" charset="0"/>
              </a:rPr>
              <a:t>w</a:t>
            </a:r>
            <a:r>
              <a:rPr lang="en-US" altLang="zh-CN" sz="1650" b="1" baseline="-25000" dirty="0">
                <a:solidFill>
                  <a:srgbClr val="0000CC"/>
                </a:solidFill>
                <a:latin typeface="Times New Roman" panose="02020603050405020304" pitchFamily="18" charset="0"/>
              </a:rPr>
              <a:t>2</a:t>
            </a:r>
            <a:r>
              <a:rPr lang="en-US" altLang="zh-CN" sz="1650" b="1" dirty="0">
                <a:solidFill>
                  <a:srgbClr val="0000CC"/>
                </a:solidFill>
                <a:latin typeface="Times New Roman" panose="02020603050405020304" pitchFamily="18" charset="0"/>
              </a:rPr>
              <a:t>=1</a:t>
            </a:r>
            <a:r>
              <a:rPr lang="zh-CN" altLang="en-US" sz="1650" b="1" dirty="0">
                <a:solidFill>
                  <a:srgbClr val="0000CC"/>
                </a:solidFill>
                <a:latin typeface="Times New Roman" panose="02020603050405020304" pitchFamily="18" charset="0"/>
              </a:rPr>
              <a:t>，</a:t>
            </a:r>
            <a:r>
              <a:rPr lang="en-US" altLang="zh-CN" sz="1650" b="1" dirty="0">
                <a:solidFill>
                  <a:srgbClr val="0000CC"/>
                </a:solidFill>
                <a:latin typeface="Times New Roman" panose="02020603050405020304" pitchFamily="18" charset="0"/>
              </a:rPr>
              <a:t>θ=0.5</a:t>
            </a:r>
            <a:r>
              <a:rPr lang="zh-CN" altLang="en-US" sz="1650" b="1" dirty="0">
                <a:solidFill>
                  <a:srgbClr val="0000CC"/>
                </a:solidFill>
                <a:latin typeface="Times New Roman" panose="02020603050405020304" pitchFamily="18" charset="0"/>
              </a:rPr>
              <a:t>，其分类结果如右图所示。</a:t>
            </a:r>
            <a:endParaRPr lang="zh-CN" altLang="en-US" sz="1650" b="1" dirty="0">
              <a:solidFill>
                <a:srgbClr val="0000CC"/>
              </a:solidFill>
              <a:latin typeface="Times New Roman" panose="02020603050405020304" pitchFamily="18" charset="0"/>
            </a:endParaRPr>
          </a:p>
        </p:txBody>
      </p:sp>
      <p:grpSp>
        <p:nvGrpSpPr>
          <p:cNvPr id="93231" name="Group 47"/>
          <p:cNvGrpSpPr/>
          <p:nvPr/>
        </p:nvGrpSpPr>
        <p:grpSpPr bwMode="auto">
          <a:xfrm>
            <a:off x="4482703" y="2560145"/>
            <a:ext cx="2078831" cy="1808560"/>
            <a:chOff x="7018" y="7691"/>
            <a:chExt cx="2184" cy="2046"/>
          </a:xfrm>
        </p:grpSpPr>
        <p:sp>
          <p:nvSpPr>
            <p:cNvPr id="93232" name="Oval 48"/>
            <p:cNvSpPr>
              <a:spLocks noChangeArrowheads="1"/>
            </p:cNvSpPr>
            <p:nvPr/>
          </p:nvSpPr>
          <p:spPr bwMode="auto">
            <a:xfrm>
              <a:off x="7461" y="8900"/>
              <a:ext cx="105" cy="93"/>
            </a:xfrm>
            <a:prstGeom prst="ellipse">
              <a:avLst/>
            </a:prstGeom>
            <a:noFill/>
            <a:ln w="9525">
              <a:solidFill>
                <a:srgbClr val="0000CC"/>
              </a:solidFill>
              <a:rou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p>
          </p:txBody>
        </p:sp>
        <p:sp>
          <p:nvSpPr>
            <p:cNvPr id="93233" name="Text Box 49"/>
            <p:cNvSpPr txBox="1">
              <a:spLocks noChangeArrowheads="1"/>
            </p:cNvSpPr>
            <p:nvPr/>
          </p:nvSpPr>
          <p:spPr bwMode="auto">
            <a:xfrm>
              <a:off x="7018" y="7939"/>
              <a:ext cx="420" cy="341"/>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500" tIns="8100" rIns="13500" bIns="8100"/>
            <a:lstStyle/>
            <a:p>
              <a:pPr algn="just"/>
              <a:r>
                <a:rPr lang="en-US" altLang="zh-CN" sz="675" b="1">
                  <a:solidFill>
                    <a:srgbClr val="0000CC"/>
                  </a:solidFill>
                  <a:latin typeface="Times New Roman" panose="02020603050405020304" pitchFamily="18" charset="0"/>
                </a:rPr>
                <a:t>(</a:t>
              </a:r>
              <a:r>
                <a:rPr lang="en-US" altLang="zh-CN" sz="1050" b="1">
                  <a:solidFill>
                    <a:srgbClr val="0000CC"/>
                  </a:solidFill>
                  <a:latin typeface="Times New Roman" panose="02020603050405020304" pitchFamily="18" charset="0"/>
                </a:rPr>
                <a:t>0,1)</a:t>
              </a:r>
              <a:endParaRPr lang="en-US" altLang="zh-CN" sz="1050" b="1">
                <a:solidFill>
                  <a:srgbClr val="0000CC"/>
                </a:solidFill>
              </a:endParaRPr>
            </a:p>
          </p:txBody>
        </p:sp>
        <p:sp>
          <p:nvSpPr>
            <p:cNvPr id="93234" name="Line 50"/>
            <p:cNvSpPr>
              <a:spLocks noChangeShapeType="1"/>
            </p:cNvSpPr>
            <p:nvPr/>
          </p:nvSpPr>
          <p:spPr bwMode="auto">
            <a:xfrm flipV="1">
              <a:off x="7102" y="8900"/>
              <a:ext cx="1827" cy="44"/>
            </a:xfrm>
            <a:prstGeom prst="line">
              <a:avLst/>
            </a:prstGeom>
            <a:noFill/>
            <a:ln w="9525">
              <a:solidFill>
                <a:srgbClr val="0000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p>
          </p:txBody>
        </p:sp>
        <p:sp>
          <p:nvSpPr>
            <p:cNvPr id="93235" name="Line 51"/>
            <p:cNvSpPr>
              <a:spLocks noChangeShapeType="1"/>
            </p:cNvSpPr>
            <p:nvPr/>
          </p:nvSpPr>
          <p:spPr bwMode="auto">
            <a:xfrm flipH="1" flipV="1">
              <a:off x="7501" y="7691"/>
              <a:ext cx="21" cy="1674"/>
            </a:xfrm>
            <a:prstGeom prst="line">
              <a:avLst/>
            </a:prstGeom>
            <a:noFill/>
            <a:ln w="9525">
              <a:solidFill>
                <a:srgbClr val="0000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p>
          </p:txBody>
        </p:sp>
        <p:sp>
          <p:nvSpPr>
            <p:cNvPr id="93236" name="Text Box 52"/>
            <p:cNvSpPr txBox="1">
              <a:spLocks noChangeArrowheads="1"/>
            </p:cNvSpPr>
            <p:nvPr/>
          </p:nvSpPr>
          <p:spPr bwMode="auto">
            <a:xfrm>
              <a:off x="7060" y="8967"/>
              <a:ext cx="441" cy="341"/>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500" tIns="8100" rIns="13500" bIns="8100"/>
            <a:lstStyle/>
            <a:p>
              <a:pPr algn="just"/>
              <a:r>
                <a:rPr lang="en-US" altLang="zh-CN" sz="1050" b="1">
                  <a:solidFill>
                    <a:srgbClr val="0000CC"/>
                  </a:solidFill>
                  <a:latin typeface="Times New Roman" panose="02020603050405020304" pitchFamily="18" charset="0"/>
                </a:rPr>
                <a:t>(0,0)</a:t>
              </a:r>
              <a:endParaRPr lang="en-US" altLang="zh-CN" sz="1050" b="1">
                <a:solidFill>
                  <a:srgbClr val="0000CC"/>
                </a:solidFill>
              </a:endParaRPr>
            </a:p>
          </p:txBody>
        </p:sp>
        <p:sp>
          <p:nvSpPr>
            <p:cNvPr id="93237" name="Text Box 53"/>
            <p:cNvSpPr txBox="1">
              <a:spLocks noChangeArrowheads="1"/>
            </p:cNvSpPr>
            <p:nvPr/>
          </p:nvSpPr>
          <p:spPr bwMode="auto">
            <a:xfrm>
              <a:off x="8340" y="8931"/>
              <a:ext cx="420" cy="341"/>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500" tIns="8100" rIns="13500" bIns="8100"/>
            <a:lstStyle/>
            <a:p>
              <a:pPr algn="just"/>
              <a:r>
                <a:rPr lang="en-US" altLang="zh-CN" sz="1050" b="1">
                  <a:solidFill>
                    <a:srgbClr val="0000CC"/>
                  </a:solidFill>
                  <a:latin typeface="Times New Roman" panose="02020603050405020304" pitchFamily="18" charset="0"/>
                </a:rPr>
                <a:t>(1,0)</a:t>
              </a:r>
              <a:endParaRPr lang="en-US" altLang="zh-CN" sz="1050" b="1">
                <a:solidFill>
                  <a:srgbClr val="0000CC"/>
                </a:solidFill>
              </a:endParaRPr>
            </a:p>
          </p:txBody>
        </p:sp>
        <p:sp>
          <p:nvSpPr>
            <p:cNvPr id="93238" name="Oval 54"/>
            <p:cNvSpPr>
              <a:spLocks noChangeArrowheads="1"/>
            </p:cNvSpPr>
            <p:nvPr/>
          </p:nvSpPr>
          <p:spPr bwMode="auto">
            <a:xfrm>
              <a:off x="8467" y="8869"/>
              <a:ext cx="105" cy="93"/>
            </a:xfrm>
            <a:prstGeom prst="ellipse">
              <a:avLst/>
            </a:prstGeom>
            <a:solidFill>
              <a:srgbClr val="0000CC"/>
            </a:solidFill>
            <a:ln w="9525">
              <a:solidFill>
                <a:srgbClr val="0000CC"/>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p>
          </p:txBody>
        </p:sp>
        <p:sp>
          <p:nvSpPr>
            <p:cNvPr id="93239" name="Oval 55"/>
            <p:cNvSpPr>
              <a:spLocks noChangeArrowheads="1"/>
            </p:cNvSpPr>
            <p:nvPr/>
          </p:nvSpPr>
          <p:spPr bwMode="auto">
            <a:xfrm>
              <a:off x="7459" y="8063"/>
              <a:ext cx="105" cy="93"/>
            </a:xfrm>
            <a:prstGeom prst="ellipse">
              <a:avLst/>
            </a:prstGeom>
            <a:solidFill>
              <a:srgbClr val="0000CC"/>
            </a:solidFill>
            <a:ln w="9525">
              <a:solidFill>
                <a:srgbClr val="0000CC"/>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p>
          </p:txBody>
        </p:sp>
        <p:sp>
          <p:nvSpPr>
            <p:cNvPr id="93240" name="Line 56"/>
            <p:cNvSpPr>
              <a:spLocks noChangeShapeType="1"/>
            </p:cNvSpPr>
            <p:nvPr/>
          </p:nvSpPr>
          <p:spPr bwMode="auto">
            <a:xfrm>
              <a:off x="7228" y="8342"/>
              <a:ext cx="1007" cy="868"/>
            </a:xfrm>
            <a:prstGeom prst="line">
              <a:avLst/>
            </a:prstGeom>
            <a:noFill/>
            <a:ln w="9525">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p>
          </p:txBody>
        </p:sp>
        <p:sp>
          <p:nvSpPr>
            <p:cNvPr id="93241" name="Text Box 57"/>
            <p:cNvSpPr txBox="1">
              <a:spLocks noChangeArrowheads="1"/>
            </p:cNvSpPr>
            <p:nvPr/>
          </p:nvSpPr>
          <p:spPr bwMode="auto">
            <a:xfrm>
              <a:off x="7166" y="9427"/>
              <a:ext cx="2036" cy="31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500" tIns="8100" rIns="13500" bIns="8100"/>
            <a:lstStyle/>
            <a:p>
              <a:pPr algn="just"/>
              <a:r>
                <a:rPr lang="zh-CN" altLang="en-US" sz="1200" b="1">
                  <a:solidFill>
                    <a:srgbClr val="0000CC"/>
                  </a:solidFill>
                  <a:latin typeface="Times New Roman" panose="02020603050405020304" pitchFamily="18" charset="0"/>
                </a:rPr>
                <a:t>与运算问题图示</a:t>
              </a:r>
              <a:endParaRPr lang="zh-CN" altLang="en-US" sz="1200" b="1">
                <a:solidFill>
                  <a:srgbClr val="0000CC"/>
                </a:solidFill>
              </a:endParaRPr>
            </a:p>
          </p:txBody>
        </p:sp>
        <p:sp>
          <p:nvSpPr>
            <p:cNvPr id="93242" name="Text Box 58"/>
            <p:cNvSpPr txBox="1">
              <a:spLocks noChangeArrowheads="1"/>
            </p:cNvSpPr>
            <p:nvPr/>
          </p:nvSpPr>
          <p:spPr bwMode="auto">
            <a:xfrm>
              <a:off x="8340" y="7875"/>
              <a:ext cx="610" cy="341"/>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500" tIns="8100" rIns="13500" bIns="8100"/>
            <a:lstStyle/>
            <a:p>
              <a:pPr algn="just"/>
              <a:r>
                <a:rPr lang="en-US" altLang="zh-CN" sz="1050" b="1" dirty="0">
                  <a:solidFill>
                    <a:srgbClr val="0000CC"/>
                  </a:solidFill>
                  <a:latin typeface="Times New Roman" panose="02020603050405020304" pitchFamily="18" charset="0"/>
                </a:rPr>
                <a:t>(1,1)</a:t>
              </a:r>
              <a:endParaRPr lang="en-US" altLang="zh-CN" sz="1050" b="1" dirty="0">
                <a:solidFill>
                  <a:srgbClr val="0000CC"/>
                </a:solidFill>
              </a:endParaRPr>
            </a:p>
          </p:txBody>
        </p:sp>
        <p:sp>
          <p:nvSpPr>
            <p:cNvPr id="93243" name="Oval 59"/>
            <p:cNvSpPr>
              <a:spLocks noChangeArrowheads="1"/>
            </p:cNvSpPr>
            <p:nvPr/>
          </p:nvSpPr>
          <p:spPr bwMode="auto">
            <a:xfrm>
              <a:off x="8361" y="8032"/>
              <a:ext cx="105" cy="93"/>
            </a:xfrm>
            <a:prstGeom prst="ellipse">
              <a:avLst/>
            </a:prstGeom>
            <a:solidFill>
              <a:srgbClr val="0000CC"/>
            </a:solidFill>
            <a:ln w="9525">
              <a:solidFill>
                <a:srgbClr val="0000CC"/>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377140" y="92245"/>
            <a:ext cx="3348038"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700" b="1" dirty="0">
                <a:solidFill>
                  <a:srgbClr val="CC0066"/>
                </a:solidFill>
                <a:latin typeface="Times New Roman" panose="02020603050405020304" pitchFamily="18" charset="0"/>
              </a:rPr>
              <a:t>例</a:t>
            </a:r>
            <a:r>
              <a:rPr lang="en-US" altLang="zh-CN" sz="2700" b="1" dirty="0">
                <a:solidFill>
                  <a:srgbClr val="CC0066"/>
                </a:solidFill>
                <a:latin typeface="Times New Roman" panose="02020603050405020304" pitchFamily="18" charset="0"/>
              </a:rPr>
              <a:t>3 “</a:t>
            </a:r>
            <a:r>
              <a:rPr lang="zh-CN" altLang="en-US" sz="2700" b="1" dirty="0">
                <a:solidFill>
                  <a:srgbClr val="CC0066"/>
                </a:solidFill>
                <a:latin typeface="Times New Roman" panose="02020603050405020304" pitchFamily="18" charset="0"/>
              </a:rPr>
              <a:t>非”运算（</a:t>
            </a:r>
            <a:r>
              <a:rPr lang="en-US" altLang="zh-CN" sz="2700" b="1" dirty="0">
                <a:solidFill>
                  <a:srgbClr val="CC0066"/>
                </a:solidFill>
                <a:latin typeface="Times New Roman" panose="02020603050405020304" pitchFamily="18" charset="0"/>
                <a:cs typeface="Arial" panose="020B0604020202020204" pitchFamily="34" charset="0"/>
              </a:rPr>
              <a:t>¬</a:t>
            </a:r>
            <a:r>
              <a:rPr lang="en-US" altLang="zh-CN" sz="2700" b="1" dirty="0">
                <a:solidFill>
                  <a:srgbClr val="CC0066"/>
                </a:solidFill>
                <a:latin typeface="Times New Roman" panose="02020603050405020304" pitchFamily="18" charset="0"/>
              </a:rPr>
              <a:t>x</a:t>
            </a:r>
            <a:r>
              <a:rPr lang="en-US" altLang="zh-CN" sz="2700" b="1" baseline="-25000" dirty="0">
                <a:solidFill>
                  <a:srgbClr val="CC0066"/>
                </a:solidFill>
                <a:latin typeface="Times New Roman" panose="02020603050405020304" pitchFamily="18" charset="0"/>
              </a:rPr>
              <a:t>1</a:t>
            </a:r>
            <a:r>
              <a:rPr lang="zh-CN" altLang="en-US" sz="2700" b="1" dirty="0">
                <a:solidFill>
                  <a:srgbClr val="CC0066"/>
                </a:solidFill>
                <a:latin typeface="Times New Roman" panose="02020603050405020304" pitchFamily="18" charset="0"/>
              </a:rPr>
              <a:t>）</a:t>
            </a:r>
            <a:endParaRPr lang="zh-CN" altLang="en-US" sz="2700" dirty="0"/>
          </a:p>
        </p:txBody>
      </p:sp>
      <p:sp>
        <p:nvSpPr>
          <p:cNvPr id="94211" name="Text Box 3"/>
          <p:cNvSpPr txBox="1">
            <a:spLocks noChangeArrowheads="1"/>
          </p:cNvSpPr>
          <p:nvPr/>
        </p:nvSpPr>
        <p:spPr bwMode="auto">
          <a:xfrm>
            <a:off x="4374356" y="600075"/>
            <a:ext cx="2295525"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sz="1350"/>
          </a:p>
        </p:txBody>
      </p:sp>
      <p:graphicFrame>
        <p:nvGraphicFramePr>
          <p:cNvPr id="94212" name="Group 4"/>
          <p:cNvGraphicFramePr>
            <a:graphicFrameLocks noGrp="1"/>
          </p:cNvGraphicFramePr>
          <p:nvPr/>
        </p:nvGraphicFramePr>
        <p:xfrm>
          <a:off x="188119" y="1085969"/>
          <a:ext cx="3780235" cy="1188720"/>
        </p:xfrm>
        <a:graphic>
          <a:graphicData uri="http://schemas.openxmlformats.org/drawingml/2006/table">
            <a:tbl>
              <a:tblPr/>
              <a:tblGrid>
                <a:gridCol w="540544"/>
                <a:gridCol w="594122"/>
                <a:gridCol w="1376363"/>
                <a:gridCol w="1269206"/>
              </a:tblGrid>
              <a:tr h="29718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5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rPr>
                        <a:t>输入</a:t>
                      </a:r>
                      <a:endParaRPr kumimoji="0" lang="zh-CN" altLang="en-US" sz="15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输出</a:t>
                      </a:r>
                      <a:endParaRPr kumimoji="0" lang="zh-CN" altLang="en-US"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超平面</a:t>
                      </a:r>
                      <a:endParaRPr kumimoji="0" lang="zh-CN" altLang="en-US"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阈值条件</a:t>
                      </a:r>
                      <a:endParaRPr kumimoji="0" lang="zh-CN" altLang="en-US"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718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x</a:t>
                      </a:r>
                      <a:r>
                        <a:rPr kumimoji="0" lang="en-US" altLang="zh-CN" sz="15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1</a:t>
                      </a:r>
                      <a:endParaRPr kumimoji="0" lang="en-US" altLang="zh-CN" sz="15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cs typeface="Arial" panose="020B0604020202020204" pitchFamily="34" charset="0"/>
                        </a:rPr>
                        <a:t>¬x</a:t>
                      </a:r>
                      <a:r>
                        <a:rPr kumimoji="0" lang="en-US" altLang="zh-CN" sz="15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cs typeface="Arial" panose="020B0604020202020204" pitchFamily="34" charset="0"/>
                        </a:rPr>
                        <a:t>1</a:t>
                      </a:r>
                      <a:endParaRPr kumimoji="0" lang="en-US" altLang="zh-CN" sz="15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w</a:t>
                      </a:r>
                      <a:r>
                        <a:rPr kumimoji="0" lang="en-US" altLang="zh-CN" sz="15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1</a:t>
                      </a: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*x</a:t>
                      </a:r>
                      <a:r>
                        <a:rPr kumimoji="0" lang="en-US" altLang="zh-CN" sz="15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1</a:t>
                      </a: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-θ=0 </a:t>
                      </a:r>
                      <a:endPar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cPr/>
                </a:tc>
              </a:tr>
              <a:tr h="29718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0</a:t>
                      </a:r>
                      <a:endPar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1</a:t>
                      </a:r>
                      <a:endPar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w</a:t>
                      </a:r>
                      <a:r>
                        <a:rPr kumimoji="0" lang="en-US" altLang="zh-CN" sz="15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1</a:t>
                      </a: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*0 -θ ≥ 0 </a:t>
                      </a:r>
                      <a:endPar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θ</a:t>
                      </a: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cs typeface="Arial" panose="020B0604020202020204" pitchFamily="34" charset="0"/>
                        </a:rPr>
                        <a:t>≤</a:t>
                      </a: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0 </a:t>
                      </a:r>
                      <a:endPar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718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1</a:t>
                      </a:r>
                      <a:endPar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rPr>
                        <a:t>0</a:t>
                      </a:r>
                      <a:endParaRPr kumimoji="0" lang="en-US" altLang="zh-CN" sz="15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w</a:t>
                      </a:r>
                      <a:r>
                        <a:rPr kumimoji="0" lang="en-US" altLang="zh-CN" sz="15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1</a:t>
                      </a: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*1</a:t>
                      </a:r>
                      <a:r>
                        <a:rPr kumimoji="0" lang="en-US" altLang="zh-CN" sz="15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 </a:t>
                      </a:r>
                      <a:r>
                        <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–θ&lt;0 </a:t>
                      </a:r>
                      <a:endParaRPr kumimoji="0" lang="en-US" altLang="zh-CN" sz="15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rPr>
                        <a:t>θ </a:t>
                      </a:r>
                      <a:r>
                        <a:rPr kumimoji="0" lang="en-US" altLang="zh-CN" sz="15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cs typeface="Arial" panose="020B0604020202020204" pitchFamily="34" charset="0"/>
                        </a:rPr>
                        <a:t>&gt;</a:t>
                      </a:r>
                      <a:r>
                        <a:rPr kumimoji="0" lang="en-US" altLang="zh-CN" sz="15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rPr>
                        <a:t>w</a:t>
                      </a:r>
                      <a:r>
                        <a:rPr kumimoji="0" lang="en-US" altLang="zh-CN" sz="1500" b="1" i="0" u="none" strike="noStrike" cap="none" normalizeH="0" baseline="-25000" dirty="0" smtClean="0">
                          <a:ln>
                            <a:noFill/>
                          </a:ln>
                          <a:solidFill>
                            <a:srgbClr val="0000CC"/>
                          </a:solidFill>
                          <a:effectLst/>
                          <a:latin typeface="Times New Roman" panose="02020603050405020304" pitchFamily="18" charset="0"/>
                          <a:ea typeface="宋体" panose="02010600030101010101" pitchFamily="2" charset="-122"/>
                        </a:rPr>
                        <a:t>1 </a:t>
                      </a:r>
                      <a:endParaRPr kumimoji="0" lang="en-US" altLang="zh-CN" sz="1500" b="1" i="0" u="none" strike="noStrike" cap="none" normalizeH="0" baseline="-25000" dirty="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4238" name="Rectangle 30"/>
          <p:cNvSpPr>
            <a:spLocks noChangeArrowheads="1"/>
          </p:cNvSpPr>
          <p:nvPr/>
        </p:nvSpPr>
        <p:spPr bwMode="auto">
          <a:xfrm>
            <a:off x="382427" y="2715767"/>
            <a:ext cx="3349229" cy="650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sz="1650" b="1" dirty="0">
                <a:solidFill>
                  <a:srgbClr val="0000CC"/>
                </a:solidFill>
                <a:latin typeface="Times New Roman" panose="02020603050405020304" pitchFamily="18" charset="0"/>
              </a:rPr>
              <a:t>    </a:t>
            </a:r>
            <a:r>
              <a:rPr lang="zh-CN" altLang="en-US" sz="1650" b="1" dirty="0">
                <a:solidFill>
                  <a:srgbClr val="0000CC"/>
                </a:solidFill>
                <a:latin typeface="Times New Roman" panose="02020603050405020304" pitchFamily="18" charset="0"/>
              </a:rPr>
              <a:t>此表也有解，例如取</a:t>
            </a:r>
            <a:r>
              <a:rPr lang="en-US" altLang="zh-CN" sz="1650" b="1" dirty="0">
                <a:solidFill>
                  <a:srgbClr val="0000CC"/>
                </a:solidFill>
                <a:latin typeface="Times New Roman" panose="02020603050405020304" pitchFamily="18" charset="0"/>
              </a:rPr>
              <a:t>w</a:t>
            </a:r>
            <a:r>
              <a:rPr lang="en-US" altLang="zh-CN" sz="1650" b="1" baseline="-25000" dirty="0">
                <a:solidFill>
                  <a:srgbClr val="0000CC"/>
                </a:solidFill>
                <a:latin typeface="Times New Roman" panose="02020603050405020304" pitchFamily="18" charset="0"/>
              </a:rPr>
              <a:t>1</a:t>
            </a:r>
            <a:r>
              <a:rPr lang="en-US" altLang="zh-CN" sz="1650" b="1" dirty="0">
                <a:solidFill>
                  <a:srgbClr val="0000CC"/>
                </a:solidFill>
                <a:latin typeface="Times New Roman" panose="02020603050405020304" pitchFamily="18" charset="0"/>
              </a:rPr>
              <a:t>=-1</a:t>
            </a:r>
            <a:r>
              <a:rPr lang="zh-CN" altLang="en-US" sz="1650" b="1" dirty="0">
                <a:solidFill>
                  <a:srgbClr val="0000CC"/>
                </a:solidFill>
                <a:latin typeface="Times New Roman" panose="02020603050405020304" pitchFamily="18" charset="0"/>
              </a:rPr>
              <a:t>，</a:t>
            </a:r>
            <a:r>
              <a:rPr lang="en-US" altLang="zh-CN" sz="1650" b="1" dirty="0">
                <a:solidFill>
                  <a:srgbClr val="0000CC"/>
                </a:solidFill>
                <a:latin typeface="Times New Roman" panose="02020603050405020304" pitchFamily="18" charset="0"/>
              </a:rPr>
              <a:t>θ=-0.5</a:t>
            </a:r>
            <a:r>
              <a:rPr lang="zh-CN" altLang="en-US" sz="1650" b="1" dirty="0">
                <a:solidFill>
                  <a:srgbClr val="0000CC"/>
                </a:solidFill>
                <a:latin typeface="Times New Roman" panose="02020603050405020304" pitchFamily="18" charset="0"/>
              </a:rPr>
              <a:t>，其分类结果如右图所示。 </a:t>
            </a:r>
            <a:endParaRPr lang="zh-CN" altLang="en-US" sz="1650" b="1" dirty="0">
              <a:solidFill>
                <a:srgbClr val="0000CC"/>
              </a:solidFill>
              <a:latin typeface="Times New Roman" panose="02020603050405020304" pitchFamily="18" charset="0"/>
            </a:endParaRPr>
          </a:p>
        </p:txBody>
      </p:sp>
      <p:grpSp>
        <p:nvGrpSpPr>
          <p:cNvPr id="94239" name="Group 31"/>
          <p:cNvGrpSpPr/>
          <p:nvPr/>
        </p:nvGrpSpPr>
        <p:grpSpPr bwMode="auto">
          <a:xfrm>
            <a:off x="4509121" y="2715767"/>
            <a:ext cx="1782365" cy="1376363"/>
            <a:chOff x="6703" y="8466"/>
            <a:chExt cx="2084" cy="1457"/>
          </a:xfrm>
        </p:grpSpPr>
        <p:sp>
          <p:nvSpPr>
            <p:cNvPr id="94240" name="Line 32"/>
            <p:cNvSpPr>
              <a:spLocks noChangeShapeType="1"/>
            </p:cNvSpPr>
            <p:nvPr/>
          </p:nvSpPr>
          <p:spPr bwMode="auto">
            <a:xfrm>
              <a:off x="6703" y="9072"/>
              <a:ext cx="1852" cy="14"/>
            </a:xfrm>
            <a:prstGeom prst="line">
              <a:avLst/>
            </a:prstGeom>
            <a:noFill/>
            <a:ln w="9525">
              <a:solidFill>
                <a:srgbClr val="0000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p>
          </p:txBody>
        </p:sp>
        <p:sp>
          <p:nvSpPr>
            <p:cNvPr id="94241" name="Oval 33"/>
            <p:cNvSpPr>
              <a:spLocks noChangeArrowheads="1"/>
            </p:cNvSpPr>
            <p:nvPr/>
          </p:nvSpPr>
          <p:spPr bwMode="auto">
            <a:xfrm>
              <a:off x="7044" y="8999"/>
              <a:ext cx="100" cy="118"/>
            </a:xfrm>
            <a:prstGeom prst="ellipse">
              <a:avLst/>
            </a:prstGeom>
            <a:solidFill>
              <a:srgbClr val="0000CC"/>
            </a:solidFill>
            <a:ln w="9525">
              <a:solidFill>
                <a:srgbClr val="0000CC"/>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p>
          </p:txBody>
        </p:sp>
        <p:sp>
          <p:nvSpPr>
            <p:cNvPr id="94243" name="Text Box 35"/>
            <p:cNvSpPr txBox="1">
              <a:spLocks noChangeArrowheads="1"/>
            </p:cNvSpPr>
            <p:nvPr/>
          </p:nvSpPr>
          <p:spPr bwMode="auto">
            <a:xfrm>
              <a:off x="6750" y="9613"/>
              <a:ext cx="2037" cy="31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500" tIns="8100" rIns="13500" bIns="8100"/>
            <a:lstStyle/>
            <a:p>
              <a:pPr algn="just"/>
              <a:r>
                <a:rPr lang="en-US" altLang="zh-CN" sz="1200" b="1">
                  <a:solidFill>
                    <a:srgbClr val="0000CC"/>
                  </a:solidFill>
                  <a:latin typeface="Times New Roman" panose="02020603050405020304" pitchFamily="18" charset="0"/>
                </a:rPr>
                <a:t> </a:t>
              </a:r>
              <a:r>
                <a:rPr lang="zh-CN" altLang="en-US" sz="1200" b="1">
                  <a:solidFill>
                    <a:srgbClr val="0000CC"/>
                  </a:solidFill>
                  <a:latin typeface="Times New Roman" panose="02020603050405020304" pitchFamily="18" charset="0"/>
                </a:rPr>
                <a:t>非运算问题图示</a:t>
              </a:r>
              <a:endParaRPr lang="zh-CN" altLang="en-US" sz="1200" b="1">
                <a:solidFill>
                  <a:srgbClr val="0000CC"/>
                </a:solidFill>
              </a:endParaRPr>
            </a:p>
          </p:txBody>
        </p:sp>
        <p:sp>
          <p:nvSpPr>
            <p:cNvPr id="94244" name="Line 36"/>
            <p:cNvSpPr>
              <a:spLocks noChangeShapeType="1"/>
            </p:cNvSpPr>
            <p:nvPr/>
          </p:nvSpPr>
          <p:spPr bwMode="auto">
            <a:xfrm>
              <a:off x="7632" y="8466"/>
              <a:ext cx="0" cy="961"/>
            </a:xfrm>
            <a:prstGeom prst="line">
              <a:avLst/>
            </a:prstGeom>
            <a:noFill/>
            <a:ln w="9525">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p>
          </p:txBody>
        </p:sp>
        <p:sp>
          <p:nvSpPr>
            <p:cNvPr id="94245" name="Text Box 37"/>
            <p:cNvSpPr txBox="1">
              <a:spLocks noChangeArrowheads="1"/>
            </p:cNvSpPr>
            <p:nvPr/>
          </p:nvSpPr>
          <p:spPr bwMode="auto">
            <a:xfrm>
              <a:off x="7039" y="9179"/>
              <a:ext cx="226" cy="276"/>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500" tIns="8100" rIns="13500" bIns="8100"/>
            <a:lstStyle/>
            <a:p>
              <a:pPr algn="just"/>
              <a:r>
                <a:rPr lang="en-US" altLang="zh-CN" sz="1200" b="1">
                  <a:solidFill>
                    <a:srgbClr val="0000CC"/>
                  </a:solidFill>
                  <a:latin typeface="Times New Roman" panose="02020603050405020304" pitchFamily="18" charset="0"/>
                </a:rPr>
                <a:t>0</a:t>
              </a:r>
              <a:endParaRPr lang="en-US" altLang="zh-CN" sz="1200" b="1">
                <a:solidFill>
                  <a:srgbClr val="0000CC"/>
                </a:solidFill>
              </a:endParaRPr>
            </a:p>
          </p:txBody>
        </p:sp>
        <p:sp>
          <p:nvSpPr>
            <p:cNvPr id="94246" name="Text Box 38"/>
            <p:cNvSpPr txBox="1">
              <a:spLocks noChangeArrowheads="1"/>
            </p:cNvSpPr>
            <p:nvPr/>
          </p:nvSpPr>
          <p:spPr bwMode="auto">
            <a:xfrm>
              <a:off x="8005" y="9117"/>
              <a:ext cx="205" cy="30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500" tIns="8100" rIns="13500" bIns="8100"/>
            <a:lstStyle/>
            <a:p>
              <a:pPr algn="just"/>
              <a:r>
                <a:rPr lang="en-US" altLang="zh-CN" sz="1200" b="1">
                  <a:solidFill>
                    <a:srgbClr val="0000CC"/>
                  </a:solidFill>
                  <a:latin typeface="Times New Roman" panose="02020603050405020304" pitchFamily="18" charset="0"/>
                </a:rPr>
                <a:t>1</a:t>
              </a:r>
              <a:endParaRPr lang="en-US" altLang="zh-CN" sz="1200" b="1">
                <a:solidFill>
                  <a:srgbClr val="0000CC"/>
                </a:solidFill>
              </a:endParaRPr>
            </a:p>
          </p:txBody>
        </p:sp>
      </p:grpSp>
      <p:sp>
        <p:nvSpPr>
          <p:cNvPr id="14" name="Oval 13"/>
          <p:cNvSpPr>
            <a:spLocks noChangeArrowheads="1"/>
          </p:cNvSpPr>
          <p:nvPr/>
        </p:nvSpPr>
        <p:spPr bwMode="auto">
          <a:xfrm>
            <a:off x="5622560" y="3262021"/>
            <a:ext cx="87774" cy="78863"/>
          </a:xfrm>
          <a:prstGeom prst="ellipse">
            <a:avLst/>
          </a:prstGeom>
          <a:noFill/>
          <a:ln w="9525">
            <a:solidFill>
              <a:srgbClr val="0000CC"/>
            </a:solidFill>
            <a:rou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379049" y="242286"/>
            <a:ext cx="5293519"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700" b="1" dirty="0">
                <a:solidFill>
                  <a:srgbClr val="CC0066"/>
                </a:solidFill>
                <a:latin typeface="Times New Roman" panose="02020603050405020304" pitchFamily="18" charset="0"/>
              </a:rPr>
              <a:t>例</a:t>
            </a:r>
            <a:r>
              <a:rPr lang="en-US" altLang="zh-CN" sz="2700" b="1" dirty="0">
                <a:solidFill>
                  <a:srgbClr val="CC0066"/>
                </a:solidFill>
                <a:latin typeface="Times New Roman" panose="02020603050405020304" pitchFamily="18" charset="0"/>
              </a:rPr>
              <a:t>4 “</a:t>
            </a:r>
            <a:r>
              <a:rPr lang="zh-CN" altLang="en-US" sz="2700" b="1" dirty="0">
                <a:solidFill>
                  <a:srgbClr val="CC0066"/>
                </a:solidFill>
                <a:latin typeface="Times New Roman" panose="02020603050405020304" pitchFamily="18" charset="0"/>
              </a:rPr>
              <a:t>异或”运算（</a:t>
            </a:r>
            <a:r>
              <a:rPr lang="en-US" altLang="zh-CN" sz="2700" b="1" dirty="0">
                <a:solidFill>
                  <a:srgbClr val="CC0066"/>
                </a:solidFill>
                <a:latin typeface="Times New Roman" panose="02020603050405020304" pitchFamily="18" charset="0"/>
              </a:rPr>
              <a:t>x</a:t>
            </a:r>
            <a:r>
              <a:rPr lang="en-US" altLang="zh-CN" sz="2700" b="1" baseline="-25000" dirty="0">
                <a:solidFill>
                  <a:srgbClr val="CC0066"/>
                </a:solidFill>
                <a:latin typeface="Times New Roman" panose="02020603050405020304" pitchFamily="18" charset="0"/>
              </a:rPr>
              <a:t>1</a:t>
            </a:r>
            <a:r>
              <a:rPr lang="en-US" altLang="zh-CN" sz="2700" b="1" dirty="0">
                <a:solidFill>
                  <a:srgbClr val="CC0066"/>
                </a:solidFill>
                <a:latin typeface="Times New Roman" panose="02020603050405020304" pitchFamily="18" charset="0"/>
              </a:rPr>
              <a:t> XOR x</a:t>
            </a:r>
            <a:r>
              <a:rPr lang="en-US" altLang="zh-CN" sz="2700" b="1" baseline="-25000" dirty="0">
                <a:solidFill>
                  <a:srgbClr val="CC0066"/>
                </a:solidFill>
                <a:latin typeface="Times New Roman" panose="02020603050405020304" pitchFamily="18" charset="0"/>
              </a:rPr>
              <a:t>2</a:t>
            </a:r>
            <a:r>
              <a:rPr lang="zh-CN" altLang="en-US" sz="2700" b="1" dirty="0">
                <a:solidFill>
                  <a:srgbClr val="CC0066"/>
                </a:solidFill>
                <a:latin typeface="Times New Roman" panose="02020603050405020304" pitchFamily="18" charset="0"/>
              </a:rPr>
              <a:t>）</a:t>
            </a:r>
            <a:endParaRPr lang="zh-CN" altLang="en-US" sz="2700" dirty="0"/>
          </a:p>
        </p:txBody>
      </p:sp>
      <p:sp>
        <p:nvSpPr>
          <p:cNvPr id="95235" name="Text Box 3"/>
          <p:cNvSpPr txBox="1">
            <a:spLocks noChangeArrowheads="1"/>
          </p:cNvSpPr>
          <p:nvPr/>
        </p:nvSpPr>
        <p:spPr bwMode="auto">
          <a:xfrm>
            <a:off x="4374356" y="600075"/>
            <a:ext cx="2295525"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sz="1350"/>
          </a:p>
        </p:txBody>
      </p:sp>
      <p:graphicFrame>
        <p:nvGraphicFramePr>
          <p:cNvPr id="95236" name="Group 4"/>
          <p:cNvGraphicFramePr>
            <a:graphicFrameLocks noGrp="1"/>
          </p:cNvGraphicFramePr>
          <p:nvPr/>
        </p:nvGraphicFramePr>
        <p:xfrm>
          <a:off x="248151" y="1131590"/>
          <a:ext cx="4267200" cy="1931670"/>
        </p:xfrm>
        <a:graphic>
          <a:graphicData uri="http://schemas.openxmlformats.org/drawingml/2006/table">
            <a:tbl>
              <a:tblPr/>
              <a:tblGrid>
                <a:gridCol w="398860"/>
                <a:gridCol w="351234"/>
                <a:gridCol w="951310"/>
                <a:gridCol w="1593056"/>
                <a:gridCol w="972740"/>
              </a:tblGrid>
              <a:tr h="285750">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输入</a:t>
                      </a:r>
                      <a:endParaRPr kumimoji="0" lang="zh-CN" altLang="en-US"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输出</a:t>
                      </a:r>
                      <a:endParaRPr kumimoji="0" lang="zh-CN" altLang="en-US"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超平面</a:t>
                      </a:r>
                      <a:endParaRPr kumimoji="0" lang="zh-CN" altLang="en-US"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阈值条件</a:t>
                      </a:r>
                      <a:endParaRPr kumimoji="0" lang="zh-CN" altLang="en-US"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292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x</a:t>
                      </a:r>
                      <a:r>
                        <a:rPr kumimoji="0" lang="en-US" altLang="zh-CN" sz="14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1</a:t>
                      </a:r>
                      <a:endParaRPr kumimoji="0" lang="en-US" altLang="zh-CN" sz="14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x</a:t>
                      </a:r>
                      <a:r>
                        <a:rPr kumimoji="0" lang="en-US" altLang="zh-CN" sz="14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2</a:t>
                      </a:r>
                      <a:endParaRPr kumimoji="0" lang="en-US" altLang="zh-CN" sz="14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X</a:t>
                      </a:r>
                      <a:r>
                        <a:rPr kumimoji="0" lang="en-US" altLang="zh-CN" sz="14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1 </a:t>
                      </a:r>
                      <a:r>
                        <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XOR x</a:t>
                      </a:r>
                      <a:r>
                        <a:rPr kumimoji="0" lang="en-US" altLang="zh-CN" sz="14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2</a:t>
                      </a:r>
                      <a:endParaRPr kumimoji="0" lang="en-US" altLang="zh-CN" sz="14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w</a:t>
                      </a:r>
                      <a:r>
                        <a:rPr kumimoji="0" lang="en-US" altLang="zh-CN" sz="14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1</a:t>
                      </a:r>
                      <a:r>
                        <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*x</a:t>
                      </a:r>
                      <a:r>
                        <a:rPr kumimoji="0" lang="en-US" altLang="zh-CN" sz="14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1</a:t>
                      </a:r>
                      <a:r>
                        <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 w</a:t>
                      </a:r>
                      <a:r>
                        <a:rPr kumimoji="0" lang="en-US" altLang="zh-CN" sz="14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2</a:t>
                      </a:r>
                      <a:r>
                        <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 x</a:t>
                      </a:r>
                      <a:r>
                        <a:rPr kumimoji="0" lang="en-US" altLang="zh-CN" sz="14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2</a:t>
                      </a:r>
                      <a:r>
                        <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-θ=0 </a:t>
                      </a:r>
                      <a:endPar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cPr/>
                </a:tc>
              </a:tr>
              <a:tr h="28575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0</a:t>
                      </a:r>
                      <a:endPar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0</a:t>
                      </a:r>
                      <a:endPar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0</a:t>
                      </a:r>
                      <a:endPar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w</a:t>
                      </a:r>
                      <a:r>
                        <a:rPr kumimoji="0" lang="en-US" altLang="zh-CN" sz="14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1</a:t>
                      </a:r>
                      <a:r>
                        <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*0+ w</a:t>
                      </a:r>
                      <a:r>
                        <a:rPr kumimoji="0" lang="en-US" altLang="zh-CN" sz="14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2</a:t>
                      </a:r>
                      <a:r>
                        <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*0 -θ</a:t>
                      </a:r>
                      <a:r>
                        <a:rPr kumimoji="0" lang="zh-CN" altLang="en-US"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a:t>
                      </a:r>
                      <a:r>
                        <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0 </a:t>
                      </a:r>
                      <a:endPar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θ</a:t>
                      </a:r>
                      <a:r>
                        <a:rPr kumimoji="0" lang="zh-CN" altLang="en-US"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a:t>
                      </a:r>
                      <a:r>
                        <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0 </a:t>
                      </a:r>
                      <a:endPar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575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0</a:t>
                      </a:r>
                      <a:endPar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1</a:t>
                      </a:r>
                      <a:endPar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1</a:t>
                      </a:r>
                      <a:endPar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w</a:t>
                      </a:r>
                      <a:r>
                        <a:rPr kumimoji="0" lang="en-US" altLang="zh-CN" sz="14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1</a:t>
                      </a:r>
                      <a:r>
                        <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*0+ w</a:t>
                      </a:r>
                      <a:r>
                        <a:rPr kumimoji="0" lang="en-US" altLang="zh-CN" sz="14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2</a:t>
                      </a:r>
                      <a:r>
                        <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a:t>
                      </a:r>
                      <a:r>
                        <a:rPr kumimoji="0" lang="en-US" altLang="zh-CN" sz="14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1 </a:t>
                      </a:r>
                      <a:r>
                        <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-θ</a:t>
                      </a:r>
                      <a:r>
                        <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0 </a:t>
                      </a:r>
                      <a:endPar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θ</a:t>
                      </a:r>
                      <a:r>
                        <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cs typeface="Arial" panose="020B0604020202020204" pitchFamily="34" charset="0"/>
                        </a:rPr>
                        <a:t>≤</a:t>
                      </a:r>
                      <a:r>
                        <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w</a:t>
                      </a:r>
                      <a:r>
                        <a:rPr kumimoji="0" lang="en-US" altLang="zh-CN" sz="14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2 </a:t>
                      </a:r>
                      <a:endParaRPr kumimoji="0" lang="en-US" altLang="zh-CN" sz="14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575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1</a:t>
                      </a:r>
                      <a:endPar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0</a:t>
                      </a:r>
                      <a:endPar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1</a:t>
                      </a:r>
                      <a:endPar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w</a:t>
                      </a:r>
                      <a:r>
                        <a:rPr kumimoji="0" lang="en-US" altLang="zh-CN" sz="14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1</a:t>
                      </a:r>
                      <a:r>
                        <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*1+ w</a:t>
                      </a:r>
                      <a:r>
                        <a:rPr kumimoji="0" lang="en-US" altLang="zh-CN" sz="14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2</a:t>
                      </a:r>
                      <a:r>
                        <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*0 -θ</a:t>
                      </a:r>
                      <a:r>
                        <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0 </a:t>
                      </a:r>
                      <a:endPar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θ</a:t>
                      </a:r>
                      <a:r>
                        <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cs typeface="Arial" panose="020B0604020202020204" pitchFamily="34" charset="0"/>
                        </a:rPr>
                        <a:t>≤</a:t>
                      </a:r>
                      <a:r>
                        <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w</a:t>
                      </a:r>
                      <a:r>
                        <a:rPr kumimoji="0" lang="en-US" altLang="zh-CN" sz="14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1</a:t>
                      </a:r>
                      <a:r>
                        <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 </a:t>
                      </a:r>
                      <a:endPar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575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1</a:t>
                      </a:r>
                      <a:endPar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1</a:t>
                      </a:r>
                      <a:endPar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0</a:t>
                      </a:r>
                      <a:endPar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w</a:t>
                      </a:r>
                      <a:r>
                        <a:rPr kumimoji="0" lang="en-US" altLang="zh-CN" sz="14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1</a:t>
                      </a:r>
                      <a:r>
                        <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*1+ w</a:t>
                      </a:r>
                      <a:r>
                        <a:rPr kumimoji="0" lang="en-US" altLang="zh-CN" sz="1400" b="1" i="0" u="none" strike="noStrike" cap="none" normalizeH="0" baseline="-25000" smtClean="0">
                          <a:ln>
                            <a:noFill/>
                          </a:ln>
                          <a:solidFill>
                            <a:srgbClr val="0000CC"/>
                          </a:solidFill>
                          <a:effectLst/>
                          <a:latin typeface="Times New Roman" panose="02020603050405020304" pitchFamily="18" charset="0"/>
                          <a:ea typeface="宋体" panose="02010600030101010101" pitchFamily="2" charset="-122"/>
                        </a:rPr>
                        <a:t>2</a:t>
                      </a:r>
                      <a:r>
                        <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rPr>
                        <a:t>*1-θ&lt;0 </a:t>
                      </a:r>
                      <a:endParaRPr kumimoji="0" lang="en-US" altLang="zh-CN" sz="1400" b="1" i="0" u="none" strike="noStrike" cap="none" normalizeH="0" baseline="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rPr>
                        <a:t>θ&gt;w</a:t>
                      </a:r>
                      <a:r>
                        <a:rPr kumimoji="0" lang="en-US" altLang="zh-CN" sz="1400" b="1" i="0" u="none" strike="noStrike" cap="none" normalizeH="0" baseline="-25000" dirty="0" smtClean="0">
                          <a:ln>
                            <a:noFill/>
                          </a:ln>
                          <a:solidFill>
                            <a:srgbClr val="0000CC"/>
                          </a:solidFill>
                          <a:effectLst/>
                          <a:latin typeface="Times New Roman" panose="02020603050405020304" pitchFamily="18" charset="0"/>
                          <a:ea typeface="宋体" panose="02010600030101010101" pitchFamily="2" charset="-122"/>
                        </a:rPr>
                        <a:t>1</a:t>
                      </a:r>
                      <a:r>
                        <a:rPr kumimoji="0" lang="en-US" altLang="zh-CN" sz="14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rPr>
                        <a:t>+ w</a:t>
                      </a:r>
                      <a:r>
                        <a:rPr kumimoji="0" lang="en-US" altLang="zh-CN" sz="1400" b="1" i="0" u="none" strike="noStrike" cap="none" normalizeH="0" baseline="-25000" dirty="0" smtClean="0">
                          <a:ln>
                            <a:noFill/>
                          </a:ln>
                          <a:solidFill>
                            <a:srgbClr val="0000CC"/>
                          </a:solidFill>
                          <a:effectLst/>
                          <a:latin typeface="Times New Roman" panose="02020603050405020304" pitchFamily="18" charset="0"/>
                          <a:ea typeface="宋体" panose="02010600030101010101" pitchFamily="2" charset="-122"/>
                        </a:rPr>
                        <a:t>2</a:t>
                      </a:r>
                      <a:r>
                        <a:rPr kumimoji="0" lang="en-US" altLang="zh-CN" sz="14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rPr>
                        <a:t> </a:t>
                      </a:r>
                      <a:endParaRPr kumimoji="0" lang="en-US" altLang="zh-CN" sz="14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5278" name="Rectangle 46"/>
          <p:cNvSpPr>
            <a:spLocks noChangeArrowheads="1"/>
          </p:cNvSpPr>
          <p:nvPr/>
        </p:nvSpPr>
        <p:spPr bwMode="auto">
          <a:xfrm>
            <a:off x="284849" y="3376842"/>
            <a:ext cx="3590925"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50" b="1" dirty="0">
                <a:solidFill>
                  <a:srgbClr val="0000CC"/>
                </a:solidFill>
                <a:latin typeface="Times New Roman" panose="02020603050405020304" pitchFamily="18" charset="0"/>
              </a:rPr>
              <a:t>    </a:t>
            </a:r>
            <a:r>
              <a:rPr lang="zh-CN" altLang="en-US" sz="1650" b="1" dirty="0">
                <a:solidFill>
                  <a:srgbClr val="0000CC"/>
                </a:solidFill>
                <a:latin typeface="Times New Roman" panose="02020603050405020304" pitchFamily="18" charset="0"/>
              </a:rPr>
              <a:t>此表无解，即无法找到满足条件的</a:t>
            </a:r>
            <a:r>
              <a:rPr lang="en-US" altLang="zh-CN" sz="1650" b="1" dirty="0">
                <a:solidFill>
                  <a:srgbClr val="0000CC"/>
                </a:solidFill>
                <a:latin typeface="Times New Roman" panose="02020603050405020304" pitchFamily="18" charset="0"/>
              </a:rPr>
              <a:t>w</a:t>
            </a:r>
            <a:r>
              <a:rPr lang="en-US" altLang="zh-CN" sz="1650" b="1" baseline="-25000" dirty="0">
                <a:solidFill>
                  <a:srgbClr val="0000CC"/>
                </a:solidFill>
                <a:latin typeface="Times New Roman" panose="02020603050405020304" pitchFamily="18" charset="0"/>
              </a:rPr>
              <a:t>1</a:t>
            </a:r>
            <a:r>
              <a:rPr lang="zh-CN" altLang="en-US" sz="1650" b="1" dirty="0">
                <a:solidFill>
                  <a:srgbClr val="0000CC"/>
                </a:solidFill>
                <a:latin typeface="Times New Roman" panose="02020603050405020304" pitchFamily="18" charset="0"/>
              </a:rPr>
              <a:t>、</a:t>
            </a:r>
            <a:r>
              <a:rPr lang="en-US" altLang="zh-CN" sz="1650" b="1" dirty="0">
                <a:solidFill>
                  <a:srgbClr val="0000CC"/>
                </a:solidFill>
                <a:latin typeface="Times New Roman" panose="02020603050405020304" pitchFamily="18" charset="0"/>
              </a:rPr>
              <a:t>w</a:t>
            </a:r>
            <a:r>
              <a:rPr lang="en-US" altLang="zh-CN" sz="1650" b="1" baseline="-25000" dirty="0">
                <a:solidFill>
                  <a:srgbClr val="0000CC"/>
                </a:solidFill>
                <a:latin typeface="Times New Roman" panose="02020603050405020304" pitchFamily="18" charset="0"/>
              </a:rPr>
              <a:t>2</a:t>
            </a:r>
            <a:r>
              <a:rPr lang="zh-CN" altLang="en-US" sz="1650" b="1" dirty="0">
                <a:solidFill>
                  <a:srgbClr val="0000CC"/>
                </a:solidFill>
                <a:latin typeface="Times New Roman" panose="02020603050405020304" pitchFamily="18" charset="0"/>
              </a:rPr>
              <a:t>和</a:t>
            </a:r>
            <a:r>
              <a:rPr lang="en-US" altLang="zh-CN" sz="1650" b="1" dirty="0">
                <a:solidFill>
                  <a:srgbClr val="0000CC"/>
                </a:solidFill>
                <a:latin typeface="Times New Roman" panose="02020603050405020304" pitchFamily="18" charset="0"/>
              </a:rPr>
              <a:t>θ</a:t>
            </a:r>
            <a:r>
              <a:rPr lang="zh-CN" altLang="en-US" sz="1650" b="1" dirty="0">
                <a:solidFill>
                  <a:srgbClr val="0000CC"/>
                </a:solidFill>
                <a:latin typeface="Times New Roman" panose="02020603050405020304" pitchFamily="18" charset="0"/>
              </a:rPr>
              <a:t>，如右图所示。因为异或问题是一个非线性可分问题，需要用多层感知器来解决。</a:t>
            </a:r>
            <a:endParaRPr lang="zh-CN" altLang="en-US" sz="1650" b="1" dirty="0">
              <a:solidFill>
                <a:srgbClr val="0000CC"/>
              </a:solidFill>
              <a:latin typeface="Times New Roman" panose="02020603050405020304" pitchFamily="18" charset="0"/>
            </a:endParaRPr>
          </a:p>
        </p:txBody>
      </p:sp>
      <p:grpSp>
        <p:nvGrpSpPr>
          <p:cNvPr id="95279" name="Group 47"/>
          <p:cNvGrpSpPr/>
          <p:nvPr/>
        </p:nvGrpSpPr>
        <p:grpSpPr bwMode="auto">
          <a:xfrm>
            <a:off x="4374356" y="2838204"/>
            <a:ext cx="2160984" cy="1646635"/>
            <a:chOff x="6619" y="10512"/>
            <a:chExt cx="2163" cy="1984"/>
          </a:xfrm>
        </p:grpSpPr>
        <p:sp>
          <p:nvSpPr>
            <p:cNvPr id="95280" name="Text Box 48"/>
            <p:cNvSpPr txBox="1">
              <a:spLocks noChangeArrowheads="1"/>
            </p:cNvSpPr>
            <p:nvPr/>
          </p:nvSpPr>
          <p:spPr bwMode="auto">
            <a:xfrm>
              <a:off x="6624" y="10791"/>
              <a:ext cx="399" cy="279"/>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500" tIns="8100" rIns="13500" bIns="8100"/>
            <a:lstStyle/>
            <a:p>
              <a:pPr algn="just"/>
              <a:r>
                <a:rPr lang="en-US" altLang="zh-CN" sz="1050">
                  <a:solidFill>
                    <a:srgbClr val="0000CC"/>
                  </a:solidFill>
                  <a:latin typeface="Times New Roman" panose="02020603050405020304" pitchFamily="18" charset="0"/>
                </a:rPr>
                <a:t>(0,1)</a:t>
              </a:r>
              <a:endParaRPr lang="en-US" altLang="zh-CN" sz="1050">
                <a:solidFill>
                  <a:srgbClr val="0000CC"/>
                </a:solidFill>
              </a:endParaRPr>
            </a:p>
          </p:txBody>
        </p:sp>
        <p:sp>
          <p:nvSpPr>
            <p:cNvPr id="95281" name="Line 49"/>
            <p:cNvSpPr>
              <a:spLocks noChangeShapeType="1"/>
            </p:cNvSpPr>
            <p:nvPr/>
          </p:nvSpPr>
          <p:spPr bwMode="auto">
            <a:xfrm flipV="1">
              <a:off x="6755" y="11751"/>
              <a:ext cx="1707" cy="8"/>
            </a:xfrm>
            <a:prstGeom prst="line">
              <a:avLst/>
            </a:prstGeom>
            <a:noFill/>
            <a:ln w="9525">
              <a:solidFill>
                <a:srgbClr val="0000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p>
          </p:txBody>
        </p:sp>
        <p:sp>
          <p:nvSpPr>
            <p:cNvPr id="95282" name="Line 50"/>
            <p:cNvSpPr>
              <a:spLocks noChangeShapeType="1"/>
            </p:cNvSpPr>
            <p:nvPr/>
          </p:nvSpPr>
          <p:spPr bwMode="auto">
            <a:xfrm flipH="1" flipV="1">
              <a:off x="7107" y="10512"/>
              <a:ext cx="19" cy="1610"/>
            </a:xfrm>
            <a:prstGeom prst="line">
              <a:avLst/>
            </a:prstGeom>
            <a:noFill/>
            <a:ln w="9525">
              <a:solidFill>
                <a:srgbClr val="0000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p>
          </p:txBody>
        </p:sp>
        <p:sp>
          <p:nvSpPr>
            <p:cNvPr id="95283" name="Text Box 51"/>
            <p:cNvSpPr txBox="1">
              <a:spLocks noChangeArrowheads="1"/>
            </p:cNvSpPr>
            <p:nvPr/>
          </p:nvSpPr>
          <p:spPr bwMode="auto">
            <a:xfrm>
              <a:off x="6703" y="11782"/>
              <a:ext cx="406" cy="316"/>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500" tIns="8100" rIns="13500" bIns="8100"/>
            <a:lstStyle/>
            <a:p>
              <a:pPr algn="just"/>
              <a:r>
                <a:rPr lang="en-US" altLang="zh-CN" sz="1200">
                  <a:solidFill>
                    <a:srgbClr val="0000CC"/>
                  </a:solidFill>
                  <a:latin typeface="Times New Roman" panose="02020603050405020304" pitchFamily="18" charset="0"/>
                </a:rPr>
                <a:t>(0,0)</a:t>
              </a:r>
              <a:endParaRPr lang="en-US" altLang="zh-CN" sz="1200">
                <a:solidFill>
                  <a:srgbClr val="0000CC"/>
                </a:solidFill>
              </a:endParaRPr>
            </a:p>
          </p:txBody>
        </p:sp>
        <p:sp>
          <p:nvSpPr>
            <p:cNvPr id="95284" name="Text Box 52"/>
            <p:cNvSpPr txBox="1">
              <a:spLocks noChangeArrowheads="1"/>
            </p:cNvSpPr>
            <p:nvPr/>
          </p:nvSpPr>
          <p:spPr bwMode="auto">
            <a:xfrm>
              <a:off x="7884" y="11813"/>
              <a:ext cx="478" cy="314"/>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500" tIns="8100" rIns="13500" bIns="8100"/>
            <a:lstStyle/>
            <a:p>
              <a:pPr algn="just"/>
              <a:r>
                <a:rPr lang="en-US" altLang="zh-CN" sz="1200">
                  <a:solidFill>
                    <a:srgbClr val="0000CC"/>
                  </a:solidFill>
                  <a:latin typeface="Times New Roman" panose="02020603050405020304" pitchFamily="18" charset="0"/>
                </a:rPr>
                <a:t>(1,0)</a:t>
              </a:r>
              <a:endParaRPr lang="en-US" altLang="zh-CN" sz="1200">
                <a:solidFill>
                  <a:srgbClr val="0000CC"/>
                </a:solidFill>
              </a:endParaRPr>
            </a:p>
          </p:txBody>
        </p:sp>
        <p:sp>
          <p:nvSpPr>
            <p:cNvPr id="95285" name="Oval 53"/>
            <p:cNvSpPr>
              <a:spLocks noChangeArrowheads="1"/>
            </p:cNvSpPr>
            <p:nvPr/>
          </p:nvSpPr>
          <p:spPr bwMode="auto">
            <a:xfrm>
              <a:off x="7060" y="11721"/>
              <a:ext cx="105" cy="93"/>
            </a:xfrm>
            <a:prstGeom prst="ellipse">
              <a:avLst/>
            </a:prstGeom>
            <a:noFill/>
            <a:ln w="9525">
              <a:solidFill>
                <a:srgbClr val="0000CC"/>
              </a:solidFill>
              <a:rou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p>
          </p:txBody>
        </p:sp>
        <p:sp>
          <p:nvSpPr>
            <p:cNvPr id="95286" name="Oval 54"/>
            <p:cNvSpPr>
              <a:spLocks noChangeArrowheads="1"/>
            </p:cNvSpPr>
            <p:nvPr/>
          </p:nvSpPr>
          <p:spPr bwMode="auto">
            <a:xfrm>
              <a:off x="8005" y="11721"/>
              <a:ext cx="105" cy="93"/>
            </a:xfrm>
            <a:prstGeom prst="ellipse">
              <a:avLst/>
            </a:prstGeom>
            <a:solidFill>
              <a:srgbClr val="0000CC"/>
            </a:solidFill>
            <a:ln w="9525">
              <a:solidFill>
                <a:srgbClr val="0000CC"/>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p>
          </p:txBody>
        </p:sp>
        <p:sp>
          <p:nvSpPr>
            <p:cNvPr id="95287" name="Oval 55"/>
            <p:cNvSpPr>
              <a:spLocks noChangeArrowheads="1"/>
            </p:cNvSpPr>
            <p:nvPr/>
          </p:nvSpPr>
          <p:spPr bwMode="auto">
            <a:xfrm>
              <a:off x="7065" y="10857"/>
              <a:ext cx="108" cy="120"/>
            </a:xfrm>
            <a:prstGeom prst="ellipse">
              <a:avLst/>
            </a:prstGeom>
            <a:solidFill>
              <a:srgbClr val="0000CC"/>
            </a:solidFill>
            <a:ln w="9525">
              <a:solidFill>
                <a:srgbClr val="0000CC"/>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p>
          </p:txBody>
        </p:sp>
        <p:sp>
          <p:nvSpPr>
            <p:cNvPr id="95288" name="Text Box 56"/>
            <p:cNvSpPr txBox="1">
              <a:spLocks noChangeArrowheads="1"/>
            </p:cNvSpPr>
            <p:nvPr/>
          </p:nvSpPr>
          <p:spPr bwMode="auto">
            <a:xfrm>
              <a:off x="6619" y="12208"/>
              <a:ext cx="2163" cy="28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500" tIns="8100" rIns="13500" bIns="8100"/>
            <a:lstStyle/>
            <a:p>
              <a:pPr algn="just"/>
              <a:r>
                <a:rPr lang="en-US" altLang="zh-CN" sz="1200" b="1">
                  <a:solidFill>
                    <a:srgbClr val="0000CC"/>
                  </a:solidFill>
                  <a:latin typeface="Times New Roman" panose="02020603050405020304" pitchFamily="18" charset="0"/>
                </a:rPr>
                <a:t> </a:t>
              </a:r>
              <a:r>
                <a:rPr lang="zh-CN" altLang="en-US" sz="1200" b="1">
                  <a:solidFill>
                    <a:srgbClr val="0000CC"/>
                  </a:solidFill>
                  <a:latin typeface="Times New Roman" panose="02020603050405020304" pitchFamily="18" charset="0"/>
                </a:rPr>
                <a:t>异或运算问题图示</a:t>
              </a:r>
              <a:endParaRPr lang="zh-CN" altLang="en-US" sz="1200" b="1">
                <a:solidFill>
                  <a:srgbClr val="0000CC"/>
                </a:solidFill>
              </a:endParaRPr>
            </a:p>
          </p:txBody>
        </p:sp>
        <p:sp>
          <p:nvSpPr>
            <p:cNvPr id="95289" name="Text Box 57"/>
            <p:cNvSpPr txBox="1">
              <a:spLocks noChangeArrowheads="1"/>
            </p:cNvSpPr>
            <p:nvPr/>
          </p:nvSpPr>
          <p:spPr bwMode="auto">
            <a:xfrm>
              <a:off x="7888" y="10769"/>
              <a:ext cx="562" cy="316"/>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500" tIns="8100" rIns="13500" bIns="8100"/>
            <a:lstStyle/>
            <a:p>
              <a:pPr algn="just"/>
              <a:r>
                <a:rPr lang="en-US" altLang="zh-CN" sz="1200" dirty="0">
                  <a:solidFill>
                    <a:srgbClr val="0000CC"/>
                  </a:solidFill>
                  <a:latin typeface="Times New Roman" panose="02020603050405020304" pitchFamily="18" charset="0"/>
                </a:rPr>
                <a:t>(1,1)</a:t>
              </a:r>
              <a:endParaRPr lang="en-US" altLang="zh-CN" sz="1200" dirty="0">
                <a:solidFill>
                  <a:srgbClr val="0000CC"/>
                </a:solidFill>
              </a:endParaRPr>
            </a:p>
          </p:txBody>
        </p:sp>
        <p:sp>
          <p:nvSpPr>
            <p:cNvPr id="95290" name="Oval 58"/>
            <p:cNvSpPr>
              <a:spLocks noChangeArrowheads="1"/>
            </p:cNvSpPr>
            <p:nvPr/>
          </p:nvSpPr>
          <p:spPr bwMode="auto">
            <a:xfrm>
              <a:off x="7884" y="10915"/>
              <a:ext cx="102" cy="93"/>
            </a:xfrm>
            <a:prstGeom prst="ellipse">
              <a:avLst/>
            </a:prstGeom>
            <a:noFill/>
            <a:ln w="9525">
              <a:solidFill>
                <a:srgbClr val="000000"/>
              </a:solidFill>
              <a:rou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511573" y="81757"/>
            <a:ext cx="5915025" cy="994172"/>
          </a:xfrm>
        </p:spPr>
        <p:txBody>
          <a:bodyPr vert="horz" lIns="91440" tIns="45720" rIns="91440" bIns="45720" rtlCol="0" anchor="ctr">
            <a:normAutofit/>
          </a:bodyPr>
          <a:lstStyle/>
          <a:p>
            <a:r>
              <a:rPr lang="zh-CN" altLang="en-US" sz="2100" dirty="0"/>
              <a:t>单个</a:t>
            </a:r>
            <a:r>
              <a:rPr lang="en-US" altLang="zh-CN" sz="2100" dirty="0"/>
              <a:t>TLU</a:t>
            </a:r>
            <a:r>
              <a:rPr lang="zh-CN" altLang="en-US" sz="2100" dirty="0"/>
              <a:t>的局限性</a:t>
            </a:r>
            <a:endParaRPr lang="zh-CN" altLang="en-US" sz="2100" dirty="0"/>
          </a:p>
        </p:txBody>
      </p:sp>
      <p:sp>
        <p:nvSpPr>
          <p:cNvPr id="41987" name="Rectangle 3"/>
          <p:cNvSpPr>
            <a:spLocks noGrp="1" noChangeArrowheads="1"/>
          </p:cNvSpPr>
          <p:nvPr>
            <p:ph type="body" idx="1"/>
          </p:nvPr>
        </p:nvSpPr>
        <p:spPr>
          <a:xfrm>
            <a:off x="513160" y="842963"/>
            <a:ext cx="6210300" cy="1782366"/>
          </a:xfrm>
        </p:spPr>
        <p:txBody>
          <a:bodyPr>
            <a:normAutofit/>
          </a:bodyPr>
          <a:lstStyle/>
          <a:p>
            <a:pPr eaLnBrk="1" hangingPunct="1"/>
            <a:r>
              <a:rPr lang="zh-CN" altLang="en-US" sz="2000" dirty="0"/>
              <a:t>单个</a:t>
            </a:r>
            <a:r>
              <a:rPr lang="en-US" altLang="zh-CN" sz="2000" dirty="0"/>
              <a:t>TLU</a:t>
            </a:r>
            <a:r>
              <a:rPr lang="zh-CN" altLang="en-US" sz="2000" dirty="0"/>
              <a:t>只能解决线性可分问题，解决不了线性不可分问题。</a:t>
            </a:r>
            <a:endParaRPr lang="zh-CN" altLang="en-US" sz="2000" dirty="0"/>
          </a:p>
          <a:p>
            <a:pPr eaLnBrk="1" hangingPunct="1"/>
            <a:r>
              <a:rPr lang="zh-CN" altLang="en-US" sz="2000" dirty="0"/>
              <a:t>例：异或问题</a:t>
            </a:r>
            <a:endParaRPr lang="zh-CN" altLang="en-US" sz="2000" dirty="0"/>
          </a:p>
        </p:txBody>
      </p:sp>
      <p:graphicFrame>
        <p:nvGraphicFramePr>
          <p:cNvPr id="788632" name="Group 152"/>
          <p:cNvGraphicFramePr>
            <a:graphicFrameLocks noGrp="1"/>
          </p:cNvGraphicFramePr>
          <p:nvPr/>
        </p:nvGraphicFramePr>
        <p:xfrm>
          <a:off x="620317" y="2084785"/>
          <a:ext cx="1890713" cy="2312196"/>
        </p:xfrm>
        <a:graphic>
          <a:graphicData uri="http://schemas.openxmlformats.org/drawingml/2006/table">
            <a:tbl>
              <a:tblPr/>
              <a:tblGrid>
                <a:gridCol w="481013"/>
                <a:gridCol w="383381"/>
                <a:gridCol w="1026319"/>
              </a:tblGrid>
              <a:tr h="385763">
                <a:tc gridSpan="2">
                  <a:txBody>
                    <a:bodyPr/>
                    <a:lstStyle>
                      <a:lvl1pPr>
                        <a:spcBef>
                          <a:spcPct val="20000"/>
                        </a:spcBef>
                        <a:buClr>
                          <a:schemeClr val="folHlink"/>
                        </a:buClr>
                        <a:buSzPct val="60000"/>
                        <a:buFont typeface="Wingdings" panose="05000000000000000000" pitchFamily="2" charset="2"/>
                        <a:defRPr sz="2400">
                          <a:solidFill>
                            <a:schemeClr val="tx1"/>
                          </a:solidFill>
                          <a:latin typeface="Times New Roman" panose="02020603050405020304" pitchFamily="18" charset="0"/>
                          <a:ea typeface="楷体_GB2312" pitchFamily="49" charset="-122"/>
                        </a:defRPr>
                      </a:lvl1pPr>
                      <a:lvl2pPr>
                        <a:spcBef>
                          <a:spcPct val="20000"/>
                        </a:spcBef>
                        <a:buClr>
                          <a:schemeClr val="hlink"/>
                        </a:buClr>
                        <a:buSzPct val="55000"/>
                        <a:buFont typeface="Wingdings" panose="05000000000000000000" pitchFamily="2" charset="2"/>
                        <a:defRPr sz="2000">
                          <a:solidFill>
                            <a:schemeClr val="tx1"/>
                          </a:solidFill>
                          <a:latin typeface="Times New Roman" panose="02020603050405020304" pitchFamily="18" charset="0"/>
                          <a:ea typeface="楷体_GB2312" pitchFamily="49" charset="-122"/>
                        </a:defRPr>
                      </a:lvl2pPr>
                      <a:lvl3pPr>
                        <a:spcBef>
                          <a:spcPct val="20000"/>
                        </a:spcBef>
                        <a:buClr>
                          <a:schemeClr val="folHlink"/>
                        </a:buClr>
                        <a:buSzPct val="50000"/>
                        <a:buFont typeface="Wingdings" panose="05000000000000000000" pitchFamily="2" charset="2"/>
                        <a:defRPr>
                          <a:solidFill>
                            <a:schemeClr val="tx1"/>
                          </a:solidFill>
                          <a:latin typeface="Times New Roman" panose="02020603050405020304" pitchFamily="18"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楷体_GB2312" pitchFamily="49" charset="-122"/>
                        </a:defRPr>
                      </a:lvl4pPr>
                      <a:lvl5pPr>
                        <a:spcBef>
                          <a:spcPct val="20000"/>
                        </a:spcBef>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rPr>
                        <a:t>input</a:t>
                      </a:r>
                      <a:endPar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imes New Roman" panose="02020603050405020304" pitchFamily="18" charset="0"/>
                          <a:ea typeface="楷体_GB2312" pitchFamily="49" charset="-122"/>
                        </a:defRPr>
                      </a:lvl1pPr>
                      <a:lvl2pPr>
                        <a:spcBef>
                          <a:spcPct val="20000"/>
                        </a:spcBef>
                        <a:buClr>
                          <a:schemeClr val="hlink"/>
                        </a:buClr>
                        <a:buSzPct val="55000"/>
                        <a:buFont typeface="Wingdings" panose="05000000000000000000" pitchFamily="2" charset="2"/>
                        <a:defRPr sz="2000">
                          <a:solidFill>
                            <a:schemeClr val="tx1"/>
                          </a:solidFill>
                          <a:latin typeface="Times New Roman" panose="02020603050405020304" pitchFamily="18" charset="0"/>
                          <a:ea typeface="楷体_GB2312" pitchFamily="49" charset="-122"/>
                        </a:defRPr>
                      </a:lvl2pPr>
                      <a:lvl3pPr>
                        <a:spcBef>
                          <a:spcPct val="20000"/>
                        </a:spcBef>
                        <a:buClr>
                          <a:schemeClr val="folHlink"/>
                        </a:buClr>
                        <a:buSzPct val="50000"/>
                        <a:buFont typeface="Wingdings" panose="05000000000000000000" pitchFamily="2" charset="2"/>
                        <a:defRPr>
                          <a:solidFill>
                            <a:schemeClr val="tx1"/>
                          </a:solidFill>
                          <a:latin typeface="Times New Roman" panose="02020603050405020304" pitchFamily="18"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楷体_GB2312" pitchFamily="49" charset="-122"/>
                        </a:defRPr>
                      </a:lvl4pPr>
                      <a:lvl5pPr>
                        <a:spcBef>
                          <a:spcPct val="20000"/>
                        </a:spcBef>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rPr>
                        <a:t>output</a:t>
                      </a:r>
                      <a:endPar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763">
                <a:tc>
                  <a:txBody>
                    <a:bodyPr/>
                    <a:lstStyle>
                      <a:lvl1pPr>
                        <a:spcBef>
                          <a:spcPct val="20000"/>
                        </a:spcBef>
                        <a:buClr>
                          <a:schemeClr val="folHlink"/>
                        </a:buClr>
                        <a:buSzPct val="60000"/>
                        <a:buFont typeface="Wingdings" panose="05000000000000000000" pitchFamily="2" charset="2"/>
                        <a:defRPr sz="2400">
                          <a:solidFill>
                            <a:schemeClr val="tx1"/>
                          </a:solidFill>
                          <a:latin typeface="Times New Roman" panose="02020603050405020304" pitchFamily="18" charset="0"/>
                          <a:ea typeface="楷体_GB2312" pitchFamily="49" charset="-122"/>
                        </a:defRPr>
                      </a:lvl1pPr>
                      <a:lvl2pPr>
                        <a:spcBef>
                          <a:spcPct val="20000"/>
                        </a:spcBef>
                        <a:buClr>
                          <a:schemeClr val="hlink"/>
                        </a:buClr>
                        <a:buSzPct val="55000"/>
                        <a:buFont typeface="Wingdings" panose="05000000000000000000" pitchFamily="2" charset="2"/>
                        <a:defRPr sz="2000">
                          <a:solidFill>
                            <a:schemeClr val="tx1"/>
                          </a:solidFill>
                          <a:latin typeface="Times New Roman" panose="02020603050405020304" pitchFamily="18" charset="0"/>
                          <a:ea typeface="楷体_GB2312" pitchFamily="49" charset="-122"/>
                        </a:defRPr>
                      </a:lvl2pPr>
                      <a:lvl3pPr>
                        <a:spcBef>
                          <a:spcPct val="20000"/>
                        </a:spcBef>
                        <a:buClr>
                          <a:schemeClr val="folHlink"/>
                        </a:buClr>
                        <a:buSzPct val="50000"/>
                        <a:buFont typeface="Wingdings" panose="05000000000000000000" pitchFamily="2" charset="2"/>
                        <a:defRPr>
                          <a:solidFill>
                            <a:schemeClr val="tx1"/>
                          </a:solidFill>
                          <a:latin typeface="Times New Roman" panose="02020603050405020304" pitchFamily="18"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楷体_GB2312" pitchFamily="49" charset="-122"/>
                        </a:defRPr>
                      </a:lvl4pPr>
                      <a:lvl5pPr>
                        <a:spcBef>
                          <a:spcPct val="20000"/>
                        </a:spcBef>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rPr>
                        <a:t>x</a:t>
                      </a:r>
                      <a:r>
                        <a:rPr kumimoji="0" lang="en-US" altLang="zh-CN" sz="1500" b="0" i="0" u="none" strike="noStrike" cap="none" normalizeH="0" baseline="-25000" smtClean="0">
                          <a:ln>
                            <a:noFill/>
                          </a:ln>
                          <a:solidFill>
                            <a:schemeClr val="tx1"/>
                          </a:solidFill>
                          <a:effectLst/>
                          <a:latin typeface="Times New Roman" panose="02020603050405020304" pitchFamily="18" charset="0"/>
                          <a:ea typeface="楷体_GB2312" pitchFamily="49" charset="-122"/>
                        </a:rPr>
                        <a:t>1</a:t>
                      </a:r>
                      <a:endParaRPr kumimoji="0" lang="en-US" altLang="zh-CN" sz="1500" b="0" i="0" u="none" strike="noStrike" cap="none" normalizeH="0" baseline="-25000" smtClean="0">
                        <a:ln>
                          <a:noFill/>
                        </a:ln>
                        <a:solidFill>
                          <a:schemeClr val="tx1"/>
                        </a:solidFill>
                        <a:effectLst/>
                        <a:latin typeface="Times New Roman" panose="02020603050405020304" pitchFamily="18" charset="0"/>
                        <a:ea typeface="楷体_GB2312" pitchFamily="49" charset="-122"/>
                      </a:endParaRP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imes New Roman" panose="02020603050405020304" pitchFamily="18" charset="0"/>
                          <a:ea typeface="楷体_GB2312" pitchFamily="49" charset="-122"/>
                        </a:defRPr>
                      </a:lvl1pPr>
                      <a:lvl2pPr>
                        <a:spcBef>
                          <a:spcPct val="20000"/>
                        </a:spcBef>
                        <a:buClr>
                          <a:schemeClr val="hlink"/>
                        </a:buClr>
                        <a:buSzPct val="55000"/>
                        <a:buFont typeface="Wingdings" panose="05000000000000000000" pitchFamily="2" charset="2"/>
                        <a:defRPr sz="2000">
                          <a:solidFill>
                            <a:schemeClr val="tx1"/>
                          </a:solidFill>
                          <a:latin typeface="Times New Roman" panose="02020603050405020304" pitchFamily="18" charset="0"/>
                          <a:ea typeface="楷体_GB2312" pitchFamily="49" charset="-122"/>
                        </a:defRPr>
                      </a:lvl2pPr>
                      <a:lvl3pPr>
                        <a:spcBef>
                          <a:spcPct val="20000"/>
                        </a:spcBef>
                        <a:buClr>
                          <a:schemeClr val="folHlink"/>
                        </a:buClr>
                        <a:buSzPct val="50000"/>
                        <a:buFont typeface="Wingdings" panose="05000000000000000000" pitchFamily="2" charset="2"/>
                        <a:defRPr>
                          <a:solidFill>
                            <a:schemeClr val="tx1"/>
                          </a:solidFill>
                          <a:latin typeface="Times New Roman" panose="02020603050405020304" pitchFamily="18"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楷体_GB2312" pitchFamily="49" charset="-122"/>
                        </a:defRPr>
                      </a:lvl4pPr>
                      <a:lvl5pPr>
                        <a:spcBef>
                          <a:spcPct val="20000"/>
                        </a:spcBef>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rPr>
                        <a:t>x</a:t>
                      </a:r>
                      <a:r>
                        <a:rPr kumimoji="0" lang="en-US" altLang="zh-CN" sz="1500" b="0" i="0" u="none" strike="noStrike" cap="none" normalizeH="0" baseline="-25000" smtClean="0">
                          <a:ln>
                            <a:noFill/>
                          </a:ln>
                          <a:solidFill>
                            <a:schemeClr val="tx1"/>
                          </a:solidFill>
                          <a:effectLst/>
                          <a:latin typeface="Times New Roman" panose="02020603050405020304" pitchFamily="18" charset="0"/>
                          <a:ea typeface="楷体_GB2312" pitchFamily="49" charset="-122"/>
                        </a:rPr>
                        <a:t>2</a:t>
                      </a:r>
                      <a:endParaRPr kumimoji="0" lang="en-US" altLang="zh-CN" sz="1500" b="0" i="0" u="none" strike="noStrike" cap="none" normalizeH="0" baseline="-25000" smtClean="0">
                        <a:ln>
                          <a:noFill/>
                        </a:ln>
                        <a:solidFill>
                          <a:schemeClr val="tx1"/>
                        </a:solidFill>
                        <a:effectLst/>
                        <a:latin typeface="Times New Roman" panose="02020603050405020304" pitchFamily="18" charset="0"/>
                        <a:ea typeface="楷体_GB2312" pitchFamily="49"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imes New Roman" panose="02020603050405020304" pitchFamily="18" charset="0"/>
                          <a:ea typeface="楷体_GB2312" pitchFamily="49" charset="-122"/>
                        </a:defRPr>
                      </a:lvl1pPr>
                      <a:lvl2pPr>
                        <a:spcBef>
                          <a:spcPct val="20000"/>
                        </a:spcBef>
                        <a:buClr>
                          <a:schemeClr val="hlink"/>
                        </a:buClr>
                        <a:buSzPct val="55000"/>
                        <a:buFont typeface="Wingdings" panose="05000000000000000000" pitchFamily="2" charset="2"/>
                        <a:defRPr sz="2000">
                          <a:solidFill>
                            <a:schemeClr val="tx1"/>
                          </a:solidFill>
                          <a:latin typeface="Times New Roman" panose="02020603050405020304" pitchFamily="18" charset="0"/>
                          <a:ea typeface="楷体_GB2312" pitchFamily="49" charset="-122"/>
                        </a:defRPr>
                      </a:lvl2pPr>
                      <a:lvl3pPr>
                        <a:spcBef>
                          <a:spcPct val="20000"/>
                        </a:spcBef>
                        <a:buClr>
                          <a:schemeClr val="folHlink"/>
                        </a:buClr>
                        <a:buSzPct val="50000"/>
                        <a:buFont typeface="Wingdings" panose="05000000000000000000" pitchFamily="2" charset="2"/>
                        <a:defRPr>
                          <a:solidFill>
                            <a:schemeClr val="tx1"/>
                          </a:solidFill>
                          <a:latin typeface="Times New Roman" panose="02020603050405020304" pitchFamily="18"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楷体_GB2312" pitchFamily="49" charset="-122"/>
                        </a:defRPr>
                      </a:lvl4pPr>
                      <a:lvl5pPr>
                        <a:spcBef>
                          <a:spcPct val="20000"/>
                        </a:spcBef>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rPr>
                        <a:t>x</a:t>
                      </a:r>
                      <a:r>
                        <a:rPr kumimoji="0" lang="en-US" altLang="zh-CN" sz="1500" b="0" i="0" u="none" strike="noStrike" cap="none" normalizeH="0" baseline="-25000" smtClean="0">
                          <a:ln>
                            <a:noFill/>
                          </a:ln>
                          <a:solidFill>
                            <a:schemeClr val="tx1"/>
                          </a:solidFill>
                          <a:effectLst/>
                          <a:latin typeface="Times New Roman" panose="02020603050405020304" pitchFamily="18" charset="0"/>
                          <a:ea typeface="楷体_GB2312" pitchFamily="49" charset="-122"/>
                        </a:rPr>
                        <a:t>1 </a:t>
                      </a:r>
                      <a:r>
                        <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rPr>
                        <a:t>XOR x</a:t>
                      </a:r>
                      <a:r>
                        <a:rPr kumimoji="0" lang="en-US" altLang="zh-CN" sz="1500" b="0" i="0" u="none" strike="noStrike" cap="none" normalizeH="0" baseline="-25000" smtClean="0">
                          <a:ln>
                            <a:noFill/>
                          </a:ln>
                          <a:solidFill>
                            <a:schemeClr val="tx1"/>
                          </a:solidFill>
                          <a:effectLst/>
                          <a:latin typeface="Times New Roman" panose="02020603050405020304" pitchFamily="18" charset="0"/>
                          <a:ea typeface="楷体_GB2312" pitchFamily="49" charset="-122"/>
                        </a:rPr>
                        <a:t>2</a:t>
                      </a:r>
                      <a:endParaRPr kumimoji="0" lang="en-US" altLang="zh-CN" sz="1500" b="0" i="0" u="none" strike="noStrike" cap="none" normalizeH="0" baseline="-25000" smtClean="0">
                        <a:ln>
                          <a:noFill/>
                        </a:ln>
                        <a:solidFill>
                          <a:schemeClr val="tx1"/>
                        </a:solidFill>
                        <a:effectLst/>
                        <a:latin typeface="Times New Roman" panose="02020603050405020304" pitchFamily="18" charset="0"/>
                        <a:ea typeface="楷体_GB2312" pitchFamily="49"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763">
                <a:tc>
                  <a:txBody>
                    <a:bodyPr/>
                    <a:lstStyle>
                      <a:lvl1pPr>
                        <a:spcBef>
                          <a:spcPct val="20000"/>
                        </a:spcBef>
                        <a:buClr>
                          <a:schemeClr val="folHlink"/>
                        </a:buClr>
                        <a:buSzPct val="60000"/>
                        <a:buFont typeface="Wingdings" panose="05000000000000000000" pitchFamily="2" charset="2"/>
                        <a:defRPr sz="2400">
                          <a:solidFill>
                            <a:schemeClr val="tx1"/>
                          </a:solidFill>
                          <a:latin typeface="Times New Roman" panose="02020603050405020304" pitchFamily="18" charset="0"/>
                          <a:ea typeface="楷体_GB2312" pitchFamily="49" charset="-122"/>
                        </a:defRPr>
                      </a:lvl1pPr>
                      <a:lvl2pPr>
                        <a:spcBef>
                          <a:spcPct val="20000"/>
                        </a:spcBef>
                        <a:buClr>
                          <a:schemeClr val="hlink"/>
                        </a:buClr>
                        <a:buSzPct val="55000"/>
                        <a:buFont typeface="Wingdings" panose="05000000000000000000" pitchFamily="2" charset="2"/>
                        <a:defRPr sz="2000">
                          <a:solidFill>
                            <a:schemeClr val="tx1"/>
                          </a:solidFill>
                          <a:latin typeface="Times New Roman" panose="02020603050405020304" pitchFamily="18" charset="0"/>
                          <a:ea typeface="楷体_GB2312" pitchFamily="49" charset="-122"/>
                        </a:defRPr>
                      </a:lvl2pPr>
                      <a:lvl3pPr>
                        <a:spcBef>
                          <a:spcPct val="20000"/>
                        </a:spcBef>
                        <a:buClr>
                          <a:schemeClr val="folHlink"/>
                        </a:buClr>
                        <a:buSzPct val="50000"/>
                        <a:buFont typeface="Wingdings" panose="05000000000000000000" pitchFamily="2" charset="2"/>
                        <a:defRPr>
                          <a:solidFill>
                            <a:schemeClr val="tx1"/>
                          </a:solidFill>
                          <a:latin typeface="Times New Roman" panose="02020603050405020304" pitchFamily="18"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楷体_GB2312" pitchFamily="49" charset="-122"/>
                        </a:defRPr>
                      </a:lvl4pPr>
                      <a:lvl5pPr>
                        <a:spcBef>
                          <a:spcPct val="20000"/>
                        </a:spcBef>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rPr>
                        <a:t>0</a:t>
                      </a:r>
                      <a:endPar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imes New Roman" panose="02020603050405020304" pitchFamily="18" charset="0"/>
                          <a:ea typeface="楷体_GB2312" pitchFamily="49" charset="-122"/>
                        </a:defRPr>
                      </a:lvl1pPr>
                      <a:lvl2pPr>
                        <a:spcBef>
                          <a:spcPct val="20000"/>
                        </a:spcBef>
                        <a:buClr>
                          <a:schemeClr val="hlink"/>
                        </a:buClr>
                        <a:buSzPct val="55000"/>
                        <a:buFont typeface="Wingdings" panose="05000000000000000000" pitchFamily="2" charset="2"/>
                        <a:defRPr sz="2000">
                          <a:solidFill>
                            <a:schemeClr val="tx1"/>
                          </a:solidFill>
                          <a:latin typeface="Times New Roman" panose="02020603050405020304" pitchFamily="18" charset="0"/>
                          <a:ea typeface="楷体_GB2312" pitchFamily="49" charset="-122"/>
                        </a:defRPr>
                      </a:lvl2pPr>
                      <a:lvl3pPr>
                        <a:spcBef>
                          <a:spcPct val="20000"/>
                        </a:spcBef>
                        <a:buClr>
                          <a:schemeClr val="folHlink"/>
                        </a:buClr>
                        <a:buSzPct val="50000"/>
                        <a:buFont typeface="Wingdings" panose="05000000000000000000" pitchFamily="2" charset="2"/>
                        <a:defRPr>
                          <a:solidFill>
                            <a:schemeClr val="tx1"/>
                          </a:solidFill>
                          <a:latin typeface="Times New Roman" panose="02020603050405020304" pitchFamily="18"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楷体_GB2312" pitchFamily="49" charset="-122"/>
                        </a:defRPr>
                      </a:lvl4pPr>
                      <a:lvl5pPr>
                        <a:spcBef>
                          <a:spcPct val="20000"/>
                        </a:spcBef>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rPr>
                        <a:t>0</a:t>
                      </a:r>
                      <a:endPar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imes New Roman" panose="02020603050405020304" pitchFamily="18" charset="0"/>
                          <a:ea typeface="楷体_GB2312" pitchFamily="49" charset="-122"/>
                        </a:defRPr>
                      </a:lvl1pPr>
                      <a:lvl2pPr>
                        <a:spcBef>
                          <a:spcPct val="20000"/>
                        </a:spcBef>
                        <a:buClr>
                          <a:schemeClr val="hlink"/>
                        </a:buClr>
                        <a:buSzPct val="55000"/>
                        <a:buFont typeface="Wingdings" panose="05000000000000000000" pitchFamily="2" charset="2"/>
                        <a:defRPr sz="2000">
                          <a:solidFill>
                            <a:schemeClr val="tx1"/>
                          </a:solidFill>
                          <a:latin typeface="Times New Roman" panose="02020603050405020304" pitchFamily="18" charset="0"/>
                          <a:ea typeface="楷体_GB2312" pitchFamily="49" charset="-122"/>
                        </a:defRPr>
                      </a:lvl2pPr>
                      <a:lvl3pPr>
                        <a:spcBef>
                          <a:spcPct val="20000"/>
                        </a:spcBef>
                        <a:buClr>
                          <a:schemeClr val="folHlink"/>
                        </a:buClr>
                        <a:buSzPct val="50000"/>
                        <a:buFont typeface="Wingdings" panose="05000000000000000000" pitchFamily="2" charset="2"/>
                        <a:defRPr>
                          <a:solidFill>
                            <a:schemeClr val="tx1"/>
                          </a:solidFill>
                          <a:latin typeface="Times New Roman" panose="02020603050405020304" pitchFamily="18"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楷体_GB2312" pitchFamily="49" charset="-122"/>
                        </a:defRPr>
                      </a:lvl4pPr>
                      <a:lvl5pPr>
                        <a:spcBef>
                          <a:spcPct val="20000"/>
                        </a:spcBef>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rPr>
                        <a:t>0</a:t>
                      </a:r>
                      <a:endPar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3381">
                <a:tc>
                  <a:txBody>
                    <a:bodyPr/>
                    <a:lstStyle>
                      <a:lvl1pPr>
                        <a:spcBef>
                          <a:spcPct val="20000"/>
                        </a:spcBef>
                        <a:buClr>
                          <a:schemeClr val="folHlink"/>
                        </a:buClr>
                        <a:buSzPct val="60000"/>
                        <a:buFont typeface="Wingdings" panose="05000000000000000000" pitchFamily="2" charset="2"/>
                        <a:defRPr sz="2400">
                          <a:solidFill>
                            <a:schemeClr val="tx1"/>
                          </a:solidFill>
                          <a:latin typeface="Times New Roman" panose="02020603050405020304" pitchFamily="18" charset="0"/>
                          <a:ea typeface="楷体_GB2312" pitchFamily="49" charset="-122"/>
                        </a:defRPr>
                      </a:lvl1pPr>
                      <a:lvl2pPr>
                        <a:spcBef>
                          <a:spcPct val="20000"/>
                        </a:spcBef>
                        <a:buClr>
                          <a:schemeClr val="hlink"/>
                        </a:buClr>
                        <a:buSzPct val="55000"/>
                        <a:buFont typeface="Wingdings" panose="05000000000000000000" pitchFamily="2" charset="2"/>
                        <a:defRPr sz="2000">
                          <a:solidFill>
                            <a:schemeClr val="tx1"/>
                          </a:solidFill>
                          <a:latin typeface="Times New Roman" panose="02020603050405020304" pitchFamily="18" charset="0"/>
                          <a:ea typeface="楷体_GB2312" pitchFamily="49" charset="-122"/>
                        </a:defRPr>
                      </a:lvl2pPr>
                      <a:lvl3pPr>
                        <a:spcBef>
                          <a:spcPct val="20000"/>
                        </a:spcBef>
                        <a:buClr>
                          <a:schemeClr val="folHlink"/>
                        </a:buClr>
                        <a:buSzPct val="50000"/>
                        <a:buFont typeface="Wingdings" panose="05000000000000000000" pitchFamily="2" charset="2"/>
                        <a:defRPr>
                          <a:solidFill>
                            <a:schemeClr val="tx1"/>
                          </a:solidFill>
                          <a:latin typeface="Times New Roman" panose="02020603050405020304" pitchFamily="18"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楷体_GB2312" pitchFamily="49" charset="-122"/>
                        </a:defRPr>
                      </a:lvl4pPr>
                      <a:lvl5pPr>
                        <a:spcBef>
                          <a:spcPct val="20000"/>
                        </a:spcBef>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rPr>
                        <a:t>0</a:t>
                      </a:r>
                      <a:endPar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imes New Roman" panose="02020603050405020304" pitchFamily="18" charset="0"/>
                          <a:ea typeface="楷体_GB2312" pitchFamily="49" charset="-122"/>
                        </a:defRPr>
                      </a:lvl1pPr>
                      <a:lvl2pPr>
                        <a:spcBef>
                          <a:spcPct val="20000"/>
                        </a:spcBef>
                        <a:buClr>
                          <a:schemeClr val="hlink"/>
                        </a:buClr>
                        <a:buSzPct val="55000"/>
                        <a:buFont typeface="Wingdings" panose="05000000000000000000" pitchFamily="2" charset="2"/>
                        <a:defRPr sz="2000">
                          <a:solidFill>
                            <a:schemeClr val="tx1"/>
                          </a:solidFill>
                          <a:latin typeface="Times New Roman" panose="02020603050405020304" pitchFamily="18" charset="0"/>
                          <a:ea typeface="楷体_GB2312" pitchFamily="49" charset="-122"/>
                        </a:defRPr>
                      </a:lvl2pPr>
                      <a:lvl3pPr>
                        <a:spcBef>
                          <a:spcPct val="20000"/>
                        </a:spcBef>
                        <a:buClr>
                          <a:schemeClr val="folHlink"/>
                        </a:buClr>
                        <a:buSzPct val="50000"/>
                        <a:buFont typeface="Wingdings" panose="05000000000000000000" pitchFamily="2" charset="2"/>
                        <a:defRPr>
                          <a:solidFill>
                            <a:schemeClr val="tx1"/>
                          </a:solidFill>
                          <a:latin typeface="Times New Roman" panose="02020603050405020304" pitchFamily="18"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楷体_GB2312" pitchFamily="49" charset="-122"/>
                        </a:defRPr>
                      </a:lvl4pPr>
                      <a:lvl5pPr>
                        <a:spcBef>
                          <a:spcPct val="20000"/>
                        </a:spcBef>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rPr>
                        <a:t>1</a:t>
                      </a:r>
                      <a:endPar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imes New Roman" panose="02020603050405020304" pitchFamily="18" charset="0"/>
                          <a:ea typeface="楷体_GB2312" pitchFamily="49" charset="-122"/>
                        </a:defRPr>
                      </a:lvl1pPr>
                      <a:lvl2pPr>
                        <a:spcBef>
                          <a:spcPct val="20000"/>
                        </a:spcBef>
                        <a:buClr>
                          <a:schemeClr val="hlink"/>
                        </a:buClr>
                        <a:buSzPct val="55000"/>
                        <a:buFont typeface="Wingdings" panose="05000000000000000000" pitchFamily="2" charset="2"/>
                        <a:defRPr sz="2000">
                          <a:solidFill>
                            <a:schemeClr val="tx1"/>
                          </a:solidFill>
                          <a:latin typeface="Times New Roman" panose="02020603050405020304" pitchFamily="18" charset="0"/>
                          <a:ea typeface="楷体_GB2312" pitchFamily="49" charset="-122"/>
                        </a:defRPr>
                      </a:lvl2pPr>
                      <a:lvl3pPr>
                        <a:spcBef>
                          <a:spcPct val="20000"/>
                        </a:spcBef>
                        <a:buClr>
                          <a:schemeClr val="folHlink"/>
                        </a:buClr>
                        <a:buSzPct val="50000"/>
                        <a:buFont typeface="Wingdings" panose="05000000000000000000" pitchFamily="2" charset="2"/>
                        <a:defRPr>
                          <a:solidFill>
                            <a:schemeClr val="tx1"/>
                          </a:solidFill>
                          <a:latin typeface="Times New Roman" panose="02020603050405020304" pitchFamily="18"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楷体_GB2312" pitchFamily="49" charset="-122"/>
                        </a:defRPr>
                      </a:lvl4pPr>
                      <a:lvl5pPr>
                        <a:spcBef>
                          <a:spcPct val="20000"/>
                        </a:spcBef>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rPr>
                        <a:t>1</a:t>
                      </a:r>
                      <a:endPar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763">
                <a:tc>
                  <a:txBody>
                    <a:bodyPr/>
                    <a:lstStyle>
                      <a:lvl1pPr>
                        <a:spcBef>
                          <a:spcPct val="20000"/>
                        </a:spcBef>
                        <a:buClr>
                          <a:schemeClr val="folHlink"/>
                        </a:buClr>
                        <a:buSzPct val="60000"/>
                        <a:buFont typeface="Wingdings" panose="05000000000000000000" pitchFamily="2" charset="2"/>
                        <a:defRPr sz="2400">
                          <a:solidFill>
                            <a:schemeClr val="tx1"/>
                          </a:solidFill>
                          <a:latin typeface="Times New Roman" panose="02020603050405020304" pitchFamily="18" charset="0"/>
                          <a:ea typeface="楷体_GB2312" pitchFamily="49" charset="-122"/>
                        </a:defRPr>
                      </a:lvl1pPr>
                      <a:lvl2pPr>
                        <a:spcBef>
                          <a:spcPct val="20000"/>
                        </a:spcBef>
                        <a:buClr>
                          <a:schemeClr val="hlink"/>
                        </a:buClr>
                        <a:buSzPct val="55000"/>
                        <a:buFont typeface="Wingdings" panose="05000000000000000000" pitchFamily="2" charset="2"/>
                        <a:defRPr sz="2000">
                          <a:solidFill>
                            <a:schemeClr val="tx1"/>
                          </a:solidFill>
                          <a:latin typeface="Times New Roman" panose="02020603050405020304" pitchFamily="18" charset="0"/>
                          <a:ea typeface="楷体_GB2312" pitchFamily="49" charset="-122"/>
                        </a:defRPr>
                      </a:lvl2pPr>
                      <a:lvl3pPr>
                        <a:spcBef>
                          <a:spcPct val="20000"/>
                        </a:spcBef>
                        <a:buClr>
                          <a:schemeClr val="folHlink"/>
                        </a:buClr>
                        <a:buSzPct val="50000"/>
                        <a:buFont typeface="Wingdings" panose="05000000000000000000" pitchFamily="2" charset="2"/>
                        <a:defRPr>
                          <a:solidFill>
                            <a:schemeClr val="tx1"/>
                          </a:solidFill>
                          <a:latin typeface="Times New Roman" panose="02020603050405020304" pitchFamily="18"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楷体_GB2312" pitchFamily="49" charset="-122"/>
                        </a:defRPr>
                      </a:lvl4pPr>
                      <a:lvl5pPr>
                        <a:spcBef>
                          <a:spcPct val="20000"/>
                        </a:spcBef>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rPr>
                        <a:t>1</a:t>
                      </a:r>
                      <a:endPar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imes New Roman" panose="02020603050405020304" pitchFamily="18" charset="0"/>
                          <a:ea typeface="楷体_GB2312" pitchFamily="49" charset="-122"/>
                        </a:defRPr>
                      </a:lvl1pPr>
                      <a:lvl2pPr>
                        <a:spcBef>
                          <a:spcPct val="20000"/>
                        </a:spcBef>
                        <a:buClr>
                          <a:schemeClr val="hlink"/>
                        </a:buClr>
                        <a:buSzPct val="55000"/>
                        <a:buFont typeface="Wingdings" panose="05000000000000000000" pitchFamily="2" charset="2"/>
                        <a:defRPr sz="2000">
                          <a:solidFill>
                            <a:schemeClr val="tx1"/>
                          </a:solidFill>
                          <a:latin typeface="Times New Roman" panose="02020603050405020304" pitchFamily="18" charset="0"/>
                          <a:ea typeface="楷体_GB2312" pitchFamily="49" charset="-122"/>
                        </a:defRPr>
                      </a:lvl2pPr>
                      <a:lvl3pPr>
                        <a:spcBef>
                          <a:spcPct val="20000"/>
                        </a:spcBef>
                        <a:buClr>
                          <a:schemeClr val="folHlink"/>
                        </a:buClr>
                        <a:buSzPct val="50000"/>
                        <a:buFont typeface="Wingdings" panose="05000000000000000000" pitchFamily="2" charset="2"/>
                        <a:defRPr>
                          <a:solidFill>
                            <a:schemeClr val="tx1"/>
                          </a:solidFill>
                          <a:latin typeface="Times New Roman" panose="02020603050405020304" pitchFamily="18"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楷体_GB2312" pitchFamily="49" charset="-122"/>
                        </a:defRPr>
                      </a:lvl4pPr>
                      <a:lvl5pPr>
                        <a:spcBef>
                          <a:spcPct val="20000"/>
                        </a:spcBef>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rPr>
                        <a:t>0</a:t>
                      </a:r>
                      <a:endPar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imes New Roman" panose="02020603050405020304" pitchFamily="18" charset="0"/>
                          <a:ea typeface="楷体_GB2312" pitchFamily="49" charset="-122"/>
                        </a:defRPr>
                      </a:lvl1pPr>
                      <a:lvl2pPr>
                        <a:spcBef>
                          <a:spcPct val="20000"/>
                        </a:spcBef>
                        <a:buClr>
                          <a:schemeClr val="hlink"/>
                        </a:buClr>
                        <a:buSzPct val="55000"/>
                        <a:buFont typeface="Wingdings" panose="05000000000000000000" pitchFamily="2" charset="2"/>
                        <a:defRPr sz="2000">
                          <a:solidFill>
                            <a:schemeClr val="tx1"/>
                          </a:solidFill>
                          <a:latin typeface="Times New Roman" panose="02020603050405020304" pitchFamily="18" charset="0"/>
                          <a:ea typeface="楷体_GB2312" pitchFamily="49" charset="-122"/>
                        </a:defRPr>
                      </a:lvl2pPr>
                      <a:lvl3pPr>
                        <a:spcBef>
                          <a:spcPct val="20000"/>
                        </a:spcBef>
                        <a:buClr>
                          <a:schemeClr val="folHlink"/>
                        </a:buClr>
                        <a:buSzPct val="50000"/>
                        <a:buFont typeface="Wingdings" panose="05000000000000000000" pitchFamily="2" charset="2"/>
                        <a:defRPr>
                          <a:solidFill>
                            <a:schemeClr val="tx1"/>
                          </a:solidFill>
                          <a:latin typeface="Times New Roman" panose="02020603050405020304" pitchFamily="18"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楷体_GB2312" pitchFamily="49" charset="-122"/>
                        </a:defRPr>
                      </a:lvl4pPr>
                      <a:lvl5pPr>
                        <a:spcBef>
                          <a:spcPct val="20000"/>
                        </a:spcBef>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rPr>
                        <a:t>1</a:t>
                      </a:r>
                      <a:endPar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763">
                <a:tc>
                  <a:txBody>
                    <a:bodyPr/>
                    <a:lstStyle>
                      <a:lvl1pPr>
                        <a:spcBef>
                          <a:spcPct val="20000"/>
                        </a:spcBef>
                        <a:buClr>
                          <a:schemeClr val="folHlink"/>
                        </a:buClr>
                        <a:buSzPct val="60000"/>
                        <a:buFont typeface="Wingdings" panose="05000000000000000000" pitchFamily="2" charset="2"/>
                        <a:defRPr sz="2400">
                          <a:solidFill>
                            <a:schemeClr val="tx1"/>
                          </a:solidFill>
                          <a:latin typeface="Times New Roman" panose="02020603050405020304" pitchFamily="18" charset="0"/>
                          <a:ea typeface="楷体_GB2312" pitchFamily="49" charset="-122"/>
                        </a:defRPr>
                      </a:lvl1pPr>
                      <a:lvl2pPr>
                        <a:spcBef>
                          <a:spcPct val="20000"/>
                        </a:spcBef>
                        <a:buClr>
                          <a:schemeClr val="hlink"/>
                        </a:buClr>
                        <a:buSzPct val="55000"/>
                        <a:buFont typeface="Wingdings" panose="05000000000000000000" pitchFamily="2" charset="2"/>
                        <a:defRPr sz="2000">
                          <a:solidFill>
                            <a:schemeClr val="tx1"/>
                          </a:solidFill>
                          <a:latin typeface="Times New Roman" panose="02020603050405020304" pitchFamily="18" charset="0"/>
                          <a:ea typeface="楷体_GB2312" pitchFamily="49" charset="-122"/>
                        </a:defRPr>
                      </a:lvl2pPr>
                      <a:lvl3pPr>
                        <a:spcBef>
                          <a:spcPct val="20000"/>
                        </a:spcBef>
                        <a:buClr>
                          <a:schemeClr val="folHlink"/>
                        </a:buClr>
                        <a:buSzPct val="50000"/>
                        <a:buFont typeface="Wingdings" panose="05000000000000000000" pitchFamily="2" charset="2"/>
                        <a:defRPr>
                          <a:solidFill>
                            <a:schemeClr val="tx1"/>
                          </a:solidFill>
                          <a:latin typeface="Times New Roman" panose="02020603050405020304" pitchFamily="18"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楷体_GB2312" pitchFamily="49" charset="-122"/>
                        </a:defRPr>
                      </a:lvl4pPr>
                      <a:lvl5pPr>
                        <a:spcBef>
                          <a:spcPct val="20000"/>
                        </a:spcBef>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rPr>
                        <a:t>1</a:t>
                      </a:r>
                      <a:endPar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imes New Roman" panose="02020603050405020304" pitchFamily="18" charset="0"/>
                          <a:ea typeface="楷体_GB2312" pitchFamily="49" charset="-122"/>
                        </a:defRPr>
                      </a:lvl1pPr>
                      <a:lvl2pPr>
                        <a:spcBef>
                          <a:spcPct val="20000"/>
                        </a:spcBef>
                        <a:buClr>
                          <a:schemeClr val="hlink"/>
                        </a:buClr>
                        <a:buSzPct val="55000"/>
                        <a:buFont typeface="Wingdings" panose="05000000000000000000" pitchFamily="2" charset="2"/>
                        <a:defRPr sz="2000">
                          <a:solidFill>
                            <a:schemeClr val="tx1"/>
                          </a:solidFill>
                          <a:latin typeface="Times New Roman" panose="02020603050405020304" pitchFamily="18" charset="0"/>
                          <a:ea typeface="楷体_GB2312" pitchFamily="49" charset="-122"/>
                        </a:defRPr>
                      </a:lvl2pPr>
                      <a:lvl3pPr>
                        <a:spcBef>
                          <a:spcPct val="20000"/>
                        </a:spcBef>
                        <a:buClr>
                          <a:schemeClr val="folHlink"/>
                        </a:buClr>
                        <a:buSzPct val="50000"/>
                        <a:buFont typeface="Wingdings" panose="05000000000000000000" pitchFamily="2" charset="2"/>
                        <a:defRPr>
                          <a:solidFill>
                            <a:schemeClr val="tx1"/>
                          </a:solidFill>
                          <a:latin typeface="Times New Roman" panose="02020603050405020304" pitchFamily="18"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楷体_GB2312" pitchFamily="49" charset="-122"/>
                        </a:defRPr>
                      </a:lvl4pPr>
                      <a:lvl5pPr>
                        <a:spcBef>
                          <a:spcPct val="20000"/>
                        </a:spcBef>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rPr>
                        <a:t>1</a:t>
                      </a:r>
                      <a:endPar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imes New Roman" panose="02020603050405020304" pitchFamily="18" charset="0"/>
                          <a:ea typeface="楷体_GB2312" pitchFamily="49" charset="-122"/>
                        </a:defRPr>
                      </a:lvl1pPr>
                      <a:lvl2pPr>
                        <a:spcBef>
                          <a:spcPct val="20000"/>
                        </a:spcBef>
                        <a:buClr>
                          <a:schemeClr val="hlink"/>
                        </a:buClr>
                        <a:buSzPct val="55000"/>
                        <a:buFont typeface="Wingdings" panose="05000000000000000000" pitchFamily="2" charset="2"/>
                        <a:defRPr sz="2000">
                          <a:solidFill>
                            <a:schemeClr val="tx1"/>
                          </a:solidFill>
                          <a:latin typeface="Times New Roman" panose="02020603050405020304" pitchFamily="18" charset="0"/>
                          <a:ea typeface="楷体_GB2312" pitchFamily="49" charset="-122"/>
                        </a:defRPr>
                      </a:lvl2pPr>
                      <a:lvl3pPr>
                        <a:spcBef>
                          <a:spcPct val="20000"/>
                        </a:spcBef>
                        <a:buClr>
                          <a:schemeClr val="folHlink"/>
                        </a:buClr>
                        <a:buSzPct val="50000"/>
                        <a:buFont typeface="Wingdings" panose="05000000000000000000" pitchFamily="2" charset="2"/>
                        <a:defRPr>
                          <a:solidFill>
                            <a:schemeClr val="tx1"/>
                          </a:solidFill>
                          <a:latin typeface="Times New Roman" panose="02020603050405020304" pitchFamily="18"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楷体_GB2312" pitchFamily="49" charset="-122"/>
                        </a:defRPr>
                      </a:lvl4pPr>
                      <a:lvl5pPr>
                        <a:spcBef>
                          <a:spcPct val="20000"/>
                        </a:spcBef>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sz="1400">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rPr>
                        <a:t>0</a:t>
                      </a:r>
                      <a:endPar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88605" name="Rectangle 125"/>
          <p:cNvSpPr>
            <a:spLocks noChangeArrowheads="1"/>
          </p:cNvSpPr>
          <p:nvPr/>
        </p:nvSpPr>
        <p:spPr bwMode="auto">
          <a:xfrm>
            <a:off x="610791" y="4462464"/>
            <a:ext cx="1754223" cy="346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68529" tIns="34265" rIns="68529" bIns="34265">
            <a:spAutoFit/>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1800"/>
              <a:t>异或逻辑真值表</a:t>
            </a:r>
            <a:endParaRPr lang="zh-CN" altLang="en-US" sz="1800"/>
          </a:p>
        </p:txBody>
      </p:sp>
      <p:grpSp>
        <p:nvGrpSpPr>
          <p:cNvPr id="788606" name="Group 126"/>
          <p:cNvGrpSpPr/>
          <p:nvPr/>
        </p:nvGrpSpPr>
        <p:grpSpPr bwMode="auto">
          <a:xfrm>
            <a:off x="2772966" y="2624139"/>
            <a:ext cx="3486150" cy="1959769"/>
            <a:chOff x="567" y="2400"/>
            <a:chExt cx="2540" cy="1406"/>
          </a:xfrm>
        </p:grpSpPr>
        <p:sp>
          <p:nvSpPr>
            <p:cNvPr id="42030" name="Line 127"/>
            <p:cNvSpPr>
              <a:spLocks noChangeShapeType="1"/>
            </p:cNvSpPr>
            <p:nvPr/>
          </p:nvSpPr>
          <p:spPr bwMode="auto">
            <a:xfrm>
              <a:off x="567" y="3579"/>
              <a:ext cx="2540"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1350"/>
            </a:p>
          </p:txBody>
        </p:sp>
        <p:sp>
          <p:nvSpPr>
            <p:cNvPr id="42031" name="Line 128"/>
            <p:cNvSpPr>
              <a:spLocks noChangeShapeType="1"/>
            </p:cNvSpPr>
            <p:nvPr/>
          </p:nvSpPr>
          <p:spPr bwMode="auto">
            <a:xfrm flipV="1">
              <a:off x="1473" y="2400"/>
              <a:ext cx="0" cy="140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1350"/>
            </a:p>
          </p:txBody>
        </p:sp>
        <p:sp>
          <p:nvSpPr>
            <p:cNvPr id="42032" name="Text Box 129"/>
            <p:cNvSpPr txBox="1">
              <a:spLocks noChangeArrowheads="1"/>
            </p:cNvSpPr>
            <p:nvPr/>
          </p:nvSpPr>
          <p:spPr bwMode="auto">
            <a:xfrm>
              <a:off x="2562" y="3606"/>
              <a:ext cx="349"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a:spcBef>
                  <a:spcPct val="0"/>
                </a:spcBef>
                <a:buClrTx/>
                <a:buSzTx/>
                <a:buFontTx/>
                <a:buNone/>
              </a:pPr>
              <a:r>
                <a:rPr lang="en-US" altLang="zh-CN" sz="1500">
                  <a:latin typeface="Comic Sans MS" panose="030F0702030302020204" pitchFamily="66" charset="0"/>
                  <a:ea typeface="华文新魏" panose="02010800040101010101" pitchFamily="2" charset="-122"/>
                </a:rPr>
                <a:t>x</a:t>
              </a:r>
              <a:r>
                <a:rPr lang="en-US" altLang="zh-CN" sz="1500" baseline="-25000">
                  <a:latin typeface="Comic Sans MS" panose="030F0702030302020204" pitchFamily="66" charset="0"/>
                  <a:ea typeface="华文新魏" panose="02010800040101010101" pitchFamily="2" charset="-122"/>
                </a:rPr>
                <a:t>1</a:t>
              </a:r>
              <a:endParaRPr lang="en-US" altLang="zh-CN" sz="1500" baseline="-25000">
                <a:latin typeface="Comic Sans MS" panose="030F0702030302020204" pitchFamily="66" charset="0"/>
                <a:ea typeface="华文新魏" panose="02010800040101010101" pitchFamily="2" charset="-122"/>
              </a:endParaRPr>
            </a:p>
          </p:txBody>
        </p:sp>
        <p:sp>
          <p:nvSpPr>
            <p:cNvPr id="42033" name="Text Box 130"/>
            <p:cNvSpPr txBox="1">
              <a:spLocks noChangeArrowheads="1"/>
            </p:cNvSpPr>
            <p:nvPr/>
          </p:nvSpPr>
          <p:spPr bwMode="auto">
            <a:xfrm>
              <a:off x="1261" y="2445"/>
              <a:ext cx="349"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a:spcBef>
                  <a:spcPct val="0"/>
                </a:spcBef>
                <a:buClrTx/>
                <a:buSzTx/>
                <a:buFontTx/>
                <a:buNone/>
              </a:pPr>
              <a:r>
                <a:rPr lang="en-US" altLang="zh-CN" sz="1500">
                  <a:latin typeface="Comic Sans MS" panose="030F0702030302020204" pitchFamily="66" charset="0"/>
                  <a:ea typeface="华文新魏" panose="02010800040101010101" pitchFamily="2" charset="-122"/>
                </a:rPr>
                <a:t>x</a:t>
              </a:r>
              <a:r>
                <a:rPr lang="en-US" altLang="zh-CN" sz="1500" baseline="-25000">
                  <a:latin typeface="Comic Sans MS" panose="030F0702030302020204" pitchFamily="66" charset="0"/>
                  <a:ea typeface="华文新魏" panose="02010800040101010101" pitchFamily="2" charset="-122"/>
                </a:rPr>
                <a:t>2</a:t>
              </a:r>
              <a:endParaRPr lang="en-US" altLang="zh-CN" sz="1500" baseline="-25000">
                <a:latin typeface="Comic Sans MS" panose="030F0702030302020204" pitchFamily="66" charset="0"/>
                <a:ea typeface="华文新魏" panose="02010800040101010101" pitchFamily="2" charset="-122"/>
              </a:endParaRPr>
            </a:p>
          </p:txBody>
        </p:sp>
        <p:sp>
          <p:nvSpPr>
            <p:cNvPr id="42034" name="Oval 131"/>
            <p:cNvSpPr>
              <a:spLocks noChangeArrowheads="1"/>
            </p:cNvSpPr>
            <p:nvPr/>
          </p:nvSpPr>
          <p:spPr bwMode="auto">
            <a:xfrm>
              <a:off x="2245" y="3408"/>
              <a:ext cx="90" cy="303"/>
            </a:xfrm>
            <a:prstGeom prst="ellipse">
              <a:avLst/>
            </a:prstGeom>
            <a:solidFill>
              <a:srgbClr val="0000FF"/>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endParaRPr lang="zh-CN" altLang="en-US" sz="1350">
                <a:latin typeface="Arial" panose="020B0604020202020204" pitchFamily="34" charset="0"/>
                <a:ea typeface="宋体" panose="02010600030101010101" pitchFamily="2" charset="-122"/>
              </a:endParaRPr>
            </a:p>
          </p:txBody>
        </p:sp>
        <p:sp>
          <p:nvSpPr>
            <p:cNvPr id="42035" name="Oval 132"/>
            <p:cNvSpPr>
              <a:spLocks noChangeArrowheads="1"/>
            </p:cNvSpPr>
            <p:nvPr/>
          </p:nvSpPr>
          <p:spPr bwMode="auto">
            <a:xfrm>
              <a:off x="1428" y="3408"/>
              <a:ext cx="90" cy="303"/>
            </a:xfrm>
            <a:prstGeom prst="ellipse">
              <a:avLst/>
            </a:prstGeom>
            <a:solidFill>
              <a:srgbClr val="CC0000"/>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endParaRPr lang="zh-CN" altLang="en-US" sz="1350">
                <a:latin typeface="Arial" panose="020B0604020202020204" pitchFamily="34" charset="0"/>
                <a:ea typeface="宋体" panose="02010600030101010101" pitchFamily="2" charset="-122"/>
              </a:endParaRPr>
            </a:p>
          </p:txBody>
        </p:sp>
        <p:sp>
          <p:nvSpPr>
            <p:cNvPr id="42036" name="Oval 133"/>
            <p:cNvSpPr>
              <a:spLocks noChangeArrowheads="1"/>
            </p:cNvSpPr>
            <p:nvPr/>
          </p:nvSpPr>
          <p:spPr bwMode="auto">
            <a:xfrm>
              <a:off x="1428" y="2728"/>
              <a:ext cx="90" cy="303"/>
            </a:xfrm>
            <a:prstGeom prst="ellipse">
              <a:avLst/>
            </a:prstGeom>
            <a:solidFill>
              <a:srgbClr val="0000FF"/>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endParaRPr lang="zh-CN" altLang="en-US" sz="1350">
                <a:latin typeface="Arial" panose="020B0604020202020204" pitchFamily="34" charset="0"/>
                <a:ea typeface="宋体" panose="02010600030101010101" pitchFamily="2" charset="-122"/>
              </a:endParaRPr>
            </a:p>
          </p:txBody>
        </p:sp>
        <p:sp>
          <p:nvSpPr>
            <p:cNvPr id="42037" name="Oval 134"/>
            <p:cNvSpPr>
              <a:spLocks noChangeArrowheads="1"/>
            </p:cNvSpPr>
            <p:nvPr/>
          </p:nvSpPr>
          <p:spPr bwMode="auto">
            <a:xfrm>
              <a:off x="2245" y="2728"/>
              <a:ext cx="90" cy="303"/>
            </a:xfrm>
            <a:prstGeom prst="ellipse">
              <a:avLst/>
            </a:prstGeom>
            <a:solidFill>
              <a:srgbClr val="CC0000"/>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endParaRPr lang="zh-CN" altLang="en-US" sz="1350">
                <a:latin typeface="Arial" panose="020B0604020202020204" pitchFamily="34" charset="0"/>
                <a:ea typeface="宋体" panose="02010600030101010101" pitchFamily="2" charset="-122"/>
              </a:endParaRPr>
            </a:p>
          </p:txBody>
        </p:sp>
      </p:grpSp>
      <p:sp>
        <p:nvSpPr>
          <p:cNvPr id="788615" name="AutoShape 135"/>
          <p:cNvSpPr>
            <a:spLocks noChangeArrowheads="1"/>
          </p:cNvSpPr>
          <p:nvPr/>
        </p:nvSpPr>
        <p:spPr bwMode="auto">
          <a:xfrm>
            <a:off x="3907632" y="4136233"/>
            <a:ext cx="216694" cy="270272"/>
          </a:xfrm>
          <a:prstGeom prst="wedgeEllipseCallout">
            <a:avLst>
              <a:gd name="adj1" fmla="val 793958"/>
              <a:gd name="adj2" fmla="val -234583"/>
            </a:avLst>
          </a:prstGeom>
          <a:noFill/>
          <a:ln w="28575" algn="ctr">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lIns="68529" tIns="34265" rIns="68529" bIns="34265"/>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eaLnBrk="1" hangingPunct="1">
              <a:spcBef>
                <a:spcPct val="0"/>
              </a:spcBef>
              <a:buClrTx/>
              <a:buSzTx/>
              <a:buFontTx/>
              <a:buNone/>
            </a:pPr>
            <a:endParaRPr lang="zh-CN" altLang="zh-CN" sz="1350">
              <a:latin typeface="Arial" panose="020B0604020202020204" pitchFamily="34" charset="0"/>
              <a:ea typeface="宋体" panose="02010600030101010101" pitchFamily="2" charset="-122"/>
            </a:endParaRPr>
          </a:p>
        </p:txBody>
      </p:sp>
      <p:sp>
        <p:nvSpPr>
          <p:cNvPr id="788616" name="AutoShape 136"/>
          <p:cNvSpPr>
            <a:spLocks noChangeArrowheads="1"/>
          </p:cNvSpPr>
          <p:nvPr/>
        </p:nvSpPr>
        <p:spPr bwMode="auto">
          <a:xfrm>
            <a:off x="5041107" y="3164683"/>
            <a:ext cx="216694" cy="270272"/>
          </a:xfrm>
          <a:prstGeom prst="wedgeEllipseCallout">
            <a:avLst>
              <a:gd name="adj1" fmla="val 264833"/>
              <a:gd name="adj2" fmla="val 106829"/>
            </a:avLst>
          </a:prstGeom>
          <a:noFill/>
          <a:ln w="28575" algn="ctr">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lIns="68529" tIns="34265" rIns="68529" bIns="34265"/>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eaLnBrk="1" hangingPunct="1">
              <a:spcBef>
                <a:spcPct val="0"/>
              </a:spcBef>
              <a:buClrTx/>
              <a:buSzTx/>
              <a:buFontTx/>
              <a:buNone/>
            </a:pPr>
            <a:endParaRPr lang="zh-CN" altLang="zh-CN" sz="1350">
              <a:latin typeface="Arial" panose="020B0604020202020204" pitchFamily="34" charset="0"/>
              <a:ea typeface="宋体" panose="02010600030101010101" pitchFamily="2" charset="-122"/>
            </a:endParaRPr>
          </a:p>
        </p:txBody>
      </p:sp>
      <p:sp>
        <p:nvSpPr>
          <p:cNvPr id="788618" name="Rectangle 138"/>
          <p:cNvSpPr>
            <a:spLocks noChangeArrowheads="1"/>
          </p:cNvSpPr>
          <p:nvPr/>
        </p:nvSpPr>
        <p:spPr bwMode="auto">
          <a:xfrm>
            <a:off x="5797153" y="3450433"/>
            <a:ext cx="715478" cy="346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68529" tIns="34265" rIns="68529" bIns="34265">
            <a:spAutoFit/>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1800"/>
              <a:t>输出</a:t>
            </a:r>
            <a:r>
              <a:rPr lang="en-US" altLang="zh-CN" sz="1800"/>
              <a:t>0</a:t>
            </a:r>
            <a:endParaRPr lang="en-US" altLang="zh-CN" sz="1800"/>
          </a:p>
        </p:txBody>
      </p:sp>
      <p:sp>
        <p:nvSpPr>
          <p:cNvPr id="788620" name="AutoShape 140"/>
          <p:cNvSpPr>
            <a:spLocks noChangeArrowheads="1"/>
          </p:cNvSpPr>
          <p:nvPr/>
        </p:nvSpPr>
        <p:spPr bwMode="auto">
          <a:xfrm>
            <a:off x="5041107" y="4082653"/>
            <a:ext cx="216694" cy="270272"/>
          </a:xfrm>
          <a:prstGeom prst="wedgeEllipseCallout">
            <a:avLst>
              <a:gd name="adj1" fmla="val -244505"/>
              <a:gd name="adj2" fmla="val -653963"/>
            </a:avLst>
          </a:prstGeom>
          <a:noFill/>
          <a:ln w="28575" algn="ctr">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lIns="68529" tIns="34265" rIns="68529" bIns="34265"/>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eaLnBrk="1" hangingPunct="1">
              <a:spcBef>
                <a:spcPct val="0"/>
              </a:spcBef>
              <a:buClrTx/>
              <a:buSzTx/>
              <a:buFontTx/>
              <a:buNone/>
            </a:pPr>
            <a:endParaRPr lang="zh-CN" altLang="zh-CN" sz="1350">
              <a:latin typeface="Arial" panose="020B0604020202020204" pitchFamily="34" charset="0"/>
              <a:ea typeface="宋体" panose="02010600030101010101" pitchFamily="2" charset="-122"/>
            </a:endParaRPr>
          </a:p>
        </p:txBody>
      </p:sp>
      <p:sp>
        <p:nvSpPr>
          <p:cNvPr id="788621" name="AutoShape 141"/>
          <p:cNvSpPr>
            <a:spLocks noChangeArrowheads="1"/>
          </p:cNvSpPr>
          <p:nvPr/>
        </p:nvSpPr>
        <p:spPr bwMode="auto">
          <a:xfrm>
            <a:off x="3907632" y="3164683"/>
            <a:ext cx="216694" cy="270272"/>
          </a:xfrm>
          <a:prstGeom prst="wedgeEllipseCallout">
            <a:avLst>
              <a:gd name="adj1" fmla="val 244505"/>
              <a:gd name="adj2" fmla="val -301542"/>
            </a:avLst>
          </a:prstGeom>
          <a:noFill/>
          <a:ln w="28575" algn="ctr">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lIns="68529" tIns="34265" rIns="68529" bIns="34265"/>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eaLnBrk="1" hangingPunct="1">
              <a:spcBef>
                <a:spcPct val="0"/>
              </a:spcBef>
              <a:buClrTx/>
              <a:buSzTx/>
              <a:buFontTx/>
              <a:buNone/>
            </a:pPr>
            <a:endParaRPr lang="zh-CN" altLang="zh-CN" sz="1350">
              <a:latin typeface="Arial" panose="020B0604020202020204" pitchFamily="34" charset="0"/>
              <a:ea typeface="宋体" panose="02010600030101010101" pitchFamily="2" charset="-122"/>
            </a:endParaRPr>
          </a:p>
        </p:txBody>
      </p:sp>
      <p:sp>
        <p:nvSpPr>
          <p:cNvPr id="788622" name="Rectangle 142"/>
          <p:cNvSpPr>
            <a:spLocks noChangeArrowheads="1"/>
          </p:cNvSpPr>
          <p:nvPr/>
        </p:nvSpPr>
        <p:spPr bwMode="auto">
          <a:xfrm>
            <a:off x="4393406" y="2138364"/>
            <a:ext cx="715478" cy="346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68529" tIns="34265" rIns="68529" bIns="34265">
            <a:spAutoFit/>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1800"/>
              <a:t>输出</a:t>
            </a:r>
            <a:r>
              <a:rPr lang="en-US" altLang="zh-CN" sz="1800"/>
              <a:t>1</a:t>
            </a:r>
            <a:endParaRPr lang="en-US" altLang="zh-CN" sz="1800"/>
          </a:p>
        </p:txBody>
      </p:sp>
      <p:sp>
        <p:nvSpPr>
          <p:cNvPr id="788625" name="Line 145"/>
          <p:cNvSpPr>
            <a:spLocks noChangeShapeType="1"/>
          </p:cNvSpPr>
          <p:nvPr/>
        </p:nvSpPr>
        <p:spPr bwMode="auto">
          <a:xfrm>
            <a:off x="3529013" y="3326606"/>
            <a:ext cx="1620441" cy="1296591"/>
          </a:xfrm>
          <a:prstGeom prst="line">
            <a:avLst/>
          </a:prstGeom>
          <a:noFill/>
          <a:ln w="38100">
            <a:solidFill>
              <a:srgbClr val="800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lIns="68529" tIns="34265" rIns="68529" bIns="34265">
            <a:spAutoFit/>
          </a:bodyPr>
          <a:lstStyle/>
          <a:p>
            <a:endParaRPr lang="zh-CN" altLang="en-US" sz="1350"/>
          </a:p>
        </p:txBody>
      </p:sp>
      <p:sp>
        <p:nvSpPr>
          <p:cNvPr id="788626" name="Line 146"/>
          <p:cNvSpPr>
            <a:spLocks noChangeShapeType="1"/>
          </p:cNvSpPr>
          <p:nvPr/>
        </p:nvSpPr>
        <p:spPr bwMode="auto">
          <a:xfrm flipH="1">
            <a:off x="3637361" y="3056336"/>
            <a:ext cx="1403747" cy="1350169"/>
          </a:xfrm>
          <a:prstGeom prst="line">
            <a:avLst/>
          </a:prstGeom>
          <a:noFill/>
          <a:ln w="38100">
            <a:solidFill>
              <a:srgbClr val="800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lIns="68529" tIns="34265" rIns="68529" bIns="34265">
            <a:spAutoFit/>
          </a:bodyPr>
          <a:lstStyle/>
          <a:p>
            <a:endParaRPr lang="zh-CN" altLang="en-US" sz="1350"/>
          </a:p>
        </p:txBody>
      </p:sp>
      <p:sp>
        <p:nvSpPr>
          <p:cNvPr id="788627" name="Line 147"/>
          <p:cNvSpPr>
            <a:spLocks noChangeShapeType="1"/>
          </p:cNvSpPr>
          <p:nvPr/>
        </p:nvSpPr>
        <p:spPr bwMode="auto">
          <a:xfrm flipV="1">
            <a:off x="3690938" y="3650458"/>
            <a:ext cx="1782366" cy="270272"/>
          </a:xfrm>
          <a:prstGeom prst="line">
            <a:avLst/>
          </a:prstGeom>
          <a:noFill/>
          <a:ln w="38100">
            <a:solidFill>
              <a:srgbClr val="800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lIns="68529" tIns="34265" rIns="68529" bIns="34265">
            <a:spAutoFit/>
          </a:bodyPr>
          <a:lstStyle/>
          <a:p>
            <a:endParaRPr lang="zh-CN" altLang="en-US" sz="1350"/>
          </a:p>
        </p:txBody>
      </p:sp>
      <p:sp>
        <p:nvSpPr>
          <p:cNvPr id="788628" name="AutoShape 148"/>
          <p:cNvSpPr>
            <a:spLocks noChangeArrowheads="1"/>
          </p:cNvSpPr>
          <p:nvPr/>
        </p:nvSpPr>
        <p:spPr bwMode="auto">
          <a:xfrm>
            <a:off x="2394349" y="1080953"/>
            <a:ext cx="4049315" cy="2645842"/>
          </a:xfrm>
          <a:prstGeom prst="irregularSeal2">
            <a:avLst/>
          </a:prstGeom>
          <a:solidFill>
            <a:srgbClr val="FFFFCC"/>
          </a:solidFill>
          <a:ln w="9525" algn="ctr">
            <a:solidFill>
              <a:srgbClr val="FFFF99"/>
            </a:solidFill>
            <a:miter lim="800000"/>
          </a:ln>
          <a:effectLst>
            <a:outerShdw dist="107763" dir="2700000" algn="ctr" rotWithShape="0">
              <a:schemeClr val="bg2">
                <a:alpha val="50000"/>
              </a:schemeClr>
            </a:outerShdw>
          </a:effectLst>
        </p:spPr>
        <p:txBody>
          <a:bodyPr lIns="68529" tIns="34265" rIns="68529" bIns="34265" anchor="ctr">
            <a:spAutoFit/>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1800" b="1">
                <a:solidFill>
                  <a:schemeClr val="tx2"/>
                </a:solidFill>
                <a:latin typeface="Arial" panose="020B0604020202020204" pitchFamily="34" charset="0"/>
              </a:rPr>
              <a:t>无论怎样，都不可能用一条直线将两类点分开</a:t>
            </a:r>
            <a:endParaRPr lang="zh-CN" altLang="en-US" sz="1800" b="1">
              <a:solidFill>
                <a:schemeClr val="tx2"/>
              </a:solidFill>
              <a:latin typeface="Arial" panose="020B0604020202020204" pitchFamily="34" charset="0"/>
            </a:endParaRPr>
          </a:p>
        </p:txBody>
      </p:sp>
      <p:sp>
        <p:nvSpPr>
          <p:cNvPr id="788629" name="Text Box 149"/>
          <p:cNvSpPr txBox="1">
            <a:spLocks noChangeArrowheads="1"/>
          </p:cNvSpPr>
          <p:nvPr/>
        </p:nvSpPr>
        <p:spPr bwMode="auto">
          <a:xfrm>
            <a:off x="3151586" y="2093120"/>
            <a:ext cx="2214563" cy="715530"/>
          </a:xfrm>
          <a:prstGeom prst="rect">
            <a:avLst/>
          </a:prstGeom>
          <a:solidFill>
            <a:srgbClr val="FFFFCC"/>
          </a:solidFill>
          <a:ln w="9525" algn="ctr">
            <a:solidFill>
              <a:schemeClr val="tx1"/>
            </a:solidFill>
            <a:miter lim="800000"/>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lIns="68529" tIns="34265" rIns="68529" bIns="34265">
            <a:spAutoFit/>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50000"/>
              </a:spcBef>
              <a:buClrTx/>
              <a:buSzTx/>
              <a:buFontTx/>
              <a:buNone/>
            </a:pPr>
            <a:r>
              <a:rPr lang="zh-CN" altLang="en-US" sz="2100" b="1">
                <a:solidFill>
                  <a:srgbClr val="FF0000"/>
                </a:solidFill>
                <a:latin typeface="Arial" panose="020B0604020202020204" pitchFamily="34" charset="0"/>
              </a:rPr>
              <a:t>必须使用多个神经元网络来解决</a:t>
            </a:r>
            <a:endParaRPr lang="zh-CN" altLang="en-US" sz="2100" b="1">
              <a:solidFill>
                <a:srgbClr val="FF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8632"/>
                                        </p:tgtEl>
                                        <p:attrNameLst>
                                          <p:attrName>style.visibility</p:attrName>
                                        </p:attrNameLst>
                                      </p:cBhvr>
                                      <p:to>
                                        <p:strVal val="visible"/>
                                      </p:to>
                                    </p:set>
                                    <p:animEffect transition="in" filter="blinds(horizontal)">
                                      <p:cBhvr>
                                        <p:cTn id="7" dur="500"/>
                                        <p:tgtEl>
                                          <p:spTgt spid="78863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88605"/>
                                        </p:tgtEl>
                                        <p:attrNameLst>
                                          <p:attrName>style.visibility</p:attrName>
                                        </p:attrNameLst>
                                      </p:cBhvr>
                                      <p:to>
                                        <p:strVal val="visible"/>
                                      </p:to>
                                    </p:set>
                                    <p:animEffect transition="in" filter="blinds(horizontal)">
                                      <p:cBhvr>
                                        <p:cTn id="10" dur="500"/>
                                        <p:tgtEl>
                                          <p:spTgt spid="788605"/>
                                        </p:tgtEl>
                                      </p:cBhvr>
                                    </p:animEffect>
                                  </p:childTnLst>
                                </p:cTn>
                              </p:par>
                            </p:childTnLst>
                          </p:cTn>
                        </p:par>
                        <p:par>
                          <p:cTn id="11" fill="hold">
                            <p:stCondLst>
                              <p:cond delay="500"/>
                            </p:stCondLst>
                            <p:childTnLst>
                              <p:par>
                                <p:cTn id="12" presetID="3" presetClass="entr" presetSubtype="10" fill="hold" nodeType="afterEffect">
                                  <p:stCondLst>
                                    <p:cond delay="0"/>
                                  </p:stCondLst>
                                  <p:childTnLst>
                                    <p:set>
                                      <p:cBhvr>
                                        <p:cTn id="13" dur="1" fill="hold">
                                          <p:stCondLst>
                                            <p:cond delay="0"/>
                                          </p:stCondLst>
                                        </p:cTn>
                                        <p:tgtEl>
                                          <p:spTgt spid="788606"/>
                                        </p:tgtEl>
                                        <p:attrNameLst>
                                          <p:attrName>style.visibility</p:attrName>
                                        </p:attrNameLst>
                                      </p:cBhvr>
                                      <p:to>
                                        <p:strVal val="visible"/>
                                      </p:to>
                                    </p:set>
                                    <p:animEffect transition="in" filter="blinds(horizontal)">
                                      <p:cBhvr>
                                        <p:cTn id="14" dur="500"/>
                                        <p:tgtEl>
                                          <p:spTgt spid="78860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788618"/>
                                        </p:tgtEl>
                                        <p:attrNameLst>
                                          <p:attrName>style.visibility</p:attrName>
                                        </p:attrNameLst>
                                      </p:cBhvr>
                                      <p:to>
                                        <p:strVal val="visible"/>
                                      </p:to>
                                    </p:set>
                                    <p:animEffect transition="in" filter="wipe(left)">
                                      <p:cBhvr>
                                        <p:cTn id="19" dur="500"/>
                                        <p:tgtEl>
                                          <p:spTgt spid="788618"/>
                                        </p:tgtEl>
                                      </p:cBhvr>
                                    </p:animEffect>
                                  </p:childTnLst>
                                  <p:subTnLst>
                                    <p:set>
                                      <p:cBhvr override="childStyle">
                                        <p:cTn dur="1" fill="hold" display="0" masterRel="nextClick" afterEffect="1"/>
                                        <p:tgtEl>
                                          <p:spTgt spid="788618"/>
                                        </p:tgtEl>
                                        <p:attrNameLst>
                                          <p:attrName>style.visibility</p:attrName>
                                        </p:attrNameLst>
                                      </p:cBhvr>
                                      <p:to>
                                        <p:strVal val="hidden"/>
                                      </p:to>
                                    </p:set>
                                  </p:subTnLst>
                                </p:cTn>
                              </p:par>
                              <p:par>
                                <p:cTn id="20" presetID="22" presetClass="entr" presetSubtype="8" fill="hold" grpId="0" nodeType="withEffect">
                                  <p:stCondLst>
                                    <p:cond delay="0"/>
                                  </p:stCondLst>
                                  <p:childTnLst>
                                    <p:set>
                                      <p:cBhvr>
                                        <p:cTn id="21" dur="1" fill="hold">
                                          <p:stCondLst>
                                            <p:cond delay="0"/>
                                          </p:stCondLst>
                                        </p:cTn>
                                        <p:tgtEl>
                                          <p:spTgt spid="788616"/>
                                        </p:tgtEl>
                                        <p:attrNameLst>
                                          <p:attrName>style.visibility</p:attrName>
                                        </p:attrNameLst>
                                      </p:cBhvr>
                                      <p:to>
                                        <p:strVal val="visible"/>
                                      </p:to>
                                    </p:set>
                                    <p:animEffect transition="in" filter="wipe(left)">
                                      <p:cBhvr>
                                        <p:cTn id="22" dur="500"/>
                                        <p:tgtEl>
                                          <p:spTgt spid="788616"/>
                                        </p:tgtEl>
                                      </p:cBhvr>
                                    </p:animEffect>
                                  </p:childTnLst>
                                  <p:subTnLst>
                                    <p:set>
                                      <p:cBhvr override="childStyle">
                                        <p:cTn dur="1" fill="hold" display="0" masterRel="nextClick" afterEffect="1"/>
                                        <p:tgtEl>
                                          <p:spTgt spid="788616"/>
                                        </p:tgtEl>
                                        <p:attrNameLst>
                                          <p:attrName>style.visibility</p:attrName>
                                        </p:attrNameLst>
                                      </p:cBhvr>
                                      <p:to>
                                        <p:strVal val="hidden"/>
                                      </p:to>
                                    </p:set>
                                  </p:subTnLst>
                                </p:cTn>
                              </p:par>
                              <p:par>
                                <p:cTn id="23" presetID="22" presetClass="entr" presetSubtype="8" fill="hold" grpId="0" nodeType="withEffect">
                                  <p:stCondLst>
                                    <p:cond delay="0"/>
                                  </p:stCondLst>
                                  <p:childTnLst>
                                    <p:set>
                                      <p:cBhvr>
                                        <p:cTn id="24" dur="1" fill="hold">
                                          <p:stCondLst>
                                            <p:cond delay="0"/>
                                          </p:stCondLst>
                                        </p:cTn>
                                        <p:tgtEl>
                                          <p:spTgt spid="788615"/>
                                        </p:tgtEl>
                                        <p:attrNameLst>
                                          <p:attrName>style.visibility</p:attrName>
                                        </p:attrNameLst>
                                      </p:cBhvr>
                                      <p:to>
                                        <p:strVal val="visible"/>
                                      </p:to>
                                    </p:set>
                                    <p:animEffect transition="in" filter="wipe(left)">
                                      <p:cBhvr>
                                        <p:cTn id="25" dur="500"/>
                                        <p:tgtEl>
                                          <p:spTgt spid="788615"/>
                                        </p:tgtEl>
                                      </p:cBhvr>
                                    </p:animEffect>
                                  </p:childTnLst>
                                  <p:subTnLst>
                                    <p:set>
                                      <p:cBhvr override="childStyle">
                                        <p:cTn dur="1" fill="hold" display="0" masterRel="nextClick" afterEffect="1"/>
                                        <p:tgtEl>
                                          <p:spTgt spid="788615"/>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88622"/>
                                        </p:tgtEl>
                                        <p:attrNameLst>
                                          <p:attrName>style.visibility</p:attrName>
                                        </p:attrNameLst>
                                      </p:cBhvr>
                                      <p:to>
                                        <p:strVal val="visible"/>
                                      </p:to>
                                    </p:set>
                                    <p:animEffect transition="in" filter="wipe(left)">
                                      <p:cBhvr>
                                        <p:cTn id="30" dur="500"/>
                                        <p:tgtEl>
                                          <p:spTgt spid="788622"/>
                                        </p:tgtEl>
                                      </p:cBhvr>
                                    </p:animEffect>
                                  </p:childTnLst>
                                  <p:subTnLst>
                                    <p:set>
                                      <p:cBhvr override="childStyle">
                                        <p:cTn dur="1" fill="hold" display="0" masterRel="nextClick" afterEffect="1"/>
                                        <p:tgtEl>
                                          <p:spTgt spid="788622"/>
                                        </p:tgtEl>
                                        <p:attrNameLst>
                                          <p:attrName>style.visibility</p:attrName>
                                        </p:attrNameLst>
                                      </p:cBhvr>
                                      <p:to>
                                        <p:strVal val="hidden"/>
                                      </p:to>
                                    </p:set>
                                  </p:subTnLst>
                                </p:cTn>
                              </p:par>
                              <p:par>
                                <p:cTn id="31" presetID="22" presetClass="entr" presetSubtype="8" fill="hold" grpId="0" nodeType="withEffect">
                                  <p:stCondLst>
                                    <p:cond delay="0"/>
                                  </p:stCondLst>
                                  <p:childTnLst>
                                    <p:set>
                                      <p:cBhvr>
                                        <p:cTn id="32" dur="1" fill="hold">
                                          <p:stCondLst>
                                            <p:cond delay="0"/>
                                          </p:stCondLst>
                                        </p:cTn>
                                        <p:tgtEl>
                                          <p:spTgt spid="788621"/>
                                        </p:tgtEl>
                                        <p:attrNameLst>
                                          <p:attrName>style.visibility</p:attrName>
                                        </p:attrNameLst>
                                      </p:cBhvr>
                                      <p:to>
                                        <p:strVal val="visible"/>
                                      </p:to>
                                    </p:set>
                                    <p:animEffect transition="in" filter="wipe(left)">
                                      <p:cBhvr>
                                        <p:cTn id="33" dur="500"/>
                                        <p:tgtEl>
                                          <p:spTgt spid="788621"/>
                                        </p:tgtEl>
                                      </p:cBhvr>
                                    </p:animEffect>
                                  </p:childTnLst>
                                  <p:subTnLst>
                                    <p:set>
                                      <p:cBhvr override="childStyle">
                                        <p:cTn dur="1" fill="hold" display="0" masterRel="nextClick" afterEffect="1"/>
                                        <p:tgtEl>
                                          <p:spTgt spid="788621"/>
                                        </p:tgtEl>
                                        <p:attrNameLst>
                                          <p:attrName>style.visibility</p:attrName>
                                        </p:attrNameLst>
                                      </p:cBhvr>
                                      <p:to>
                                        <p:strVal val="hidden"/>
                                      </p:to>
                                    </p:set>
                                  </p:subTnLst>
                                </p:cTn>
                              </p:par>
                              <p:par>
                                <p:cTn id="34" presetID="22" presetClass="entr" presetSubtype="8" fill="hold" grpId="0" nodeType="withEffect">
                                  <p:stCondLst>
                                    <p:cond delay="0"/>
                                  </p:stCondLst>
                                  <p:childTnLst>
                                    <p:set>
                                      <p:cBhvr>
                                        <p:cTn id="35" dur="1" fill="hold">
                                          <p:stCondLst>
                                            <p:cond delay="0"/>
                                          </p:stCondLst>
                                        </p:cTn>
                                        <p:tgtEl>
                                          <p:spTgt spid="788620"/>
                                        </p:tgtEl>
                                        <p:attrNameLst>
                                          <p:attrName>style.visibility</p:attrName>
                                        </p:attrNameLst>
                                      </p:cBhvr>
                                      <p:to>
                                        <p:strVal val="visible"/>
                                      </p:to>
                                    </p:set>
                                    <p:animEffect transition="in" filter="wipe(left)">
                                      <p:cBhvr>
                                        <p:cTn id="36" dur="500"/>
                                        <p:tgtEl>
                                          <p:spTgt spid="788620"/>
                                        </p:tgtEl>
                                      </p:cBhvr>
                                    </p:animEffect>
                                  </p:childTnLst>
                                  <p:subTnLst>
                                    <p:set>
                                      <p:cBhvr override="childStyle">
                                        <p:cTn dur="1" fill="hold" display="0" masterRel="nextClick" afterEffect="1"/>
                                        <p:tgtEl>
                                          <p:spTgt spid="788620"/>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88625"/>
                                        </p:tgtEl>
                                        <p:attrNameLst>
                                          <p:attrName>style.visibility</p:attrName>
                                        </p:attrNameLst>
                                      </p:cBhvr>
                                      <p:to>
                                        <p:strVal val="visible"/>
                                      </p:to>
                                    </p:set>
                                    <p:animEffect transition="in" filter="wipe(left)">
                                      <p:cBhvr>
                                        <p:cTn id="41" dur="500"/>
                                        <p:tgtEl>
                                          <p:spTgt spid="788625"/>
                                        </p:tgtEl>
                                      </p:cBhvr>
                                    </p:animEffect>
                                  </p:childTnLst>
                                  <p:subTnLst>
                                    <p:animClr clrSpc="rgb" dir="cw">
                                      <p:cBhvr override="childStyle">
                                        <p:cTn dur="1" fill="hold" display="0" masterRel="nextClick" afterEffect="1"/>
                                        <p:tgtEl>
                                          <p:spTgt spid="788625"/>
                                        </p:tgtEl>
                                        <p:attrNameLst>
                                          <p:attrName>ppt_c</p:attrName>
                                        </p:attrNameLst>
                                      </p:cBhvr>
                                      <p:to>
                                        <a:srgbClr val="FF99FF"/>
                                      </p:to>
                                    </p:animClr>
                                  </p:subTnLst>
                                </p:cTn>
                              </p:par>
                            </p:childTnLst>
                          </p:cTn>
                        </p:par>
                        <p:par>
                          <p:cTn id="42" fill="hold">
                            <p:stCondLst>
                              <p:cond delay="500"/>
                            </p:stCondLst>
                            <p:childTnLst>
                              <p:par>
                                <p:cTn id="43" presetID="22" presetClass="entr" presetSubtype="2" fill="hold" grpId="0" nodeType="afterEffect">
                                  <p:stCondLst>
                                    <p:cond delay="0"/>
                                  </p:stCondLst>
                                  <p:childTnLst>
                                    <p:set>
                                      <p:cBhvr>
                                        <p:cTn id="44" dur="1" fill="hold">
                                          <p:stCondLst>
                                            <p:cond delay="0"/>
                                          </p:stCondLst>
                                        </p:cTn>
                                        <p:tgtEl>
                                          <p:spTgt spid="788626"/>
                                        </p:tgtEl>
                                        <p:attrNameLst>
                                          <p:attrName>style.visibility</p:attrName>
                                        </p:attrNameLst>
                                      </p:cBhvr>
                                      <p:to>
                                        <p:strVal val="visible"/>
                                      </p:to>
                                    </p:set>
                                    <p:animEffect transition="in" filter="wipe(right)">
                                      <p:cBhvr>
                                        <p:cTn id="45" dur="500"/>
                                        <p:tgtEl>
                                          <p:spTgt spid="788626"/>
                                        </p:tgtEl>
                                      </p:cBhvr>
                                    </p:animEffect>
                                  </p:childTnLst>
                                  <p:subTnLst>
                                    <p:animClr clrSpc="rgb" dir="cw">
                                      <p:cBhvr override="childStyle">
                                        <p:cTn dur="1" fill="hold" display="0" masterRel="nextClick" afterEffect="1"/>
                                        <p:tgtEl>
                                          <p:spTgt spid="788626"/>
                                        </p:tgtEl>
                                        <p:attrNameLst>
                                          <p:attrName>ppt_c</p:attrName>
                                        </p:attrNameLst>
                                      </p:cBhvr>
                                      <p:to>
                                        <a:srgbClr val="FF99FF"/>
                                      </p:to>
                                    </p:animClr>
                                  </p:subTnLst>
                                </p:cTn>
                              </p:par>
                            </p:childTnLst>
                          </p:cTn>
                        </p:par>
                        <p:par>
                          <p:cTn id="46" fill="hold">
                            <p:stCondLst>
                              <p:cond delay="1000"/>
                            </p:stCondLst>
                            <p:childTnLst>
                              <p:par>
                                <p:cTn id="47" presetID="22" presetClass="entr" presetSubtype="8" fill="hold" grpId="0" nodeType="afterEffect">
                                  <p:stCondLst>
                                    <p:cond delay="0"/>
                                  </p:stCondLst>
                                  <p:childTnLst>
                                    <p:set>
                                      <p:cBhvr>
                                        <p:cTn id="48" dur="1" fill="hold">
                                          <p:stCondLst>
                                            <p:cond delay="0"/>
                                          </p:stCondLst>
                                        </p:cTn>
                                        <p:tgtEl>
                                          <p:spTgt spid="788627"/>
                                        </p:tgtEl>
                                        <p:attrNameLst>
                                          <p:attrName>style.visibility</p:attrName>
                                        </p:attrNameLst>
                                      </p:cBhvr>
                                      <p:to>
                                        <p:strVal val="visible"/>
                                      </p:to>
                                    </p:set>
                                    <p:animEffect transition="in" filter="wipe(left)">
                                      <p:cBhvr>
                                        <p:cTn id="49" dur="500"/>
                                        <p:tgtEl>
                                          <p:spTgt spid="788627"/>
                                        </p:tgtEl>
                                      </p:cBhvr>
                                    </p:animEffect>
                                  </p:childTnLst>
                                  <p:subTnLst>
                                    <p:animClr clrSpc="rgb" dir="cw">
                                      <p:cBhvr override="childStyle">
                                        <p:cTn dur="1" fill="hold" display="0" masterRel="nextClick" afterEffect="1"/>
                                        <p:tgtEl>
                                          <p:spTgt spid="788627"/>
                                        </p:tgtEl>
                                        <p:attrNameLst>
                                          <p:attrName>ppt_c</p:attrName>
                                        </p:attrNameLst>
                                      </p:cBhvr>
                                      <p:to>
                                        <a:srgbClr val="FF99FF"/>
                                      </p:to>
                                    </p:animClr>
                                  </p:subTnLst>
                                </p:cTn>
                              </p:par>
                            </p:childTnLst>
                          </p:cTn>
                        </p:par>
                        <p:par>
                          <p:cTn id="50" fill="hold">
                            <p:stCondLst>
                              <p:cond delay="1500"/>
                            </p:stCondLst>
                            <p:childTnLst>
                              <p:par>
                                <p:cTn id="51" presetID="4" presetClass="entr" presetSubtype="32" fill="hold" grpId="0" nodeType="afterEffect">
                                  <p:stCondLst>
                                    <p:cond delay="0"/>
                                  </p:stCondLst>
                                  <p:childTnLst>
                                    <p:set>
                                      <p:cBhvr>
                                        <p:cTn id="52" dur="1" fill="hold">
                                          <p:stCondLst>
                                            <p:cond delay="0"/>
                                          </p:stCondLst>
                                        </p:cTn>
                                        <p:tgtEl>
                                          <p:spTgt spid="788628"/>
                                        </p:tgtEl>
                                        <p:attrNameLst>
                                          <p:attrName>style.visibility</p:attrName>
                                        </p:attrNameLst>
                                      </p:cBhvr>
                                      <p:to>
                                        <p:strVal val="visible"/>
                                      </p:to>
                                    </p:set>
                                    <p:animEffect transition="in" filter="box(out)">
                                      <p:cBhvr>
                                        <p:cTn id="53" dur="500"/>
                                        <p:tgtEl>
                                          <p:spTgt spid="788628"/>
                                        </p:tgtEl>
                                      </p:cBhvr>
                                    </p:animEffect>
                                  </p:childTnLst>
                                  <p:subTnLst>
                                    <p:set>
                                      <p:cBhvr override="childStyle">
                                        <p:cTn dur="1" fill="hold" display="0" masterRel="nextClick" afterEffect="1"/>
                                        <p:tgtEl>
                                          <p:spTgt spid="788628"/>
                                        </p:tgtEl>
                                        <p:attrNameLst>
                                          <p:attrName>style.visibility</p:attrName>
                                        </p:attrNameLst>
                                      </p:cBhvr>
                                      <p:to>
                                        <p:strVal val="hidden"/>
                                      </p:to>
                                    </p:set>
                                  </p:subTnLst>
                                </p:cTn>
                              </p:par>
                            </p:childTnLst>
                          </p:cTn>
                        </p:par>
                      </p:childTnLst>
                    </p:cTn>
                  </p:par>
                  <p:par>
                    <p:cTn id="54" fill="hold">
                      <p:stCondLst>
                        <p:cond delay="indefinite"/>
                      </p:stCondLst>
                      <p:childTnLst>
                        <p:par>
                          <p:cTn id="55" fill="hold">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788629"/>
                                        </p:tgtEl>
                                        <p:attrNameLst>
                                          <p:attrName>style.visibility</p:attrName>
                                        </p:attrNameLst>
                                      </p:cBhvr>
                                      <p:to>
                                        <p:strVal val="visible"/>
                                      </p:to>
                                    </p:set>
                                    <p:animEffect transition="in" filter="box(out)">
                                      <p:cBhvr>
                                        <p:cTn id="58" dur="500"/>
                                        <p:tgtEl>
                                          <p:spTgt spid="788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605" grpId="0"/>
      <p:bldP spid="788615" grpId="0" animBg="1"/>
      <p:bldP spid="788616" grpId="0" animBg="1"/>
      <p:bldP spid="788618" grpId="0"/>
      <p:bldP spid="788620" grpId="0" animBg="1"/>
      <p:bldP spid="788621" grpId="0" animBg="1"/>
      <p:bldP spid="788622" grpId="0"/>
      <p:bldP spid="788625" grpId="0" animBg="1"/>
      <p:bldP spid="788626" grpId="0" animBg="1"/>
      <p:bldP spid="788627" grpId="0" animBg="1"/>
      <p:bldP spid="788628" grpId="0" animBg="1"/>
      <p:bldP spid="788629"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7"/>
          <p:cNvSpPr>
            <a:spLocks noGrp="1" noChangeArrowheads="1"/>
          </p:cNvSpPr>
          <p:nvPr>
            <p:ph type="title" idx="4294967295"/>
          </p:nvPr>
        </p:nvSpPr>
        <p:spPr>
          <a:xfrm>
            <a:off x="188640" y="195486"/>
            <a:ext cx="5829300" cy="571500"/>
          </a:xfrm>
          <a:prstGeom prst="rect">
            <a:avLst/>
          </a:prstGeom>
        </p:spPr>
        <p:txBody>
          <a:bodyPr>
            <a:normAutofit/>
          </a:bodyPr>
          <a:lstStyle/>
          <a:p>
            <a:pPr marL="257175" indent="-257175" algn="l">
              <a:spcBef>
                <a:spcPct val="20000"/>
              </a:spcBef>
            </a:pPr>
            <a:r>
              <a:rPr lang="en-US" altLang="zh-CN" sz="2400" dirty="0">
                <a:solidFill>
                  <a:schemeClr val="accent2">
                    <a:lumMod val="75000"/>
                  </a:schemeClr>
                </a:solidFill>
                <a:cs typeface="+mn-cs"/>
              </a:rPr>
              <a:t>1  </a:t>
            </a:r>
            <a:r>
              <a:rPr lang="zh-CN" altLang="en-US" sz="2400" dirty="0">
                <a:solidFill>
                  <a:schemeClr val="accent2">
                    <a:lumMod val="75000"/>
                  </a:schemeClr>
                </a:solidFill>
                <a:cs typeface="+mn-cs"/>
              </a:rPr>
              <a:t>人工神经网络研究的进展</a:t>
            </a:r>
            <a:endParaRPr lang="zh-CN" altLang="en-US" sz="2400" dirty="0">
              <a:solidFill>
                <a:schemeClr val="accent2">
                  <a:lumMod val="75000"/>
                </a:schemeClr>
              </a:solidFill>
              <a:cs typeface="+mn-cs"/>
            </a:endParaRPr>
          </a:p>
        </p:txBody>
      </p:sp>
      <p:pic>
        <p:nvPicPr>
          <p:cNvPr id="4" name="Picture 14" descr="e7a59ee7bb8fe7bd91e7bb9c"/>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30268" y="3507854"/>
            <a:ext cx="1948779"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188640" y="1131590"/>
            <a:ext cx="6552728" cy="3888432"/>
          </a:xfrm>
          <a:prstGeom prst="rect">
            <a:avLst/>
          </a:prstGeom>
          <a:noFill/>
          <a:ln w="9525">
            <a:noFill/>
            <a:miter lim="800000"/>
          </a:ln>
          <a:effec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20000"/>
              </a:spcBef>
              <a:buClr>
                <a:schemeClr val="folHlink"/>
              </a:buClr>
              <a:buSzPct val="85000"/>
              <a:buFont typeface="Wingdings 2" panose="05020102010507070707" pitchFamily="18" charset="2"/>
              <a:buNone/>
            </a:pPr>
            <a:r>
              <a:rPr lang="zh-CN" altLang="en-US" sz="2000" b="1" dirty="0">
                <a:solidFill>
                  <a:schemeClr val="folHlink"/>
                </a:solidFill>
                <a:latin typeface="宋体" panose="02010600030101010101" pitchFamily="2" charset="-122"/>
              </a:rPr>
              <a:t>萌芽期（</a:t>
            </a:r>
            <a:r>
              <a:rPr lang="en-US" altLang="zh-CN" sz="2000" b="1" dirty="0">
                <a:solidFill>
                  <a:schemeClr val="folHlink"/>
                </a:solidFill>
                <a:latin typeface="Times New Roman" panose="02020603050405020304" pitchFamily="18" charset="0"/>
              </a:rPr>
              <a:t>20</a:t>
            </a:r>
            <a:r>
              <a:rPr lang="zh-CN" altLang="en-US" sz="2000" b="1" dirty="0">
                <a:solidFill>
                  <a:schemeClr val="folHlink"/>
                </a:solidFill>
                <a:latin typeface="宋体" panose="02010600030101010101" pitchFamily="2" charset="-122"/>
              </a:rPr>
              <a:t>世纪</a:t>
            </a:r>
            <a:r>
              <a:rPr lang="en-US" altLang="zh-CN" sz="2000" b="1" dirty="0">
                <a:solidFill>
                  <a:schemeClr val="folHlink"/>
                </a:solidFill>
                <a:latin typeface="Times New Roman" panose="02020603050405020304" pitchFamily="18" charset="0"/>
              </a:rPr>
              <a:t>40</a:t>
            </a:r>
            <a:r>
              <a:rPr lang="zh-CN" altLang="en-US" sz="2000" b="1" dirty="0">
                <a:solidFill>
                  <a:schemeClr val="folHlink"/>
                </a:solidFill>
                <a:latin typeface="宋体" panose="02010600030101010101" pitchFamily="2" charset="-122"/>
              </a:rPr>
              <a:t>年代）</a:t>
            </a:r>
            <a:endParaRPr lang="zh-CN" altLang="en-US" sz="2000" dirty="0">
              <a:solidFill>
                <a:schemeClr val="folHlink"/>
              </a:solidFill>
              <a:latin typeface="Times New Roman" panose="02020603050405020304" pitchFamily="18" charset="0"/>
            </a:endParaRPr>
          </a:p>
          <a:p>
            <a:pPr algn="just" eaLnBrk="1" hangingPunct="1">
              <a:spcBef>
                <a:spcPct val="20000"/>
              </a:spcBef>
              <a:buClr>
                <a:schemeClr val="folHlink"/>
              </a:buClr>
              <a:buSzPct val="85000"/>
              <a:buFont typeface="Wingdings 2" panose="05020102010507070707" pitchFamily="18" charset="2"/>
              <a:buChar char="¡"/>
            </a:pPr>
            <a:r>
              <a:rPr lang="zh-CN" altLang="en-US" b="1" dirty="0">
                <a:latin typeface="宋体" panose="02010600030101010101" pitchFamily="2" charset="-122"/>
              </a:rPr>
              <a:t>人工神经网络的研究最早可以追溯到人类开始研究自己的智能的时期。</a:t>
            </a:r>
            <a:endParaRPr lang="zh-CN" altLang="en-US" b="1" dirty="0">
              <a:latin typeface="Times New Roman" panose="02020603050405020304" pitchFamily="18" charset="0"/>
            </a:endParaRPr>
          </a:p>
          <a:p>
            <a:pPr algn="just" eaLnBrk="1" hangingPunct="1">
              <a:spcBef>
                <a:spcPct val="20000"/>
              </a:spcBef>
              <a:buClr>
                <a:schemeClr val="folHlink"/>
              </a:buClr>
              <a:buSzPct val="85000"/>
              <a:buFont typeface="Wingdings 2" panose="05020102010507070707" pitchFamily="18" charset="2"/>
              <a:buChar char="¡"/>
            </a:pPr>
            <a:r>
              <a:rPr lang="en-US" altLang="zh-CN" b="1" dirty="0">
                <a:latin typeface="Times New Roman" panose="02020603050405020304" pitchFamily="18" charset="0"/>
              </a:rPr>
              <a:t>1943</a:t>
            </a:r>
            <a:r>
              <a:rPr lang="zh-CN" altLang="en-US" b="1" dirty="0">
                <a:latin typeface="宋体" panose="02010600030101010101" pitchFamily="2" charset="-122"/>
              </a:rPr>
              <a:t>年，心理学家</a:t>
            </a:r>
            <a:r>
              <a:rPr lang="en-US" altLang="zh-CN" b="1" dirty="0">
                <a:latin typeface="Times New Roman" panose="02020603050405020304" pitchFamily="18" charset="0"/>
              </a:rPr>
              <a:t>McCulloch</a:t>
            </a:r>
            <a:r>
              <a:rPr lang="zh-CN" altLang="en-US" b="1" dirty="0">
                <a:latin typeface="宋体" panose="02010600030101010101" pitchFamily="2" charset="-122"/>
              </a:rPr>
              <a:t>和数学家</a:t>
            </a:r>
            <a:r>
              <a:rPr lang="en-US" altLang="zh-CN" b="1" dirty="0">
                <a:latin typeface="Times New Roman" panose="02020603050405020304" pitchFamily="18" charset="0"/>
              </a:rPr>
              <a:t>Pitts</a:t>
            </a:r>
            <a:r>
              <a:rPr lang="zh-CN" altLang="en-US" b="1" dirty="0">
                <a:latin typeface="宋体" panose="02010600030101010101" pitchFamily="2" charset="-122"/>
              </a:rPr>
              <a:t>建立了著名的阈值加权和模型，简称为</a:t>
            </a:r>
            <a:r>
              <a:rPr lang="en-US" altLang="zh-CN" b="1" dirty="0">
                <a:latin typeface="Times New Roman" panose="02020603050405020304" pitchFamily="18" charset="0"/>
              </a:rPr>
              <a:t>M-P</a:t>
            </a:r>
            <a:r>
              <a:rPr lang="zh-CN" altLang="en-US" b="1" dirty="0">
                <a:latin typeface="宋体" panose="02010600030101010101" pitchFamily="2" charset="-122"/>
              </a:rPr>
              <a:t>模型。发表于数学生物物理学会刊</a:t>
            </a:r>
            <a:r>
              <a:rPr lang="en-US" altLang="zh-CN" b="1" dirty="0">
                <a:latin typeface="宋体" panose="02010600030101010101" pitchFamily="2" charset="-122"/>
              </a:rPr>
              <a:t>《</a:t>
            </a:r>
            <a:r>
              <a:rPr lang="en-US" altLang="zh-CN" b="1" dirty="0">
                <a:latin typeface="Times New Roman" panose="02020603050405020304" pitchFamily="18" charset="0"/>
              </a:rPr>
              <a:t>Bulletin of </a:t>
            </a:r>
            <a:r>
              <a:rPr lang="en-US" altLang="zh-CN" b="1" dirty="0" err="1">
                <a:latin typeface="Times New Roman" panose="02020603050405020304" pitchFamily="18" charset="0"/>
              </a:rPr>
              <a:t>Methematical</a:t>
            </a:r>
            <a:r>
              <a:rPr lang="en-US" altLang="zh-CN" b="1" dirty="0">
                <a:latin typeface="Times New Roman" panose="02020603050405020304" pitchFamily="18" charset="0"/>
              </a:rPr>
              <a:t> Biophysics</a:t>
            </a:r>
            <a:r>
              <a:rPr lang="en-US" altLang="zh-CN" b="1" dirty="0">
                <a:latin typeface="宋体" panose="02010600030101010101" pitchFamily="2" charset="-122"/>
              </a:rPr>
              <a:t>》</a:t>
            </a:r>
            <a:endParaRPr lang="en-US" altLang="zh-CN" b="1" dirty="0">
              <a:latin typeface="Times New Roman" panose="02020603050405020304" pitchFamily="18" charset="0"/>
            </a:endParaRPr>
          </a:p>
          <a:p>
            <a:pPr eaLnBrk="1" hangingPunct="1">
              <a:spcBef>
                <a:spcPct val="20000"/>
              </a:spcBef>
              <a:buClr>
                <a:schemeClr val="folHlink"/>
              </a:buClr>
              <a:buSzPct val="85000"/>
              <a:buFont typeface="Wingdings 2" panose="05020102010507070707" pitchFamily="18" charset="2"/>
              <a:buChar char="¡"/>
            </a:pPr>
            <a:r>
              <a:rPr lang="en-US" altLang="zh-CN" b="1" dirty="0">
                <a:latin typeface="Times New Roman" panose="02020603050405020304" pitchFamily="18" charset="0"/>
              </a:rPr>
              <a:t>1949</a:t>
            </a:r>
            <a:r>
              <a:rPr lang="zh-CN" altLang="en-US" b="1" dirty="0">
                <a:latin typeface="宋体" panose="02010600030101010101" pitchFamily="2" charset="-122"/>
              </a:rPr>
              <a:t>年，心理学家</a:t>
            </a:r>
            <a:r>
              <a:rPr lang="en-US" altLang="zh-CN" b="1" dirty="0">
                <a:latin typeface="Times New Roman" panose="02020603050405020304" pitchFamily="18" charset="0"/>
              </a:rPr>
              <a:t>D. O. Hebb</a:t>
            </a:r>
            <a:r>
              <a:rPr lang="zh-CN" altLang="en-US" b="1" dirty="0" smtClean="0">
                <a:latin typeface="宋体" panose="02010600030101010101" pitchFamily="2" charset="-122"/>
              </a:rPr>
              <a:t>提出</a:t>
            </a:r>
            <a:r>
              <a:rPr lang="zh-CN" altLang="en-US" b="1" dirty="0">
                <a:latin typeface="Times New Roman" panose="02020603050405020304" pitchFamily="18" charset="0"/>
              </a:rPr>
              <a:t>改变神经元间连接强度的</a:t>
            </a:r>
            <a:r>
              <a:rPr lang="en-US" altLang="zh-CN" i="1" kern="0" dirty="0">
                <a:solidFill>
                  <a:srgbClr val="CC3300"/>
                </a:solidFill>
              </a:rPr>
              <a:t>Hebb</a:t>
            </a:r>
            <a:r>
              <a:rPr lang="zh-CN" altLang="en-US" kern="0" dirty="0">
                <a:solidFill>
                  <a:srgbClr val="CC3300"/>
                </a:solidFill>
              </a:rPr>
              <a:t>规则</a:t>
            </a:r>
            <a:r>
              <a:rPr lang="zh-CN" altLang="en-US" kern="0" dirty="0"/>
              <a:t>。</a:t>
            </a:r>
            <a:endParaRPr kumimoji="1" lang="zh-CN" altLang="en-US" b="1" dirty="0">
              <a:effectLst>
                <a:outerShdw blurRad="38100" dist="38100" dir="2700000" algn="tl">
                  <a:srgbClr val="C0C0C0"/>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2000" dirty="0"/>
              <a:t>人工神经网络是具有下列特性的有向图：</a:t>
            </a:r>
            <a:endParaRPr lang="zh-CN" altLang="en-US" sz="2000" dirty="0"/>
          </a:p>
          <a:p>
            <a:pPr lvl="1"/>
            <a:r>
              <a:rPr lang="zh-CN" altLang="en-US" sz="2000" dirty="0"/>
              <a:t> 对于每个节点 </a:t>
            </a:r>
            <a:r>
              <a:rPr lang="en-US" altLang="zh-CN" sz="2000" dirty="0" err="1"/>
              <a:t>i</a:t>
            </a:r>
            <a:r>
              <a:rPr lang="en-US" altLang="zh-CN" sz="2000" dirty="0"/>
              <a:t> </a:t>
            </a:r>
            <a:r>
              <a:rPr lang="zh-CN" altLang="en-US" sz="2000" dirty="0"/>
              <a:t>存在一个状态变量</a:t>
            </a:r>
            <a:r>
              <a:rPr lang="en-US" altLang="zh-CN" sz="2000" dirty="0"/>
              <a:t>x</a:t>
            </a:r>
            <a:r>
              <a:rPr lang="en-US" altLang="zh-CN" sz="2000" baseline="-25000" dirty="0"/>
              <a:t>i</a:t>
            </a:r>
            <a:r>
              <a:rPr lang="en-US" altLang="zh-CN" sz="2000" dirty="0"/>
              <a:t> </a:t>
            </a:r>
            <a:r>
              <a:rPr lang="zh-CN" altLang="en-US" sz="2000" dirty="0"/>
              <a:t>；</a:t>
            </a:r>
            <a:endParaRPr lang="zh-CN" altLang="en-US" sz="2000" dirty="0"/>
          </a:p>
          <a:p>
            <a:pPr lvl="1"/>
            <a:r>
              <a:rPr lang="zh-CN" altLang="en-US" sz="2000" dirty="0"/>
              <a:t> 从节点 </a:t>
            </a:r>
            <a:r>
              <a:rPr lang="en-US" altLang="zh-CN" sz="2000" dirty="0"/>
              <a:t>j </a:t>
            </a:r>
            <a:r>
              <a:rPr lang="zh-CN" altLang="en-US" sz="2000" dirty="0"/>
              <a:t>至节点 </a:t>
            </a:r>
            <a:r>
              <a:rPr lang="en-US" altLang="zh-CN" sz="2000" dirty="0" err="1"/>
              <a:t>i</a:t>
            </a:r>
            <a:r>
              <a:rPr lang="en-US" altLang="zh-CN" sz="2000" dirty="0"/>
              <a:t> </a:t>
            </a:r>
            <a:r>
              <a:rPr lang="zh-CN" altLang="en-US" sz="2000" dirty="0"/>
              <a:t>，存在一个连接权系统数</a:t>
            </a:r>
            <a:r>
              <a:rPr lang="en-US" altLang="zh-CN" sz="2000" dirty="0" err="1"/>
              <a:t>w</a:t>
            </a:r>
            <a:r>
              <a:rPr lang="en-US" altLang="zh-CN" sz="2000" baseline="-25000" dirty="0" err="1"/>
              <a:t>ji</a:t>
            </a:r>
            <a:r>
              <a:rPr lang="zh-CN" altLang="en-US" sz="2000" dirty="0"/>
              <a:t>；</a:t>
            </a:r>
            <a:endParaRPr lang="zh-CN" altLang="en-US" sz="2000" dirty="0"/>
          </a:p>
          <a:p>
            <a:pPr lvl="1"/>
            <a:r>
              <a:rPr lang="zh-CN" altLang="en-US" sz="2000" dirty="0"/>
              <a:t> 对于每个节点 </a:t>
            </a:r>
            <a:r>
              <a:rPr lang="en-US" altLang="zh-CN" sz="2000" dirty="0" err="1"/>
              <a:t>i</a:t>
            </a:r>
            <a:r>
              <a:rPr lang="en-US" altLang="zh-CN" sz="2000" dirty="0"/>
              <a:t> </a:t>
            </a:r>
            <a:r>
              <a:rPr lang="zh-CN" altLang="en-US" sz="2000" dirty="0"/>
              <a:t>，存在一个阈值</a:t>
            </a:r>
            <a:r>
              <a:rPr lang="zh-CN" altLang="en-US" sz="2000" dirty="0">
                <a:sym typeface="Symbol" panose="05050102010706020507" pitchFamily="18" charset="2"/>
              </a:rPr>
              <a:t> </a:t>
            </a:r>
            <a:r>
              <a:rPr lang="en-US" altLang="zh-CN" sz="2000" baseline="-25000" dirty="0" err="1"/>
              <a:t>i</a:t>
            </a:r>
            <a:r>
              <a:rPr lang="zh-CN" altLang="en-US" sz="2000" dirty="0"/>
              <a:t>；</a:t>
            </a:r>
            <a:endParaRPr lang="zh-CN" altLang="en-US" sz="2000" dirty="0"/>
          </a:p>
          <a:p>
            <a:pPr lvl="1"/>
            <a:r>
              <a:rPr lang="zh-CN" altLang="en-US" sz="2000" dirty="0"/>
              <a:t>对于每个节点 </a:t>
            </a:r>
            <a:r>
              <a:rPr lang="en-US" altLang="zh-CN" sz="2000" dirty="0" err="1"/>
              <a:t>i</a:t>
            </a:r>
            <a:r>
              <a:rPr lang="en-US" altLang="zh-CN" sz="2000" dirty="0"/>
              <a:t> </a:t>
            </a:r>
            <a:r>
              <a:rPr lang="zh-CN" altLang="en-US" sz="2000" dirty="0"/>
              <a:t>，定义一个变换函数</a:t>
            </a:r>
            <a:r>
              <a:rPr lang="en-US" altLang="zh-CN" sz="2000" dirty="0"/>
              <a:t>f</a:t>
            </a:r>
            <a:r>
              <a:rPr lang="en-US" altLang="zh-CN" sz="2000" baseline="-25000" dirty="0"/>
              <a:t>i </a:t>
            </a:r>
            <a:r>
              <a:rPr lang="zh-CN" altLang="en-US" sz="2000" dirty="0"/>
              <a:t>；对于最一般的情况，此函数取                      形式。</a:t>
            </a:r>
            <a:endParaRPr lang="zh-CN" altLang="en-US" sz="2000" dirty="0"/>
          </a:p>
          <a:p>
            <a:endParaRPr lang="zh-CN" altLang="en-US" sz="2000" dirty="0"/>
          </a:p>
        </p:txBody>
      </p:sp>
      <p:sp>
        <p:nvSpPr>
          <p:cNvPr id="4" name="Rectangle 5"/>
          <p:cNvSpPr>
            <a:spLocks noGrp="1" noChangeArrowheads="1"/>
          </p:cNvSpPr>
          <p:nvPr>
            <p:ph type="title"/>
          </p:nvPr>
        </p:nvSpPr>
        <p:spPr/>
        <p:txBody>
          <a:bodyPr>
            <a:normAutofit/>
          </a:bodyPr>
          <a:lstStyle/>
          <a:p>
            <a:r>
              <a:rPr lang="zh-CN" altLang="en-US" sz="2000" dirty="0"/>
              <a:t>人工神经网络的基本特性和结构</a:t>
            </a:r>
            <a:endParaRPr lang="zh-CN" altLang="en-US" sz="2000" dirty="0">
              <a:ea typeface="楷体_GB2312" pitchFamily="49" charset="-122"/>
            </a:endParaRPr>
          </a:p>
        </p:txBody>
      </p:sp>
      <p:graphicFrame>
        <p:nvGraphicFramePr>
          <p:cNvPr id="5" name="Object 4"/>
          <p:cNvGraphicFramePr>
            <a:graphicFrameLocks noChangeAspect="1"/>
          </p:cNvGraphicFramePr>
          <p:nvPr/>
        </p:nvGraphicFramePr>
        <p:xfrm>
          <a:off x="4077072" y="3198410"/>
          <a:ext cx="1512168" cy="453460"/>
        </p:xfrm>
        <a:graphic>
          <a:graphicData uri="http://schemas.openxmlformats.org/presentationml/2006/ole">
            <mc:AlternateContent xmlns:mc="http://schemas.openxmlformats.org/markup-compatibility/2006">
              <mc:Choice xmlns:v="urn:schemas-microsoft-com:vml" Requires="v">
                <p:oleObj spid="_x0000_s8221" name="Equation" r:id="rId1" imgW="877570" imgH="263525" progId="Equation.3">
                  <p:embed/>
                </p:oleObj>
              </mc:Choice>
              <mc:Fallback>
                <p:oleObj name="Equation" r:id="rId1" imgW="877570" imgH="263525" progId="Equation.3">
                  <p:embed/>
                  <p:pic>
                    <p:nvPicPr>
                      <p:cNvPr id="0" name="图片 82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7072" y="3198410"/>
                        <a:ext cx="1512168" cy="453460"/>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body" idx="1"/>
          </p:nvPr>
        </p:nvSpPr>
        <p:spPr>
          <a:xfrm>
            <a:off x="291451" y="1223569"/>
            <a:ext cx="2857500" cy="2228850"/>
          </a:xfrm>
        </p:spPr>
        <p:txBody>
          <a:bodyPr>
            <a:normAutofit/>
          </a:bodyPr>
          <a:lstStyle/>
          <a:p>
            <a:pPr>
              <a:lnSpc>
                <a:spcPct val="150000"/>
              </a:lnSpc>
              <a:spcBef>
                <a:spcPts val="0"/>
              </a:spcBef>
            </a:pPr>
            <a:r>
              <a:rPr lang="zh-CN" altLang="en-US" sz="2000" b="1" dirty="0"/>
              <a:t>递归（反馈）网络</a:t>
            </a:r>
            <a:r>
              <a:rPr lang="en-US" altLang="zh-CN" sz="2000" b="1" dirty="0"/>
              <a:t>:</a:t>
            </a:r>
            <a:r>
              <a:rPr lang="zh-CN" altLang="en-US" sz="2000" b="1" dirty="0"/>
              <a:t>在递归网络中，多个神经元互连以组织一个互连神经网络。</a:t>
            </a:r>
            <a:endParaRPr lang="ja-JP" altLang="en-US" sz="2000" b="1" dirty="0"/>
          </a:p>
        </p:txBody>
      </p:sp>
      <p:grpSp>
        <p:nvGrpSpPr>
          <p:cNvPr id="162819" name="Group 3"/>
          <p:cNvGrpSpPr/>
          <p:nvPr/>
        </p:nvGrpSpPr>
        <p:grpSpPr bwMode="auto">
          <a:xfrm>
            <a:off x="2776316" y="1087278"/>
            <a:ext cx="4081685" cy="3572705"/>
            <a:chOff x="193" y="1305"/>
            <a:chExt cx="2429" cy="2648"/>
          </a:xfrm>
        </p:grpSpPr>
        <p:grpSp>
          <p:nvGrpSpPr>
            <p:cNvPr id="162820" name="Group 4"/>
            <p:cNvGrpSpPr/>
            <p:nvPr/>
          </p:nvGrpSpPr>
          <p:grpSpPr bwMode="auto">
            <a:xfrm>
              <a:off x="193" y="1305"/>
              <a:ext cx="2285" cy="2648"/>
              <a:chOff x="193" y="1305"/>
              <a:chExt cx="2285" cy="2648"/>
            </a:xfrm>
          </p:grpSpPr>
          <p:sp>
            <p:nvSpPr>
              <p:cNvPr id="162821" name="Text Box 5"/>
              <p:cNvSpPr txBox="1">
                <a:spLocks noChangeArrowheads="1"/>
              </p:cNvSpPr>
              <p:nvPr/>
            </p:nvSpPr>
            <p:spPr bwMode="auto">
              <a:xfrm>
                <a:off x="967" y="3700"/>
                <a:ext cx="934"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20000"/>
                  </a:spcBef>
                </a:pPr>
                <a:r>
                  <a:rPr lang="zh-CN" altLang="en-US" sz="1350" b="1" dirty="0">
                    <a:latin typeface="楷体_GB2312" pitchFamily="49" charset="-122"/>
                  </a:rPr>
                  <a:t>递归（反馈）网络</a:t>
                </a:r>
                <a:endParaRPr kumimoji="1" lang="zh-CN" altLang="en-US" sz="1350" b="1" dirty="0">
                  <a:ea typeface="华文新魏" panose="02010800040101010101" pitchFamily="2" charset="-122"/>
                </a:endParaRPr>
              </a:p>
            </p:txBody>
          </p:sp>
          <p:grpSp>
            <p:nvGrpSpPr>
              <p:cNvPr id="162822" name="Group 6"/>
              <p:cNvGrpSpPr/>
              <p:nvPr/>
            </p:nvGrpSpPr>
            <p:grpSpPr bwMode="auto">
              <a:xfrm>
                <a:off x="193" y="1305"/>
                <a:ext cx="2285" cy="2197"/>
                <a:chOff x="193" y="1305"/>
                <a:chExt cx="2285" cy="2197"/>
              </a:xfrm>
            </p:grpSpPr>
            <p:sp>
              <p:nvSpPr>
                <p:cNvPr id="162823" name="Text Box 7"/>
                <p:cNvSpPr txBox="1">
                  <a:spLocks noChangeArrowheads="1"/>
                </p:cNvSpPr>
                <p:nvPr/>
              </p:nvSpPr>
              <p:spPr bwMode="auto">
                <a:xfrm>
                  <a:off x="288" y="1564"/>
                  <a:ext cx="3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80000"/>
                    </a:lnSpc>
                    <a:spcBef>
                      <a:spcPct val="50000"/>
                    </a:spcBef>
                  </a:pPr>
                  <a:r>
                    <a:rPr kumimoji="1" lang="en-US" altLang="ja-JP" sz="1350" b="1" i="1">
                      <a:ea typeface="楷体_GB2312" pitchFamily="49" charset="-122"/>
                    </a:rPr>
                    <a:t>x</a:t>
                  </a:r>
                  <a:r>
                    <a:rPr kumimoji="1" lang="en-US" altLang="ja-JP" sz="1350" b="1" baseline="-25000">
                      <a:ea typeface="楷体_GB2312" pitchFamily="49" charset="-122"/>
                    </a:rPr>
                    <a:t>1</a:t>
                  </a:r>
                  <a:endParaRPr kumimoji="1" lang="en-US" altLang="ja-JP" sz="1350" b="1">
                    <a:ea typeface="楷体_GB2312" pitchFamily="49" charset="-122"/>
                  </a:endParaRPr>
                </a:p>
              </p:txBody>
            </p:sp>
            <p:sp>
              <p:nvSpPr>
                <p:cNvPr id="162824" name="Text Box 8"/>
                <p:cNvSpPr txBox="1">
                  <a:spLocks noChangeArrowheads="1"/>
                </p:cNvSpPr>
                <p:nvPr/>
              </p:nvSpPr>
              <p:spPr bwMode="auto">
                <a:xfrm>
                  <a:off x="288" y="2158"/>
                  <a:ext cx="3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80000"/>
                    </a:lnSpc>
                    <a:spcBef>
                      <a:spcPct val="50000"/>
                    </a:spcBef>
                  </a:pPr>
                  <a:r>
                    <a:rPr kumimoji="1" lang="en-US" altLang="ja-JP" sz="1350" b="1" i="1">
                      <a:ea typeface="楷体_GB2312" pitchFamily="49" charset="-122"/>
                    </a:rPr>
                    <a:t>x</a:t>
                  </a:r>
                  <a:r>
                    <a:rPr kumimoji="1" lang="en-US" altLang="ja-JP" sz="1350" b="1" baseline="-25000">
                      <a:ea typeface="楷体_GB2312" pitchFamily="49" charset="-122"/>
                    </a:rPr>
                    <a:t>2</a:t>
                  </a:r>
                  <a:endParaRPr kumimoji="1" lang="en-US" altLang="ja-JP" sz="1350" b="1">
                    <a:ea typeface="楷体_GB2312" pitchFamily="49" charset="-122"/>
                  </a:endParaRPr>
                </a:p>
              </p:txBody>
            </p:sp>
            <p:sp>
              <p:nvSpPr>
                <p:cNvPr id="162825" name="Text Box 9"/>
                <p:cNvSpPr txBox="1">
                  <a:spLocks noChangeArrowheads="1"/>
                </p:cNvSpPr>
                <p:nvPr/>
              </p:nvSpPr>
              <p:spPr bwMode="auto">
                <a:xfrm>
                  <a:off x="193" y="2974"/>
                  <a:ext cx="62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80000"/>
                    </a:lnSpc>
                    <a:spcBef>
                      <a:spcPct val="50000"/>
                    </a:spcBef>
                  </a:pPr>
                  <a:r>
                    <a:rPr kumimoji="1" lang="en-US" altLang="ja-JP" sz="1350" b="1" i="1">
                      <a:ea typeface="楷体_GB2312" pitchFamily="49" charset="-122"/>
                    </a:rPr>
                    <a:t>x</a:t>
                  </a:r>
                  <a:r>
                    <a:rPr kumimoji="1" lang="en-US" altLang="ja-JP" sz="1350" b="1" baseline="-25000">
                      <a:ea typeface="楷体_GB2312" pitchFamily="49" charset="-122"/>
                    </a:rPr>
                    <a:t>n</a:t>
                  </a:r>
                  <a:endParaRPr kumimoji="1" lang="en-US" altLang="ja-JP" sz="1350" b="1">
                    <a:ea typeface="楷体_GB2312" pitchFamily="49" charset="-122"/>
                  </a:endParaRPr>
                </a:p>
              </p:txBody>
            </p:sp>
            <p:sp>
              <p:nvSpPr>
                <p:cNvPr id="162826" name="Oval 10"/>
                <p:cNvSpPr>
                  <a:spLocks noChangeArrowheads="1"/>
                </p:cNvSpPr>
                <p:nvPr/>
              </p:nvSpPr>
              <p:spPr bwMode="auto">
                <a:xfrm>
                  <a:off x="1296" y="2148"/>
                  <a:ext cx="287" cy="313"/>
                </a:xfrm>
                <a:prstGeom prst="ellipse">
                  <a:avLst/>
                </a:prstGeom>
                <a:noFill/>
                <a:ln w="38100">
                  <a:solidFill>
                    <a:srgbClr val="C0C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sz="1350"/>
                </a:p>
              </p:txBody>
            </p:sp>
            <p:sp>
              <p:nvSpPr>
                <p:cNvPr id="162827" name="Oval 11"/>
                <p:cNvSpPr>
                  <a:spLocks noChangeArrowheads="1"/>
                </p:cNvSpPr>
                <p:nvPr/>
              </p:nvSpPr>
              <p:spPr bwMode="auto">
                <a:xfrm>
                  <a:off x="1296" y="2964"/>
                  <a:ext cx="302" cy="313"/>
                </a:xfrm>
                <a:prstGeom prst="ellipse">
                  <a:avLst/>
                </a:prstGeom>
                <a:noFill/>
                <a:ln w="38100">
                  <a:solidFill>
                    <a:srgbClr val="C0C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sz="1350"/>
                </a:p>
              </p:txBody>
            </p:sp>
            <p:sp>
              <p:nvSpPr>
                <p:cNvPr id="162828" name="Line 12"/>
                <p:cNvSpPr>
                  <a:spLocks noChangeShapeType="1"/>
                </p:cNvSpPr>
                <p:nvPr/>
              </p:nvSpPr>
              <p:spPr bwMode="auto">
                <a:xfrm>
                  <a:off x="624" y="1704"/>
                  <a:ext cx="672" cy="0"/>
                </a:xfrm>
                <a:prstGeom prst="line">
                  <a:avLst/>
                </a:prstGeom>
                <a:noFill/>
                <a:ln w="38100">
                  <a:solidFill>
                    <a:schemeClr val="accent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350"/>
                </a:p>
              </p:txBody>
            </p:sp>
            <p:sp>
              <p:nvSpPr>
                <p:cNvPr id="162829" name="Line 13"/>
                <p:cNvSpPr>
                  <a:spLocks noChangeShapeType="1"/>
                </p:cNvSpPr>
                <p:nvPr/>
              </p:nvSpPr>
              <p:spPr bwMode="auto">
                <a:xfrm>
                  <a:off x="624" y="2304"/>
                  <a:ext cx="672" cy="0"/>
                </a:xfrm>
                <a:prstGeom prst="line">
                  <a:avLst/>
                </a:prstGeom>
                <a:noFill/>
                <a:ln w="38100">
                  <a:solidFill>
                    <a:schemeClr val="accent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350"/>
                </a:p>
              </p:txBody>
            </p:sp>
            <p:sp>
              <p:nvSpPr>
                <p:cNvPr id="162830" name="Line 14"/>
                <p:cNvSpPr>
                  <a:spLocks noChangeShapeType="1"/>
                </p:cNvSpPr>
                <p:nvPr/>
              </p:nvSpPr>
              <p:spPr bwMode="auto">
                <a:xfrm>
                  <a:off x="624" y="3120"/>
                  <a:ext cx="672" cy="0"/>
                </a:xfrm>
                <a:prstGeom prst="line">
                  <a:avLst/>
                </a:prstGeom>
                <a:noFill/>
                <a:ln w="38100">
                  <a:solidFill>
                    <a:schemeClr val="accent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350"/>
                </a:p>
              </p:txBody>
            </p:sp>
            <p:sp>
              <p:nvSpPr>
                <p:cNvPr id="162831" name="Line 15"/>
                <p:cNvSpPr>
                  <a:spLocks noChangeShapeType="1"/>
                </p:cNvSpPr>
                <p:nvPr/>
              </p:nvSpPr>
              <p:spPr bwMode="auto">
                <a:xfrm flipH="1" flipV="1">
                  <a:off x="911" y="2831"/>
                  <a:ext cx="384" cy="288"/>
                </a:xfrm>
                <a:prstGeom prst="line">
                  <a:avLst/>
                </a:prstGeom>
                <a:noFill/>
                <a:ln w="38100">
                  <a:solidFill>
                    <a:schemeClr val="accent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350"/>
                </a:p>
              </p:txBody>
            </p:sp>
            <p:sp>
              <p:nvSpPr>
                <p:cNvPr id="162832" name="Line 16"/>
                <p:cNvSpPr>
                  <a:spLocks noChangeShapeType="1"/>
                </p:cNvSpPr>
                <p:nvPr/>
              </p:nvSpPr>
              <p:spPr bwMode="auto">
                <a:xfrm flipV="1">
                  <a:off x="912" y="2400"/>
                  <a:ext cx="432" cy="430"/>
                </a:xfrm>
                <a:prstGeom prst="line">
                  <a:avLst/>
                </a:prstGeom>
                <a:noFill/>
                <a:ln w="38100">
                  <a:solidFill>
                    <a:schemeClr val="accent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1350"/>
                </a:p>
              </p:txBody>
            </p:sp>
            <p:sp>
              <p:nvSpPr>
                <p:cNvPr id="162833" name="Line 17"/>
                <p:cNvSpPr>
                  <a:spLocks noChangeShapeType="1"/>
                </p:cNvSpPr>
                <p:nvPr/>
              </p:nvSpPr>
              <p:spPr bwMode="auto">
                <a:xfrm flipH="1" flipV="1">
                  <a:off x="911" y="2016"/>
                  <a:ext cx="1" cy="814"/>
                </a:xfrm>
                <a:prstGeom prst="line">
                  <a:avLst/>
                </a:prstGeom>
                <a:noFill/>
                <a:ln w="381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350"/>
                </a:p>
              </p:txBody>
            </p:sp>
            <p:sp>
              <p:nvSpPr>
                <p:cNvPr id="162834" name="Line 18"/>
                <p:cNvSpPr>
                  <a:spLocks noChangeShapeType="1"/>
                </p:cNvSpPr>
                <p:nvPr/>
              </p:nvSpPr>
              <p:spPr bwMode="auto">
                <a:xfrm flipV="1">
                  <a:off x="912" y="1728"/>
                  <a:ext cx="383" cy="288"/>
                </a:xfrm>
                <a:prstGeom prst="line">
                  <a:avLst/>
                </a:prstGeom>
                <a:noFill/>
                <a:ln w="38100">
                  <a:solidFill>
                    <a:schemeClr val="accent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350"/>
                </a:p>
              </p:txBody>
            </p:sp>
            <p:sp>
              <p:nvSpPr>
                <p:cNvPr id="162835" name="Line 19"/>
                <p:cNvSpPr>
                  <a:spLocks noChangeShapeType="1"/>
                </p:cNvSpPr>
                <p:nvPr/>
              </p:nvSpPr>
              <p:spPr bwMode="auto">
                <a:xfrm flipH="1" flipV="1">
                  <a:off x="1045" y="2016"/>
                  <a:ext cx="250" cy="288"/>
                </a:xfrm>
                <a:prstGeom prst="line">
                  <a:avLst/>
                </a:prstGeom>
                <a:noFill/>
                <a:ln w="38100">
                  <a:solidFill>
                    <a:schemeClr val="accent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1350"/>
                </a:p>
              </p:txBody>
            </p:sp>
            <p:sp>
              <p:nvSpPr>
                <p:cNvPr id="162836" name="Line 20"/>
                <p:cNvSpPr>
                  <a:spLocks noChangeShapeType="1"/>
                </p:cNvSpPr>
                <p:nvPr/>
              </p:nvSpPr>
              <p:spPr bwMode="auto">
                <a:xfrm>
                  <a:off x="1968" y="1305"/>
                  <a:ext cx="0" cy="1677"/>
                </a:xfrm>
                <a:prstGeom prst="line">
                  <a:avLst/>
                </a:prstGeom>
                <a:noFill/>
                <a:ln w="381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1350"/>
                </a:p>
              </p:txBody>
            </p:sp>
            <p:sp>
              <p:nvSpPr>
                <p:cNvPr id="162837" name="Line 21"/>
                <p:cNvSpPr>
                  <a:spLocks noChangeShapeType="1"/>
                </p:cNvSpPr>
                <p:nvPr/>
              </p:nvSpPr>
              <p:spPr bwMode="auto">
                <a:xfrm flipH="1">
                  <a:off x="1584" y="2976"/>
                  <a:ext cx="384" cy="143"/>
                </a:xfrm>
                <a:prstGeom prst="line">
                  <a:avLst/>
                </a:prstGeom>
                <a:noFill/>
                <a:ln w="38100">
                  <a:solidFill>
                    <a:schemeClr val="accent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350"/>
                </a:p>
              </p:txBody>
            </p:sp>
            <p:sp>
              <p:nvSpPr>
                <p:cNvPr id="162838" name="Line 22"/>
                <p:cNvSpPr>
                  <a:spLocks noChangeShapeType="1"/>
                </p:cNvSpPr>
                <p:nvPr/>
              </p:nvSpPr>
              <p:spPr bwMode="auto">
                <a:xfrm>
                  <a:off x="1584" y="3120"/>
                  <a:ext cx="528" cy="0"/>
                </a:xfrm>
                <a:prstGeom prst="line">
                  <a:avLst/>
                </a:prstGeom>
                <a:noFill/>
                <a:ln w="38100">
                  <a:solidFill>
                    <a:schemeClr val="accent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350"/>
                </a:p>
              </p:txBody>
            </p:sp>
            <p:sp>
              <p:nvSpPr>
                <p:cNvPr id="162839" name="Line 23"/>
                <p:cNvSpPr>
                  <a:spLocks noChangeShapeType="1"/>
                </p:cNvSpPr>
                <p:nvPr/>
              </p:nvSpPr>
              <p:spPr bwMode="auto">
                <a:xfrm>
                  <a:off x="1584" y="2304"/>
                  <a:ext cx="528" cy="0"/>
                </a:xfrm>
                <a:prstGeom prst="line">
                  <a:avLst/>
                </a:prstGeom>
                <a:noFill/>
                <a:ln w="38100">
                  <a:solidFill>
                    <a:schemeClr val="accent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350"/>
                </a:p>
              </p:txBody>
            </p:sp>
            <p:sp>
              <p:nvSpPr>
                <p:cNvPr id="162840" name="Line 24"/>
                <p:cNvSpPr>
                  <a:spLocks noChangeShapeType="1"/>
                </p:cNvSpPr>
                <p:nvPr/>
              </p:nvSpPr>
              <p:spPr bwMode="auto">
                <a:xfrm>
                  <a:off x="1584" y="1716"/>
                  <a:ext cx="528" cy="0"/>
                </a:xfrm>
                <a:prstGeom prst="line">
                  <a:avLst/>
                </a:prstGeom>
                <a:noFill/>
                <a:ln w="38100">
                  <a:solidFill>
                    <a:schemeClr val="accent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350"/>
                </a:p>
              </p:txBody>
            </p:sp>
            <p:sp>
              <p:nvSpPr>
                <p:cNvPr id="162841" name="Line 25"/>
                <p:cNvSpPr>
                  <a:spLocks noChangeShapeType="1"/>
                </p:cNvSpPr>
                <p:nvPr/>
              </p:nvSpPr>
              <p:spPr bwMode="auto">
                <a:xfrm flipH="1">
                  <a:off x="1584" y="1440"/>
                  <a:ext cx="384" cy="264"/>
                </a:xfrm>
                <a:prstGeom prst="line">
                  <a:avLst/>
                </a:prstGeom>
                <a:noFill/>
                <a:ln w="38100">
                  <a:solidFill>
                    <a:schemeClr val="accent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350"/>
                </a:p>
              </p:txBody>
            </p:sp>
            <p:sp>
              <p:nvSpPr>
                <p:cNvPr id="162842" name="Line 26"/>
                <p:cNvSpPr>
                  <a:spLocks noChangeShapeType="1"/>
                </p:cNvSpPr>
                <p:nvPr/>
              </p:nvSpPr>
              <p:spPr bwMode="auto">
                <a:xfrm>
                  <a:off x="1584" y="1728"/>
                  <a:ext cx="240" cy="432"/>
                </a:xfrm>
                <a:prstGeom prst="line">
                  <a:avLst/>
                </a:prstGeom>
                <a:noFill/>
                <a:ln w="38100">
                  <a:solidFill>
                    <a:schemeClr val="accent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350"/>
                </a:p>
              </p:txBody>
            </p:sp>
            <p:sp>
              <p:nvSpPr>
                <p:cNvPr id="162843" name="Line 27"/>
                <p:cNvSpPr>
                  <a:spLocks noChangeShapeType="1"/>
                </p:cNvSpPr>
                <p:nvPr/>
              </p:nvSpPr>
              <p:spPr bwMode="auto">
                <a:xfrm flipH="1">
                  <a:off x="1584" y="2160"/>
                  <a:ext cx="240" cy="144"/>
                </a:xfrm>
                <a:prstGeom prst="line">
                  <a:avLst/>
                </a:prstGeom>
                <a:noFill/>
                <a:ln w="38100">
                  <a:solidFill>
                    <a:schemeClr val="accent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350"/>
                </a:p>
              </p:txBody>
            </p:sp>
            <p:sp>
              <p:nvSpPr>
                <p:cNvPr id="162844" name="Line 28"/>
                <p:cNvSpPr>
                  <a:spLocks noChangeShapeType="1"/>
                </p:cNvSpPr>
                <p:nvPr/>
              </p:nvSpPr>
              <p:spPr bwMode="auto">
                <a:xfrm flipH="1">
                  <a:off x="1584" y="2688"/>
                  <a:ext cx="240" cy="431"/>
                </a:xfrm>
                <a:prstGeom prst="line">
                  <a:avLst/>
                </a:prstGeom>
                <a:noFill/>
                <a:ln w="38100">
                  <a:solidFill>
                    <a:schemeClr val="accent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350"/>
                </a:p>
              </p:txBody>
            </p:sp>
            <p:sp>
              <p:nvSpPr>
                <p:cNvPr id="162845" name="Line 29"/>
                <p:cNvSpPr>
                  <a:spLocks noChangeShapeType="1"/>
                </p:cNvSpPr>
                <p:nvPr/>
              </p:nvSpPr>
              <p:spPr bwMode="auto">
                <a:xfrm>
                  <a:off x="1824" y="2160"/>
                  <a:ext cx="0" cy="534"/>
                </a:xfrm>
                <a:prstGeom prst="line">
                  <a:avLst/>
                </a:prstGeom>
                <a:noFill/>
                <a:ln w="381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1350"/>
                </a:p>
              </p:txBody>
            </p:sp>
            <p:sp>
              <p:nvSpPr>
                <p:cNvPr id="162846" name="Line 30"/>
                <p:cNvSpPr>
                  <a:spLocks noChangeShapeType="1"/>
                </p:cNvSpPr>
                <p:nvPr/>
              </p:nvSpPr>
              <p:spPr bwMode="auto">
                <a:xfrm>
                  <a:off x="1434" y="2550"/>
                  <a:ext cx="0" cy="144"/>
                </a:xfrm>
                <a:prstGeom prst="line">
                  <a:avLst/>
                </a:prstGeom>
                <a:noFill/>
                <a:ln w="38100">
                  <a:solidFill>
                    <a:srgbClr val="C0C0C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1350"/>
                </a:p>
              </p:txBody>
            </p:sp>
            <p:cxnSp>
              <p:nvCxnSpPr>
                <p:cNvPr id="162847" name="AutoShape 31"/>
                <p:cNvCxnSpPr>
                  <a:cxnSpLocks noChangeShapeType="1"/>
                </p:cNvCxnSpPr>
                <p:nvPr/>
              </p:nvCxnSpPr>
              <p:spPr bwMode="auto">
                <a:xfrm rot="16200000">
                  <a:off x="1160" y="1199"/>
                  <a:ext cx="711" cy="923"/>
                </a:xfrm>
                <a:prstGeom prst="bentConnector3">
                  <a:avLst>
                    <a:gd name="adj1" fmla="val 100000"/>
                  </a:avLst>
                </a:prstGeom>
                <a:noFill/>
                <a:ln w="38100">
                  <a:solidFill>
                    <a:schemeClr val="accent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2848" name="Text Box 32"/>
                <p:cNvSpPr txBox="1">
                  <a:spLocks noChangeArrowheads="1"/>
                </p:cNvSpPr>
                <p:nvPr/>
              </p:nvSpPr>
              <p:spPr bwMode="auto">
                <a:xfrm>
                  <a:off x="1341" y="1927"/>
                  <a:ext cx="3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80000"/>
                    </a:lnSpc>
                    <a:spcBef>
                      <a:spcPct val="50000"/>
                    </a:spcBef>
                  </a:pPr>
                  <a:r>
                    <a:rPr kumimoji="1" lang="en-US" altLang="ja-JP" sz="1350" b="1" i="1" dirty="0">
                      <a:ea typeface="楷体_GB2312" pitchFamily="49" charset="-122"/>
                    </a:rPr>
                    <a:t>V</a:t>
                  </a:r>
                  <a:r>
                    <a:rPr kumimoji="1" lang="en-US" altLang="ja-JP" sz="1350" b="1" baseline="-25000" dirty="0">
                      <a:ea typeface="楷体_GB2312" pitchFamily="49" charset="-122"/>
                    </a:rPr>
                    <a:t>1</a:t>
                  </a:r>
                  <a:endParaRPr kumimoji="1" lang="en-US" altLang="ja-JP" sz="1350" b="1" dirty="0">
                    <a:ea typeface="楷体_GB2312" pitchFamily="49" charset="-122"/>
                  </a:endParaRPr>
                </a:p>
              </p:txBody>
            </p:sp>
            <p:sp>
              <p:nvSpPr>
                <p:cNvPr id="162849" name="Text Box 33"/>
                <p:cNvSpPr txBox="1">
                  <a:spLocks noChangeArrowheads="1"/>
                </p:cNvSpPr>
                <p:nvPr/>
              </p:nvSpPr>
              <p:spPr bwMode="auto">
                <a:xfrm>
                  <a:off x="1344" y="2494"/>
                  <a:ext cx="5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80000"/>
                    </a:lnSpc>
                    <a:spcBef>
                      <a:spcPct val="50000"/>
                    </a:spcBef>
                  </a:pPr>
                  <a:r>
                    <a:rPr kumimoji="1" lang="en-US" altLang="ja-JP" sz="1350" b="1" i="1">
                      <a:ea typeface="楷体_GB2312" pitchFamily="49" charset="-122"/>
                    </a:rPr>
                    <a:t>V</a:t>
                  </a:r>
                  <a:r>
                    <a:rPr kumimoji="1" lang="en-US" altLang="ja-JP" sz="1350" b="1" baseline="-25000">
                      <a:ea typeface="楷体_GB2312" pitchFamily="49" charset="-122"/>
                    </a:rPr>
                    <a:t>2</a:t>
                  </a:r>
                  <a:endParaRPr kumimoji="1" lang="en-US" altLang="ja-JP" sz="1350" b="1">
                    <a:ea typeface="楷体_GB2312" pitchFamily="49" charset="-122"/>
                  </a:endParaRPr>
                </a:p>
              </p:txBody>
            </p:sp>
            <p:sp>
              <p:nvSpPr>
                <p:cNvPr id="162850" name="Text Box 34"/>
                <p:cNvSpPr txBox="1">
                  <a:spLocks noChangeArrowheads="1"/>
                </p:cNvSpPr>
                <p:nvPr/>
              </p:nvSpPr>
              <p:spPr bwMode="auto">
                <a:xfrm>
                  <a:off x="1201" y="3310"/>
                  <a:ext cx="62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80000"/>
                    </a:lnSpc>
                    <a:spcBef>
                      <a:spcPct val="50000"/>
                    </a:spcBef>
                  </a:pPr>
                  <a:r>
                    <a:rPr kumimoji="1" lang="en-US" altLang="ja-JP" sz="1350" b="1" i="1">
                      <a:ea typeface="楷体_GB2312" pitchFamily="49" charset="-122"/>
                    </a:rPr>
                    <a:t>V</a:t>
                  </a:r>
                  <a:r>
                    <a:rPr kumimoji="1" lang="en-US" altLang="ja-JP" sz="1350" b="1" baseline="-25000">
                      <a:ea typeface="楷体_GB2312" pitchFamily="49" charset="-122"/>
                    </a:rPr>
                    <a:t>n</a:t>
                  </a:r>
                  <a:endParaRPr kumimoji="1" lang="en-US" altLang="ja-JP" sz="1350" b="1">
                    <a:ea typeface="楷体_GB2312" pitchFamily="49" charset="-122"/>
                  </a:endParaRPr>
                </a:p>
              </p:txBody>
            </p:sp>
            <p:sp>
              <p:nvSpPr>
                <p:cNvPr id="162851" name="Text Box 35"/>
                <p:cNvSpPr txBox="1">
                  <a:spLocks noChangeArrowheads="1"/>
                </p:cNvSpPr>
                <p:nvPr/>
              </p:nvSpPr>
              <p:spPr bwMode="auto">
                <a:xfrm>
                  <a:off x="505" y="3232"/>
                  <a:ext cx="62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80000"/>
                    </a:lnSpc>
                    <a:spcBef>
                      <a:spcPct val="50000"/>
                    </a:spcBef>
                  </a:pPr>
                  <a:r>
                    <a:rPr kumimoji="1" lang="zh-CN" altLang="en-US" sz="1350" b="1">
                      <a:ea typeface="楷体_GB2312" pitchFamily="49" charset="-122"/>
                    </a:rPr>
                    <a:t>输入</a:t>
                  </a:r>
                  <a:endParaRPr kumimoji="1" lang="ja-JP" altLang="en-US" sz="1350" b="1">
                    <a:ea typeface="楷体_GB2312" pitchFamily="49" charset="-122"/>
                  </a:endParaRPr>
                </a:p>
              </p:txBody>
            </p:sp>
            <p:sp>
              <p:nvSpPr>
                <p:cNvPr id="162852" name="Text Box 36"/>
                <p:cNvSpPr txBox="1">
                  <a:spLocks noChangeArrowheads="1"/>
                </p:cNvSpPr>
                <p:nvPr/>
              </p:nvSpPr>
              <p:spPr bwMode="auto">
                <a:xfrm>
                  <a:off x="1666" y="3271"/>
                  <a:ext cx="62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80000"/>
                    </a:lnSpc>
                    <a:spcBef>
                      <a:spcPct val="50000"/>
                    </a:spcBef>
                  </a:pPr>
                  <a:r>
                    <a:rPr kumimoji="1" lang="zh-CN" altLang="en-US" sz="1350" b="1">
                      <a:ea typeface="楷体_GB2312" pitchFamily="49" charset="-122"/>
                    </a:rPr>
                    <a:t>输出</a:t>
                  </a:r>
                  <a:endParaRPr kumimoji="1" lang="ja-JP" altLang="en-US" sz="1350" b="1">
                    <a:ea typeface="楷体_GB2312" pitchFamily="49" charset="-122"/>
                  </a:endParaRPr>
                </a:p>
              </p:txBody>
            </p:sp>
            <p:sp>
              <p:nvSpPr>
                <p:cNvPr id="162853" name="Text Box 37"/>
                <p:cNvSpPr txBox="1">
                  <a:spLocks noChangeArrowheads="1"/>
                </p:cNvSpPr>
                <p:nvPr/>
              </p:nvSpPr>
              <p:spPr bwMode="auto">
                <a:xfrm>
                  <a:off x="2094" y="1582"/>
                  <a:ext cx="3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80000"/>
                    </a:lnSpc>
                    <a:spcBef>
                      <a:spcPct val="50000"/>
                    </a:spcBef>
                  </a:pPr>
                  <a:r>
                    <a:rPr kumimoji="1" lang="en-US" altLang="ja-JP" sz="1350" b="1" i="1" dirty="0">
                      <a:ea typeface="楷体_GB2312" pitchFamily="49" charset="-122"/>
                    </a:rPr>
                    <a:t>x</a:t>
                  </a:r>
                  <a:r>
                    <a:rPr kumimoji="1" lang="en-US" altLang="ja-JP" sz="1350" b="1" baseline="-25000" dirty="0">
                      <a:ea typeface="楷体_GB2312" pitchFamily="49" charset="-122"/>
                    </a:rPr>
                    <a:t>1</a:t>
                  </a:r>
                  <a:r>
                    <a:rPr kumimoji="1" lang="en-US" altLang="zh-CN" sz="1350" b="1" baseline="30000" dirty="0">
                      <a:ea typeface="楷体_GB2312" pitchFamily="49" charset="-122"/>
                    </a:rPr>
                    <a:t>’</a:t>
                  </a:r>
                  <a:endParaRPr kumimoji="1" lang="en-US" altLang="ja-JP" sz="1350" b="1" dirty="0">
                    <a:ea typeface="楷体_GB2312" pitchFamily="49" charset="-122"/>
                  </a:endParaRPr>
                </a:p>
              </p:txBody>
            </p:sp>
            <p:sp>
              <p:nvSpPr>
                <p:cNvPr id="162854" name="Text Box 38"/>
                <p:cNvSpPr txBox="1">
                  <a:spLocks noChangeArrowheads="1"/>
                </p:cNvSpPr>
                <p:nvPr/>
              </p:nvSpPr>
              <p:spPr bwMode="auto">
                <a:xfrm>
                  <a:off x="2094" y="2160"/>
                  <a:ext cx="3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80000"/>
                    </a:lnSpc>
                    <a:spcBef>
                      <a:spcPct val="50000"/>
                    </a:spcBef>
                  </a:pPr>
                  <a:r>
                    <a:rPr kumimoji="1" lang="en-US" altLang="ja-JP" sz="1350" b="1" i="1">
                      <a:ea typeface="楷体_GB2312" pitchFamily="49" charset="-122"/>
                    </a:rPr>
                    <a:t>x</a:t>
                  </a:r>
                  <a:r>
                    <a:rPr kumimoji="1" lang="en-US" altLang="ja-JP" sz="1350" b="1" baseline="-25000">
                      <a:ea typeface="楷体_GB2312" pitchFamily="49" charset="-122"/>
                    </a:rPr>
                    <a:t>2</a:t>
                  </a:r>
                  <a:r>
                    <a:rPr kumimoji="1" lang="en-US" altLang="ja-JP" sz="1350" b="1" baseline="30000">
                      <a:ea typeface="楷体_GB2312" pitchFamily="49" charset="-122"/>
                    </a:rPr>
                    <a:t>’</a:t>
                  </a:r>
                  <a:endParaRPr kumimoji="1" lang="en-US" altLang="ja-JP" sz="1350" b="1">
                    <a:ea typeface="楷体_GB2312" pitchFamily="49" charset="-122"/>
                  </a:endParaRPr>
                </a:p>
              </p:txBody>
            </p:sp>
            <p:sp>
              <p:nvSpPr>
                <p:cNvPr id="162855" name="Oval 39"/>
                <p:cNvSpPr>
                  <a:spLocks noChangeArrowheads="1"/>
                </p:cNvSpPr>
                <p:nvPr/>
              </p:nvSpPr>
              <p:spPr bwMode="auto">
                <a:xfrm>
                  <a:off x="1297" y="1572"/>
                  <a:ext cx="286" cy="313"/>
                </a:xfrm>
                <a:prstGeom prst="ellipse">
                  <a:avLst/>
                </a:prstGeom>
                <a:noFill/>
                <a:ln w="38100">
                  <a:solidFill>
                    <a:srgbClr val="C0C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sz="1350"/>
                </a:p>
              </p:txBody>
            </p:sp>
          </p:grpSp>
        </p:grpSp>
        <p:sp>
          <p:nvSpPr>
            <p:cNvPr id="162856" name="Text Box 40"/>
            <p:cNvSpPr txBox="1">
              <a:spLocks noChangeArrowheads="1"/>
            </p:cNvSpPr>
            <p:nvPr/>
          </p:nvSpPr>
          <p:spPr bwMode="auto">
            <a:xfrm>
              <a:off x="1999" y="2976"/>
              <a:ext cx="62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80000"/>
                </a:lnSpc>
                <a:spcBef>
                  <a:spcPct val="50000"/>
                </a:spcBef>
              </a:pPr>
              <a:r>
                <a:rPr kumimoji="1" lang="en-US" altLang="ja-JP" sz="1350" b="1" i="1">
                  <a:ea typeface="楷体_GB2312" pitchFamily="49" charset="-122"/>
                </a:rPr>
                <a:t>x</a:t>
              </a:r>
              <a:r>
                <a:rPr kumimoji="1" lang="en-US" altLang="ja-JP" sz="1350" b="1" baseline="-25000">
                  <a:ea typeface="楷体_GB2312" pitchFamily="49" charset="-122"/>
                </a:rPr>
                <a:t>n</a:t>
              </a:r>
              <a:r>
                <a:rPr kumimoji="1" lang="en-US" altLang="ja-JP" sz="1350" b="1" baseline="30000">
                  <a:ea typeface="楷体_GB2312" pitchFamily="49" charset="-122"/>
                </a:rPr>
                <a:t>’</a:t>
              </a:r>
              <a:endParaRPr kumimoji="1" lang="en-US" altLang="ja-JP" sz="1350" b="1">
                <a:ea typeface="楷体_GB2312" pitchFamily="49" charset="-122"/>
              </a:endParaRPr>
            </a:p>
          </p:txBody>
        </p:sp>
      </p:grpSp>
      <p:sp>
        <p:nvSpPr>
          <p:cNvPr id="2" name="矩形 1"/>
          <p:cNvSpPr/>
          <p:nvPr/>
        </p:nvSpPr>
        <p:spPr>
          <a:xfrm>
            <a:off x="382193" y="379391"/>
            <a:ext cx="6192389" cy="707886"/>
          </a:xfrm>
          <a:prstGeom prst="rect">
            <a:avLst/>
          </a:prstGeom>
        </p:spPr>
        <p:txBody>
          <a:bodyPr wrap="square">
            <a:spAutoFit/>
          </a:bodyPr>
          <a:lstStyle/>
          <a:p>
            <a:r>
              <a:rPr lang="zh-CN" altLang="en-US" sz="2000" dirty="0">
                <a:latin typeface="楷体_GB2312" pitchFamily="49" charset="-122"/>
              </a:rPr>
              <a:t>神经网络是多个神经元以一定的拓扑结构互连组成的网络，按其结构可分为：</a:t>
            </a:r>
            <a:endParaRPr lang="zh-CN" altLang="en-US" sz="2000" dirty="0">
              <a:latin typeface="楷体_GB2312" pitchFamily="49" charset="-122"/>
            </a:endParaRPr>
          </a:p>
        </p:txBody>
      </p:sp>
      <p:sp>
        <p:nvSpPr>
          <p:cNvPr id="42" name="Text Box 32"/>
          <p:cNvSpPr txBox="1">
            <a:spLocks noChangeArrowheads="1"/>
          </p:cNvSpPr>
          <p:nvPr/>
        </p:nvSpPr>
        <p:spPr bwMode="auto">
          <a:xfrm>
            <a:off x="224025" y="3452420"/>
            <a:ext cx="3288304" cy="1015663"/>
          </a:xfrm>
          <a:prstGeom prst="rect">
            <a:avLst/>
          </a:prstGeom>
        </p:spPr>
        <p:txBody>
          <a:bodyPr wrap="square">
            <a:spAutoFit/>
          </a:bodyPr>
          <a:lstStyle>
            <a:defPPr>
              <a:defRPr lang="zh-CN"/>
            </a:defPPr>
            <a:lvl1pPr>
              <a:defRPr sz="2000">
                <a:latin typeface="楷体_GB2312" pitchFamily="49" charset="-122"/>
              </a:defRPr>
            </a:lvl1pPr>
          </a:lstStyle>
          <a:p>
            <a:r>
              <a:rPr lang="en-US" altLang="ja-JP" dirty="0"/>
              <a:t>V</a:t>
            </a:r>
            <a:r>
              <a:rPr lang="en-US" altLang="zh-CN" dirty="0"/>
              <a:t>i</a:t>
            </a:r>
            <a:r>
              <a:rPr lang="zh-CN" altLang="en-US" dirty="0"/>
              <a:t>表示节点的状态，</a:t>
            </a:r>
            <a:r>
              <a:rPr lang="en-US" altLang="zh-CN" dirty="0"/>
              <a:t>Xi</a:t>
            </a:r>
            <a:r>
              <a:rPr lang="zh-CN" altLang="en-US" dirty="0"/>
              <a:t>为节点的输入值，</a:t>
            </a:r>
            <a:r>
              <a:rPr lang="en-US" altLang="ja-JP" dirty="0"/>
              <a:t>xi’</a:t>
            </a:r>
            <a:r>
              <a:rPr lang="zh-CN" altLang="en-US" dirty="0"/>
              <a:t>为收敛后的输出值，</a:t>
            </a:r>
            <a:r>
              <a:rPr lang="en-US" altLang="zh-CN" dirty="0" err="1"/>
              <a:t>i</a:t>
            </a:r>
            <a:r>
              <a:rPr lang="en-US" altLang="zh-CN" dirty="0"/>
              <a:t>=1,2,…,n</a:t>
            </a:r>
            <a:endParaRPr lang="en-US" altLang="ja-JP"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28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62818">
                                            <p:txEl>
                                              <p:pRg st="0" end="0"/>
                                            </p:txEl>
                                          </p:spTgt>
                                        </p:tgtEl>
                                        <p:attrNameLst>
                                          <p:attrName>style.visibility</p:attrName>
                                        </p:attrNameLst>
                                      </p:cBhvr>
                                      <p:to>
                                        <p:strVal val="visible"/>
                                      </p:to>
                                    </p:set>
                                    <p:anim calcmode="lin" valueType="num">
                                      <p:cBhvr additive="base">
                                        <p:cTn id="17" dur="500" fill="hold"/>
                                        <p:tgtEl>
                                          <p:spTgt spid="162818">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28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1000"/>
                                        <p:tgtEl>
                                          <p:spTgt spid="42"/>
                                        </p:tgtEl>
                                      </p:cBhvr>
                                    </p:animEffect>
                                    <p:anim calcmode="lin" valueType="num">
                                      <p:cBhvr>
                                        <p:cTn id="24" dur="1000" fill="hold"/>
                                        <p:tgtEl>
                                          <p:spTgt spid="42"/>
                                        </p:tgtEl>
                                        <p:attrNameLst>
                                          <p:attrName>ppt_x</p:attrName>
                                        </p:attrNameLst>
                                      </p:cBhvr>
                                      <p:tavLst>
                                        <p:tav tm="0">
                                          <p:val>
                                            <p:strVal val="#ppt_x"/>
                                          </p:val>
                                        </p:tav>
                                        <p:tav tm="100000">
                                          <p:val>
                                            <p:strVal val="#ppt_x"/>
                                          </p:val>
                                        </p:tav>
                                      </p:tavLst>
                                    </p:anim>
                                    <p:anim calcmode="lin" valueType="num">
                                      <p:cBhvr>
                                        <p:cTn id="25"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8" grpId="0" build="p"/>
      <p:bldP spid="4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3"/>
          <p:cNvSpPr>
            <a:spLocks noGrp="1"/>
          </p:cNvSpPr>
          <p:nvPr>
            <p:ph type="sldNum" sz="quarter" idx="4294967295"/>
          </p:nvPr>
        </p:nvSpPr>
        <p:spPr>
          <a:xfrm>
            <a:off x="6400800" y="4857750"/>
            <a:ext cx="285750" cy="228600"/>
          </a:xfrm>
          <a:prstGeom prst="rect">
            <a:avLst/>
          </a:prstGeom>
        </p:spPr>
        <p:txBody>
          <a:bodyPr/>
          <a:lstStyle/>
          <a:p>
            <a:fld id="{CC0626BB-CDC4-4C7F-BEA3-A42806829B09}" type="slidenum">
              <a:rPr lang="en-US" altLang="zh-CN"/>
            </a:fld>
            <a:endParaRPr lang="en-US" altLang="zh-CN"/>
          </a:p>
        </p:txBody>
      </p:sp>
      <p:sp>
        <p:nvSpPr>
          <p:cNvPr id="163842" name="Rectangle 2"/>
          <p:cNvSpPr>
            <a:spLocks noGrp="1" noChangeArrowheads="1"/>
          </p:cNvSpPr>
          <p:nvPr>
            <p:ph type="body" idx="1"/>
          </p:nvPr>
        </p:nvSpPr>
        <p:spPr>
          <a:xfrm>
            <a:off x="62133" y="1287710"/>
            <a:ext cx="2686050" cy="2400300"/>
          </a:xfrm>
        </p:spPr>
        <p:txBody>
          <a:bodyPr vert="horz" lIns="91440" tIns="45720" rIns="91440" bIns="45720" rtlCol="0">
            <a:normAutofit/>
          </a:bodyPr>
          <a:lstStyle/>
          <a:p>
            <a:pPr>
              <a:lnSpc>
                <a:spcPct val="150000"/>
              </a:lnSpc>
              <a:spcBef>
                <a:spcPts val="0"/>
              </a:spcBef>
            </a:pPr>
            <a:r>
              <a:rPr lang="zh-CN" altLang="en-US" sz="2000" b="1" dirty="0"/>
              <a:t>前馈网络</a:t>
            </a:r>
            <a:r>
              <a:rPr lang="en-US" altLang="zh-CN" sz="2000" b="1" dirty="0"/>
              <a:t>:</a:t>
            </a:r>
            <a:r>
              <a:rPr lang="zh-CN" altLang="en-US" sz="2000" b="1" dirty="0"/>
              <a:t>具有递阶分层结构，由同层神经元间不存在互连的层级组成。</a:t>
            </a:r>
            <a:endParaRPr lang="zh-CN" altLang="en-US" sz="2000" b="1" dirty="0"/>
          </a:p>
        </p:txBody>
      </p:sp>
      <p:grpSp>
        <p:nvGrpSpPr>
          <p:cNvPr id="163844" name="Group 4"/>
          <p:cNvGrpSpPr/>
          <p:nvPr/>
        </p:nvGrpSpPr>
        <p:grpSpPr bwMode="auto">
          <a:xfrm>
            <a:off x="2566994" y="740293"/>
            <a:ext cx="4291007" cy="3495136"/>
            <a:chOff x="2641" y="1056"/>
            <a:chExt cx="2832" cy="2972"/>
          </a:xfrm>
        </p:grpSpPr>
        <p:grpSp>
          <p:nvGrpSpPr>
            <p:cNvPr id="163845" name="Group 5"/>
            <p:cNvGrpSpPr/>
            <p:nvPr/>
          </p:nvGrpSpPr>
          <p:grpSpPr bwMode="auto">
            <a:xfrm>
              <a:off x="2641" y="1296"/>
              <a:ext cx="2832" cy="2732"/>
              <a:chOff x="2641" y="1296"/>
              <a:chExt cx="2832" cy="2732"/>
            </a:xfrm>
          </p:grpSpPr>
          <p:grpSp>
            <p:nvGrpSpPr>
              <p:cNvPr id="163846" name="Group 6"/>
              <p:cNvGrpSpPr/>
              <p:nvPr/>
            </p:nvGrpSpPr>
            <p:grpSpPr bwMode="auto">
              <a:xfrm>
                <a:off x="2641" y="1296"/>
                <a:ext cx="2832" cy="2313"/>
                <a:chOff x="2544" y="1296"/>
                <a:chExt cx="2832" cy="2313"/>
              </a:xfrm>
            </p:grpSpPr>
            <p:sp>
              <p:nvSpPr>
                <p:cNvPr id="163847" name="Oval 7"/>
                <p:cNvSpPr>
                  <a:spLocks noChangeArrowheads="1"/>
                </p:cNvSpPr>
                <p:nvPr/>
              </p:nvSpPr>
              <p:spPr bwMode="auto">
                <a:xfrm>
                  <a:off x="3312" y="1548"/>
                  <a:ext cx="283" cy="359"/>
                </a:xfrm>
                <a:prstGeom prst="ellipse">
                  <a:avLst/>
                </a:prstGeom>
                <a:noFill/>
                <a:ln w="38100">
                  <a:solidFill>
                    <a:srgbClr val="C0C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sz="1350"/>
                </a:p>
              </p:txBody>
            </p:sp>
            <p:sp>
              <p:nvSpPr>
                <p:cNvPr id="163848" name="Oval 8"/>
                <p:cNvSpPr>
                  <a:spLocks noChangeArrowheads="1"/>
                </p:cNvSpPr>
                <p:nvPr/>
              </p:nvSpPr>
              <p:spPr bwMode="auto">
                <a:xfrm>
                  <a:off x="3312" y="2124"/>
                  <a:ext cx="288" cy="359"/>
                </a:xfrm>
                <a:prstGeom prst="ellipse">
                  <a:avLst/>
                </a:prstGeom>
                <a:noFill/>
                <a:ln w="38100">
                  <a:solidFill>
                    <a:srgbClr val="C0C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sz="1350"/>
                </a:p>
              </p:txBody>
            </p:sp>
            <p:sp>
              <p:nvSpPr>
                <p:cNvPr id="163849" name="Oval 9"/>
                <p:cNvSpPr>
                  <a:spLocks noChangeArrowheads="1"/>
                </p:cNvSpPr>
                <p:nvPr/>
              </p:nvSpPr>
              <p:spPr bwMode="auto">
                <a:xfrm>
                  <a:off x="3312" y="2940"/>
                  <a:ext cx="283" cy="359"/>
                </a:xfrm>
                <a:prstGeom prst="ellipse">
                  <a:avLst/>
                </a:prstGeom>
                <a:noFill/>
                <a:ln w="38100">
                  <a:solidFill>
                    <a:srgbClr val="C0C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sz="1350"/>
                </a:p>
              </p:txBody>
            </p:sp>
            <p:sp>
              <p:nvSpPr>
                <p:cNvPr id="163850" name="Oval 10"/>
                <p:cNvSpPr>
                  <a:spLocks noChangeArrowheads="1"/>
                </p:cNvSpPr>
                <p:nvPr/>
              </p:nvSpPr>
              <p:spPr bwMode="auto">
                <a:xfrm>
                  <a:off x="3984" y="1548"/>
                  <a:ext cx="283" cy="359"/>
                </a:xfrm>
                <a:prstGeom prst="ellipse">
                  <a:avLst/>
                </a:prstGeom>
                <a:noFill/>
                <a:ln w="38100">
                  <a:solidFill>
                    <a:srgbClr val="C0C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sz="1350"/>
                </a:p>
              </p:txBody>
            </p:sp>
            <p:sp>
              <p:nvSpPr>
                <p:cNvPr id="163851" name="Oval 11"/>
                <p:cNvSpPr>
                  <a:spLocks noChangeArrowheads="1"/>
                </p:cNvSpPr>
                <p:nvPr/>
              </p:nvSpPr>
              <p:spPr bwMode="auto">
                <a:xfrm>
                  <a:off x="3984" y="2124"/>
                  <a:ext cx="263" cy="359"/>
                </a:xfrm>
                <a:prstGeom prst="ellipse">
                  <a:avLst/>
                </a:prstGeom>
                <a:noFill/>
                <a:ln w="38100">
                  <a:solidFill>
                    <a:srgbClr val="C0C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sz="1350"/>
                </a:p>
              </p:txBody>
            </p:sp>
            <p:sp>
              <p:nvSpPr>
                <p:cNvPr id="163852" name="Oval 12"/>
                <p:cNvSpPr>
                  <a:spLocks noChangeArrowheads="1"/>
                </p:cNvSpPr>
                <p:nvPr/>
              </p:nvSpPr>
              <p:spPr bwMode="auto">
                <a:xfrm>
                  <a:off x="3984" y="2940"/>
                  <a:ext cx="283" cy="359"/>
                </a:xfrm>
                <a:prstGeom prst="ellipse">
                  <a:avLst/>
                </a:prstGeom>
                <a:noFill/>
                <a:ln w="38100">
                  <a:solidFill>
                    <a:srgbClr val="C0C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sz="1350"/>
                </a:p>
              </p:txBody>
            </p:sp>
            <p:sp>
              <p:nvSpPr>
                <p:cNvPr id="163853" name="Oval 13"/>
                <p:cNvSpPr>
                  <a:spLocks noChangeArrowheads="1"/>
                </p:cNvSpPr>
                <p:nvPr/>
              </p:nvSpPr>
              <p:spPr bwMode="auto">
                <a:xfrm>
                  <a:off x="4656" y="1548"/>
                  <a:ext cx="285" cy="359"/>
                </a:xfrm>
                <a:prstGeom prst="ellipse">
                  <a:avLst/>
                </a:prstGeom>
                <a:noFill/>
                <a:ln w="38100">
                  <a:solidFill>
                    <a:srgbClr val="C0C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sz="1350"/>
                </a:p>
              </p:txBody>
            </p:sp>
            <p:sp>
              <p:nvSpPr>
                <p:cNvPr id="163854" name="Oval 14"/>
                <p:cNvSpPr>
                  <a:spLocks noChangeArrowheads="1"/>
                </p:cNvSpPr>
                <p:nvPr/>
              </p:nvSpPr>
              <p:spPr bwMode="auto">
                <a:xfrm>
                  <a:off x="4656" y="2124"/>
                  <a:ext cx="285" cy="359"/>
                </a:xfrm>
                <a:prstGeom prst="ellipse">
                  <a:avLst/>
                </a:prstGeom>
                <a:noFill/>
                <a:ln w="38100">
                  <a:solidFill>
                    <a:srgbClr val="C0C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sz="1350"/>
                </a:p>
              </p:txBody>
            </p:sp>
            <p:sp>
              <p:nvSpPr>
                <p:cNvPr id="163855" name="Oval 15"/>
                <p:cNvSpPr>
                  <a:spLocks noChangeArrowheads="1"/>
                </p:cNvSpPr>
                <p:nvPr/>
              </p:nvSpPr>
              <p:spPr bwMode="auto">
                <a:xfrm>
                  <a:off x="4656" y="2940"/>
                  <a:ext cx="264" cy="359"/>
                </a:xfrm>
                <a:prstGeom prst="ellipse">
                  <a:avLst/>
                </a:prstGeom>
                <a:noFill/>
                <a:ln w="38100">
                  <a:solidFill>
                    <a:srgbClr val="C0C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sz="1350"/>
                </a:p>
              </p:txBody>
            </p:sp>
            <p:sp>
              <p:nvSpPr>
                <p:cNvPr id="163856" name="Line 16"/>
                <p:cNvSpPr>
                  <a:spLocks noChangeShapeType="1"/>
                </p:cNvSpPr>
                <p:nvPr/>
              </p:nvSpPr>
              <p:spPr bwMode="auto">
                <a:xfrm>
                  <a:off x="2880" y="1728"/>
                  <a:ext cx="432" cy="0"/>
                </a:xfrm>
                <a:prstGeom prst="line">
                  <a:avLst/>
                </a:prstGeom>
                <a:noFill/>
                <a:ln w="38100">
                  <a:solidFill>
                    <a:schemeClr val="accent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350"/>
                </a:p>
              </p:txBody>
            </p:sp>
            <p:sp>
              <p:nvSpPr>
                <p:cNvPr id="163857" name="Line 17"/>
                <p:cNvSpPr>
                  <a:spLocks noChangeShapeType="1"/>
                </p:cNvSpPr>
                <p:nvPr/>
              </p:nvSpPr>
              <p:spPr bwMode="auto">
                <a:xfrm>
                  <a:off x="2880" y="2304"/>
                  <a:ext cx="432" cy="0"/>
                </a:xfrm>
                <a:prstGeom prst="line">
                  <a:avLst/>
                </a:prstGeom>
                <a:noFill/>
                <a:ln w="38100">
                  <a:solidFill>
                    <a:schemeClr val="accent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350"/>
                </a:p>
              </p:txBody>
            </p:sp>
            <p:sp>
              <p:nvSpPr>
                <p:cNvPr id="163858" name="Line 18"/>
                <p:cNvSpPr>
                  <a:spLocks noChangeShapeType="1"/>
                </p:cNvSpPr>
                <p:nvPr/>
              </p:nvSpPr>
              <p:spPr bwMode="auto">
                <a:xfrm>
                  <a:off x="2880" y="3120"/>
                  <a:ext cx="432" cy="0"/>
                </a:xfrm>
                <a:prstGeom prst="line">
                  <a:avLst/>
                </a:prstGeom>
                <a:noFill/>
                <a:ln w="38100">
                  <a:solidFill>
                    <a:schemeClr val="accent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350"/>
                </a:p>
              </p:txBody>
            </p:sp>
            <p:sp>
              <p:nvSpPr>
                <p:cNvPr id="163859" name="Line 19"/>
                <p:cNvSpPr>
                  <a:spLocks noChangeShapeType="1"/>
                </p:cNvSpPr>
                <p:nvPr/>
              </p:nvSpPr>
              <p:spPr bwMode="auto">
                <a:xfrm>
                  <a:off x="4944" y="1728"/>
                  <a:ext cx="432" cy="0"/>
                </a:xfrm>
                <a:prstGeom prst="line">
                  <a:avLst/>
                </a:prstGeom>
                <a:noFill/>
                <a:ln w="38100">
                  <a:solidFill>
                    <a:schemeClr val="accent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350"/>
                </a:p>
              </p:txBody>
            </p:sp>
            <p:sp>
              <p:nvSpPr>
                <p:cNvPr id="163860" name="Line 20"/>
                <p:cNvSpPr>
                  <a:spLocks noChangeShapeType="1"/>
                </p:cNvSpPr>
                <p:nvPr/>
              </p:nvSpPr>
              <p:spPr bwMode="auto">
                <a:xfrm>
                  <a:off x="4944" y="2304"/>
                  <a:ext cx="432" cy="0"/>
                </a:xfrm>
                <a:prstGeom prst="line">
                  <a:avLst/>
                </a:prstGeom>
                <a:noFill/>
                <a:ln w="38100">
                  <a:solidFill>
                    <a:schemeClr val="accent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350"/>
                </a:p>
              </p:txBody>
            </p:sp>
            <p:sp>
              <p:nvSpPr>
                <p:cNvPr id="163861" name="Line 21"/>
                <p:cNvSpPr>
                  <a:spLocks noChangeShapeType="1"/>
                </p:cNvSpPr>
                <p:nvPr/>
              </p:nvSpPr>
              <p:spPr bwMode="auto">
                <a:xfrm>
                  <a:off x="4944" y="3120"/>
                  <a:ext cx="432" cy="0"/>
                </a:xfrm>
                <a:prstGeom prst="line">
                  <a:avLst/>
                </a:prstGeom>
                <a:noFill/>
                <a:ln w="38100">
                  <a:solidFill>
                    <a:schemeClr val="accent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350"/>
                </a:p>
              </p:txBody>
            </p:sp>
            <p:sp>
              <p:nvSpPr>
                <p:cNvPr id="163862" name="Line 22"/>
                <p:cNvSpPr>
                  <a:spLocks noChangeShapeType="1"/>
                </p:cNvSpPr>
                <p:nvPr/>
              </p:nvSpPr>
              <p:spPr bwMode="auto">
                <a:xfrm>
                  <a:off x="3456" y="2592"/>
                  <a:ext cx="0" cy="137"/>
                </a:xfrm>
                <a:prstGeom prst="line">
                  <a:avLst/>
                </a:prstGeom>
                <a:noFill/>
                <a:ln w="38100">
                  <a:solidFill>
                    <a:srgbClr val="C0C0C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350"/>
                </a:p>
              </p:txBody>
            </p:sp>
            <p:sp>
              <p:nvSpPr>
                <p:cNvPr id="163863" name="Line 23"/>
                <p:cNvSpPr>
                  <a:spLocks noChangeShapeType="1"/>
                </p:cNvSpPr>
                <p:nvPr/>
              </p:nvSpPr>
              <p:spPr bwMode="auto">
                <a:xfrm>
                  <a:off x="4128" y="2592"/>
                  <a:ext cx="0" cy="137"/>
                </a:xfrm>
                <a:prstGeom prst="line">
                  <a:avLst/>
                </a:prstGeom>
                <a:noFill/>
                <a:ln w="38100">
                  <a:solidFill>
                    <a:srgbClr val="C0C0C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350"/>
                </a:p>
              </p:txBody>
            </p:sp>
            <p:sp>
              <p:nvSpPr>
                <p:cNvPr id="163864" name="Line 24"/>
                <p:cNvSpPr>
                  <a:spLocks noChangeShapeType="1"/>
                </p:cNvSpPr>
                <p:nvPr/>
              </p:nvSpPr>
              <p:spPr bwMode="auto">
                <a:xfrm>
                  <a:off x="4800" y="2592"/>
                  <a:ext cx="0" cy="137"/>
                </a:xfrm>
                <a:prstGeom prst="line">
                  <a:avLst/>
                </a:prstGeom>
                <a:noFill/>
                <a:ln w="38100">
                  <a:solidFill>
                    <a:srgbClr val="C0C0C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350"/>
                </a:p>
              </p:txBody>
            </p:sp>
            <p:sp>
              <p:nvSpPr>
                <p:cNvPr id="163865" name="Line 25"/>
                <p:cNvSpPr>
                  <a:spLocks noChangeShapeType="1"/>
                </p:cNvSpPr>
                <p:nvPr/>
              </p:nvSpPr>
              <p:spPr bwMode="auto">
                <a:xfrm>
                  <a:off x="3600" y="2298"/>
                  <a:ext cx="384" cy="0"/>
                </a:xfrm>
                <a:prstGeom prst="line">
                  <a:avLst/>
                </a:prstGeom>
                <a:noFill/>
                <a:ln w="38100">
                  <a:solidFill>
                    <a:schemeClr val="accent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1350"/>
                </a:p>
              </p:txBody>
            </p:sp>
            <p:sp>
              <p:nvSpPr>
                <p:cNvPr id="163866" name="Line 26"/>
                <p:cNvSpPr>
                  <a:spLocks noChangeShapeType="1"/>
                </p:cNvSpPr>
                <p:nvPr/>
              </p:nvSpPr>
              <p:spPr bwMode="auto">
                <a:xfrm>
                  <a:off x="3600" y="1728"/>
                  <a:ext cx="384" cy="0"/>
                </a:xfrm>
                <a:prstGeom prst="line">
                  <a:avLst/>
                </a:prstGeom>
                <a:noFill/>
                <a:ln w="38100">
                  <a:solidFill>
                    <a:schemeClr val="accent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1350"/>
                </a:p>
              </p:txBody>
            </p:sp>
            <p:sp>
              <p:nvSpPr>
                <p:cNvPr id="163867" name="Line 27"/>
                <p:cNvSpPr>
                  <a:spLocks noChangeShapeType="1"/>
                </p:cNvSpPr>
                <p:nvPr/>
              </p:nvSpPr>
              <p:spPr bwMode="auto">
                <a:xfrm>
                  <a:off x="3600" y="3120"/>
                  <a:ext cx="384" cy="0"/>
                </a:xfrm>
                <a:prstGeom prst="line">
                  <a:avLst/>
                </a:prstGeom>
                <a:noFill/>
                <a:ln w="38100">
                  <a:solidFill>
                    <a:schemeClr val="accent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1350"/>
                </a:p>
              </p:txBody>
            </p:sp>
            <p:sp>
              <p:nvSpPr>
                <p:cNvPr id="163868" name="Line 28"/>
                <p:cNvSpPr>
                  <a:spLocks noChangeShapeType="1"/>
                </p:cNvSpPr>
                <p:nvPr/>
              </p:nvSpPr>
              <p:spPr bwMode="auto">
                <a:xfrm>
                  <a:off x="4272" y="2304"/>
                  <a:ext cx="384" cy="0"/>
                </a:xfrm>
                <a:prstGeom prst="line">
                  <a:avLst/>
                </a:prstGeom>
                <a:noFill/>
                <a:ln w="38100">
                  <a:solidFill>
                    <a:schemeClr val="accent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1350"/>
                </a:p>
              </p:txBody>
            </p:sp>
            <p:sp>
              <p:nvSpPr>
                <p:cNvPr id="163869" name="Line 29"/>
                <p:cNvSpPr>
                  <a:spLocks noChangeShapeType="1"/>
                </p:cNvSpPr>
                <p:nvPr/>
              </p:nvSpPr>
              <p:spPr bwMode="auto">
                <a:xfrm>
                  <a:off x="4272" y="3120"/>
                  <a:ext cx="384" cy="0"/>
                </a:xfrm>
                <a:prstGeom prst="line">
                  <a:avLst/>
                </a:prstGeom>
                <a:noFill/>
                <a:ln w="38100">
                  <a:solidFill>
                    <a:schemeClr val="accent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1350"/>
                </a:p>
              </p:txBody>
            </p:sp>
            <p:sp>
              <p:nvSpPr>
                <p:cNvPr id="163870" name="Line 30"/>
                <p:cNvSpPr>
                  <a:spLocks noChangeShapeType="1"/>
                </p:cNvSpPr>
                <p:nvPr/>
              </p:nvSpPr>
              <p:spPr bwMode="auto">
                <a:xfrm>
                  <a:off x="4272" y="1728"/>
                  <a:ext cx="384" cy="0"/>
                </a:xfrm>
                <a:prstGeom prst="line">
                  <a:avLst/>
                </a:prstGeom>
                <a:noFill/>
                <a:ln w="38100">
                  <a:solidFill>
                    <a:schemeClr val="accent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1350"/>
                </a:p>
              </p:txBody>
            </p:sp>
            <p:sp>
              <p:nvSpPr>
                <p:cNvPr id="163871" name="Line 31"/>
                <p:cNvSpPr>
                  <a:spLocks noChangeShapeType="1"/>
                </p:cNvSpPr>
                <p:nvPr/>
              </p:nvSpPr>
              <p:spPr bwMode="auto">
                <a:xfrm>
                  <a:off x="3600" y="2321"/>
                  <a:ext cx="384" cy="815"/>
                </a:xfrm>
                <a:prstGeom prst="line">
                  <a:avLst/>
                </a:prstGeom>
                <a:noFill/>
                <a:ln w="38100">
                  <a:solidFill>
                    <a:schemeClr val="accent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350"/>
                </a:p>
              </p:txBody>
            </p:sp>
            <p:sp>
              <p:nvSpPr>
                <p:cNvPr id="163872" name="Line 32"/>
                <p:cNvSpPr>
                  <a:spLocks noChangeShapeType="1"/>
                </p:cNvSpPr>
                <p:nvPr/>
              </p:nvSpPr>
              <p:spPr bwMode="auto">
                <a:xfrm flipV="1">
                  <a:off x="3600" y="1728"/>
                  <a:ext cx="384" cy="570"/>
                </a:xfrm>
                <a:prstGeom prst="line">
                  <a:avLst/>
                </a:prstGeom>
                <a:noFill/>
                <a:ln w="38100">
                  <a:solidFill>
                    <a:schemeClr val="accent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350"/>
                </a:p>
              </p:txBody>
            </p:sp>
            <p:sp>
              <p:nvSpPr>
                <p:cNvPr id="163873" name="Line 33"/>
                <p:cNvSpPr>
                  <a:spLocks noChangeShapeType="1"/>
                </p:cNvSpPr>
                <p:nvPr/>
              </p:nvSpPr>
              <p:spPr bwMode="auto">
                <a:xfrm>
                  <a:off x="3600" y="1728"/>
                  <a:ext cx="453" cy="432"/>
                </a:xfrm>
                <a:prstGeom prst="line">
                  <a:avLst/>
                </a:prstGeom>
                <a:noFill/>
                <a:ln w="38100">
                  <a:solidFill>
                    <a:schemeClr val="accent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1350"/>
                </a:p>
              </p:txBody>
            </p:sp>
            <p:sp>
              <p:nvSpPr>
                <p:cNvPr id="163874" name="Line 34"/>
                <p:cNvSpPr>
                  <a:spLocks noChangeShapeType="1"/>
                </p:cNvSpPr>
                <p:nvPr/>
              </p:nvSpPr>
              <p:spPr bwMode="auto">
                <a:xfrm>
                  <a:off x="3600" y="1728"/>
                  <a:ext cx="384" cy="1391"/>
                </a:xfrm>
                <a:prstGeom prst="line">
                  <a:avLst/>
                </a:prstGeom>
                <a:noFill/>
                <a:ln w="38100">
                  <a:solidFill>
                    <a:schemeClr val="accent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1350"/>
                </a:p>
              </p:txBody>
            </p:sp>
            <p:sp>
              <p:nvSpPr>
                <p:cNvPr id="163875" name="Line 35"/>
                <p:cNvSpPr>
                  <a:spLocks noChangeShapeType="1"/>
                </p:cNvSpPr>
                <p:nvPr/>
              </p:nvSpPr>
              <p:spPr bwMode="auto">
                <a:xfrm flipV="1">
                  <a:off x="3600" y="2400"/>
                  <a:ext cx="428" cy="719"/>
                </a:xfrm>
                <a:prstGeom prst="line">
                  <a:avLst/>
                </a:prstGeom>
                <a:noFill/>
                <a:ln w="38100">
                  <a:solidFill>
                    <a:schemeClr val="accent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350"/>
                </a:p>
              </p:txBody>
            </p:sp>
            <p:sp>
              <p:nvSpPr>
                <p:cNvPr id="163876" name="Line 36"/>
                <p:cNvSpPr>
                  <a:spLocks noChangeShapeType="1"/>
                </p:cNvSpPr>
                <p:nvPr/>
              </p:nvSpPr>
              <p:spPr bwMode="auto">
                <a:xfrm flipV="1">
                  <a:off x="3600" y="1728"/>
                  <a:ext cx="384" cy="1391"/>
                </a:xfrm>
                <a:prstGeom prst="line">
                  <a:avLst/>
                </a:prstGeom>
                <a:noFill/>
                <a:ln w="38100">
                  <a:solidFill>
                    <a:schemeClr val="accent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350"/>
                </a:p>
              </p:txBody>
            </p:sp>
            <p:sp>
              <p:nvSpPr>
                <p:cNvPr id="163877" name="Line 37"/>
                <p:cNvSpPr>
                  <a:spLocks noChangeShapeType="1"/>
                </p:cNvSpPr>
                <p:nvPr/>
              </p:nvSpPr>
              <p:spPr bwMode="auto">
                <a:xfrm flipV="1">
                  <a:off x="4272" y="1728"/>
                  <a:ext cx="384" cy="1391"/>
                </a:xfrm>
                <a:prstGeom prst="line">
                  <a:avLst/>
                </a:prstGeom>
                <a:noFill/>
                <a:ln w="38100">
                  <a:solidFill>
                    <a:schemeClr val="accent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350"/>
                </a:p>
              </p:txBody>
            </p:sp>
            <p:sp>
              <p:nvSpPr>
                <p:cNvPr id="163878" name="Line 38"/>
                <p:cNvSpPr>
                  <a:spLocks noChangeShapeType="1"/>
                </p:cNvSpPr>
                <p:nvPr/>
              </p:nvSpPr>
              <p:spPr bwMode="auto">
                <a:xfrm flipV="1">
                  <a:off x="4272" y="1728"/>
                  <a:ext cx="384" cy="570"/>
                </a:xfrm>
                <a:prstGeom prst="line">
                  <a:avLst/>
                </a:prstGeom>
                <a:noFill/>
                <a:ln w="38100">
                  <a:solidFill>
                    <a:schemeClr val="accent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350"/>
                </a:p>
              </p:txBody>
            </p:sp>
            <p:sp>
              <p:nvSpPr>
                <p:cNvPr id="163879" name="Line 39"/>
                <p:cNvSpPr>
                  <a:spLocks noChangeShapeType="1"/>
                </p:cNvSpPr>
                <p:nvPr/>
              </p:nvSpPr>
              <p:spPr bwMode="auto">
                <a:xfrm>
                  <a:off x="4272" y="1728"/>
                  <a:ext cx="384" cy="1391"/>
                </a:xfrm>
                <a:prstGeom prst="line">
                  <a:avLst/>
                </a:prstGeom>
                <a:noFill/>
                <a:ln w="38100">
                  <a:solidFill>
                    <a:schemeClr val="accent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1350"/>
                </a:p>
              </p:txBody>
            </p:sp>
            <p:sp>
              <p:nvSpPr>
                <p:cNvPr id="163880" name="Line 40"/>
                <p:cNvSpPr>
                  <a:spLocks noChangeShapeType="1"/>
                </p:cNvSpPr>
                <p:nvPr/>
              </p:nvSpPr>
              <p:spPr bwMode="auto">
                <a:xfrm>
                  <a:off x="4272" y="1728"/>
                  <a:ext cx="451" cy="432"/>
                </a:xfrm>
                <a:prstGeom prst="line">
                  <a:avLst/>
                </a:prstGeom>
                <a:noFill/>
                <a:ln w="38100">
                  <a:solidFill>
                    <a:schemeClr val="accent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1350"/>
                </a:p>
              </p:txBody>
            </p:sp>
            <p:sp>
              <p:nvSpPr>
                <p:cNvPr id="163881" name="Line 41"/>
                <p:cNvSpPr>
                  <a:spLocks noChangeShapeType="1"/>
                </p:cNvSpPr>
                <p:nvPr/>
              </p:nvSpPr>
              <p:spPr bwMode="auto">
                <a:xfrm flipV="1">
                  <a:off x="4272" y="2400"/>
                  <a:ext cx="428" cy="719"/>
                </a:xfrm>
                <a:prstGeom prst="line">
                  <a:avLst/>
                </a:prstGeom>
                <a:noFill/>
                <a:ln w="38100">
                  <a:solidFill>
                    <a:schemeClr val="accent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1350"/>
                </a:p>
              </p:txBody>
            </p:sp>
            <p:sp>
              <p:nvSpPr>
                <p:cNvPr id="163882" name="Line 42"/>
                <p:cNvSpPr>
                  <a:spLocks noChangeShapeType="1"/>
                </p:cNvSpPr>
                <p:nvPr/>
              </p:nvSpPr>
              <p:spPr bwMode="auto">
                <a:xfrm>
                  <a:off x="4272" y="2321"/>
                  <a:ext cx="384" cy="799"/>
                </a:xfrm>
                <a:prstGeom prst="line">
                  <a:avLst/>
                </a:prstGeom>
                <a:noFill/>
                <a:ln w="38100">
                  <a:solidFill>
                    <a:schemeClr val="accent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350"/>
                </a:p>
              </p:txBody>
            </p:sp>
            <p:sp>
              <p:nvSpPr>
                <p:cNvPr id="163883" name="Text Box 43"/>
                <p:cNvSpPr txBox="1">
                  <a:spLocks noChangeArrowheads="1"/>
                </p:cNvSpPr>
                <p:nvPr/>
              </p:nvSpPr>
              <p:spPr bwMode="auto">
                <a:xfrm>
                  <a:off x="2544" y="1582"/>
                  <a:ext cx="384"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80000"/>
                    </a:lnSpc>
                    <a:spcBef>
                      <a:spcPct val="50000"/>
                    </a:spcBef>
                  </a:pPr>
                  <a:r>
                    <a:rPr kumimoji="1" lang="en-US" altLang="ja-JP" sz="1350" b="1" i="1">
                      <a:ea typeface="楷体_GB2312" pitchFamily="49" charset="-122"/>
                    </a:rPr>
                    <a:t>x</a:t>
                  </a:r>
                  <a:r>
                    <a:rPr kumimoji="1" lang="en-US" altLang="ja-JP" sz="1350" b="1" baseline="-25000">
                      <a:ea typeface="楷体_GB2312" pitchFamily="49" charset="-122"/>
                    </a:rPr>
                    <a:t>1</a:t>
                  </a:r>
                  <a:endParaRPr kumimoji="1" lang="en-US" altLang="ja-JP" sz="1350" b="1">
                    <a:ea typeface="楷体_GB2312" pitchFamily="49" charset="-122"/>
                  </a:endParaRPr>
                </a:p>
              </p:txBody>
            </p:sp>
            <p:sp>
              <p:nvSpPr>
                <p:cNvPr id="163884" name="Text Box 44"/>
                <p:cNvSpPr txBox="1">
                  <a:spLocks noChangeArrowheads="1"/>
                </p:cNvSpPr>
                <p:nvPr/>
              </p:nvSpPr>
              <p:spPr bwMode="auto">
                <a:xfrm>
                  <a:off x="2544" y="2160"/>
                  <a:ext cx="384"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80000"/>
                    </a:lnSpc>
                    <a:spcBef>
                      <a:spcPct val="50000"/>
                    </a:spcBef>
                  </a:pPr>
                  <a:r>
                    <a:rPr kumimoji="1" lang="en-US" altLang="ja-JP" sz="1350" b="1" i="1">
                      <a:ea typeface="楷体_GB2312" pitchFamily="49" charset="-122"/>
                    </a:rPr>
                    <a:t>x</a:t>
                  </a:r>
                  <a:r>
                    <a:rPr kumimoji="1" lang="en-US" altLang="ja-JP" sz="1350" b="1" baseline="-25000">
                      <a:ea typeface="楷体_GB2312" pitchFamily="49" charset="-122"/>
                    </a:rPr>
                    <a:t>2</a:t>
                  </a:r>
                  <a:endParaRPr kumimoji="1" lang="en-US" altLang="ja-JP" sz="1350" b="1">
                    <a:ea typeface="楷体_GB2312" pitchFamily="49" charset="-122"/>
                  </a:endParaRPr>
                </a:p>
              </p:txBody>
            </p:sp>
            <p:sp>
              <p:nvSpPr>
                <p:cNvPr id="163885" name="Text Box 45"/>
                <p:cNvSpPr txBox="1">
                  <a:spLocks noChangeArrowheads="1"/>
                </p:cNvSpPr>
                <p:nvPr/>
              </p:nvSpPr>
              <p:spPr bwMode="auto">
                <a:xfrm>
                  <a:off x="3003" y="3378"/>
                  <a:ext cx="863"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80000"/>
                    </a:lnSpc>
                    <a:spcBef>
                      <a:spcPct val="50000"/>
                    </a:spcBef>
                  </a:pPr>
                  <a:r>
                    <a:rPr kumimoji="1" lang="zh-CN" altLang="en-US" sz="1350" b="1" dirty="0">
                      <a:ea typeface="楷体_GB2312" pitchFamily="49" charset="-122"/>
                    </a:rPr>
                    <a:t>输入层</a:t>
                  </a:r>
                  <a:endParaRPr kumimoji="1" lang="ja-JP" altLang="en-US" sz="1350" b="1" dirty="0">
                    <a:ea typeface="楷体_GB2312" pitchFamily="49" charset="-122"/>
                  </a:endParaRPr>
                </a:p>
              </p:txBody>
            </p:sp>
            <p:sp>
              <p:nvSpPr>
                <p:cNvPr id="163886" name="Text Box 46"/>
                <p:cNvSpPr txBox="1">
                  <a:spLocks noChangeArrowheads="1"/>
                </p:cNvSpPr>
                <p:nvPr/>
              </p:nvSpPr>
              <p:spPr bwMode="auto">
                <a:xfrm>
                  <a:off x="4416" y="3388"/>
                  <a:ext cx="767"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80000"/>
                    </a:lnSpc>
                    <a:spcBef>
                      <a:spcPct val="50000"/>
                    </a:spcBef>
                  </a:pPr>
                  <a:r>
                    <a:rPr kumimoji="1" lang="zh-CN" altLang="en-US" sz="1350" b="1">
                      <a:ea typeface="楷体_GB2312" pitchFamily="49" charset="-122"/>
                    </a:rPr>
                    <a:t>输出层</a:t>
                  </a:r>
                  <a:endParaRPr kumimoji="1" lang="ja-JP" altLang="en-US" sz="1350" b="1">
                    <a:ea typeface="楷体_GB2312" pitchFamily="49" charset="-122"/>
                  </a:endParaRPr>
                </a:p>
              </p:txBody>
            </p:sp>
            <p:sp>
              <p:nvSpPr>
                <p:cNvPr id="163887" name="Text Box 47"/>
                <p:cNvSpPr txBox="1">
                  <a:spLocks noChangeArrowheads="1"/>
                </p:cNvSpPr>
                <p:nvPr/>
              </p:nvSpPr>
              <p:spPr bwMode="auto">
                <a:xfrm>
                  <a:off x="3693" y="3389"/>
                  <a:ext cx="863"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80000"/>
                    </a:lnSpc>
                    <a:spcBef>
                      <a:spcPct val="50000"/>
                    </a:spcBef>
                  </a:pPr>
                  <a:r>
                    <a:rPr kumimoji="1" lang="zh-CN" altLang="en-US" sz="1350" b="1">
                      <a:ea typeface="楷体_GB2312" pitchFamily="49" charset="-122"/>
                    </a:rPr>
                    <a:t>隐层</a:t>
                  </a:r>
                  <a:endParaRPr kumimoji="1" lang="ja-JP" altLang="en-US" sz="1350" b="1">
                    <a:ea typeface="楷体_GB2312" pitchFamily="49" charset="-122"/>
                  </a:endParaRPr>
                </a:p>
              </p:txBody>
            </p:sp>
            <p:sp>
              <p:nvSpPr>
                <p:cNvPr id="163888" name="Text Box 48"/>
                <p:cNvSpPr txBox="1">
                  <a:spLocks noChangeArrowheads="1"/>
                </p:cNvSpPr>
                <p:nvPr/>
              </p:nvSpPr>
              <p:spPr bwMode="auto">
                <a:xfrm>
                  <a:off x="4416" y="1440"/>
                  <a:ext cx="384"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80000"/>
                    </a:lnSpc>
                    <a:spcBef>
                      <a:spcPct val="50000"/>
                    </a:spcBef>
                  </a:pPr>
                  <a:r>
                    <a:rPr kumimoji="1" lang="en-US" altLang="ja-JP" sz="1350" b="1" i="1">
                      <a:ea typeface="楷体_GB2312" pitchFamily="49" charset="-122"/>
                    </a:rPr>
                    <a:t>y</a:t>
                  </a:r>
                  <a:r>
                    <a:rPr kumimoji="1" lang="en-US" altLang="ja-JP" sz="1350" b="1" baseline="-25000">
                      <a:ea typeface="楷体_GB2312" pitchFamily="49" charset="-122"/>
                    </a:rPr>
                    <a:t>1</a:t>
                  </a:r>
                  <a:endParaRPr kumimoji="1" lang="en-US" altLang="ja-JP" sz="1350" b="1">
                    <a:ea typeface="楷体_GB2312" pitchFamily="49" charset="-122"/>
                  </a:endParaRPr>
                </a:p>
              </p:txBody>
            </p:sp>
            <p:sp>
              <p:nvSpPr>
                <p:cNvPr id="163889" name="Text Box 49"/>
                <p:cNvSpPr txBox="1">
                  <a:spLocks noChangeArrowheads="1"/>
                </p:cNvSpPr>
                <p:nvPr/>
              </p:nvSpPr>
              <p:spPr bwMode="auto">
                <a:xfrm>
                  <a:off x="4368" y="3120"/>
                  <a:ext cx="384"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80000"/>
                    </a:lnSpc>
                    <a:spcBef>
                      <a:spcPct val="50000"/>
                    </a:spcBef>
                  </a:pPr>
                  <a:r>
                    <a:rPr kumimoji="1" lang="en-US" altLang="ja-JP" sz="1350" b="1" i="1">
                      <a:ea typeface="楷体_GB2312" pitchFamily="49" charset="-122"/>
                    </a:rPr>
                    <a:t>y</a:t>
                  </a:r>
                  <a:r>
                    <a:rPr kumimoji="1" lang="en-US" altLang="ja-JP" sz="1350" b="1" baseline="-25000">
                      <a:ea typeface="楷体_GB2312" pitchFamily="49" charset="-122"/>
                    </a:rPr>
                    <a:t>n</a:t>
                  </a:r>
                  <a:endParaRPr kumimoji="1" lang="en-US" altLang="ja-JP" sz="1350" b="1">
                    <a:ea typeface="楷体_GB2312" pitchFamily="49" charset="-122"/>
                  </a:endParaRPr>
                </a:p>
              </p:txBody>
            </p:sp>
            <p:sp>
              <p:nvSpPr>
                <p:cNvPr id="163890" name="Line 50"/>
                <p:cNvSpPr>
                  <a:spLocks noChangeShapeType="1"/>
                </p:cNvSpPr>
                <p:nvPr/>
              </p:nvSpPr>
              <p:spPr bwMode="auto">
                <a:xfrm flipH="1">
                  <a:off x="3792" y="1305"/>
                  <a:ext cx="192" cy="423"/>
                </a:xfrm>
                <a:prstGeom prst="line">
                  <a:avLst/>
                </a:prstGeom>
                <a:noFill/>
                <a:ln w="25400">
                  <a:solidFill>
                    <a:schemeClr val="accent1"/>
                  </a:solidFill>
                  <a:prstDash val="dash"/>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350"/>
                </a:p>
              </p:txBody>
            </p:sp>
            <p:sp>
              <p:nvSpPr>
                <p:cNvPr id="163891" name="Line 51"/>
                <p:cNvSpPr>
                  <a:spLocks noChangeShapeType="1"/>
                </p:cNvSpPr>
                <p:nvPr/>
              </p:nvSpPr>
              <p:spPr bwMode="auto">
                <a:xfrm flipH="1">
                  <a:off x="4368" y="1296"/>
                  <a:ext cx="192" cy="423"/>
                </a:xfrm>
                <a:prstGeom prst="line">
                  <a:avLst/>
                </a:prstGeom>
                <a:noFill/>
                <a:ln w="25400">
                  <a:solidFill>
                    <a:schemeClr val="accent1"/>
                  </a:solidFill>
                  <a:prstDash val="dash"/>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350"/>
                </a:p>
              </p:txBody>
            </p:sp>
            <p:cxnSp>
              <p:nvCxnSpPr>
                <p:cNvPr id="163892" name="AutoShape 52"/>
                <p:cNvCxnSpPr>
                  <a:cxnSpLocks noChangeShapeType="1"/>
                  <a:stCxn id="163888" idx="3"/>
                  <a:endCxn id="163890" idx="0"/>
                </p:cNvCxnSpPr>
                <p:nvPr/>
              </p:nvCxnSpPr>
              <p:spPr bwMode="auto">
                <a:xfrm flipH="1" flipV="1">
                  <a:off x="3984" y="1305"/>
                  <a:ext cx="816" cy="245"/>
                </a:xfrm>
                <a:prstGeom prst="bentConnector4">
                  <a:avLst>
                    <a:gd name="adj1" fmla="val -18489"/>
                    <a:gd name="adj2" fmla="val -151993"/>
                  </a:avLst>
                </a:prstGeom>
                <a:noFill/>
                <a:ln w="25400">
                  <a:solidFill>
                    <a:schemeClr val="accent1"/>
                  </a:solidFill>
                  <a:prstDash val="dash"/>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3893" name="Text Box 53"/>
                <p:cNvSpPr txBox="1">
                  <a:spLocks noChangeArrowheads="1"/>
                </p:cNvSpPr>
                <p:nvPr/>
              </p:nvSpPr>
              <p:spPr bwMode="auto">
                <a:xfrm>
                  <a:off x="3408" y="1413"/>
                  <a:ext cx="597"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80000"/>
                    </a:lnSpc>
                    <a:spcBef>
                      <a:spcPct val="50000"/>
                    </a:spcBef>
                  </a:pPr>
                  <a:r>
                    <a:rPr kumimoji="1" lang="en-US" altLang="ja-JP" sz="1350" b="1" i="1">
                      <a:ea typeface="楷体_GB2312" pitchFamily="49" charset="-122"/>
                    </a:rPr>
                    <a:t>w</a:t>
                  </a:r>
                  <a:r>
                    <a:rPr kumimoji="1" lang="en-US" altLang="ja-JP" sz="1350" b="1" baseline="-25000">
                      <a:ea typeface="楷体_GB2312" pitchFamily="49" charset="-122"/>
                    </a:rPr>
                    <a:t>11</a:t>
                  </a:r>
                  <a:endParaRPr kumimoji="1" lang="en-US" altLang="ja-JP" sz="1350" b="1">
                    <a:ea typeface="楷体_GB2312" pitchFamily="49" charset="-122"/>
                  </a:endParaRPr>
                </a:p>
              </p:txBody>
            </p:sp>
            <p:sp>
              <p:nvSpPr>
                <p:cNvPr id="163894" name="Text Box 54"/>
                <p:cNvSpPr txBox="1">
                  <a:spLocks noChangeArrowheads="1"/>
                </p:cNvSpPr>
                <p:nvPr/>
              </p:nvSpPr>
              <p:spPr bwMode="auto">
                <a:xfrm>
                  <a:off x="3168" y="1824"/>
                  <a:ext cx="672"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80000"/>
                    </a:lnSpc>
                    <a:spcBef>
                      <a:spcPct val="50000"/>
                    </a:spcBef>
                  </a:pPr>
                  <a:r>
                    <a:rPr kumimoji="1" lang="en-US" altLang="ja-JP" sz="1350" b="1" i="1">
                      <a:ea typeface="楷体_GB2312" pitchFamily="49" charset="-122"/>
                    </a:rPr>
                    <a:t>w</a:t>
                  </a:r>
                  <a:r>
                    <a:rPr kumimoji="1" lang="en-US" altLang="ja-JP" sz="1350" b="1" baseline="-25000">
                      <a:ea typeface="楷体_GB2312" pitchFamily="49" charset="-122"/>
                    </a:rPr>
                    <a:t>1m</a:t>
                  </a:r>
                  <a:endParaRPr kumimoji="1" lang="en-US" altLang="ja-JP" sz="1350" b="1">
                    <a:ea typeface="楷体_GB2312" pitchFamily="49" charset="-122"/>
                  </a:endParaRPr>
                </a:p>
              </p:txBody>
            </p:sp>
          </p:grpSp>
          <p:sp>
            <p:nvSpPr>
              <p:cNvPr id="163895" name="Text Box 55"/>
              <p:cNvSpPr txBox="1">
                <a:spLocks noChangeArrowheads="1"/>
              </p:cNvSpPr>
              <p:nvPr/>
            </p:nvSpPr>
            <p:spPr bwMode="auto">
              <a:xfrm>
                <a:off x="3665" y="3773"/>
                <a:ext cx="1036"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1350" b="1" dirty="0">
                    <a:latin typeface="楷体_GB2312" pitchFamily="49" charset="-122"/>
                  </a:rPr>
                  <a:t>前馈（多层）网络</a:t>
                </a:r>
                <a:endParaRPr lang="zh-CN" altLang="en-US" sz="1350" b="1" dirty="0">
                  <a:latin typeface="楷体_GB2312" pitchFamily="49" charset="-122"/>
                </a:endParaRPr>
              </a:p>
            </p:txBody>
          </p:sp>
        </p:grpSp>
        <p:sp>
          <p:nvSpPr>
            <p:cNvPr id="163896" name="Text Box 56"/>
            <p:cNvSpPr txBox="1">
              <a:spLocks noChangeArrowheads="1"/>
            </p:cNvSpPr>
            <p:nvPr/>
          </p:nvSpPr>
          <p:spPr bwMode="auto">
            <a:xfrm>
              <a:off x="4005" y="1056"/>
              <a:ext cx="960"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80000"/>
                </a:lnSpc>
                <a:spcBef>
                  <a:spcPct val="50000"/>
                </a:spcBef>
              </a:pPr>
              <a:r>
                <a:rPr kumimoji="1" lang="zh-CN" altLang="en-US" sz="1500" b="1">
                  <a:ea typeface="楷体_GB2312" pitchFamily="49" charset="-122"/>
                </a:rPr>
                <a:t>反向传播</a:t>
              </a:r>
              <a:endParaRPr kumimoji="1" lang="ja-JP" altLang="en-US" sz="1500" b="1">
                <a:ea typeface="楷体_GB2312" pitchFamily="49" charset="-122"/>
              </a:endParaRPr>
            </a:p>
          </p:txBody>
        </p:sp>
      </p:grpSp>
      <p:sp>
        <p:nvSpPr>
          <p:cNvPr id="58" name="Text Box 32"/>
          <p:cNvSpPr txBox="1">
            <a:spLocks noChangeArrowheads="1"/>
          </p:cNvSpPr>
          <p:nvPr/>
        </p:nvSpPr>
        <p:spPr bwMode="auto">
          <a:xfrm>
            <a:off x="168237" y="3693265"/>
            <a:ext cx="3288304" cy="707886"/>
          </a:xfrm>
          <a:prstGeom prst="rect">
            <a:avLst/>
          </a:prstGeom>
        </p:spPr>
        <p:txBody>
          <a:bodyPr wrap="square">
            <a:spAutoFit/>
          </a:bodyPr>
          <a:lstStyle>
            <a:defPPr>
              <a:defRPr lang="zh-CN"/>
            </a:defPPr>
            <a:lvl1pPr>
              <a:defRPr sz="2000">
                <a:latin typeface="楷体_GB2312" pitchFamily="49" charset="-122"/>
              </a:defRPr>
            </a:lvl1pPr>
          </a:lstStyle>
          <a:p>
            <a:r>
              <a:rPr lang="zh-CN" altLang="en-US" dirty="0"/>
              <a:t>实线指明实际信号流通，虚线表示反向传播。</a:t>
            </a:r>
            <a:endParaRPr lang="en-US" altLang="ja-JP"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1000"/>
                                        <p:tgtEl>
                                          <p:spTgt spid="58"/>
                                        </p:tgtEl>
                                      </p:cBhvr>
                                    </p:animEffect>
                                    <p:anim calcmode="lin" valueType="num">
                                      <p:cBhvr>
                                        <p:cTn id="8" dur="1000" fill="hold"/>
                                        <p:tgtEl>
                                          <p:spTgt spid="58"/>
                                        </p:tgtEl>
                                        <p:attrNameLst>
                                          <p:attrName>ppt_x</p:attrName>
                                        </p:attrNameLst>
                                      </p:cBhvr>
                                      <p:tavLst>
                                        <p:tav tm="0">
                                          <p:val>
                                            <p:strVal val="#ppt_x"/>
                                          </p:val>
                                        </p:tav>
                                        <p:tav tm="100000">
                                          <p:val>
                                            <p:strVal val="#ppt_x"/>
                                          </p:val>
                                        </p:tav>
                                      </p:tavLst>
                                    </p:anim>
                                    <p:anim calcmode="lin" valueType="num">
                                      <p:cBhvr>
                                        <p:cTn id="9"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559609" y="75133"/>
            <a:ext cx="5915025" cy="994172"/>
          </a:xfrm>
        </p:spPr>
        <p:txBody>
          <a:bodyPr/>
          <a:lstStyle/>
          <a:p>
            <a:pPr eaLnBrk="1" hangingPunct="1"/>
            <a:r>
              <a:rPr lang="zh-CN" altLang="en-US" smtClean="0">
                <a:ea typeface="楷体_GB2312" pitchFamily="49" charset="-122"/>
              </a:rPr>
              <a:t>人工神经网络的基本结构</a:t>
            </a:r>
            <a:endParaRPr lang="zh-CN" altLang="en-US" smtClean="0">
              <a:ea typeface="楷体_GB2312" pitchFamily="49" charset="-122"/>
            </a:endParaRPr>
          </a:p>
        </p:txBody>
      </p:sp>
      <p:sp>
        <p:nvSpPr>
          <p:cNvPr id="47107" name="Rectangle 3"/>
          <p:cNvSpPr>
            <a:spLocks noGrp="1" noChangeArrowheads="1"/>
          </p:cNvSpPr>
          <p:nvPr>
            <p:ph type="body" idx="1"/>
          </p:nvPr>
        </p:nvSpPr>
        <p:spPr>
          <a:xfrm>
            <a:off x="242888" y="1221582"/>
            <a:ext cx="2268141" cy="3509963"/>
          </a:xfrm>
        </p:spPr>
        <p:txBody>
          <a:bodyPr/>
          <a:lstStyle/>
          <a:p>
            <a:pPr eaLnBrk="1" hangingPunct="1"/>
            <a:r>
              <a:rPr lang="zh-CN" altLang="en-US" smtClean="0"/>
              <a:t>异或问题的实现其实质就是通过多个神经元互联构成网络，形成多条直线对平面上的点进行分类，从而实现最终目的。</a:t>
            </a:r>
            <a:endParaRPr lang="zh-CN" altLang="en-US" smtClean="0"/>
          </a:p>
        </p:txBody>
      </p:sp>
      <p:sp>
        <p:nvSpPr>
          <p:cNvPr id="805892" name="AutoShape 4" descr="深色横线"/>
          <p:cNvSpPr>
            <a:spLocks noChangeArrowheads="1"/>
          </p:cNvSpPr>
          <p:nvPr/>
        </p:nvSpPr>
        <p:spPr bwMode="auto">
          <a:xfrm rot="2865450">
            <a:off x="3867745" y="999530"/>
            <a:ext cx="765572" cy="2228850"/>
          </a:xfrm>
          <a:prstGeom prst="flowChartInputOutput">
            <a:avLst/>
          </a:prstGeom>
          <a:pattFill prst="dkHorz">
            <a:fgClr>
              <a:schemeClr va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eaLnBrk="1" hangingPunct="1">
              <a:spcBef>
                <a:spcPct val="0"/>
              </a:spcBef>
              <a:buClrTx/>
              <a:buSzTx/>
              <a:buFontTx/>
              <a:buNone/>
            </a:pPr>
            <a:endParaRPr lang="zh-CN" altLang="zh-CN" sz="1350">
              <a:latin typeface="Arial" panose="020B0604020202020204" pitchFamily="34" charset="0"/>
              <a:ea typeface="宋体" panose="02010600030101010101" pitchFamily="2" charset="-122"/>
            </a:endParaRPr>
          </a:p>
        </p:txBody>
      </p:sp>
      <p:grpSp>
        <p:nvGrpSpPr>
          <p:cNvPr id="805922" name="Group 34"/>
          <p:cNvGrpSpPr/>
          <p:nvPr/>
        </p:nvGrpSpPr>
        <p:grpSpPr bwMode="auto">
          <a:xfrm>
            <a:off x="2564606" y="885826"/>
            <a:ext cx="3486150" cy="1959769"/>
            <a:chOff x="567" y="2400"/>
            <a:chExt cx="2540" cy="1406"/>
          </a:xfrm>
        </p:grpSpPr>
        <p:sp>
          <p:nvSpPr>
            <p:cNvPr id="47118" name="Line 35"/>
            <p:cNvSpPr>
              <a:spLocks noChangeShapeType="1"/>
            </p:cNvSpPr>
            <p:nvPr/>
          </p:nvSpPr>
          <p:spPr bwMode="auto">
            <a:xfrm>
              <a:off x="567" y="3579"/>
              <a:ext cx="2540"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1350"/>
            </a:p>
          </p:txBody>
        </p:sp>
        <p:sp>
          <p:nvSpPr>
            <p:cNvPr id="47119" name="Line 36"/>
            <p:cNvSpPr>
              <a:spLocks noChangeShapeType="1"/>
            </p:cNvSpPr>
            <p:nvPr/>
          </p:nvSpPr>
          <p:spPr bwMode="auto">
            <a:xfrm flipV="1">
              <a:off x="1473" y="2400"/>
              <a:ext cx="0" cy="140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1350"/>
            </a:p>
          </p:txBody>
        </p:sp>
        <p:sp>
          <p:nvSpPr>
            <p:cNvPr id="47120" name="Text Box 37"/>
            <p:cNvSpPr txBox="1">
              <a:spLocks noChangeArrowheads="1"/>
            </p:cNvSpPr>
            <p:nvPr/>
          </p:nvSpPr>
          <p:spPr bwMode="auto">
            <a:xfrm>
              <a:off x="2562" y="3606"/>
              <a:ext cx="349"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a:spcBef>
                  <a:spcPct val="0"/>
                </a:spcBef>
                <a:buClrTx/>
                <a:buSzTx/>
                <a:buFontTx/>
                <a:buNone/>
              </a:pPr>
              <a:r>
                <a:rPr lang="en-US" altLang="zh-CN" sz="1500">
                  <a:latin typeface="Comic Sans MS" panose="030F0702030302020204" pitchFamily="66" charset="0"/>
                  <a:ea typeface="华文新魏" panose="02010800040101010101" pitchFamily="2" charset="-122"/>
                </a:rPr>
                <a:t>x</a:t>
              </a:r>
              <a:r>
                <a:rPr lang="en-US" altLang="zh-CN" sz="1500" baseline="-25000">
                  <a:latin typeface="Comic Sans MS" panose="030F0702030302020204" pitchFamily="66" charset="0"/>
                  <a:ea typeface="华文新魏" panose="02010800040101010101" pitchFamily="2" charset="-122"/>
                </a:rPr>
                <a:t>1</a:t>
              </a:r>
              <a:endParaRPr lang="en-US" altLang="zh-CN" sz="1500" baseline="-25000">
                <a:latin typeface="Comic Sans MS" panose="030F0702030302020204" pitchFamily="66" charset="0"/>
                <a:ea typeface="华文新魏" panose="02010800040101010101" pitchFamily="2" charset="-122"/>
              </a:endParaRPr>
            </a:p>
          </p:txBody>
        </p:sp>
        <p:sp>
          <p:nvSpPr>
            <p:cNvPr id="47121" name="Text Box 38"/>
            <p:cNvSpPr txBox="1">
              <a:spLocks noChangeArrowheads="1"/>
            </p:cNvSpPr>
            <p:nvPr/>
          </p:nvSpPr>
          <p:spPr bwMode="auto">
            <a:xfrm>
              <a:off x="1261" y="2445"/>
              <a:ext cx="349"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a:spcBef>
                  <a:spcPct val="0"/>
                </a:spcBef>
                <a:buClrTx/>
                <a:buSzTx/>
                <a:buFontTx/>
                <a:buNone/>
              </a:pPr>
              <a:r>
                <a:rPr lang="en-US" altLang="zh-CN" sz="1500">
                  <a:latin typeface="Comic Sans MS" panose="030F0702030302020204" pitchFamily="66" charset="0"/>
                  <a:ea typeface="华文新魏" panose="02010800040101010101" pitchFamily="2" charset="-122"/>
                </a:rPr>
                <a:t>x</a:t>
              </a:r>
              <a:r>
                <a:rPr lang="en-US" altLang="zh-CN" sz="1500" baseline="-25000">
                  <a:latin typeface="Comic Sans MS" panose="030F0702030302020204" pitchFamily="66" charset="0"/>
                  <a:ea typeface="华文新魏" panose="02010800040101010101" pitchFamily="2" charset="-122"/>
                </a:rPr>
                <a:t>2</a:t>
              </a:r>
              <a:endParaRPr lang="en-US" altLang="zh-CN" sz="1500" baseline="-25000">
                <a:latin typeface="Comic Sans MS" panose="030F0702030302020204" pitchFamily="66" charset="0"/>
                <a:ea typeface="华文新魏" panose="02010800040101010101" pitchFamily="2" charset="-122"/>
              </a:endParaRPr>
            </a:p>
          </p:txBody>
        </p:sp>
        <p:sp>
          <p:nvSpPr>
            <p:cNvPr id="47122" name="Oval 39"/>
            <p:cNvSpPr>
              <a:spLocks noChangeArrowheads="1"/>
            </p:cNvSpPr>
            <p:nvPr/>
          </p:nvSpPr>
          <p:spPr bwMode="auto">
            <a:xfrm>
              <a:off x="2245" y="3408"/>
              <a:ext cx="90" cy="303"/>
            </a:xfrm>
            <a:prstGeom prst="ellipse">
              <a:avLst/>
            </a:prstGeom>
            <a:solidFill>
              <a:srgbClr val="0000FF"/>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endParaRPr lang="zh-CN" altLang="en-US" sz="1350">
                <a:latin typeface="Arial" panose="020B0604020202020204" pitchFamily="34" charset="0"/>
                <a:ea typeface="宋体" panose="02010600030101010101" pitchFamily="2" charset="-122"/>
              </a:endParaRPr>
            </a:p>
          </p:txBody>
        </p:sp>
        <p:sp>
          <p:nvSpPr>
            <p:cNvPr id="47123" name="Oval 40"/>
            <p:cNvSpPr>
              <a:spLocks noChangeArrowheads="1"/>
            </p:cNvSpPr>
            <p:nvPr/>
          </p:nvSpPr>
          <p:spPr bwMode="auto">
            <a:xfrm>
              <a:off x="1428" y="3408"/>
              <a:ext cx="90" cy="303"/>
            </a:xfrm>
            <a:prstGeom prst="ellipse">
              <a:avLst/>
            </a:prstGeom>
            <a:solidFill>
              <a:srgbClr val="CC0000"/>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endParaRPr lang="zh-CN" altLang="en-US" sz="1350">
                <a:latin typeface="Arial" panose="020B0604020202020204" pitchFamily="34" charset="0"/>
                <a:ea typeface="宋体" panose="02010600030101010101" pitchFamily="2" charset="-122"/>
              </a:endParaRPr>
            </a:p>
          </p:txBody>
        </p:sp>
        <p:sp>
          <p:nvSpPr>
            <p:cNvPr id="47124" name="Oval 41"/>
            <p:cNvSpPr>
              <a:spLocks noChangeArrowheads="1"/>
            </p:cNvSpPr>
            <p:nvPr/>
          </p:nvSpPr>
          <p:spPr bwMode="auto">
            <a:xfrm>
              <a:off x="1428" y="2728"/>
              <a:ext cx="90" cy="303"/>
            </a:xfrm>
            <a:prstGeom prst="ellipse">
              <a:avLst/>
            </a:prstGeom>
            <a:solidFill>
              <a:srgbClr val="0000FF"/>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endParaRPr lang="zh-CN" altLang="en-US" sz="1350">
                <a:latin typeface="Arial" panose="020B0604020202020204" pitchFamily="34" charset="0"/>
                <a:ea typeface="宋体" panose="02010600030101010101" pitchFamily="2" charset="-122"/>
              </a:endParaRPr>
            </a:p>
          </p:txBody>
        </p:sp>
        <p:sp>
          <p:nvSpPr>
            <p:cNvPr id="47125" name="Oval 42"/>
            <p:cNvSpPr>
              <a:spLocks noChangeArrowheads="1"/>
            </p:cNvSpPr>
            <p:nvPr/>
          </p:nvSpPr>
          <p:spPr bwMode="auto">
            <a:xfrm>
              <a:off x="2245" y="2728"/>
              <a:ext cx="90" cy="303"/>
            </a:xfrm>
            <a:prstGeom prst="ellipse">
              <a:avLst/>
            </a:prstGeom>
            <a:solidFill>
              <a:srgbClr val="CC0000"/>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endParaRPr lang="zh-CN" altLang="en-US" sz="1350">
                <a:latin typeface="Arial" panose="020B0604020202020204" pitchFamily="34" charset="0"/>
                <a:ea typeface="宋体" panose="02010600030101010101" pitchFamily="2" charset="-122"/>
              </a:endParaRPr>
            </a:p>
          </p:txBody>
        </p:sp>
      </p:grpSp>
      <p:sp>
        <p:nvSpPr>
          <p:cNvPr id="805931" name="Line 43"/>
          <p:cNvSpPr>
            <a:spLocks noChangeShapeType="1"/>
          </p:cNvSpPr>
          <p:nvPr/>
        </p:nvSpPr>
        <p:spPr bwMode="auto">
          <a:xfrm flipH="1">
            <a:off x="2850356" y="1159669"/>
            <a:ext cx="2114550" cy="165735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805932" name="Line 44"/>
          <p:cNvSpPr>
            <a:spLocks noChangeShapeType="1"/>
          </p:cNvSpPr>
          <p:nvPr/>
        </p:nvSpPr>
        <p:spPr bwMode="auto">
          <a:xfrm flipH="1">
            <a:off x="3307556" y="1559719"/>
            <a:ext cx="2114550" cy="17145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805933" name="Text Box 45"/>
          <p:cNvSpPr txBox="1">
            <a:spLocks noChangeArrowheads="1"/>
          </p:cNvSpPr>
          <p:nvPr/>
        </p:nvSpPr>
        <p:spPr bwMode="auto">
          <a:xfrm>
            <a:off x="3879057" y="844153"/>
            <a:ext cx="210346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kumimoji="1" lang="en-US" altLang="zh-CN" sz="1350">
                <a:latin typeface="Arial Black" panose="020B0A04020102020204" pitchFamily="34" charset="0"/>
                <a:ea typeface="PMingLiU" panose="02020500000000000000" pitchFamily="18" charset="-120"/>
              </a:rPr>
              <a:t>l</a:t>
            </a:r>
            <a:r>
              <a:rPr kumimoji="1" lang="en-US" altLang="zh-CN" sz="1350" baseline="-25000">
                <a:latin typeface="Arial Black" panose="020B0A04020102020204" pitchFamily="34" charset="0"/>
                <a:ea typeface="PMingLiU" panose="02020500000000000000" pitchFamily="18" charset="-120"/>
              </a:rPr>
              <a:t>1</a:t>
            </a:r>
            <a:r>
              <a:rPr kumimoji="1" lang="en-US" altLang="zh-CN" sz="1350">
                <a:latin typeface="Arial Black" panose="020B0A04020102020204" pitchFamily="34" charset="0"/>
                <a:ea typeface="PMingLiU" panose="02020500000000000000" pitchFamily="18" charset="-120"/>
              </a:rPr>
              <a:t>: </a:t>
            </a:r>
            <a:r>
              <a:rPr kumimoji="1" lang="en-US" altLang="zh-TW" sz="1350">
                <a:latin typeface="Arial Black" panose="020B0A04020102020204" pitchFamily="34" charset="0"/>
                <a:ea typeface="PMingLiU" panose="02020500000000000000" pitchFamily="18" charset="-120"/>
              </a:rPr>
              <a:t>b</a:t>
            </a:r>
            <a:r>
              <a:rPr kumimoji="1" lang="en-US" altLang="zh-TW" sz="1350" baseline="-25000">
                <a:latin typeface="Arial Black" panose="020B0A04020102020204" pitchFamily="34" charset="0"/>
                <a:ea typeface="PMingLiU" panose="02020500000000000000" pitchFamily="18" charset="-120"/>
              </a:rPr>
              <a:t>1</a:t>
            </a:r>
            <a:r>
              <a:rPr kumimoji="1" lang="en-US" altLang="zh-TW" sz="1350">
                <a:latin typeface="Arial Black" panose="020B0A04020102020204" pitchFamily="34" charset="0"/>
                <a:ea typeface="PMingLiU" panose="02020500000000000000" pitchFamily="18" charset="-120"/>
              </a:rPr>
              <a:t>+w</a:t>
            </a:r>
            <a:r>
              <a:rPr kumimoji="1" lang="en-US" altLang="zh-TW" sz="1350" baseline="-25000">
                <a:latin typeface="Arial Black" panose="020B0A04020102020204" pitchFamily="34" charset="0"/>
                <a:ea typeface="PMingLiU" panose="02020500000000000000" pitchFamily="18" charset="-120"/>
              </a:rPr>
              <a:t>11</a:t>
            </a:r>
            <a:r>
              <a:rPr kumimoji="1" lang="en-US" altLang="zh-TW" sz="1350">
                <a:latin typeface="Arial Black" panose="020B0A04020102020204" pitchFamily="34" charset="0"/>
                <a:ea typeface="PMingLiU" panose="02020500000000000000" pitchFamily="18" charset="-120"/>
              </a:rPr>
              <a:t>x</a:t>
            </a:r>
            <a:r>
              <a:rPr kumimoji="1" lang="en-US" altLang="zh-TW" sz="1350" baseline="-25000">
                <a:latin typeface="Arial Black" panose="020B0A04020102020204" pitchFamily="34" charset="0"/>
                <a:ea typeface="PMingLiU" panose="02020500000000000000" pitchFamily="18" charset="-120"/>
              </a:rPr>
              <a:t>1</a:t>
            </a:r>
            <a:r>
              <a:rPr kumimoji="1" lang="en-US" altLang="zh-TW" sz="1350">
                <a:latin typeface="Arial Black" panose="020B0A04020102020204" pitchFamily="34" charset="0"/>
                <a:ea typeface="PMingLiU" panose="02020500000000000000" pitchFamily="18" charset="-120"/>
              </a:rPr>
              <a:t>+w</a:t>
            </a:r>
            <a:r>
              <a:rPr kumimoji="1" lang="en-US" altLang="zh-TW" sz="1350" baseline="-25000">
                <a:latin typeface="Arial Black" panose="020B0A04020102020204" pitchFamily="34" charset="0"/>
                <a:ea typeface="PMingLiU" panose="02020500000000000000" pitchFamily="18" charset="-120"/>
              </a:rPr>
              <a:t>12</a:t>
            </a:r>
            <a:r>
              <a:rPr kumimoji="1" lang="en-US" altLang="zh-TW" sz="1350">
                <a:latin typeface="Arial Black" panose="020B0A04020102020204" pitchFamily="34" charset="0"/>
                <a:ea typeface="PMingLiU" panose="02020500000000000000" pitchFamily="18" charset="-120"/>
              </a:rPr>
              <a:t>x</a:t>
            </a:r>
            <a:r>
              <a:rPr kumimoji="1" lang="en-US" altLang="zh-TW" sz="1350" baseline="-25000">
                <a:latin typeface="Arial Black" panose="020B0A04020102020204" pitchFamily="34" charset="0"/>
                <a:ea typeface="PMingLiU" panose="02020500000000000000" pitchFamily="18" charset="-120"/>
              </a:rPr>
              <a:t>2</a:t>
            </a:r>
            <a:r>
              <a:rPr kumimoji="1" lang="en-US" altLang="zh-TW" sz="1350">
                <a:latin typeface="Arial Black" panose="020B0A04020102020204" pitchFamily="34" charset="0"/>
                <a:ea typeface="PMingLiU" panose="02020500000000000000" pitchFamily="18" charset="-120"/>
              </a:rPr>
              <a:t>=0</a:t>
            </a:r>
            <a:endParaRPr kumimoji="1" lang="en-US" altLang="zh-TW" sz="1350">
              <a:latin typeface="Arial Black" panose="020B0A04020102020204" pitchFamily="34" charset="0"/>
              <a:ea typeface="PMingLiU" panose="02020500000000000000" pitchFamily="18" charset="-120"/>
            </a:endParaRPr>
          </a:p>
        </p:txBody>
      </p:sp>
      <p:sp>
        <p:nvSpPr>
          <p:cNvPr id="805934" name="Rectangle 46" descr="宽上对角线"/>
          <p:cNvSpPr>
            <a:spLocks noChangeArrowheads="1"/>
          </p:cNvSpPr>
          <p:nvPr/>
        </p:nvSpPr>
        <p:spPr bwMode="auto">
          <a:xfrm>
            <a:off x="3371850" y="3473054"/>
            <a:ext cx="457200" cy="285750"/>
          </a:xfrm>
          <a:prstGeom prst="rect">
            <a:avLst/>
          </a:prstGeom>
          <a:pattFill prst="wdUpDiag">
            <a:fgClr>
              <a:schemeClr va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endParaRPr lang="zh-CN" altLang="en-US" sz="1350">
              <a:latin typeface="Arial" panose="020B0604020202020204" pitchFamily="34" charset="0"/>
              <a:ea typeface="宋体" panose="02010600030101010101" pitchFamily="2" charset="-122"/>
            </a:endParaRPr>
          </a:p>
        </p:txBody>
      </p:sp>
      <p:sp>
        <p:nvSpPr>
          <p:cNvPr id="805935" name="Text Box 47"/>
          <p:cNvSpPr txBox="1">
            <a:spLocks noChangeArrowheads="1"/>
          </p:cNvSpPr>
          <p:nvPr/>
        </p:nvSpPr>
        <p:spPr bwMode="auto">
          <a:xfrm>
            <a:off x="4000500" y="3473055"/>
            <a:ext cx="148590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50000"/>
              </a:spcBef>
              <a:buClrTx/>
              <a:buSzTx/>
              <a:buFontTx/>
              <a:buNone/>
            </a:pPr>
            <a:r>
              <a:rPr lang="en-US" altLang="zh-CN" sz="1500">
                <a:latin typeface="Arial Black" panose="020B0A04020102020204" pitchFamily="34" charset="0"/>
                <a:ea typeface="宋体" panose="02010600030101010101" pitchFamily="2" charset="-122"/>
              </a:rPr>
              <a:t>&lt; </a:t>
            </a:r>
            <a:r>
              <a:rPr kumimoji="1" lang="en-US" altLang="zh-CN" sz="1500">
                <a:latin typeface="Arial Black" panose="020B0A04020102020204" pitchFamily="34" charset="0"/>
                <a:ea typeface="宋体" panose="02010600030101010101" pitchFamily="2" charset="-122"/>
              </a:rPr>
              <a:t>l</a:t>
            </a:r>
            <a:r>
              <a:rPr kumimoji="1" lang="en-US" altLang="zh-CN" sz="1500" baseline="-25000">
                <a:latin typeface="Arial Black" panose="020B0A04020102020204" pitchFamily="34" charset="0"/>
                <a:ea typeface="宋体" panose="02010600030101010101" pitchFamily="2" charset="-122"/>
              </a:rPr>
              <a:t>1</a:t>
            </a:r>
            <a:r>
              <a:rPr kumimoji="1" lang="en-US" altLang="zh-CN" sz="1500">
                <a:latin typeface="Arial Black" panose="020B0A04020102020204" pitchFamily="34" charset="0"/>
                <a:ea typeface="宋体" panose="02010600030101010101" pitchFamily="2" charset="-122"/>
              </a:rPr>
              <a:t> and </a:t>
            </a:r>
            <a:r>
              <a:rPr lang="en-US" altLang="zh-CN" sz="1500">
                <a:latin typeface="Arial Black" panose="020B0A04020102020204" pitchFamily="34" charset="0"/>
                <a:ea typeface="宋体" panose="02010600030101010101" pitchFamily="2" charset="-122"/>
              </a:rPr>
              <a:t>&gt;</a:t>
            </a:r>
            <a:r>
              <a:rPr kumimoji="1" lang="en-US" altLang="zh-CN" sz="1500" b="1">
                <a:latin typeface="Arial Black" panose="020B0A04020102020204" pitchFamily="34" charset="0"/>
                <a:ea typeface="宋体" panose="02010600030101010101" pitchFamily="2" charset="-122"/>
              </a:rPr>
              <a:t> </a:t>
            </a:r>
            <a:r>
              <a:rPr kumimoji="1" lang="en-US" altLang="zh-CN" sz="1500">
                <a:latin typeface="Arial Black" panose="020B0A04020102020204" pitchFamily="34" charset="0"/>
                <a:ea typeface="宋体" panose="02010600030101010101" pitchFamily="2" charset="-122"/>
              </a:rPr>
              <a:t>l</a:t>
            </a:r>
            <a:r>
              <a:rPr kumimoji="1" lang="en-US" altLang="zh-CN" sz="1500" baseline="-25000">
                <a:latin typeface="Arial Black" panose="020B0A04020102020204" pitchFamily="34" charset="0"/>
                <a:ea typeface="宋体" panose="02010600030101010101" pitchFamily="2" charset="-122"/>
              </a:rPr>
              <a:t>2</a:t>
            </a:r>
            <a:endParaRPr kumimoji="1" lang="en-US" altLang="zh-CN" sz="1350">
              <a:latin typeface="Arial" panose="020B0604020202020204" pitchFamily="34" charset="0"/>
              <a:ea typeface="宋体" panose="02010600030101010101" pitchFamily="2" charset="-122"/>
            </a:endParaRPr>
          </a:p>
        </p:txBody>
      </p:sp>
      <p:sp>
        <p:nvSpPr>
          <p:cNvPr id="805936" name="Rectangle 48"/>
          <p:cNvSpPr>
            <a:spLocks noChangeArrowheads="1"/>
          </p:cNvSpPr>
          <p:nvPr/>
        </p:nvSpPr>
        <p:spPr bwMode="auto">
          <a:xfrm>
            <a:off x="3371850" y="3987404"/>
            <a:ext cx="457200" cy="28575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endParaRPr lang="zh-CN" altLang="en-US" sz="1350">
              <a:latin typeface="Arial" panose="020B0604020202020204" pitchFamily="34" charset="0"/>
              <a:ea typeface="宋体" panose="02010600030101010101" pitchFamily="2" charset="-122"/>
            </a:endParaRPr>
          </a:p>
        </p:txBody>
      </p:sp>
      <p:sp>
        <p:nvSpPr>
          <p:cNvPr id="805937" name="Text Box 49"/>
          <p:cNvSpPr txBox="1">
            <a:spLocks noChangeArrowheads="1"/>
          </p:cNvSpPr>
          <p:nvPr/>
        </p:nvSpPr>
        <p:spPr bwMode="auto">
          <a:xfrm>
            <a:off x="4000500" y="3930253"/>
            <a:ext cx="2114550" cy="669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50000"/>
              </a:spcBef>
              <a:buClrTx/>
              <a:buSzTx/>
              <a:buFontTx/>
              <a:buNone/>
            </a:pPr>
            <a:r>
              <a:rPr lang="en-US" altLang="zh-CN" sz="1500">
                <a:latin typeface="Arial Black" panose="020B0A04020102020204" pitchFamily="34" charset="0"/>
                <a:ea typeface="宋体" panose="02010600030101010101" pitchFamily="2" charset="-122"/>
              </a:rPr>
              <a:t>&gt; </a:t>
            </a:r>
            <a:r>
              <a:rPr kumimoji="1" lang="en-US" altLang="zh-CN" sz="1500">
                <a:latin typeface="Arial Black" panose="020B0A04020102020204" pitchFamily="34" charset="0"/>
                <a:ea typeface="宋体" panose="02010600030101010101" pitchFamily="2" charset="-122"/>
              </a:rPr>
              <a:t>l</a:t>
            </a:r>
            <a:r>
              <a:rPr kumimoji="1" lang="en-US" altLang="zh-CN" sz="1500" baseline="-25000">
                <a:latin typeface="Arial Black" panose="020B0A04020102020204" pitchFamily="34" charset="0"/>
                <a:ea typeface="宋体" panose="02010600030101010101" pitchFamily="2" charset="-122"/>
              </a:rPr>
              <a:t>1</a:t>
            </a:r>
            <a:r>
              <a:rPr kumimoji="1" lang="en-US" altLang="zh-CN" sz="1500">
                <a:latin typeface="Arial Black" panose="020B0A04020102020204" pitchFamily="34" charset="0"/>
                <a:ea typeface="宋体" panose="02010600030101010101" pitchFamily="2" charset="-122"/>
              </a:rPr>
              <a:t> or &lt;l</a:t>
            </a:r>
            <a:r>
              <a:rPr kumimoji="1" lang="en-US" altLang="zh-CN" sz="1500" baseline="-25000">
                <a:latin typeface="Arial Black" panose="020B0A04020102020204" pitchFamily="34" charset="0"/>
                <a:ea typeface="宋体" panose="02010600030101010101" pitchFamily="2" charset="-122"/>
              </a:rPr>
              <a:t>2</a:t>
            </a:r>
            <a:endParaRPr kumimoji="1" lang="en-US" altLang="zh-CN" sz="1500" baseline="-25000">
              <a:latin typeface="Arial Black" panose="020B0A04020102020204" pitchFamily="34" charset="0"/>
              <a:ea typeface="宋体" panose="02010600030101010101" pitchFamily="2" charset="-122"/>
            </a:endParaRPr>
          </a:p>
          <a:p>
            <a:pPr eaLnBrk="1" hangingPunct="1">
              <a:spcBef>
                <a:spcPct val="50000"/>
              </a:spcBef>
              <a:buClrTx/>
              <a:buSzTx/>
              <a:buFontTx/>
              <a:buNone/>
            </a:pPr>
            <a:r>
              <a:rPr kumimoji="1" lang="en-US" altLang="zh-CN" sz="1500">
                <a:solidFill>
                  <a:srgbClr val="CC0000"/>
                </a:solidFill>
                <a:latin typeface="Arial Black" panose="020B0A04020102020204" pitchFamily="34" charset="0"/>
                <a:ea typeface="宋体" panose="02010600030101010101" pitchFamily="2" charset="-122"/>
              </a:rPr>
              <a:t>=</a:t>
            </a:r>
            <a:r>
              <a:rPr kumimoji="1" lang="en-US" altLang="zh-CN" sz="1500">
                <a:latin typeface="Arial Black" panose="020B0A04020102020204" pitchFamily="34" charset="0"/>
                <a:ea typeface="宋体" panose="02010600030101010101" pitchFamily="2" charset="-122"/>
              </a:rPr>
              <a:t> not (&lt; l</a:t>
            </a:r>
            <a:r>
              <a:rPr kumimoji="1" lang="en-US" altLang="zh-CN" sz="1500" baseline="-25000">
                <a:latin typeface="Arial Black" panose="020B0A04020102020204" pitchFamily="34" charset="0"/>
                <a:ea typeface="宋体" panose="02010600030101010101" pitchFamily="2" charset="-122"/>
              </a:rPr>
              <a:t>1</a:t>
            </a:r>
            <a:r>
              <a:rPr kumimoji="1" lang="en-US" altLang="zh-CN" sz="1500">
                <a:latin typeface="Arial Black" panose="020B0A04020102020204" pitchFamily="34" charset="0"/>
                <a:ea typeface="宋体" panose="02010600030101010101" pitchFamily="2" charset="-122"/>
              </a:rPr>
              <a:t> and &gt; l</a:t>
            </a:r>
            <a:r>
              <a:rPr kumimoji="1" lang="en-US" altLang="zh-CN" sz="1500" baseline="-25000">
                <a:latin typeface="Arial Black" panose="020B0A04020102020204" pitchFamily="34" charset="0"/>
                <a:ea typeface="宋体" panose="02010600030101010101" pitchFamily="2" charset="-122"/>
              </a:rPr>
              <a:t>2 </a:t>
            </a:r>
            <a:r>
              <a:rPr kumimoji="1" lang="en-US" altLang="zh-CN" sz="1500">
                <a:latin typeface="Arial Black" panose="020B0A04020102020204" pitchFamily="34" charset="0"/>
                <a:ea typeface="宋体" panose="02010600030101010101" pitchFamily="2" charset="-122"/>
              </a:rPr>
              <a:t>)</a:t>
            </a:r>
            <a:endParaRPr kumimoji="1" lang="en-US" altLang="zh-CN" sz="1500">
              <a:latin typeface="Arial Black" panose="020B0A04020102020204" pitchFamily="34" charset="0"/>
              <a:ea typeface="宋体" panose="02010600030101010101" pitchFamily="2" charset="-122"/>
            </a:endParaRPr>
          </a:p>
        </p:txBody>
      </p:sp>
      <p:sp>
        <p:nvSpPr>
          <p:cNvPr id="805938" name="Text Box 50"/>
          <p:cNvSpPr txBox="1">
            <a:spLocks noChangeArrowheads="1"/>
          </p:cNvSpPr>
          <p:nvPr/>
        </p:nvSpPr>
        <p:spPr bwMode="auto">
          <a:xfrm>
            <a:off x="3558780" y="3027760"/>
            <a:ext cx="2093843"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kumimoji="1" lang="en-US" altLang="zh-CN" sz="1350">
                <a:latin typeface="Arial Black" panose="020B0A04020102020204" pitchFamily="34" charset="0"/>
                <a:ea typeface="PMingLiU" panose="02020500000000000000" pitchFamily="18" charset="-120"/>
              </a:rPr>
              <a:t>l</a:t>
            </a:r>
            <a:r>
              <a:rPr kumimoji="1" lang="en-US" altLang="zh-CN" sz="1350" baseline="-25000">
                <a:latin typeface="Arial Black" panose="020B0A04020102020204" pitchFamily="34" charset="0"/>
                <a:ea typeface="PMingLiU" panose="02020500000000000000" pitchFamily="18" charset="-120"/>
              </a:rPr>
              <a:t>2</a:t>
            </a:r>
            <a:r>
              <a:rPr kumimoji="1" lang="en-US" altLang="zh-CN" sz="1350">
                <a:latin typeface="Arial Black" panose="020B0A04020102020204" pitchFamily="34" charset="0"/>
                <a:ea typeface="PMingLiU" panose="02020500000000000000" pitchFamily="18" charset="-120"/>
              </a:rPr>
              <a:t>:</a:t>
            </a:r>
            <a:r>
              <a:rPr kumimoji="1" lang="en-US" altLang="zh-CN" sz="1350">
                <a:latin typeface="Arial" panose="020B0604020202020204" pitchFamily="34" charset="0"/>
                <a:ea typeface="宋体" panose="02010600030101010101" pitchFamily="2" charset="-122"/>
              </a:rPr>
              <a:t> </a:t>
            </a:r>
            <a:r>
              <a:rPr kumimoji="1" lang="en-US" altLang="zh-TW" sz="1350">
                <a:latin typeface="Arial Black" panose="020B0A04020102020204" pitchFamily="34" charset="0"/>
                <a:ea typeface="PMingLiU" panose="02020500000000000000" pitchFamily="18" charset="-120"/>
              </a:rPr>
              <a:t>b</a:t>
            </a:r>
            <a:r>
              <a:rPr kumimoji="1" lang="en-US" altLang="zh-TW" sz="1350" baseline="-25000">
                <a:latin typeface="Arial Black" panose="020B0A04020102020204" pitchFamily="34" charset="0"/>
                <a:ea typeface="PMingLiU" panose="02020500000000000000" pitchFamily="18" charset="-120"/>
              </a:rPr>
              <a:t>2</a:t>
            </a:r>
            <a:r>
              <a:rPr kumimoji="1" lang="en-US" altLang="zh-TW" sz="1350">
                <a:latin typeface="Arial Black" panose="020B0A04020102020204" pitchFamily="34" charset="0"/>
                <a:ea typeface="PMingLiU" panose="02020500000000000000" pitchFamily="18" charset="-120"/>
              </a:rPr>
              <a:t>+w</a:t>
            </a:r>
            <a:r>
              <a:rPr kumimoji="1" lang="en-US" altLang="zh-TW" sz="1350" baseline="-25000">
                <a:latin typeface="Arial Black" panose="020B0A04020102020204" pitchFamily="34" charset="0"/>
                <a:ea typeface="PMingLiU" panose="02020500000000000000" pitchFamily="18" charset="-120"/>
              </a:rPr>
              <a:t>21</a:t>
            </a:r>
            <a:r>
              <a:rPr kumimoji="1" lang="en-US" altLang="zh-TW" sz="1350">
                <a:latin typeface="Arial Black" panose="020B0A04020102020204" pitchFamily="34" charset="0"/>
                <a:ea typeface="PMingLiU" panose="02020500000000000000" pitchFamily="18" charset="-120"/>
              </a:rPr>
              <a:t>x</a:t>
            </a:r>
            <a:r>
              <a:rPr kumimoji="1" lang="en-US" altLang="zh-TW" sz="1350" baseline="-25000">
                <a:latin typeface="Arial Black" panose="020B0A04020102020204" pitchFamily="34" charset="0"/>
                <a:ea typeface="PMingLiU" panose="02020500000000000000" pitchFamily="18" charset="-120"/>
              </a:rPr>
              <a:t>1</a:t>
            </a:r>
            <a:r>
              <a:rPr kumimoji="1" lang="en-US" altLang="zh-TW" sz="1350">
                <a:latin typeface="Arial Black" panose="020B0A04020102020204" pitchFamily="34" charset="0"/>
                <a:ea typeface="PMingLiU" panose="02020500000000000000" pitchFamily="18" charset="-120"/>
              </a:rPr>
              <a:t>+w</a:t>
            </a:r>
            <a:r>
              <a:rPr kumimoji="1" lang="en-US" altLang="zh-TW" sz="1350" baseline="-25000">
                <a:latin typeface="Arial Black" panose="020B0A04020102020204" pitchFamily="34" charset="0"/>
                <a:ea typeface="PMingLiU" panose="02020500000000000000" pitchFamily="18" charset="-120"/>
              </a:rPr>
              <a:t>22</a:t>
            </a:r>
            <a:r>
              <a:rPr kumimoji="1" lang="en-US" altLang="zh-TW" sz="1350">
                <a:latin typeface="Arial Black" panose="020B0A04020102020204" pitchFamily="34" charset="0"/>
                <a:ea typeface="PMingLiU" panose="02020500000000000000" pitchFamily="18" charset="-120"/>
              </a:rPr>
              <a:t>x</a:t>
            </a:r>
            <a:r>
              <a:rPr kumimoji="1" lang="en-US" altLang="zh-TW" sz="1350" baseline="-25000">
                <a:latin typeface="Arial Black" panose="020B0A04020102020204" pitchFamily="34" charset="0"/>
                <a:ea typeface="PMingLiU" panose="02020500000000000000" pitchFamily="18" charset="-120"/>
              </a:rPr>
              <a:t>2</a:t>
            </a:r>
            <a:r>
              <a:rPr kumimoji="1" lang="en-US" altLang="zh-TW" sz="1350">
                <a:latin typeface="Arial Black" panose="020B0A04020102020204" pitchFamily="34" charset="0"/>
                <a:ea typeface="PMingLiU" panose="02020500000000000000" pitchFamily="18" charset="-120"/>
              </a:rPr>
              <a:t>=0</a:t>
            </a:r>
            <a:endParaRPr kumimoji="1" lang="en-US" altLang="zh-TW" sz="1350">
              <a:latin typeface="Arial Black" panose="020B0A04020102020204" pitchFamily="34" charset="0"/>
              <a:ea typeface="PMingLiU" panose="02020500000000000000"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5922"/>
                                        </p:tgtEl>
                                        <p:attrNameLst>
                                          <p:attrName>style.visibility</p:attrName>
                                        </p:attrNameLst>
                                      </p:cBhvr>
                                      <p:to>
                                        <p:strVal val="visible"/>
                                      </p:to>
                                    </p:set>
                                    <p:animEffect transition="in" filter="blinds(horizontal)">
                                      <p:cBhvr>
                                        <p:cTn id="7" dur="500"/>
                                        <p:tgtEl>
                                          <p:spTgt spid="8059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05931"/>
                                        </p:tgtEl>
                                        <p:attrNameLst>
                                          <p:attrName>style.visibility</p:attrName>
                                        </p:attrNameLst>
                                      </p:cBhvr>
                                      <p:to>
                                        <p:strVal val="visible"/>
                                      </p:to>
                                    </p:set>
                                    <p:animEffect transition="in" filter="wipe(up)">
                                      <p:cBhvr>
                                        <p:cTn id="12" dur="500"/>
                                        <p:tgtEl>
                                          <p:spTgt spid="805931"/>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805933"/>
                                        </p:tgtEl>
                                        <p:attrNameLst>
                                          <p:attrName>style.visibility</p:attrName>
                                        </p:attrNameLst>
                                      </p:cBhvr>
                                      <p:to>
                                        <p:strVal val="visible"/>
                                      </p:to>
                                    </p:set>
                                    <p:animEffect transition="in" filter="blinds(horizontal)">
                                      <p:cBhvr>
                                        <p:cTn id="16" dur="500"/>
                                        <p:tgtEl>
                                          <p:spTgt spid="80593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805932"/>
                                        </p:tgtEl>
                                        <p:attrNameLst>
                                          <p:attrName>style.visibility</p:attrName>
                                        </p:attrNameLst>
                                      </p:cBhvr>
                                      <p:to>
                                        <p:strVal val="visible"/>
                                      </p:to>
                                    </p:set>
                                    <p:animEffect transition="in" filter="wipe(up)">
                                      <p:cBhvr>
                                        <p:cTn id="21" dur="500"/>
                                        <p:tgtEl>
                                          <p:spTgt spid="805932"/>
                                        </p:tgtEl>
                                      </p:cBhvr>
                                    </p:animEffect>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805938"/>
                                        </p:tgtEl>
                                        <p:attrNameLst>
                                          <p:attrName>style.visibility</p:attrName>
                                        </p:attrNameLst>
                                      </p:cBhvr>
                                      <p:to>
                                        <p:strVal val="visible"/>
                                      </p:to>
                                    </p:set>
                                    <p:animEffect transition="in" filter="blinds(horizontal)">
                                      <p:cBhvr>
                                        <p:cTn id="25" dur="500"/>
                                        <p:tgtEl>
                                          <p:spTgt spid="805938"/>
                                        </p:tgtEl>
                                      </p:cBhvr>
                                    </p:animEffect>
                                  </p:childTnLst>
                                </p:cTn>
                              </p:par>
                            </p:childTnLst>
                          </p:cTn>
                        </p:par>
                        <p:par>
                          <p:cTn id="26" fill="hold">
                            <p:stCondLst>
                              <p:cond delay="1000"/>
                            </p:stCondLst>
                            <p:childTnLst>
                              <p:par>
                                <p:cTn id="27" presetID="22" presetClass="entr" presetSubtype="1" fill="hold" grpId="0" nodeType="afterEffect">
                                  <p:stCondLst>
                                    <p:cond delay="0"/>
                                  </p:stCondLst>
                                  <p:childTnLst>
                                    <p:set>
                                      <p:cBhvr>
                                        <p:cTn id="28" dur="1" fill="hold">
                                          <p:stCondLst>
                                            <p:cond delay="0"/>
                                          </p:stCondLst>
                                        </p:cTn>
                                        <p:tgtEl>
                                          <p:spTgt spid="805892"/>
                                        </p:tgtEl>
                                        <p:attrNameLst>
                                          <p:attrName>style.visibility</p:attrName>
                                        </p:attrNameLst>
                                      </p:cBhvr>
                                      <p:to>
                                        <p:strVal val="visible"/>
                                      </p:to>
                                    </p:set>
                                    <p:animEffect transition="in" filter="wipe(up)">
                                      <p:cBhvr>
                                        <p:cTn id="29" dur="500"/>
                                        <p:tgtEl>
                                          <p:spTgt spid="805892"/>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805934"/>
                                        </p:tgtEl>
                                        <p:attrNameLst>
                                          <p:attrName>style.visibility</p:attrName>
                                        </p:attrNameLst>
                                      </p:cBhvr>
                                      <p:to>
                                        <p:strVal val="visible"/>
                                      </p:to>
                                    </p:set>
                                    <p:animEffect transition="in" filter="blinds(horizontal)">
                                      <p:cBhvr>
                                        <p:cTn id="34" dur="500"/>
                                        <p:tgtEl>
                                          <p:spTgt spid="805934"/>
                                        </p:tgtEl>
                                      </p:cBhvr>
                                    </p:animEffect>
                                  </p:childTnLst>
                                </p:cTn>
                              </p:par>
                            </p:childTnLst>
                          </p:cTn>
                        </p:par>
                        <p:par>
                          <p:cTn id="35" fill="hold">
                            <p:stCondLst>
                              <p:cond delay="500"/>
                            </p:stCondLst>
                            <p:childTnLst>
                              <p:par>
                                <p:cTn id="36" presetID="3" presetClass="entr" presetSubtype="10" fill="hold" grpId="0" nodeType="afterEffect">
                                  <p:stCondLst>
                                    <p:cond delay="0"/>
                                  </p:stCondLst>
                                  <p:childTnLst>
                                    <p:set>
                                      <p:cBhvr>
                                        <p:cTn id="37" dur="1" fill="hold">
                                          <p:stCondLst>
                                            <p:cond delay="0"/>
                                          </p:stCondLst>
                                        </p:cTn>
                                        <p:tgtEl>
                                          <p:spTgt spid="805935"/>
                                        </p:tgtEl>
                                        <p:attrNameLst>
                                          <p:attrName>style.visibility</p:attrName>
                                        </p:attrNameLst>
                                      </p:cBhvr>
                                      <p:to>
                                        <p:strVal val="visible"/>
                                      </p:to>
                                    </p:set>
                                    <p:animEffect transition="in" filter="blinds(horizontal)">
                                      <p:cBhvr>
                                        <p:cTn id="38" dur="500"/>
                                        <p:tgtEl>
                                          <p:spTgt spid="805935"/>
                                        </p:tgtEl>
                                      </p:cBhvr>
                                    </p:animEffect>
                                  </p:childTnLst>
                                </p:cTn>
                              </p:par>
                            </p:childTnLst>
                          </p:cTn>
                        </p:par>
                        <p:par>
                          <p:cTn id="39" fill="hold">
                            <p:stCondLst>
                              <p:cond delay="1000"/>
                            </p:stCondLst>
                            <p:childTnLst>
                              <p:par>
                                <p:cTn id="40" presetID="3" presetClass="entr" presetSubtype="10" fill="hold" grpId="0" nodeType="afterEffect">
                                  <p:stCondLst>
                                    <p:cond delay="0"/>
                                  </p:stCondLst>
                                  <p:childTnLst>
                                    <p:set>
                                      <p:cBhvr>
                                        <p:cTn id="41" dur="1" fill="hold">
                                          <p:stCondLst>
                                            <p:cond delay="0"/>
                                          </p:stCondLst>
                                        </p:cTn>
                                        <p:tgtEl>
                                          <p:spTgt spid="805936"/>
                                        </p:tgtEl>
                                        <p:attrNameLst>
                                          <p:attrName>style.visibility</p:attrName>
                                        </p:attrNameLst>
                                      </p:cBhvr>
                                      <p:to>
                                        <p:strVal val="visible"/>
                                      </p:to>
                                    </p:set>
                                    <p:animEffect transition="in" filter="blinds(horizontal)">
                                      <p:cBhvr>
                                        <p:cTn id="42" dur="500"/>
                                        <p:tgtEl>
                                          <p:spTgt spid="805936"/>
                                        </p:tgtEl>
                                      </p:cBhvr>
                                    </p:animEffect>
                                  </p:childTnLst>
                                </p:cTn>
                              </p:par>
                            </p:childTnLst>
                          </p:cTn>
                        </p:par>
                        <p:par>
                          <p:cTn id="43" fill="hold">
                            <p:stCondLst>
                              <p:cond delay="1500"/>
                            </p:stCondLst>
                            <p:childTnLst>
                              <p:par>
                                <p:cTn id="44" presetID="3" presetClass="entr" presetSubtype="10" fill="hold" grpId="0" nodeType="afterEffect">
                                  <p:stCondLst>
                                    <p:cond delay="0"/>
                                  </p:stCondLst>
                                  <p:childTnLst>
                                    <p:set>
                                      <p:cBhvr>
                                        <p:cTn id="45" dur="1" fill="hold">
                                          <p:stCondLst>
                                            <p:cond delay="0"/>
                                          </p:stCondLst>
                                        </p:cTn>
                                        <p:tgtEl>
                                          <p:spTgt spid="805937"/>
                                        </p:tgtEl>
                                        <p:attrNameLst>
                                          <p:attrName>style.visibility</p:attrName>
                                        </p:attrNameLst>
                                      </p:cBhvr>
                                      <p:to>
                                        <p:strVal val="visible"/>
                                      </p:to>
                                    </p:set>
                                    <p:animEffect transition="in" filter="blinds(horizontal)">
                                      <p:cBhvr>
                                        <p:cTn id="46" dur="500"/>
                                        <p:tgtEl>
                                          <p:spTgt spid="8059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5892" grpId="0" animBg="1"/>
      <p:bldP spid="805931" grpId="0" animBg="1"/>
      <p:bldP spid="805932" grpId="0" animBg="1"/>
      <p:bldP spid="805933" grpId="0"/>
      <p:bldP spid="805934" grpId="0" animBg="1"/>
      <p:bldP spid="805935" grpId="0"/>
      <p:bldP spid="805936" grpId="0" animBg="1"/>
      <p:bldP spid="805937" grpId="0"/>
      <p:bldP spid="80593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65879" y="118725"/>
            <a:ext cx="6172200" cy="565571"/>
          </a:xfrm>
        </p:spPr>
        <p:txBody>
          <a:bodyPr/>
          <a:lstStyle/>
          <a:p>
            <a:pPr eaLnBrk="1" hangingPunct="1"/>
            <a:r>
              <a:rPr lang="zh-CN" altLang="en-US" smtClean="0">
                <a:ea typeface="楷体_GB2312" pitchFamily="49" charset="-122"/>
              </a:rPr>
              <a:t>人工神经网络的基本结构</a:t>
            </a:r>
            <a:endParaRPr lang="zh-CN" altLang="en-US" smtClean="0">
              <a:ea typeface="楷体_GB2312" pitchFamily="49" charset="-122"/>
            </a:endParaRPr>
          </a:p>
        </p:txBody>
      </p:sp>
      <p:sp>
        <p:nvSpPr>
          <p:cNvPr id="49155" name="Rectangle 3"/>
          <p:cNvSpPr>
            <a:spLocks noGrp="1" noChangeArrowheads="1"/>
          </p:cNvSpPr>
          <p:nvPr>
            <p:ph type="body" idx="1"/>
          </p:nvPr>
        </p:nvSpPr>
        <p:spPr>
          <a:xfrm>
            <a:off x="523903" y="627535"/>
            <a:ext cx="5829300" cy="917972"/>
          </a:xfrm>
        </p:spPr>
        <p:txBody>
          <a:bodyPr/>
          <a:lstStyle/>
          <a:p>
            <a:pPr eaLnBrk="1" hangingPunct="1"/>
            <a:r>
              <a:rPr lang="zh-CN" altLang="en-US" sz="1800" dirty="0"/>
              <a:t>当问题更加复杂，通过直线已经无法对空间进行有效划分时，则</a:t>
            </a:r>
            <a:r>
              <a:rPr lang="en-US" altLang="zh-CN" sz="1800" dirty="0"/>
              <a:t>Sigmoid</a:t>
            </a:r>
            <a:r>
              <a:rPr lang="zh-CN" altLang="en-US" sz="1800" dirty="0"/>
              <a:t>函数对应一个</a:t>
            </a:r>
            <a:r>
              <a:rPr lang="en-US" altLang="zh-CN" sz="1800" dirty="0"/>
              <a:t>S</a:t>
            </a:r>
            <a:r>
              <a:rPr lang="zh-CN" altLang="en-US" sz="1800" dirty="0"/>
              <a:t>型曲线，多个曲线相交可将空间进行更复杂的划分，完成所需任务</a:t>
            </a:r>
            <a:endParaRPr lang="zh-CN" altLang="en-US" sz="1800" dirty="0"/>
          </a:p>
        </p:txBody>
      </p:sp>
      <p:pic>
        <p:nvPicPr>
          <p:cNvPr id="806916" name="Picture 4"/>
          <p:cNvPicPr>
            <a:picLocks noChangeAspect="1" noChangeArrowheads="1"/>
          </p:cNvPicPr>
          <p:nvPr/>
        </p:nvPicPr>
        <p:blipFill>
          <a:blip r:embed="rId1">
            <a:extLst>
              <a:ext uri="{28A0092B-C50C-407E-A947-70E740481C1C}">
                <a14:useLocalDpi xmlns:a14="http://schemas.microsoft.com/office/drawing/2010/main" val="0"/>
              </a:ext>
            </a:extLst>
          </a:blip>
          <a:srcRect t="1704"/>
          <a:stretch>
            <a:fillRect/>
          </a:stretch>
        </p:blipFill>
        <p:spPr bwMode="auto">
          <a:xfrm>
            <a:off x="19107" y="1695598"/>
            <a:ext cx="6838894" cy="3089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6916"/>
                                        </p:tgtEl>
                                        <p:attrNameLst>
                                          <p:attrName>style.visibility</p:attrName>
                                        </p:attrNameLst>
                                      </p:cBhvr>
                                      <p:to>
                                        <p:strVal val="visible"/>
                                      </p:to>
                                    </p:set>
                                    <p:animEffect transition="in" filter="blinds(horizontal)">
                                      <p:cBhvr>
                                        <p:cTn id="7" dur="500"/>
                                        <p:tgtEl>
                                          <p:spTgt spid="806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32657" y="101278"/>
            <a:ext cx="5692378" cy="526256"/>
          </a:xfrm>
        </p:spPr>
        <p:txBody>
          <a:bodyPr>
            <a:normAutofit/>
          </a:bodyPr>
          <a:lstStyle/>
          <a:p>
            <a:pPr eaLnBrk="1" hangingPunct="1"/>
            <a:r>
              <a:rPr lang="en-US" altLang="zh-CN" sz="2400" dirty="0">
                <a:ea typeface="楷体_GB2312" pitchFamily="49" charset="-122"/>
              </a:rPr>
              <a:t>ANN</a:t>
            </a:r>
            <a:r>
              <a:rPr lang="zh-CN" altLang="en-US" sz="2400" dirty="0">
                <a:ea typeface="楷体_GB2312" pitchFamily="49" charset="-122"/>
              </a:rPr>
              <a:t>的主要学习算法</a:t>
            </a:r>
            <a:endParaRPr lang="zh-CN" altLang="en-US" sz="2400" dirty="0">
              <a:ea typeface="楷体_GB2312" pitchFamily="49" charset="-122"/>
            </a:endParaRPr>
          </a:p>
        </p:txBody>
      </p:sp>
      <p:sp>
        <p:nvSpPr>
          <p:cNvPr id="51203" name="Rectangle 3"/>
          <p:cNvSpPr>
            <a:spLocks noGrp="1" noChangeArrowheads="1"/>
          </p:cNvSpPr>
          <p:nvPr>
            <p:ph type="body" idx="1"/>
          </p:nvPr>
        </p:nvSpPr>
        <p:spPr>
          <a:xfrm>
            <a:off x="116632" y="627535"/>
            <a:ext cx="6741368" cy="3671888"/>
          </a:xfrm>
        </p:spPr>
        <p:txBody>
          <a:bodyPr>
            <a:noAutofit/>
          </a:bodyPr>
          <a:lstStyle/>
          <a:p>
            <a:pPr>
              <a:lnSpc>
                <a:spcPct val="120000"/>
              </a:lnSpc>
            </a:pPr>
            <a:r>
              <a:rPr lang="zh-CN" altLang="en-US" sz="1800" b="1" dirty="0"/>
              <a:t>有师学习</a:t>
            </a:r>
            <a:r>
              <a:rPr lang="zh-CN" altLang="en-US" sz="1800" dirty="0">
                <a:latin typeface="楷体_GB2312" pitchFamily="49" charset="-122"/>
              </a:rPr>
              <a:t>：能够根据期望的和实际的网络输出（对应于给定输入）间的差来调整神经元间连接的强度或权。因此，有师学习需要有老师或导师来提供期望或目标输出信号。例子：</a:t>
            </a:r>
            <a:r>
              <a:rPr lang="el-GR" altLang="zh-CN" sz="1800" dirty="0">
                <a:latin typeface="楷体_GB2312" pitchFamily="49" charset="-122"/>
              </a:rPr>
              <a:t>Δ</a:t>
            </a:r>
            <a:r>
              <a:rPr lang="zh-CN" altLang="en-US" sz="1800" dirty="0">
                <a:latin typeface="楷体_GB2312" pitchFamily="49" charset="-122"/>
              </a:rPr>
              <a:t>规则、广义</a:t>
            </a:r>
            <a:r>
              <a:rPr lang="el-GR" altLang="zh-CN" sz="1800" dirty="0">
                <a:latin typeface="楷体_GB2312" pitchFamily="49" charset="-122"/>
              </a:rPr>
              <a:t>Δ</a:t>
            </a:r>
            <a:r>
              <a:rPr lang="zh-CN" altLang="en-US" sz="1800" dirty="0">
                <a:latin typeface="楷体_GB2312" pitchFamily="49" charset="-122"/>
              </a:rPr>
              <a:t>规则或反向传播算法、</a:t>
            </a:r>
            <a:r>
              <a:rPr lang="en-US" altLang="zh-CN" sz="1800" dirty="0">
                <a:latin typeface="楷体_GB2312" pitchFamily="49" charset="-122"/>
              </a:rPr>
              <a:t>LVQ</a:t>
            </a:r>
            <a:r>
              <a:rPr lang="zh-CN" altLang="en-US" sz="1800" dirty="0">
                <a:latin typeface="楷体_GB2312" pitchFamily="49" charset="-122"/>
              </a:rPr>
              <a:t>算法。</a:t>
            </a:r>
            <a:endParaRPr lang="zh-CN" altLang="en-US" sz="1800" dirty="0">
              <a:latin typeface="楷体_GB2312" pitchFamily="49" charset="-122"/>
            </a:endParaRPr>
          </a:p>
          <a:p>
            <a:pPr eaLnBrk="1" hangingPunct="1">
              <a:lnSpc>
                <a:spcPct val="120000"/>
              </a:lnSpc>
            </a:pPr>
            <a:r>
              <a:rPr lang="zh-CN" altLang="en-US" sz="1800" b="1" dirty="0"/>
              <a:t>无师学习</a:t>
            </a:r>
            <a:r>
              <a:rPr lang="zh-CN" altLang="en-US" sz="1800" dirty="0">
                <a:latin typeface="楷体_GB2312" pitchFamily="49" charset="-122"/>
              </a:rPr>
              <a:t>：不需要知道期望输出。在训练过程中，只要向神经网络提供输入模式，神经网络就能够自动地适应连接权，以便按相似特征把输入模式分组聚集。例子：</a:t>
            </a:r>
            <a:r>
              <a:rPr lang="en-US" altLang="zh-CN" sz="1800" dirty="0" err="1">
                <a:latin typeface="楷体_GB2312" pitchFamily="49" charset="-122"/>
              </a:rPr>
              <a:t>Kohonen</a:t>
            </a:r>
            <a:r>
              <a:rPr lang="zh-CN" altLang="en-US" sz="1800" dirty="0">
                <a:latin typeface="楷体_GB2312" pitchFamily="49" charset="-122"/>
              </a:rPr>
              <a:t>算法、</a:t>
            </a:r>
            <a:r>
              <a:rPr lang="en-US" altLang="zh-CN" sz="1800" dirty="0">
                <a:latin typeface="楷体_GB2312" pitchFamily="49" charset="-122"/>
              </a:rPr>
              <a:t>Carpenter-</a:t>
            </a:r>
            <a:r>
              <a:rPr lang="en-US" altLang="zh-CN" sz="1800" dirty="0" err="1">
                <a:latin typeface="楷体_GB2312" pitchFamily="49" charset="-122"/>
              </a:rPr>
              <a:t>Grossberg</a:t>
            </a:r>
            <a:r>
              <a:rPr lang="zh-CN" altLang="en-US" sz="1800" dirty="0">
                <a:latin typeface="楷体_GB2312" pitchFamily="49" charset="-122"/>
              </a:rPr>
              <a:t>自适应谐振理论。</a:t>
            </a:r>
            <a:endParaRPr lang="zh-CN" altLang="en-US" sz="1800" dirty="0">
              <a:latin typeface="楷体_GB2312" pitchFamily="49" charset="-122"/>
            </a:endParaRPr>
          </a:p>
          <a:p>
            <a:pPr eaLnBrk="1" hangingPunct="1">
              <a:lnSpc>
                <a:spcPct val="120000"/>
              </a:lnSpc>
            </a:pPr>
            <a:r>
              <a:rPr lang="zh-CN" altLang="en-US" sz="1800" b="1" dirty="0"/>
              <a:t>强化学习</a:t>
            </a:r>
            <a:r>
              <a:rPr lang="zh-CN" altLang="en-US" sz="1800" dirty="0">
                <a:latin typeface="楷体_GB2312" pitchFamily="49" charset="-122"/>
              </a:rPr>
              <a:t>：有师学习的特例，不需要老师给出目标输出。采用一个</a:t>
            </a:r>
            <a:r>
              <a:rPr lang="zh-CN" altLang="en-US" sz="1800" dirty="0">
                <a:latin typeface="Arial" panose="020B0604020202020204" pitchFamily="34" charset="0"/>
              </a:rPr>
              <a:t>“</a:t>
            </a:r>
            <a:r>
              <a:rPr lang="zh-CN" altLang="en-US" sz="1800" dirty="0">
                <a:latin typeface="楷体_GB2312" pitchFamily="49" charset="-122"/>
              </a:rPr>
              <a:t>评论员</a:t>
            </a:r>
            <a:r>
              <a:rPr lang="zh-CN" altLang="en-US" sz="1800" dirty="0">
                <a:latin typeface="Arial" panose="020B0604020202020204" pitchFamily="34" charset="0"/>
              </a:rPr>
              <a:t>”</a:t>
            </a:r>
            <a:r>
              <a:rPr lang="zh-CN" altLang="en-US" sz="1800" dirty="0">
                <a:latin typeface="楷体_GB2312" pitchFamily="49" charset="-122"/>
              </a:rPr>
              <a:t>来评价与给定输入对应的神经网络输出的优度（质量因数）。强化学习算法的一个例子是遗传算法（</a:t>
            </a:r>
            <a:r>
              <a:rPr lang="en-US" altLang="zh-CN" sz="1800" dirty="0"/>
              <a:t>GA</a:t>
            </a:r>
            <a:r>
              <a:rPr lang="zh-CN" altLang="en-US" sz="1800" dirty="0">
                <a:latin typeface="楷体_GB2312" pitchFamily="49" charset="-122"/>
              </a:rPr>
              <a:t>）。</a:t>
            </a:r>
            <a:endParaRPr lang="zh-CN" altLang="en-US" sz="1800" dirty="0">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fade">
                                      <p:cBhvr>
                                        <p:cTn id="7" dur="1000"/>
                                        <p:tgtEl>
                                          <p:spTgt spid="51203">
                                            <p:txEl>
                                              <p:pRg st="0" end="0"/>
                                            </p:txEl>
                                          </p:spTgt>
                                        </p:tgtEl>
                                      </p:cBhvr>
                                    </p:animEffect>
                                    <p:anim calcmode="lin" valueType="num">
                                      <p:cBhvr>
                                        <p:cTn id="8" dur="1000" fill="hold"/>
                                        <p:tgtEl>
                                          <p:spTgt spid="5120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120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1203">
                                            <p:txEl>
                                              <p:pRg st="1" end="1"/>
                                            </p:txEl>
                                          </p:spTgt>
                                        </p:tgtEl>
                                        <p:attrNameLst>
                                          <p:attrName>style.visibility</p:attrName>
                                        </p:attrNameLst>
                                      </p:cBhvr>
                                      <p:to>
                                        <p:strVal val="visible"/>
                                      </p:to>
                                    </p:set>
                                    <p:animEffect transition="in" filter="fade">
                                      <p:cBhvr>
                                        <p:cTn id="14" dur="1000"/>
                                        <p:tgtEl>
                                          <p:spTgt spid="51203">
                                            <p:txEl>
                                              <p:pRg st="1" end="1"/>
                                            </p:txEl>
                                          </p:spTgt>
                                        </p:tgtEl>
                                      </p:cBhvr>
                                    </p:animEffect>
                                    <p:anim calcmode="lin" valueType="num">
                                      <p:cBhvr>
                                        <p:cTn id="15" dur="1000" fill="hold"/>
                                        <p:tgtEl>
                                          <p:spTgt spid="5120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120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1203">
                                            <p:txEl>
                                              <p:pRg st="2" end="2"/>
                                            </p:txEl>
                                          </p:spTgt>
                                        </p:tgtEl>
                                        <p:attrNameLst>
                                          <p:attrName>style.visibility</p:attrName>
                                        </p:attrNameLst>
                                      </p:cBhvr>
                                      <p:to>
                                        <p:strVal val="visible"/>
                                      </p:to>
                                    </p:set>
                                    <p:animEffect transition="in" filter="fade">
                                      <p:cBhvr>
                                        <p:cTn id="21" dur="1000"/>
                                        <p:tgtEl>
                                          <p:spTgt spid="51203">
                                            <p:txEl>
                                              <p:pRg st="2" end="2"/>
                                            </p:txEl>
                                          </p:spTgt>
                                        </p:tgtEl>
                                      </p:cBhvr>
                                    </p:animEffect>
                                    <p:anim calcmode="lin" valueType="num">
                                      <p:cBhvr>
                                        <p:cTn id="22" dur="1000" fill="hold"/>
                                        <p:tgtEl>
                                          <p:spTgt spid="5120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120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4" name="Text Box 4"/>
          <p:cNvSpPr txBox="1">
            <a:spLocks noChangeArrowheads="1"/>
          </p:cNvSpPr>
          <p:nvPr/>
        </p:nvSpPr>
        <p:spPr bwMode="auto">
          <a:xfrm>
            <a:off x="481608" y="1073944"/>
            <a:ext cx="5894785"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50000"/>
              </a:spcBef>
              <a:spcAft>
                <a:spcPct val="0"/>
              </a:spcAft>
              <a:buClr>
                <a:srgbClr val="FF6699"/>
              </a:buClr>
              <a:buSzPct val="6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50000"/>
              </a:spcBef>
              <a:spcAft>
                <a:spcPct val="0"/>
              </a:spcAft>
              <a:buClr>
                <a:srgbClr val="FF6699"/>
              </a:buClr>
              <a:buSzPct val="6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50000"/>
              </a:spcBef>
              <a:spcAft>
                <a:spcPct val="0"/>
              </a:spcAft>
              <a:buClr>
                <a:srgbClr val="FF6699"/>
              </a:buClr>
              <a:buSzPct val="6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50000"/>
              </a:spcBef>
              <a:spcAft>
                <a:spcPct val="0"/>
              </a:spcAft>
              <a:buClr>
                <a:srgbClr val="FF6699"/>
              </a:buClr>
              <a:buSzPct val="6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r>
              <a:rPr kumimoji="1" lang="en-US" altLang="zh-CN" sz="2000" dirty="0">
                <a:latin typeface="宋体" panose="02010600030101010101" pitchFamily="2" charset="-122"/>
              </a:rPr>
              <a:t>    </a:t>
            </a:r>
            <a:r>
              <a:rPr kumimoji="1" lang="zh-CN" altLang="en-US" sz="2000" b="1" dirty="0">
                <a:latin typeface="宋体" panose="02010600030101010101" pitchFamily="2" charset="-122"/>
              </a:rPr>
              <a:t>应用和研究中采用的神经网络模型不下</a:t>
            </a:r>
            <a:r>
              <a:rPr kumimoji="1" lang="en-US" altLang="zh-CN" sz="2000" b="1" dirty="0"/>
              <a:t>30</a:t>
            </a:r>
            <a:r>
              <a:rPr kumimoji="1" lang="zh-CN" altLang="en-US" sz="2000" b="1" dirty="0">
                <a:latin typeface="宋体" panose="02010600030101010101" pitchFamily="2" charset="-122"/>
              </a:rPr>
              <a:t>种，其中较有代表性的有以下十几种</a:t>
            </a:r>
            <a:r>
              <a:rPr kumimoji="1" lang="en-US" altLang="zh-CN" sz="2000" b="1" dirty="0">
                <a:latin typeface="宋体" panose="02010600030101010101" pitchFamily="2" charset="-122"/>
              </a:rPr>
              <a:t>:</a:t>
            </a:r>
            <a:endParaRPr kumimoji="1" lang="en-US" altLang="zh-CN" sz="2000" b="1" dirty="0">
              <a:latin typeface="宋体" panose="02010600030101010101" pitchFamily="2" charset="-122"/>
            </a:endParaRPr>
          </a:p>
          <a:p>
            <a:pPr algn="l" eaLnBrk="1" hangingPunct="1">
              <a:buClrTx/>
              <a:buSzTx/>
              <a:buFontTx/>
              <a:buNone/>
            </a:pPr>
            <a:br>
              <a:rPr kumimoji="1" lang="en-US" altLang="zh-CN" sz="2000" b="1" dirty="0">
                <a:latin typeface="宋体" panose="02010600030101010101" pitchFamily="2" charset="-122"/>
              </a:rPr>
            </a:br>
            <a:r>
              <a:rPr kumimoji="1" lang="zh-CN" altLang="en-US" sz="2000" b="1" dirty="0"/>
              <a:t>　　</a:t>
            </a:r>
            <a:r>
              <a:rPr kumimoji="1" lang="en-US" altLang="zh-CN" sz="2000" b="1" dirty="0"/>
              <a:t>(a) </a:t>
            </a:r>
            <a:r>
              <a:rPr kumimoji="1" lang="zh-CN" altLang="en-US" sz="2000" b="1" dirty="0"/>
              <a:t>自适应共振</a:t>
            </a:r>
            <a:r>
              <a:rPr kumimoji="1" lang="en-US" altLang="zh-CN" sz="2000" b="1" dirty="0"/>
              <a:t>(</a:t>
            </a:r>
            <a:r>
              <a:rPr kumimoji="1" lang="en-US" altLang="zh-CN" sz="2000" b="1" dirty="0">
                <a:solidFill>
                  <a:srgbClr val="CC3300"/>
                </a:solidFill>
              </a:rPr>
              <a:t>ART</a:t>
            </a:r>
            <a:r>
              <a:rPr kumimoji="1" lang="en-US" altLang="zh-CN" sz="2000" b="1" dirty="0"/>
              <a:t>)</a:t>
            </a:r>
            <a:r>
              <a:rPr kumimoji="1" lang="zh-CN" altLang="en-US" sz="2000" b="1" dirty="0"/>
              <a:t>由</a:t>
            </a:r>
            <a:r>
              <a:rPr kumimoji="1" lang="en-US" altLang="zh-CN" sz="2000" b="1" dirty="0" err="1"/>
              <a:t>Grossberg</a:t>
            </a:r>
            <a:r>
              <a:rPr kumimoji="1" lang="zh-CN" altLang="en-US" sz="2000" b="1" dirty="0"/>
              <a:t>提出，根据参数对输入数据进行</a:t>
            </a:r>
            <a:r>
              <a:rPr kumimoji="1" lang="zh-CN" altLang="en-US" sz="2000" b="1" dirty="0">
                <a:solidFill>
                  <a:srgbClr val="CC3300"/>
                </a:solidFill>
              </a:rPr>
              <a:t>粗分类</a:t>
            </a:r>
            <a:r>
              <a:rPr kumimoji="1" lang="zh-CN" altLang="en-US" sz="2000" b="1" dirty="0"/>
              <a:t>的网络，</a:t>
            </a:r>
            <a:r>
              <a:rPr kumimoji="1" lang="en-US" altLang="zh-CN" sz="2000" b="1" dirty="0" err="1"/>
              <a:t>ARTⅠ</a:t>
            </a:r>
            <a:r>
              <a:rPr kumimoji="1" lang="zh-CN" altLang="en-US" sz="2000" b="1" dirty="0"/>
              <a:t>用于二值输入，</a:t>
            </a:r>
            <a:r>
              <a:rPr kumimoji="1" lang="en-US" altLang="zh-CN" sz="2000" b="1" dirty="0" err="1"/>
              <a:t>ARTⅡ</a:t>
            </a:r>
            <a:r>
              <a:rPr kumimoji="1" lang="zh-CN" altLang="en-US" sz="2000" b="1" dirty="0"/>
              <a:t>用于连续值输入。缺点是太敏感，输入有小的变化，输出变化很大。 </a:t>
            </a:r>
            <a:br>
              <a:rPr kumimoji="1" lang="zh-CN" altLang="en-US" sz="2000" b="1" dirty="0"/>
            </a:br>
            <a:endParaRPr kumimoji="1" lang="zh-CN" altLang="en-US" sz="2000" b="1" dirty="0"/>
          </a:p>
          <a:p>
            <a:pPr algn="l" eaLnBrk="1" hangingPunct="1">
              <a:buClrTx/>
              <a:buSzTx/>
              <a:buFontTx/>
              <a:buNone/>
            </a:pPr>
            <a:r>
              <a:rPr kumimoji="1" lang="zh-CN" altLang="en-US" sz="2000" b="1" dirty="0"/>
              <a:t>　　</a:t>
            </a:r>
            <a:r>
              <a:rPr kumimoji="1" lang="en-US" altLang="zh-CN" sz="2000" b="1" dirty="0"/>
              <a:t>(b) </a:t>
            </a:r>
            <a:r>
              <a:rPr kumimoji="1" lang="zh-CN" altLang="en-US" sz="2000" b="1" dirty="0"/>
              <a:t>双向联想存储器</a:t>
            </a:r>
            <a:r>
              <a:rPr kumimoji="1" lang="en-US" altLang="zh-CN" sz="2000" b="1" dirty="0"/>
              <a:t>(</a:t>
            </a:r>
            <a:r>
              <a:rPr kumimoji="1" lang="en-US" altLang="zh-CN" sz="2000" b="1" dirty="0">
                <a:solidFill>
                  <a:srgbClr val="CC3300"/>
                </a:solidFill>
              </a:rPr>
              <a:t>BAM</a:t>
            </a:r>
            <a:r>
              <a:rPr kumimoji="1" lang="en-US" altLang="zh-CN" sz="2000" b="1" dirty="0"/>
              <a:t>)</a:t>
            </a:r>
            <a:r>
              <a:rPr kumimoji="1" lang="zh-CN" altLang="en-US" sz="2000" b="1" dirty="0"/>
              <a:t>是一类</a:t>
            </a:r>
            <a:r>
              <a:rPr kumimoji="1" lang="zh-CN" altLang="en-US" sz="2000" b="1" dirty="0">
                <a:solidFill>
                  <a:srgbClr val="CC3300"/>
                </a:solidFill>
              </a:rPr>
              <a:t>单状态互联想网</a:t>
            </a:r>
            <a:r>
              <a:rPr kumimoji="1" lang="zh-CN" altLang="en-US" sz="2000" b="1" dirty="0"/>
              <a:t>，具有学习功能。缺点是存储密度较低，且易振荡。 </a:t>
            </a:r>
            <a:endParaRPr kumimoji="1" lang="zh-CN" altLang="en-US" sz="2000" dirty="0">
              <a:latin typeface="宋体" panose="02010600030101010101" pitchFamily="2" charset="-122"/>
            </a:endParaRPr>
          </a:p>
        </p:txBody>
      </p:sp>
      <p:sp>
        <p:nvSpPr>
          <p:cNvPr id="9" name="Rectangle 3"/>
          <p:cNvSpPr>
            <a:spLocks noGrp="1" noChangeArrowheads="1"/>
          </p:cNvSpPr>
          <p:nvPr>
            <p:ph type="title"/>
          </p:nvPr>
        </p:nvSpPr>
        <p:spPr>
          <a:xfrm>
            <a:off x="342900" y="205981"/>
            <a:ext cx="6172200" cy="565571"/>
          </a:xfrm>
        </p:spPr>
        <p:txBody>
          <a:bodyPr>
            <a:normAutofit/>
          </a:bodyPr>
          <a:lstStyle/>
          <a:p>
            <a:r>
              <a:rPr lang="en-US" altLang="zh-CN" sz="2200" b="1" dirty="0">
                <a:solidFill>
                  <a:srgbClr val="000000"/>
                </a:solidFill>
                <a:latin typeface="微软雅黑" panose="020B0503020204020204" charset="-122"/>
                <a:ea typeface="微软雅黑" panose="020B0503020204020204" charset="-122"/>
                <a:cs typeface="+mn-cs"/>
              </a:rPr>
              <a:t>5.2.3 </a:t>
            </a:r>
            <a:r>
              <a:rPr lang="zh-CN" altLang="en-US" sz="2200" b="1" dirty="0">
                <a:solidFill>
                  <a:srgbClr val="000000"/>
                </a:solidFill>
                <a:latin typeface="微软雅黑" panose="020B0503020204020204" charset="-122"/>
                <a:ea typeface="微软雅黑" panose="020B0503020204020204" charset="-122"/>
                <a:cs typeface="+mn-cs"/>
              </a:rPr>
              <a:t>人工神经网络的典型模型</a:t>
            </a:r>
            <a:endParaRPr lang="zh-CN" altLang="en-US" sz="2200" b="1" dirty="0">
              <a:solidFill>
                <a:srgbClr val="000000"/>
              </a:solidFill>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5044">
                                            <p:txEl>
                                              <p:pRg st="0" end="0"/>
                                            </p:txEl>
                                          </p:spTgt>
                                        </p:tgtEl>
                                        <p:attrNameLst>
                                          <p:attrName>style.visibility</p:attrName>
                                        </p:attrNameLst>
                                      </p:cBhvr>
                                      <p:to>
                                        <p:strVal val="visible"/>
                                      </p:to>
                                    </p:set>
                                    <p:anim calcmode="lin" valueType="num">
                                      <p:cBhvr additive="base">
                                        <p:cTn id="7" dur="500" fill="hold"/>
                                        <p:tgtEl>
                                          <p:spTgt spid="21504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4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5044">
                                            <p:txEl>
                                              <p:pRg st="1" end="1"/>
                                            </p:txEl>
                                          </p:spTgt>
                                        </p:tgtEl>
                                        <p:attrNameLst>
                                          <p:attrName>style.visibility</p:attrName>
                                        </p:attrNameLst>
                                      </p:cBhvr>
                                      <p:to>
                                        <p:strVal val="visible"/>
                                      </p:to>
                                    </p:set>
                                    <p:anim calcmode="lin" valueType="num">
                                      <p:cBhvr additive="base">
                                        <p:cTn id="13" dur="500" fill="hold"/>
                                        <p:tgtEl>
                                          <p:spTgt spid="21504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504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5044">
                                            <p:txEl>
                                              <p:pRg st="2" end="2"/>
                                            </p:txEl>
                                          </p:spTgt>
                                        </p:tgtEl>
                                        <p:attrNameLst>
                                          <p:attrName>style.visibility</p:attrName>
                                        </p:attrNameLst>
                                      </p:cBhvr>
                                      <p:to>
                                        <p:strVal val="visible"/>
                                      </p:to>
                                    </p:set>
                                    <p:anim calcmode="lin" valueType="num">
                                      <p:cBhvr additive="base">
                                        <p:cTn id="19" dur="500" fill="hold"/>
                                        <p:tgtEl>
                                          <p:spTgt spid="21504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504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4294967295"/>
          </p:nvPr>
        </p:nvSpPr>
        <p:spPr>
          <a:xfrm>
            <a:off x="5257800" y="4767264"/>
            <a:ext cx="1600200" cy="274637"/>
          </a:xfrm>
          <a:prstGeom prst="rect">
            <a:avLst/>
          </a:prstGeom>
        </p:spPr>
        <p:txBody>
          <a:bodyPr/>
          <a:lstStyle>
            <a:lvl1pPr eaLnBrk="0" hangingPunct="0">
              <a:defRPr sz="1800">
                <a:solidFill>
                  <a:schemeClr val="tx1"/>
                </a:solidFill>
                <a:latin typeface="Arial" panose="020B0604020202020204" pitchFamily="34" charset="0"/>
                <a:ea typeface="宋体" panose="02010600030101010101" pitchFamily="2" charset="-122"/>
              </a:defRPr>
            </a:lvl1pPr>
            <a:lvl2pPr marL="556895" indent="-213995" eaLnBrk="0" hangingPunct="0">
              <a:defRPr sz="1800">
                <a:solidFill>
                  <a:schemeClr val="tx1"/>
                </a:solidFill>
                <a:latin typeface="Arial" panose="020B0604020202020204" pitchFamily="34" charset="0"/>
                <a:ea typeface="宋体" panose="02010600030101010101" pitchFamily="2" charset="-122"/>
              </a:defRPr>
            </a:lvl2pPr>
            <a:lvl3pPr marL="857250" indent="-171450" eaLnBrk="0" hangingPunct="0">
              <a:defRPr sz="1800">
                <a:solidFill>
                  <a:schemeClr val="tx1"/>
                </a:solidFill>
                <a:latin typeface="Arial" panose="020B0604020202020204" pitchFamily="34" charset="0"/>
                <a:ea typeface="宋体" panose="02010600030101010101" pitchFamily="2" charset="-122"/>
              </a:defRPr>
            </a:lvl3pPr>
            <a:lvl4pPr marL="1200150" indent="-171450" eaLnBrk="0" hangingPunct="0">
              <a:defRPr sz="1800">
                <a:solidFill>
                  <a:schemeClr val="tx1"/>
                </a:solidFill>
                <a:latin typeface="Arial" panose="020B0604020202020204" pitchFamily="34" charset="0"/>
                <a:ea typeface="宋体" panose="02010600030101010101" pitchFamily="2" charset="-122"/>
              </a:defRPr>
            </a:lvl4pPr>
            <a:lvl5pPr marL="1543050" indent="-171450" eaLnBrk="0" hangingPunct="0">
              <a:defRPr sz="1800">
                <a:solidFill>
                  <a:schemeClr val="tx1"/>
                </a:solidFill>
                <a:latin typeface="Arial" panose="020B0604020202020204" pitchFamily="34" charset="0"/>
                <a:ea typeface="宋体" panose="02010600030101010101" pitchFamily="2" charset="-122"/>
              </a:defRPr>
            </a:lvl5pPr>
            <a:lvl6pPr marL="1885950" indent="-171450" algn="just" eaLnBrk="0" fontAlgn="base" hangingPunct="0">
              <a:spcBef>
                <a:spcPct val="50000"/>
              </a:spcBef>
              <a:spcAft>
                <a:spcPct val="0"/>
              </a:spcAft>
              <a:buClr>
                <a:srgbClr val="FF6699"/>
              </a:buClr>
              <a:buSzPct val="60000"/>
              <a:buFont typeface="Wingdings" panose="05000000000000000000" pitchFamily="2" charset="2"/>
              <a:defRPr sz="1800">
                <a:solidFill>
                  <a:schemeClr val="tx1"/>
                </a:solidFill>
                <a:latin typeface="Arial" panose="020B0604020202020204" pitchFamily="34" charset="0"/>
                <a:ea typeface="宋体" panose="02010600030101010101" pitchFamily="2" charset="-122"/>
              </a:defRPr>
            </a:lvl6pPr>
            <a:lvl7pPr marL="2228850" indent="-171450" algn="just" eaLnBrk="0" fontAlgn="base" hangingPunct="0">
              <a:spcBef>
                <a:spcPct val="50000"/>
              </a:spcBef>
              <a:spcAft>
                <a:spcPct val="0"/>
              </a:spcAft>
              <a:buClr>
                <a:srgbClr val="FF6699"/>
              </a:buClr>
              <a:buSzPct val="60000"/>
              <a:buFont typeface="Wingdings" panose="05000000000000000000" pitchFamily="2" charset="2"/>
              <a:defRPr sz="1800">
                <a:solidFill>
                  <a:schemeClr val="tx1"/>
                </a:solidFill>
                <a:latin typeface="Arial" panose="020B0604020202020204" pitchFamily="34" charset="0"/>
                <a:ea typeface="宋体" panose="02010600030101010101" pitchFamily="2" charset="-122"/>
              </a:defRPr>
            </a:lvl7pPr>
            <a:lvl8pPr marL="2571750" indent="-171450" algn="just" eaLnBrk="0" fontAlgn="base" hangingPunct="0">
              <a:spcBef>
                <a:spcPct val="50000"/>
              </a:spcBef>
              <a:spcAft>
                <a:spcPct val="0"/>
              </a:spcAft>
              <a:buClr>
                <a:srgbClr val="FF6699"/>
              </a:buClr>
              <a:buSzPct val="60000"/>
              <a:buFont typeface="Wingdings" panose="05000000000000000000" pitchFamily="2" charset="2"/>
              <a:defRPr sz="1800">
                <a:solidFill>
                  <a:schemeClr val="tx1"/>
                </a:solidFill>
                <a:latin typeface="Arial" panose="020B0604020202020204" pitchFamily="34" charset="0"/>
                <a:ea typeface="宋体" panose="02010600030101010101" pitchFamily="2" charset="-122"/>
              </a:defRPr>
            </a:lvl8pPr>
            <a:lvl9pPr marL="2914650" indent="-171450" algn="just" eaLnBrk="0" fontAlgn="base" hangingPunct="0">
              <a:spcBef>
                <a:spcPct val="50000"/>
              </a:spcBef>
              <a:spcAft>
                <a:spcPct val="0"/>
              </a:spcAft>
              <a:buClr>
                <a:srgbClr val="FF6699"/>
              </a:buClr>
              <a:buSzPct val="60000"/>
              <a:buFont typeface="Wingdings" panose="05000000000000000000" pitchFamily="2" charset="2"/>
              <a:defRPr sz="1800">
                <a:solidFill>
                  <a:schemeClr val="tx1"/>
                </a:solidFill>
                <a:latin typeface="Arial" panose="020B0604020202020204" pitchFamily="34" charset="0"/>
                <a:ea typeface="宋体" panose="02010600030101010101" pitchFamily="2" charset="-122"/>
              </a:defRPr>
            </a:lvl9pPr>
          </a:lstStyle>
          <a:p>
            <a:pPr eaLnBrk="1" hangingPunct="1"/>
            <a:fld id="{361BBFA5-A259-4076-8227-0B4EA4CEE2AC}" type="slidenum">
              <a:rPr lang="en-US" altLang="zh-CN" sz="1050">
                <a:latin typeface="Times New Roman" panose="02020603050405020304" pitchFamily="18" charset="0"/>
              </a:rPr>
            </a:fld>
            <a:endParaRPr lang="en-US" altLang="zh-CN" sz="1050">
              <a:latin typeface="Times New Roman" panose="02020603050405020304" pitchFamily="18" charset="0"/>
            </a:endParaRPr>
          </a:p>
        </p:txBody>
      </p:sp>
      <p:sp>
        <p:nvSpPr>
          <p:cNvPr id="55301" name="Text Box 3"/>
          <p:cNvSpPr txBox="1">
            <a:spLocks noChangeArrowheads="1"/>
          </p:cNvSpPr>
          <p:nvPr/>
        </p:nvSpPr>
        <p:spPr bwMode="auto">
          <a:xfrm>
            <a:off x="285751" y="171450"/>
            <a:ext cx="6239594" cy="4370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50000"/>
              </a:spcBef>
              <a:spcAft>
                <a:spcPct val="0"/>
              </a:spcAft>
              <a:buClr>
                <a:srgbClr val="FF6699"/>
              </a:buClr>
              <a:buSzPct val="6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50000"/>
              </a:spcBef>
              <a:spcAft>
                <a:spcPct val="0"/>
              </a:spcAft>
              <a:buClr>
                <a:srgbClr val="FF6699"/>
              </a:buClr>
              <a:buSzPct val="6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50000"/>
              </a:spcBef>
              <a:spcAft>
                <a:spcPct val="0"/>
              </a:spcAft>
              <a:buClr>
                <a:srgbClr val="FF6699"/>
              </a:buClr>
              <a:buSzPct val="6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50000"/>
              </a:spcBef>
              <a:spcAft>
                <a:spcPct val="0"/>
              </a:spcAft>
              <a:buClr>
                <a:srgbClr val="FF6699"/>
              </a:buClr>
              <a:buSzPct val="6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br>
              <a:rPr kumimoji="1" lang="en-US" altLang="zh-CN" sz="2000" dirty="0"/>
            </a:br>
            <a:r>
              <a:rPr kumimoji="1" lang="zh-CN" altLang="en-US" sz="2000" dirty="0"/>
              <a:t>　</a:t>
            </a:r>
            <a:r>
              <a:rPr kumimoji="1" lang="zh-CN" altLang="en-US" sz="2000" b="1" dirty="0"/>
              <a:t>   </a:t>
            </a:r>
            <a:r>
              <a:rPr kumimoji="1" lang="en-US" altLang="zh-CN" sz="2000" b="1" dirty="0"/>
              <a:t>(c) </a:t>
            </a:r>
            <a:r>
              <a:rPr kumimoji="1" lang="en-US" altLang="zh-CN" sz="2000" b="1" dirty="0">
                <a:solidFill>
                  <a:srgbClr val="CC3300"/>
                </a:solidFill>
              </a:rPr>
              <a:t>Boltzmann</a:t>
            </a:r>
            <a:r>
              <a:rPr kumimoji="1" lang="zh-CN" altLang="en-US" sz="2000" b="1" dirty="0"/>
              <a:t>机由</a:t>
            </a:r>
            <a:r>
              <a:rPr kumimoji="1" lang="en-US" altLang="zh-CN" sz="2000" b="1" dirty="0"/>
              <a:t>Hinton</a:t>
            </a:r>
            <a:r>
              <a:rPr kumimoji="1" lang="zh-CN" altLang="en-US" sz="2000" b="1" dirty="0"/>
              <a:t>提出。由于</a:t>
            </a:r>
            <a:r>
              <a:rPr kumimoji="1" lang="en-US" altLang="zh-CN" sz="2000" b="1" dirty="0"/>
              <a:t>BP</a:t>
            </a:r>
            <a:r>
              <a:rPr kumimoji="1" lang="zh-CN" altLang="en-US" sz="2000" b="1" dirty="0"/>
              <a:t>网的收敛条件较复杂苛刻，模型中加入一</a:t>
            </a:r>
            <a:r>
              <a:rPr kumimoji="1" lang="zh-CN" altLang="en-US" sz="2000" b="1" dirty="0">
                <a:solidFill>
                  <a:srgbClr val="CC3300"/>
                </a:solidFill>
              </a:rPr>
              <a:t>热噪声系数</a:t>
            </a:r>
            <a:r>
              <a:rPr kumimoji="1" lang="en-US" altLang="zh-CN" sz="2000" b="1" dirty="0">
                <a:solidFill>
                  <a:srgbClr val="CC3300"/>
                </a:solidFill>
              </a:rPr>
              <a:t>T</a:t>
            </a:r>
            <a:r>
              <a:rPr kumimoji="1" lang="zh-CN" altLang="en-US" sz="2000" b="1" dirty="0"/>
              <a:t>，减小了陷入 局部极小的可能，缺点是训练时间较</a:t>
            </a:r>
            <a:r>
              <a:rPr kumimoji="1" lang="en-US" altLang="zh-CN" sz="2000" b="1" dirty="0"/>
              <a:t>BP</a:t>
            </a:r>
            <a:r>
              <a:rPr kumimoji="1" lang="zh-CN" altLang="en-US" sz="2000" b="1" dirty="0"/>
              <a:t>网更长。 </a:t>
            </a:r>
            <a:r>
              <a:rPr kumimoji="1" lang="zh-CN" altLang="en-US" sz="2000" b="1" dirty="0"/>
              <a:t>　</a:t>
            </a:r>
            <a:endParaRPr kumimoji="1" lang="zh-CN" altLang="en-US" sz="2000" b="1" dirty="0"/>
          </a:p>
          <a:p>
            <a:pPr algn="l" eaLnBrk="1" hangingPunct="1">
              <a:buClrTx/>
              <a:buSzTx/>
              <a:buFontTx/>
              <a:buNone/>
            </a:pPr>
            <a:endParaRPr kumimoji="1" lang="zh-CN" altLang="en-US" sz="2000" b="1" dirty="0"/>
          </a:p>
          <a:p>
            <a:pPr algn="l" eaLnBrk="1" hangingPunct="1">
              <a:buClrTx/>
              <a:buSzTx/>
              <a:buFontTx/>
              <a:buNone/>
            </a:pPr>
            <a:r>
              <a:rPr kumimoji="1" lang="zh-CN" altLang="en-US" sz="2000" b="1" dirty="0"/>
              <a:t>       </a:t>
            </a:r>
            <a:r>
              <a:rPr kumimoji="1" lang="en-US" altLang="zh-CN" sz="2000" b="1" dirty="0"/>
              <a:t>(d) </a:t>
            </a:r>
            <a:r>
              <a:rPr kumimoji="1" lang="zh-CN" altLang="en-US" sz="2000" b="1" dirty="0"/>
              <a:t>反向传递</a:t>
            </a:r>
            <a:r>
              <a:rPr kumimoji="1" lang="en-US" altLang="zh-CN" sz="2000" b="1" dirty="0"/>
              <a:t>(</a:t>
            </a:r>
            <a:r>
              <a:rPr kumimoji="1" lang="en-US" altLang="zh-CN" sz="2000" b="1" dirty="0">
                <a:solidFill>
                  <a:srgbClr val="CC3300"/>
                </a:solidFill>
              </a:rPr>
              <a:t>BP</a:t>
            </a:r>
            <a:r>
              <a:rPr kumimoji="1" lang="en-US" altLang="zh-CN" sz="2000" b="1" dirty="0"/>
              <a:t>)</a:t>
            </a:r>
            <a:r>
              <a:rPr kumimoji="1" lang="zh-CN" altLang="en-US" sz="2000" b="1" dirty="0"/>
              <a:t>网是一种</a:t>
            </a:r>
            <a:r>
              <a:rPr kumimoji="1" lang="zh-CN" altLang="en-US" sz="2000" b="1" dirty="0">
                <a:solidFill>
                  <a:srgbClr val="CC3300"/>
                </a:solidFill>
              </a:rPr>
              <a:t>反向传递并修正误差的多层映射网</a:t>
            </a:r>
            <a:r>
              <a:rPr kumimoji="1" lang="zh-CN" altLang="en-US" sz="2000" b="1" dirty="0"/>
              <a:t>，在参数适当时，能收敛到较小的均方误差，是当前应用最广的一种网络。缺点是训练时间长，易陷入局部极小。 </a:t>
            </a:r>
            <a:br>
              <a:rPr kumimoji="1" lang="zh-CN" altLang="en-US" sz="2000" b="1" dirty="0"/>
            </a:br>
            <a:endParaRPr kumimoji="1" lang="zh-CN" altLang="en-US" sz="2000" b="1" dirty="0"/>
          </a:p>
          <a:p>
            <a:pPr algn="l" eaLnBrk="1" hangingPunct="1">
              <a:buClrTx/>
              <a:buSzTx/>
              <a:buFontTx/>
              <a:buNone/>
            </a:pPr>
            <a:r>
              <a:rPr kumimoji="1" lang="zh-CN" altLang="en-US" sz="2000" b="1" dirty="0"/>
              <a:t>　　</a:t>
            </a:r>
            <a:r>
              <a:rPr kumimoji="1" lang="en-US" altLang="zh-CN" sz="2000" b="1" dirty="0"/>
              <a:t>(e) </a:t>
            </a:r>
            <a:r>
              <a:rPr kumimoji="1" lang="en-US" altLang="zh-CN" sz="2000" b="1" dirty="0">
                <a:solidFill>
                  <a:srgbClr val="CC3300"/>
                </a:solidFill>
              </a:rPr>
              <a:t>BSB</a:t>
            </a:r>
            <a:r>
              <a:rPr kumimoji="1" lang="zh-CN" altLang="en-US" sz="2000" b="1" dirty="0"/>
              <a:t>模型亦称盒中脑模型，是具有最小均方误差的</a:t>
            </a:r>
            <a:r>
              <a:rPr kumimoji="1" lang="zh-CN" altLang="en-US" sz="2000" b="1" dirty="0">
                <a:solidFill>
                  <a:srgbClr val="CC3300"/>
                </a:solidFill>
              </a:rPr>
              <a:t>单层自联想</a:t>
            </a:r>
            <a:r>
              <a:rPr kumimoji="1" lang="zh-CN" altLang="en-US" sz="2000" b="1" dirty="0"/>
              <a:t>网络，可用于从数据库中提取知识。缺点是仅有单步决策能力。 </a:t>
            </a:r>
            <a:br>
              <a:rPr kumimoji="1" lang="zh-CN" altLang="en-US" sz="2000" dirty="0"/>
            </a:br>
            <a:r>
              <a:rPr kumimoji="1" lang="zh-CN" altLang="en-US" sz="1800" dirty="0"/>
              <a:t>　</a:t>
            </a:r>
            <a:r>
              <a:rPr kumimoji="1" lang="zh-CN" altLang="en-US" sz="1800" b="1" dirty="0"/>
              <a:t>　</a:t>
            </a:r>
            <a:endParaRPr kumimoji="1" lang="zh-CN" altLang="en-US" sz="1800" b="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6" name="Rectangle 3"/>
          <p:cNvSpPr>
            <a:spLocks noGrp="1" noChangeArrowheads="1"/>
          </p:cNvSpPr>
          <p:nvPr>
            <p:ph idx="1"/>
          </p:nvPr>
        </p:nvSpPr>
        <p:spPr>
          <a:xfrm>
            <a:off x="404664" y="771550"/>
            <a:ext cx="6172200" cy="3394472"/>
          </a:xfrm>
        </p:spPr>
        <p:txBody>
          <a:bodyPr>
            <a:normAutofit/>
          </a:bodyPr>
          <a:lstStyle/>
          <a:p>
            <a:pPr marL="0" indent="0">
              <a:spcBef>
                <a:spcPct val="50000"/>
              </a:spcBef>
              <a:buNone/>
            </a:pPr>
            <a:r>
              <a:rPr lang="en-US" altLang="zh-CN" sz="2000" b="1" dirty="0"/>
              <a:t>          </a:t>
            </a:r>
            <a:br>
              <a:rPr lang="en-US" altLang="zh-CN" sz="2000" dirty="0"/>
            </a:br>
            <a:r>
              <a:rPr lang="en-US" altLang="zh-CN" sz="2000" b="1" dirty="0"/>
              <a:t>(f) </a:t>
            </a:r>
            <a:r>
              <a:rPr lang="en-US" altLang="zh-CN" sz="2000" b="1" dirty="0">
                <a:solidFill>
                  <a:srgbClr val="CC3300"/>
                </a:solidFill>
              </a:rPr>
              <a:t>Hopfield</a:t>
            </a:r>
            <a:r>
              <a:rPr lang="zh-CN" altLang="en-US" sz="2000" b="1" dirty="0"/>
              <a:t>网由</a:t>
            </a:r>
            <a:r>
              <a:rPr lang="en-US" altLang="zh-CN" sz="2000" b="1" dirty="0"/>
              <a:t>Hopfield</a:t>
            </a:r>
            <a:r>
              <a:rPr lang="zh-CN" altLang="en-US" sz="2000" b="1" dirty="0"/>
              <a:t>于</a:t>
            </a:r>
            <a:r>
              <a:rPr lang="en-US" altLang="zh-CN" sz="2000" b="1" dirty="0"/>
              <a:t>1982</a:t>
            </a:r>
            <a:r>
              <a:rPr lang="zh-CN" altLang="en-US" sz="2000" b="1" dirty="0"/>
              <a:t>年提出，是一类不带有学习功能的</a:t>
            </a:r>
            <a:r>
              <a:rPr lang="zh-CN" altLang="en-US" sz="2000" b="1" dirty="0">
                <a:solidFill>
                  <a:srgbClr val="CC3300"/>
                </a:solidFill>
              </a:rPr>
              <a:t>单层自联想</a:t>
            </a:r>
            <a:r>
              <a:rPr lang="zh-CN" altLang="en-US" sz="2000" b="1" dirty="0"/>
              <a:t>网，缺点是要对称连接，内存开销较大。</a:t>
            </a:r>
            <a:endParaRPr lang="en-US" altLang="zh-CN" sz="2000" b="1" dirty="0"/>
          </a:p>
          <a:p>
            <a:pPr marL="0" indent="0">
              <a:spcBef>
                <a:spcPct val="50000"/>
              </a:spcBef>
              <a:buNone/>
            </a:pPr>
            <a:endParaRPr lang="zh-CN" altLang="en-US" sz="2000" b="1" dirty="0"/>
          </a:p>
          <a:p>
            <a:pPr marL="0" indent="0">
              <a:spcBef>
                <a:spcPct val="50000"/>
              </a:spcBef>
              <a:buNone/>
            </a:pPr>
            <a:r>
              <a:rPr lang="en-US" altLang="zh-CN" sz="2000" b="1" dirty="0"/>
              <a:t>(h) </a:t>
            </a:r>
            <a:r>
              <a:rPr lang="en-US" altLang="zh-CN" sz="2000" b="1" dirty="0" err="1">
                <a:solidFill>
                  <a:srgbClr val="CC3300"/>
                </a:solidFill>
              </a:rPr>
              <a:t>MadaLine</a:t>
            </a:r>
            <a:r>
              <a:rPr lang="zh-CN" altLang="en-US" sz="2000" b="1" dirty="0"/>
              <a:t>是</a:t>
            </a:r>
            <a:r>
              <a:rPr lang="en-US" altLang="zh-CN" sz="2000" b="1" dirty="0" err="1"/>
              <a:t>AdaLine</a:t>
            </a:r>
            <a:r>
              <a:rPr lang="zh-CN" altLang="en-US" sz="2000" b="1" dirty="0"/>
              <a:t>的发展，是一组具有最小均方差线性</a:t>
            </a:r>
            <a:r>
              <a:rPr lang="zh-CN" altLang="en-US" sz="2000" b="1" dirty="0">
                <a:solidFill>
                  <a:srgbClr val="CC3300"/>
                </a:solidFill>
              </a:rPr>
              <a:t>网络的组合</a:t>
            </a:r>
            <a:r>
              <a:rPr lang="zh-CN" altLang="en-US" sz="2000" b="1" dirty="0"/>
              <a:t>，学习能力较强，但</a:t>
            </a:r>
            <a:r>
              <a:rPr lang="en-US" altLang="zh-CN" sz="2000" b="1" dirty="0"/>
              <a:t>I/O</a:t>
            </a:r>
            <a:r>
              <a:rPr lang="zh-CN" altLang="en-US" sz="2000" b="1" dirty="0"/>
              <a:t>间需满足线性关系。</a:t>
            </a:r>
            <a:endParaRPr lang="zh-CN" altLang="en-US" sz="2000" b="1" dirty="0"/>
          </a:p>
          <a:p>
            <a:pPr eaLnBrk="1" hangingPunct="1"/>
            <a:endParaRPr lang="en-US" altLang="zh-CN" sz="2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Text Box 2"/>
          <p:cNvSpPr txBox="1">
            <a:spLocks noChangeArrowheads="1"/>
          </p:cNvSpPr>
          <p:nvPr/>
        </p:nvSpPr>
        <p:spPr bwMode="auto">
          <a:xfrm>
            <a:off x="260649" y="123478"/>
            <a:ext cx="6329363"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50000"/>
              </a:spcBef>
              <a:spcAft>
                <a:spcPct val="0"/>
              </a:spcAft>
              <a:buClr>
                <a:srgbClr val="FF6699"/>
              </a:buClr>
              <a:buSzPct val="6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50000"/>
              </a:spcBef>
              <a:spcAft>
                <a:spcPct val="0"/>
              </a:spcAft>
              <a:buClr>
                <a:srgbClr val="FF6699"/>
              </a:buClr>
              <a:buSzPct val="6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50000"/>
              </a:spcBef>
              <a:spcAft>
                <a:spcPct val="0"/>
              </a:spcAft>
              <a:buClr>
                <a:srgbClr val="FF6699"/>
              </a:buClr>
              <a:buSzPct val="6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50000"/>
              </a:spcBef>
              <a:spcAft>
                <a:spcPct val="0"/>
              </a:spcAft>
              <a:buClr>
                <a:srgbClr val="FF6699"/>
              </a:buClr>
              <a:buSzPct val="6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r>
              <a:rPr kumimoji="1" lang="zh-CN" altLang="en-US" sz="2000" dirty="0"/>
              <a:t>　</a:t>
            </a:r>
            <a:br>
              <a:rPr kumimoji="1" lang="zh-CN" altLang="en-US" sz="2000" dirty="0"/>
            </a:br>
            <a:r>
              <a:rPr kumimoji="1" lang="zh-CN" altLang="en-US" sz="2000" dirty="0"/>
              <a:t>　　</a:t>
            </a:r>
            <a:r>
              <a:rPr kumimoji="1" lang="en-US" altLang="zh-CN" sz="2000" b="1" dirty="0"/>
              <a:t>(</a:t>
            </a:r>
            <a:r>
              <a:rPr kumimoji="1" lang="en-US" altLang="zh-CN" sz="2000" b="1" dirty="0" err="1"/>
              <a:t>i</a:t>
            </a:r>
            <a:r>
              <a:rPr kumimoji="1" lang="en-US" altLang="zh-CN" sz="2000" b="1" dirty="0"/>
              <a:t>) </a:t>
            </a:r>
            <a:r>
              <a:rPr kumimoji="1" lang="zh-CN" altLang="en-US" sz="2000" b="1" dirty="0"/>
              <a:t>认知机</a:t>
            </a:r>
            <a:r>
              <a:rPr kumimoji="1" lang="en-US" altLang="zh-CN" sz="2000" b="1" dirty="0"/>
              <a:t>(</a:t>
            </a:r>
            <a:r>
              <a:rPr kumimoji="1" lang="en-US" altLang="zh-CN" sz="2000" b="1" dirty="0" err="1">
                <a:solidFill>
                  <a:srgbClr val="CC3300"/>
                </a:solidFill>
              </a:rPr>
              <a:t>Neocognitron</a:t>
            </a:r>
            <a:r>
              <a:rPr kumimoji="1" lang="en-US" altLang="zh-CN" sz="2000" b="1" dirty="0"/>
              <a:t>)</a:t>
            </a:r>
            <a:r>
              <a:rPr kumimoji="1" lang="zh-CN" altLang="en-US" sz="2000" b="1" dirty="0"/>
              <a:t>由</a:t>
            </a:r>
            <a:r>
              <a:rPr kumimoji="1" lang="en-US" altLang="zh-CN" sz="2000" b="1" dirty="0"/>
              <a:t>Fukushima</a:t>
            </a:r>
            <a:r>
              <a:rPr kumimoji="1" lang="zh-CN" altLang="en-US" sz="2000" b="1" dirty="0"/>
              <a:t>于</a:t>
            </a:r>
            <a:r>
              <a:rPr kumimoji="1" lang="en-US" altLang="zh-CN" sz="2000" b="1" dirty="0"/>
              <a:t>1972</a:t>
            </a:r>
            <a:r>
              <a:rPr kumimoji="1" lang="zh-CN" altLang="en-US" sz="2000" b="1" dirty="0"/>
              <a:t>年提出，是迄今为止结构最复杂的</a:t>
            </a:r>
            <a:r>
              <a:rPr kumimoji="1" lang="zh-CN" altLang="en-US" sz="2000" b="1" dirty="0">
                <a:solidFill>
                  <a:srgbClr val="CC3300"/>
                </a:solidFill>
              </a:rPr>
              <a:t>多层网</a:t>
            </a:r>
            <a:r>
              <a:rPr kumimoji="1" lang="zh-CN" altLang="en-US" sz="2000" b="1" dirty="0"/>
              <a:t>，通过无导师学习，具有选择性注意的能力，对样品的平移、旋转不敏感。缺点是耗用结点及互连多，参数多且难选。</a:t>
            </a:r>
            <a:endParaRPr kumimoji="1" lang="zh-CN" altLang="en-US" sz="2000" b="1" dirty="0"/>
          </a:p>
          <a:p>
            <a:pPr algn="l" eaLnBrk="1" hangingPunct="1">
              <a:buClrTx/>
              <a:buSzTx/>
              <a:buFontTx/>
              <a:buNone/>
            </a:pPr>
            <a:br>
              <a:rPr kumimoji="1" lang="zh-CN" altLang="en-US" sz="2000" b="1" dirty="0"/>
            </a:br>
            <a:r>
              <a:rPr kumimoji="1" lang="zh-CN" altLang="en-US" sz="2000" b="1" dirty="0"/>
              <a:t>　　</a:t>
            </a:r>
            <a:r>
              <a:rPr kumimoji="1" lang="en-US" altLang="zh-CN" sz="2000" b="1" dirty="0"/>
              <a:t>(j) </a:t>
            </a:r>
            <a:r>
              <a:rPr kumimoji="1" lang="zh-CN" altLang="en-US" sz="2000" b="1" dirty="0"/>
              <a:t>感知器</a:t>
            </a:r>
            <a:r>
              <a:rPr kumimoji="1" lang="en-US" altLang="zh-CN" sz="2000" b="1" dirty="0"/>
              <a:t>(</a:t>
            </a:r>
            <a:r>
              <a:rPr kumimoji="1" lang="en-US" altLang="zh-CN" sz="2000" b="1" dirty="0">
                <a:solidFill>
                  <a:srgbClr val="CC3300"/>
                </a:solidFill>
              </a:rPr>
              <a:t>Perceptron</a:t>
            </a:r>
            <a:r>
              <a:rPr kumimoji="1" lang="en-US" altLang="zh-CN" sz="2000" b="1" dirty="0"/>
              <a:t>)</a:t>
            </a:r>
            <a:r>
              <a:rPr kumimoji="1" lang="zh-CN" altLang="en-US" sz="2000" b="1" dirty="0"/>
              <a:t>是最“古老”的网络</a:t>
            </a:r>
            <a:r>
              <a:rPr kumimoji="1" lang="en-US" altLang="zh-CN" sz="2000" b="1" dirty="0"/>
              <a:t>(Rosenblatt</a:t>
            </a:r>
            <a:r>
              <a:rPr kumimoji="1" lang="zh-CN" altLang="en-US" sz="2000" b="1" dirty="0"/>
              <a:t>，于</a:t>
            </a:r>
            <a:r>
              <a:rPr kumimoji="1" lang="en-US" altLang="zh-CN" sz="2000" b="1" dirty="0"/>
              <a:t>1975</a:t>
            </a:r>
            <a:r>
              <a:rPr kumimoji="1" lang="zh-CN" altLang="en-US" sz="2000" b="1" dirty="0"/>
              <a:t>年提出</a:t>
            </a:r>
            <a:r>
              <a:rPr kumimoji="1" lang="en-US" altLang="zh-CN" sz="2000" b="1" dirty="0"/>
              <a:t>)</a:t>
            </a:r>
            <a:r>
              <a:rPr kumimoji="1" lang="zh-CN" altLang="en-US" sz="2000" b="1" dirty="0"/>
              <a:t>，是一组可训练的</a:t>
            </a:r>
            <a:r>
              <a:rPr kumimoji="1" lang="zh-CN" altLang="en-US" sz="2000" b="1" dirty="0">
                <a:solidFill>
                  <a:srgbClr val="CC3300"/>
                </a:solidFill>
              </a:rPr>
              <a:t>线性分类器</a:t>
            </a:r>
            <a:r>
              <a:rPr kumimoji="1" lang="zh-CN" altLang="en-US" sz="2000" b="1" dirty="0"/>
              <a:t>，目前已很少使用</a:t>
            </a:r>
            <a:endParaRPr kumimoji="1" lang="zh-CN" altLang="en-US" sz="2000" b="1" dirty="0"/>
          </a:p>
          <a:p>
            <a:pPr algn="l" eaLnBrk="1" hangingPunct="1">
              <a:buClrTx/>
              <a:buSzTx/>
              <a:buFontTx/>
              <a:buNone/>
            </a:pPr>
            <a:r>
              <a:rPr kumimoji="1" lang="zh-CN" altLang="en-US" sz="2000" b="1" dirty="0"/>
              <a:t> </a:t>
            </a:r>
            <a:br>
              <a:rPr kumimoji="1" lang="zh-CN" altLang="en-US" sz="2000" b="1" dirty="0"/>
            </a:br>
            <a:r>
              <a:rPr kumimoji="1" lang="zh-CN" altLang="en-US" sz="2000" b="1" dirty="0"/>
              <a:t>　　</a:t>
            </a:r>
            <a:r>
              <a:rPr kumimoji="1" lang="en-US" altLang="zh-CN" sz="2000" b="1" dirty="0"/>
              <a:t>(k) </a:t>
            </a:r>
            <a:r>
              <a:rPr kumimoji="1" lang="zh-CN" altLang="en-US" sz="2000" b="1" dirty="0"/>
              <a:t>自组织映射网</a:t>
            </a:r>
            <a:r>
              <a:rPr kumimoji="1" lang="en-US" altLang="zh-CN" sz="2000" b="1" dirty="0"/>
              <a:t>(</a:t>
            </a:r>
            <a:r>
              <a:rPr kumimoji="1" lang="en-US" altLang="zh-CN" sz="2000" b="1" dirty="0">
                <a:solidFill>
                  <a:srgbClr val="CC3300"/>
                </a:solidFill>
              </a:rPr>
              <a:t>SOM</a:t>
            </a:r>
            <a:r>
              <a:rPr kumimoji="1" lang="en-US" altLang="zh-CN" sz="2000" b="1" dirty="0"/>
              <a:t>)</a:t>
            </a:r>
            <a:r>
              <a:rPr kumimoji="1" lang="zh-CN" altLang="en-US" sz="2000" b="1" dirty="0"/>
              <a:t>由</a:t>
            </a:r>
            <a:r>
              <a:rPr kumimoji="1" lang="en-US" altLang="zh-CN" sz="2000" b="1" dirty="0" err="1"/>
              <a:t>Kohonen</a:t>
            </a:r>
            <a:r>
              <a:rPr kumimoji="1" lang="zh-CN" altLang="en-US" sz="2000" b="1" dirty="0"/>
              <a:t>于</a:t>
            </a:r>
            <a:r>
              <a:rPr kumimoji="1" lang="en-US" altLang="zh-CN" sz="2000" b="1" dirty="0"/>
              <a:t>1972</a:t>
            </a:r>
            <a:r>
              <a:rPr kumimoji="1" lang="zh-CN" altLang="en-US" sz="2000" b="1" dirty="0"/>
              <a:t>年提出。能形成簇与簇之间的</a:t>
            </a:r>
            <a:r>
              <a:rPr kumimoji="1" lang="zh-CN" altLang="en-US" sz="2000" b="1" dirty="0">
                <a:solidFill>
                  <a:srgbClr val="CC3300"/>
                </a:solidFill>
              </a:rPr>
              <a:t>连续映射</a:t>
            </a:r>
            <a:r>
              <a:rPr kumimoji="1" lang="zh-CN" altLang="en-US" sz="2000" b="1" dirty="0"/>
              <a:t>，起向量量化器的作用。</a:t>
            </a:r>
            <a:br>
              <a:rPr kumimoji="1" lang="zh-CN" altLang="en-US" sz="2000" dirty="0"/>
            </a:br>
            <a:endParaRPr kumimoji="1" lang="zh-CN" altLang="en-US" sz="2000"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ChangeArrowheads="1"/>
          </p:cNvSpPr>
          <p:nvPr/>
        </p:nvSpPr>
        <p:spPr bwMode="auto">
          <a:xfrm>
            <a:off x="188640" y="1131590"/>
            <a:ext cx="5994797"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20000"/>
              </a:spcBef>
              <a:buClr>
                <a:schemeClr val="folHlink"/>
              </a:buClr>
              <a:buSzPct val="85000"/>
              <a:buFont typeface="Wingdings 2" panose="05020102010507070707" pitchFamily="18" charset="2"/>
              <a:buNone/>
            </a:pPr>
            <a:r>
              <a:rPr lang="zh-CN" altLang="en-US" sz="2000" b="1" dirty="0">
                <a:solidFill>
                  <a:schemeClr val="folHlink"/>
                </a:solidFill>
                <a:latin typeface="宋体" panose="02010600030101010101" pitchFamily="2" charset="-122"/>
              </a:rPr>
              <a:t>第一高潮期（</a:t>
            </a:r>
            <a:r>
              <a:rPr lang="en-US" altLang="zh-CN" sz="2000" b="1" dirty="0">
                <a:solidFill>
                  <a:schemeClr val="folHlink"/>
                </a:solidFill>
                <a:latin typeface="Times New Roman" panose="02020603050405020304" pitchFamily="18" charset="0"/>
              </a:rPr>
              <a:t>1950~1968</a:t>
            </a:r>
            <a:r>
              <a:rPr lang="zh-CN" altLang="en-US" sz="2000" b="1" dirty="0">
                <a:solidFill>
                  <a:schemeClr val="folHlink"/>
                </a:solidFill>
                <a:latin typeface="宋体" panose="02010600030101010101" pitchFamily="2" charset="-122"/>
              </a:rPr>
              <a:t>）</a:t>
            </a:r>
            <a:endParaRPr lang="zh-CN" altLang="en-US" sz="2000" dirty="0">
              <a:solidFill>
                <a:schemeClr val="folHlink"/>
              </a:solidFill>
              <a:latin typeface="Times New Roman" panose="02020603050405020304" pitchFamily="18" charset="0"/>
            </a:endParaRPr>
          </a:p>
          <a:p>
            <a:pPr algn="just" eaLnBrk="1" hangingPunct="1">
              <a:spcBef>
                <a:spcPct val="20000"/>
              </a:spcBef>
              <a:buClr>
                <a:schemeClr val="folHlink"/>
              </a:buClr>
              <a:buSzPct val="85000"/>
              <a:buFont typeface="Wingdings 2" panose="05020102010507070707" pitchFamily="18" charset="2"/>
              <a:buChar char="¡"/>
            </a:pPr>
            <a:r>
              <a:rPr lang="zh-CN" altLang="en-US" sz="2000" b="1" dirty="0">
                <a:latin typeface="宋体" panose="02010600030101010101" pitchFamily="2" charset="-122"/>
              </a:rPr>
              <a:t>以</a:t>
            </a:r>
            <a:r>
              <a:rPr lang="en-US" altLang="zh-CN" sz="2000" b="1" dirty="0">
                <a:latin typeface="Times New Roman" panose="02020603050405020304" pitchFamily="18" charset="0"/>
              </a:rPr>
              <a:t>Marvin Minsky</a:t>
            </a:r>
            <a:r>
              <a:rPr lang="zh-CN" altLang="en-US" sz="2000" b="1" dirty="0">
                <a:latin typeface="宋体" panose="02010600030101010101" pitchFamily="2" charset="-122"/>
              </a:rPr>
              <a:t>，</a:t>
            </a:r>
            <a:r>
              <a:rPr lang="en-US" altLang="zh-CN" sz="2000" b="1" dirty="0">
                <a:latin typeface="Times New Roman" panose="02020603050405020304" pitchFamily="18" charset="0"/>
              </a:rPr>
              <a:t>Frank Rosenblatt</a:t>
            </a:r>
            <a:r>
              <a:rPr lang="zh-CN" altLang="en-US" sz="2000" b="1" dirty="0">
                <a:latin typeface="宋体" panose="02010600030101010101" pitchFamily="2" charset="-122"/>
              </a:rPr>
              <a:t>，</a:t>
            </a:r>
            <a:r>
              <a:rPr lang="en-US" altLang="zh-CN" sz="2000" b="1" dirty="0">
                <a:latin typeface="Times New Roman" panose="02020603050405020304" pitchFamily="18" charset="0"/>
              </a:rPr>
              <a:t>Bernard </a:t>
            </a:r>
            <a:r>
              <a:rPr lang="en-US" altLang="zh-CN" sz="2000" b="1" dirty="0" err="1">
                <a:latin typeface="Times New Roman" panose="02020603050405020304" pitchFamily="18" charset="0"/>
              </a:rPr>
              <a:t>Widrow</a:t>
            </a:r>
            <a:r>
              <a:rPr lang="zh-CN" altLang="en-US" sz="2000" b="1" dirty="0">
                <a:latin typeface="宋体" panose="02010600030101010101" pitchFamily="2" charset="-122"/>
              </a:rPr>
              <a:t>等为代表人物，代表作是单级感知器（</a:t>
            </a:r>
            <a:r>
              <a:rPr lang="en-US" altLang="zh-CN" sz="2000" b="1" dirty="0">
                <a:latin typeface="Times New Roman" panose="02020603050405020304" pitchFamily="18" charset="0"/>
              </a:rPr>
              <a:t>Perceptron</a:t>
            </a:r>
            <a:r>
              <a:rPr lang="zh-CN" altLang="en-US" sz="2000" b="1" dirty="0">
                <a:latin typeface="宋体" panose="02010600030101010101" pitchFamily="2" charset="-122"/>
              </a:rPr>
              <a:t>）</a:t>
            </a:r>
            <a:r>
              <a:rPr lang="zh-CN" altLang="en-US" sz="2000" b="1" dirty="0" smtClean="0">
                <a:latin typeface="宋体" panose="02010600030101010101" pitchFamily="2" charset="-122"/>
              </a:rPr>
              <a:t>。</a:t>
            </a:r>
            <a:endParaRPr lang="en-US" altLang="zh-CN" sz="2000" b="1" dirty="0" smtClean="0">
              <a:latin typeface="宋体" panose="02010600030101010101" pitchFamily="2" charset="-122"/>
            </a:endParaRPr>
          </a:p>
          <a:p>
            <a:pPr algn="just" eaLnBrk="1" hangingPunct="1">
              <a:spcBef>
                <a:spcPct val="20000"/>
              </a:spcBef>
              <a:buClr>
                <a:schemeClr val="folHlink"/>
              </a:buClr>
              <a:buSzPct val="85000"/>
              <a:buFont typeface="Wingdings 2" panose="05020102010507070707" pitchFamily="18" charset="2"/>
              <a:buChar char="¡"/>
            </a:pPr>
            <a:r>
              <a:rPr lang="zh-CN" altLang="en-US" sz="2000" b="1" dirty="0" smtClean="0">
                <a:latin typeface="宋体" panose="02010600030101010101" pitchFamily="2" charset="-122"/>
              </a:rPr>
              <a:t>可用</a:t>
            </a:r>
            <a:r>
              <a:rPr lang="zh-CN" altLang="en-US" sz="2000" b="1" dirty="0">
                <a:latin typeface="宋体" panose="02010600030101010101" pitchFamily="2" charset="-122"/>
              </a:rPr>
              <a:t>电子线路模拟。</a:t>
            </a:r>
            <a:endParaRPr lang="zh-CN" altLang="en-US" sz="2000" b="1" dirty="0">
              <a:latin typeface="Times New Roman" panose="02020603050405020304" pitchFamily="18" charset="0"/>
            </a:endParaRPr>
          </a:p>
          <a:p>
            <a:pPr eaLnBrk="1" hangingPunct="1">
              <a:spcBef>
                <a:spcPct val="20000"/>
              </a:spcBef>
              <a:buClr>
                <a:schemeClr val="folHlink"/>
              </a:buClr>
              <a:buSzPct val="85000"/>
              <a:buFont typeface="Wingdings 2" panose="05020102010507070707" pitchFamily="18" charset="2"/>
              <a:buChar char="¡"/>
            </a:pPr>
            <a:r>
              <a:rPr lang="zh-CN" altLang="en-US" sz="2000" b="1" dirty="0">
                <a:latin typeface="宋体" panose="02010600030101010101" pitchFamily="2" charset="-122"/>
              </a:rPr>
              <a:t>人们乐观地认为几乎已经找到了智能的关键。许多部门都开始大批地投入此项研究，希望尽快占领制高点。</a:t>
            </a:r>
            <a:endParaRPr lang="zh-CN" altLang="en-US" sz="20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 calcmode="lin" valueType="num">
                                      <p:cBhvr additive="base">
                                        <p:cTn id="7" dur="500" fill="hold"/>
                                        <p:tgtEl>
                                          <p:spTgt spid="358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8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843">
                                            <p:txEl>
                                              <p:pRg st="1" end="1"/>
                                            </p:txEl>
                                          </p:spTgt>
                                        </p:tgtEl>
                                        <p:attrNameLst>
                                          <p:attrName>style.visibility</p:attrName>
                                        </p:attrNameLst>
                                      </p:cBhvr>
                                      <p:to>
                                        <p:strVal val="visible"/>
                                      </p:to>
                                    </p:set>
                                    <p:anim calcmode="lin" valueType="num">
                                      <p:cBhvr additive="base">
                                        <p:cTn id="13" dur="500" fill="hold"/>
                                        <p:tgtEl>
                                          <p:spTgt spid="358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8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843">
                                            <p:txEl>
                                              <p:pRg st="2" end="2"/>
                                            </p:txEl>
                                          </p:spTgt>
                                        </p:tgtEl>
                                        <p:attrNameLst>
                                          <p:attrName>style.visibility</p:attrName>
                                        </p:attrNameLst>
                                      </p:cBhvr>
                                      <p:to>
                                        <p:strVal val="visible"/>
                                      </p:to>
                                    </p:set>
                                    <p:anim calcmode="lin" valueType="num">
                                      <p:cBhvr additive="base">
                                        <p:cTn id="19" dur="500" fill="hold"/>
                                        <p:tgtEl>
                                          <p:spTgt spid="358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8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843">
                                            <p:txEl>
                                              <p:pRg st="3" end="3"/>
                                            </p:txEl>
                                          </p:spTgt>
                                        </p:tgtEl>
                                        <p:attrNameLst>
                                          <p:attrName>style.visibility</p:attrName>
                                        </p:attrNameLst>
                                      </p:cBhvr>
                                      <p:to>
                                        <p:strVal val="visible"/>
                                      </p:to>
                                    </p:set>
                                    <p:anim calcmode="lin" valueType="num">
                                      <p:cBhvr additive="base">
                                        <p:cTn id="25" dur="500" fill="hold"/>
                                        <p:tgtEl>
                                          <p:spTgt spid="358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84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autoUpdateAnimBg="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1026"/>
          <p:cNvSpPr>
            <a:spLocks noGrp="1" noChangeArrowheads="1"/>
          </p:cNvSpPr>
          <p:nvPr>
            <p:ph type="title"/>
          </p:nvPr>
        </p:nvSpPr>
        <p:spPr>
          <a:xfrm>
            <a:off x="3383" y="1"/>
            <a:ext cx="6000750" cy="1257300"/>
          </a:xfrm>
        </p:spPr>
        <p:txBody>
          <a:bodyPr vert="horz" lIns="91440" tIns="45720" rIns="91440" bIns="45720" rtlCol="0" anchor="ctr">
            <a:normAutofit/>
          </a:bodyPr>
          <a:lstStyle/>
          <a:p>
            <a:r>
              <a:rPr lang="en-US" altLang="zh-CN" sz="2200" dirty="0">
                <a:solidFill>
                  <a:srgbClr val="000000"/>
                </a:solidFill>
                <a:cs typeface="+mn-cs"/>
              </a:rPr>
              <a:t>5.2.4  </a:t>
            </a:r>
            <a:r>
              <a:rPr lang="zh-CN" altLang="en-US" sz="2200" dirty="0">
                <a:solidFill>
                  <a:srgbClr val="000000"/>
                </a:solidFill>
                <a:cs typeface="+mn-cs"/>
              </a:rPr>
              <a:t>基于神经网络的知识表示与推理 </a:t>
            </a:r>
            <a:endParaRPr lang="zh-CN" altLang="en-US" sz="2200" dirty="0">
              <a:solidFill>
                <a:srgbClr val="000000"/>
              </a:solidFill>
              <a:cs typeface="+mn-cs"/>
            </a:endParaRPr>
          </a:p>
        </p:txBody>
      </p:sp>
      <p:sp>
        <p:nvSpPr>
          <p:cNvPr id="506883" name="Rectangle 1027"/>
          <p:cNvSpPr>
            <a:spLocks noGrp="1" noChangeArrowheads="1"/>
          </p:cNvSpPr>
          <p:nvPr>
            <p:ph type="body" idx="1"/>
          </p:nvPr>
        </p:nvSpPr>
        <p:spPr>
          <a:xfrm>
            <a:off x="138740" y="987575"/>
            <a:ext cx="6711742" cy="3092053"/>
          </a:xfrm>
        </p:spPr>
        <p:txBody>
          <a:bodyPr>
            <a:noAutofit/>
          </a:bodyPr>
          <a:lstStyle/>
          <a:p>
            <a:r>
              <a:rPr lang="en-US" altLang="zh-CN" b="1" dirty="0">
                <a:solidFill>
                  <a:schemeClr val="accent2"/>
                </a:solidFill>
              </a:rPr>
              <a:t>1.</a:t>
            </a:r>
            <a:r>
              <a:rPr lang="zh-CN" altLang="en-US" b="1" dirty="0">
                <a:solidFill>
                  <a:schemeClr val="accent2"/>
                </a:solidFill>
              </a:rPr>
              <a:t>基于神经网络的知识表示</a:t>
            </a:r>
            <a:r>
              <a:rPr lang="zh-CN" altLang="en-US" dirty="0"/>
              <a:t> </a:t>
            </a:r>
            <a:endParaRPr lang="zh-CN" altLang="en-US" dirty="0"/>
          </a:p>
          <a:p>
            <a:pPr>
              <a:buFont typeface="Wingdings" panose="05000000000000000000" pitchFamily="2" charset="2"/>
              <a:buNone/>
            </a:pPr>
            <a:r>
              <a:rPr lang="zh-CN" altLang="en-US" dirty="0"/>
              <a:t>          神经网络中的知识表示是一种隐式的表示方法。在这里，知识并不像在产生式系统中那样独立地表示为每一条规则，而是将某一问题的若干知识在同一网络中表示。</a:t>
            </a:r>
            <a:endParaRPr lang="zh-CN" altLang="en-US" dirty="0"/>
          </a:p>
          <a:p>
            <a:pPr>
              <a:buFont typeface="Wingdings" panose="05000000000000000000" pitchFamily="2" charset="2"/>
              <a:buNone/>
            </a:pPr>
            <a:r>
              <a:rPr lang="zh-CN" altLang="en-US" dirty="0"/>
              <a:t>		例如，在有些神经网络系统中，知识是用神经网络所对应的有向权图的邻接矩阵及阈值向量表示的。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06883">
                                            <p:txEl>
                                              <p:pRg st="0" end="0"/>
                                            </p:txEl>
                                          </p:spTgt>
                                        </p:tgtEl>
                                        <p:attrNameLst>
                                          <p:attrName>style.visibility</p:attrName>
                                        </p:attrNameLst>
                                      </p:cBhvr>
                                      <p:to>
                                        <p:strVal val="visible"/>
                                      </p:to>
                                    </p:set>
                                    <p:animEffect transition="in" filter="fade">
                                      <p:cBhvr>
                                        <p:cTn id="7" dur="1000"/>
                                        <p:tgtEl>
                                          <p:spTgt spid="506883">
                                            <p:txEl>
                                              <p:pRg st="0" end="0"/>
                                            </p:txEl>
                                          </p:spTgt>
                                        </p:tgtEl>
                                      </p:cBhvr>
                                    </p:animEffect>
                                    <p:anim calcmode="lin" valueType="num">
                                      <p:cBhvr>
                                        <p:cTn id="8" dur="1000" fill="hold"/>
                                        <p:tgtEl>
                                          <p:spTgt spid="50688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0688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06883">
                                            <p:txEl>
                                              <p:pRg st="1" end="1"/>
                                            </p:txEl>
                                          </p:spTgt>
                                        </p:tgtEl>
                                        <p:attrNameLst>
                                          <p:attrName>style.visibility</p:attrName>
                                        </p:attrNameLst>
                                      </p:cBhvr>
                                      <p:to>
                                        <p:strVal val="visible"/>
                                      </p:to>
                                    </p:set>
                                    <p:animEffect transition="in" filter="fade">
                                      <p:cBhvr>
                                        <p:cTn id="14" dur="1000"/>
                                        <p:tgtEl>
                                          <p:spTgt spid="506883">
                                            <p:txEl>
                                              <p:pRg st="1" end="1"/>
                                            </p:txEl>
                                          </p:spTgt>
                                        </p:tgtEl>
                                      </p:cBhvr>
                                    </p:animEffect>
                                    <p:anim calcmode="lin" valueType="num">
                                      <p:cBhvr>
                                        <p:cTn id="15" dur="1000" fill="hold"/>
                                        <p:tgtEl>
                                          <p:spTgt spid="50688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0688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06883">
                                            <p:txEl>
                                              <p:pRg st="2" end="2"/>
                                            </p:txEl>
                                          </p:spTgt>
                                        </p:tgtEl>
                                        <p:attrNameLst>
                                          <p:attrName>style.visibility</p:attrName>
                                        </p:attrNameLst>
                                      </p:cBhvr>
                                      <p:to>
                                        <p:strVal val="visible"/>
                                      </p:to>
                                    </p:set>
                                    <p:animEffect transition="in" filter="fade">
                                      <p:cBhvr>
                                        <p:cTn id="21" dur="1000"/>
                                        <p:tgtEl>
                                          <p:spTgt spid="506883">
                                            <p:txEl>
                                              <p:pRg st="2" end="2"/>
                                            </p:txEl>
                                          </p:spTgt>
                                        </p:tgtEl>
                                      </p:cBhvr>
                                    </p:animEffect>
                                    <p:anim calcmode="lin" valueType="num">
                                      <p:cBhvr>
                                        <p:cTn id="22" dur="1000" fill="hold"/>
                                        <p:tgtEl>
                                          <p:spTgt spid="50688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0688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9444" name="Group 1060"/>
          <p:cNvGraphicFramePr>
            <a:graphicFrameLocks noGrp="1"/>
          </p:cNvGraphicFramePr>
          <p:nvPr/>
        </p:nvGraphicFramePr>
        <p:xfrm>
          <a:off x="2288253" y="1470112"/>
          <a:ext cx="1771650" cy="1428750"/>
        </p:xfrm>
        <a:graphic>
          <a:graphicData uri="http://schemas.openxmlformats.org/drawingml/2006/table">
            <a:tbl>
              <a:tblPr/>
              <a:tblGrid>
                <a:gridCol w="590550"/>
                <a:gridCol w="590550"/>
                <a:gridCol w="590550"/>
              </a:tblGrid>
              <a:tr h="285750">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1" lang="en-US" altLang="zh-CN"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x1</a:t>
                      </a:r>
                      <a:endParaRPr kumimoji="1" lang="en-US" altLang="zh-CN"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x2</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85750">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85750">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1"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85750">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1"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85750">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1"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29442" name="Text Box 1058"/>
          <p:cNvSpPr txBox="1">
            <a:spLocks noChangeArrowheads="1"/>
          </p:cNvSpPr>
          <p:nvPr/>
        </p:nvSpPr>
        <p:spPr bwMode="auto">
          <a:xfrm>
            <a:off x="1988840" y="1079613"/>
            <a:ext cx="237291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600" dirty="0"/>
              <a:t>“</a:t>
            </a:r>
            <a:r>
              <a:rPr lang="zh-CN" altLang="en-US" sz="1600" dirty="0">
                <a:latin typeface="Tahoma" panose="020B0604030504040204" pitchFamily="34" charset="0"/>
              </a:rPr>
              <a:t>异或</a:t>
            </a:r>
            <a:r>
              <a:rPr lang="zh-CN" altLang="en-US" sz="1600" dirty="0"/>
              <a:t>”</a:t>
            </a:r>
            <a:r>
              <a:rPr lang="zh-CN" altLang="en-US" sz="1600" dirty="0">
                <a:latin typeface="Tahoma" panose="020B0604030504040204" pitchFamily="34" charset="0"/>
              </a:rPr>
              <a:t>逻辑问题真值表</a:t>
            </a:r>
            <a:endParaRPr lang="zh-CN" altLang="en-US" sz="1600" dirty="0">
              <a:latin typeface="Tahoma" panose="020B0604030504040204" pitchFamily="34" charset="0"/>
            </a:endParaRPr>
          </a:p>
        </p:txBody>
      </p:sp>
      <p:sp>
        <p:nvSpPr>
          <p:cNvPr id="529443" name="Rectangle 1059"/>
          <p:cNvSpPr>
            <a:spLocks noGrp="1" noChangeArrowheads="1"/>
          </p:cNvSpPr>
          <p:nvPr>
            <p:ph type="body" idx="1"/>
          </p:nvPr>
        </p:nvSpPr>
        <p:spPr>
          <a:xfrm>
            <a:off x="30803" y="339502"/>
            <a:ext cx="5829300" cy="544116"/>
          </a:xfrm>
          <a:noFill/>
          <a:extLst>
            <a:ext uri="{91240B29-F687-4F45-9708-019B960494DF}">
              <a14:hiddenLine xmlns:a14="http://schemas.microsoft.com/office/drawing/2010/main" w="12700">
                <a:solidFill>
                  <a:schemeClr val="tx1"/>
                </a:solidFill>
                <a:miter lim="800000"/>
                <a:headEnd/>
                <a:tailEnd/>
              </a14:hiddenLine>
            </a:ext>
          </a:extLst>
        </p:spPr>
        <p:txBody>
          <a:bodyPr>
            <a:normAutofit/>
          </a:bodyPr>
          <a:lstStyle/>
          <a:p>
            <a:r>
              <a:rPr lang="zh-CN" altLang="en-US" sz="2000" dirty="0"/>
              <a:t>例</a:t>
            </a:r>
            <a:r>
              <a:rPr lang="en-US" altLang="zh-CN" sz="2000" dirty="0"/>
              <a:t>1</a:t>
            </a:r>
            <a:r>
              <a:rPr lang="zh-CN" altLang="en-US" sz="2000" dirty="0"/>
              <a:t>：表示“异或”问题的两层感知器模型</a:t>
            </a:r>
            <a:endParaRPr lang="zh-CN" altLang="en-US" sz="2000" dirty="0"/>
          </a:p>
        </p:txBody>
      </p:sp>
      <p:sp>
        <p:nvSpPr>
          <p:cNvPr id="3" name="矩形 2"/>
          <p:cNvSpPr/>
          <p:nvPr/>
        </p:nvSpPr>
        <p:spPr>
          <a:xfrm>
            <a:off x="404665" y="3291831"/>
            <a:ext cx="6231703" cy="1015663"/>
          </a:xfrm>
          <a:prstGeom prst="rect">
            <a:avLst/>
          </a:prstGeom>
        </p:spPr>
        <p:txBody>
          <a:bodyPr wrap="square">
            <a:spAutoFit/>
          </a:bodyPr>
          <a:lstStyle/>
          <a:p>
            <a:r>
              <a:rPr lang="zh-CN" altLang="en-US" sz="2000" dirty="0">
                <a:solidFill>
                  <a:srgbClr val="C00000"/>
                </a:solidFill>
              </a:rPr>
              <a:t>已知用单层感知机是无法解决</a:t>
            </a:r>
            <a:r>
              <a:rPr lang="en-US" altLang="zh-CN" sz="2000" dirty="0">
                <a:solidFill>
                  <a:srgbClr val="C00000"/>
                </a:solidFill>
              </a:rPr>
              <a:t>XOR</a:t>
            </a:r>
            <a:r>
              <a:rPr lang="zh-CN" altLang="en-US" sz="2000" dirty="0">
                <a:solidFill>
                  <a:srgbClr val="C00000"/>
                </a:solidFill>
              </a:rPr>
              <a:t>问题的，需要增加隐单元。隐单元的数量可以有多种选择。这里给出含有两个隐单元（只有一层隐单元）的前馈神经网络。</a:t>
            </a:r>
            <a:endParaRPr lang="en-US" altLang="zh-CN" sz="20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5281" y="171861"/>
            <a:ext cx="6172200" cy="1368152"/>
          </a:xfrm>
        </p:spPr>
        <p:txBody>
          <a:bodyPr>
            <a:normAutofit/>
          </a:bodyPr>
          <a:lstStyle/>
          <a:p>
            <a:r>
              <a:rPr lang="zh-CN" altLang="en-US" sz="2000" dirty="0"/>
              <a:t>支持</a:t>
            </a:r>
            <a:r>
              <a:rPr lang="en-US" altLang="zh-CN" sz="2000" dirty="0"/>
              <a:t>XOR</a:t>
            </a:r>
            <a:r>
              <a:rPr lang="zh-CN" altLang="en-US" sz="2000" dirty="0"/>
              <a:t>问题的神经网络可以如下图所示。</a:t>
            </a:r>
            <a:endParaRPr lang="zh-CN" altLang="en-US" sz="2000" dirty="0"/>
          </a:p>
        </p:txBody>
      </p:sp>
      <p:grpSp>
        <p:nvGrpSpPr>
          <p:cNvPr id="25" name="Group 89"/>
          <p:cNvGrpSpPr/>
          <p:nvPr/>
        </p:nvGrpSpPr>
        <p:grpSpPr bwMode="auto">
          <a:xfrm>
            <a:off x="1772816" y="741041"/>
            <a:ext cx="3612357" cy="2064544"/>
            <a:chOff x="164" y="1698"/>
            <a:chExt cx="3034" cy="1734"/>
          </a:xfrm>
        </p:grpSpPr>
        <p:sp>
          <p:nvSpPr>
            <p:cNvPr id="26" name="Text Box 5"/>
            <p:cNvSpPr txBox="1">
              <a:spLocks noChangeArrowheads="1"/>
            </p:cNvSpPr>
            <p:nvPr/>
          </p:nvSpPr>
          <p:spPr bwMode="auto">
            <a:xfrm>
              <a:off x="890" y="1698"/>
              <a:ext cx="200" cy="276"/>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500" tIns="8100" rIns="13500" bIns="8100"/>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eaLnBrk="1" hangingPunct="1">
                <a:spcBef>
                  <a:spcPct val="0"/>
                </a:spcBef>
                <a:buClrTx/>
                <a:buSzTx/>
                <a:buFontTx/>
                <a:buNone/>
              </a:pPr>
              <a:r>
                <a:rPr lang="en-US" altLang="zh-CN" sz="1500" dirty="0">
                  <a:ea typeface="宋体" panose="02010600030101010101" pitchFamily="2" charset="-122"/>
                </a:rPr>
                <a:t>1</a:t>
              </a:r>
              <a:endParaRPr lang="en-US" altLang="zh-CN" sz="1500" dirty="0">
                <a:latin typeface="Arial" panose="020B0604020202020204" pitchFamily="34" charset="0"/>
                <a:ea typeface="宋体" panose="02010600030101010101" pitchFamily="2" charset="-122"/>
              </a:endParaRPr>
            </a:p>
          </p:txBody>
        </p:sp>
        <p:sp>
          <p:nvSpPr>
            <p:cNvPr id="27" name="Text Box 6"/>
            <p:cNvSpPr txBox="1">
              <a:spLocks noChangeArrowheads="1"/>
            </p:cNvSpPr>
            <p:nvPr/>
          </p:nvSpPr>
          <p:spPr bwMode="auto">
            <a:xfrm>
              <a:off x="989" y="1974"/>
              <a:ext cx="202" cy="27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500" tIns="8100" rIns="13500" bIns="8100"/>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eaLnBrk="1" hangingPunct="1">
                <a:spcBef>
                  <a:spcPct val="0"/>
                </a:spcBef>
                <a:buClrTx/>
                <a:buSzTx/>
                <a:buFontTx/>
                <a:buNone/>
              </a:pPr>
              <a:r>
                <a:rPr lang="en-US" altLang="zh-CN" sz="1500">
                  <a:ea typeface="宋体" panose="02010600030101010101" pitchFamily="2" charset="-122"/>
                </a:rPr>
                <a:t>1</a:t>
              </a:r>
              <a:endParaRPr lang="en-US" altLang="zh-CN" sz="1500">
                <a:latin typeface="Arial" panose="020B0604020202020204" pitchFamily="34" charset="0"/>
                <a:ea typeface="宋体" panose="02010600030101010101" pitchFamily="2" charset="-122"/>
              </a:endParaRPr>
            </a:p>
          </p:txBody>
        </p:sp>
        <p:sp>
          <p:nvSpPr>
            <p:cNvPr id="28" name="Oval 11"/>
            <p:cNvSpPr>
              <a:spLocks noChangeArrowheads="1"/>
            </p:cNvSpPr>
            <p:nvPr/>
          </p:nvSpPr>
          <p:spPr bwMode="auto">
            <a:xfrm>
              <a:off x="352" y="1823"/>
              <a:ext cx="162" cy="166"/>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endParaRPr lang="zh-CN" altLang="zh-CN" sz="1350">
                <a:latin typeface="Arial" panose="020B0604020202020204" pitchFamily="34" charset="0"/>
                <a:ea typeface="宋体" panose="02010600030101010101" pitchFamily="2" charset="-122"/>
              </a:endParaRPr>
            </a:p>
          </p:txBody>
        </p:sp>
        <p:sp>
          <p:nvSpPr>
            <p:cNvPr id="29" name="Oval 12"/>
            <p:cNvSpPr>
              <a:spLocks noChangeArrowheads="1"/>
            </p:cNvSpPr>
            <p:nvPr/>
          </p:nvSpPr>
          <p:spPr bwMode="auto">
            <a:xfrm>
              <a:off x="361" y="2704"/>
              <a:ext cx="163" cy="166"/>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endParaRPr lang="zh-CN" altLang="zh-CN" sz="1350">
                <a:latin typeface="Arial" panose="020B0604020202020204" pitchFamily="34" charset="0"/>
                <a:ea typeface="宋体" panose="02010600030101010101" pitchFamily="2" charset="-122"/>
              </a:endParaRPr>
            </a:p>
          </p:txBody>
        </p:sp>
        <p:sp>
          <p:nvSpPr>
            <p:cNvPr id="30" name="Oval 13"/>
            <p:cNvSpPr>
              <a:spLocks noChangeArrowheads="1"/>
            </p:cNvSpPr>
            <p:nvPr/>
          </p:nvSpPr>
          <p:spPr bwMode="auto">
            <a:xfrm>
              <a:off x="1304" y="1797"/>
              <a:ext cx="199" cy="199"/>
            </a:xfrm>
            <a:prstGeom prst="ellipse">
              <a:avLst/>
            </a:prstGeom>
            <a:solidFill>
              <a:srgbClr val="000000"/>
            </a:solid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endParaRPr lang="zh-CN" altLang="zh-CN" sz="1350">
                <a:latin typeface="Arial" panose="020B0604020202020204" pitchFamily="34" charset="0"/>
                <a:ea typeface="宋体" panose="02010600030101010101" pitchFamily="2" charset="-122"/>
              </a:endParaRPr>
            </a:p>
          </p:txBody>
        </p:sp>
        <p:sp>
          <p:nvSpPr>
            <p:cNvPr id="31" name="Line 10"/>
            <p:cNvSpPr>
              <a:spLocks noChangeShapeType="1"/>
            </p:cNvSpPr>
            <p:nvPr/>
          </p:nvSpPr>
          <p:spPr bwMode="auto">
            <a:xfrm>
              <a:off x="501" y="1939"/>
              <a:ext cx="826" cy="854"/>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p>
          </p:txBody>
        </p:sp>
        <p:sp>
          <p:nvSpPr>
            <p:cNvPr id="32" name="Line 15"/>
            <p:cNvSpPr>
              <a:spLocks noChangeShapeType="1"/>
            </p:cNvSpPr>
            <p:nvPr/>
          </p:nvSpPr>
          <p:spPr bwMode="auto">
            <a:xfrm>
              <a:off x="523" y="1912"/>
              <a:ext cx="781"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p>
          </p:txBody>
        </p:sp>
        <p:sp>
          <p:nvSpPr>
            <p:cNvPr id="33" name="Line 16"/>
            <p:cNvSpPr>
              <a:spLocks noChangeShapeType="1"/>
            </p:cNvSpPr>
            <p:nvPr/>
          </p:nvSpPr>
          <p:spPr bwMode="auto">
            <a:xfrm>
              <a:off x="521" y="2795"/>
              <a:ext cx="782" cy="1"/>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p>
          </p:txBody>
        </p:sp>
        <p:sp>
          <p:nvSpPr>
            <p:cNvPr id="34" name="Line 17"/>
            <p:cNvSpPr>
              <a:spLocks noChangeShapeType="1"/>
            </p:cNvSpPr>
            <p:nvPr/>
          </p:nvSpPr>
          <p:spPr bwMode="auto">
            <a:xfrm flipV="1">
              <a:off x="523" y="1939"/>
              <a:ext cx="792" cy="826"/>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p>
          </p:txBody>
        </p:sp>
        <p:grpSp>
          <p:nvGrpSpPr>
            <p:cNvPr id="35" name="Group 37"/>
            <p:cNvGrpSpPr/>
            <p:nvPr/>
          </p:nvGrpSpPr>
          <p:grpSpPr bwMode="auto">
            <a:xfrm>
              <a:off x="1509" y="1912"/>
              <a:ext cx="533" cy="833"/>
              <a:chOff x="2619" y="1690"/>
              <a:chExt cx="1353" cy="881"/>
            </a:xfrm>
          </p:grpSpPr>
          <p:sp>
            <p:nvSpPr>
              <p:cNvPr id="57" name="Line 18"/>
              <p:cNvSpPr>
                <a:spLocks noChangeShapeType="1"/>
              </p:cNvSpPr>
              <p:nvPr/>
            </p:nvSpPr>
            <p:spPr bwMode="auto">
              <a:xfrm>
                <a:off x="2641" y="1690"/>
                <a:ext cx="1331" cy="357"/>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p>
            </p:txBody>
          </p:sp>
          <p:sp>
            <p:nvSpPr>
              <p:cNvPr id="58" name="Line 19"/>
              <p:cNvSpPr>
                <a:spLocks noChangeShapeType="1"/>
              </p:cNvSpPr>
              <p:nvPr/>
            </p:nvSpPr>
            <p:spPr bwMode="auto">
              <a:xfrm flipV="1">
                <a:off x="2619" y="2103"/>
                <a:ext cx="1333" cy="468"/>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p>
            </p:txBody>
          </p:sp>
        </p:grpSp>
        <p:sp>
          <p:nvSpPr>
            <p:cNvPr id="36" name="Text Box 20"/>
            <p:cNvSpPr txBox="1">
              <a:spLocks noChangeArrowheads="1"/>
            </p:cNvSpPr>
            <p:nvPr/>
          </p:nvSpPr>
          <p:spPr bwMode="auto">
            <a:xfrm>
              <a:off x="2245" y="2155"/>
              <a:ext cx="953" cy="276"/>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500" tIns="8100" rIns="13500" bIns="8100"/>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eaLnBrk="1" hangingPunct="1">
                <a:spcBef>
                  <a:spcPct val="0"/>
                </a:spcBef>
                <a:buClrTx/>
                <a:buSzTx/>
                <a:buFontTx/>
                <a:buNone/>
              </a:pPr>
              <a:r>
                <a:rPr lang="en-US" altLang="zh-CN" sz="1500" dirty="0">
                  <a:ea typeface="宋体" panose="02010600030101010101" pitchFamily="2" charset="-122"/>
                </a:rPr>
                <a:t>y =x</a:t>
              </a:r>
              <a:r>
                <a:rPr lang="en-US" altLang="zh-CN" sz="1500" baseline="-25000" dirty="0">
                  <a:ea typeface="宋体" panose="02010600030101010101" pitchFamily="2" charset="-122"/>
                </a:rPr>
                <a:t>1 </a:t>
              </a:r>
              <a:r>
                <a:rPr lang="en-US" altLang="zh-CN" sz="1500" dirty="0">
                  <a:ea typeface="宋体" panose="02010600030101010101" pitchFamily="2" charset="-122"/>
                </a:rPr>
                <a:t>XOR</a:t>
              </a:r>
              <a:r>
                <a:rPr lang="en-US" altLang="zh-CN" sz="1500" dirty="0">
                  <a:latin typeface="宋体" panose="02010600030101010101" pitchFamily="2" charset="-122"/>
                  <a:ea typeface="宋体" panose="02010600030101010101" pitchFamily="2" charset="-122"/>
                </a:rPr>
                <a:t> </a:t>
              </a:r>
              <a:r>
                <a:rPr lang="en-US" altLang="zh-CN" sz="1500" dirty="0">
                  <a:ea typeface="宋体" panose="02010600030101010101" pitchFamily="2" charset="-122"/>
                </a:rPr>
                <a:t>x</a:t>
              </a:r>
              <a:r>
                <a:rPr lang="en-US" altLang="zh-CN" sz="1500" baseline="-25000" dirty="0">
                  <a:ea typeface="宋体" panose="02010600030101010101" pitchFamily="2" charset="-122"/>
                </a:rPr>
                <a:t>2</a:t>
              </a:r>
              <a:endParaRPr lang="en-US" altLang="zh-CN" sz="1500" baseline="-25000" dirty="0">
                <a:ea typeface="宋体" panose="02010600030101010101" pitchFamily="2" charset="-122"/>
              </a:endParaRPr>
            </a:p>
          </p:txBody>
        </p:sp>
        <p:sp>
          <p:nvSpPr>
            <p:cNvPr id="37" name="Text Box 21"/>
            <p:cNvSpPr txBox="1">
              <a:spLocks noChangeArrowheads="1"/>
            </p:cNvSpPr>
            <p:nvPr/>
          </p:nvSpPr>
          <p:spPr bwMode="auto">
            <a:xfrm>
              <a:off x="164" y="1705"/>
              <a:ext cx="263"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500" tIns="8100" rIns="13500" bIns="8100"/>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a:spcBef>
                  <a:spcPct val="0"/>
                </a:spcBef>
                <a:buClrTx/>
                <a:buSzTx/>
                <a:buNone/>
              </a:pPr>
              <a:r>
                <a:rPr lang="en-US" altLang="zh-CN" sz="1500" dirty="0">
                  <a:ea typeface="宋体" panose="02010600030101010101" pitchFamily="2" charset="-122"/>
                </a:rPr>
                <a:t>x</a:t>
              </a:r>
              <a:r>
                <a:rPr lang="en-US" altLang="zh-CN" sz="1500" baseline="-25000" dirty="0">
                  <a:ea typeface="宋体" panose="02010600030101010101" pitchFamily="2" charset="-122"/>
                </a:rPr>
                <a:t>1</a:t>
              </a:r>
              <a:r>
                <a:rPr lang="en-US" altLang="zh-CN" sz="1500" baseline="30000" dirty="0">
                  <a:ea typeface="宋体" panose="02010600030101010101" pitchFamily="2" charset="-122"/>
                </a:rPr>
                <a:t>0</a:t>
              </a:r>
              <a:endParaRPr lang="en-US" altLang="zh-CN" sz="1500" baseline="30000" dirty="0">
                <a:ea typeface="宋体" panose="02010600030101010101" pitchFamily="2" charset="-122"/>
              </a:endParaRPr>
            </a:p>
          </p:txBody>
        </p:sp>
        <p:sp>
          <p:nvSpPr>
            <p:cNvPr id="38" name="Text Box 22"/>
            <p:cNvSpPr txBox="1">
              <a:spLocks noChangeArrowheads="1"/>
            </p:cNvSpPr>
            <p:nvPr/>
          </p:nvSpPr>
          <p:spPr bwMode="auto">
            <a:xfrm>
              <a:off x="176" y="2630"/>
              <a:ext cx="264"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500" tIns="8100" rIns="13500" bIns="8100"/>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a:spcBef>
                  <a:spcPct val="0"/>
                </a:spcBef>
                <a:buClrTx/>
                <a:buSzTx/>
                <a:buNone/>
              </a:pPr>
              <a:r>
                <a:rPr lang="en-US" altLang="zh-CN" sz="1500" dirty="0">
                  <a:ea typeface="宋体" panose="02010600030101010101" pitchFamily="2" charset="-122"/>
                </a:rPr>
                <a:t>x</a:t>
              </a:r>
              <a:r>
                <a:rPr lang="en-US" altLang="zh-CN" sz="1500" baseline="-25000" dirty="0">
                  <a:ea typeface="宋体" panose="02010600030101010101" pitchFamily="2" charset="-122"/>
                </a:rPr>
                <a:t>2</a:t>
              </a:r>
              <a:r>
                <a:rPr lang="en-US" altLang="zh-CN" sz="1500" baseline="30000" dirty="0">
                  <a:ea typeface="宋体" panose="02010600030101010101" pitchFamily="2" charset="-122"/>
                </a:rPr>
                <a:t>0</a:t>
              </a:r>
              <a:endParaRPr lang="en-US" altLang="zh-CN" sz="1500" baseline="-25000" dirty="0">
                <a:ea typeface="宋体" panose="02010600030101010101" pitchFamily="2" charset="-122"/>
              </a:endParaRPr>
            </a:p>
          </p:txBody>
        </p:sp>
        <p:sp>
          <p:nvSpPr>
            <p:cNvPr id="40" name="Text Box 24"/>
            <p:cNvSpPr txBox="1">
              <a:spLocks noChangeArrowheads="1"/>
            </p:cNvSpPr>
            <p:nvPr/>
          </p:nvSpPr>
          <p:spPr bwMode="auto">
            <a:xfrm>
              <a:off x="738" y="2790"/>
              <a:ext cx="264"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500" tIns="8100" rIns="13500" bIns="8100"/>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eaLnBrk="1" hangingPunct="1">
                <a:spcBef>
                  <a:spcPct val="0"/>
                </a:spcBef>
                <a:buClrTx/>
                <a:buSzTx/>
                <a:buFontTx/>
                <a:buNone/>
              </a:pPr>
              <a:r>
                <a:rPr lang="en-US" altLang="zh-CN" sz="1500">
                  <a:ea typeface="宋体" panose="02010600030101010101" pitchFamily="2" charset="-122"/>
                </a:rPr>
                <a:t>-1</a:t>
              </a:r>
              <a:endParaRPr lang="en-US" altLang="zh-CN" sz="1500">
                <a:latin typeface="Arial" panose="020B0604020202020204" pitchFamily="34" charset="0"/>
                <a:ea typeface="宋体" panose="02010600030101010101" pitchFamily="2" charset="-122"/>
              </a:endParaRPr>
            </a:p>
          </p:txBody>
        </p:sp>
        <p:sp>
          <p:nvSpPr>
            <p:cNvPr id="41" name="Text Box 25"/>
            <p:cNvSpPr txBox="1">
              <a:spLocks noChangeArrowheads="1"/>
            </p:cNvSpPr>
            <p:nvPr/>
          </p:nvSpPr>
          <p:spPr bwMode="auto">
            <a:xfrm>
              <a:off x="1708" y="2563"/>
              <a:ext cx="224"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500" tIns="8100" rIns="13500" bIns="8100"/>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eaLnBrk="1" hangingPunct="1">
                <a:spcBef>
                  <a:spcPct val="0"/>
                </a:spcBef>
                <a:buClrTx/>
                <a:buSzTx/>
                <a:buFontTx/>
                <a:buNone/>
              </a:pPr>
              <a:r>
                <a:rPr lang="en-US" altLang="zh-CN" sz="1500">
                  <a:ea typeface="宋体" panose="02010600030101010101" pitchFamily="2" charset="-122"/>
                </a:rPr>
                <a:t>1</a:t>
              </a:r>
              <a:endParaRPr lang="en-US" altLang="zh-CN" sz="1500">
                <a:latin typeface="Arial" panose="020B0604020202020204" pitchFamily="34" charset="0"/>
                <a:ea typeface="宋体" panose="02010600030101010101" pitchFamily="2" charset="-122"/>
              </a:endParaRPr>
            </a:p>
          </p:txBody>
        </p:sp>
        <p:sp>
          <p:nvSpPr>
            <p:cNvPr id="42" name="Text Box 26"/>
            <p:cNvSpPr txBox="1">
              <a:spLocks noChangeArrowheads="1"/>
            </p:cNvSpPr>
            <p:nvPr/>
          </p:nvSpPr>
          <p:spPr bwMode="auto">
            <a:xfrm>
              <a:off x="1690" y="1834"/>
              <a:ext cx="222"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500" tIns="8100" rIns="13500" bIns="8100"/>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eaLnBrk="1" hangingPunct="1">
                <a:spcBef>
                  <a:spcPct val="0"/>
                </a:spcBef>
                <a:buClrTx/>
                <a:buSzTx/>
                <a:buFontTx/>
                <a:buNone/>
              </a:pPr>
              <a:r>
                <a:rPr lang="en-US" altLang="zh-CN" sz="1500">
                  <a:ea typeface="宋体" panose="02010600030101010101" pitchFamily="2" charset="-122"/>
                </a:rPr>
                <a:t>1</a:t>
              </a:r>
              <a:endParaRPr lang="en-US" altLang="zh-CN" sz="1500">
                <a:latin typeface="Arial" panose="020B0604020202020204" pitchFamily="34" charset="0"/>
                <a:ea typeface="宋体" panose="02010600030101010101" pitchFamily="2" charset="-122"/>
              </a:endParaRPr>
            </a:p>
          </p:txBody>
        </p:sp>
        <p:sp>
          <p:nvSpPr>
            <p:cNvPr id="43" name="Text Box 27"/>
            <p:cNvSpPr txBox="1">
              <a:spLocks noChangeArrowheads="1"/>
            </p:cNvSpPr>
            <p:nvPr/>
          </p:nvSpPr>
          <p:spPr bwMode="auto">
            <a:xfrm>
              <a:off x="935" y="2526"/>
              <a:ext cx="211"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500" tIns="8100" rIns="13500" bIns="8100"/>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eaLnBrk="1" hangingPunct="1">
                <a:spcBef>
                  <a:spcPct val="0"/>
                </a:spcBef>
                <a:buClrTx/>
                <a:buSzTx/>
                <a:buFontTx/>
                <a:buNone/>
              </a:pPr>
              <a:r>
                <a:rPr lang="en-US" altLang="zh-CN" sz="1500">
                  <a:ea typeface="宋体" panose="02010600030101010101" pitchFamily="2" charset="-122"/>
                </a:rPr>
                <a:t>-1</a:t>
              </a:r>
              <a:endParaRPr lang="en-US" altLang="zh-CN" sz="1500">
                <a:latin typeface="Arial" panose="020B0604020202020204" pitchFamily="34" charset="0"/>
                <a:ea typeface="宋体" panose="02010600030101010101" pitchFamily="2" charset="-122"/>
              </a:endParaRPr>
            </a:p>
          </p:txBody>
        </p:sp>
        <p:sp>
          <p:nvSpPr>
            <p:cNvPr id="44" name="Text Box 28"/>
            <p:cNvSpPr txBox="1">
              <a:spLocks noChangeArrowheads="1"/>
            </p:cNvSpPr>
            <p:nvPr/>
          </p:nvSpPr>
          <p:spPr bwMode="auto">
            <a:xfrm>
              <a:off x="204" y="3149"/>
              <a:ext cx="499"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500" tIns="8100" rIns="13500" bIns="8100"/>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eaLnBrk="1" hangingPunct="1">
                <a:spcBef>
                  <a:spcPct val="0"/>
                </a:spcBef>
                <a:buClrTx/>
                <a:buSzTx/>
                <a:buFontTx/>
                <a:buNone/>
              </a:pPr>
              <a:r>
                <a:rPr lang="zh-CN" altLang="en-US" sz="1350">
                  <a:ea typeface="宋体" panose="02010600030101010101" pitchFamily="2" charset="-122"/>
                </a:rPr>
                <a:t>输入层</a:t>
              </a:r>
              <a:endParaRPr lang="zh-CN" altLang="en-US" sz="1350">
                <a:latin typeface="Arial" panose="020B0604020202020204" pitchFamily="34" charset="0"/>
                <a:ea typeface="宋体" panose="02010600030101010101" pitchFamily="2" charset="-122"/>
              </a:endParaRPr>
            </a:p>
          </p:txBody>
        </p:sp>
        <p:sp>
          <p:nvSpPr>
            <p:cNvPr id="45" name="Text Box 29"/>
            <p:cNvSpPr txBox="1">
              <a:spLocks noChangeArrowheads="1"/>
            </p:cNvSpPr>
            <p:nvPr/>
          </p:nvSpPr>
          <p:spPr bwMode="auto">
            <a:xfrm>
              <a:off x="1111" y="3153"/>
              <a:ext cx="499" cy="27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500" tIns="8100" rIns="13500" bIns="8100"/>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eaLnBrk="1" hangingPunct="1">
                <a:spcBef>
                  <a:spcPct val="0"/>
                </a:spcBef>
                <a:buClrTx/>
                <a:buSzTx/>
                <a:buFontTx/>
                <a:buNone/>
              </a:pPr>
              <a:r>
                <a:rPr lang="zh-CN" altLang="en-US" sz="1350">
                  <a:ea typeface="宋体" panose="02010600030101010101" pitchFamily="2" charset="-122"/>
                </a:rPr>
                <a:t>隐含层</a:t>
              </a:r>
              <a:endParaRPr lang="zh-CN" altLang="en-US" sz="1350">
                <a:latin typeface="Arial" panose="020B0604020202020204" pitchFamily="34" charset="0"/>
                <a:ea typeface="宋体" panose="02010600030101010101" pitchFamily="2" charset="-122"/>
              </a:endParaRPr>
            </a:p>
          </p:txBody>
        </p:sp>
        <p:sp>
          <p:nvSpPr>
            <p:cNvPr id="46" name="Text Box 30"/>
            <p:cNvSpPr txBox="1">
              <a:spLocks noChangeArrowheads="1"/>
            </p:cNvSpPr>
            <p:nvPr/>
          </p:nvSpPr>
          <p:spPr bwMode="auto">
            <a:xfrm>
              <a:off x="2018" y="3158"/>
              <a:ext cx="509" cy="274"/>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500" tIns="8100" rIns="13500" bIns="8100"/>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eaLnBrk="1" hangingPunct="1">
                <a:spcBef>
                  <a:spcPct val="0"/>
                </a:spcBef>
                <a:buClrTx/>
                <a:buSzTx/>
                <a:buFontTx/>
                <a:buNone/>
              </a:pPr>
              <a:r>
                <a:rPr lang="zh-CN" altLang="en-US" sz="1350">
                  <a:latin typeface="Arial" panose="020B0604020202020204" pitchFamily="34" charset="0"/>
                  <a:ea typeface="宋体" panose="02010600030101010101" pitchFamily="2" charset="-122"/>
                </a:rPr>
                <a:t>输出层</a:t>
              </a:r>
              <a:endParaRPr lang="zh-CN" altLang="en-US" sz="1350">
                <a:latin typeface="Arial" panose="020B0604020202020204" pitchFamily="34" charset="0"/>
                <a:ea typeface="宋体" panose="02010600030101010101" pitchFamily="2" charset="-122"/>
              </a:endParaRPr>
            </a:p>
          </p:txBody>
        </p:sp>
        <p:sp>
          <p:nvSpPr>
            <p:cNvPr id="47" name="Text Box 31"/>
            <p:cNvSpPr txBox="1">
              <a:spLocks noChangeArrowheads="1"/>
            </p:cNvSpPr>
            <p:nvPr/>
          </p:nvSpPr>
          <p:spPr bwMode="auto">
            <a:xfrm>
              <a:off x="738" y="3148"/>
              <a:ext cx="373" cy="27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500" tIns="8100" rIns="13500" bIns="8100"/>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eaLnBrk="1" hangingPunct="1">
                <a:spcBef>
                  <a:spcPct val="0"/>
                </a:spcBef>
                <a:buClrTx/>
                <a:buSzTx/>
                <a:buFontTx/>
                <a:buNone/>
              </a:pPr>
              <a:r>
                <a:rPr lang="zh-CN" altLang="en-US" sz="1350">
                  <a:ea typeface="宋体" panose="02010600030101010101" pitchFamily="2" charset="-122"/>
                </a:rPr>
                <a:t>权重</a:t>
              </a:r>
              <a:endParaRPr lang="zh-CN" altLang="en-US" sz="1350">
                <a:latin typeface="Arial" panose="020B0604020202020204" pitchFamily="34" charset="0"/>
                <a:ea typeface="宋体" panose="02010600030101010101" pitchFamily="2" charset="-122"/>
              </a:endParaRPr>
            </a:p>
          </p:txBody>
        </p:sp>
        <p:sp>
          <p:nvSpPr>
            <p:cNvPr id="50" name="Text Box 35"/>
            <p:cNvSpPr txBox="1">
              <a:spLocks noChangeArrowheads="1"/>
            </p:cNvSpPr>
            <p:nvPr/>
          </p:nvSpPr>
          <p:spPr bwMode="auto">
            <a:xfrm>
              <a:off x="2047" y="1931"/>
              <a:ext cx="513" cy="330"/>
            </a:xfrm>
            <a:prstGeom prst="rect">
              <a:avLst/>
            </a:prstGeom>
            <a:no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500" tIns="8100" rIns="13500" bIns="8100"/>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eaLnBrk="1" hangingPunct="1">
                <a:spcBef>
                  <a:spcPct val="0"/>
                </a:spcBef>
                <a:buClrTx/>
                <a:buSzTx/>
                <a:buFontTx/>
                <a:buNone/>
              </a:pPr>
              <a:r>
                <a:rPr lang="el-GR" altLang="zh-CN" sz="1500" i="1" dirty="0">
                  <a:ea typeface="宋体" panose="02010600030101010101" pitchFamily="2" charset="-122"/>
                </a:rPr>
                <a:t>θ</a:t>
              </a:r>
              <a:r>
                <a:rPr lang="en-US" altLang="zh-CN" sz="1500" dirty="0">
                  <a:ea typeface="宋体" panose="02010600030101010101" pitchFamily="2" charset="-122"/>
                </a:rPr>
                <a:t>=2</a:t>
              </a:r>
              <a:endParaRPr lang="en-US" altLang="zh-CN" sz="1500" dirty="0">
                <a:latin typeface="Arial" panose="020B0604020202020204" pitchFamily="34" charset="0"/>
                <a:ea typeface="宋体" panose="02010600030101010101" pitchFamily="2" charset="-122"/>
              </a:endParaRPr>
            </a:p>
          </p:txBody>
        </p:sp>
        <p:sp>
          <p:nvSpPr>
            <p:cNvPr id="54" name="Text Box 85"/>
            <p:cNvSpPr txBox="1">
              <a:spLocks noChangeArrowheads="1"/>
            </p:cNvSpPr>
            <p:nvPr/>
          </p:nvSpPr>
          <p:spPr bwMode="auto">
            <a:xfrm>
              <a:off x="1648" y="3158"/>
              <a:ext cx="373" cy="181"/>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500" tIns="8100" rIns="13500" bIns="8100"/>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eaLnBrk="1" hangingPunct="1">
                <a:spcBef>
                  <a:spcPct val="0"/>
                </a:spcBef>
                <a:buClrTx/>
                <a:buSzTx/>
                <a:buFontTx/>
                <a:buNone/>
              </a:pPr>
              <a:r>
                <a:rPr lang="zh-CN" altLang="en-US" sz="1350">
                  <a:ea typeface="宋体" panose="02010600030101010101" pitchFamily="2" charset="-122"/>
                </a:rPr>
                <a:t>权重</a:t>
              </a:r>
              <a:endParaRPr lang="zh-CN" altLang="en-US" sz="1350">
                <a:latin typeface="Arial" panose="020B0604020202020204" pitchFamily="34" charset="0"/>
                <a:ea typeface="宋体" panose="02010600030101010101" pitchFamily="2" charset="-122"/>
              </a:endParaRPr>
            </a:p>
          </p:txBody>
        </p:sp>
        <p:sp>
          <p:nvSpPr>
            <p:cNvPr id="55" name="Oval 87"/>
            <p:cNvSpPr>
              <a:spLocks noChangeArrowheads="1"/>
            </p:cNvSpPr>
            <p:nvPr/>
          </p:nvSpPr>
          <p:spPr bwMode="auto">
            <a:xfrm>
              <a:off x="1299" y="2666"/>
              <a:ext cx="199" cy="199"/>
            </a:xfrm>
            <a:prstGeom prst="ellipse">
              <a:avLst/>
            </a:prstGeom>
            <a:solidFill>
              <a:srgbClr val="000000"/>
            </a:solid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endParaRPr lang="zh-CN" altLang="zh-CN" sz="1350">
                <a:latin typeface="Arial" panose="020B0604020202020204" pitchFamily="34" charset="0"/>
                <a:ea typeface="宋体" panose="02010600030101010101" pitchFamily="2" charset="-122"/>
              </a:endParaRPr>
            </a:p>
          </p:txBody>
        </p:sp>
        <p:sp>
          <p:nvSpPr>
            <p:cNvPr id="56" name="Oval 88"/>
            <p:cNvSpPr>
              <a:spLocks noChangeArrowheads="1"/>
            </p:cNvSpPr>
            <p:nvPr/>
          </p:nvSpPr>
          <p:spPr bwMode="auto">
            <a:xfrm>
              <a:off x="2032" y="2160"/>
              <a:ext cx="199" cy="199"/>
            </a:xfrm>
            <a:prstGeom prst="ellipse">
              <a:avLst/>
            </a:prstGeom>
            <a:solidFill>
              <a:srgbClr val="000000"/>
            </a:solid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endParaRPr lang="zh-CN" altLang="zh-CN" sz="1350">
                <a:latin typeface="Arial" panose="020B0604020202020204" pitchFamily="34" charset="0"/>
                <a:ea typeface="宋体" panose="02010600030101010101" pitchFamily="2" charset="-122"/>
              </a:endParaRPr>
            </a:p>
          </p:txBody>
        </p:sp>
      </p:grpSp>
      <p:sp>
        <p:nvSpPr>
          <p:cNvPr id="59" name="Text Box 35"/>
          <p:cNvSpPr txBox="1">
            <a:spLocks noChangeArrowheads="1"/>
          </p:cNvSpPr>
          <p:nvPr/>
        </p:nvSpPr>
        <p:spPr bwMode="auto">
          <a:xfrm>
            <a:off x="3292650" y="584740"/>
            <a:ext cx="421372" cy="241995"/>
          </a:xfrm>
          <a:prstGeom prst="rect">
            <a:avLst/>
          </a:prstGeom>
          <a:noFill/>
          <a:ln>
            <a:noFill/>
          </a:ln>
          <a:effectLst/>
        </p:spPr>
        <p:txBody>
          <a:bodyPr lIns="13500" tIns="8100" rIns="13500" bIns="8100"/>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eaLnBrk="1" hangingPunct="1">
              <a:spcBef>
                <a:spcPct val="0"/>
              </a:spcBef>
              <a:buClrTx/>
              <a:buSzTx/>
              <a:buFontTx/>
              <a:buNone/>
            </a:pPr>
            <a:r>
              <a:rPr lang="el-GR" altLang="zh-CN" sz="1500" i="1" dirty="0">
                <a:ea typeface="宋体" panose="02010600030101010101" pitchFamily="2" charset="-122"/>
              </a:rPr>
              <a:t>θ</a:t>
            </a:r>
            <a:r>
              <a:rPr lang="en-US" altLang="zh-CN" sz="1500" dirty="0">
                <a:ea typeface="宋体" panose="02010600030101010101" pitchFamily="2" charset="-122"/>
              </a:rPr>
              <a:t>=1</a:t>
            </a:r>
            <a:endParaRPr lang="en-US" altLang="zh-CN" sz="1500" dirty="0">
              <a:latin typeface="Arial" panose="020B0604020202020204" pitchFamily="34" charset="0"/>
              <a:ea typeface="宋体" panose="02010600030101010101" pitchFamily="2" charset="-122"/>
            </a:endParaRPr>
          </a:p>
        </p:txBody>
      </p:sp>
      <p:sp>
        <p:nvSpPr>
          <p:cNvPr id="60" name="Text Box 35"/>
          <p:cNvSpPr txBox="1">
            <a:spLocks noChangeArrowheads="1"/>
          </p:cNvSpPr>
          <p:nvPr/>
        </p:nvSpPr>
        <p:spPr bwMode="auto">
          <a:xfrm>
            <a:off x="3373255" y="2097163"/>
            <a:ext cx="610791" cy="392906"/>
          </a:xfrm>
          <a:prstGeom prst="rect">
            <a:avLst/>
          </a:prstGeom>
          <a:noFill/>
          <a:ln>
            <a:noFill/>
          </a:ln>
          <a:effectLst/>
        </p:spPr>
        <p:txBody>
          <a:bodyPr lIns="13500" tIns="8100" rIns="13500" bIns="8100"/>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eaLnBrk="1" hangingPunct="1">
              <a:spcBef>
                <a:spcPct val="0"/>
              </a:spcBef>
              <a:buClrTx/>
              <a:buSzTx/>
              <a:buFontTx/>
              <a:buNone/>
            </a:pPr>
            <a:r>
              <a:rPr lang="el-GR" altLang="zh-CN" sz="1500" i="1" dirty="0">
                <a:ea typeface="宋体" panose="02010600030101010101" pitchFamily="2" charset="-122"/>
              </a:rPr>
              <a:t>θ</a:t>
            </a:r>
            <a:r>
              <a:rPr lang="en-US" altLang="zh-CN" sz="1500" dirty="0">
                <a:ea typeface="宋体" panose="02010600030101010101" pitchFamily="2" charset="-122"/>
              </a:rPr>
              <a:t>=1.5</a:t>
            </a:r>
            <a:endParaRPr lang="en-US" altLang="zh-CN" sz="1500" dirty="0">
              <a:latin typeface="Arial" panose="020B0604020202020204" pitchFamily="34" charset="0"/>
              <a:ea typeface="宋体" panose="02010600030101010101" pitchFamily="2" charset="-122"/>
            </a:endParaRPr>
          </a:p>
        </p:txBody>
      </p:sp>
      <p:sp>
        <p:nvSpPr>
          <p:cNvPr id="61" name="Text Box 21"/>
          <p:cNvSpPr txBox="1">
            <a:spLocks noChangeArrowheads="1"/>
          </p:cNvSpPr>
          <p:nvPr/>
        </p:nvSpPr>
        <p:spPr bwMode="auto">
          <a:xfrm>
            <a:off x="2931286" y="594595"/>
            <a:ext cx="313134" cy="326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500" tIns="8100" rIns="13500" bIns="8100"/>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a:spcBef>
                <a:spcPct val="0"/>
              </a:spcBef>
              <a:buClrTx/>
              <a:buSzTx/>
              <a:buNone/>
            </a:pPr>
            <a:r>
              <a:rPr lang="en-US" altLang="zh-CN" sz="1500" dirty="0">
                <a:ea typeface="宋体" panose="02010600030101010101" pitchFamily="2" charset="-122"/>
              </a:rPr>
              <a:t>x</a:t>
            </a:r>
            <a:r>
              <a:rPr lang="en-US" altLang="zh-CN" sz="1500" baseline="-25000" dirty="0">
                <a:ea typeface="宋体" panose="02010600030101010101" pitchFamily="2" charset="-122"/>
              </a:rPr>
              <a:t>1</a:t>
            </a:r>
            <a:r>
              <a:rPr lang="en-US" altLang="zh-CN" sz="1500" baseline="30000" dirty="0">
                <a:ea typeface="宋体" panose="02010600030101010101" pitchFamily="2" charset="-122"/>
              </a:rPr>
              <a:t>1</a:t>
            </a:r>
            <a:endParaRPr lang="en-US" altLang="zh-CN" sz="1500" baseline="30000" dirty="0">
              <a:ea typeface="宋体" panose="02010600030101010101" pitchFamily="2" charset="-122"/>
            </a:endParaRPr>
          </a:p>
        </p:txBody>
      </p:sp>
      <p:sp>
        <p:nvSpPr>
          <p:cNvPr id="62" name="Text Box 21"/>
          <p:cNvSpPr txBox="1">
            <a:spLocks noChangeArrowheads="1"/>
          </p:cNvSpPr>
          <p:nvPr/>
        </p:nvSpPr>
        <p:spPr bwMode="auto">
          <a:xfrm>
            <a:off x="2979515" y="2137645"/>
            <a:ext cx="313134" cy="326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500" tIns="8100" rIns="13500" bIns="8100"/>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a:spcBef>
                <a:spcPct val="0"/>
              </a:spcBef>
              <a:buClrTx/>
              <a:buSzTx/>
              <a:buNone/>
            </a:pPr>
            <a:r>
              <a:rPr lang="en-US" altLang="zh-CN" sz="1500" dirty="0">
                <a:ea typeface="宋体" panose="02010600030101010101" pitchFamily="2" charset="-122"/>
              </a:rPr>
              <a:t>x</a:t>
            </a:r>
            <a:r>
              <a:rPr lang="en-US" altLang="zh-CN" sz="1500" baseline="-25000" dirty="0">
                <a:ea typeface="宋体" panose="02010600030101010101" pitchFamily="2" charset="-122"/>
              </a:rPr>
              <a:t>2</a:t>
            </a:r>
            <a:r>
              <a:rPr lang="en-US" altLang="zh-CN" sz="1500" baseline="30000" dirty="0">
                <a:ea typeface="宋体" panose="02010600030101010101" pitchFamily="2" charset="-122"/>
              </a:rPr>
              <a:t>1</a:t>
            </a:r>
            <a:endParaRPr lang="en-US" altLang="zh-CN" sz="1500" baseline="30000" dirty="0">
              <a:ea typeface="宋体" panose="02010600030101010101" pitchFamily="2" charset="-122"/>
            </a:endParaRPr>
          </a:p>
        </p:txBody>
      </p:sp>
      <p:sp>
        <p:nvSpPr>
          <p:cNvPr id="64" name="矩形 63"/>
          <p:cNvSpPr/>
          <p:nvPr/>
        </p:nvSpPr>
        <p:spPr>
          <a:xfrm>
            <a:off x="345282" y="2831080"/>
            <a:ext cx="5980390" cy="1323439"/>
          </a:xfrm>
          <a:prstGeom prst="rect">
            <a:avLst/>
          </a:prstGeom>
        </p:spPr>
        <p:txBody>
          <a:bodyPr wrap="square">
            <a:spAutoFit/>
          </a:bodyPr>
          <a:lstStyle/>
          <a:p>
            <a:r>
              <a:rPr lang="zh-CN" altLang="en-US" sz="2000" dirty="0">
                <a:solidFill>
                  <a:srgbClr val="C00000"/>
                </a:solidFill>
              </a:rPr>
              <a:t>在这个神经网络中，共有</a:t>
            </a:r>
            <a:r>
              <a:rPr lang="en-US" altLang="zh-CN" sz="2000" dirty="0">
                <a:solidFill>
                  <a:srgbClr val="C00000"/>
                </a:solidFill>
              </a:rPr>
              <a:t>5</a:t>
            </a:r>
            <a:r>
              <a:rPr lang="zh-CN" altLang="en-US" sz="2000" dirty="0">
                <a:solidFill>
                  <a:srgbClr val="C00000"/>
                </a:solidFill>
              </a:rPr>
              <a:t>个处理单元，其中，</a:t>
            </a:r>
            <a:r>
              <a:rPr lang="en-US" altLang="zh-CN" sz="2000" dirty="0">
                <a:solidFill>
                  <a:srgbClr val="C00000"/>
                </a:solidFill>
              </a:rPr>
              <a:t>x</a:t>
            </a:r>
            <a:r>
              <a:rPr lang="en-US" altLang="zh-CN" sz="2000" baseline="-25000" dirty="0">
                <a:solidFill>
                  <a:srgbClr val="C00000"/>
                </a:solidFill>
              </a:rPr>
              <a:t>1</a:t>
            </a:r>
            <a:r>
              <a:rPr lang="en-US" altLang="zh-CN" sz="2000" baseline="30000" dirty="0">
                <a:solidFill>
                  <a:srgbClr val="C00000"/>
                </a:solidFill>
              </a:rPr>
              <a:t>0</a:t>
            </a:r>
            <a:r>
              <a:rPr lang="zh-CN" altLang="en-US" sz="2000" dirty="0">
                <a:solidFill>
                  <a:srgbClr val="C00000"/>
                </a:solidFill>
              </a:rPr>
              <a:t>和</a:t>
            </a:r>
            <a:r>
              <a:rPr lang="en-US" altLang="zh-CN" sz="2000" dirty="0">
                <a:solidFill>
                  <a:srgbClr val="C00000"/>
                </a:solidFill>
              </a:rPr>
              <a:t>x</a:t>
            </a:r>
            <a:r>
              <a:rPr lang="en-US" altLang="zh-CN" sz="2000" baseline="-25000" dirty="0">
                <a:solidFill>
                  <a:srgbClr val="C00000"/>
                </a:solidFill>
              </a:rPr>
              <a:t>2</a:t>
            </a:r>
            <a:r>
              <a:rPr lang="en-US" altLang="zh-CN" sz="2000" baseline="30000" dirty="0">
                <a:solidFill>
                  <a:srgbClr val="C00000"/>
                </a:solidFill>
              </a:rPr>
              <a:t>0</a:t>
            </a:r>
            <a:r>
              <a:rPr lang="zh-CN" altLang="en-US" sz="2000" dirty="0">
                <a:solidFill>
                  <a:srgbClr val="C00000"/>
                </a:solidFill>
              </a:rPr>
              <a:t>是输入单元，</a:t>
            </a:r>
            <a:r>
              <a:rPr lang="en-US" altLang="zh-CN" sz="2000" dirty="0">
                <a:solidFill>
                  <a:srgbClr val="C00000"/>
                </a:solidFill>
              </a:rPr>
              <a:t>x</a:t>
            </a:r>
            <a:r>
              <a:rPr lang="en-US" altLang="zh-CN" sz="2000" baseline="-25000" dirty="0">
                <a:solidFill>
                  <a:srgbClr val="C00000"/>
                </a:solidFill>
              </a:rPr>
              <a:t>1</a:t>
            </a:r>
            <a:r>
              <a:rPr lang="en-US" altLang="zh-CN" sz="2000" baseline="30000" dirty="0">
                <a:solidFill>
                  <a:srgbClr val="C00000"/>
                </a:solidFill>
              </a:rPr>
              <a:t>1</a:t>
            </a:r>
            <a:r>
              <a:rPr lang="zh-CN" altLang="en-US" sz="2000" dirty="0">
                <a:solidFill>
                  <a:srgbClr val="C00000"/>
                </a:solidFill>
              </a:rPr>
              <a:t>和</a:t>
            </a:r>
            <a:r>
              <a:rPr lang="en-US" altLang="zh-CN" sz="2000" dirty="0">
                <a:solidFill>
                  <a:srgbClr val="C00000"/>
                </a:solidFill>
              </a:rPr>
              <a:t>x</a:t>
            </a:r>
            <a:r>
              <a:rPr lang="en-US" altLang="zh-CN" sz="2000" baseline="-25000" dirty="0">
                <a:solidFill>
                  <a:srgbClr val="C00000"/>
                </a:solidFill>
              </a:rPr>
              <a:t>2</a:t>
            </a:r>
            <a:r>
              <a:rPr lang="en-US" altLang="zh-CN" sz="2000" baseline="30000" dirty="0">
                <a:solidFill>
                  <a:srgbClr val="C00000"/>
                </a:solidFill>
              </a:rPr>
              <a:t>1</a:t>
            </a:r>
            <a:r>
              <a:rPr lang="zh-CN" altLang="en-US" sz="2000" dirty="0">
                <a:solidFill>
                  <a:srgbClr val="C00000"/>
                </a:solidFill>
              </a:rPr>
              <a:t>是隐单元，它们位于网络的同一层上，</a:t>
            </a:r>
            <a:r>
              <a:rPr lang="en-US" altLang="zh-CN" sz="2000" dirty="0">
                <a:solidFill>
                  <a:srgbClr val="C00000"/>
                </a:solidFill>
              </a:rPr>
              <a:t>y</a:t>
            </a:r>
            <a:r>
              <a:rPr lang="zh-CN" altLang="en-US" sz="2000" dirty="0">
                <a:solidFill>
                  <a:srgbClr val="C00000"/>
                </a:solidFill>
              </a:rPr>
              <a:t>是输出单元，各单元的作用函数</a:t>
            </a:r>
            <a:r>
              <a:rPr lang="en-US" altLang="zh-CN" sz="2000" i="1" dirty="0" err="1">
                <a:solidFill>
                  <a:srgbClr val="C00000"/>
                </a:solidFill>
              </a:rPr>
              <a:t>O</a:t>
            </a:r>
            <a:r>
              <a:rPr lang="en-US" altLang="zh-CN" sz="2000" i="1" baseline="-25000" dirty="0" err="1">
                <a:solidFill>
                  <a:srgbClr val="C00000"/>
                </a:solidFill>
              </a:rPr>
              <a:t>i</a:t>
            </a:r>
            <a:r>
              <a:rPr lang="en-US" altLang="zh-CN" sz="2000" dirty="0">
                <a:solidFill>
                  <a:srgbClr val="C00000"/>
                </a:solidFill>
              </a:rPr>
              <a:t>=</a:t>
            </a:r>
            <a:r>
              <a:rPr lang="en-US" altLang="zh-CN" sz="2000" i="1" dirty="0">
                <a:solidFill>
                  <a:srgbClr val="C00000"/>
                </a:solidFill>
              </a:rPr>
              <a:t>f(</a:t>
            </a:r>
            <a:r>
              <a:rPr lang="en-US" altLang="zh-CN" sz="2000" dirty="0">
                <a:solidFill>
                  <a:srgbClr val="000000"/>
                </a:solidFill>
                <a:latin typeface="Symbol" panose="05050102010706020507" pitchFamily="18" charset="2"/>
                <a:ea typeface="华文细黑" panose="02010600040101010101" pitchFamily="2" charset="-122"/>
              </a:rPr>
              <a:t>·</a:t>
            </a:r>
            <a:r>
              <a:rPr lang="en-US" altLang="zh-CN" sz="2000" i="1" dirty="0">
                <a:solidFill>
                  <a:srgbClr val="C00000"/>
                </a:solidFill>
              </a:rPr>
              <a:t>)</a:t>
            </a:r>
            <a:r>
              <a:rPr lang="zh-CN" altLang="en-US" sz="2000" dirty="0">
                <a:solidFill>
                  <a:srgbClr val="C00000"/>
                </a:solidFill>
              </a:rPr>
              <a:t>为阈值型。</a:t>
            </a:r>
            <a:endParaRPr lang="zh-CN" altLang="en-US" sz="2000" dirty="0">
              <a:solidFill>
                <a:srgbClr val="C00000"/>
              </a:solidFill>
            </a:endParaRPr>
          </a:p>
        </p:txBody>
      </p:sp>
      <p:grpSp>
        <p:nvGrpSpPr>
          <p:cNvPr id="65" name="Group 154"/>
          <p:cNvGrpSpPr/>
          <p:nvPr/>
        </p:nvGrpSpPr>
        <p:grpSpPr bwMode="auto">
          <a:xfrm>
            <a:off x="2284389" y="3912164"/>
            <a:ext cx="1951038" cy="706438"/>
            <a:chOff x="742" y="2342"/>
            <a:chExt cx="1229" cy="445"/>
          </a:xfrm>
        </p:grpSpPr>
        <p:sp>
          <p:nvSpPr>
            <p:cNvPr id="66" name="Rectangle 136"/>
            <p:cNvSpPr>
              <a:spLocks noChangeArrowheads="1"/>
            </p:cNvSpPr>
            <p:nvPr/>
          </p:nvSpPr>
          <p:spPr bwMode="auto">
            <a:xfrm>
              <a:off x="1130" y="2603"/>
              <a:ext cx="7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1900">
                  <a:solidFill>
                    <a:srgbClr val="000000"/>
                  </a:solidFill>
                  <a:latin typeface="Symbol" panose="05050102010706020507" pitchFamily="18" charset="2"/>
                  <a:ea typeface="华文细黑" panose="02010600040101010101" pitchFamily="2" charset="-122"/>
                </a:rPr>
                <a:t>î</a:t>
              </a:r>
              <a:endParaRPr lang="en-US" altLang="zh-CN" b="1" i="1">
                <a:ea typeface="华文细黑" panose="02010600040101010101" pitchFamily="2" charset="-122"/>
              </a:endParaRPr>
            </a:p>
          </p:txBody>
        </p:sp>
        <p:sp>
          <p:nvSpPr>
            <p:cNvPr id="67" name="Rectangle 137"/>
            <p:cNvSpPr>
              <a:spLocks noChangeArrowheads="1"/>
            </p:cNvSpPr>
            <p:nvPr/>
          </p:nvSpPr>
          <p:spPr bwMode="auto">
            <a:xfrm>
              <a:off x="1130" y="2478"/>
              <a:ext cx="7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1900">
                  <a:solidFill>
                    <a:srgbClr val="000000"/>
                  </a:solidFill>
                  <a:latin typeface="Symbol" panose="05050102010706020507" pitchFamily="18" charset="2"/>
                  <a:ea typeface="华文细黑" panose="02010600040101010101" pitchFamily="2" charset="-122"/>
                </a:rPr>
                <a:t>í</a:t>
              </a:r>
              <a:endParaRPr lang="en-US" altLang="zh-CN" b="1" i="1">
                <a:ea typeface="华文细黑" panose="02010600040101010101" pitchFamily="2" charset="-122"/>
              </a:endParaRPr>
            </a:p>
          </p:txBody>
        </p:sp>
        <p:sp>
          <p:nvSpPr>
            <p:cNvPr id="68" name="Rectangle 138"/>
            <p:cNvSpPr>
              <a:spLocks noChangeArrowheads="1"/>
            </p:cNvSpPr>
            <p:nvPr/>
          </p:nvSpPr>
          <p:spPr bwMode="auto">
            <a:xfrm>
              <a:off x="1130" y="2353"/>
              <a:ext cx="7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1900" dirty="0">
                  <a:solidFill>
                    <a:srgbClr val="000000"/>
                  </a:solidFill>
                  <a:latin typeface="Symbol" panose="05050102010706020507" pitchFamily="18" charset="2"/>
                  <a:ea typeface="华文细黑" panose="02010600040101010101" pitchFamily="2" charset="-122"/>
                </a:rPr>
                <a:t>ì</a:t>
              </a:r>
              <a:endParaRPr lang="en-US" altLang="zh-CN" b="1" i="1" dirty="0">
                <a:ea typeface="华文细黑" panose="02010600040101010101" pitchFamily="2" charset="-122"/>
              </a:endParaRPr>
            </a:p>
          </p:txBody>
        </p:sp>
        <p:sp>
          <p:nvSpPr>
            <p:cNvPr id="69" name="Rectangle 139"/>
            <p:cNvSpPr>
              <a:spLocks noChangeArrowheads="1"/>
            </p:cNvSpPr>
            <p:nvPr/>
          </p:nvSpPr>
          <p:spPr bwMode="auto">
            <a:xfrm>
              <a:off x="1775" y="2567"/>
              <a:ext cx="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1900">
                  <a:solidFill>
                    <a:srgbClr val="000000"/>
                  </a:solidFill>
                  <a:latin typeface="Symbol" panose="05050102010706020507" pitchFamily="18" charset="2"/>
                  <a:ea typeface="华文细黑" panose="02010600040101010101" pitchFamily="2" charset="-122"/>
                </a:rPr>
                <a:t>&lt;</a:t>
              </a:r>
              <a:endParaRPr lang="en-US" altLang="zh-CN" b="1" i="1">
                <a:ea typeface="华文细黑" panose="02010600040101010101" pitchFamily="2" charset="-122"/>
              </a:endParaRPr>
            </a:p>
          </p:txBody>
        </p:sp>
        <p:sp>
          <p:nvSpPr>
            <p:cNvPr id="70" name="Rectangle 140"/>
            <p:cNvSpPr>
              <a:spLocks noChangeArrowheads="1"/>
            </p:cNvSpPr>
            <p:nvPr/>
          </p:nvSpPr>
          <p:spPr bwMode="auto">
            <a:xfrm>
              <a:off x="1672" y="2567"/>
              <a:ext cx="7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1900">
                  <a:solidFill>
                    <a:srgbClr val="000000"/>
                  </a:solidFill>
                  <a:latin typeface="Symbol" panose="05050102010706020507" pitchFamily="18" charset="2"/>
                  <a:ea typeface="华文细黑" panose="02010600040101010101" pitchFamily="2" charset="-122"/>
                </a:rPr>
                <a:t>·</a:t>
              </a:r>
              <a:endParaRPr lang="en-US" altLang="zh-CN" b="1" i="1">
                <a:ea typeface="华文细黑" panose="02010600040101010101" pitchFamily="2" charset="-122"/>
              </a:endParaRPr>
            </a:p>
          </p:txBody>
        </p:sp>
        <p:sp>
          <p:nvSpPr>
            <p:cNvPr id="71" name="Rectangle 141"/>
            <p:cNvSpPr>
              <a:spLocks noChangeArrowheads="1"/>
            </p:cNvSpPr>
            <p:nvPr/>
          </p:nvSpPr>
          <p:spPr bwMode="auto">
            <a:xfrm>
              <a:off x="1749" y="2342"/>
              <a:ext cx="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1900">
                  <a:solidFill>
                    <a:srgbClr val="000000"/>
                  </a:solidFill>
                  <a:latin typeface="Symbol" panose="05050102010706020507" pitchFamily="18" charset="2"/>
                  <a:ea typeface="华文细黑" panose="02010600040101010101" pitchFamily="2" charset="-122"/>
                </a:rPr>
                <a:t>³</a:t>
              </a:r>
              <a:endParaRPr lang="en-US" altLang="zh-CN" b="1" i="1">
                <a:ea typeface="华文细黑" panose="02010600040101010101" pitchFamily="2" charset="-122"/>
              </a:endParaRPr>
            </a:p>
          </p:txBody>
        </p:sp>
        <p:sp>
          <p:nvSpPr>
            <p:cNvPr id="72" name="Rectangle 142"/>
            <p:cNvSpPr>
              <a:spLocks noChangeArrowheads="1"/>
            </p:cNvSpPr>
            <p:nvPr/>
          </p:nvSpPr>
          <p:spPr bwMode="auto">
            <a:xfrm>
              <a:off x="1646" y="2342"/>
              <a:ext cx="7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1900" dirty="0">
                  <a:solidFill>
                    <a:srgbClr val="000000"/>
                  </a:solidFill>
                  <a:latin typeface="Symbol" panose="05050102010706020507" pitchFamily="18" charset="2"/>
                  <a:ea typeface="华文细黑" panose="02010600040101010101" pitchFamily="2" charset="-122"/>
                </a:rPr>
                <a:t>·</a:t>
              </a:r>
              <a:endParaRPr lang="en-US" altLang="zh-CN" b="1" i="1" dirty="0">
                <a:ea typeface="华文细黑" panose="02010600040101010101" pitchFamily="2" charset="-122"/>
              </a:endParaRPr>
            </a:p>
          </p:txBody>
        </p:sp>
        <p:sp>
          <p:nvSpPr>
            <p:cNvPr id="73" name="Rectangle 143"/>
            <p:cNvSpPr>
              <a:spLocks noChangeArrowheads="1"/>
            </p:cNvSpPr>
            <p:nvPr/>
          </p:nvSpPr>
          <p:spPr bwMode="auto">
            <a:xfrm>
              <a:off x="1008" y="2452"/>
              <a:ext cx="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1900" dirty="0">
                  <a:solidFill>
                    <a:srgbClr val="000000"/>
                  </a:solidFill>
                  <a:latin typeface="Symbol" panose="05050102010706020507" pitchFamily="18" charset="2"/>
                  <a:ea typeface="华文细黑" panose="02010600040101010101" pitchFamily="2" charset="-122"/>
                </a:rPr>
                <a:t>=</a:t>
              </a:r>
              <a:endParaRPr lang="en-US" altLang="zh-CN" b="1" i="1" dirty="0">
                <a:ea typeface="华文细黑" panose="02010600040101010101" pitchFamily="2" charset="-122"/>
              </a:endParaRPr>
            </a:p>
          </p:txBody>
        </p:sp>
        <p:sp>
          <p:nvSpPr>
            <p:cNvPr id="74" name="Rectangle 144"/>
            <p:cNvSpPr>
              <a:spLocks noChangeArrowheads="1"/>
            </p:cNvSpPr>
            <p:nvPr/>
          </p:nvSpPr>
          <p:spPr bwMode="auto">
            <a:xfrm>
              <a:off x="859" y="2452"/>
              <a:ext cx="7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1900" dirty="0">
                  <a:solidFill>
                    <a:srgbClr val="000000"/>
                  </a:solidFill>
                  <a:latin typeface="Symbol" panose="05050102010706020507" pitchFamily="18" charset="2"/>
                  <a:ea typeface="华文细黑" panose="02010600040101010101" pitchFamily="2" charset="-122"/>
                </a:rPr>
                <a:t>·</a:t>
              </a:r>
              <a:endParaRPr lang="en-US" altLang="zh-CN" b="1" i="1" dirty="0">
                <a:ea typeface="华文细黑" panose="02010600040101010101" pitchFamily="2" charset="-122"/>
              </a:endParaRPr>
            </a:p>
          </p:txBody>
        </p:sp>
        <p:sp>
          <p:nvSpPr>
            <p:cNvPr id="75" name="Rectangle 145"/>
            <p:cNvSpPr>
              <a:spLocks noChangeArrowheads="1"/>
            </p:cNvSpPr>
            <p:nvPr/>
          </p:nvSpPr>
          <p:spPr bwMode="auto">
            <a:xfrm>
              <a:off x="1894" y="2584"/>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1900">
                  <a:solidFill>
                    <a:srgbClr val="000000"/>
                  </a:solidFill>
                  <a:latin typeface="Times New Roman" panose="02020603050405020304" pitchFamily="18" charset="0"/>
                  <a:ea typeface="华文细黑" panose="02010600040101010101" pitchFamily="2" charset="-122"/>
                </a:rPr>
                <a:t>0</a:t>
              </a:r>
              <a:endParaRPr lang="en-US" altLang="zh-CN" b="1" i="1">
                <a:ea typeface="华文细黑" panose="02010600040101010101" pitchFamily="2" charset="-122"/>
              </a:endParaRPr>
            </a:p>
          </p:txBody>
        </p:sp>
        <p:sp>
          <p:nvSpPr>
            <p:cNvPr id="76" name="Rectangle 146"/>
            <p:cNvSpPr>
              <a:spLocks noChangeArrowheads="1"/>
            </p:cNvSpPr>
            <p:nvPr/>
          </p:nvSpPr>
          <p:spPr bwMode="auto">
            <a:xfrm>
              <a:off x="1292" y="2584"/>
              <a:ext cx="3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1900">
                  <a:solidFill>
                    <a:srgbClr val="000000"/>
                  </a:solidFill>
                  <a:latin typeface="Times New Roman" panose="02020603050405020304" pitchFamily="18" charset="0"/>
                  <a:ea typeface="华文细黑" panose="02010600040101010101" pitchFamily="2" charset="-122"/>
                </a:rPr>
                <a:t>,</a:t>
              </a:r>
              <a:endParaRPr lang="en-US" altLang="zh-CN" b="1" i="1">
                <a:ea typeface="华文细黑" panose="02010600040101010101" pitchFamily="2" charset="-122"/>
              </a:endParaRPr>
            </a:p>
          </p:txBody>
        </p:sp>
        <p:sp>
          <p:nvSpPr>
            <p:cNvPr id="77" name="Rectangle 147"/>
            <p:cNvSpPr>
              <a:spLocks noChangeArrowheads="1"/>
            </p:cNvSpPr>
            <p:nvPr/>
          </p:nvSpPr>
          <p:spPr bwMode="auto">
            <a:xfrm>
              <a:off x="1203" y="2584"/>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1900">
                  <a:solidFill>
                    <a:srgbClr val="000000"/>
                  </a:solidFill>
                  <a:latin typeface="Times New Roman" panose="02020603050405020304" pitchFamily="18" charset="0"/>
                  <a:ea typeface="华文细黑" panose="02010600040101010101" pitchFamily="2" charset="-122"/>
                </a:rPr>
                <a:t>0</a:t>
              </a:r>
              <a:endParaRPr lang="en-US" altLang="zh-CN" b="1" i="1">
                <a:ea typeface="华文细黑" panose="02010600040101010101" pitchFamily="2" charset="-122"/>
              </a:endParaRPr>
            </a:p>
          </p:txBody>
        </p:sp>
        <p:sp>
          <p:nvSpPr>
            <p:cNvPr id="78" name="Rectangle 148"/>
            <p:cNvSpPr>
              <a:spLocks noChangeArrowheads="1"/>
            </p:cNvSpPr>
            <p:nvPr/>
          </p:nvSpPr>
          <p:spPr bwMode="auto">
            <a:xfrm>
              <a:off x="1868" y="2359"/>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1900">
                  <a:solidFill>
                    <a:srgbClr val="000000"/>
                  </a:solidFill>
                  <a:latin typeface="Times New Roman" panose="02020603050405020304" pitchFamily="18" charset="0"/>
                  <a:ea typeface="华文细黑" panose="02010600040101010101" pitchFamily="2" charset="-122"/>
                </a:rPr>
                <a:t>0</a:t>
              </a:r>
              <a:endParaRPr lang="en-US" altLang="zh-CN" b="1" i="1">
                <a:ea typeface="华文细黑" panose="02010600040101010101" pitchFamily="2" charset="-122"/>
              </a:endParaRPr>
            </a:p>
          </p:txBody>
        </p:sp>
        <p:sp>
          <p:nvSpPr>
            <p:cNvPr id="79" name="Rectangle 149"/>
            <p:cNvSpPr>
              <a:spLocks noChangeArrowheads="1"/>
            </p:cNvSpPr>
            <p:nvPr/>
          </p:nvSpPr>
          <p:spPr bwMode="auto">
            <a:xfrm>
              <a:off x="1266" y="2359"/>
              <a:ext cx="3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1900">
                  <a:solidFill>
                    <a:srgbClr val="000000"/>
                  </a:solidFill>
                  <a:latin typeface="Times New Roman" panose="02020603050405020304" pitchFamily="18" charset="0"/>
                  <a:ea typeface="华文细黑" panose="02010600040101010101" pitchFamily="2" charset="-122"/>
                </a:rPr>
                <a:t>,</a:t>
              </a:r>
              <a:endParaRPr lang="en-US" altLang="zh-CN" b="1" i="1">
                <a:ea typeface="华文细黑" panose="02010600040101010101" pitchFamily="2" charset="-122"/>
              </a:endParaRPr>
            </a:p>
          </p:txBody>
        </p:sp>
        <p:sp>
          <p:nvSpPr>
            <p:cNvPr id="80" name="Rectangle 150"/>
            <p:cNvSpPr>
              <a:spLocks noChangeArrowheads="1"/>
            </p:cNvSpPr>
            <p:nvPr/>
          </p:nvSpPr>
          <p:spPr bwMode="auto">
            <a:xfrm>
              <a:off x="1189" y="2359"/>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1900" dirty="0">
                  <a:solidFill>
                    <a:srgbClr val="000000"/>
                  </a:solidFill>
                  <a:latin typeface="Times New Roman" panose="02020603050405020304" pitchFamily="18" charset="0"/>
                  <a:ea typeface="华文细黑" panose="02010600040101010101" pitchFamily="2" charset="-122"/>
                </a:rPr>
                <a:t>1</a:t>
              </a:r>
              <a:endParaRPr lang="en-US" altLang="zh-CN" b="1" i="1" dirty="0">
                <a:ea typeface="华文细黑" panose="02010600040101010101" pitchFamily="2" charset="-122"/>
              </a:endParaRPr>
            </a:p>
          </p:txBody>
        </p:sp>
        <p:sp>
          <p:nvSpPr>
            <p:cNvPr id="81" name="Rectangle 151"/>
            <p:cNvSpPr>
              <a:spLocks noChangeArrowheads="1"/>
            </p:cNvSpPr>
            <p:nvPr/>
          </p:nvSpPr>
          <p:spPr bwMode="auto">
            <a:xfrm>
              <a:off x="926" y="2469"/>
              <a:ext cx="5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1900" dirty="0">
                  <a:solidFill>
                    <a:srgbClr val="000000"/>
                  </a:solidFill>
                  <a:latin typeface="Times New Roman" panose="02020603050405020304" pitchFamily="18" charset="0"/>
                  <a:ea typeface="华文细黑" panose="02010600040101010101" pitchFamily="2" charset="-122"/>
                </a:rPr>
                <a:t>]</a:t>
              </a:r>
              <a:endParaRPr lang="en-US" altLang="zh-CN" b="1" i="1" dirty="0">
                <a:ea typeface="华文细黑" panose="02010600040101010101" pitchFamily="2" charset="-122"/>
              </a:endParaRPr>
            </a:p>
          </p:txBody>
        </p:sp>
        <p:sp>
          <p:nvSpPr>
            <p:cNvPr id="82" name="Rectangle 152"/>
            <p:cNvSpPr>
              <a:spLocks noChangeArrowheads="1"/>
            </p:cNvSpPr>
            <p:nvPr/>
          </p:nvSpPr>
          <p:spPr bwMode="auto">
            <a:xfrm>
              <a:off x="809" y="2469"/>
              <a:ext cx="5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1900" dirty="0">
                  <a:solidFill>
                    <a:srgbClr val="000000"/>
                  </a:solidFill>
                  <a:latin typeface="Times New Roman" panose="02020603050405020304" pitchFamily="18" charset="0"/>
                  <a:ea typeface="华文细黑" panose="02010600040101010101" pitchFamily="2" charset="-122"/>
                </a:rPr>
                <a:t>[</a:t>
              </a:r>
              <a:endParaRPr lang="en-US" altLang="zh-CN" b="1" i="1" dirty="0">
                <a:ea typeface="华文细黑" panose="02010600040101010101" pitchFamily="2" charset="-122"/>
              </a:endParaRPr>
            </a:p>
          </p:txBody>
        </p:sp>
        <p:sp>
          <p:nvSpPr>
            <p:cNvPr id="83" name="Rectangle 153"/>
            <p:cNvSpPr>
              <a:spLocks noChangeArrowheads="1"/>
            </p:cNvSpPr>
            <p:nvPr/>
          </p:nvSpPr>
          <p:spPr bwMode="auto">
            <a:xfrm>
              <a:off x="742" y="2469"/>
              <a:ext cx="4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1900" i="1" dirty="0">
                  <a:solidFill>
                    <a:srgbClr val="000000"/>
                  </a:solidFill>
                  <a:latin typeface="Times New Roman" panose="02020603050405020304" pitchFamily="18" charset="0"/>
                  <a:ea typeface="华文细黑" panose="02010600040101010101" pitchFamily="2" charset="-122"/>
                </a:rPr>
                <a:t>f</a:t>
              </a:r>
              <a:endParaRPr lang="en-US" altLang="zh-CN" b="1" i="1" dirty="0">
                <a:ea typeface="华文细黑" panose="0201060004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fill="hold"/>
                                        <p:tgtEl>
                                          <p:spTgt spid="59"/>
                                        </p:tgtEl>
                                        <p:attrNameLst>
                                          <p:attrName>ppt_x</p:attrName>
                                        </p:attrNameLst>
                                      </p:cBhvr>
                                      <p:tavLst>
                                        <p:tav tm="0">
                                          <p:val>
                                            <p:strVal val="#ppt_x"/>
                                          </p:val>
                                        </p:tav>
                                        <p:tav tm="100000">
                                          <p:val>
                                            <p:strVal val="#ppt_x"/>
                                          </p:val>
                                        </p:tav>
                                      </p:tavLst>
                                    </p:anim>
                                    <p:anim calcmode="lin" valueType="num">
                                      <p:cBhvr additive="base">
                                        <p:cTn id="12" dur="500" fill="hold"/>
                                        <p:tgtEl>
                                          <p:spTgt spid="5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anim calcmode="lin" valueType="num">
                                      <p:cBhvr additive="base">
                                        <p:cTn id="15" dur="500" fill="hold"/>
                                        <p:tgtEl>
                                          <p:spTgt spid="60"/>
                                        </p:tgtEl>
                                        <p:attrNameLst>
                                          <p:attrName>ppt_x</p:attrName>
                                        </p:attrNameLst>
                                      </p:cBhvr>
                                      <p:tavLst>
                                        <p:tav tm="0">
                                          <p:val>
                                            <p:strVal val="#ppt_x"/>
                                          </p:val>
                                        </p:tav>
                                        <p:tav tm="100000">
                                          <p:val>
                                            <p:strVal val="#ppt_x"/>
                                          </p:val>
                                        </p:tav>
                                      </p:tavLst>
                                    </p:anim>
                                    <p:anim calcmode="lin" valueType="num">
                                      <p:cBhvr additive="base">
                                        <p:cTn id="16" dur="500" fill="hold"/>
                                        <p:tgtEl>
                                          <p:spTgt spid="6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ppt_x"/>
                                          </p:val>
                                        </p:tav>
                                        <p:tav tm="100000">
                                          <p:val>
                                            <p:strVal val="#ppt_x"/>
                                          </p:val>
                                        </p:tav>
                                      </p:tavLst>
                                    </p:anim>
                                    <p:anim calcmode="lin" valueType="num">
                                      <p:cBhvr additive="base">
                                        <p:cTn id="20" dur="500" fill="hold"/>
                                        <p:tgtEl>
                                          <p:spTgt spid="6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2"/>
                                        </p:tgtEl>
                                        <p:attrNameLst>
                                          <p:attrName>style.visibility</p:attrName>
                                        </p:attrNameLst>
                                      </p:cBhvr>
                                      <p:to>
                                        <p:strVal val="visible"/>
                                      </p:to>
                                    </p:set>
                                    <p:anim calcmode="lin" valueType="num">
                                      <p:cBhvr additive="base">
                                        <p:cTn id="23" dur="500" fill="hold"/>
                                        <p:tgtEl>
                                          <p:spTgt spid="62"/>
                                        </p:tgtEl>
                                        <p:attrNameLst>
                                          <p:attrName>ppt_x</p:attrName>
                                        </p:attrNameLst>
                                      </p:cBhvr>
                                      <p:tavLst>
                                        <p:tav tm="0">
                                          <p:val>
                                            <p:strVal val="#ppt_x"/>
                                          </p:val>
                                        </p:tav>
                                        <p:tav tm="100000">
                                          <p:val>
                                            <p:strVal val="#ppt_x"/>
                                          </p:val>
                                        </p:tav>
                                      </p:tavLst>
                                    </p:anim>
                                    <p:anim calcmode="lin" valueType="num">
                                      <p:cBhvr additive="base">
                                        <p:cTn id="24"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4"/>
                                        </p:tgtEl>
                                        <p:attrNameLst>
                                          <p:attrName>style.visibility</p:attrName>
                                        </p:attrNameLst>
                                      </p:cBhvr>
                                      <p:to>
                                        <p:strVal val="visible"/>
                                      </p:to>
                                    </p:set>
                                    <p:anim calcmode="lin" valueType="num">
                                      <p:cBhvr additive="base">
                                        <p:cTn id="29" dur="500" fill="hold"/>
                                        <p:tgtEl>
                                          <p:spTgt spid="64"/>
                                        </p:tgtEl>
                                        <p:attrNameLst>
                                          <p:attrName>ppt_x</p:attrName>
                                        </p:attrNameLst>
                                      </p:cBhvr>
                                      <p:tavLst>
                                        <p:tav tm="0">
                                          <p:val>
                                            <p:strVal val="#ppt_x"/>
                                          </p:val>
                                        </p:tav>
                                        <p:tav tm="100000">
                                          <p:val>
                                            <p:strVal val="#ppt_x"/>
                                          </p:val>
                                        </p:tav>
                                      </p:tavLst>
                                    </p:anim>
                                    <p:anim calcmode="lin" valueType="num">
                                      <p:cBhvr additive="base">
                                        <p:cTn id="30"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5"/>
                                        </p:tgtEl>
                                        <p:attrNameLst>
                                          <p:attrName>style.visibility</p:attrName>
                                        </p:attrNameLst>
                                      </p:cBhvr>
                                      <p:to>
                                        <p:strVal val="visible"/>
                                      </p:to>
                                    </p:set>
                                    <p:animEffect transition="in" filter="fade">
                                      <p:cBhvr>
                                        <p:cTn id="35" dur="1000"/>
                                        <p:tgtEl>
                                          <p:spTgt spid="65"/>
                                        </p:tgtEl>
                                      </p:cBhvr>
                                    </p:animEffect>
                                    <p:anim calcmode="lin" valueType="num">
                                      <p:cBhvr>
                                        <p:cTn id="36" dur="1000" fill="hold"/>
                                        <p:tgtEl>
                                          <p:spTgt spid="65"/>
                                        </p:tgtEl>
                                        <p:attrNameLst>
                                          <p:attrName>ppt_x</p:attrName>
                                        </p:attrNameLst>
                                      </p:cBhvr>
                                      <p:tavLst>
                                        <p:tav tm="0">
                                          <p:val>
                                            <p:strVal val="#ppt_x"/>
                                          </p:val>
                                        </p:tav>
                                        <p:tav tm="100000">
                                          <p:val>
                                            <p:strVal val="#ppt_x"/>
                                          </p:val>
                                        </p:tav>
                                      </p:tavLst>
                                    </p:anim>
                                    <p:anim calcmode="lin" valueType="num">
                                      <p:cBhvr>
                                        <p:cTn id="37"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6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内容占位符 2"/>
          <p:cNvSpPr>
            <a:spLocks noGrp="1"/>
          </p:cNvSpPr>
          <p:nvPr>
            <p:ph idx="1"/>
          </p:nvPr>
        </p:nvSpPr>
        <p:spPr>
          <a:xfrm>
            <a:off x="-6474" y="117147"/>
            <a:ext cx="6858000" cy="990898"/>
          </a:xfrm>
        </p:spPr>
        <p:txBody>
          <a:bodyPr>
            <a:normAutofit/>
          </a:bodyPr>
          <a:lstStyle/>
          <a:p>
            <a:r>
              <a:rPr lang="zh-CN" altLang="en-US" sz="1800" dirty="0">
                <a:latin typeface="Times New Roman" panose="02020603050405020304" pitchFamily="18" charset="0"/>
                <a:cs typeface="Times New Roman" panose="02020603050405020304" pitchFamily="18" charset="0"/>
              </a:rPr>
              <a:t>神经元之间的连接权值已经标注在网络上了。由于该网络已经正确地表示了</a:t>
            </a:r>
            <a:r>
              <a:rPr lang="en-US" altLang="zh-CN" sz="1800" dirty="0">
                <a:latin typeface="Times New Roman" panose="02020603050405020304" pitchFamily="18" charset="0"/>
                <a:cs typeface="Times New Roman" panose="02020603050405020304" pitchFamily="18" charset="0"/>
              </a:rPr>
              <a:t>XOR</a:t>
            </a:r>
            <a:r>
              <a:rPr lang="zh-CN" altLang="en-US" sz="1800" dirty="0">
                <a:latin typeface="Times New Roman" panose="02020603050405020304" pitchFamily="18" charset="0"/>
                <a:cs typeface="Times New Roman" panose="02020603050405020304" pitchFamily="18" charset="0"/>
              </a:rPr>
              <a:t>问题，因而就不需要再进行学习了。下面可以对上述网络是否解决了</a:t>
            </a:r>
            <a:r>
              <a:rPr lang="en-US" altLang="zh-CN" sz="1800" dirty="0">
                <a:latin typeface="Times New Roman" panose="02020603050405020304" pitchFamily="18" charset="0"/>
                <a:cs typeface="Times New Roman" panose="02020603050405020304" pitchFamily="18" charset="0"/>
              </a:rPr>
              <a:t>XOR</a:t>
            </a:r>
            <a:r>
              <a:rPr lang="zh-CN" altLang="en-US" sz="1800" dirty="0">
                <a:latin typeface="Times New Roman" panose="02020603050405020304" pitchFamily="18" charset="0"/>
                <a:cs typeface="Times New Roman" panose="02020603050405020304" pitchFamily="18" charset="0"/>
              </a:rPr>
              <a:t>问题进行测试。</a:t>
            </a:r>
            <a:endParaRPr lang="en-US" altLang="zh-CN" sz="1800" dirty="0">
              <a:latin typeface="Times New Roman" panose="02020603050405020304" pitchFamily="18" charset="0"/>
              <a:cs typeface="Times New Roman" panose="02020603050405020304" pitchFamily="18" charset="0"/>
            </a:endParaRPr>
          </a:p>
        </p:txBody>
      </p:sp>
      <p:grpSp>
        <p:nvGrpSpPr>
          <p:cNvPr id="25" name="Group 89"/>
          <p:cNvGrpSpPr/>
          <p:nvPr/>
        </p:nvGrpSpPr>
        <p:grpSpPr bwMode="auto">
          <a:xfrm>
            <a:off x="1916832" y="1347094"/>
            <a:ext cx="2628900" cy="1532335"/>
            <a:chOff x="352" y="1698"/>
            <a:chExt cx="2208" cy="1287"/>
          </a:xfrm>
        </p:grpSpPr>
        <p:sp>
          <p:nvSpPr>
            <p:cNvPr id="26" name="Text Box 5"/>
            <p:cNvSpPr txBox="1">
              <a:spLocks noChangeArrowheads="1"/>
            </p:cNvSpPr>
            <p:nvPr/>
          </p:nvSpPr>
          <p:spPr bwMode="auto">
            <a:xfrm>
              <a:off x="890" y="1698"/>
              <a:ext cx="200" cy="276"/>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500" tIns="8100" rIns="13500" bIns="8100"/>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eaLnBrk="1" hangingPunct="1">
                <a:spcBef>
                  <a:spcPct val="0"/>
                </a:spcBef>
                <a:buClrTx/>
                <a:buSzTx/>
                <a:buFontTx/>
                <a:buNone/>
              </a:pPr>
              <a:r>
                <a:rPr lang="en-US" altLang="zh-CN" sz="1500" dirty="0">
                  <a:ea typeface="宋体" panose="02010600030101010101" pitchFamily="2" charset="-122"/>
                  <a:cs typeface="Times New Roman" panose="02020603050405020304" pitchFamily="18" charset="0"/>
                </a:rPr>
                <a:t>1</a:t>
              </a:r>
              <a:endParaRPr lang="en-US" altLang="zh-CN" sz="1500" dirty="0">
                <a:ea typeface="宋体" panose="02010600030101010101" pitchFamily="2" charset="-122"/>
                <a:cs typeface="Times New Roman" panose="02020603050405020304" pitchFamily="18" charset="0"/>
              </a:endParaRPr>
            </a:p>
          </p:txBody>
        </p:sp>
        <p:sp>
          <p:nvSpPr>
            <p:cNvPr id="27" name="Text Box 6"/>
            <p:cNvSpPr txBox="1">
              <a:spLocks noChangeArrowheads="1"/>
            </p:cNvSpPr>
            <p:nvPr/>
          </p:nvSpPr>
          <p:spPr bwMode="auto">
            <a:xfrm>
              <a:off x="989" y="1974"/>
              <a:ext cx="202" cy="27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500" tIns="8100" rIns="13500" bIns="8100"/>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eaLnBrk="1" hangingPunct="1">
                <a:spcBef>
                  <a:spcPct val="0"/>
                </a:spcBef>
                <a:buClrTx/>
                <a:buSzTx/>
                <a:buFontTx/>
                <a:buNone/>
              </a:pPr>
              <a:r>
                <a:rPr lang="en-US" altLang="zh-CN" sz="1500">
                  <a:ea typeface="宋体" panose="02010600030101010101" pitchFamily="2" charset="-122"/>
                  <a:cs typeface="Times New Roman" panose="02020603050405020304" pitchFamily="18" charset="0"/>
                </a:rPr>
                <a:t>1</a:t>
              </a:r>
              <a:endParaRPr lang="en-US" altLang="zh-CN" sz="1500">
                <a:ea typeface="宋体" panose="02010600030101010101" pitchFamily="2" charset="-122"/>
                <a:cs typeface="Times New Roman" panose="02020603050405020304" pitchFamily="18" charset="0"/>
              </a:endParaRPr>
            </a:p>
          </p:txBody>
        </p:sp>
        <p:sp>
          <p:nvSpPr>
            <p:cNvPr id="28" name="Oval 11"/>
            <p:cNvSpPr>
              <a:spLocks noChangeArrowheads="1"/>
            </p:cNvSpPr>
            <p:nvPr/>
          </p:nvSpPr>
          <p:spPr bwMode="auto">
            <a:xfrm>
              <a:off x="352" y="1823"/>
              <a:ext cx="162" cy="166"/>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endParaRPr lang="zh-CN" altLang="zh-CN" sz="1350">
                <a:ea typeface="宋体" panose="02010600030101010101" pitchFamily="2" charset="-122"/>
                <a:cs typeface="Times New Roman" panose="02020603050405020304" pitchFamily="18" charset="0"/>
              </a:endParaRPr>
            </a:p>
          </p:txBody>
        </p:sp>
        <p:sp>
          <p:nvSpPr>
            <p:cNvPr id="29" name="Oval 12"/>
            <p:cNvSpPr>
              <a:spLocks noChangeArrowheads="1"/>
            </p:cNvSpPr>
            <p:nvPr/>
          </p:nvSpPr>
          <p:spPr bwMode="auto">
            <a:xfrm>
              <a:off x="361" y="2704"/>
              <a:ext cx="163" cy="166"/>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endParaRPr lang="zh-CN" altLang="zh-CN" sz="1350">
                <a:ea typeface="宋体" panose="02010600030101010101" pitchFamily="2" charset="-122"/>
                <a:cs typeface="Times New Roman" panose="02020603050405020304" pitchFamily="18" charset="0"/>
              </a:endParaRPr>
            </a:p>
          </p:txBody>
        </p:sp>
        <p:sp>
          <p:nvSpPr>
            <p:cNvPr id="30" name="Oval 13"/>
            <p:cNvSpPr>
              <a:spLocks noChangeArrowheads="1"/>
            </p:cNvSpPr>
            <p:nvPr/>
          </p:nvSpPr>
          <p:spPr bwMode="auto">
            <a:xfrm>
              <a:off x="1304" y="1797"/>
              <a:ext cx="199" cy="199"/>
            </a:xfrm>
            <a:prstGeom prst="ellipse">
              <a:avLst/>
            </a:prstGeom>
            <a:solidFill>
              <a:schemeClr val="bg1"/>
            </a:solid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endParaRPr lang="zh-CN" altLang="zh-CN" sz="1350">
                <a:ea typeface="宋体" panose="02010600030101010101" pitchFamily="2" charset="-122"/>
                <a:cs typeface="Times New Roman" panose="02020603050405020304" pitchFamily="18" charset="0"/>
              </a:endParaRPr>
            </a:p>
          </p:txBody>
        </p:sp>
        <p:sp>
          <p:nvSpPr>
            <p:cNvPr id="31" name="Line 10"/>
            <p:cNvSpPr>
              <a:spLocks noChangeShapeType="1"/>
            </p:cNvSpPr>
            <p:nvPr/>
          </p:nvSpPr>
          <p:spPr bwMode="auto">
            <a:xfrm>
              <a:off x="501" y="1939"/>
              <a:ext cx="826" cy="854"/>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latin typeface="Times New Roman" panose="02020603050405020304" pitchFamily="18" charset="0"/>
                <a:cs typeface="Times New Roman" panose="02020603050405020304" pitchFamily="18" charset="0"/>
              </a:endParaRPr>
            </a:p>
          </p:txBody>
        </p:sp>
        <p:sp>
          <p:nvSpPr>
            <p:cNvPr id="32" name="Line 15"/>
            <p:cNvSpPr>
              <a:spLocks noChangeShapeType="1"/>
            </p:cNvSpPr>
            <p:nvPr/>
          </p:nvSpPr>
          <p:spPr bwMode="auto">
            <a:xfrm>
              <a:off x="523" y="1912"/>
              <a:ext cx="781"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latin typeface="Times New Roman" panose="02020603050405020304" pitchFamily="18" charset="0"/>
                <a:cs typeface="Times New Roman" panose="02020603050405020304" pitchFamily="18" charset="0"/>
              </a:endParaRPr>
            </a:p>
          </p:txBody>
        </p:sp>
        <p:sp>
          <p:nvSpPr>
            <p:cNvPr id="33" name="Line 16"/>
            <p:cNvSpPr>
              <a:spLocks noChangeShapeType="1"/>
            </p:cNvSpPr>
            <p:nvPr/>
          </p:nvSpPr>
          <p:spPr bwMode="auto">
            <a:xfrm>
              <a:off x="521" y="2795"/>
              <a:ext cx="782" cy="1"/>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latin typeface="Times New Roman" panose="02020603050405020304" pitchFamily="18" charset="0"/>
                <a:cs typeface="Times New Roman" panose="02020603050405020304" pitchFamily="18" charset="0"/>
              </a:endParaRPr>
            </a:p>
          </p:txBody>
        </p:sp>
        <p:sp>
          <p:nvSpPr>
            <p:cNvPr id="34" name="Line 17"/>
            <p:cNvSpPr>
              <a:spLocks noChangeShapeType="1"/>
            </p:cNvSpPr>
            <p:nvPr/>
          </p:nvSpPr>
          <p:spPr bwMode="auto">
            <a:xfrm flipV="1">
              <a:off x="523" y="1939"/>
              <a:ext cx="792" cy="826"/>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latin typeface="Times New Roman" panose="02020603050405020304" pitchFamily="18" charset="0"/>
                <a:cs typeface="Times New Roman" panose="02020603050405020304" pitchFamily="18" charset="0"/>
              </a:endParaRPr>
            </a:p>
          </p:txBody>
        </p:sp>
        <p:grpSp>
          <p:nvGrpSpPr>
            <p:cNvPr id="35" name="Group 37"/>
            <p:cNvGrpSpPr/>
            <p:nvPr/>
          </p:nvGrpSpPr>
          <p:grpSpPr bwMode="auto">
            <a:xfrm>
              <a:off x="1509" y="1912"/>
              <a:ext cx="533" cy="833"/>
              <a:chOff x="2619" y="1690"/>
              <a:chExt cx="1353" cy="881"/>
            </a:xfrm>
          </p:grpSpPr>
          <p:sp>
            <p:nvSpPr>
              <p:cNvPr id="51" name="Line 18"/>
              <p:cNvSpPr>
                <a:spLocks noChangeShapeType="1"/>
              </p:cNvSpPr>
              <p:nvPr/>
            </p:nvSpPr>
            <p:spPr bwMode="auto">
              <a:xfrm>
                <a:off x="2641" y="1690"/>
                <a:ext cx="1331" cy="357"/>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latin typeface="Times New Roman" panose="02020603050405020304" pitchFamily="18" charset="0"/>
                  <a:cs typeface="Times New Roman" panose="02020603050405020304" pitchFamily="18" charset="0"/>
                </a:endParaRPr>
              </a:p>
            </p:txBody>
          </p:sp>
          <p:sp>
            <p:nvSpPr>
              <p:cNvPr id="52" name="Line 19"/>
              <p:cNvSpPr>
                <a:spLocks noChangeShapeType="1"/>
              </p:cNvSpPr>
              <p:nvPr/>
            </p:nvSpPr>
            <p:spPr bwMode="auto">
              <a:xfrm flipV="1">
                <a:off x="2619" y="2103"/>
                <a:ext cx="1333" cy="468"/>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latin typeface="Times New Roman" panose="02020603050405020304" pitchFamily="18" charset="0"/>
                  <a:cs typeface="Times New Roman" panose="02020603050405020304" pitchFamily="18" charset="0"/>
                </a:endParaRPr>
              </a:p>
            </p:txBody>
          </p:sp>
        </p:grpSp>
        <p:sp>
          <p:nvSpPr>
            <p:cNvPr id="37" name="Text Box 21"/>
            <p:cNvSpPr txBox="1">
              <a:spLocks noChangeArrowheads="1"/>
            </p:cNvSpPr>
            <p:nvPr/>
          </p:nvSpPr>
          <p:spPr bwMode="auto">
            <a:xfrm>
              <a:off x="388" y="1800"/>
              <a:ext cx="296"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500" tIns="8100" rIns="13500" bIns="8100"/>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a:spcBef>
                  <a:spcPct val="0"/>
                </a:spcBef>
                <a:buClrTx/>
                <a:buSzTx/>
                <a:buNone/>
              </a:pPr>
              <a:r>
                <a:rPr lang="en-US" altLang="zh-CN" sz="1500" i="1" dirty="0">
                  <a:solidFill>
                    <a:srgbClr val="C00000"/>
                  </a:solidFill>
                  <a:ea typeface="宋体" panose="02010600030101010101" pitchFamily="2" charset="-122"/>
                  <a:cs typeface="Times New Roman" panose="02020603050405020304" pitchFamily="18" charset="0"/>
                </a:rPr>
                <a:t>a</a:t>
              </a:r>
              <a:endParaRPr lang="en-US" altLang="zh-CN" sz="1500" i="1" baseline="30000" dirty="0">
                <a:solidFill>
                  <a:srgbClr val="C00000"/>
                </a:solidFill>
                <a:ea typeface="宋体" panose="02010600030101010101" pitchFamily="2" charset="-122"/>
                <a:cs typeface="Times New Roman" panose="02020603050405020304" pitchFamily="18" charset="0"/>
              </a:endParaRPr>
            </a:p>
          </p:txBody>
        </p:sp>
        <p:sp>
          <p:nvSpPr>
            <p:cNvPr id="39" name="Text Box 24"/>
            <p:cNvSpPr txBox="1">
              <a:spLocks noChangeArrowheads="1"/>
            </p:cNvSpPr>
            <p:nvPr/>
          </p:nvSpPr>
          <p:spPr bwMode="auto">
            <a:xfrm>
              <a:off x="738" y="2790"/>
              <a:ext cx="264"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500" tIns="8100" rIns="13500" bIns="8100"/>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eaLnBrk="1" hangingPunct="1">
                <a:spcBef>
                  <a:spcPct val="0"/>
                </a:spcBef>
                <a:buClrTx/>
                <a:buSzTx/>
                <a:buFontTx/>
                <a:buNone/>
              </a:pPr>
              <a:r>
                <a:rPr lang="en-US" altLang="zh-CN" sz="1500">
                  <a:ea typeface="宋体" panose="02010600030101010101" pitchFamily="2" charset="-122"/>
                  <a:cs typeface="Times New Roman" panose="02020603050405020304" pitchFamily="18" charset="0"/>
                </a:rPr>
                <a:t>-1</a:t>
              </a:r>
              <a:endParaRPr lang="en-US" altLang="zh-CN" sz="1500">
                <a:ea typeface="宋体" panose="02010600030101010101" pitchFamily="2" charset="-122"/>
                <a:cs typeface="Times New Roman" panose="02020603050405020304" pitchFamily="18" charset="0"/>
              </a:endParaRPr>
            </a:p>
          </p:txBody>
        </p:sp>
        <p:sp>
          <p:nvSpPr>
            <p:cNvPr id="40" name="Text Box 25"/>
            <p:cNvSpPr txBox="1">
              <a:spLocks noChangeArrowheads="1"/>
            </p:cNvSpPr>
            <p:nvPr/>
          </p:nvSpPr>
          <p:spPr bwMode="auto">
            <a:xfrm>
              <a:off x="1708" y="2563"/>
              <a:ext cx="224"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500" tIns="8100" rIns="13500" bIns="8100"/>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eaLnBrk="1" hangingPunct="1">
                <a:spcBef>
                  <a:spcPct val="0"/>
                </a:spcBef>
                <a:buClrTx/>
                <a:buSzTx/>
                <a:buFontTx/>
                <a:buNone/>
              </a:pPr>
              <a:r>
                <a:rPr lang="en-US" altLang="zh-CN" sz="1500">
                  <a:ea typeface="宋体" panose="02010600030101010101" pitchFamily="2" charset="-122"/>
                  <a:cs typeface="Times New Roman" panose="02020603050405020304" pitchFamily="18" charset="0"/>
                </a:rPr>
                <a:t>1</a:t>
              </a:r>
              <a:endParaRPr lang="en-US" altLang="zh-CN" sz="1500">
                <a:ea typeface="宋体" panose="02010600030101010101" pitchFamily="2" charset="-122"/>
                <a:cs typeface="Times New Roman" panose="02020603050405020304" pitchFamily="18" charset="0"/>
              </a:endParaRPr>
            </a:p>
          </p:txBody>
        </p:sp>
        <p:sp>
          <p:nvSpPr>
            <p:cNvPr id="41" name="Text Box 26"/>
            <p:cNvSpPr txBox="1">
              <a:spLocks noChangeArrowheads="1"/>
            </p:cNvSpPr>
            <p:nvPr/>
          </p:nvSpPr>
          <p:spPr bwMode="auto">
            <a:xfrm>
              <a:off x="1690" y="1834"/>
              <a:ext cx="222"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500" tIns="8100" rIns="13500" bIns="8100"/>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eaLnBrk="1" hangingPunct="1">
                <a:spcBef>
                  <a:spcPct val="0"/>
                </a:spcBef>
                <a:buClrTx/>
                <a:buSzTx/>
                <a:buFontTx/>
                <a:buNone/>
              </a:pPr>
              <a:r>
                <a:rPr lang="en-US" altLang="zh-CN" sz="1500">
                  <a:ea typeface="宋体" panose="02010600030101010101" pitchFamily="2" charset="-122"/>
                  <a:cs typeface="Times New Roman" panose="02020603050405020304" pitchFamily="18" charset="0"/>
                </a:rPr>
                <a:t>1</a:t>
              </a:r>
              <a:endParaRPr lang="en-US" altLang="zh-CN" sz="1500">
                <a:ea typeface="宋体" panose="02010600030101010101" pitchFamily="2" charset="-122"/>
                <a:cs typeface="Times New Roman" panose="02020603050405020304" pitchFamily="18" charset="0"/>
              </a:endParaRPr>
            </a:p>
          </p:txBody>
        </p:sp>
        <p:sp>
          <p:nvSpPr>
            <p:cNvPr id="42" name="Text Box 27"/>
            <p:cNvSpPr txBox="1">
              <a:spLocks noChangeArrowheads="1"/>
            </p:cNvSpPr>
            <p:nvPr/>
          </p:nvSpPr>
          <p:spPr bwMode="auto">
            <a:xfrm>
              <a:off x="935" y="2526"/>
              <a:ext cx="211"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500" tIns="8100" rIns="13500" bIns="8100"/>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eaLnBrk="1" hangingPunct="1">
                <a:spcBef>
                  <a:spcPct val="0"/>
                </a:spcBef>
                <a:buClrTx/>
                <a:buSzTx/>
                <a:buFontTx/>
                <a:buNone/>
              </a:pPr>
              <a:r>
                <a:rPr lang="en-US" altLang="zh-CN" sz="1500">
                  <a:ea typeface="宋体" panose="02010600030101010101" pitchFamily="2" charset="-122"/>
                  <a:cs typeface="Times New Roman" panose="02020603050405020304" pitchFamily="18" charset="0"/>
                </a:rPr>
                <a:t>-1</a:t>
              </a:r>
              <a:endParaRPr lang="en-US" altLang="zh-CN" sz="1500">
                <a:ea typeface="宋体" panose="02010600030101010101" pitchFamily="2" charset="-122"/>
                <a:cs typeface="Times New Roman" panose="02020603050405020304" pitchFamily="18" charset="0"/>
              </a:endParaRPr>
            </a:p>
          </p:txBody>
        </p:sp>
        <p:sp>
          <p:nvSpPr>
            <p:cNvPr id="47" name="Text Box 35"/>
            <p:cNvSpPr txBox="1">
              <a:spLocks noChangeArrowheads="1"/>
            </p:cNvSpPr>
            <p:nvPr/>
          </p:nvSpPr>
          <p:spPr bwMode="auto">
            <a:xfrm>
              <a:off x="2047" y="1931"/>
              <a:ext cx="513" cy="330"/>
            </a:xfrm>
            <a:prstGeom prst="rect">
              <a:avLst/>
            </a:prstGeom>
            <a:no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500" tIns="8100" rIns="13500" bIns="8100"/>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eaLnBrk="1" hangingPunct="1">
                <a:spcBef>
                  <a:spcPct val="0"/>
                </a:spcBef>
                <a:buClrTx/>
                <a:buSzTx/>
                <a:buFontTx/>
                <a:buNone/>
              </a:pPr>
              <a:r>
                <a:rPr lang="el-GR" altLang="zh-CN" sz="1500" i="1" dirty="0">
                  <a:ea typeface="宋体" panose="02010600030101010101" pitchFamily="2" charset="-122"/>
                  <a:cs typeface="Times New Roman" panose="02020603050405020304" pitchFamily="18" charset="0"/>
                </a:rPr>
                <a:t>θ</a:t>
              </a:r>
              <a:r>
                <a:rPr lang="en-US" altLang="zh-CN" sz="1500" dirty="0">
                  <a:ea typeface="宋体" panose="02010600030101010101" pitchFamily="2" charset="-122"/>
                  <a:cs typeface="Times New Roman" panose="02020603050405020304" pitchFamily="18" charset="0"/>
                </a:rPr>
                <a:t>=2</a:t>
              </a:r>
              <a:endParaRPr lang="en-US" altLang="zh-CN" sz="1500" dirty="0">
                <a:ea typeface="宋体" panose="02010600030101010101" pitchFamily="2" charset="-122"/>
                <a:cs typeface="Times New Roman" panose="02020603050405020304" pitchFamily="18" charset="0"/>
              </a:endParaRPr>
            </a:p>
          </p:txBody>
        </p:sp>
        <p:sp>
          <p:nvSpPr>
            <p:cNvPr id="49" name="Oval 87"/>
            <p:cNvSpPr>
              <a:spLocks noChangeArrowheads="1"/>
            </p:cNvSpPr>
            <p:nvPr/>
          </p:nvSpPr>
          <p:spPr bwMode="auto">
            <a:xfrm>
              <a:off x="1299" y="2666"/>
              <a:ext cx="199" cy="199"/>
            </a:xfrm>
            <a:prstGeom prst="ellipse">
              <a:avLst/>
            </a:prstGeom>
            <a:solidFill>
              <a:schemeClr val="bg1"/>
            </a:solid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endParaRPr lang="zh-CN" altLang="zh-CN" sz="1350">
                <a:ea typeface="宋体" panose="02010600030101010101" pitchFamily="2" charset="-122"/>
                <a:cs typeface="Times New Roman" panose="02020603050405020304" pitchFamily="18" charset="0"/>
              </a:endParaRPr>
            </a:p>
          </p:txBody>
        </p:sp>
        <p:sp>
          <p:nvSpPr>
            <p:cNvPr id="50" name="Oval 88"/>
            <p:cNvSpPr>
              <a:spLocks noChangeArrowheads="1"/>
            </p:cNvSpPr>
            <p:nvPr/>
          </p:nvSpPr>
          <p:spPr bwMode="auto">
            <a:xfrm>
              <a:off x="2032" y="2160"/>
              <a:ext cx="199" cy="199"/>
            </a:xfrm>
            <a:prstGeom prst="ellipse">
              <a:avLst/>
            </a:prstGeom>
            <a:solidFill>
              <a:schemeClr val="bg1"/>
            </a:solid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endParaRPr lang="zh-CN" altLang="zh-CN" sz="1350">
                <a:ea typeface="宋体" panose="02010600030101010101" pitchFamily="2" charset="-122"/>
                <a:cs typeface="Times New Roman" panose="02020603050405020304" pitchFamily="18" charset="0"/>
              </a:endParaRPr>
            </a:p>
          </p:txBody>
        </p:sp>
      </p:grpSp>
      <p:sp>
        <p:nvSpPr>
          <p:cNvPr id="53" name="Text Box 35"/>
          <p:cNvSpPr txBox="1">
            <a:spLocks noChangeArrowheads="1"/>
          </p:cNvSpPr>
          <p:nvPr/>
        </p:nvSpPr>
        <p:spPr bwMode="auto">
          <a:xfrm>
            <a:off x="3212828" y="1190792"/>
            <a:ext cx="421372" cy="241995"/>
          </a:xfrm>
          <a:prstGeom prst="rect">
            <a:avLst/>
          </a:prstGeom>
          <a:noFill/>
          <a:ln>
            <a:noFill/>
          </a:ln>
          <a:effectLst/>
        </p:spPr>
        <p:txBody>
          <a:bodyPr lIns="13500" tIns="8100" rIns="13500" bIns="8100"/>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eaLnBrk="1" hangingPunct="1">
              <a:spcBef>
                <a:spcPct val="0"/>
              </a:spcBef>
              <a:buClrTx/>
              <a:buSzTx/>
              <a:buFontTx/>
              <a:buNone/>
            </a:pPr>
            <a:r>
              <a:rPr lang="el-GR" altLang="zh-CN" sz="1500" i="1" dirty="0">
                <a:ea typeface="宋体" panose="02010600030101010101" pitchFamily="2" charset="-122"/>
                <a:cs typeface="Times New Roman" panose="02020603050405020304" pitchFamily="18" charset="0"/>
              </a:rPr>
              <a:t>θ</a:t>
            </a:r>
            <a:r>
              <a:rPr lang="en-US" altLang="zh-CN" sz="1500" dirty="0">
                <a:ea typeface="宋体" panose="02010600030101010101" pitchFamily="2" charset="-122"/>
                <a:cs typeface="Times New Roman" panose="02020603050405020304" pitchFamily="18" charset="0"/>
              </a:rPr>
              <a:t>=1</a:t>
            </a:r>
            <a:endParaRPr lang="en-US" altLang="zh-CN" sz="1500" dirty="0">
              <a:ea typeface="宋体" panose="02010600030101010101" pitchFamily="2" charset="-122"/>
              <a:cs typeface="Times New Roman" panose="02020603050405020304" pitchFamily="18" charset="0"/>
            </a:endParaRPr>
          </a:p>
        </p:txBody>
      </p:sp>
      <p:sp>
        <p:nvSpPr>
          <p:cNvPr id="54" name="Text Box 35"/>
          <p:cNvSpPr txBox="1">
            <a:spLocks noChangeArrowheads="1"/>
          </p:cNvSpPr>
          <p:nvPr/>
        </p:nvSpPr>
        <p:spPr bwMode="auto">
          <a:xfrm>
            <a:off x="3293432" y="2703216"/>
            <a:ext cx="610791" cy="392906"/>
          </a:xfrm>
          <a:prstGeom prst="rect">
            <a:avLst/>
          </a:prstGeom>
          <a:noFill/>
          <a:ln>
            <a:noFill/>
          </a:ln>
          <a:effectLst/>
        </p:spPr>
        <p:txBody>
          <a:bodyPr lIns="13500" tIns="8100" rIns="13500" bIns="8100"/>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eaLnBrk="1" hangingPunct="1">
              <a:spcBef>
                <a:spcPct val="0"/>
              </a:spcBef>
              <a:buClrTx/>
              <a:buSzTx/>
              <a:buFontTx/>
              <a:buNone/>
            </a:pPr>
            <a:r>
              <a:rPr lang="el-GR" altLang="zh-CN" sz="1500" i="1" dirty="0">
                <a:ea typeface="宋体" panose="02010600030101010101" pitchFamily="2" charset="-122"/>
                <a:cs typeface="Times New Roman" panose="02020603050405020304" pitchFamily="18" charset="0"/>
              </a:rPr>
              <a:t>θ</a:t>
            </a:r>
            <a:r>
              <a:rPr lang="en-US" altLang="zh-CN" sz="1500" dirty="0">
                <a:ea typeface="宋体" panose="02010600030101010101" pitchFamily="2" charset="-122"/>
                <a:cs typeface="Times New Roman" panose="02020603050405020304" pitchFamily="18" charset="0"/>
              </a:rPr>
              <a:t>=-1.5</a:t>
            </a:r>
            <a:endParaRPr lang="en-US" altLang="zh-CN" sz="1500" dirty="0">
              <a:ea typeface="宋体" panose="02010600030101010101" pitchFamily="2" charset="-122"/>
              <a:cs typeface="Times New Roman" panose="02020603050405020304" pitchFamily="18" charset="0"/>
            </a:endParaRPr>
          </a:p>
        </p:txBody>
      </p:sp>
      <p:sp>
        <p:nvSpPr>
          <p:cNvPr id="57" name="矩形 56"/>
          <p:cNvSpPr/>
          <p:nvPr/>
        </p:nvSpPr>
        <p:spPr>
          <a:xfrm>
            <a:off x="188144" y="3042834"/>
            <a:ext cx="6643489" cy="1115690"/>
          </a:xfrm>
          <a:prstGeom prst="rect">
            <a:avLst/>
          </a:prstGeom>
        </p:spPr>
        <p:txBody>
          <a:bodyPr wrap="square">
            <a:spAutoFit/>
          </a:bodyPr>
          <a:lstStyle/>
          <a:p>
            <a:pPr>
              <a:spcBef>
                <a:spcPts val="600"/>
              </a:spcBef>
            </a:pPr>
            <a:r>
              <a:rPr lang="zh-CN" altLang="en-US" sz="1350" dirty="0">
                <a:latin typeface="Times New Roman" panose="02020603050405020304" pitchFamily="18" charset="0"/>
                <a:cs typeface="Times New Roman" panose="02020603050405020304" pitchFamily="18" charset="0"/>
              </a:rPr>
              <a:t>当网络的输入为</a:t>
            </a:r>
            <a:r>
              <a:rPr lang="en-US" altLang="zh-CN" sz="1350" dirty="0">
                <a:latin typeface="Times New Roman" panose="02020603050405020304" pitchFamily="18" charset="0"/>
                <a:cs typeface="Times New Roman" panose="02020603050405020304" pitchFamily="18" charset="0"/>
              </a:rPr>
              <a:t>00</a:t>
            </a:r>
            <a:r>
              <a:rPr lang="zh-CN" altLang="en-US" sz="1350" dirty="0">
                <a:latin typeface="Times New Roman" panose="02020603050405020304" pitchFamily="18" charset="0"/>
                <a:cs typeface="Times New Roman" panose="02020603050405020304" pitchFamily="18" charset="0"/>
              </a:rPr>
              <a:t>时，根据神经元作用函数的定义知道</a:t>
            </a:r>
            <a:r>
              <a:rPr lang="en-US" altLang="zh-CN" sz="1350" i="1" dirty="0" err="1">
                <a:solidFill>
                  <a:srgbClr val="C00000"/>
                </a:solidFill>
                <a:latin typeface="Times New Roman" panose="02020603050405020304" pitchFamily="18" charset="0"/>
                <a:cs typeface="Times New Roman" panose="02020603050405020304" pitchFamily="18" charset="0"/>
              </a:rPr>
              <a:t>O</a:t>
            </a:r>
            <a:r>
              <a:rPr lang="en-US" altLang="zh-CN" sz="1600" i="1" baseline="-25000" dirty="0" err="1">
                <a:solidFill>
                  <a:srgbClr val="C00000"/>
                </a:solidFill>
                <a:latin typeface="Times New Roman" panose="02020603050405020304" pitchFamily="18" charset="0"/>
                <a:cs typeface="Times New Roman" panose="02020603050405020304" pitchFamily="18" charset="0"/>
              </a:rPr>
              <a:t>a</a:t>
            </a:r>
            <a:r>
              <a:rPr lang="en-US" altLang="zh-CN" sz="1600" dirty="0">
                <a:solidFill>
                  <a:srgbClr val="C00000"/>
                </a:solidFill>
                <a:latin typeface="Times New Roman" panose="02020603050405020304" pitchFamily="18" charset="0"/>
                <a:cs typeface="Times New Roman" panose="02020603050405020304" pitchFamily="18" charset="0"/>
              </a:rPr>
              <a:t>=</a:t>
            </a:r>
            <a:r>
              <a:rPr lang="en-US" altLang="zh-CN" sz="1350" i="1" dirty="0">
                <a:solidFill>
                  <a:srgbClr val="C00000"/>
                </a:solidFill>
                <a:latin typeface="Times New Roman" panose="02020603050405020304" pitchFamily="18" charset="0"/>
                <a:cs typeface="Times New Roman" panose="02020603050405020304" pitchFamily="18" charset="0"/>
              </a:rPr>
              <a:t>O</a:t>
            </a:r>
            <a:r>
              <a:rPr lang="en-US" altLang="zh-CN" sz="1600" i="1" baseline="-25000" dirty="0">
                <a:solidFill>
                  <a:srgbClr val="C00000"/>
                </a:solidFill>
                <a:latin typeface="Times New Roman" panose="02020603050405020304" pitchFamily="18" charset="0"/>
                <a:cs typeface="Times New Roman" panose="02020603050405020304" pitchFamily="18" charset="0"/>
              </a:rPr>
              <a:t>b</a:t>
            </a:r>
            <a:r>
              <a:rPr lang="en-US" altLang="zh-CN" sz="1600" i="1" dirty="0">
                <a:solidFill>
                  <a:srgbClr val="C00000"/>
                </a:solidFill>
                <a:latin typeface="Times New Roman" panose="02020603050405020304" pitchFamily="18" charset="0"/>
                <a:cs typeface="Times New Roman" panose="02020603050405020304" pitchFamily="18" charset="0"/>
              </a:rPr>
              <a:t>=</a:t>
            </a:r>
            <a:r>
              <a:rPr lang="en-US" altLang="zh-CN" sz="1350" dirty="0">
                <a:solidFill>
                  <a:srgbClr val="C00000"/>
                </a:solidFill>
                <a:latin typeface="Times New Roman" panose="02020603050405020304" pitchFamily="18" charset="0"/>
                <a:cs typeface="Times New Roman" panose="02020603050405020304" pitchFamily="18" charset="0"/>
              </a:rPr>
              <a:t>0</a:t>
            </a:r>
            <a:r>
              <a:rPr lang="zh-CN" altLang="en-US" sz="1600" i="1" dirty="0">
                <a:solidFill>
                  <a:srgbClr val="C00000"/>
                </a:solidFill>
                <a:latin typeface="Times New Roman" panose="02020603050405020304" pitchFamily="18" charset="0"/>
                <a:cs typeface="Times New Roman" panose="02020603050405020304" pitchFamily="18" charset="0"/>
              </a:rPr>
              <a:t>，</a:t>
            </a:r>
            <a:r>
              <a:rPr lang="zh-CN" altLang="en-US" sz="1350" dirty="0">
                <a:latin typeface="Times New Roman" panose="02020603050405020304" pitchFamily="18" charset="0"/>
                <a:cs typeface="Times New Roman" panose="02020603050405020304" pitchFamily="18" charset="0"/>
              </a:rPr>
              <a:t>则有</a:t>
            </a:r>
            <a:endParaRPr lang="en-US" altLang="zh-CN" sz="1350" dirty="0">
              <a:latin typeface="Times New Roman" panose="02020603050405020304" pitchFamily="18" charset="0"/>
              <a:cs typeface="Times New Roman" panose="02020603050405020304" pitchFamily="18" charset="0"/>
            </a:endParaRPr>
          </a:p>
          <a:p>
            <a:pPr algn="just">
              <a:buClrTx/>
              <a:buSzTx/>
              <a:buNone/>
            </a:pPr>
            <a:r>
              <a:rPr lang="en-US" altLang="zh-CN" sz="1350" dirty="0">
                <a:latin typeface="Times New Roman" panose="02020603050405020304" pitchFamily="18" charset="0"/>
                <a:cs typeface="Times New Roman" panose="02020603050405020304" pitchFamily="18" charset="0"/>
              </a:rPr>
              <a:t>   </a:t>
            </a:r>
            <a:r>
              <a:rPr lang="en-US" altLang="zh-CN" sz="1350" i="1" dirty="0" err="1">
                <a:solidFill>
                  <a:srgbClr val="C00000"/>
                </a:solidFill>
                <a:latin typeface="Times New Roman" panose="02020603050405020304" pitchFamily="18" charset="0"/>
                <a:cs typeface="Times New Roman" panose="02020603050405020304" pitchFamily="18" charset="0"/>
              </a:rPr>
              <a:t>O</a:t>
            </a:r>
            <a:r>
              <a:rPr lang="en-US" altLang="zh-CN" sz="1600" i="1" baseline="-25000" dirty="0" err="1">
                <a:solidFill>
                  <a:srgbClr val="C00000"/>
                </a:solidFill>
                <a:latin typeface="Times New Roman" panose="02020603050405020304" pitchFamily="18" charset="0"/>
                <a:cs typeface="Times New Roman" panose="02020603050405020304" pitchFamily="18" charset="0"/>
              </a:rPr>
              <a:t>c</a:t>
            </a:r>
            <a:r>
              <a:rPr lang="en-US" altLang="zh-CN" sz="1350" dirty="0">
                <a:latin typeface="Times New Roman" panose="02020603050405020304" pitchFamily="18" charset="0"/>
                <a:cs typeface="Times New Roman" panose="02020603050405020304" pitchFamily="18" charset="0"/>
              </a:rPr>
              <a:t>=f(</a:t>
            </a:r>
            <a:r>
              <a:rPr lang="en-US" altLang="zh-CN" sz="1350" i="1" dirty="0" err="1">
                <a:solidFill>
                  <a:srgbClr val="C00000"/>
                </a:solidFill>
                <a:latin typeface="Times New Roman" panose="02020603050405020304" pitchFamily="18" charset="0"/>
                <a:cs typeface="Times New Roman" panose="02020603050405020304" pitchFamily="18" charset="0"/>
              </a:rPr>
              <a:t>O</a:t>
            </a:r>
            <a:r>
              <a:rPr lang="en-US" altLang="zh-CN" sz="1350" i="1" baseline="-25000" dirty="0" err="1">
                <a:solidFill>
                  <a:srgbClr val="C00000"/>
                </a:solidFill>
                <a:latin typeface="Times New Roman" panose="02020603050405020304" pitchFamily="18" charset="0"/>
                <a:cs typeface="Times New Roman" panose="02020603050405020304" pitchFamily="18" charset="0"/>
              </a:rPr>
              <a:t>a</a:t>
            </a:r>
            <a:r>
              <a:rPr lang="en-US" altLang="zh-CN" sz="1350" i="1" dirty="0">
                <a:solidFill>
                  <a:srgbClr val="C00000"/>
                </a:solidFill>
                <a:latin typeface="Times New Roman" panose="02020603050405020304" pitchFamily="18" charset="0"/>
                <a:cs typeface="Times New Roman" panose="02020603050405020304" pitchFamily="18" charset="0"/>
              </a:rPr>
              <a:t>*</a:t>
            </a:r>
            <a:r>
              <a:rPr lang="en-US" altLang="zh-CN" sz="1350" i="1" dirty="0" err="1">
                <a:solidFill>
                  <a:srgbClr val="C00000"/>
                </a:solidFill>
                <a:latin typeface="Times New Roman" panose="02020603050405020304" pitchFamily="18" charset="0"/>
                <a:cs typeface="Times New Roman" panose="02020603050405020304" pitchFamily="18" charset="0"/>
              </a:rPr>
              <a:t>w</a:t>
            </a:r>
            <a:r>
              <a:rPr lang="en-US" altLang="zh-CN" sz="1350" i="1" baseline="-25000" dirty="0" err="1">
                <a:solidFill>
                  <a:srgbClr val="C00000"/>
                </a:solidFill>
                <a:latin typeface="Times New Roman" panose="02020603050405020304" pitchFamily="18" charset="0"/>
                <a:cs typeface="Times New Roman" panose="02020603050405020304" pitchFamily="18" charset="0"/>
              </a:rPr>
              <a:t>ac</a:t>
            </a:r>
            <a:r>
              <a:rPr lang="en-US" altLang="zh-CN" sz="1350" dirty="0" err="1">
                <a:latin typeface="Times New Roman" panose="02020603050405020304" pitchFamily="18" charset="0"/>
                <a:cs typeface="Times New Roman" panose="02020603050405020304" pitchFamily="18" charset="0"/>
              </a:rPr>
              <a:t>+</a:t>
            </a:r>
            <a:r>
              <a:rPr lang="en-US" altLang="zh-CN" sz="1350" i="1" dirty="0" err="1">
                <a:solidFill>
                  <a:srgbClr val="C00000"/>
                </a:solidFill>
                <a:latin typeface="Times New Roman" panose="02020603050405020304" pitchFamily="18" charset="0"/>
                <a:cs typeface="Times New Roman" panose="02020603050405020304" pitchFamily="18" charset="0"/>
              </a:rPr>
              <a:t>O</a:t>
            </a:r>
            <a:r>
              <a:rPr lang="en-US" altLang="zh-CN" sz="1350" i="1" baseline="-25000" dirty="0" err="1">
                <a:solidFill>
                  <a:srgbClr val="C00000"/>
                </a:solidFill>
                <a:latin typeface="Times New Roman" panose="02020603050405020304" pitchFamily="18" charset="0"/>
                <a:cs typeface="Times New Roman" panose="02020603050405020304" pitchFamily="18" charset="0"/>
              </a:rPr>
              <a:t>b</a:t>
            </a:r>
            <a:r>
              <a:rPr lang="en-US" altLang="zh-CN" sz="1350" i="1" dirty="0">
                <a:solidFill>
                  <a:srgbClr val="C00000"/>
                </a:solidFill>
                <a:latin typeface="Times New Roman" panose="02020603050405020304" pitchFamily="18" charset="0"/>
                <a:cs typeface="Times New Roman" panose="02020603050405020304" pitchFamily="18" charset="0"/>
              </a:rPr>
              <a:t>*</a:t>
            </a:r>
            <a:r>
              <a:rPr lang="en-US" altLang="zh-CN" sz="1350" i="1" dirty="0" err="1">
                <a:solidFill>
                  <a:srgbClr val="C00000"/>
                </a:solidFill>
                <a:latin typeface="Times New Roman" panose="02020603050405020304" pitchFamily="18" charset="0"/>
                <a:cs typeface="Times New Roman" panose="02020603050405020304" pitchFamily="18" charset="0"/>
              </a:rPr>
              <a:t>w</a:t>
            </a:r>
            <a:r>
              <a:rPr lang="en-US" altLang="zh-CN" sz="1350" i="1" baseline="-25000" dirty="0" err="1">
                <a:solidFill>
                  <a:srgbClr val="C00000"/>
                </a:solidFill>
                <a:latin typeface="Times New Roman" panose="02020603050405020304" pitchFamily="18" charset="0"/>
                <a:cs typeface="Times New Roman" panose="02020603050405020304" pitchFamily="18" charset="0"/>
              </a:rPr>
              <a:t>bc</a:t>
            </a:r>
            <a:r>
              <a:rPr lang="en-US" altLang="zh-CN" sz="1350" i="1" dirty="0">
                <a:solidFill>
                  <a:srgbClr val="C00000"/>
                </a:solidFill>
                <a:latin typeface="Times New Roman" panose="02020603050405020304" pitchFamily="18" charset="0"/>
                <a:cs typeface="Times New Roman" panose="02020603050405020304" pitchFamily="18" charset="0"/>
              </a:rPr>
              <a:t>-</a:t>
            </a:r>
            <a:r>
              <a:rPr lang="el-GR" altLang="zh-CN" sz="1350" i="1" dirty="0">
                <a:latin typeface="Times New Roman" panose="02020603050405020304" pitchFamily="18" charset="0"/>
                <a:cs typeface="Times New Roman" panose="02020603050405020304" pitchFamily="18" charset="0"/>
              </a:rPr>
              <a:t> θ</a:t>
            </a:r>
            <a:r>
              <a:rPr lang="en-US" altLang="zh-CN" sz="1350" dirty="0">
                <a:latin typeface="Times New Roman" panose="02020603050405020304" pitchFamily="18" charset="0"/>
                <a:cs typeface="Times New Roman" panose="02020603050405020304" pitchFamily="18" charset="0"/>
              </a:rPr>
              <a:t>)=</a:t>
            </a:r>
            <a:r>
              <a:rPr lang="en-US" altLang="zh-CN" sz="1350" i="1" dirty="0">
                <a:latin typeface="Times New Roman" panose="02020603050405020304" pitchFamily="18" charset="0"/>
                <a:cs typeface="Times New Roman" panose="02020603050405020304" pitchFamily="18" charset="0"/>
              </a:rPr>
              <a:t>f</a:t>
            </a:r>
            <a:r>
              <a:rPr lang="en-US" altLang="zh-CN" sz="1350" dirty="0">
                <a:latin typeface="Times New Roman" panose="02020603050405020304" pitchFamily="18" charset="0"/>
                <a:cs typeface="Times New Roman" panose="02020603050405020304" pitchFamily="18" charset="0"/>
              </a:rPr>
              <a:t>(0*1+0*1-1)=</a:t>
            </a:r>
            <a:r>
              <a:rPr lang="en-US" altLang="zh-CN" sz="1350" i="1" dirty="0">
                <a:latin typeface="Times New Roman" panose="02020603050405020304" pitchFamily="18" charset="0"/>
                <a:cs typeface="Times New Roman" panose="02020603050405020304" pitchFamily="18" charset="0"/>
              </a:rPr>
              <a:t>f</a:t>
            </a:r>
            <a:r>
              <a:rPr lang="en-US" altLang="zh-CN" sz="1350" dirty="0">
                <a:latin typeface="Times New Roman" panose="02020603050405020304" pitchFamily="18" charset="0"/>
                <a:cs typeface="Times New Roman" panose="02020603050405020304" pitchFamily="18" charset="0"/>
              </a:rPr>
              <a:t>(-1)=0</a:t>
            </a:r>
            <a:endParaRPr lang="en-US" altLang="zh-CN" sz="1350" dirty="0">
              <a:latin typeface="Times New Roman" panose="02020603050405020304" pitchFamily="18" charset="0"/>
              <a:cs typeface="Times New Roman" panose="02020603050405020304" pitchFamily="18" charset="0"/>
            </a:endParaRPr>
          </a:p>
          <a:p>
            <a:pPr algn="just">
              <a:spcBef>
                <a:spcPts val="600"/>
              </a:spcBef>
            </a:pPr>
            <a:r>
              <a:rPr lang="en-US" altLang="zh-CN" sz="1350" dirty="0">
                <a:latin typeface="Times New Roman" panose="02020603050405020304" pitchFamily="18" charset="0"/>
                <a:cs typeface="Times New Roman" panose="02020603050405020304" pitchFamily="18" charset="0"/>
              </a:rPr>
              <a:t>   </a:t>
            </a:r>
            <a:r>
              <a:rPr lang="en-US" altLang="zh-CN" sz="1350" i="1" dirty="0">
                <a:solidFill>
                  <a:srgbClr val="C00000"/>
                </a:solidFill>
                <a:latin typeface="Times New Roman" panose="02020603050405020304" pitchFamily="18" charset="0"/>
                <a:cs typeface="Times New Roman" panose="02020603050405020304" pitchFamily="18" charset="0"/>
              </a:rPr>
              <a:t>O</a:t>
            </a:r>
            <a:r>
              <a:rPr lang="en-US" altLang="zh-CN" sz="1600" i="1" baseline="-25000" dirty="0">
                <a:solidFill>
                  <a:srgbClr val="C00000"/>
                </a:solidFill>
                <a:latin typeface="Times New Roman" panose="02020603050405020304" pitchFamily="18" charset="0"/>
                <a:cs typeface="Times New Roman" panose="02020603050405020304" pitchFamily="18" charset="0"/>
              </a:rPr>
              <a:t>d</a:t>
            </a:r>
            <a:r>
              <a:rPr lang="en-US" altLang="zh-CN" sz="1350" dirty="0">
                <a:latin typeface="Times New Roman" panose="02020603050405020304" pitchFamily="18" charset="0"/>
                <a:cs typeface="Times New Roman" panose="02020603050405020304" pitchFamily="18" charset="0"/>
              </a:rPr>
              <a:t>=f(</a:t>
            </a:r>
            <a:r>
              <a:rPr lang="en-US" altLang="zh-CN" sz="1350" i="1" dirty="0" err="1">
                <a:solidFill>
                  <a:srgbClr val="C00000"/>
                </a:solidFill>
                <a:latin typeface="Times New Roman" panose="02020603050405020304" pitchFamily="18" charset="0"/>
                <a:cs typeface="Times New Roman" panose="02020603050405020304" pitchFamily="18" charset="0"/>
              </a:rPr>
              <a:t>O</a:t>
            </a:r>
            <a:r>
              <a:rPr lang="en-US" altLang="zh-CN" sz="1350" i="1" baseline="-25000" dirty="0" err="1">
                <a:solidFill>
                  <a:srgbClr val="C00000"/>
                </a:solidFill>
                <a:latin typeface="Times New Roman" panose="02020603050405020304" pitchFamily="18" charset="0"/>
                <a:cs typeface="Times New Roman" panose="02020603050405020304" pitchFamily="18" charset="0"/>
              </a:rPr>
              <a:t>a</a:t>
            </a:r>
            <a:r>
              <a:rPr lang="en-US" altLang="zh-CN" sz="1350" i="1" dirty="0">
                <a:solidFill>
                  <a:srgbClr val="C00000"/>
                </a:solidFill>
                <a:latin typeface="Times New Roman" panose="02020603050405020304" pitchFamily="18" charset="0"/>
                <a:cs typeface="Times New Roman" panose="02020603050405020304" pitchFamily="18" charset="0"/>
              </a:rPr>
              <a:t>*</a:t>
            </a:r>
            <a:r>
              <a:rPr lang="en-US" altLang="zh-CN" sz="1350" i="1" dirty="0" err="1">
                <a:solidFill>
                  <a:srgbClr val="C00000"/>
                </a:solidFill>
                <a:latin typeface="Times New Roman" panose="02020603050405020304" pitchFamily="18" charset="0"/>
                <a:cs typeface="Times New Roman" panose="02020603050405020304" pitchFamily="18" charset="0"/>
              </a:rPr>
              <a:t>w</a:t>
            </a:r>
            <a:r>
              <a:rPr lang="en-US" altLang="zh-CN" sz="1350" i="1" baseline="-25000" dirty="0" err="1">
                <a:solidFill>
                  <a:srgbClr val="C00000"/>
                </a:solidFill>
                <a:latin typeface="Times New Roman" panose="02020603050405020304" pitchFamily="18" charset="0"/>
                <a:cs typeface="Times New Roman" panose="02020603050405020304" pitchFamily="18" charset="0"/>
              </a:rPr>
              <a:t>ad</a:t>
            </a:r>
            <a:r>
              <a:rPr lang="en-US" altLang="zh-CN" sz="1350" dirty="0" err="1">
                <a:latin typeface="Times New Roman" panose="02020603050405020304" pitchFamily="18" charset="0"/>
                <a:cs typeface="Times New Roman" panose="02020603050405020304" pitchFamily="18" charset="0"/>
              </a:rPr>
              <a:t>+</a:t>
            </a:r>
            <a:r>
              <a:rPr lang="en-US" altLang="zh-CN" sz="1350" i="1" dirty="0" err="1">
                <a:solidFill>
                  <a:srgbClr val="C00000"/>
                </a:solidFill>
                <a:latin typeface="Times New Roman" panose="02020603050405020304" pitchFamily="18" charset="0"/>
                <a:cs typeface="Times New Roman" panose="02020603050405020304" pitchFamily="18" charset="0"/>
              </a:rPr>
              <a:t>O</a:t>
            </a:r>
            <a:r>
              <a:rPr lang="en-US" altLang="zh-CN" sz="1350" i="1" baseline="-25000" dirty="0" err="1">
                <a:solidFill>
                  <a:srgbClr val="C00000"/>
                </a:solidFill>
                <a:latin typeface="Times New Roman" panose="02020603050405020304" pitchFamily="18" charset="0"/>
                <a:cs typeface="Times New Roman" panose="02020603050405020304" pitchFamily="18" charset="0"/>
              </a:rPr>
              <a:t>b</a:t>
            </a:r>
            <a:r>
              <a:rPr lang="en-US" altLang="zh-CN" sz="1350" i="1" dirty="0">
                <a:solidFill>
                  <a:srgbClr val="C00000"/>
                </a:solidFill>
                <a:latin typeface="Times New Roman" panose="02020603050405020304" pitchFamily="18" charset="0"/>
                <a:cs typeface="Times New Roman" panose="02020603050405020304" pitchFamily="18" charset="0"/>
              </a:rPr>
              <a:t>*</a:t>
            </a:r>
            <a:r>
              <a:rPr lang="en-US" altLang="zh-CN" sz="1350" i="1" dirty="0" err="1">
                <a:solidFill>
                  <a:srgbClr val="C00000"/>
                </a:solidFill>
                <a:latin typeface="Times New Roman" panose="02020603050405020304" pitchFamily="18" charset="0"/>
                <a:cs typeface="Times New Roman" panose="02020603050405020304" pitchFamily="18" charset="0"/>
              </a:rPr>
              <a:t>w</a:t>
            </a:r>
            <a:r>
              <a:rPr lang="en-US" altLang="zh-CN" sz="1350" i="1" baseline="-25000" dirty="0" err="1">
                <a:solidFill>
                  <a:srgbClr val="C00000"/>
                </a:solidFill>
                <a:latin typeface="Times New Roman" panose="02020603050405020304" pitchFamily="18" charset="0"/>
                <a:cs typeface="Times New Roman" panose="02020603050405020304" pitchFamily="18" charset="0"/>
              </a:rPr>
              <a:t>bd</a:t>
            </a:r>
            <a:r>
              <a:rPr lang="en-US" altLang="zh-CN" sz="1350" i="1" dirty="0">
                <a:solidFill>
                  <a:srgbClr val="C00000"/>
                </a:solidFill>
                <a:latin typeface="Times New Roman" panose="02020603050405020304" pitchFamily="18" charset="0"/>
                <a:cs typeface="Times New Roman" panose="02020603050405020304" pitchFamily="18" charset="0"/>
              </a:rPr>
              <a:t>-</a:t>
            </a:r>
            <a:r>
              <a:rPr lang="el-GR" altLang="zh-CN" sz="1350" i="1" dirty="0">
                <a:latin typeface="Times New Roman" panose="02020603050405020304" pitchFamily="18" charset="0"/>
                <a:cs typeface="Times New Roman" panose="02020603050405020304" pitchFamily="18" charset="0"/>
              </a:rPr>
              <a:t> θ</a:t>
            </a:r>
            <a:r>
              <a:rPr lang="en-US" altLang="zh-CN" sz="1350" dirty="0">
                <a:latin typeface="Times New Roman" panose="02020603050405020304" pitchFamily="18" charset="0"/>
                <a:cs typeface="Times New Roman" panose="02020603050405020304" pitchFamily="18" charset="0"/>
              </a:rPr>
              <a:t>)=</a:t>
            </a:r>
            <a:r>
              <a:rPr lang="en-US" altLang="zh-CN" sz="1350" i="1" dirty="0">
                <a:latin typeface="Times New Roman" panose="02020603050405020304" pitchFamily="18" charset="0"/>
                <a:cs typeface="Times New Roman" panose="02020603050405020304" pitchFamily="18" charset="0"/>
              </a:rPr>
              <a:t>f</a:t>
            </a:r>
            <a:r>
              <a:rPr lang="en-US" altLang="zh-CN" sz="1350" dirty="0">
                <a:latin typeface="Times New Roman" panose="02020603050405020304" pitchFamily="18" charset="0"/>
                <a:cs typeface="Times New Roman" panose="02020603050405020304" pitchFamily="18" charset="0"/>
              </a:rPr>
              <a:t>(0*(-1)+0*(-1)-(-1.5))=</a:t>
            </a:r>
            <a:r>
              <a:rPr lang="en-US" altLang="zh-CN" sz="1350" i="1" dirty="0">
                <a:latin typeface="Times New Roman" panose="02020603050405020304" pitchFamily="18" charset="0"/>
                <a:cs typeface="Times New Roman" panose="02020603050405020304" pitchFamily="18" charset="0"/>
              </a:rPr>
              <a:t>f</a:t>
            </a:r>
            <a:r>
              <a:rPr lang="en-US" altLang="zh-CN" sz="1350" dirty="0">
                <a:latin typeface="Times New Roman" panose="02020603050405020304" pitchFamily="18" charset="0"/>
                <a:cs typeface="Times New Roman" panose="02020603050405020304" pitchFamily="18" charset="0"/>
              </a:rPr>
              <a:t>(1.5)=1</a:t>
            </a:r>
            <a:endParaRPr lang="en-US" altLang="zh-CN" sz="1350" dirty="0">
              <a:latin typeface="Times New Roman" panose="02020603050405020304" pitchFamily="18" charset="0"/>
              <a:cs typeface="Times New Roman" panose="02020603050405020304" pitchFamily="18" charset="0"/>
            </a:endParaRPr>
          </a:p>
          <a:p>
            <a:pPr algn="just">
              <a:spcBef>
                <a:spcPts val="600"/>
              </a:spcBef>
            </a:pPr>
            <a:r>
              <a:rPr lang="en-US" altLang="zh-CN" sz="1350" dirty="0">
                <a:latin typeface="Times New Roman" panose="02020603050405020304" pitchFamily="18" charset="0"/>
                <a:cs typeface="Times New Roman" panose="02020603050405020304" pitchFamily="18" charset="0"/>
              </a:rPr>
              <a:t>   </a:t>
            </a:r>
            <a:r>
              <a:rPr lang="en-US" altLang="zh-CN" sz="1350" i="1" dirty="0" err="1">
                <a:solidFill>
                  <a:srgbClr val="C00000"/>
                </a:solidFill>
                <a:latin typeface="Times New Roman" panose="02020603050405020304" pitchFamily="18" charset="0"/>
                <a:cs typeface="Times New Roman" panose="02020603050405020304" pitchFamily="18" charset="0"/>
              </a:rPr>
              <a:t>O</a:t>
            </a:r>
            <a:r>
              <a:rPr lang="en-US" altLang="zh-CN" sz="1600" i="1" baseline="-25000" dirty="0" err="1">
                <a:solidFill>
                  <a:srgbClr val="C00000"/>
                </a:solidFill>
                <a:latin typeface="Times New Roman" panose="02020603050405020304" pitchFamily="18" charset="0"/>
                <a:cs typeface="Times New Roman" panose="02020603050405020304" pitchFamily="18" charset="0"/>
              </a:rPr>
              <a:t>e</a:t>
            </a:r>
            <a:r>
              <a:rPr lang="en-US" altLang="zh-CN" sz="1350" dirty="0">
                <a:latin typeface="Times New Roman" panose="02020603050405020304" pitchFamily="18" charset="0"/>
                <a:cs typeface="Times New Roman" panose="02020603050405020304" pitchFamily="18" charset="0"/>
              </a:rPr>
              <a:t>=f(</a:t>
            </a:r>
            <a:r>
              <a:rPr lang="en-US" altLang="zh-CN" sz="1350" i="1" dirty="0" err="1">
                <a:solidFill>
                  <a:srgbClr val="C00000"/>
                </a:solidFill>
                <a:latin typeface="Times New Roman" panose="02020603050405020304" pitchFamily="18" charset="0"/>
                <a:cs typeface="Times New Roman" panose="02020603050405020304" pitchFamily="18" charset="0"/>
              </a:rPr>
              <a:t>O</a:t>
            </a:r>
            <a:r>
              <a:rPr lang="en-US" altLang="zh-CN" sz="1350" i="1" baseline="-25000" dirty="0" err="1">
                <a:solidFill>
                  <a:srgbClr val="C00000"/>
                </a:solidFill>
                <a:latin typeface="Times New Roman" panose="02020603050405020304" pitchFamily="18" charset="0"/>
                <a:cs typeface="Times New Roman" panose="02020603050405020304" pitchFamily="18" charset="0"/>
              </a:rPr>
              <a:t>c</a:t>
            </a:r>
            <a:r>
              <a:rPr lang="en-US" altLang="zh-CN" sz="1350" i="1" dirty="0">
                <a:solidFill>
                  <a:srgbClr val="C00000"/>
                </a:solidFill>
                <a:latin typeface="Times New Roman" panose="02020603050405020304" pitchFamily="18" charset="0"/>
                <a:cs typeface="Times New Roman" panose="02020603050405020304" pitchFamily="18" charset="0"/>
              </a:rPr>
              <a:t>*</a:t>
            </a:r>
            <a:r>
              <a:rPr lang="en-US" altLang="zh-CN" sz="1350" i="1" dirty="0" err="1">
                <a:solidFill>
                  <a:srgbClr val="C00000"/>
                </a:solidFill>
                <a:latin typeface="Times New Roman" panose="02020603050405020304" pitchFamily="18" charset="0"/>
                <a:cs typeface="Times New Roman" panose="02020603050405020304" pitchFamily="18" charset="0"/>
              </a:rPr>
              <a:t>w</a:t>
            </a:r>
            <a:r>
              <a:rPr lang="en-US" altLang="zh-CN" sz="1350" i="1" baseline="-25000" dirty="0" err="1">
                <a:solidFill>
                  <a:srgbClr val="C00000"/>
                </a:solidFill>
                <a:latin typeface="Times New Roman" panose="02020603050405020304" pitchFamily="18" charset="0"/>
                <a:cs typeface="Times New Roman" panose="02020603050405020304" pitchFamily="18" charset="0"/>
              </a:rPr>
              <a:t>ce</a:t>
            </a:r>
            <a:r>
              <a:rPr lang="en-US" altLang="zh-CN" sz="1350" dirty="0" err="1">
                <a:latin typeface="Times New Roman" panose="02020603050405020304" pitchFamily="18" charset="0"/>
                <a:cs typeface="Times New Roman" panose="02020603050405020304" pitchFamily="18" charset="0"/>
              </a:rPr>
              <a:t>+</a:t>
            </a:r>
            <a:r>
              <a:rPr lang="en-US" altLang="zh-CN" sz="1350" i="1" dirty="0" err="1">
                <a:solidFill>
                  <a:srgbClr val="C00000"/>
                </a:solidFill>
                <a:latin typeface="Times New Roman" panose="02020603050405020304" pitchFamily="18" charset="0"/>
                <a:cs typeface="Times New Roman" panose="02020603050405020304" pitchFamily="18" charset="0"/>
              </a:rPr>
              <a:t>O</a:t>
            </a:r>
            <a:r>
              <a:rPr lang="en-US" altLang="zh-CN" sz="1350" i="1" baseline="-25000" dirty="0" err="1">
                <a:solidFill>
                  <a:srgbClr val="C00000"/>
                </a:solidFill>
                <a:latin typeface="Times New Roman" panose="02020603050405020304" pitchFamily="18" charset="0"/>
                <a:cs typeface="Times New Roman" panose="02020603050405020304" pitchFamily="18" charset="0"/>
              </a:rPr>
              <a:t>d</a:t>
            </a:r>
            <a:r>
              <a:rPr lang="en-US" altLang="zh-CN" sz="1350" i="1" dirty="0">
                <a:solidFill>
                  <a:srgbClr val="C00000"/>
                </a:solidFill>
                <a:latin typeface="Times New Roman" panose="02020603050405020304" pitchFamily="18" charset="0"/>
                <a:cs typeface="Times New Roman" panose="02020603050405020304" pitchFamily="18" charset="0"/>
              </a:rPr>
              <a:t>*</a:t>
            </a:r>
            <a:r>
              <a:rPr lang="en-US" altLang="zh-CN" sz="1350" i="1" dirty="0" err="1">
                <a:solidFill>
                  <a:srgbClr val="C00000"/>
                </a:solidFill>
                <a:latin typeface="Times New Roman" panose="02020603050405020304" pitchFamily="18" charset="0"/>
                <a:cs typeface="Times New Roman" panose="02020603050405020304" pitchFamily="18" charset="0"/>
              </a:rPr>
              <a:t>w</a:t>
            </a:r>
            <a:r>
              <a:rPr lang="en-US" altLang="zh-CN" sz="1350" i="1" baseline="-25000" dirty="0" err="1">
                <a:solidFill>
                  <a:srgbClr val="C00000"/>
                </a:solidFill>
                <a:latin typeface="Times New Roman" panose="02020603050405020304" pitchFamily="18" charset="0"/>
                <a:cs typeface="Times New Roman" panose="02020603050405020304" pitchFamily="18" charset="0"/>
              </a:rPr>
              <a:t>de</a:t>
            </a:r>
            <a:r>
              <a:rPr lang="en-US" altLang="zh-CN" sz="1350" i="1" dirty="0">
                <a:solidFill>
                  <a:srgbClr val="C00000"/>
                </a:solidFill>
                <a:latin typeface="Times New Roman" panose="02020603050405020304" pitchFamily="18" charset="0"/>
                <a:cs typeface="Times New Roman" panose="02020603050405020304" pitchFamily="18" charset="0"/>
              </a:rPr>
              <a:t>-</a:t>
            </a:r>
            <a:r>
              <a:rPr lang="el-GR" altLang="zh-CN" sz="1350" i="1" dirty="0">
                <a:latin typeface="Times New Roman" panose="02020603050405020304" pitchFamily="18" charset="0"/>
                <a:cs typeface="Times New Roman" panose="02020603050405020304" pitchFamily="18" charset="0"/>
              </a:rPr>
              <a:t> θ</a:t>
            </a:r>
            <a:r>
              <a:rPr lang="en-US" altLang="zh-CN" sz="1350" dirty="0">
                <a:latin typeface="Times New Roman" panose="02020603050405020304" pitchFamily="18" charset="0"/>
                <a:cs typeface="Times New Roman" panose="02020603050405020304" pitchFamily="18" charset="0"/>
              </a:rPr>
              <a:t>)=</a:t>
            </a:r>
            <a:r>
              <a:rPr lang="en-US" altLang="zh-CN" sz="1350" i="1" dirty="0">
                <a:latin typeface="Times New Roman" panose="02020603050405020304" pitchFamily="18" charset="0"/>
                <a:cs typeface="Times New Roman" panose="02020603050405020304" pitchFamily="18" charset="0"/>
              </a:rPr>
              <a:t>f</a:t>
            </a:r>
            <a:r>
              <a:rPr lang="en-US" altLang="zh-CN" sz="1350" dirty="0">
                <a:latin typeface="Times New Roman" panose="02020603050405020304" pitchFamily="18" charset="0"/>
                <a:cs typeface="Times New Roman" panose="02020603050405020304" pitchFamily="18" charset="0"/>
              </a:rPr>
              <a:t>(0*1+1*1-2)=</a:t>
            </a:r>
            <a:r>
              <a:rPr lang="en-US" altLang="zh-CN" sz="1350" i="1" dirty="0">
                <a:latin typeface="Times New Roman" panose="02020603050405020304" pitchFamily="18" charset="0"/>
                <a:cs typeface="Times New Roman" panose="02020603050405020304" pitchFamily="18" charset="0"/>
              </a:rPr>
              <a:t>f</a:t>
            </a:r>
            <a:r>
              <a:rPr lang="en-US" altLang="zh-CN" sz="1350" dirty="0">
                <a:latin typeface="Times New Roman" panose="02020603050405020304" pitchFamily="18" charset="0"/>
                <a:cs typeface="Times New Roman" panose="02020603050405020304" pitchFamily="18" charset="0"/>
              </a:rPr>
              <a:t>(-1)=0</a:t>
            </a:r>
            <a:endParaRPr lang="en-US" altLang="zh-CN" sz="1350" dirty="0">
              <a:latin typeface="Times New Roman" panose="02020603050405020304" pitchFamily="18" charset="0"/>
              <a:cs typeface="Times New Roman" panose="02020603050405020304" pitchFamily="18" charset="0"/>
            </a:endParaRPr>
          </a:p>
        </p:txBody>
      </p:sp>
      <p:sp>
        <p:nvSpPr>
          <p:cNvPr id="58" name="Text Box 21"/>
          <p:cNvSpPr txBox="1">
            <a:spLocks noChangeArrowheads="1"/>
          </p:cNvSpPr>
          <p:nvPr/>
        </p:nvSpPr>
        <p:spPr bwMode="auto">
          <a:xfrm>
            <a:off x="1940645" y="2534697"/>
            <a:ext cx="352425" cy="326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500" tIns="8100" rIns="13500" bIns="8100"/>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a:spcBef>
                <a:spcPct val="0"/>
              </a:spcBef>
              <a:buClrTx/>
              <a:buSzTx/>
              <a:buNone/>
            </a:pPr>
            <a:r>
              <a:rPr lang="en-US" altLang="zh-CN" sz="1500" i="1" dirty="0">
                <a:solidFill>
                  <a:srgbClr val="C00000"/>
                </a:solidFill>
                <a:ea typeface="宋体" panose="02010600030101010101" pitchFamily="2" charset="-122"/>
                <a:cs typeface="Times New Roman" panose="02020603050405020304" pitchFamily="18" charset="0"/>
              </a:rPr>
              <a:t>b</a:t>
            </a:r>
            <a:endParaRPr lang="en-US" altLang="zh-CN" sz="1500" i="1" baseline="30000" dirty="0">
              <a:solidFill>
                <a:srgbClr val="C00000"/>
              </a:solidFill>
              <a:ea typeface="宋体" panose="02010600030101010101" pitchFamily="2" charset="-122"/>
              <a:cs typeface="Times New Roman" panose="02020603050405020304" pitchFamily="18" charset="0"/>
            </a:endParaRPr>
          </a:p>
        </p:txBody>
      </p:sp>
      <p:sp>
        <p:nvSpPr>
          <p:cNvPr id="59" name="Text Box 21"/>
          <p:cNvSpPr txBox="1">
            <a:spLocks noChangeArrowheads="1"/>
          </p:cNvSpPr>
          <p:nvPr/>
        </p:nvSpPr>
        <p:spPr bwMode="auto">
          <a:xfrm>
            <a:off x="3117577" y="1454218"/>
            <a:ext cx="352425" cy="326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500" tIns="8100" rIns="13500" bIns="8100"/>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a:spcBef>
                <a:spcPct val="0"/>
              </a:spcBef>
              <a:buClrTx/>
              <a:buSzTx/>
              <a:buNone/>
            </a:pPr>
            <a:r>
              <a:rPr lang="en-US" altLang="zh-CN" sz="1500" i="1" dirty="0">
                <a:solidFill>
                  <a:srgbClr val="C00000"/>
                </a:solidFill>
                <a:ea typeface="宋体" panose="02010600030101010101" pitchFamily="2" charset="-122"/>
                <a:cs typeface="Times New Roman" panose="02020603050405020304" pitchFamily="18" charset="0"/>
              </a:rPr>
              <a:t>c</a:t>
            </a:r>
            <a:endParaRPr lang="en-US" altLang="zh-CN" sz="1500" i="1" baseline="30000" dirty="0">
              <a:solidFill>
                <a:srgbClr val="C00000"/>
              </a:solidFill>
              <a:ea typeface="宋体" panose="02010600030101010101" pitchFamily="2" charset="-122"/>
              <a:cs typeface="Times New Roman" panose="02020603050405020304" pitchFamily="18" charset="0"/>
            </a:endParaRPr>
          </a:p>
        </p:txBody>
      </p:sp>
      <p:sp>
        <p:nvSpPr>
          <p:cNvPr id="60" name="Text Box 21"/>
          <p:cNvSpPr txBox="1">
            <a:spLocks noChangeArrowheads="1"/>
          </p:cNvSpPr>
          <p:nvPr/>
        </p:nvSpPr>
        <p:spPr bwMode="auto">
          <a:xfrm>
            <a:off x="3070102" y="2490689"/>
            <a:ext cx="352425" cy="326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500" tIns="8100" rIns="13500" bIns="8100"/>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a:spcBef>
                <a:spcPct val="0"/>
              </a:spcBef>
              <a:buClrTx/>
              <a:buSzTx/>
              <a:buNone/>
            </a:pPr>
            <a:r>
              <a:rPr lang="en-US" altLang="zh-CN" sz="1500" i="1" dirty="0">
                <a:solidFill>
                  <a:srgbClr val="C00000"/>
                </a:solidFill>
                <a:ea typeface="宋体" panose="02010600030101010101" pitchFamily="2" charset="-122"/>
                <a:cs typeface="Times New Roman" panose="02020603050405020304" pitchFamily="18" charset="0"/>
              </a:rPr>
              <a:t>d</a:t>
            </a:r>
            <a:endParaRPr lang="en-US" altLang="zh-CN" sz="1500" i="1" baseline="30000" dirty="0">
              <a:solidFill>
                <a:srgbClr val="C00000"/>
              </a:solidFill>
              <a:ea typeface="宋体" panose="02010600030101010101" pitchFamily="2" charset="-122"/>
              <a:cs typeface="Times New Roman" panose="02020603050405020304" pitchFamily="18" charset="0"/>
            </a:endParaRPr>
          </a:p>
        </p:txBody>
      </p:sp>
      <p:sp>
        <p:nvSpPr>
          <p:cNvPr id="61" name="Text Box 21"/>
          <p:cNvSpPr txBox="1">
            <a:spLocks noChangeArrowheads="1"/>
          </p:cNvSpPr>
          <p:nvPr/>
        </p:nvSpPr>
        <p:spPr bwMode="auto">
          <a:xfrm>
            <a:off x="3977803" y="1876922"/>
            <a:ext cx="352425" cy="326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500" tIns="8100" rIns="13500" bIns="8100"/>
          <a:lstStyle>
            <a:lvl1pPr>
              <a:spcBef>
                <a:spcPct val="20000"/>
              </a:spcBef>
              <a:buClr>
                <a:schemeClr val="folHlink"/>
              </a:buClr>
              <a:buSzPct val="60000"/>
              <a:buFont typeface="Wingdings" panose="05000000000000000000" pitchFamily="2" charset="2"/>
              <a:buBlip>
                <a:blip r:embed="rId1"/>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2"/>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1"/>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just">
              <a:spcBef>
                <a:spcPct val="0"/>
              </a:spcBef>
              <a:buClrTx/>
              <a:buSzTx/>
              <a:buNone/>
            </a:pPr>
            <a:r>
              <a:rPr lang="en-US" altLang="zh-CN" sz="1500" i="1" dirty="0">
                <a:solidFill>
                  <a:srgbClr val="C00000"/>
                </a:solidFill>
                <a:ea typeface="宋体" panose="02010600030101010101" pitchFamily="2" charset="-122"/>
                <a:cs typeface="Times New Roman" panose="02020603050405020304" pitchFamily="18" charset="0"/>
              </a:rPr>
              <a:t>e</a:t>
            </a:r>
            <a:endParaRPr lang="en-US" altLang="zh-CN" sz="1500" i="1" baseline="30000" dirty="0">
              <a:solidFill>
                <a:srgbClr val="C00000"/>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1000"/>
                                        <p:tgtEl>
                                          <p:spTgt spid="53"/>
                                        </p:tgtEl>
                                      </p:cBhvr>
                                    </p:animEffect>
                                    <p:anim calcmode="lin" valueType="num">
                                      <p:cBhvr>
                                        <p:cTn id="13" dur="1000" fill="hold"/>
                                        <p:tgtEl>
                                          <p:spTgt spid="53"/>
                                        </p:tgtEl>
                                        <p:attrNameLst>
                                          <p:attrName>ppt_x</p:attrName>
                                        </p:attrNameLst>
                                      </p:cBhvr>
                                      <p:tavLst>
                                        <p:tav tm="0">
                                          <p:val>
                                            <p:strVal val="#ppt_x"/>
                                          </p:val>
                                        </p:tav>
                                        <p:tav tm="100000">
                                          <p:val>
                                            <p:strVal val="#ppt_x"/>
                                          </p:val>
                                        </p:tav>
                                      </p:tavLst>
                                    </p:anim>
                                    <p:anim calcmode="lin" valueType="num">
                                      <p:cBhvr>
                                        <p:cTn id="14" dur="1000" fill="hold"/>
                                        <p:tgtEl>
                                          <p:spTgt spid="5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1000"/>
                                        <p:tgtEl>
                                          <p:spTgt spid="54"/>
                                        </p:tgtEl>
                                      </p:cBhvr>
                                    </p:animEffect>
                                    <p:anim calcmode="lin" valueType="num">
                                      <p:cBhvr>
                                        <p:cTn id="18" dur="1000" fill="hold"/>
                                        <p:tgtEl>
                                          <p:spTgt spid="54"/>
                                        </p:tgtEl>
                                        <p:attrNameLst>
                                          <p:attrName>ppt_x</p:attrName>
                                        </p:attrNameLst>
                                      </p:cBhvr>
                                      <p:tavLst>
                                        <p:tav tm="0">
                                          <p:val>
                                            <p:strVal val="#ppt_x"/>
                                          </p:val>
                                        </p:tav>
                                        <p:tav tm="100000">
                                          <p:val>
                                            <p:strVal val="#ppt_x"/>
                                          </p:val>
                                        </p:tav>
                                      </p:tavLst>
                                    </p:anim>
                                    <p:anim calcmode="lin" valueType="num">
                                      <p:cBhvr>
                                        <p:cTn id="19" dur="1000" fill="hold"/>
                                        <p:tgtEl>
                                          <p:spTgt spid="5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1000"/>
                                        <p:tgtEl>
                                          <p:spTgt spid="58"/>
                                        </p:tgtEl>
                                      </p:cBhvr>
                                    </p:animEffect>
                                    <p:anim calcmode="lin" valueType="num">
                                      <p:cBhvr>
                                        <p:cTn id="23" dur="1000" fill="hold"/>
                                        <p:tgtEl>
                                          <p:spTgt spid="58"/>
                                        </p:tgtEl>
                                        <p:attrNameLst>
                                          <p:attrName>ppt_x</p:attrName>
                                        </p:attrNameLst>
                                      </p:cBhvr>
                                      <p:tavLst>
                                        <p:tav tm="0">
                                          <p:val>
                                            <p:strVal val="#ppt_x"/>
                                          </p:val>
                                        </p:tav>
                                        <p:tav tm="100000">
                                          <p:val>
                                            <p:strVal val="#ppt_x"/>
                                          </p:val>
                                        </p:tav>
                                      </p:tavLst>
                                    </p:anim>
                                    <p:anim calcmode="lin" valueType="num">
                                      <p:cBhvr>
                                        <p:cTn id="24" dur="1000" fill="hold"/>
                                        <p:tgtEl>
                                          <p:spTgt spid="5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fade">
                                      <p:cBhvr>
                                        <p:cTn id="27" dur="1000"/>
                                        <p:tgtEl>
                                          <p:spTgt spid="59"/>
                                        </p:tgtEl>
                                      </p:cBhvr>
                                    </p:animEffect>
                                    <p:anim calcmode="lin" valueType="num">
                                      <p:cBhvr>
                                        <p:cTn id="28" dur="1000" fill="hold"/>
                                        <p:tgtEl>
                                          <p:spTgt spid="59"/>
                                        </p:tgtEl>
                                        <p:attrNameLst>
                                          <p:attrName>ppt_x</p:attrName>
                                        </p:attrNameLst>
                                      </p:cBhvr>
                                      <p:tavLst>
                                        <p:tav tm="0">
                                          <p:val>
                                            <p:strVal val="#ppt_x"/>
                                          </p:val>
                                        </p:tav>
                                        <p:tav tm="100000">
                                          <p:val>
                                            <p:strVal val="#ppt_x"/>
                                          </p:val>
                                        </p:tav>
                                      </p:tavLst>
                                    </p:anim>
                                    <p:anim calcmode="lin" valueType="num">
                                      <p:cBhvr>
                                        <p:cTn id="29" dur="1000" fill="hold"/>
                                        <p:tgtEl>
                                          <p:spTgt spid="5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fade">
                                      <p:cBhvr>
                                        <p:cTn id="32" dur="1000"/>
                                        <p:tgtEl>
                                          <p:spTgt spid="60"/>
                                        </p:tgtEl>
                                      </p:cBhvr>
                                    </p:animEffect>
                                    <p:anim calcmode="lin" valueType="num">
                                      <p:cBhvr>
                                        <p:cTn id="33" dur="1000" fill="hold"/>
                                        <p:tgtEl>
                                          <p:spTgt spid="60"/>
                                        </p:tgtEl>
                                        <p:attrNameLst>
                                          <p:attrName>ppt_x</p:attrName>
                                        </p:attrNameLst>
                                      </p:cBhvr>
                                      <p:tavLst>
                                        <p:tav tm="0">
                                          <p:val>
                                            <p:strVal val="#ppt_x"/>
                                          </p:val>
                                        </p:tav>
                                        <p:tav tm="100000">
                                          <p:val>
                                            <p:strVal val="#ppt_x"/>
                                          </p:val>
                                        </p:tav>
                                      </p:tavLst>
                                    </p:anim>
                                    <p:anim calcmode="lin" valueType="num">
                                      <p:cBhvr>
                                        <p:cTn id="34" dur="1000" fill="hold"/>
                                        <p:tgtEl>
                                          <p:spTgt spid="6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fade">
                                      <p:cBhvr>
                                        <p:cTn id="37" dur="1000"/>
                                        <p:tgtEl>
                                          <p:spTgt spid="61"/>
                                        </p:tgtEl>
                                      </p:cBhvr>
                                    </p:animEffect>
                                    <p:anim calcmode="lin" valueType="num">
                                      <p:cBhvr>
                                        <p:cTn id="38" dur="1000" fill="hold"/>
                                        <p:tgtEl>
                                          <p:spTgt spid="61"/>
                                        </p:tgtEl>
                                        <p:attrNameLst>
                                          <p:attrName>ppt_x</p:attrName>
                                        </p:attrNameLst>
                                      </p:cBhvr>
                                      <p:tavLst>
                                        <p:tav tm="0">
                                          <p:val>
                                            <p:strVal val="#ppt_x"/>
                                          </p:val>
                                        </p:tav>
                                        <p:tav tm="100000">
                                          <p:val>
                                            <p:strVal val="#ppt_x"/>
                                          </p:val>
                                        </p:tav>
                                      </p:tavLst>
                                    </p:anim>
                                    <p:anim calcmode="lin" valueType="num">
                                      <p:cBhvr>
                                        <p:cTn id="39"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57">
                                            <p:txEl>
                                              <p:pRg st="0" end="0"/>
                                            </p:txEl>
                                          </p:spTgt>
                                        </p:tgtEl>
                                        <p:attrNameLst>
                                          <p:attrName>style.visibility</p:attrName>
                                        </p:attrNameLst>
                                      </p:cBhvr>
                                      <p:to>
                                        <p:strVal val="visible"/>
                                      </p:to>
                                    </p:set>
                                    <p:animEffect transition="in" filter="fade">
                                      <p:cBhvr>
                                        <p:cTn id="44" dur="1000"/>
                                        <p:tgtEl>
                                          <p:spTgt spid="57">
                                            <p:txEl>
                                              <p:pRg st="0" end="0"/>
                                            </p:txEl>
                                          </p:spTgt>
                                        </p:tgtEl>
                                      </p:cBhvr>
                                    </p:animEffect>
                                    <p:anim calcmode="lin" valueType="num">
                                      <p:cBhvr>
                                        <p:cTn id="45" dur="1000" fill="hold"/>
                                        <p:tgtEl>
                                          <p:spTgt spid="57">
                                            <p:txEl>
                                              <p:pRg st="0" end="0"/>
                                            </p:txEl>
                                          </p:spTgt>
                                        </p:tgtEl>
                                        <p:attrNameLst>
                                          <p:attrName>ppt_x</p:attrName>
                                        </p:attrNameLst>
                                      </p:cBhvr>
                                      <p:tavLst>
                                        <p:tav tm="0">
                                          <p:val>
                                            <p:strVal val="#ppt_x"/>
                                          </p:val>
                                        </p:tav>
                                        <p:tav tm="100000">
                                          <p:val>
                                            <p:strVal val="#ppt_x"/>
                                          </p:val>
                                        </p:tav>
                                      </p:tavLst>
                                    </p:anim>
                                    <p:anim calcmode="lin" valueType="num">
                                      <p:cBhvr>
                                        <p:cTn id="46" dur="1000" fill="hold"/>
                                        <p:tgtEl>
                                          <p:spTgt spid="57">
                                            <p:txEl>
                                              <p:pRg st="0" end="0"/>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57">
                                            <p:txEl>
                                              <p:pRg st="1" end="1"/>
                                            </p:txEl>
                                          </p:spTgt>
                                        </p:tgtEl>
                                        <p:attrNameLst>
                                          <p:attrName>style.visibility</p:attrName>
                                        </p:attrNameLst>
                                      </p:cBhvr>
                                      <p:to>
                                        <p:strVal val="visible"/>
                                      </p:to>
                                    </p:set>
                                    <p:animEffect transition="in" filter="fade">
                                      <p:cBhvr>
                                        <p:cTn id="49" dur="1000"/>
                                        <p:tgtEl>
                                          <p:spTgt spid="57">
                                            <p:txEl>
                                              <p:pRg st="1" end="1"/>
                                            </p:txEl>
                                          </p:spTgt>
                                        </p:tgtEl>
                                      </p:cBhvr>
                                    </p:animEffect>
                                    <p:anim calcmode="lin" valueType="num">
                                      <p:cBhvr>
                                        <p:cTn id="50" dur="1000" fill="hold"/>
                                        <p:tgtEl>
                                          <p:spTgt spid="57">
                                            <p:txEl>
                                              <p:pRg st="1" end="1"/>
                                            </p:txEl>
                                          </p:spTgt>
                                        </p:tgtEl>
                                        <p:attrNameLst>
                                          <p:attrName>ppt_x</p:attrName>
                                        </p:attrNameLst>
                                      </p:cBhvr>
                                      <p:tavLst>
                                        <p:tav tm="0">
                                          <p:val>
                                            <p:strVal val="#ppt_x"/>
                                          </p:val>
                                        </p:tav>
                                        <p:tav tm="100000">
                                          <p:val>
                                            <p:strVal val="#ppt_x"/>
                                          </p:val>
                                        </p:tav>
                                      </p:tavLst>
                                    </p:anim>
                                    <p:anim calcmode="lin" valueType="num">
                                      <p:cBhvr>
                                        <p:cTn id="51" dur="1000" fill="hold"/>
                                        <p:tgtEl>
                                          <p:spTgt spid="57">
                                            <p:txEl>
                                              <p:pRg st="1" end="1"/>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57">
                                            <p:txEl>
                                              <p:pRg st="2" end="2"/>
                                            </p:txEl>
                                          </p:spTgt>
                                        </p:tgtEl>
                                        <p:attrNameLst>
                                          <p:attrName>style.visibility</p:attrName>
                                        </p:attrNameLst>
                                      </p:cBhvr>
                                      <p:to>
                                        <p:strVal val="visible"/>
                                      </p:to>
                                    </p:set>
                                    <p:animEffect transition="in" filter="fade">
                                      <p:cBhvr>
                                        <p:cTn id="54" dur="1000"/>
                                        <p:tgtEl>
                                          <p:spTgt spid="57">
                                            <p:txEl>
                                              <p:pRg st="2" end="2"/>
                                            </p:txEl>
                                          </p:spTgt>
                                        </p:tgtEl>
                                      </p:cBhvr>
                                    </p:animEffect>
                                    <p:anim calcmode="lin" valueType="num">
                                      <p:cBhvr>
                                        <p:cTn id="55" dur="1000" fill="hold"/>
                                        <p:tgtEl>
                                          <p:spTgt spid="57">
                                            <p:txEl>
                                              <p:pRg st="2" end="2"/>
                                            </p:txEl>
                                          </p:spTgt>
                                        </p:tgtEl>
                                        <p:attrNameLst>
                                          <p:attrName>ppt_x</p:attrName>
                                        </p:attrNameLst>
                                      </p:cBhvr>
                                      <p:tavLst>
                                        <p:tav tm="0">
                                          <p:val>
                                            <p:strVal val="#ppt_x"/>
                                          </p:val>
                                        </p:tav>
                                        <p:tav tm="100000">
                                          <p:val>
                                            <p:strVal val="#ppt_x"/>
                                          </p:val>
                                        </p:tav>
                                      </p:tavLst>
                                    </p:anim>
                                    <p:anim calcmode="lin" valueType="num">
                                      <p:cBhvr>
                                        <p:cTn id="56" dur="1000" fill="hold"/>
                                        <p:tgtEl>
                                          <p:spTgt spid="57">
                                            <p:txEl>
                                              <p:pRg st="2" end="2"/>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57">
                                            <p:txEl>
                                              <p:pRg st="3" end="3"/>
                                            </p:txEl>
                                          </p:spTgt>
                                        </p:tgtEl>
                                        <p:attrNameLst>
                                          <p:attrName>style.visibility</p:attrName>
                                        </p:attrNameLst>
                                      </p:cBhvr>
                                      <p:to>
                                        <p:strVal val="visible"/>
                                      </p:to>
                                    </p:set>
                                    <p:animEffect transition="in" filter="fade">
                                      <p:cBhvr>
                                        <p:cTn id="59" dur="1000"/>
                                        <p:tgtEl>
                                          <p:spTgt spid="57">
                                            <p:txEl>
                                              <p:pRg st="3" end="3"/>
                                            </p:txEl>
                                          </p:spTgt>
                                        </p:tgtEl>
                                      </p:cBhvr>
                                    </p:animEffect>
                                    <p:anim calcmode="lin" valueType="num">
                                      <p:cBhvr>
                                        <p:cTn id="60" dur="1000" fill="hold"/>
                                        <p:tgtEl>
                                          <p:spTgt spid="57">
                                            <p:txEl>
                                              <p:pRg st="3" end="3"/>
                                            </p:txEl>
                                          </p:spTgt>
                                        </p:tgtEl>
                                        <p:attrNameLst>
                                          <p:attrName>ppt_x</p:attrName>
                                        </p:attrNameLst>
                                      </p:cBhvr>
                                      <p:tavLst>
                                        <p:tav tm="0">
                                          <p:val>
                                            <p:strVal val="#ppt_x"/>
                                          </p:val>
                                        </p:tav>
                                        <p:tav tm="100000">
                                          <p:val>
                                            <p:strVal val="#ppt_x"/>
                                          </p:val>
                                        </p:tav>
                                      </p:tavLst>
                                    </p:anim>
                                    <p:anim calcmode="lin" valueType="num">
                                      <p:cBhvr>
                                        <p:cTn id="61" dur="1000" fill="hold"/>
                                        <p:tgtEl>
                                          <p:spTgt spid="5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58" grpId="0"/>
      <p:bldP spid="59" grpId="0"/>
      <p:bldP spid="60" grpId="0"/>
      <p:bldP spid="6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89"/>
            <a:ext cx="6858000" cy="3885679"/>
          </a:xfrm>
          <a:prstGeom prst="rect">
            <a:avLst/>
          </a:prstGeom>
        </p:spPr>
        <p:txBody>
          <a:bodyPr wrap="square">
            <a:spAutoFit/>
          </a:bodyPr>
          <a:lstStyle/>
          <a:p>
            <a:pPr>
              <a:spcBef>
                <a:spcPts val="600"/>
              </a:spcBef>
            </a:pPr>
            <a:r>
              <a:rPr lang="zh-CN" altLang="en-US" sz="1350" dirty="0">
                <a:latin typeface="Times New Roman" panose="02020603050405020304" pitchFamily="18" charset="0"/>
                <a:cs typeface="Times New Roman" panose="02020603050405020304" pitchFamily="18" charset="0"/>
              </a:rPr>
              <a:t>当网络的输入为</a:t>
            </a:r>
            <a:r>
              <a:rPr lang="en-US" altLang="zh-CN" sz="1350" dirty="0">
                <a:latin typeface="Times New Roman" panose="02020603050405020304" pitchFamily="18" charset="0"/>
                <a:cs typeface="Times New Roman" panose="02020603050405020304" pitchFamily="18" charset="0"/>
              </a:rPr>
              <a:t>01</a:t>
            </a:r>
            <a:r>
              <a:rPr lang="zh-CN" altLang="en-US" sz="1350" dirty="0">
                <a:latin typeface="Times New Roman" panose="02020603050405020304" pitchFamily="18" charset="0"/>
                <a:cs typeface="Times New Roman" panose="02020603050405020304" pitchFamily="18" charset="0"/>
              </a:rPr>
              <a:t>时，根据神经元作用函数的定义知道</a:t>
            </a:r>
            <a:r>
              <a:rPr lang="en-US" altLang="zh-CN" sz="1350" i="1" dirty="0" err="1">
                <a:solidFill>
                  <a:srgbClr val="C00000"/>
                </a:solidFill>
                <a:latin typeface="Times New Roman" panose="02020603050405020304" pitchFamily="18" charset="0"/>
                <a:cs typeface="Times New Roman" panose="02020603050405020304" pitchFamily="18" charset="0"/>
              </a:rPr>
              <a:t>O</a:t>
            </a:r>
            <a:r>
              <a:rPr lang="en-US" altLang="zh-CN" sz="1600" i="1" baseline="-25000" dirty="0" err="1">
                <a:solidFill>
                  <a:srgbClr val="C00000"/>
                </a:solidFill>
                <a:latin typeface="Times New Roman" panose="02020603050405020304" pitchFamily="18" charset="0"/>
                <a:cs typeface="Times New Roman" panose="02020603050405020304" pitchFamily="18" charset="0"/>
              </a:rPr>
              <a:t>a</a:t>
            </a:r>
            <a:r>
              <a:rPr lang="en-US" altLang="zh-CN" sz="1600" dirty="0">
                <a:solidFill>
                  <a:srgbClr val="C00000"/>
                </a:solidFill>
                <a:latin typeface="Times New Roman" panose="02020603050405020304" pitchFamily="18" charset="0"/>
                <a:cs typeface="Times New Roman" panose="02020603050405020304" pitchFamily="18" charset="0"/>
              </a:rPr>
              <a:t>=</a:t>
            </a:r>
            <a:r>
              <a:rPr lang="en-US" altLang="zh-CN" sz="1350" dirty="0">
                <a:solidFill>
                  <a:srgbClr val="C00000"/>
                </a:solidFill>
                <a:latin typeface="Times New Roman" panose="02020603050405020304" pitchFamily="18" charset="0"/>
                <a:cs typeface="Times New Roman" panose="02020603050405020304" pitchFamily="18" charset="0"/>
              </a:rPr>
              <a:t>0</a:t>
            </a:r>
            <a:r>
              <a:rPr lang="en-US" altLang="zh-CN" sz="1600" dirty="0">
                <a:solidFill>
                  <a:srgbClr val="C00000"/>
                </a:solidFill>
                <a:latin typeface="Times New Roman" panose="02020603050405020304" pitchFamily="18" charset="0"/>
                <a:cs typeface="Times New Roman" panose="02020603050405020304" pitchFamily="18" charset="0"/>
              </a:rPr>
              <a:t>,</a:t>
            </a:r>
            <a:r>
              <a:rPr lang="en-US" altLang="zh-CN" sz="1350" i="1" dirty="0">
                <a:solidFill>
                  <a:srgbClr val="C00000"/>
                </a:solidFill>
                <a:latin typeface="Times New Roman" panose="02020603050405020304" pitchFamily="18" charset="0"/>
                <a:cs typeface="Times New Roman" panose="02020603050405020304" pitchFamily="18" charset="0"/>
              </a:rPr>
              <a:t>O</a:t>
            </a:r>
            <a:r>
              <a:rPr lang="en-US" altLang="zh-CN" sz="1600" i="1" baseline="-25000" dirty="0">
                <a:solidFill>
                  <a:srgbClr val="C00000"/>
                </a:solidFill>
                <a:latin typeface="Times New Roman" panose="02020603050405020304" pitchFamily="18" charset="0"/>
                <a:cs typeface="Times New Roman" panose="02020603050405020304" pitchFamily="18" charset="0"/>
              </a:rPr>
              <a:t>b</a:t>
            </a:r>
            <a:r>
              <a:rPr lang="en-US" altLang="zh-CN" sz="1600" i="1" dirty="0">
                <a:solidFill>
                  <a:srgbClr val="C00000"/>
                </a:solidFill>
                <a:latin typeface="Times New Roman" panose="02020603050405020304" pitchFamily="18" charset="0"/>
                <a:cs typeface="Times New Roman" panose="02020603050405020304" pitchFamily="18" charset="0"/>
              </a:rPr>
              <a:t>=</a:t>
            </a:r>
            <a:r>
              <a:rPr lang="en-US" altLang="zh-CN" sz="1350" dirty="0">
                <a:solidFill>
                  <a:srgbClr val="C00000"/>
                </a:solidFill>
                <a:latin typeface="Times New Roman" panose="02020603050405020304" pitchFamily="18" charset="0"/>
                <a:cs typeface="Times New Roman" panose="02020603050405020304" pitchFamily="18" charset="0"/>
              </a:rPr>
              <a:t>1,</a:t>
            </a:r>
            <a:r>
              <a:rPr lang="zh-CN" altLang="en-US" sz="1350" dirty="0">
                <a:latin typeface="Times New Roman" panose="02020603050405020304" pitchFamily="18" charset="0"/>
                <a:cs typeface="Times New Roman" panose="02020603050405020304" pitchFamily="18" charset="0"/>
              </a:rPr>
              <a:t>则有</a:t>
            </a:r>
            <a:endParaRPr lang="en-US" altLang="zh-CN" sz="1350" dirty="0">
              <a:latin typeface="Times New Roman" panose="02020603050405020304" pitchFamily="18" charset="0"/>
              <a:cs typeface="Times New Roman" panose="02020603050405020304" pitchFamily="18" charset="0"/>
            </a:endParaRPr>
          </a:p>
          <a:p>
            <a:pPr algn="just">
              <a:buClrTx/>
              <a:buSzTx/>
              <a:buNone/>
            </a:pPr>
            <a:r>
              <a:rPr lang="en-US" altLang="zh-CN" sz="1350" dirty="0">
                <a:latin typeface="Times New Roman" panose="02020603050405020304" pitchFamily="18" charset="0"/>
                <a:cs typeface="Times New Roman" panose="02020603050405020304" pitchFamily="18" charset="0"/>
              </a:rPr>
              <a:t>   </a:t>
            </a:r>
            <a:r>
              <a:rPr lang="en-US" altLang="zh-CN" sz="1350" i="1" dirty="0" err="1">
                <a:solidFill>
                  <a:srgbClr val="C00000"/>
                </a:solidFill>
                <a:latin typeface="Times New Roman" panose="02020603050405020304" pitchFamily="18" charset="0"/>
                <a:cs typeface="Times New Roman" panose="02020603050405020304" pitchFamily="18" charset="0"/>
              </a:rPr>
              <a:t>O</a:t>
            </a:r>
            <a:r>
              <a:rPr lang="en-US" altLang="zh-CN" sz="1600" i="1" baseline="-25000" dirty="0" err="1">
                <a:solidFill>
                  <a:srgbClr val="C00000"/>
                </a:solidFill>
                <a:latin typeface="Times New Roman" panose="02020603050405020304" pitchFamily="18" charset="0"/>
                <a:cs typeface="Times New Roman" panose="02020603050405020304" pitchFamily="18" charset="0"/>
              </a:rPr>
              <a:t>c</a:t>
            </a:r>
            <a:r>
              <a:rPr lang="en-US" altLang="zh-CN" sz="1350" dirty="0">
                <a:latin typeface="Times New Roman" panose="02020603050405020304" pitchFamily="18" charset="0"/>
                <a:cs typeface="Times New Roman" panose="02020603050405020304" pitchFamily="18" charset="0"/>
              </a:rPr>
              <a:t>=f(</a:t>
            </a:r>
            <a:r>
              <a:rPr lang="en-US" altLang="zh-CN" sz="1350" i="1" dirty="0" err="1">
                <a:solidFill>
                  <a:srgbClr val="C00000"/>
                </a:solidFill>
                <a:latin typeface="Times New Roman" panose="02020603050405020304" pitchFamily="18" charset="0"/>
                <a:cs typeface="Times New Roman" panose="02020603050405020304" pitchFamily="18" charset="0"/>
              </a:rPr>
              <a:t>O</a:t>
            </a:r>
            <a:r>
              <a:rPr lang="en-US" altLang="zh-CN" sz="1350" i="1" baseline="-25000" dirty="0" err="1">
                <a:solidFill>
                  <a:srgbClr val="C00000"/>
                </a:solidFill>
                <a:latin typeface="Times New Roman" panose="02020603050405020304" pitchFamily="18" charset="0"/>
                <a:cs typeface="Times New Roman" panose="02020603050405020304" pitchFamily="18" charset="0"/>
              </a:rPr>
              <a:t>a</a:t>
            </a:r>
            <a:r>
              <a:rPr lang="en-US" altLang="zh-CN" sz="1350" i="1" dirty="0">
                <a:solidFill>
                  <a:srgbClr val="C00000"/>
                </a:solidFill>
                <a:latin typeface="Times New Roman" panose="02020603050405020304" pitchFamily="18" charset="0"/>
                <a:cs typeface="Times New Roman" panose="02020603050405020304" pitchFamily="18" charset="0"/>
              </a:rPr>
              <a:t>*</a:t>
            </a:r>
            <a:r>
              <a:rPr lang="en-US" altLang="zh-CN" sz="1350" i="1" dirty="0" err="1">
                <a:solidFill>
                  <a:srgbClr val="C00000"/>
                </a:solidFill>
                <a:latin typeface="Times New Roman" panose="02020603050405020304" pitchFamily="18" charset="0"/>
                <a:cs typeface="Times New Roman" panose="02020603050405020304" pitchFamily="18" charset="0"/>
              </a:rPr>
              <a:t>w</a:t>
            </a:r>
            <a:r>
              <a:rPr lang="en-US" altLang="zh-CN" sz="1350" i="1" baseline="-25000" dirty="0" err="1">
                <a:solidFill>
                  <a:srgbClr val="C00000"/>
                </a:solidFill>
                <a:latin typeface="Times New Roman" panose="02020603050405020304" pitchFamily="18" charset="0"/>
                <a:cs typeface="Times New Roman" panose="02020603050405020304" pitchFamily="18" charset="0"/>
              </a:rPr>
              <a:t>ac</a:t>
            </a:r>
            <a:r>
              <a:rPr lang="en-US" altLang="zh-CN" sz="1350" dirty="0" err="1">
                <a:latin typeface="Times New Roman" panose="02020603050405020304" pitchFamily="18" charset="0"/>
                <a:cs typeface="Times New Roman" panose="02020603050405020304" pitchFamily="18" charset="0"/>
              </a:rPr>
              <a:t>+</a:t>
            </a:r>
            <a:r>
              <a:rPr lang="en-US" altLang="zh-CN" sz="1350" i="1" dirty="0" err="1">
                <a:solidFill>
                  <a:srgbClr val="C00000"/>
                </a:solidFill>
                <a:latin typeface="Times New Roman" panose="02020603050405020304" pitchFamily="18" charset="0"/>
                <a:cs typeface="Times New Roman" panose="02020603050405020304" pitchFamily="18" charset="0"/>
              </a:rPr>
              <a:t>O</a:t>
            </a:r>
            <a:r>
              <a:rPr lang="en-US" altLang="zh-CN" sz="1350" i="1" baseline="-25000" dirty="0" err="1">
                <a:solidFill>
                  <a:srgbClr val="C00000"/>
                </a:solidFill>
                <a:latin typeface="Times New Roman" panose="02020603050405020304" pitchFamily="18" charset="0"/>
                <a:cs typeface="Times New Roman" panose="02020603050405020304" pitchFamily="18" charset="0"/>
              </a:rPr>
              <a:t>b</a:t>
            </a:r>
            <a:r>
              <a:rPr lang="en-US" altLang="zh-CN" sz="1350" i="1" dirty="0">
                <a:solidFill>
                  <a:srgbClr val="C00000"/>
                </a:solidFill>
                <a:latin typeface="Times New Roman" panose="02020603050405020304" pitchFamily="18" charset="0"/>
                <a:cs typeface="Times New Roman" panose="02020603050405020304" pitchFamily="18" charset="0"/>
              </a:rPr>
              <a:t>*</a:t>
            </a:r>
            <a:r>
              <a:rPr lang="en-US" altLang="zh-CN" sz="1350" i="1" dirty="0" err="1">
                <a:solidFill>
                  <a:srgbClr val="C00000"/>
                </a:solidFill>
                <a:latin typeface="Times New Roman" panose="02020603050405020304" pitchFamily="18" charset="0"/>
                <a:cs typeface="Times New Roman" panose="02020603050405020304" pitchFamily="18" charset="0"/>
              </a:rPr>
              <a:t>w</a:t>
            </a:r>
            <a:r>
              <a:rPr lang="en-US" altLang="zh-CN" sz="1350" i="1" baseline="-25000" dirty="0" err="1">
                <a:solidFill>
                  <a:srgbClr val="C00000"/>
                </a:solidFill>
                <a:latin typeface="Times New Roman" panose="02020603050405020304" pitchFamily="18" charset="0"/>
                <a:cs typeface="Times New Roman" panose="02020603050405020304" pitchFamily="18" charset="0"/>
              </a:rPr>
              <a:t>bc</a:t>
            </a:r>
            <a:r>
              <a:rPr lang="en-US" altLang="zh-CN" sz="1350" i="1" dirty="0">
                <a:solidFill>
                  <a:srgbClr val="C00000"/>
                </a:solidFill>
                <a:latin typeface="Times New Roman" panose="02020603050405020304" pitchFamily="18" charset="0"/>
                <a:cs typeface="Times New Roman" panose="02020603050405020304" pitchFamily="18" charset="0"/>
              </a:rPr>
              <a:t>-</a:t>
            </a:r>
            <a:r>
              <a:rPr lang="el-GR" altLang="zh-CN" sz="1350" i="1" dirty="0">
                <a:latin typeface="Times New Roman" panose="02020603050405020304" pitchFamily="18" charset="0"/>
                <a:cs typeface="Times New Roman" panose="02020603050405020304" pitchFamily="18" charset="0"/>
              </a:rPr>
              <a:t> θ</a:t>
            </a:r>
            <a:r>
              <a:rPr lang="en-US" altLang="zh-CN" sz="1350" dirty="0">
                <a:latin typeface="Times New Roman" panose="02020603050405020304" pitchFamily="18" charset="0"/>
                <a:cs typeface="Times New Roman" panose="02020603050405020304" pitchFamily="18" charset="0"/>
              </a:rPr>
              <a:t>)=</a:t>
            </a:r>
            <a:r>
              <a:rPr lang="en-US" altLang="zh-CN" sz="1350" i="1" dirty="0">
                <a:latin typeface="Times New Roman" panose="02020603050405020304" pitchFamily="18" charset="0"/>
                <a:cs typeface="Times New Roman" panose="02020603050405020304" pitchFamily="18" charset="0"/>
              </a:rPr>
              <a:t>f</a:t>
            </a:r>
            <a:r>
              <a:rPr lang="en-US" altLang="zh-CN" sz="1350" dirty="0">
                <a:latin typeface="Times New Roman" panose="02020603050405020304" pitchFamily="18" charset="0"/>
                <a:cs typeface="Times New Roman" panose="02020603050405020304" pitchFamily="18" charset="0"/>
              </a:rPr>
              <a:t>(0*1+1*1-1)=</a:t>
            </a:r>
            <a:r>
              <a:rPr lang="en-US" altLang="zh-CN" sz="1350" i="1" dirty="0">
                <a:latin typeface="Times New Roman" panose="02020603050405020304" pitchFamily="18" charset="0"/>
                <a:cs typeface="Times New Roman" panose="02020603050405020304" pitchFamily="18" charset="0"/>
              </a:rPr>
              <a:t>f</a:t>
            </a:r>
            <a:r>
              <a:rPr lang="en-US" altLang="zh-CN" sz="1350" dirty="0">
                <a:latin typeface="Times New Roman" panose="02020603050405020304" pitchFamily="18" charset="0"/>
                <a:cs typeface="Times New Roman" panose="02020603050405020304" pitchFamily="18" charset="0"/>
              </a:rPr>
              <a:t>(0)=1</a:t>
            </a:r>
            <a:endParaRPr lang="en-US" altLang="zh-CN" sz="1350" dirty="0">
              <a:latin typeface="Times New Roman" panose="02020603050405020304" pitchFamily="18" charset="0"/>
              <a:cs typeface="Times New Roman" panose="02020603050405020304" pitchFamily="18" charset="0"/>
            </a:endParaRPr>
          </a:p>
          <a:p>
            <a:pPr algn="just">
              <a:spcBef>
                <a:spcPts val="600"/>
              </a:spcBef>
            </a:pPr>
            <a:r>
              <a:rPr lang="en-US" altLang="zh-CN" sz="1350" dirty="0">
                <a:latin typeface="Times New Roman" panose="02020603050405020304" pitchFamily="18" charset="0"/>
                <a:cs typeface="Times New Roman" panose="02020603050405020304" pitchFamily="18" charset="0"/>
              </a:rPr>
              <a:t>   </a:t>
            </a:r>
            <a:r>
              <a:rPr lang="en-US" altLang="zh-CN" sz="1350" i="1" dirty="0">
                <a:solidFill>
                  <a:srgbClr val="C00000"/>
                </a:solidFill>
                <a:latin typeface="Times New Roman" panose="02020603050405020304" pitchFamily="18" charset="0"/>
                <a:cs typeface="Times New Roman" panose="02020603050405020304" pitchFamily="18" charset="0"/>
              </a:rPr>
              <a:t>O</a:t>
            </a:r>
            <a:r>
              <a:rPr lang="en-US" altLang="zh-CN" sz="1600" i="1" baseline="-25000" dirty="0">
                <a:solidFill>
                  <a:srgbClr val="C00000"/>
                </a:solidFill>
                <a:latin typeface="Times New Roman" panose="02020603050405020304" pitchFamily="18" charset="0"/>
                <a:cs typeface="Times New Roman" panose="02020603050405020304" pitchFamily="18" charset="0"/>
              </a:rPr>
              <a:t>d</a:t>
            </a:r>
            <a:r>
              <a:rPr lang="en-US" altLang="zh-CN" sz="1350" dirty="0">
                <a:latin typeface="Times New Roman" panose="02020603050405020304" pitchFamily="18" charset="0"/>
                <a:cs typeface="Times New Roman" panose="02020603050405020304" pitchFamily="18" charset="0"/>
              </a:rPr>
              <a:t>=f(</a:t>
            </a:r>
            <a:r>
              <a:rPr lang="en-US" altLang="zh-CN" sz="1350" i="1" dirty="0" err="1">
                <a:solidFill>
                  <a:srgbClr val="C00000"/>
                </a:solidFill>
                <a:latin typeface="Times New Roman" panose="02020603050405020304" pitchFamily="18" charset="0"/>
                <a:cs typeface="Times New Roman" panose="02020603050405020304" pitchFamily="18" charset="0"/>
              </a:rPr>
              <a:t>O</a:t>
            </a:r>
            <a:r>
              <a:rPr lang="en-US" altLang="zh-CN" sz="1350" i="1" baseline="-25000" dirty="0" err="1">
                <a:solidFill>
                  <a:srgbClr val="C00000"/>
                </a:solidFill>
                <a:latin typeface="Times New Roman" panose="02020603050405020304" pitchFamily="18" charset="0"/>
                <a:cs typeface="Times New Roman" panose="02020603050405020304" pitchFamily="18" charset="0"/>
              </a:rPr>
              <a:t>a</a:t>
            </a:r>
            <a:r>
              <a:rPr lang="en-US" altLang="zh-CN" sz="1350" i="1" dirty="0">
                <a:solidFill>
                  <a:srgbClr val="C00000"/>
                </a:solidFill>
                <a:latin typeface="Times New Roman" panose="02020603050405020304" pitchFamily="18" charset="0"/>
                <a:cs typeface="Times New Roman" panose="02020603050405020304" pitchFamily="18" charset="0"/>
              </a:rPr>
              <a:t>*</a:t>
            </a:r>
            <a:r>
              <a:rPr lang="en-US" altLang="zh-CN" sz="1350" i="1" dirty="0" err="1">
                <a:solidFill>
                  <a:srgbClr val="C00000"/>
                </a:solidFill>
                <a:latin typeface="Times New Roman" panose="02020603050405020304" pitchFamily="18" charset="0"/>
                <a:cs typeface="Times New Roman" panose="02020603050405020304" pitchFamily="18" charset="0"/>
              </a:rPr>
              <a:t>w</a:t>
            </a:r>
            <a:r>
              <a:rPr lang="en-US" altLang="zh-CN" sz="1350" i="1" baseline="-25000" dirty="0" err="1">
                <a:solidFill>
                  <a:srgbClr val="C00000"/>
                </a:solidFill>
                <a:latin typeface="Times New Roman" panose="02020603050405020304" pitchFamily="18" charset="0"/>
                <a:cs typeface="Times New Roman" panose="02020603050405020304" pitchFamily="18" charset="0"/>
              </a:rPr>
              <a:t>ad</a:t>
            </a:r>
            <a:r>
              <a:rPr lang="en-US" altLang="zh-CN" sz="1350" dirty="0" err="1">
                <a:latin typeface="Times New Roman" panose="02020603050405020304" pitchFamily="18" charset="0"/>
                <a:cs typeface="Times New Roman" panose="02020603050405020304" pitchFamily="18" charset="0"/>
              </a:rPr>
              <a:t>+</a:t>
            </a:r>
            <a:r>
              <a:rPr lang="en-US" altLang="zh-CN" sz="1350" i="1" dirty="0" err="1">
                <a:solidFill>
                  <a:srgbClr val="C00000"/>
                </a:solidFill>
                <a:latin typeface="Times New Roman" panose="02020603050405020304" pitchFamily="18" charset="0"/>
                <a:cs typeface="Times New Roman" panose="02020603050405020304" pitchFamily="18" charset="0"/>
              </a:rPr>
              <a:t>O</a:t>
            </a:r>
            <a:r>
              <a:rPr lang="en-US" altLang="zh-CN" sz="1350" i="1" baseline="-25000" dirty="0" err="1">
                <a:solidFill>
                  <a:srgbClr val="C00000"/>
                </a:solidFill>
                <a:latin typeface="Times New Roman" panose="02020603050405020304" pitchFamily="18" charset="0"/>
                <a:cs typeface="Times New Roman" panose="02020603050405020304" pitchFamily="18" charset="0"/>
              </a:rPr>
              <a:t>b</a:t>
            </a:r>
            <a:r>
              <a:rPr lang="en-US" altLang="zh-CN" sz="1350" i="1" dirty="0">
                <a:solidFill>
                  <a:srgbClr val="C00000"/>
                </a:solidFill>
                <a:latin typeface="Times New Roman" panose="02020603050405020304" pitchFamily="18" charset="0"/>
                <a:cs typeface="Times New Roman" panose="02020603050405020304" pitchFamily="18" charset="0"/>
              </a:rPr>
              <a:t>*</a:t>
            </a:r>
            <a:r>
              <a:rPr lang="en-US" altLang="zh-CN" sz="1350" i="1" dirty="0" err="1">
                <a:solidFill>
                  <a:srgbClr val="C00000"/>
                </a:solidFill>
                <a:latin typeface="Times New Roman" panose="02020603050405020304" pitchFamily="18" charset="0"/>
                <a:cs typeface="Times New Roman" panose="02020603050405020304" pitchFamily="18" charset="0"/>
              </a:rPr>
              <a:t>w</a:t>
            </a:r>
            <a:r>
              <a:rPr lang="en-US" altLang="zh-CN" sz="1350" i="1" baseline="-25000" dirty="0" err="1">
                <a:solidFill>
                  <a:srgbClr val="C00000"/>
                </a:solidFill>
                <a:latin typeface="Times New Roman" panose="02020603050405020304" pitchFamily="18" charset="0"/>
                <a:cs typeface="Times New Roman" panose="02020603050405020304" pitchFamily="18" charset="0"/>
              </a:rPr>
              <a:t>bd</a:t>
            </a:r>
            <a:r>
              <a:rPr lang="en-US" altLang="zh-CN" sz="1350" i="1" dirty="0">
                <a:solidFill>
                  <a:srgbClr val="C00000"/>
                </a:solidFill>
                <a:latin typeface="Times New Roman" panose="02020603050405020304" pitchFamily="18" charset="0"/>
                <a:cs typeface="Times New Roman" panose="02020603050405020304" pitchFamily="18" charset="0"/>
              </a:rPr>
              <a:t>-</a:t>
            </a:r>
            <a:r>
              <a:rPr lang="el-GR" altLang="zh-CN" sz="1350" i="1" dirty="0">
                <a:latin typeface="Times New Roman" panose="02020603050405020304" pitchFamily="18" charset="0"/>
                <a:cs typeface="Times New Roman" panose="02020603050405020304" pitchFamily="18" charset="0"/>
              </a:rPr>
              <a:t> θ</a:t>
            </a:r>
            <a:r>
              <a:rPr lang="en-US" altLang="zh-CN" sz="1350" dirty="0">
                <a:latin typeface="Times New Roman" panose="02020603050405020304" pitchFamily="18" charset="0"/>
                <a:cs typeface="Times New Roman" panose="02020603050405020304" pitchFamily="18" charset="0"/>
              </a:rPr>
              <a:t>)=</a:t>
            </a:r>
            <a:r>
              <a:rPr lang="en-US" altLang="zh-CN" sz="1350" i="1" dirty="0">
                <a:latin typeface="Times New Roman" panose="02020603050405020304" pitchFamily="18" charset="0"/>
                <a:cs typeface="Times New Roman" panose="02020603050405020304" pitchFamily="18" charset="0"/>
              </a:rPr>
              <a:t>f</a:t>
            </a:r>
            <a:r>
              <a:rPr lang="en-US" altLang="zh-CN" sz="1350" dirty="0">
                <a:latin typeface="Times New Roman" panose="02020603050405020304" pitchFamily="18" charset="0"/>
                <a:cs typeface="Times New Roman" panose="02020603050405020304" pitchFamily="18" charset="0"/>
              </a:rPr>
              <a:t>(0*(-1)+1*(-1)-(-1.5))=</a:t>
            </a:r>
            <a:r>
              <a:rPr lang="en-US" altLang="zh-CN" sz="1350" i="1" dirty="0">
                <a:latin typeface="Times New Roman" panose="02020603050405020304" pitchFamily="18" charset="0"/>
                <a:cs typeface="Times New Roman" panose="02020603050405020304" pitchFamily="18" charset="0"/>
              </a:rPr>
              <a:t>f</a:t>
            </a:r>
            <a:r>
              <a:rPr lang="en-US" altLang="zh-CN" sz="1350" dirty="0">
                <a:latin typeface="Times New Roman" panose="02020603050405020304" pitchFamily="18" charset="0"/>
                <a:cs typeface="Times New Roman" panose="02020603050405020304" pitchFamily="18" charset="0"/>
              </a:rPr>
              <a:t>(0.5)=1</a:t>
            </a:r>
            <a:endParaRPr lang="en-US" altLang="zh-CN" sz="1350" dirty="0">
              <a:latin typeface="Times New Roman" panose="02020603050405020304" pitchFamily="18" charset="0"/>
              <a:cs typeface="Times New Roman" panose="02020603050405020304" pitchFamily="18" charset="0"/>
            </a:endParaRPr>
          </a:p>
          <a:p>
            <a:pPr algn="just">
              <a:spcBef>
                <a:spcPts val="600"/>
              </a:spcBef>
            </a:pPr>
            <a:r>
              <a:rPr lang="en-US" altLang="zh-CN" sz="1350" dirty="0">
                <a:latin typeface="Times New Roman" panose="02020603050405020304" pitchFamily="18" charset="0"/>
                <a:cs typeface="Times New Roman" panose="02020603050405020304" pitchFamily="18" charset="0"/>
              </a:rPr>
              <a:t>   </a:t>
            </a:r>
            <a:r>
              <a:rPr lang="en-US" altLang="zh-CN" sz="1350" i="1" dirty="0" err="1">
                <a:solidFill>
                  <a:srgbClr val="C00000"/>
                </a:solidFill>
                <a:latin typeface="Times New Roman" panose="02020603050405020304" pitchFamily="18" charset="0"/>
                <a:cs typeface="Times New Roman" panose="02020603050405020304" pitchFamily="18" charset="0"/>
              </a:rPr>
              <a:t>O</a:t>
            </a:r>
            <a:r>
              <a:rPr lang="en-US" altLang="zh-CN" sz="1600" i="1" baseline="-25000" dirty="0" err="1">
                <a:solidFill>
                  <a:srgbClr val="C00000"/>
                </a:solidFill>
                <a:latin typeface="Times New Roman" panose="02020603050405020304" pitchFamily="18" charset="0"/>
                <a:cs typeface="Times New Roman" panose="02020603050405020304" pitchFamily="18" charset="0"/>
              </a:rPr>
              <a:t>e</a:t>
            </a:r>
            <a:r>
              <a:rPr lang="en-US" altLang="zh-CN" sz="1350" dirty="0">
                <a:latin typeface="Times New Roman" panose="02020603050405020304" pitchFamily="18" charset="0"/>
                <a:cs typeface="Times New Roman" panose="02020603050405020304" pitchFamily="18" charset="0"/>
              </a:rPr>
              <a:t>=f(</a:t>
            </a:r>
            <a:r>
              <a:rPr lang="en-US" altLang="zh-CN" sz="1350" i="1" dirty="0" err="1">
                <a:solidFill>
                  <a:srgbClr val="C00000"/>
                </a:solidFill>
                <a:latin typeface="Times New Roman" panose="02020603050405020304" pitchFamily="18" charset="0"/>
                <a:cs typeface="Times New Roman" panose="02020603050405020304" pitchFamily="18" charset="0"/>
              </a:rPr>
              <a:t>O</a:t>
            </a:r>
            <a:r>
              <a:rPr lang="en-US" altLang="zh-CN" sz="1350" i="1" baseline="-25000" dirty="0" err="1">
                <a:solidFill>
                  <a:srgbClr val="C00000"/>
                </a:solidFill>
                <a:latin typeface="Times New Roman" panose="02020603050405020304" pitchFamily="18" charset="0"/>
                <a:cs typeface="Times New Roman" panose="02020603050405020304" pitchFamily="18" charset="0"/>
              </a:rPr>
              <a:t>c</a:t>
            </a:r>
            <a:r>
              <a:rPr lang="en-US" altLang="zh-CN" sz="1350" i="1" dirty="0">
                <a:solidFill>
                  <a:srgbClr val="C00000"/>
                </a:solidFill>
                <a:latin typeface="Times New Roman" panose="02020603050405020304" pitchFamily="18" charset="0"/>
                <a:cs typeface="Times New Roman" panose="02020603050405020304" pitchFamily="18" charset="0"/>
              </a:rPr>
              <a:t>*</a:t>
            </a:r>
            <a:r>
              <a:rPr lang="en-US" altLang="zh-CN" sz="1350" i="1" dirty="0" err="1">
                <a:solidFill>
                  <a:srgbClr val="C00000"/>
                </a:solidFill>
                <a:latin typeface="Times New Roman" panose="02020603050405020304" pitchFamily="18" charset="0"/>
                <a:cs typeface="Times New Roman" panose="02020603050405020304" pitchFamily="18" charset="0"/>
              </a:rPr>
              <a:t>w</a:t>
            </a:r>
            <a:r>
              <a:rPr lang="en-US" altLang="zh-CN" sz="1350" i="1" baseline="-25000" dirty="0" err="1">
                <a:solidFill>
                  <a:srgbClr val="C00000"/>
                </a:solidFill>
                <a:latin typeface="Times New Roman" panose="02020603050405020304" pitchFamily="18" charset="0"/>
                <a:cs typeface="Times New Roman" panose="02020603050405020304" pitchFamily="18" charset="0"/>
              </a:rPr>
              <a:t>ce</a:t>
            </a:r>
            <a:r>
              <a:rPr lang="en-US" altLang="zh-CN" sz="1350" dirty="0" err="1">
                <a:latin typeface="Times New Roman" panose="02020603050405020304" pitchFamily="18" charset="0"/>
                <a:cs typeface="Times New Roman" panose="02020603050405020304" pitchFamily="18" charset="0"/>
              </a:rPr>
              <a:t>+</a:t>
            </a:r>
            <a:r>
              <a:rPr lang="en-US" altLang="zh-CN" sz="1350" i="1" dirty="0" err="1">
                <a:solidFill>
                  <a:srgbClr val="C00000"/>
                </a:solidFill>
                <a:latin typeface="Times New Roman" panose="02020603050405020304" pitchFamily="18" charset="0"/>
                <a:cs typeface="Times New Roman" panose="02020603050405020304" pitchFamily="18" charset="0"/>
              </a:rPr>
              <a:t>O</a:t>
            </a:r>
            <a:r>
              <a:rPr lang="en-US" altLang="zh-CN" sz="1350" i="1" baseline="-25000" dirty="0" err="1">
                <a:solidFill>
                  <a:srgbClr val="C00000"/>
                </a:solidFill>
                <a:latin typeface="Times New Roman" panose="02020603050405020304" pitchFamily="18" charset="0"/>
                <a:cs typeface="Times New Roman" panose="02020603050405020304" pitchFamily="18" charset="0"/>
              </a:rPr>
              <a:t>d</a:t>
            </a:r>
            <a:r>
              <a:rPr lang="en-US" altLang="zh-CN" sz="1350" i="1" dirty="0">
                <a:solidFill>
                  <a:srgbClr val="C00000"/>
                </a:solidFill>
                <a:latin typeface="Times New Roman" panose="02020603050405020304" pitchFamily="18" charset="0"/>
                <a:cs typeface="Times New Roman" panose="02020603050405020304" pitchFamily="18" charset="0"/>
              </a:rPr>
              <a:t>*</a:t>
            </a:r>
            <a:r>
              <a:rPr lang="en-US" altLang="zh-CN" sz="1350" i="1" dirty="0" err="1">
                <a:solidFill>
                  <a:srgbClr val="C00000"/>
                </a:solidFill>
                <a:latin typeface="Times New Roman" panose="02020603050405020304" pitchFamily="18" charset="0"/>
                <a:cs typeface="Times New Roman" panose="02020603050405020304" pitchFamily="18" charset="0"/>
              </a:rPr>
              <a:t>w</a:t>
            </a:r>
            <a:r>
              <a:rPr lang="en-US" altLang="zh-CN" sz="1350" i="1" baseline="-25000" dirty="0" err="1">
                <a:solidFill>
                  <a:srgbClr val="C00000"/>
                </a:solidFill>
                <a:latin typeface="Times New Roman" panose="02020603050405020304" pitchFamily="18" charset="0"/>
                <a:cs typeface="Times New Roman" panose="02020603050405020304" pitchFamily="18" charset="0"/>
              </a:rPr>
              <a:t>de</a:t>
            </a:r>
            <a:r>
              <a:rPr lang="en-US" altLang="zh-CN" sz="1350" i="1" dirty="0">
                <a:solidFill>
                  <a:srgbClr val="C00000"/>
                </a:solidFill>
                <a:latin typeface="Times New Roman" panose="02020603050405020304" pitchFamily="18" charset="0"/>
                <a:cs typeface="Times New Roman" panose="02020603050405020304" pitchFamily="18" charset="0"/>
              </a:rPr>
              <a:t>-</a:t>
            </a:r>
            <a:r>
              <a:rPr lang="el-GR" altLang="zh-CN" sz="1350" i="1" dirty="0">
                <a:latin typeface="Times New Roman" panose="02020603050405020304" pitchFamily="18" charset="0"/>
                <a:cs typeface="Times New Roman" panose="02020603050405020304" pitchFamily="18" charset="0"/>
              </a:rPr>
              <a:t> θ</a:t>
            </a:r>
            <a:r>
              <a:rPr lang="en-US" altLang="zh-CN" sz="1350" dirty="0">
                <a:latin typeface="Times New Roman" panose="02020603050405020304" pitchFamily="18" charset="0"/>
                <a:cs typeface="Times New Roman" panose="02020603050405020304" pitchFamily="18" charset="0"/>
              </a:rPr>
              <a:t>)=</a:t>
            </a:r>
            <a:r>
              <a:rPr lang="en-US" altLang="zh-CN" sz="1350" i="1" dirty="0">
                <a:latin typeface="Times New Roman" panose="02020603050405020304" pitchFamily="18" charset="0"/>
                <a:cs typeface="Times New Roman" panose="02020603050405020304" pitchFamily="18" charset="0"/>
              </a:rPr>
              <a:t>f</a:t>
            </a:r>
            <a:r>
              <a:rPr lang="en-US" altLang="zh-CN" sz="1350" dirty="0">
                <a:latin typeface="Times New Roman" panose="02020603050405020304" pitchFamily="18" charset="0"/>
                <a:cs typeface="Times New Roman" panose="02020603050405020304" pitchFamily="18" charset="0"/>
              </a:rPr>
              <a:t>(1*1+1*1-2)=</a:t>
            </a:r>
            <a:r>
              <a:rPr lang="en-US" altLang="zh-CN" sz="1350" i="1" dirty="0">
                <a:latin typeface="Times New Roman" panose="02020603050405020304" pitchFamily="18" charset="0"/>
                <a:cs typeface="Times New Roman" panose="02020603050405020304" pitchFamily="18" charset="0"/>
              </a:rPr>
              <a:t>f</a:t>
            </a:r>
            <a:r>
              <a:rPr lang="en-US" altLang="zh-CN" sz="1350" dirty="0">
                <a:latin typeface="Times New Roman" panose="02020603050405020304" pitchFamily="18" charset="0"/>
                <a:cs typeface="Times New Roman" panose="02020603050405020304" pitchFamily="18" charset="0"/>
              </a:rPr>
              <a:t>(0)=1</a:t>
            </a:r>
            <a:endParaRPr lang="en-US" altLang="zh-CN" sz="1350" dirty="0">
              <a:latin typeface="Times New Roman" panose="02020603050405020304" pitchFamily="18" charset="0"/>
              <a:cs typeface="Times New Roman" panose="02020603050405020304" pitchFamily="18" charset="0"/>
            </a:endParaRPr>
          </a:p>
          <a:p>
            <a:pPr>
              <a:spcBef>
                <a:spcPts val="600"/>
              </a:spcBef>
            </a:pPr>
            <a:r>
              <a:rPr lang="zh-CN" altLang="en-US" sz="1350" dirty="0">
                <a:latin typeface="Times New Roman" panose="02020603050405020304" pitchFamily="18" charset="0"/>
                <a:cs typeface="Times New Roman" panose="02020603050405020304" pitchFamily="18" charset="0"/>
              </a:rPr>
              <a:t>当网络的输入为</a:t>
            </a:r>
            <a:r>
              <a:rPr lang="en-US" altLang="zh-CN" sz="1350" dirty="0">
                <a:latin typeface="Times New Roman" panose="02020603050405020304" pitchFamily="18" charset="0"/>
                <a:cs typeface="Times New Roman" panose="02020603050405020304" pitchFamily="18" charset="0"/>
              </a:rPr>
              <a:t>10</a:t>
            </a:r>
            <a:r>
              <a:rPr lang="zh-CN" altLang="en-US" sz="1350" dirty="0">
                <a:latin typeface="Times New Roman" panose="02020603050405020304" pitchFamily="18" charset="0"/>
                <a:cs typeface="Times New Roman" panose="02020603050405020304" pitchFamily="18" charset="0"/>
              </a:rPr>
              <a:t>时，根据神经元作用函数的定义知道</a:t>
            </a:r>
            <a:r>
              <a:rPr lang="en-US" altLang="zh-CN" sz="1350" i="1" dirty="0" err="1">
                <a:solidFill>
                  <a:srgbClr val="C00000"/>
                </a:solidFill>
                <a:latin typeface="Times New Roman" panose="02020603050405020304" pitchFamily="18" charset="0"/>
                <a:cs typeface="Times New Roman" panose="02020603050405020304" pitchFamily="18" charset="0"/>
              </a:rPr>
              <a:t>O</a:t>
            </a:r>
            <a:r>
              <a:rPr lang="en-US" altLang="zh-CN" sz="1600" i="1" baseline="-25000" dirty="0" err="1">
                <a:solidFill>
                  <a:srgbClr val="C00000"/>
                </a:solidFill>
                <a:latin typeface="Times New Roman" panose="02020603050405020304" pitchFamily="18" charset="0"/>
                <a:cs typeface="Times New Roman" panose="02020603050405020304" pitchFamily="18" charset="0"/>
              </a:rPr>
              <a:t>a</a:t>
            </a:r>
            <a:r>
              <a:rPr lang="en-US" altLang="zh-CN" sz="1600" i="1" dirty="0">
                <a:solidFill>
                  <a:srgbClr val="C00000"/>
                </a:solidFill>
                <a:latin typeface="Times New Roman" panose="02020603050405020304" pitchFamily="18" charset="0"/>
                <a:cs typeface="Times New Roman" panose="02020603050405020304" pitchFamily="18" charset="0"/>
              </a:rPr>
              <a:t>=</a:t>
            </a:r>
            <a:r>
              <a:rPr lang="en-US" altLang="zh-CN" sz="1600" dirty="0">
                <a:solidFill>
                  <a:srgbClr val="C00000"/>
                </a:solidFill>
                <a:latin typeface="Times New Roman" panose="02020603050405020304" pitchFamily="18" charset="0"/>
                <a:cs typeface="Times New Roman" panose="02020603050405020304" pitchFamily="18" charset="0"/>
              </a:rPr>
              <a:t>1,</a:t>
            </a:r>
            <a:r>
              <a:rPr lang="en-US" altLang="zh-CN" sz="1350" i="1" dirty="0">
                <a:solidFill>
                  <a:srgbClr val="C00000"/>
                </a:solidFill>
                <a:latin typeface="Times New Roman" panose="02020603050405020304" pitchFamily="18" charset="0"/>
                <a:cs typeface="Times New Roman" panose="02020603050405020304" pitchFamily="18" charset="0"/>
              </a:rPr>
              <a:t>O</a:t>
            </a:r>
            <a:r>
              <a:rPr lang="en-US" altLang="zh-CN" sz="1600" i="1" baseline="-25000" dirty="0">
                <a:solidFill>
                  <a:srgbClr val="C00000"/>
                </a:solidFill>
                <a:latin typeface="Times New Roman" panose="02020603050405020304" pitchFamily="18" charset="0"/>
                <a:cs typeface="Times New Roman" panose="02020603050405020304" pitchFamily="18" charset="0"/>
              </a:rPr>
              <a:t>b</a:t>
            </a:r>
            <a:r>
              <a:rPr lang="en-US" altLang="zh-CN" sz="1600" i="1" dirty="0">
                <a:solidFill>
                  <a:srgbClr val="C00000"/>
                </a:solidFill>
                <a:latin typeface="Times New Roman" panose="02020603050405020304" pitchFamily="18" charset="0"/>
                <a:cs typeface="Times New Roman" panose="02020603050405020304" pitchFamily="18" charset="0"/>
              </a:rPr>
              <a:t>=</a:t>
            </a:r>
            <a:r>
              <a:rPr lang="en-US" altLang="zh-CN" sz="1350" dirty="0">
                <a:solidFill>
                  <a:srgbClr val="C00000"/>
                </a:solidFill>
                <a:latin typeface="Times New Roman" panose="02020603050405020304" pitchFamily="18" charset="0"/>
                <a:cs typeface="Times New Roman" panose="02020603050405020304" pitchFamily="18" charset="0"/>
              </a:rPr>
              <a:t>0</a:t>
            </a:r>
            <a:r>
              <a:rPr lang="en-US" altLang="zh-CN" sz="1600" dirty="0">
                <a:solidFill>
                  <a:srgbClr val="C00000"/>
                </a:solidFill>
                <a:latin typeface="Times New Roman" panose="02020603050405020304" pitchFamily="18" charset="0"/>
                <a:cs typeface="Times New Roman" panose="02020603050405020304" pitchFamily="18" charset="0"/>
              </a:rPr>
              <a:t>,</a:t>
            </a:r>
            <a:r>
              <a:rPr lang="zh-CN" altLang="en-US" sz="1350" dirty="0">
                <a:latin typeface="Times New Roman" panose="02020603050405020304" pitchFamily="18" charset="0"/>
                <a:cs typeface="Times New Roman" panose="02020603050405020304" pitchFamily="18" charset="0"/>
              </a:rPr>
              <a:t>则有</a:t>
            </a:r>
            <a:endParaRPr lang="en-US" altLang="zh-CN" sz="1350" dirty="0">
              <a:latin typeface="Times New Roman" panose="02020603050405020304" pitchFamily="18" charset="0"/>
              <a:cs typeface="Times New Roman" panose="02020603050405020304" pitchFamily="18" charset="0"/>
            </a:endParaRPr>
          </a:p>
          <a:p>
            <a:pPr algn="just">
              <a:buClrTx/>
              <a:buSzTx/>
              <a:buNone/>
            </a:pPr>
            <a:r>
              <a:rPr lang="en-US" altLang="zh-CN" sz="1350" dirty="0">
                <a:latin typeface="Times New Roman" panose="02020603050405020304" pitchFamily="18" charset="0"/>
                <a:cs typeface="Times New Roman" panose="02020603050405020304" pitchFamily="18" charset="0"/>
              </a:rPr>
              <a:t>   </a:t>
            </a:r>
            <a:r>
              <a:rPr lang="en-US" altLang="zh-CN" sz="1350" i="1" dirty="0" err="1">
                <a:solidFill>
                  <a:srgbClr val="C00000"/>
                </a:solidFill>
                <a:latin typeface="Times New Roman" panose="02020603050405020304" pitchFamily="18" charset="0"/>
                <a:cs typeface="Times New Roman" panose="02020603050405020304" pitchFamily="18" charset="0"/>
              </a:rPr>
              <a:t>O</a:t>
            </a:r>
            <a:r>
              <a:rPr lang="en-US" altLang="zh-CN" sz="1600" i="1" baseline="-25000" dirty="0" err="1">
                <a:solidFill>
                  <a:srgbClr val="C00000"/>
                </a:solidFill>
                <a:latin typeface="Times New Roman" panose="02020603050405020304" pitchFamily="18" charset="0"/>
                <a:cs typeface="Times New Roman" panose="02020603050405020304" pitchFamily="18" charset="0"/>
              </a:rPr>
              <a:t>c</a:t>
            </a:r>
            <a:r>
              <a:rPr lang="en-US" altLang="zh-CN" sz="1350" dirty="0">
                <a:latin typeface="Times New Roman" panose="02020603050405020304" pitchFamily="18" charset="0"/>
                <a:cs typeface="Times New Roman" panose="02020603050405020304" pitchFamily="18" charset="0"/>
              </a:rPr>
              <a:t>=f(</a:t>
            </a:r>
            <a:r>
              <a:rPr lang="en-US" altLang="zh-CN" sz="1350" i="1" dirty="0" err="1">
                <a:solidFill>
                  <a:srgbClr val="C00000"/>
                </a:solidFill>
                <a:latin typeface="Times New Roman" panose="02020603050405020304" pitchFamily="18" charset="0"/>
                <a:cs typeface="Times New Roman" panose="02020603050405020304" pitchFamily="18" charset="0"/>
              </a:rPr>
              <a:t>O</a:t>
            </a:r>
            <a:r>
              <a:rPr lang="en-US" altLang="zh-CN" sz="1350" i="1" baseline="-25000" dirty="0" err="1">
                <a:solidFill>
                  <a:srgbClr val="C00000"/>
                </a:solidFill>
                <a:latin typeface="Times New Roman" panose="02020603050405020304" pitchFamily="18" charset="0"/>
                <a:cs typeface="Times New Roman" panose="02020603050405020304" pitchFamily="18" charset="0"/>
              </a:rPr>
              <a:t>a</a:t>
            </a:r>
            <a:r>
              <a:rPr lang="en-US" altLang="zh-CN" sz="1350" i="1" dirty="0">
                <a:solidFill>
                  <a:srgbClr val="C00000"/>
                </a:solidFill>
                <a:latin typeface="Times New Roman" panose="02020603050405020304" pitchFamily="18" charset="0"/>
                <a:cs typeface="Times New Roman" panose="02020603050405020304" pitchFamily="18" charset="0"/>
              </a:rPr>
              <a:t>*</a:t>
            </a:r>
            <a:r>
              <a:rPr lang="en-US" altLang="zh-CN" sz="1350" i="1" dirty="0" err="1">
                <a:solidFill>
                  <a:srgbClr val="C00000"/>
                </a:solidFill>
                <a:latin typeface="Times New Roman" panose="02020603050405020304" pitchFamily="18" charset="0"/>
                <a:cs typeface="Times New Roman" panose="02020603050405020304" pitchFamily="18" charset="0"/>
              </a:rPr>
              <a:t>w</a:t>
            </a:r>
            <a:r>
              <a:rPr lang="en-US" altLang="zh-CN" sz="1350" i="1" baseline="-25000" dirty="0" err="1">
                <a:solidFill>
                  <a:srgbClr val="C00000"/>
                </a:solidFill>
                <a:latin typeface="Times New Roman" panose="02020603050405020304" pitchFamily="18" charset="0"/>
                <a:cs typeface="Times New Roman" panose="02020603050405020304" pitchFamily="18" charset="0"/>
              </a:rPr>
              <a:t>ac</a:t>
            </a:r>
            <a:r>
              <a:rPr lang="en-US" altLang="zh-CN" sz="1350" dirty="0" err="1">
                <a:latin typeface="Times New Roman" panose="02020603050405020304" pitchFamily="18" charset="0"/>
                <a:cs typeface="Times New Roman" panose="02020603050405020304" pitchFamily="18" charset="0"/>
              </a:rPr>
              <a:t>+</a:t>
            </a:r>
            <a:r>
              <a:rPr lang="en-US" altLang="zh-CN" sz="1350" i="1" dirty="0" err="1">
                <a:solidFill>
                  <a:srgbClr val="C00000"/>
                </a:solidFill>
                <a:latin typeface="Times New Roman" panose="02020603050405020304" pitchFamily="18" charset="0"/>
                <a:cs typeface="Times New Roman" panose="02020603050405020304" pitchFamily="18" charset="0"/>
              </a:rPr>
              <a:t>O</a:t>
            </a:r>
            <a:r>
              <a:rPr lang="en-US" altLang="zh-CN" sz="1350" i="1" baseline="-25000" dirty="0" err="1">
                <a:solidFill>
                  <a:srgbClr val="C00000"/>
                </a:solidFill>
                <a:latin typeface="Times New Roman" panose="02020603050405020304" pitchFamily="18" charset="0"/>
                <a:cs typeface="Times New Roman" panose="02020603050405020304" pitchFamily="18" charset="0"/>
              </a:rPr>
              <a:t>b</a:t>
            </a:r>
            <a:r>
              <a:rPr lang="en-US" altLang="zh-CN" sz="1350" i="1" dirty="0">
                <a:solidFill>
                  <a:srgbClr val="C00000"/>
                </a:solidFill>
                <a:latin typeface="Times New Roman" panose="02020603050405020304" pitchFamily="18" charset="0"/>
                <a:cs typeface="Times New Roman" panose="02020603050405020304" pitchFamily="18" charset="0"/>
              </a:rPr>
              <a:t>*</a:t>
            </a:r>
            <a:r>
              <a:rPr lang="en-US" altLang="zh-CN" sz="1350" i="1" dirty="0" err="1">
                <a:solidFill>
                  <a:srgbClr val="C00000"/>
                </a:solidFill>
                <a:latin typeface="Times New Roman" panose="02020603050405020304" pitchFamily="18" charset="0"/>
                <a:cs typeface="Times New Roman" panose="02020603050405020304" pitchFamily="18" charset="0"/>
              </a:rPr>
              <a:t>w</a:t>
            </a:r>
            <a:r>
              <a:rPr lang="en-US" altLang="zh-CN" sz="1350" i="1" baseline="-25000" dirty="0" err="1">
                <a:solidFill>
                  <a:srgbClr val="C00000"/>
                </a:solidFill>
                <a:latin typeface="Times New Roman" panose="02020603050405020304" pitchFamily="18" charset="0"/>
                <a:cs typeface="Times New Roman" panose="02020603050405020304" pitchFamily="18" charset="0"/>
              </a:rPr>
              <a:t>bc</a:t>
            </a:r>
            <a:r>
              <a:rPr lang="en-US" altLang="zh-CN" sz="1350" i="1" dirty="0">
                <a:solidFill>
                  <a:srgbClr val="C00000"/>
                </a:solidFill>
                <a:latin typeface="Times New Roman" panose="02020603050405020304" pitchFamily="18" charset="0"/>
                <a:cs typeface="Times New Roman" panose="02020603050405020304" pitchFamily="18" charset="0"/>
              </a:rPr>
              <a:t>-</a:t>
            </a:r>
            <a:r>
              <a:rPr lang="el-GR" altLang="zh-CN" sz="1350" i="1" dirty="0">
                <a:latin typeface="Times New Roman" panose="02020603050405020304" pitchFamily="18" charset="0"/>
                <a:cs typeface="Times New Roman" panose="02020603050405020304" pitchFamily="18" charset="0"/>
              </a:rPr>
              <a:t> θ</a:t>
            </a:r>
            <a:r>
              <a:rPr lang="en-US" altLang="zh-CN" sz="1350" dirty="0">
                <a:latin typeface="Times New Roman" panose="02020603050405020304" pitchFamily="18" charset="0"/>
                <a:cs typeface="Times New Roman" panose="02020603050405020304" pitchFamily="18" charset="0"/>
              </a:rPr>
              <a:t>)=</a:t>
            </a:r>
            <a:r>
              <a:rPr lang="en-US" altLang="zh-CN" sz="1350" i="1" dirty="0">
                <a:latin typeface="Times New Roman" panose="02020603050405020304" pitchFamily="18" charset="0"/>
                <a:cs typeface="Times New Roman" panose="02020603050405020304" pitchFamily="18" charset="0"/>
              </a:rPr>
              <a:t>f</a:t>
            </a:r>
            <a:r>
              <a:rPr lang="en-US" altLang="zh-CN" sz="1350" dirty="0">
                <a:latin typeface="Times New Roman" panose="02020603050405020304" pitchFamily="18" charset="0"/>
                <a:cs typeface="Times New Roman" panose="02020603050405020304" pitchFamily="18" charset="0"/>
              </a:rPr>
              <a:t>(1*1+0*1-1)=</a:t>
            </a:r>
            <a:r>
              <a:rPr lang="en-US" altLang="zh-CN" sz="1350" i="1" dirty="0">
                <a:latin typeface="Times New Roman" panose="02020603050405020304" pitchFamily="18" charset="0"/>
                <a:cs typeface="Times New Roman" panose="02020603050405020304" pitchFamily="18" charset="0"/>
              </a:rPr>
              <a:t>f</a:t>
            </a:r>
            <a:r>
              <a:rPr lang="en-US" altLang="zh-CN" sz="1350" dirty="0">
                <a:latin typeface="Times New Roman" panose="02020603050405020304" pitchFamily="18" charset="0"/>
                <a:cs typeface="Times New Roman" panose="02020603050405020304" pitchFamily="18" charset="0"/>
              </a:rPr>
              <a:t>(0)=1</a:t>
            </a:r>
            <a:endParaRPr lang="en-US" altLang="zh-CN" sz="1350" dirty="0">
              <a:latin typeface="Times New Roman" panose="02020603050405020304" pitchFamily="18" charset="0"/>
              <a:cs typeface="Times New Roman" panose="02020603050405020304" pitchFamily="18" charset="0"/>
            </a:endParaRPr>
          </a:p>
          <a:p>
            <a:pPr algn="just">
              <a:spcBef>
                <a:spcPts val="600"/>
              </a:spcBef>
            </a:pPr>
            <a:r>
              <a:rPr lang="en-US" altLang="zh-CN" sz="1350" dirty="0">
                <a:latin typeface="Times New Roman" panose="02020603050405020304" pitchFamily="18" charset="0"/>
                <a:cs typeface="Times New Roman" panose="02020603050405020304" pitchFamily="18" charset="0"/>
              </a:rPr>
              <a:t>   </a:t>
            </a:r>
            <a:r>
              <a:rPr lang="en-US" altLang="zh-CN" sz="1350" i="1" dirty="0">
                <a:solidFill>
                  <a:srgbClr val="C00000"/>
                </a:solidFill>
                <a:latin typeface="Times New Roman" panose="02020603050405020304" pitchFamily="18" charset="0"/>
                <a:cs typeface="Times New Roman" panose="02020603050405020304" pitchFamily="18" charset="0"/>
              </a:rPr>
              <a:t>O</a:t>
            </a:r>
            <a:r>
              <a:rPr lang="en-US" altLang="zh-CN" sz="1600" i="1" baseline="-25000" dirty="0">
                <a:solidFill>
                  <a:srgbClr val="C00000"/>
                </a:solidFill>
                <a:latin typeface="Times New Roman" panose="02020603050405020304" pitchFamily="18" charset="0"/>
                <a:cs typeface="Times New Roman" panose="02020603050405020304" pitchFamily="18" charset="0"/>
              </a:rPr>
              <a:t>d</a:t>
            </a:r>
            <a:r>
              <a:rPr lang="en-US" altLang="zh-CN" sz="1350" dirty="0">
                <a:latin typeface="Times New Roman" panose="02020603050405020304" pitchFamily="18" charset="0"/>
                <a:cs typeface="Times New Roman" panose="02020603050405020304" pitchFamily="18" charset="0"/>
              </a:rPr>
              <a:t>=f(</a:t>
            </a:r>
            <a:r>
              <a:rPr lang="en-US" altLang="zh-CN" sz="1350" i="1" dirty="0" err="1">
                <a:solidFill>
                  <a:srgbClr val="C00000"/>
                </a:solidFill>
                <a:latin typeface="Times New Roman" panose="02020603050405020304" pitchFamily="18" charset="0"/>
                <a:cs typeface="Times New Roman" panose="02020603050405020304" pitchFamily="18" charset="0"/>
              </a:rPr>
              <a:t>O</a:t>
            </a:r>
            <a:r>
              <a:rPr lang="en-US" altLang="zh-CN" sz="1350" i="1" baseline="-25000" dirty="0" err="1">
                <a:solidFill>
                  <a:srgbClr val="C00000"/>
                </a:solidFill>
                <a:latin typeface="Times New Roman" panose="02020603050405020304" pitchFamily="18" charset="0"/>
                <a:cs typeface="Times New Roman" panose="02020603050405020304" pitchFamily="18" charset="0"/>
              </a:rPr>
              <a:t>a</a:t>
            </a:r>
            <a:r>
              <a:rPr lang="en-US" altLang="zh-CN" sz="1350" i="1" dirty="0">
                <a:solidFill>
                  <a:srgbClr val="C00000"/>
                </a:solidFill>
                <a:latin typeface="Times New Roman" panose="02020603050405020304" pitchFamily="18" charset="0"/>
                <a:cs typeface="Times New Roman" panose="02020603050405020304" pitchFamily="18" charset="0"/>
              </a:rPr>
              <a:t>*</a:t>
            </a:r>
            <a:r>
              <a:rPr lang="en-US" altLang="zh-CN" sz="1350" i="1" dirty="0" err="1">
                <a:solidFill>
                  <a:srgbClr val="C00000"/>
                </a:solidFill>
                <a:latin typeface="Times New Roman" panose="02020603050405020304" pitchFamily="18" charset="0"/>
                <a:cs typeface="Times New Roman" panose="02020603050405020304" pitchFamily="18" charset="0"/>
              </a:rPr>
              <a:t>w</a:t>
            </a:r>
            <a:r>
              <a:rPr lang="en-US" altLang="zh-CN" sz="1350" i="1" baseline="-25000" dirty="0" err="1">
                <a:solidFill>
                  <a:srgbClr val="C00000"/>
                </a:solidFill>
                <a:latin typeface="Times New Roman" panose="02020603050405020304" pitchFamily="18" charset="0"/>
                <a:cs typeface="Times New Roman" panose="02020603050405020304" pitchFamily="18" charset="0"/>
              </a:rPr>
              <a:t>ad</a:t>
            </a:r>
            <a:r>
              <a:rPr lang="en-US" altLang="zh-CN" sz="1350" dirty="0" err="1">
                <a:latin typeface="Times New Roman" panose="02020603050405020304" pitchFamily="18" charset="0"/>
                <a:cs typeface="Times New Roman" panose="02020603050405020304" pitchFamily="18" charset="0"/>
              </a:rPr>
              <a:t>+</a:t>
            </a:r>
            <a:r>
              <a:rPr lang="en-US" altLang="zh-CN" sz="1350" i="1" dirty="0" err="1">
                <a:solidFill>
                  <a:srgbClr val="C00000"/>
                </a:solidFill>
                <a:latin typeface="Times New Roman" panose="02020603050405020304" pitchFamily="18" charset="0"/>
                <a:cs typeface="Times New Roman" panose="02020603050405020304" pitchFamily="18" charset="0"/>
              </a:rPr>
              <a:t>O</a:t>
            </a:r>
            <a:r>
              <a:rPr lang="en-US" altLang="zh-CN" sz="1350" i="1" baseline="-25000" dirty="0" err="1">
                <a:solidFill>
                  <a:srgbClr val="C00000"/>
                </a:solidFill>
                <a:latin typeface="Times New Roman" panose="02020603050405020304" pitchFamily="18" charset="0"/>
                <a:cs typeface="Times New Roman" panose="02020603050405020304" pitchFamily="18" charset="0"/>
              </a:rPr>
              <a:t>b</a:t>
            </a:r>
            <a:r>
              <a:rPr lang="en-US" altLang="zh-CN" sz="1350" i="1" dirty="0">
                <a:solidFill>
                  <a:srgbClr val="C00000"/>
                </a:solidFill>
                <a:latin typeface="Times New Roman" panose="02020603050405020304" pitchFamily="18" charset="0"/>
                <a:cs typeface="Times New Roman" panose="02020603050405020304" pitchFamily="18" charset="0"/>
              </a:rPr>
              <a:t>*</a:t>
            </a:r>
            <a:r>
              <a:rPr lang="en-US" altLang="zh-CN" sz="1350" i="1" dirty="0" err="1">
                <a:solidFill>
                  <a:srgbClr val="C00000"/>
                </a:solidFill>
                <a:latin typeface="Times New Roman" panose="02020603050405020304" pitchFamily="18" charset="0"/>
                <a:cs typeface="Times New Roman" panose="02020603050405020304" pitchFamily="18" charset="0"/>
              </a:rPr>
              <a:t>w</a:t>
            </a:r>
            <a:r>
              <a:rPr lang="en-US" altLang="zh-CN" sz="1350" i="1" baseline="-25000" dirty="0" err="1">
                <a:solidFill>
                  <a:srgbClr val="C00000"/>
                </a:solidFill>
                <a:latin typeface="Times New Roman" panose="02020603050405020304" pitchFamily="18" charset="0"/>
                <a:cs typeface="Times New Roman" panose="02020603050405020304" pitchFamily="18" charset="0"/>
              </a:rPr>
              <a:t>bd</a:t>
            </a:r>
            <a:r>
              <a:rPr lang="en-US" altLang="zh-CN" sz="1350" i="1" dirty="0">
                <a:solidFill>
                  <a:srgbClr val="C00000"/>
                </a:solidFill>
                <a:latin typeface="Times New Roman" panose="02020603050405020304" pitchFamily="18" charset="0"/>
                <a:cs typeface="Times New Roman" panose="02020603050405020304" pitchFamily="18" charset="0"/>
              </a:rPr>
              <a:t>-</a:t>
            </a:r>
            <a:r>
              <a:rPr lang="el-GR" altLang="zh-CN" sz="1350" i="1" dirty="0">
                <a:latin typeface="Times New Roman" panose="02020603050405020304" pitchFamily="18" charset="0"/>
                <a:cs typeface="Times New Roman" panose="02020603050405020304" pitchFamily="18" charset="0"/>
              </a:rPr>
              <a:t> θ</a:t>
            </a:r>
            <a:r>
              <a:rPr lang="en-US" altLang="zh-CN" sz="1350" dirty="0">
                <a:latin typeface="Times New Roman" panose="02020603050405020304" pitchFamily="18" charset="0"/>
                <a:cs typeface="Times New Roman" panose="02020603050405020304" pitchFamily="18" charset="0"/>
              </a:rPr>
              <a:t>)=</a:t>
            </a:r>
            <a:r>
              <a:rPr lang="en-US" altLang="zh-CN" sz="1350" i="1" dirty="0">
                <a:latin typeface="Times New Roman" panose="02020603050405020304" pitchFamily="18" charset="0"/>
                <a:cs typeface="Times New Roman" panose="02020603050405020304" pitchFamily="18" charset="0"/>
              </a:rPr>
              <a:t>f</a:t>
            </a:r>
            <a:r>
              <a:rPr lang="en-US" altLang="zh-CN" sz="1350" dirty="0">
                <a:latin typeface="Times New Roman" panose="02020603050405020304" pitchFamily="18" charset="0"/>
                <a:cs typeface="Times New Roman" panose="02020603050405020304" pitchFamily="18" charset="0"/>
              </a:rPr>
              <a:t>(1*(-1)+0*(-1) )-(-1.5))= </a:t>
            </a:r>
            <a:r>
              <a:rPr lang="en-US" altLang="zh-CN" sz="1350" i="1" dirty="0">
                <a:latin typeface="Times New Roman" panose="02020603050405020304" pitchFamily="18" charset="0"/>
                <a:cs typeface="Times New Roman" panose="02020603050405020304" pitchFamily="18" charset="0"/>
              </a:rPr>
              <a:t>f</a:t>
            </a:r>
            <a:r>
              <a:rPr lang="en-US" altLang="zh-CN" sz="1350" dirty="0">
                <a:latin typeface="Times New Roman" panose="02020603050405020304" pitchFamily="18" charset="0"/>
                <a:cs typeface="Times New Roman" panose="02020603050405020304" pitchFamily="18" charset="0"/>
              </a:rPr>
              <a:t>(0.5)=1</a:t>
            </a:r>
            <a:endParaRPr lang="en-US" altLang="zh-CN" sz="1350" dirty="0">
              <a:latin typeface="Times New Roman" panose="02020603050405020304" pitchFamily="18" charset="0"/>
              <a:cs typeface="Times New Roman" panose="02020603050405020304" pitchFamily="18" charset="0"/>
            </a:endParaRPr>
          </a:p>
          <a:p>
            <a:pPr algn="just">
              <a:spcBef>
                <a:spcPts val="600"/>
              </a:spcBef>
            </a:pPr>
            <a:r>
              <a:rPr lang="en-US" altLang="zh-CN" sz="1350" dirty="0">
                <a:latin typeface="Times New Roman" panose="02020603050405020304" pitchFamily="18" charset="0"/>
                <a:cs typeface="Times New Roman" panose="02020603050405020304" pitchFamily="18" charset="0"/>
              </a:rPr>
              <a:t>   </a:t>
            </a:r>
            <a:r>
              <a:rPr lang="en-US" altLang="zh-CN" sz="1350" i="1" dirty="0" err="1">
                <a:solidFill>
                  <a:srgbClr val="C00000"/>
                </a:solidFill>
                <a:latin typeface="Times New Roman" panose="02020603050405020304" pitchFamily="18" charset="0"/>
                <a:cs typeface="Times New Roman" panose="02020603050405020304" pitchFamily="18" charset="0"/>
              </a:rPr>
              <a:t>O</a:t>
            </a:r>
            <a:r>
              <a:rPr lang="en-US" altLang="zh-CN" sz="1600" i="1" baseline="-25000" dirty="0" err="1">
                <a:solidFill>
                  <a:srgbClr val="C00000"/>
                </a:solidFill>
                <a:latin typeface="Times New Roman" panose="02020603050405020304" pitchFamily="18" charset="0"/>
                <a:cs typeface="Times New Roman" panose="02020603050405020304" pitchFamily="18" charset="0"/>
              </a:rPr>
              <a:t>e</a:t>
            </a:r>
            <a:r>
              <a:rPr lang="en-US" altLang="zh-CN" sz="1350" dirty="0">
                <a:latin typeface="Times New Roman" panose="02020603050405020304" pitchFamily="18" charset="0"/>
                <a:cs typeface="Times New Roman" panose="02020603050405020304" pitchFamily="18" charset="0"/>
              </a:rPr>
              <a:t>=f(</a:t>
            </a:r>
            <a:r>
              <a:rPr lang="en-US" altLang="zh-CN" sz="1350" i="1" dirty="0" err="1">
                <a:solidFill>
                  <a:srgbClr val="C00000"/>
                </a:solidFill>
                <a:latin typeface="Times New Roman" panose="02020603050405020304" pitchFamily="18" charset="0"/>
                <a:cs typeface="Times New Roman" panose="02020603050405020304" pitchFamily="18" charset="0"/>
              </a:rPr>
              <a:t>O</a:t>
            </a:r>
            <a:r>
              <a:rPr lang="en-US" altLang="zh-CN" sz="1350" i="1" baseline="-25000" dirty="0" err="1">
                <a:solidFill>
                  <a:srgbClr val="C00000"/>
                </a:solidFill>
                <a:latin typeface="Times New Roman" panose="02020603050405020304" pitchFamily="18" charset="0"/>
                <a:cs typeface="Times New Roman" panose="02020603050405020304" pitchFamily="18" charset="0"/>
              </a:rPr>
              <a:t>c</a:t>
            </a:r>
            <a:r>
              <a:rPr lang="en-US" altLang="zh-CN" sz="1350" i="1" dirty="0">
                <a:solidFill>
                  <a:srgbClr val="C00000"/>
                </a:solidFill>
                <a:latin typeface="Times New Roman" panose="02020603050405020304" pitchFamily="18" charset="0"/>
                <a:cs typeface="Times New Roman" panose="02020603050405020304" pitchFamily="18" charset="0"/>
              </a:rPr>
              <a:t>*</a:t>
            </a:r>
            <a:r>
              <a:rPr lang="en-US" altLang="zh-CN" sz="1350" i="1" dirty="0" err="1">
                <a:solidFill>
                  <a:srgbClr val="C00000"/>
                </a:solidFill>
                <a:latin typeface="Times New Roman" panose="02020603050405020304" pitchFamily="18" charset="0"/>
                <a:cs typeface="Times New Roman" panose="02020603050405020304" pitchFamily="18" charset="0"/>
              </a:rPr>
              <a:t>w</a:t>
            </a:r>
            <a:r>
              <a:rPr lang="en-US" altLang="zh-CN" sz="1350" i="1" baseline="-25000" dirty="0" err="1">
                <a:solidFill>
                  <a:srgbClr val="C00000"/>
                </a:solidFill>
                <a:latin typeface="Times New Roman" panose="02020603050405020304" pitchFamily="18" charset="0"/>
                <a:cs typeface="Times New Roman" panose="02020603050405020304" pitchFamily="18" charset="0"/>
              </a:rPr>
              <a:t>ce</a:t>
            </a:r>
            <a:r>
              <a:rPr lang="en-US" altLang="zh-CN" sz="1350" dirty="0" err="1">
                <a:latin typeface="Times New Roman" panose="02020603050405020304" pitchFamily="18" charset="0"/>
                <a:cs typeface="Times New Roman" panose="02020603050405020304" pitchFamily="18" charset="0"/>
              </a:rPr>
              <a:t>+</a:t>
            </a:r>
            <a:r>
              <a:rPr lang="en-US" altLang="zh-CN" sz="1350" i="1" dirty="0" err="1">
                <a:solidFill>
                  <a:srgbClr val="C00000"/>
                </a:solidFill>
                <a:latin typeface="Times New Roman" panose="02020603050405020304" pitchFamily="18" charset="0"/>
                <a:cs typeface="Times New Roman" panose="02020603050405020304" pitchFamily="18" charset="0"/>
              </a:rPr>
              <a:t>O</a:t>
            </a:r>
            <a:r>
              <a:rPr lang="en-US" altLang="zh-CN" sz="1350" i="1" baseline="-25000" dirty="0" err="1">
                <a:solidFill>
                  <a:srgbClr val="C00000"/>
                </a:solidFill>
                <a:latin typeface="Times New Roman" panose="02020603050405020304" pitchFamily="18" charset="0"/>
                <a:cs typeface="Times New Roman" panose="02020603050405020304" pitchFamily="18" charset="0"/>
              </a:rPr>
              <a:t>d</a:t>
            </a:r>
            <a:r>
              <a:rPr lang="en-US" altLang="zh-CN" sz="1350" i="1" dirty="0">
                <a:solidFill>
                  <a:srgbClr val="C00000"/>
                </a:solidFill>
                <a:latin typeface="Times New Roman" panose="02020603050405020304" pitchFamily="18" charset="0"/>
                <a:cs typeface="Times New Roman" panose="02020603050405020304" pitchFamily="18" charset="0"/>
              </a:rPr>
              <a:t>*</a:t>
            </a:r>
            <a:r>
              <a:rPr lang="en-US" altLang="zh-CN" sz="1350" i="1" dirty="0" err="1">
                <a:solidFill>
                  <a:srgbClr val="C00000"/>
                </a:solidFill>
                <a:latin typeface="Times New Roman" panose="02020603050405020304" pitchFamily="18" charset="0"/>
                <a:cs typeface="Times New Roman" panose="02020603050405020304" pitchFamily="18" charset="0"/>
              </a:rPr>
              <a:t>w</a:t>
            </a:r>
            <a:r>
              <a:rPr lang="en-US" altLang="zh-CN" sz="1350" i="1" baseline="-25000" dirty="0" err="1">
                <a:solidFill>
                  <a:srgbClr val="C00000"/>
                </a:solidFill>
                <a:latin typeface="Times New Roman" panose="02020603050405020304" pitchFamily="18" charset="0"/>
                <a:cs typeface="Times New Roman" panose="02020603050405020304" pitchFamily="18" charset="0"/>
              </a:rPr>
              <a:t>de</a:t>
            </a:r>
            <a:r>
              <a:rPr lang="en-US" altLang="zh-CN" sz="1350" i="1" dirty="0">
                <a:solidFill>
                  <a:srgbClr val="C00000"/>
                </a:solidFill>
                <a:latin typeface="Times New Roman" panose="02020603050405020304" pitchFamily="18" charset="0"/>
                <a:cs typeface="Times New Roman" panose="02020603050405020304" pitchFamily="18" charset="0"/>
              </a:rPr>
              <a:t>-</a:t>
            </a:r>
            <a:r>
              <a:rPr lang="el-GR" altLang="zh-CN" sz="1350" i="1" dirty="0">
                <a:latin typeface="Times New Roman" panose="02020603050405020304" pitchFamily="18" charset="0"/>
                <a:cs typeface="Times New Roman" panose="02020603050405020304" pitchFamily="18" charset="0"/>
              </a:rPr>
              <a:t> θ</a:t>
            </a:r>
            <a:r>
              <a:rPr lang="en-US" altLang="zh-CN" sz="1350" dirty="0">
                <a:latin typeface="Times New Roman" panose="02020603050405020304" pitchFamily="18" charset="0"/>
                <a:cs typeface="Times New Roman" panose="02020603050405020304" pitchFamily="18" charset="0"/>
              </a:rPr>
              <a:t>)=</a:t>
            </a:r>
            <a:r>
              <a:rPr lang="en-US" altLang="zh-CN" sz="1350" i="1" dirty="0">
                <a:latin typeface="Times New Roman" panose="02020603050405020304" pitchFamily="18" charset="0"/>
                <a:cs typeface="Times New Roman" panose="02020603050405020304" pitchFamily="18" charset="0"/>
              </a:rPr>
              <a:t>f</a:t>
            </a:r>
            <a:r>
              <a:rPr lang="en-US" altLang="zh-CN" sz="1350" dirty="0">
                <a:latin typeface="Times New Roman" panose="02020603050405020304" pitchFamily="18" charset="0"/>
                <a:cs typeface="Times New Roman" panose="02020603050405020304" pitchFamily="18" charset="0"/>
              </a:rPr>
              <a:t>(1*1+1*1-2)=</a:t>
            </a:r>
            <a:r>
              <a:rPr lang="en-US" altLang="zh-CN" sz="1350" i="1" dirty="0">
                <a:latin typeface="Times New Roman" panose="02020603050405020304" pitchFamily="18" charset="0"/>
                <a:cs typeface="Times New Roman" panose="02020603050405020304" pitchFamily="18" charset="0"/>
              </a:rPr>
              <a:t>f</a:t>
            </a:r>
            <a:r>
              <a:rPr lang="en-US" altLang="zh-CN" sz="1350" dirty="0">
                <a:latin typeface="Times New Roman" panose="02020603050405020304" pitchFamily="18" charset="0"/>
                <a:cs typeface="Times New Roman" panose="02020603050405020304" pitchFamily="18" charset="0"/>
              </a:rPr>
              <a:t>(0)=1</a:t>
            </a:r>
            <a:endParaRPr lang="en-US" altLang="zh-CN" sz="1350" dirty="0">
              <a:latin typeface="Times New Roman" panose="02020603050405020304" pitchFamily="18" charset="0"/>
              <a:cs typeface="Times New Roman" panose="02020603050405020304" pitchFamily="18" charset="0"/>
            </a:endParaRPr>
          </a:p>
          <a:p>
            <a:pPr>
              <a:spcBef>
                <a:spcPts val="600"/>
              </a:spcBef>
            </a:pPr>
            <a:r>
              <a:rPr lang="zh-CN" altLang="en-US" sz="1350" dirty="0">
                <a:latin typeface="Times New Roman" panose="02020603050405020304" pitchFamily="18" charset="0"/>
                <a:cs typeface="Times New Roman" panose="02020603050405020304" pitchFamily="18" charset="0"/>
              </a:rPr>
              <a:t>当网络的输入为</a:t>
            </a:r>
            <a:r>
              <a:rPr lang="en-US" altLang="zh-CN" sz="1350" dirty="0">
                <a:latin typeface="Times New Roman" panose="02020603050405020304" pitchFamily="18" charset="0"/>
                <a:cs typeface="Times New Roman" panose="02020603050405020304" pitchFamily="18" charset="0"/>
              </a:rPr>
              <a:t>11</a:t>
            </a:r>
            <a:r>
              <a:rPr lang="zh-CN" altLang="en-US" sz="1350" dirty="0">
                <a:latin typeface="Times New Roman" panose="02020603050405020304" pitchFamily="18" charset="0"/>
                <a:cs typeface="Times New Roman" panose="02020603050405020304" pitchFamily="18" charset="0"/>
              </a:rPr>
              <a:t>时，根据神经元作用函数的定义知道</a:t>
            </a:r>
            <a:r>
              <a:rPr lang="en-US" altLang="zh-CN" sz="1350" i="1" dirty="0" err="1">
                <a:solidFill>
                  <a:srgbClr val="C00000"/>
                </a:solidFill>
                <a:latin typeface="Times New Roman" panose="02020603050405020304" pitchFamily="18" charset="0"/>
                <a:cs typeface="Times New Roman" panose="02020603050405020304" pitchFamily="18" charset="0"/>
              </a:rPr>
              <a:t>O</a:t>
            </a:r>
            <a:r>
              <a:rPr lang="en-US" altLang="zh-CN" sz="1600" i="1" baseline="-25000" dirty="0" err="1">
                <a:solidFill>
                  <a:srgbClr val="C00000"/>
                </a:solidFill>
                <a:latin typeface="Times New Roman" panose="02020603050405020304" pitchFamily="18" charset="0"/>
                <a:cs typeface="Times New Roman" panose="02020603050405020304" pitchFamily="18" charset="0"/>
              </a:rPr>
              <a:t>a</a:t>
            </a:r>
            <a:r>
              <a:rPr lang="en-US" altLang="zh-CN" sz="1600" dirty="0">
                <a:solidFill>
                  <a:srgbClr val="C00000"/>
                </a:solidFill>
                <a:latin typeface="Times New Roman" panose="02020603050405020304" pitchFamily="18" charset="0"/>
                <a:cs typeface="Times New Roman" panose="02020603050405020304" pitchFamily="18" charset="0"/>
              </a:rPr>
              <a:t>=</a:t>
            </a:r>
            <a:r>
              <a:rPr lang="en-US" altLang="zh-CN" sz="1350" i="1" dirty="0">
                <a:solidFill>
                  <a:srgbClr val="C00000"/>
                </a:solidFill>
                <a:latin typeface="Times New Roman" panose="02020603050405020304" pitchFamily="18" charset="0"/>
                <a:cs typeface="Times New Roman" panose="02020603050405020304" pitchFamily="18" charset="0"/>
              </a:rPr>
              <a:t>O</a:t>
            </a:r>
            <a:r>
              <a:rPr lang="en-US" altLang="zh-CN" sz="1600" i="1" baseline="-25000" dirty="0">
                <a:solidFill>
                  <a:srgbClr val="C00000"/>
                </a:solidFill>
                <a:latin typeface="Times New Roman" panose="02020603050405020304" pitchFamily="18" charset="0"/>
                <a:cs typeface="Times New Roman" panose="02020603050405020304" pitchFamily="18" charset="0"/>
              </a:rPr>
              <a:t>b</a:t>
            </a:r>
            <a:r>
              <a:rPr lang="en-US" altLang="zh-CN" sz="1600" i="1" dirty="0">
                <a:solidFill>
                  <a:srgbClr val="C00000"/>
                </a:solidFill>
                <a:latin typeface="Times New Roman" panose="02020603050405020304" pitchFamily="18" charset="0"/>
                <a:cs typeface="Times New Roman" panose="02020603050405020304" pitchFamily="18" charset="0"/>
              </a:rPr>
              <a:t>=</a:t>
            </a:r>
            <a:r>
              <a:rPr lang="en-US" altLang="zh-CN" sz="1350" dirty="0">
                <a:solidFill>
                  <a:srgbClr val="C00000"/>
                </a:solidFill>
                <a:latin typeface="Times New Roman" panose="02020603050405020304" pitchFamily="18" charset="0"/>
                <a:cs typeface="Times New Roman" panose="02020603050405020304" pitchFamily="18" charset="0"/>
              </a:rPr>
              <a:t>1</a:t>
            </a:r>
            <a:r>
              <a:rPr lang="zh-CN" altLang="en-US" sz="1600" i="1" dirty="0">
                <a:solidFill>
                  <a:srgbClr val="C00000"/>
                </a:solidFill>
                <a:latin typeface="Times New Roman" panose="02020603050405020304" pitchFamily="18" charset="0"/>
                <a:cs typeface="Times New Roman" panose="02020603050405020304" pitchFamily="18" charset="0"/>
              </a:rPr>
              <a:t>，</a:t>
            </a:r>
            <a:r>
              <a:rPr lang="zh-CN" altLang="en-US" sz="1350" dirty="0">
                <a:latin typeface="Times New Roman" panose="02020603050405020304" pitchFamily="18" charset="0"/>
                <a:cs typeface="Times New Roman" panose="02020603050405020304" pitchFamily="18" charset="0"/>
              </a:rPr>
              <a:t>则有</a:t>
            </a:r>
            <a:endParaRPr lang="en-US" altLang="zh-CN" sz="1350" dirty="0">
              <a:latin typeface="Times New Roman" panose="02020603050405020304" pitchFamily="18" charset="0"/>
              <a:cs typeface="Times New Roman" panose="02020603050405020304" pitchFamily="18" charset="0"/>
            </a:endParaRPr>
          </a:p>
          <a:p>
            <a:pPr algn="just">
              <a:buClrTx/>
              <a:buSzTx/>
              <a:buNone/>
            </a:pPr>
            <a:r>
              <a:rPr lang="en-US" altLang="zh-CN" sz="1350" dirty="0">
                <a:latin typeface="Times New Roman" panose="02020603050405020304" pitchFamily="18" charset="0"/>
                <a:cs typeface="Times New Roman" panose="02020603050405020304" pitchFamily="18" charset="0"/>
              </a:rPr>
              <a:t>   </a:t>
            </a:r>
            <a:r>
              <a:rPr lang="en-US" altLang="zh-CN" sz="1350" i="1" dirty="0" err="1">
                <a:solidFill>
                  <a:srgbClr val="C00000"/>
                </a:solidFill>
                <a:latin typeface="Times New Roman" panose="02020603050405020304" pitchFamily="18" charset="0"/>
                <a:cs typeface="Times New Roman" panose="02020603050405020304" pitchFamily="18" charset="0"/>
              </a:rPr>
              <a:t>O</a:t>
            </a:r>
            <a:r>
              <a:rPr lang="en-US" altLang="zh-CN" sz="1600" i="1" baseline="-25000" dirty="0" err="1">
                <a:solidFill>
                  <a:srgbClr val="C00000"/>
                </a:solidFill>
                <a:latin typeface="Times New Roman" panose="02020603050405020304" pitchFamily="18" charset="0"/>
                <a:cs typeface="Times New Roman" panose="02020603050405020304" pitchFamily="18" charset="0"/>
              </a:rPr>
              <a:t>c</a:t>
            </a:r>
            <a:r>
              <a:rPr lang="en-US" altLang="zh-CN" sz="1350" dirty="0">
                <a:latin typeface="Times New Roman" panose="02020603050405020304" pitchFamily="18" charset="0"/>
                <a:cs typeface="Times New Roman" panose="02020603050405020304" pitchFamily="18" charset="0"/>
              </a:rPr>
              <a:t>=f(</a:t>
            </a:r>
            <a:r>
              <a:rPr lang="en-US" altLang="zh-CN" sz="1350" i="1" dirty="0" err="1">
                <a:solidFill>
                  <a:srgbClr val="C00000"/>
                </a:solidFill>
                <a:latin typeface="Times New Roman" panose="02020603050405020304" pitchFamily="18" charset="0"/>
                <a:cs typeface="Times New Roman" panose="02020603050405020304" pitchFamily="18" charset="0"/>
              </a:rPr>
              <a:t>O</a:t>
            </a:r>
            <a:r>
              <a:rPr lang="en-US" altLang="zh-CN" sz="1350" i="1" baseline="-25000" dirty="0" err="1">
                <a:solidFill>
                  <a:srgbClr val="C00000"/>
                </a:solidFill>
                <a:latin typeface="Times New Roman" panose="02020603050405020304" pitchFamily="18" charset="0"/>
                <a:cs typeface="Times New Roman" panose="02020603050405020304" pitchFamily="18" charset="0"/>
              </a:rPr>
              <a:t>a</a:t>
            </a:r>
            <a:r>
              <a:rPr lang="en-US" altLang="zh-CN" sz="1350" i="1" dirty="0">
                <a:solidFill>
                  <a:srgbClr val="C00000"/>
                </a:solidFill>
                <a:latin typeface="Times New Roman" panose="02020603050405020304" pitchFamily="18" charset="0"/>
                <a:cs typeface="Times New Roman" panose="02020603050405020304" pitchFamily="18" charset="0"/>
              </a:rPr>
              <a:t>*</a:t>
            </a:r>
            <a:r>
              <a:rPr lang="en-US" altLang="zh-CN" sz="1350" i="1" dirty="0" err="1">
                <a:solidFill>
                  <a:srgbClr val="C00000"/>
                </a:solidFill>
                <a:latin typeface="Times New Roman" panose="02020603050405020304" pitchFamily="18" charset="0"/>
                <a:cs typeface="Times New Roman" panose="02020603050405020304" pitchFamily="18" charset="0"/>
              </a:rPr>
              <a:t>w</a:t>
            </a:r>
            <a:r>
              <a:rPr lang="en-US" altLang="zh-CN" sz="1350" i="1" baseline="-25000" dirty="0" err="1">
                <a:solidFill>
                  <a:srgbClr val="C00000"/>
                </a:solidFill>
                <a:latin typeface="Times New Roman" panose="02020603050405020304" pitchFamily="18" charset="0"/>
                <a:cs typeface="Times New Roman" panose="02020603050405020304" pitchFamily="18" charset="0"/>
              </a:rPr>
              <a:t>ac</a:t>
            </a:r>
            <a:r>
              <a:rPr lang="en-US" altLang="zh-CN" sz="1350" dirty="0" err="1">
                <a:latin typeface="Times New Roman" panose="02020603050405020304" pitchFamily="18" charset="0"/>
                <a:cs typeface="Times New Roman" panose="02020603050405020304" pitchFamily="18" charset="0"/>
              </a:rPr>
              <a:t>+</a:t>
            </a:r>
            <a:r>
              <a:rPr lang="en-US" altLang="zh-CN" sz="1350" i="1" dirty="0" err="1">
                <a:solidFill>
                  <a:srgbClr val="C00000"/>
                </a:solidFill>
                <a:latin typeface="Times New Roman" panose="02020603050405020304" pitchFamily="18" charset="0"/>
                <a:cs typeface="Times New Roman" panose="02020603050405020304" pitchFamily="18" charset="0"/>
              </a:rPr>
              <a:t>O</a:t>
            </a:r>
            <a:r>
              <a:rPr lang="en-US" altLang="zh-CN" sz="1350" i="1" baseline="-25000" dirty="0" err="1">
                <a:solidFill>
                  <a:srgbClr val="C00000"/>
                </a:solidFill>
                <a:latin typeface="Times New Roman" panose="02020603050405020304" pitchFamily="18" charset="0"/>
                <a:cs typeface="Times New Roman" panose="02020603050405020304" pitchFamily="18" charset="0"/>
              </a:rPr>
              <a:t>b</a:t>
            </a:r>
            <a:r>
              <a:rPr lang="en-US" altLang="zh-CN" sz="1350" i="1" dirty="0">
                <a:solidFill>
                  <a:srgbClr val="C00000"/>
                </a:solidFill>
                <a:latin typeface="Times New Roman" panose="02020603050405020304" pitchFamily="18" charset="0"/>
                <a:cs typeface="Times New Roman" panose="02020603050405020304" pitchFamily="18" charset="0"/>
              </a:rPr>
              <a:t>*</a:t>
            </a:r>
            <a:r>
              <a:rPr lang="en-US" altLang="zh-CN" sz="1350" i="1" dirty="0" err="1">
                <a:solidFill>
                  <a:srgbClr val="C00000"/>
                </a:solidFill>
                <a:latin typeface="Times New Roman" panose="02020603050405020304" pitchFamily="18" charset="0"/>
                <a:cs typeface="Times New Roman" panose="02020603050405020304" pitchFamily="18" charset="0"/>
              </a:rPr>
              <a:t>w</a:t>
            </a:r>
            <a:r>
              <a:rPr lang="en-US" altLang="zh-CN" sz="1350" i="1" baseline="-25000" dirty="0" err="1">
                <a:solidFill>
                  <a:srgbClr val="C00000"/>
                </a:solidFill>
                <a:latin typeface="Times New Roman" panose="02020603050405020304" pitchFamily="18" charset="0"/>
                <a:cs typeface="Times New Roman" panose="02020603050405020304" pitchFamily="18" charset="0"/>
              </a:rPr>
              <a:t>bc</a:t>
            </a:r>
            <a:r>
              <a:rPr lang="en-US" altLang="zh-CN" sz="1350" i="1" dirty="0">
                <a:solidFill>
                  <a:srgbClr val="C00000"/>
                </a:solidFill>
                <a:latin typeface="Times New Roman" panose="02020603050405020304" pitchFamily="18" charset="0"/>
                <a:cs typeface="Times New Roman" panose="02020603050405020304" pitchFamily="18" charset="0"/>
              </a:rPr>
              <a:t>-</a:t>
            </a:r>
            <a:r>
              <a:rPr lang="el-GR" altLang="zh-CN" sz="1350" i="1" dirty="0">
                <a:latin typeface="Times New Roman" panose="02020603050405020304" pitchFamily="18" charset="0"/>
                <a:cs typeface="Times New Roman" panose="02020603050405020304" pitchFamily="18" charset="0"/>
              </a:rPr>
              <a:t> θ</a:t>
            </a:r>
            <a:r>
              <a:rPr lang="en-US" altLang="zh-CN" sz="1350" dirty="0">
                <a:latin typeface="Times New Roman" panose="02020603050405020304" pitchFamily="18" charset="0"/>
                <a:cs typeface="Times New Roman" panose="02020603050405020304" pitchFamily="18" charset="0"/>
              </a:rPr>
              <a:t>)=</a:t>
            </a:r>
            <a:r>
              <a:rPr lang="en-US" altLang="zh-CN" sz="1350" i="1" dirty="0">
                <a:latin typeface="Times New Roman" panose="02020603050405020304" pitchFamily="18" charset="0"/>
                <a:cs typeface="Times New Roman" panose="02020603050405020304" pitchFamily="18" charset="0"/>
              </a:rPr>
              <a:t>f</a:t>
            </a:r>
            <a:r>
              <a:rPr lang="en-US" altLang="zh-CN" sz="1350" dirty="0">
                <a:latin typeface="Times New Roman" panose="02020603050405020304" pitchFamily="18" charset="0"/>
                <a:cs typeface="Times New Roman" panose="02020603050405020304" pitchFamily="18" charset="0"/>
              </a:rPr>
              <a:t>(1*1+1*1-1)=</a:t>
            </a:r>
            <a:r>
              <a:rPr lang="en-US" altLang="zh-CN" sz="1350" i="1" dirty="0">
                <a:latin typeface="Times New Roman" panose="02020603050405020304" pitchFamily="18" charset="0"/>
                <a:cs typeface="Times New Roman" panose="02020603050405020304" pitchFamily="18" charset="0"/>
              </a:rPr>
              <a:t>f</a:t>
            </a:r>
            <a:r>
              <a:rPr lang="en-US" altLang="zh-CN" sz="1350" dirty="0">
                <a:latin typeface="Times New Roman" panose="02020603050405020304" pitchFamily="18" charset="0"/>
                <a:cs typeface="Times New Roman" panose="02020603050405020304" pitchFamily="18" charset="0"/>
              </a:rPr>
              <a:t>(1)=1</a:t>
            </a:r>
            <a:endParaRPr lang="en-US" altLang="zh-CN" sz="1350" dirty="0">
              <a:latin typeface="Times New Roman" panose="02020603050405020304" pitchFamily="18" charset="0"/>
              <a:cs typeface="Times New Roman" panose="02020603050405020304" pitchFamily="18" charset="0"/>
            </a:endParaRPr>
          </a:p>
          <a:p>
            <a:pPr algn="just">
              <a:spcBef>
                <a:spcPts val="600"/>
              </a:spcBef>
            </a:pPr>
            <a:r>
              <a:rPr lang="en-US" altLang="zh-CN" sz="1350" dirty="0">
                <a:latin typeface="Times New Roman" panose="02020603050405020304" pitchFamily="18" charset="0"/>
                <a:cs typeface="Times New Roman" panose="02020603050405020304" pitchFamily="18" charset="0"/>
              </a:rPr>
              <a:t>   </a:t>
            </a:r>
            <a:r>
              <a:rPr lang="en-US" altLang="zh-CN" sz="1350" i="1" dirty="0">
                <a:solidFill>
                  <a:srgbClr val="C00000"/>
                </a:solidFill>
                <a:latin typeface="Times New Roman" panose="02020603050405020304" pitchFamily="18" charset="0"/>
                <a:cs typeface="Times New Roman" panose="02020603050405020304" pitchFamily="18" charset="0"/>
              </a:rPr>
              <a:t>O</a:t>
            </a:r>
            <a:r>
              <a:rPr lang="en-US" altLang="zh-CN" sz="1600" i="1" baseline="-25000" dirty="0">
                <a:solidFill>
                  <a:srgbClr val="C00000"/>
                </a:solidFill>
                <a:latin typeface="Times New Roman" panose="02020603050405020304" pitchFamily="18" charset="0"/>
                <a:cs typeface="Times New Roman" panose="02020603050405020304" pitchFamily="18" charset="0"/>
              </a:rPr>
              <a:t>d</a:t>
            </a:r>
            <a:r>
              <a:rPr lang="en-US" altLang="zh-CN" sz="1350" dirty="0">
                <a:latin typeface="Times New Roman" panose="02020603050405020304" pitchFamily="18" charset="0"/>
                <a:cs typeface="Times New Roman" panose="02020603050405020304" pitchFamily="18" charset="0"/>
              </a:rPr>
              <a:t>=f(</a:t>
            </a:r>
            <a:r>
              <a:rPr lang="en-US" altLang="zh-CN" sz="1350" i="1" dirty="0" err="1">
                <a:solidFill>
                  <a:srgbClr val="C00000"/>
                </a:solidFill>
                <a:latin typeface="Times New Roman" panose="02020603050405020304" pitchFamily="18" charset="0"/>
                <a:cs typeface="Times New Roman" panose="02020603050405020304" pitchFamily="18" charset="0"/>
              </a:rPr>
              <a:t>O</a:t>
            </a:r>
            <a:r>
              <a:rPr lang="en-US" altLang="zh-CN" sz="1350" i="1" baseline="-25000" dirty="0" err="1">
                <a:solidFill>
                  <a:srgbClr val="C00000"/>
                </a:solidFill>
                <a:latin typeface="Times New Roman" panose="02020603050405020304" pitchFamily="18" charset="0"/>
                <a:cs typeface="Times New Roman" panose="02020603050405020304" pitchFamily="18" charset="0"/>
              </a:rPr>
              <a:t>a</a:t>
            </a:r>
            <a:r>
              <a:rPr lang="en-US" altLang="zh-CN" sz="1350" i="1" dirty="0">
                <a:solidFill>
                  <a:srgbClr val="C00000"/>
                </a:solidFill>
                <a:latin typeface="Times New Roman" panose="02020603050405020304" pitchFamily="18" charset="0"/>
                <a:cs typeface="Times New Roman" panose="02020603050405020304" pitchFamily="18" charset="0"/>
              </a:rPr>
              <a:t>*</a:t>
            </a:r>
            <a:r>
              <a:rPr lang="en-US" altLang="zh-CN" sz="1350" i="1" dirty="0" err="1">
                <a:solidFill>
                  <a:srgbClr val="C00000"/>
                </a:solidFill>
                <a:latin typeface="Times New Roman" panose="02020603050405020304" pitchFamily="18" charset="0"/>
                <a:cs typeface="Times New Roman" panose="02020603050405020304" pitchFamily="18" charset="0"/>
              </a:rPr>
              <a:t>w</a:t>
            </a:r>
            <a:r>
              <a:rPr lang="en-US" altLang="zh-CN" sz="1350" i="1" baseline="-25000" dirty="0" err="1">
                <a:solidFill>
                  <a:srgbClr val="C00000"/>
                </a:solidFill>
                <a:latin typeface="Times New Roman" panose="02020603050405020304" pitchFamily="18" charset="0"/>
                <a:cs typeface="Times New Roman" panose="02020603050405020304" pitchFamily="18" charset="0"/>
              </a:rPr>
              <a:t>ad</a:t>
            </a:r>
            <a:r>
              <a:rPr lang="en-US" altLang="zh-CN" sz="1350" dirty="0" err="1">
                <a:latin typeface="Times New Roman" panose="02020603050405020304" pitchFamily="18" charset="0"/>
                <a:cs typeface="Times New Roman" panose="02020603050405020304" pitchFamily="18" charset="0"/>
              </a:rPr>
              <a:t>+</a:t>
            </a:r>
            <a:r>
              <a:rPr lang="en-US" altLang="zh-CN" sz="1350" i="1" dirty="0" err="1">
                <a:solidFill>
                  <a:srgbClr val="C00000"/>
                </a:solidFill>
                <a:latin typeface="Times New Roman" panose="02020603050405020304" pitchFamily="18" charset="0"/>
                <a:cs typeface="Times New Roman" panose="02020603050405020304" pitchFamily="18" charset="0"/>
              </a:rPr>
              <a:t>O</a:t>
            </a:r>
            <a:r>
              <a:rPr lang="en-US" altLang="zh-CN" sz="1350" i="1" baseline="-25000" dirty="0" err="1">
                <a:solidFill>
                  <a:srgbClr val="C00000"/>
                </a:solidFill>
                <a:latin typeface="Times New Roman" panose="02020603050405020304" pitchFamily="18" charset="0"/>
                <a:cs typeface="Times New Roman" panose="02020603050405020304" pitchFamily="18" charset="0"/>
              </a:rPr>
              <a:t>b</a:t>
            </a:r>
            <a:r>
              <a:rPr lang="en-US" altLang="zh-CN" sz="1350" i="1" dirty="0">
                <a:solidFill>
                  <a:srgbClr val="C00000"/>
                </a:solidFill>
                <a:latin typeface="Times New Roman" panose="02020603050405020304" pitchFamily="18" charset="0"/>
                <a:cs typeface="Times New Roman" panose="02020603050405020304" pitchFamily="18" charset="0"/>
              </a:rPr>
              <a:t>*</a:t>
            </a:r>
            <a:r>
              <a:rPr lang="en-US" altLang="zh-CN" sz="1350" i="1" dirty="0" err="1">
                <a:solidFill>
                  <a:srgbClr val="C00000"/>
                </a:solidFill>
                <a:latin typeface="Times New Roman" panose="02020603050405020304" pitchFamily="18" charset="0"/>
                <a:cs typeface="Times New Roman" panose="02020603050405020304" pitchFamily="18" charset="0"/>
              </a:rPr>
              <a:t>w</a:t>
            </a:r>
            <a:r>
              <a:rPr lang="en-US" altLang="zh-CN" sz="1350" i="1" baseline="-25000" dirty="0" err="1">
                <a:solidFill>
                  <a:srgbClr val="C00000"/>
                </a:solidFill>
                <a:latin typeface="Times New Roman" panose="02020603050405020304" pitchFamily="18" charset="0"/>
                <a:cs typeface="Times New Roman" panose="02020603050405020304" pitchFamily="18" charset="0"/>
              </a:rPr>
              <a:t>bd</a:t>
            </a:r>
            <a:r>
              <a:rPr lang="en-US" altLang="zh-CN" sz="1350" i="1" dirty="0">
                <a:solidFill>
                  <a:srgbClr val="C00000"/>
                </a:solidFill>
                <a:latin typeface="Times New Roman" panose="02020603050405020304" pitchFamily="18" charset="0"/>
                <a:cs typeface="Times New Roman" panose="02020603050405020304" pitchFamily="18" charset="0"/>
              </a:rPr>
              <a:t>-</a:t>
            </a:r>
            <a:r>
              <a:rPr lang="el-GR" altLang="zh-CN" sz="1350" i="1" dirty="0">
                <a:latin typeface="Times New Roman" panose="02020603050405020304" pitchFamily="18" charset="0"/>
                <a:cs typeface="Times New Roman" panose="02020603050405020304" pitchFamily="18" charset="0"/>
              </a:rPr>
              <a:t> θ</a:t>
            </a:r>
            <a:r>
              <a:rPr lang="en-US" altLang="zh-CN" sz="1350" dirty="0">
                <a:latin typeface="Times New Roman" panose="02020603050405020304" pitchFamily="18" charset="0"/>
                <a:cs typeface="Times New Roman" panose="02020603050405020304" pitchFamily="18" charset="0"/>
              </a:rPr>
              <a:t>)=</a:t>
            </a:r>
            <a:r>
              <a:rPr lang="en-US" altLang="zh-CN" sz="1350" i="1" dirty="0">
                <a:latin typeface="Times New Roman" panose="02020603050405020304" pitchFamily="18" charset="0"/>
                <a:cs typeface="Times New Roman" panose="02020603050405020304" pitchFamily="18" charset="0"/>
              </a:rPr>
              <a:t>f</a:t>
            </a:r>
            <a:r>
              <a:rPr lang="en-US" altLang="zh-CN" sz="1350" dirty="0">
                <a:latin typeface="Times New Roman" panose="02020603050405020304" pitchFamily="18" charset="0"/>
                <a:cs typeface="Times New Roman" panose="02020603050405020304" pitchFamily="18" charset="0"/>
              </a:rPr>
              <a:t>(1*(-1)+1*(-1) )-(-1.5))= </a:t>
            </a:r>
            <a:r>
              <a:rPr lang="en-US" altLang="zh-CN" sz="1350" i="1" dirty="0">
                <a:latin typeface="Times New Roman" panose="02020603050405020304" pitchFamily="18" charset="0"/>
                <a:cs typeface="Times New Roman" panose="02020603050405020304" pitchFamily="18" charset="0"/>
              </a:rPr>
              <a:t>f</a:t>
            </a:r>
            <a:r>
              <a:rPr lang="en-US" altLang="zh-CN" sz="1350" dirty="0">
                <a:latin typeface="Times New Roman" panose="02020603050405020304" pitchFamily="18" charset="0"/>
                <a:cs typeface="Times New Roman" panose="02020603050405020304" pitchFamily="18" charset="0"/>
              </a:rPr>
              <a:t>(-0.5)=0</a:t>
            </a:r>
            <a:endParaRPr lang="en-US" altLang="zh-CN" sz="1350" dirty="0">
              <a:latin typeface="Times New Roman" panose="02020603050405020304" pitchFamily="18" charset="0"/>
              <a:cs typeface="Times New Roman" panose="02020603050405020304" pitchFamily="18" charset="0"/>
            </a:endParaRPr>
          </a:p>
          <a:p>
            <a:pPr algn="just">
              <a:spcBef>
                <a:spcPts val="600"/>
              </a:spcBef>
            </a:pPr>
            <a:r>
              <a:rPr lang="en-US" altLang="zh-CN" sz="1350" dirty="0">
                <a:latin typeface="Times New Roman" panose="02020603050405020304" pitchFamily="18" charset="0"/>
                <a:cs typeface="Times New Roman" panose="02020603050405020304" pitchFamily="18" charset="0"/>
              </a:rPr>
              <a:t>   </a:t>
            </a:r>
            <a:r>
              <a:rPr lang="en-US" altLang="zh-CN" sz="1350" i="1" dirty="0" err="1">
                <a:solidFill>
                  <a:srgbClr val="C00000"/>
                </a:solidFill>
                <a:latin typeface="Times New Roman" panose="02020603050405020304" pitchFamily="18" charset="0"/>
                <a:cs typeface="Times New Roman" panose="02020603050405020304" pitchFamily="18" charset="0"/>
              </a:rPr>
              <a:t>O</a:t>
            </a:r>
            <a:r>
              <a:rPr lang="en-US" altLang="zh-CN" sz="1600" i="1" baseline="-25000" dirty="0" err="1">
                <a:solidFill>
                  <a:srgbClr val="C00000"/>
                </a:solidFill>
                <a:latin typeface="Times New Roman" panose="02020603050405020304" pitchFamily="18" charset="0"/>
                <a:cs typeface="Times New Roman" panose="02020603050405020304" pitchFamily="18" charset="0"/>
              </a:rPr>
              <a:t>e</a:t>
            </a:r>
            <a:r>
              <a:rPr lang="en-US" altLang="zh-CN" sz="1350" dirty="0">
                <a:latin typeface="Times New Roman" panose="02020603050405020304" pitchFamily="18" charset="0"/>
                <a:cs typeface="Times New Roman" panose="02020603050405020304" pitchFamily="18" charset="0"/>
              </a:rPr>
              <a:t>=f(</a:t>
            </a:r>
            <a:r>
              <a:rPr lang="en-US" altLang="zh-CN" sz="1350" i="1" dirty="0" err="1">
                <a:solidFill>
                  <a:srgbClr val="C00000"/>
                </a:solidFill>
                <a:latin typeface="Times New Roman" panose="02020603050405020304" pitchFamily="18" charset="0"/>
                <a:cs typeface="Times New Roman" panose="02020603050405020304" pitchFamily="18" charset="0"/>
              </a:rPr>
              <a:t>O</a:t>
            </a:r>
            <a:r>
              <a:rPr lang="en-US" altLang="zh-CN" sz="1350" i="1" baseline="-25000" dirty="0" err="1">
                <a:solidFill>
                  <a:srgbClr val="C00000"/>
                </a:solidFill>
                <a:latin typeface="Times New Roman" panose="02020603050405020304" pitchFamily="18" charset="0"/>
                <a:cs typeface="Times New Roman" panose="02020603050405020304" pitchFamily="18" charset="0"/>
              </a:rPr>
              <a:t>c</a:t>
            </a:r>
            <a:r>
              <a:rPr lang="en-US" altLang="zh-CN" sz="1350" i="1" dirty="0">
                <a:solidFill>
                  <a:srgbClr val="C00000"/>
                </a:solidFill>
                <a:latin typeface="Times New Roman" panose="02020603050405020304" pitchFamily="18" charset="0"/>
                <a:cs typeface="Times New Roman" panose="02020603050405020304" pitchFamily="18" charset="0"/>
              </a:rPr>
              <a:t>*</a:t>
            </a:r>
            <a:r>
              <a:rPr lang="en-US" altLang="zh-CN" sz="1350" i="1" dirty="0" err="1">
                <a:solidFill>
                  <a:srgbClr val="C00000"/>
                </a:solidFill>
                <a:latin typeface="Times New Roman" panose="02020603050405020304" pitchFamily="18" charset="0"/>
                <a:cs typeface="Times New Roman" panose="02020603050405020304" pitchFamily="18" charset="0"/>
              </a:rPr>
              <a:t>w</a:t>
            </a:r>
            <a:r>
              <a:rPr lang="en-US" altLang="zh-CN" sz="1350" i="1" baseline="-25000" dirty="0" err="1">
                <a:solidFill>
                  <a:srgbClr val="C00000"/>
                </a:solidFill>
                <a:latin typeface="Times New Roman" panose="02020603050405020304" pitchFamily="18" charset="0"/>
                <a:cs typeface="Times New Roman" panose="02020603050405020304" pitchFamily="18" charset="0"/>
              </a:rPr>
              <a:t>ce</a:t>
            </a:r>
            <a:r>
              <a:rPr lang="en-US" altLang="zh-CN" sz="1350" dirty="0" err="1">
                <a:latin typeface="Times New Roman" panose="02020603050405020304" pitchFamily="18" charset="0"/>
                <a:cs typeface="Times New Roman" panose="02020603050405020304" pitchFamily="18" charset="0"/>
              </a:rPr>
              <a:t>+</a:t>
            </a:r>
            <a:r>
              <a:rPr lang="en-US" altLang="zh-CN" sz="1350" i="1" dirty="0" err="1">
                <a:solidFill>
                  <a:srgbClr val="C00000"/>
                </a:solidFill>
                <a:latin typeface="Times New Roman" panose="02020603050405020304" pitchFamily="18" charset="0"/>
                <a:cs typeface="Times New Roman" panose="02020603050405020304" pitchFamily="18" charset="0"/>
              </a:rPr>
              <a:t>O</a:t>
            </a:r>
            <a:r>
              <a:rPr lang="en-US" altLang="zh-CN" sz="1350" i="1" baseline="-25000" dirty="0" err="1">
                <a:solidFill>
                  <a:srgbClr val="C00000"/>
                </a:solidFill>
                <a:latin typeface="Times New Roman" panose="02020603050405020304" pitchFamily="18" charset="0"/>
                <a:cs typeface="Times New Roman" panose="02020603050405020304" pitchFamily="18" charset="0"/>
              </a:rPr>
              <a:t>d</a:t>
            </a:r>
            <a:r>
              <a:rPr lang="en-US" altLang="zh-CN" sz="1350" i="1" dirty="0">
                <a:solidFill>
                  <a:srgbClr val="C00000"/>
                </a:solidFill>
                <a:latin typeface="Times New Roman" panose="02020603050405020304" pitchFamily="18" charset="0"/>
                <a:cs typeface="Times New Roman" panose="02020603050405020304" pitchFamily="18" charset="0"/>
              </a:rPr>
              <a:t>*</a:t>
            </a:r>
            <a:r>
              <a:rPr lang="en-US" altLang="zh-CN" sz="1350" i="1" dirty="0" err="1">
                <a:solidFill>
                  <a:srgbClr val="C00000"/>
                </a:solidFill>
                <a:latin typeface="Times New Roman" panose="02020603050405020304" pitchFamily="18" charset="0"/>
                <a:cs typeface="Times New Roman" panose="02020603050405020304" pitchFamily="18" charset="0"/>
              </a:rPr>
              <a:t>w</a:t>
            </a:r>
            <a:r>
              <a:rPr lang="en-US" altLang="zh-CN" sz="1350" i="1" baseline="-25000" dirty="0" err="1">
                <a:solidFill>
                  <a:srgbClr val="C00000"/>
                </a:solidFill>
                <a:latin typeface="Times New Roman" panose="02020603050405020304" pitchFamily="18" charset="0"/>
                <a:cs typeface="Times New Roman" panose="02020603050405020304" pitchFamily="18" charset="0"/>
              </a:rPr>
              <a:t>de</a:t>
            </a:r>
            <a:r>
              <a:rPr lang="en-US" altLang="zh-CN" sz="1350" i="1" dirty="0">
                <a:solidFill>
                  <a:srgbClr val="C00000"/>
                </a:solidFill>
                <a:latin typeface="Times New Roman" panose="02020603050405020304" pitchFamily="18" charset="0"/>
                <a:cs typeface="Times New Roman" panose="02020603050405020304" pitchFamily="18" charset="0"/>
              </a:rPr>
              <a:t>-</a:t>
            </a:r>
            <a:r>
              <a:rPr lang="el-GR" altLang="zh-CN" sz="1350" i="1" dirty="0">
                <a:latin typeface="Times New Roman" panose="02020603050405020304" pitchFamily="18" charset="0"/>
                <a:cs typeface="Times New Roman" panose="02020603050405020304" pitchFamily="18" charset="0"/>
              </a:rPr>
              <a:t> θ</a:t>
            </a:r>
            <a:r>
              <a:rPr lang="en-US" altLang="zh-CN" sz="1350" dirty="0">
                <a:latin typeface="Times New Roman" panose="02020603050405020304" pitchFamily="18" charset="0"/>
                <a:cs typeface="Times New Roman" panose="02020603050405020304" pitchFamily="18" charset="0"/>
              </a:rPr>
              <a:t>)=</a:t>
            </a:r>
            <a:r>
              <a:rPr lang="en-US" altLang="zh-CN" sz="1350" i="1" dirty="0">
                <a:latin typeface="Times New Roman" panose="02020603050405020304" pitchFamily="18" charset="0"/>
                <a:cs typeface="Times New Roman" panose="02020603050405020304" pitchFamily="18" charset="0"/>
              </a:rPr>
              <a:t>f</a:t>
            </a:r>
            <a:r>
              <a:rPr lang="en-US" altLang="zh-CN" sz="1350" dirty="0">
                <a:latin typeface="Times New Roman" panose="02020603050405020304" pitchFamily="18" charset="0"/>
                <a:cs typeface="Times New Roman" panose="02020603050405020304" pitchFamily="18" charset="0"/>
              </a:rPr>
              <a:t>(1*1+0*1-2)=</a:t>
            </a:r>
            <a:r>
              <a:rPr lang="en-US" altLang="zh-CN" sz="1350" i="1" dirty="0">
                <a:latin typeface="Times New Roman" panose="02020603050405020304" pitchFamily="18" charset="0"/>
                <a:cs typeface="Times New Roman" panose="02020603050405020304" pitchFamily="18" charset="0"/>
              </a:rPr>
              <a:t>f</a:t>
            </a:r>
            <a:r>
              <a:rPr lang="en-US" altLang="zh-CN" sz="1350" dirty="0">
                <a:latin typeface="Times New Roman" panose="02020603050405020304" pitchFamily="18" charset="0"/>
                <a:cs typeface="Times New Roman" panose="02020603050405020304" pitchFamily="18" charset="0"/>
              </a:rPr>
              <a:t>(-1)=0</a:t>
            </a:r>
            <a:endParaRPr lang="en-US" altLang="zh-CN" sz="1350" dirty="0">
              <a:latin typeface="Times New Roman" panose="02020603050405020304" pitchFamily="18" charset="0"/>
              <a:cs typeface="Times New Roman" panose="02020603050405020304" pitchFamily="18" charset="0"/>
            </a:endParaRPr>
          </a:p>
          <a:p>
            <a:pPr algn="just">
              <a:spcBef>
                <a:spcPts val="600"/>
              </a:spcBef>
            </a:pPr>
            <a:endParaRPr lang="en-US" altLang="zh-CN" sz="1350" dirty="0">
              <a:latin typeface="Times New Roman" panose="02020603050405020304" pitchFamily="18" charset="0"/>
              <a:cs typeface="Times New Roman" panose="02020603050405020304" pitchFamily="18" charset="0"/>
            </a:endParaRPr>
          </a:p>
          <a:p>
            <a:pPr algn="just">
              <a:spcBef>
                <a:spcPts val="600"/>
              </a:spcBef>
            </a:pPr>
            <a:endParaRPr lang="en-US" altLang="zh-CN" sz="135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 calcmode="lin" valueType="num">
                                      <p:cBhvr additive="base">
                                        <p:cTn id="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anim calcmode="lin" valueType="num">
                                      <p:cBhvr additive="base">
                                        <p:cTn id="1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anim calcmode="lin" valueType="num">
                                      <p:cBhvr additive="base">
                                        <p:cTn id="1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anim calcmode="lin" valueType="num">
                                      <p:cBhvr additive="base">
                                        <p:cTn id="1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animEffect transition="in" filter="fade">
                                      <p:cBhvr>
                                        <p:cTn id="25" dur="1000"/>
                                        <p:tgtEl>
                                          <p:spTgt spid="4">
                                            <p:txEl>
                                              <p:pRg st="8" end="8"/>
                                            </p:txEl>
                                          </p:spTgt>
                                        </p:tgtEl>
                                      </p:cBhvr>
                                    </p:animEffect>
                                    <p:anim calcmode="lin" valueType="num">
                                      <p:cBhvr>
                                        <p:cTn id="26"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27" dur="1000" fill="hold"/>
                                        <p:tgtEl>
                                          <p:spTgt spid="4">
                                            <p:txEl>
                                              <p:pRg st="8" end="8"/>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4">
                                            <p:txEl>
                                              <p:pRg st="9" end="9"/>
                                            </p:txEl>
                                          </p:spTgt>
                                        </p:tgtEl>
                                        <p:attrNameLst>
                                          <p:attrName>style.visibility</p:attrName>
                                        </p:attrNameLst>
                                      </p:cBhvr>
                                      <p:to>
                                        <p:strVal val="visible"/>
                                      </p:to>
                                    </p:set>
                                    <p:animEffect transition="in" filter="fade">
                                      <p:cBhvr>
                                        <p:cTn id="30" dur="1000"/>
                                        <p:tgtEl>
                                          <p:spTgt spid="4">
                                            <p:txEl>
                                              <p:pRg st="9" end="9"/>
                                            </p:txEl>
                                          </p:spTgt>
                                        </p:tgtEl>
                                      </p:cBhvr>
                                    </p:animEffect>
                                    <p:anim calcmode="lin" valueType="num">
                                      <p:cBhvr>
                                        <p:cTn id="31"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32" dur="1000" fill="hold"/>
                                        <p:tgtEl>
                                          <p:spTgt spid="4">
                                            <p:txEl>
                                              <p:pRg st="9" end="9"/>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animEffect transition="in" filter="fade">
                                      <p:cBhvr>
                                        <p:cTn id="35" dur="1000"/>
                                        <p:tgtEl>
                                          <p:spTgt spid="4">
                                            <p:txEl>
                                              <p:pRg st="10" end="10"/>
                                            </p:txEl>
                                          </p:spTgt>
                                        </p:tgtEl>
                                      </p:cBhvr>
                                    </p:animEffect>
                                    <p:anim calcmode="lin" valueType="num">
                                      <p:cBhvr>
                                        <p:cTn id="36"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1000"/>
                                        <p:tgtEl>
                                          <p:spTgt spid="4">
                                            <p:txEl>
                                              <p:pRg st="11" end="11"/>
                                            </p:txEl>
                                          </p:spTgt>
                                        </p:tgtEl>
                                      </p:cBhvr>
                                    </p:animEffect>
                                    <p:anim calcmode="lin" valueType="num">
                                      <p:cBhvr>
                                        <p:cTn id="41"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a:xfrm>
            <a:off x="571500" y="457200"/>
            <a:ext cx="5314950" cy="571500"/>
          </a:xfrm>
        </p:spPr>
        <p:txBody>
          <a:bodyPr>
            <a:normAutofit/>
          </a:bodyPr>
          <a:lstStyle/>
          <a:p>
            <a:r>
              <a:rPr lang="en-US" altLang="zh-CN" sz="2000" b="1"/>
              <a:t>2.</a:t>
            </a:r>
            <a:r>
              <a:rPr lang="zh-CN" altLang="en-US" sz="2000" b="1"/>
              <a:t>基于神经网络的推理 </a:t>
            </a:r>
            <a:endParaRPr lang="zh-CN" altLang="en-US" sz="2000" b="1"/>
          </a:p>
        </p:txBody>
      </p:sp>
      <p:sp>
        <p:nvSpPr>
          <p:cNvPr id="507907" name="Rectangle 3"/>
          <p:cNvSpPr>
            <a:spLocks noGrp="1" noChangeArrowheads="1"/>
          </p:cNvSpPr>
          <p:nvPr>
            <p:ph type="body" idx="1"/>
          </p:nvPr>
        </p:nvSpPr>
        <p:spPr>
          <a:xfrm>
            <a:off x="188641" y="1028701"/>
            <a:ext cx="6336704" cy="3559274"/>
          </a:xfrm>
        </p:spPr>
        <p:txBody>
          <a:bodyPr>
            <a:normAutofit/>
          </a:bodyPr>
          <a:lstStyle/>
          <a:p>
            <a:pPr>
              <a:spcBef>
                <a:spcPts val="600"/>
              </a:spcBef>
              <a:spcAft>
                <a:spcPts val="600"/>
              </a:spcAft>
            </a:pPr>
            <a:r>
              <a:rPr lang="zh-CN" altLang="en-US" sz="2000" dirty="0"/>
              <a:t>基于神经网络的推理是通过网络计算实现的。把用户提供的初始证据用作网络的输入，通过网络计算最终得到输出结果。 </a:t>
            </a:r>
            <a:endParaRPr lang="zh-CN" altLang="en-US" sz="2000" dirty="0"/>
          </a:p>
          <a:p>
            <a:pPr>
              <a:spcBef>
                <a:spcPts val="600"/>
              </a:spcBef>
              <a:spcAft>
                <a:spcPts val="600"/>
              </a:spcAft>
            </a:pPr>
            <a:r>
              <a:rPr lang="zh-CN" altLang="en-US" sz="2000" dirty="0"/>
              <a:t>一般来说，正向网络推理的步骤如下：</a:t>
            </a:r>
            <a:endParaRPr lang="zh-CN" altLang="en-US" sz="2000" dirty="0"/>
          </a:p>
          <a:p>
            <a:pPr lvl="1">
              <a:spcBef>
                <a:spcPts val="600"/>
              </a:spcBef>
              <a:spcAft>
                <a:spcPts val="600"/>
              </a:spcAft>
            </a:pPr>
            <a:r>
              <a:rPr lang="zh-CN" altLang="en-US" sz="2000" dirty="0"/>
              <a:t>把已知数据输入网络输入层的各个节点。</a:t>
            </a:r>
            <a:endParaRPr lang="zh-CN" altLang="en-US" sz="2000" dirty="0"/>
          </a:p>
          <a:p>
            <a:pPr lvl="1">
              <a:spcBef>
                <a:spcPts val="600"/>
              </a:spcBef>
              <a:spcAft>
                <a:spcPts val="600"/>
              </a:spcAft>
            </a:pPr>
            <a:r>
              <a:rPr lang="zh-CN" altLang="en-US" sz="2000" dirty="0"/>
              <a:t>利用特性函数分别计算网络中各层的输出。</a:t>
            </a:r>
            <a:endParaRPr lang="zh-CN" altLang="en-US" sz="2000" dirty="0"/>
          </a:p>
          <a:p>
            <a:pPr lvl="1">
              <a:spcBef>
                <a:spcPts val="600"/>
              </a:spcBef>
              <a:spcAft>
                <a:spcPts val="600"/>
              </a:spcAft>
            </a:pPr>
            <a:r>
              <a:rPr lang="zh-CN" altLang="en-US" sz="2000" dirty="0"/>
              <a:t>用阈值函数对输出层的输出进行判定，从而得到输出结果。</a:t>
            </a:r>
            <a:endParaRPr lang="zh-CN" altLang="en-US" sz="20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60" name="Rectangle 4"/>
          <p:cNvSpPr>
            <a:spLocks noChangeArrowheads="1"/>
          </p:cNvSpPr>
          <p:nvPr/>
        </p:nvSpPr>
        <p:spPr bwMode="auto">
          <a:xfrm>
            <a:off x="-32610" y="483519"/>
            <a:ext cx="6858000" cy="4329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tx2"/>
              </a:buClr>
              <a:buFont typeface="Wingdings" panose="05000000000000000000" pitchFamily="2" charset="2"/>
              <a:buChar char="w"/>
            </a:pPr>
            <a:r>
              <a:rPr lang="zh-CN" altLang="en-US" sz="1800" dirty="0"/>
              <a:t>例</a:t>
            </a:r>
            <a:r>
              <a:rPr lang="en-US" altLang="zh-CN" sz="1800" dirty="0"/>
              <a:t>2</a:t>
            </a:r>
            <a:r>
              <a:rPr lang="zh-CN" altLang="en-US" sz="1800" dirty="0"/>
              <a:t>：一个医疗诊断系统的神经网络模型</a:t>
            </a:r>
            <a:endParaRPr lang="zh-CN" altLang="en-US" sz="1800" dirty="0"/>
          </a:p>
          <a:p>
            <a:pPr lvl="1">
              <a:lnSpc>
                <a:spcPct val="90000"/>
              </a:lnSpc>
              <a:spcBef>
                <a:spcPct val="20000"/>
              </a:spcBef>
              <a:buSzPct val="95000"/>
              <a:buFontTx/>
              <a:buChar char="–"/>
            </a:pPr>
            <a:endParaRPr lang="zh-CN" altLang="en-US" sz="1500" dirty="0"/>
          </a:p>
          <a:p>
            <a:pPr lvl="1">
              <a:lnSpc>
                <a:spcPct val="90000"/>
              </a:lnSpc>
              <a:spcBef>
                <a:spcPct val="20000"/>
              </a:spcBef>
              <a:buSzPct val="95000"/>
              <a:buFontTx/>
              <a:buChar char="–"/>
            </a:pPr>
            <a:r>
              <a:rPr lang="zh-CN" altLang="en-US" sz="1800" dirty="0"/>
              <a:t>该医疗诊断系统只考虑 </a:t>
            </a:r>
            <a:r>
              <a:rPr lang="en-US" altLang="zh-CN" sz="1800" dirty="0"/>
              <a:t>6 </a:t>
            </a:r>
            <a:r>
              <a:rPr lang="zh-CN" altLang="en-US" sz="1800" dirty="0"/>
              <a:t>种症状、</a:t>
            </a:r>
            <a:r>
              <a:rPr lang="en-US" altLang="zh-CN" sz="1800" dirty="0"/>
              <a:t>2 </a:t>
            </a:r>
            <a:r>
              <a:rPr lang="zh-CN" altLang="en-US" sz="1800" dirty="0"/>
              <a:t>种疾病、</a:t>
            </a:r>
            <a:r>
              <a:rPr lang="en-US" altLang="zh-CN" sz="1800" dirty="0"/>
              <a:t>3</a:t>
            </a:r>
            <a:r>
              <a:rPr lang="zh-CN" altLang="en-US" sz="1800" dirty="0"/>
              <a:t>种治疗方案</a:t>
            </a:r>
            <a:endParaRPr lang="zh-CN" altLang="en-US" sz="1800" dirty="0"/>
          </a:p>
          <a:p>
            <a:pPr lvl="2">
              <a:lnSpc>
                <a:spcPct val="90000"/>
              </a:lnSpc>
              <a:spcBef>
                <a:spcPct val="20000"/>
              </a:spcBef>
              <a:buFontTx/>
              <a:buChar char="•"/>
            </a:pPr>
            <a:r>
              <a:rPr lang="zh-CN" altLang="en-US" sz="1800" dirty="0"/>
              <a:t>症状：对每一症状采集三种信息 </a:t>
            </a:r>
            <a:r>
              <a:rPr lang="en-US" altLang="zh-CN" sz="1800" dirty="0"/>
              <a:t>— </a:t>
            </a:r>
            <a:r>
              <a:rPr lang="zh-CN" altLang="en-US" sz="1800" dirty="0"/>
              <a:t>有（</a:t>
            </a:r>
            <a:r>
              <a:rPr lang="en-US" altLang="zh-CN" sz="1800" dirty="0"/>
              <a:t>1</a:t>
            </a:r>
            <a:r>
              <a:rPr lang="zh-CN" altLang="en-US" sz="1800" dirty="0"/>
              <a:t>）、无（</a:t>
            </a:r>
            <a:r>
              <a:rPr lang="en-US" altLang="zh-CN" sz="1800" dirty="0"/>
              <a:t>-1</a:t>
            </a:r>
            <a:r>
              <a:rPr lang="zh-CN" altLang="en-US" sz="1800" dirty="0"/>
              <a:t>）、没有记录（</a:t>
            </a:r>
            <a:r>
              <a:rPr lang="en-US" altLang="zh-CN" sz="1800" dirty="0"/>
              <a:t>0</a:t>
            </a:r>
            <a:r>
              <a:rPr lang="zh-CN" altLang="en-US" sz="1800" dirty="0"/>
              <a:t>）</a:t>
            </a:r>
            <a:endParaRPr lang="zh-CN" altLang="en-US" sz="1800" dirty="0"/>
          </a:p>
          <a:p>
            <a:pPr lvl="2">
              <a:lnSpc>
                <a:spcPct val="90000"/>
              </a:lnSpc>
              <a:spcBef>
                <a:spcPct val="20000"/>
              </a:spcBef>
              <a:buFontTx/>
              <a:buChar char="•"/>
            </a:pPr>
            <a:r>
              <a:rPr lang="zh-CN" altLang="en-US" sz="1800" dirty="0"/>
              <a:t>疾病：对每一疾病采集三种信息 </a:t>
            </a:r>
            <a:r>
              <a:rPr lang="en-US" altLang="zh-CN" sz="1800" dirty="0"/>
              <a:t>— </a:t>
            </a:r>
            <a:r>
              <a:rPr lang="zh-CN" altLang="en-US" sz="1800" dirty="0"/>
              <a:t>有（</a:t>
            </a:r>
            <a:r>
              <a:rPr lang="en-US" altLang="zh-CN" sz="1800" dirty="0"/>
              <a:t>1</a:t>
            </a:r>
            <a:r>
              <a:rPr lang="zh-CN" altLang="en-US" sz="1800" dirty="0"/>
              <a:t>）、无（</a:t>
            </a:r>
            <a:r>
              <a:rPr lang="en-US" altLang="zh-CN" sz="1800" dirty="0"/>
              <a:t>-1</a:t>
            </a:r>
            <a:r>
              <a:rPr lang="zh-CN" altLang="en-US" sz="1800" dirty="0"/>
              <a:t>）、没有记录（</a:t>
            </a:r>
            <a:r>
              <a:rPr lang="en-US" altLang="zh-CN" sz="1800" dirty="0"/>
              <a:t>0</a:t>
            </a:r>
            <a:r>
              <a:rPr lang="zh-CN" altLang="en-US" sz="1800" dirty="0"/>
              <a:t>）</a:t>
            </a:r>
            <a:endParaRPr lang="zh-CN" altLang="en-US" sz="1800" dirty="0"/>
          </a:p>
          <a:p>
            <a:pPr lvl="2">
              <a:lnSpc>
                <a:spcPct val="90000"/>
              </a:lnSpc>
              <a:spcBef>
                <a:spcPct val="20000"/>
              </a:spcBef>
              <a:buFontTx/>
              <a:buChar char="•"/>
            </a:pPr>
            <a:r>
              <a:rPr lang="zh-CN" altLang="en-US" sz="1800" dirty="0"/>
              <a:t>治疗方案：对每一治疗方案采集两种信息 </a:t>
            </a:r>
            <a:r>
              <a:rPr lang="en-US" altLang="zh-CN" sz="1800" dirty="0"/>
              <a:t>— </a:t>
            </a:r>
            <a:r>
              <a:rPr lang="zh-CN" altLang="en-US" sz="1800" dirty="0"/>
              <a:t>采用、不采用</a:t>
            </a:r>
            <a:endParaRPr lang="zh-CN" altLang="en-US" sz="1800" dirty="0"/>
          </a:p>
          <a:p>
            <a:pPr lvl="1">
              <a:lnSpc>
                <a:spcPct val="90000"/>
              </a:lnSpc>
              <a:spcBef>
                <a:spcPct val="20000"/>
              </a:spcBef>
              <a:buSzPct val="95000"/>
              <a:buFontTx/>
              <a:buChar char="–"/>
            </a:pPr>
            <a:endParaRPr lang="zh-CN" altLang="en-US" sz="1800" dirty="0"/>
          </a:p>
          <a:p>
            <a:pPr lvl="1">
              <a:lnSpc>
                <a:spcPct val="90000"/>
              </a:lnSpc>
              <a:spcBef>
                <a:spcPct val="20000"/>
              </a:spcBef>
              <a:buSzPct val="95000"/>
              <a:buFontTx/>
              <a:buChar char="–"/>
            </a:pPr>
            <a:r>
              <a:rPr lang="zh-CN" altLang="en-US" sz="1800" dirty="0"/>
              <a:t>每个病人的信息构成一个训练样例，用一批训练样例对网络进行训练，假设得到的是如图所示的神经网络</a:t>
            </a:r>
            <a:endParaRPr lang="zh-CN" altLang="en-US" sz="18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0436" name="Picture 102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2697" y="169091"/>
            <a:ext cx="5760640" cy="3110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1088741" y="3468774"/>
            <a:ext cx="4680520" cy="1193404"/>
          </a:xfrm>
          <a:prstGeom prst="rect">
            <a:avLst/>
          </a:prstGeom>
        </p:spPr>
        <p:txBody>
          <a:bodyPr wrap="square">
            <a:spAutoFit/>
          </a:bodyPr>
          <a:lstStyle/>
          <a:p>
            <a:pPr lvl="2">
              <a:lnSpc>
                <a:spcPct val="90000"/>
              </a:lnSpc>
              <a:spcBef>
                <a:spcPct val="20000"/>
              </a:spcBef>
              <a:buFontTx/>
              <a:buChar char="•"/>
            </a:pPr>
            <a:r>
              <a:rPr lang="en-US" altLang="zh-CN" sz="1350" dirty="0"/>
              <a:t>x</a:t>
            </a:r>
            <a:r>
              <a:rPr lang="en-US" altLang="zh-CN" sz="1350" baseline="-25000" dirty="0"/>
              <a:t>1</a:t>
            </a:r>
            <a:r>
              <a:rPr lang="en-US" altLang="zh-CN" sz="1350" dirty="0"/>
              <a:t> - x</a:t>
            </a:r>
            <a:r>
              <a:rPr lang="en-US" altLang="zh-CN" sz="1350" baseline="-25000" dirty="0"/>
              <a:t>6</a:t>
            </a:r>
            <a:r>
              <a:rPr lang="en-US" altLang="zh-CN" sz="1350" dirty="0"/>
              <a:t> </a:t>
            </a:r>
            <a:r>
              <a:rPr lang="zh-CN" altLang="en-US" sz="1350" dirty="0"/>
              <a:t>为症状（输入层）</a:t>
            </a:r>
            <a:endParaRPr lang="zh-CN" altLang="en-US" sz="1350" dirty="0"/>
          </a:p>
          <a:p>
            <a:pPr lvl="2">
              <a:lnSpc>
                <a:spcPct val="90000"/>
              </a:lnSpc>
              <a:spcBef>
                <a:spcPct val="20000"/>
              </a:spcBef>
              <a:buFontTx/>
              <a:buChar char="•"/>
            </a:pPr>
            <a:r>
              <a:rPr lang="en-US" altLang="zh-CN" sz="1350" dirty="0"/>
              <a:t>x</a:t>
            </a:r>
            <a:r>
              <a:rPr lang="en-US" altLang="zh-CN" sz="1350" baseline="-25000" dirty="0"/>
              <a:t>7</a:t>
            </a:r>
            <a:r>
              <a:rPr lang="en-US" altLang="zh-CN" sz="1350" dirty="0"/>
              <a:t>,x</a:t>
            </a:r>
            <a:r>
              <a:rPr lang="en-US" altLang="zh-CN" sz="1350" baseline="-25000" dirty="0"/>
              <a:t>8</a:t>
            </a:r>
            <a:r>
              <a:rPr lang="en-US" altLang="zh-CN" sz="1350" dirty="0"/>
              <a:t> </a:t>
            </a:r>
            <a:r>
              <a:rPr lang="zh-CN" altLang="en-US" sz="1350" dirty="0"/>
              <a:t>为疾病名（中间层）</a:t>
            </a:r>
            <a:endParaRPr lang="zh-CN" altLang="en-US" sz="1350" dirty="0"/>
          </a:p>
          <a:p>
            <a:pPr lvl="2">
              <a:lnSpc>
                <a:spcPct val="90000"/>
              </a:lnSpc>
              <a:spcBef>
                <a:spcPct val="20000"/>
              </a:spcBef>
              <a:buFontTx/>
              <a:buChar char="•"/>
            </a:pPr>
            <a:r>
              <a:rPr lang="en-US" altLang="zh-CN" sz="1350" dirty="0"/>
              <a:t>x</a:t>
            </a:r>
            <a:r>
              <a:rPr lang="en-US" altLang="zh-CN" sz="1350" baseline="-25000" dirty="0"/>
              <a:t>9</a:t>
            </a:r>
            <a:r>
              <a:rPr lang="en-US" altLang="zh-CN" sz="1350" dirty="0"/>
              <a:t>,x</a:t>
            </a:r>
            <a:r>
              <a:rPr lang="en-US" altLang="zh-CN" sz="1350" baseline="-25000" dirty="0"/>
              <a:t>10</a:t>
            </a:r>
            <a:r>
              <a:rPr lang="en-US" altLang="zh-CN" sz="1350" dirty="0"/>
              <a:t>,x</a:t>
            </a:r>
            <a:r>
              <a:rPr lang="en-US" altLang="zh-CN" sz="1350" baseline="-25000" dirty="0"/>
              <a:t>11 </a:t>
            </a:r>
            <a:r>
              <a:rPr lang="zh-CN" altLang="en-US" sz="1350" dirty="0"/>
              <a:t>为治疗方案（输出层）</a:t>
            </a:r>
            <a:endParaRPr lang="en-US" altLang="zh-CN" sz="1350" dirty="0"/>
          </a:p>
          <a:p>
            <a:pPr lvl="2">
              <a:lnSpc>
                <a:spcPct val="90000"/>
              </a:lnSpc>
              <a:spcBef>
                <a:spcPct val="20000"/>
              </a:spcBef>
              <a:buFontTx/>
              <a:buChar char="•"/>
            </a:pPr>
            <a:r>
              <a:rPr lang="en-US" altLang="zh-CN" sz="1350" dirty="0" err="1"/>
              <a:t>x</a:t>
            </a:r>
            <a:r>
              <a:rPr lang="en-US" altLang="zh-CN" sz="1350" baseline="-25000" dirty="0" err="1"/>
              <a:t>a</a:t>
            </a:r>
            <a:r>
              <a:rPr lang="en-US" altLang="zh-CN" sz="1350" dirty="0" err="1"/>
              <a:t>,x</a:t>
            </a:r>
            <a:r>
              <a:rPr lang="en-US" altLang="zh-CN" sz="1350" baseline="-25000" dirty="0" err="1"/>
              <a:t>b</a:t>
            </a:r>
            <a:r>
              <a:rPr lang="en-US" altLang="zh-CN" sz="1350" dirty="0" err="1"/>
              <a:t>,x</a:t>
            </a:r>
            <a:r>
              <a:rPr lang="en-US" altLang="zh-CN" sz="1350" baseline="-25000" dirty="0" err="1"/>
              <a:t>c</a:t>
            </a:r>
            <a:r>
              <a:rPr lang="en-US" altLang="zh-CN" sz="1350" baseline="-25000" dirty="0"/>
              <a:t> </a:t>
            </a:r>
            <a:r>
              <a:rPr lang="zh-CN" altLang="en-US" sz="1350" dirty="0"/>
              <a:t>为附加层</a:t>
            </a:r>
            <a:endParaRPr lang="en-US" altLang="zh-CN" sz="1350" dirty="0"/>
          </a:p>
          <a:p>
            <a:pPr lvl="2">
              <a:lnSpc>
                <a:spcPct val="90000"/>
              </a:lnSpc>
              <a:spcBef>
                <a:spcPct val="20000"/>
              </a:spcBef>
              <a:buFontTx/>
              <a:buChar char="•"/>
            </a:pPr>
            <a:endParaRPr lang="zh-CN" altLang="en-US" sz="135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7" name="Rectangle 2"/>
          <p:cNvSpPr>
            <a:spLocks noGrp="1" noChangeArrowheads="1"/>
          </p:cNvSpPr>
          <p:nvPr>
            <p:ph type="title"/>
          </p:nvPr>
        </p:nvSpPr>
        <p:spPr>
          <a:xfrm>
            <a:off x="140094" y="637329"/>
            <a:ext cx="6984776" cy="571500"/>
          </a:xfrm>
        </p:spPr>
        <p:txBody>
          <a:bodyPr/>
          <a:lstStyle/>
          <a:p>
            <a:pPr algn="l" eaLnBrk="1" hangingPunct="1">
              <a:buFontTx/>
              <a:buNone/>
            </a:pPr>
            <a:r>
              <a:rPr lang="zh-CN" altLang="en-US" sz="2000" dirty="0"/>
              <a:t>人工神经网络模型的研究</a:t>
            </a:r>
            <a:endParaRPr lang="zh-CN" altLang="en-US" sz="2000" dirty="0"/>
          </a:p>
        </p:txBody>
      </p:sp>
      <p:sp>
        <p:nvSpPr>
          <p:cNvPr id="100358" name="Rectangle 3"/>
          <p:cNvSpPr>
            <a:spLocks noGrp="1" noChangeArrowheads="1"/>
          </p:cNvSpPr>
          <p:nvPr>
            <p:ph type="body" idx="1"/>
          </p:nvPr>
        </p:nvSpPr>
        <p:spPr>
          <a:xfrm>
            <a:off x="-63388" y="1208830"/>
            <a:ext cx="6984776" cy="3065859"/>
          </a:xfrm>
        </p:spPr>
        <p:txBody>
          <a:bodyPr>
            <a:noAutofit/>
          </a:bodyPr>
          <a:lstStyle/>
          <a:p>
            <a:pPr lvl="1" eaLnBrk="1" hangingPunct="1">
              <a:lnSpc>
                <a:spcPct val="130000"/>
              </a:lnSpc>
              <a:spcBef>
                <a:spcPct val="10000"/>
              </a:spcBef>
              <a:buFont typeface="Wingdings" panose="05000000000000000000" pitchFamily="2" charset="2"/>
              <a:buChar char="v"/>
            </a:pPr>
            <a:r>
              <a:rPr lang="en-US" altLang="zh-CN" sz="2000" dirty="0"/>
              <a:t>    </a:t>
            </a:r>
            <a:r>
              <a:rPr lang="zh-CN" altLang="en-US" sz="2000" b="1" dirty="0"/>
              <a:t>人脑的生理结构，即神经网络原型的研究。</a:t>
            </a:r>
            <a:endParaRPr lang="zh-CN" altLang="en-US" sz="2000" b="1" dirty="0"/>
          </a:p>
          <a:p>
            <a:pPr lvl="1" eaLnBrk="1" hangingPunct="1">
              <a:lnSpc>
                <a:spcPct val="130000"/>
              </a:lnSpc>
              <a:spcBef>
                <a:spcPct val="10000"/>
              </a:spcBef>
              <a:buFont typeface="Wingdings" panose="05000000000000000000" pitchFamily="2" charset="2"/>
              <a:buChar char="v"/>
            </a:pPr>
            <a:r>
              <a:rPr lang="zh-CN" altLang="en-US" sz="2000" b="1" dirty="0"/>
              <a:t>    人脑思维的机制，特别要从信息科学和认知科学的角度来阐明这种机制。</a:t>
            </a:r>
            <a:endParaRPr lang="zh-CN" altLang="en-US" sz="2000" b="1" dirty="0"/>
          </a:p>
          <a:p>
            <a:pPr lvl="1" eaLnBrk="1" hangingPunct="1">
              <a:lnSpc>
                <a:spcPct val="130000"/>
              </a:lnSpc>
              <a:spcBef>
                <a:spcPct val="10000"/>
              </a:spcBef>
              <a:buFont typeface="Wingdings" panose="05000000000000000000" pitchFamily="2" charset="2"/>
              <a:buChar char="v"/>
            </a:pPr>
            <a:r>
              <a:rPr lang="zh-CN" altLang="en-US" sz="2000" b="1" dirty="0"/>
              <a:t>    神经元生物特性</a:t>
            </a:r>
            <a:r>
              <a:rPr lang="en-US" altLang="zh-CN" sz="2000" b="1" dirty="0"/>
              <a:t>,  </a:t>
            </a:r>
            <a:r>
              <a:rPr lang="zh-CN" altLang="en-US" sz="2000" b="1" dirty="0"/>
              <a:t>如</a:t>
            </a:r>
            <a:r>
              <a:rPr lang="zh-CN" altLang="en-US" sz="2000" b="1" dirty="0">
                <a:solidFill>
                  <a:schemeClr val="accent2"/>
                </a:solidFill>
              </a:rPr>
              <a:t>时空特性、不应期、电化学性质</a:t>
            </a:r>
            <a:r>
              <a:rPr lang="zh-CN" altLang="en-US" sz="2000" b="1" dirty="0"/>
              <a:t>等完善的人工模拟，如高阶非线性模型、多维局域连接模型。</a:t>
            </a:r>
            <a:endParaRPr lang="zh-CN" altLang="en-US" sz="2000" b="1" dirty="0"/>
          </a:p>
          <a:p>
            <a:pPr lvl="1" eaLnBrk="1" hangingPunct="1">
              <a:lnSpc>
                <a:spcPct val="130000"/>
              </a:lnSpc>
              <a:spcBef>
                <a:spcPct val="10000"/>
              </a:spcBef>
              <a:buFont typeface="Wingdings" panose="05000000000000000000" pitchFamily="2" charset="2"/>
              <a:buChar char="v"/>
            </a:pPr>
            <a:r>
              <a:rPr lang="zh-CN" altLang="en-US" sz="2000" b="1" dirty="0"/>
              <a:t>    神经网络计算模型，特别是统一化的便于实现的模型。</a:t>
            </a:r>
            <a:endParaRPr lang="zh-CN" altLang="en-US" sz="2000" b="1" dirty="0"/>
          </a:p>
          <a:p>
            <a:pPr lvl="1" eaLnBrk="1" hangingPunct="1">
              <a:lnSpc>
                <a:spcPct val="130000"/>
              </a:lnSpc>
              <a:spcBef>
                <a:spcPct val="10000"/>
              </a:spcBef>
              <a:buFont typeface="Wingdings" panose="05000000000000000000" pitchFamily="2" charset="2"/>
              <a:buChar char="v"/>
            </a:pPr>
            <a:r>
              <a:rPr lang="zh-CN" altLang="en-US" sz="2000" b="1" dirty="0"/>
              <a:t>    神经网络学习算法与学习系统。</a:t>
            </a:r>
            <a:r>
              <a:rPr lang="zh-CN" altLang="en-US" sz="2000" dirty="0"/>
              <a:t> </a:t>
            </a:r>
            <a:endParaRPr lang="zh-CN" altLang="en-US" sz="2000" dirty="0"/>
          </a:p>
        </p:txBody>
      </p:sp>
      <p:sp>
        <p:nvSpPr>
          <p:cNvPr id="100359" name="Rectangle 4"/>
          <p:cNvSpPr>
            <a:spLocks noChangeArrowheads="1"/>
          </p:cNvSpPr>
          <p:nvPr/>
        </p:nvSpPr>
        <p:spPr bwMode="auto">
          <a:xfrm>
            <a:off x="485323" y="89903"/>
            <a:ext cx="5829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50000"/>
              </a:spcBef>
              <a:spcAft>
                <a:spcPct val="0"/>
              </a:spcAft>
              <a:buClr>
                <a:srgbClr val="FF6699"/>
              </a:buClr>
              <a:buSzPct val="6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50000"/>
              </a:spcBef>
              <a:spcAft>
                <a:spcPct val="0"/>
              </a:spcAft>
              <a:buClr>
                <a:srgbClr val="FF6699"/>
              </a:buClr>
              <a:buSzPct val="6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50000"/>
              </a:spcBef>
              <a:spcAft>
                <a:spcPct val="0"/>
              </a:spcAft>
              <a:buClr>
                <a:srgbClr val="FF6699"/>
              </a:buClr>
              <a:buSzPct val="6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50000"/>
              </a:spcBef>
              <a:spcAft>
                <a:spcPct val="0"/>
              </a:spcAft>
              <a:buClr>
                <a:srgbClr val="FF6699"/>
              </a:buClr>
              <a:buSzPct val="6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b="1" dirty="0">
                <a:solidFill>
                  <a:schemeClr val="tx2"/>
                </a:solidFill>
                <a:latin typeface="Times New Roman" panose="02020603050405020304" pitchFamily="18" charset="0"/>
              </a:rPr>
              <a:t>人工神经网络的发展方向与研究问题</a:t>
            </a:r>
            <a:endParaRPr kumimoji="1" lang="zh-CN" altLang="en-US" b="1" dirty="0">
              <a:solidFill>
                <a:schemeClr val="tx2"/>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2" name="Rectangle 3"/>
          <p:cNvSpPr>
            <a:spLocks noGrp="1" noChangeArrowheads="1"/>
          </p:cNvSpPr>
          <p:nvPr>
            <p:ph type="body" idx="1"/>
          </p:nvPr>
        </p:nvSpPr>
        <p:spPr>
          <a:xfrm>
            <a:off x="-171400" y="411511"/>
            <a:ext cx="6741368" cy="2930129"/>
          </a:xfrm>
        </p:spPr>
        <p:txBody>
          <a:bodyPr>
            <a:noAutofit/>
          </a:bodyPr>
          <a:lstStyle/>
          <a:p>
            <a:pPr lvl="1" eaLnBrk="1" hangingPunct="1">
              <a:lnSpc>
                <a:spcPct val="130000"/>
              </a:lnSpc>
              <a:buFont typeface="Wingdings" panose="05000000000000000000" pitchFamily="2" charset="2"/>
              <a:buChar char="v"/>
            </a:pPr>
            <a:r>
              <a:rPr lang="en-US" altLang="zh-CN" sz="2000"/>
              <a:t>	 </a:t>
            </a:r>
            <a:r>
              <a:rPr lang="zh-CN" altLang="en-US" sz="2000" b="1"/>
              <a:t>非线性内在机制</a:t>
            </a:r>
            <a:r>
              <a:rPr lang="en-US" altLang="zh-CN" sz="2000" b="1"/>
              <a:t>——</a:t>
            </a:r>
            <a:r>
              <a:rPr lang="zh-CN" altLang="en-US" sz="2000" b="1"/>
              <a:t>自适应、自组织、协同作用、突变、奇怪吸引子与浑沌、分维、耗散结构、随机非线性动力学等。</a:t>
            </a:r>
            <a:endParaRPr lang="zh-CN" altLang="en-US" sz="2000" b="1"/>
          </a:p>
          <a:p>
            <a:pPr lvl="1" eaLnBrk="1" hangingPunct="1">
              <a:lnSpc>
                <a:spcPct val="130000"/>
              </a:lnSpc>
              <a:buFont typeface="Wingdings" panose="05000000000000000000" pitchFamily="2" charset="2"/>
              <a:buChar char="v"/>
            </a:pPr>
            <a:r>
              <a:rPr lang="zh-CN" altLang="en-US" sz="2000" b="1"/>
              <a:t>    神经网络的基本特性</a:t>
            </a:r>
            <a:r>
              <a:rPr lang="en-US" altLang="zh-CN" sz="2000" b="1"/>
              <a:t>——</a:t>
            </a:r>
            <a:r>
              <a:rPr lang="zh-CN" altLang="en-US" sz="2000" b="1"/>
              <a:t>稳定性、收敛性、容错性、鲁棒性、动力学复杂性；</a:t>
            </a:r>
            <a:endParaRPr lang="zh-CN" altLang="en-US" sz="2000" b="1"/>
          </a:p>
          <a:p>
            <a:pPr lvl="1" eaLnBrk="1" hangingPunct="1">
              <a:lnSpc>
                <a:spcPct val="130000"/>
              </a:lnSpc>
              <a:buFont typeface="Wingdings" panose="05000000000000000000" pitchFamily="2" charset="2"/>
              <a:buChar char="v"/>
            </a:pPr>
            <a:r>
              <a:rPr lang="zh-CN" altLang="en-US" sz="2000" b="1"/>
              <a:t>    神经网络的能力与判别准则</a:t>
            </a:r>
            <a:r>
              <a:rPr lang="en-US" altLang="zh-CN" sz="2000" b="1"/>
              <a:t>——</a:t>
            </a:r>
            <a:r>
              <a:rPr lang="zh-CN" altLang="en-US" sz="2000" b="1"/>
              <a:t>计算能力、准确性、存贮 容量、准则的表达与综合性能判别。</a:t>
            </a:r>
            <a:endParaRPr lang="zh-CN" altLang="en-US" sz="2000" b="1"/>
          </a:p>
          <a:p>
            <a:pPr lvl="1" eaLnBrk="1" hangingPunct="1">
              <a:lnSpc>
                <a:spcPct val="130000"/>
              </a:lnSpc>
              <a:buFont typeface="Wingdings" panose="05000000000000000000" pitchFamily="2" charset="2"/>
              <a:buChar char="v"/>
            </a:pPr>
            <a:r>
              <a:rPr lang="zh-CN" altLang="en-US" sz="2000" b="1"/>
              <a:t>	  面向应用的网络设计与综合</a:t>
            </a:r>
            <a:r>
              <a:rPr lang="en-US" altLang="zh-CN" sz="2000" b="1"/>
              <a:t>——</a:t>
            </a:r>
            <a:r>
              <a:rPr lang="zh-CN" altLang="en-US" sz="2000" b="1"/>
              <a:t>专用和通用神经网络计算机的设计、单元连接、运算模式、</a:t>
            </a:r>
            <a:r>
              <a:rPr lang="en-US" altLang="zh-CN" sz="2000" b="1"/>
              <a:t>I/O</a:t>
            </a:r>
            <a:r>
              <a:rPr lang="zh-CN" altLang="en-US" sz="2000" b="1"/>
              <a:t>、存贮</a:t>
            </a:r>
            <a:r>
              <a:rPr lang="en-US" altLang="zh-CN" sz="2000" b="1"/>
              <a:t>/</a:t>
            </a:r>
            <a:r>
              <a:rPr lang="zh-CN" altLang="en-US" sz="2000" b="1"/>
              <a:t>计算，与现有技术的兼容与匹配等。</a:t>
            </a:r>
            <a:endParaRPr lang="zh-CN" altLang="en-US" sz="2000" b="1"/>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ChangeArrowheads="1"/>
          </p:cNvSpPr>
          <p:nvPr/>
        </p:nvSpPr>
        <p:spPr bwMode="auto">
          <a:xfrm>
            <a:off x="404664" y="1275606"/>
            <a:ext cx="5994797"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20000"/>
              </a:spcBef>
              <a:buClr>
                <a:schemeClr val="folHlink"/>
              </a:buClr>
              <a:buSzPct val="85000"/>
              <a:buFont typeface="Wingdings 2" panose="05020102010507070707" pitchFamily="18" charset="2"/>
              <a:buNone/>
            </a:pPr>
            <a:r>
              <a:rPr lang="zh-CN" altLang="en-US" sz="2400" b="1" dirty="0">
                <a:solidFill>
                  <a:schemeClr val="folHlink"/>
                </a:solidFill>
                <a:latin typeface="宋体" panose="02010600030101010101" pitchFamily="2" charset="-122"/>
              </a:rPr>
              <a:t>反思期（</a:t>
            </a:r>
            <a:r>
              <a:rPr lang="en-US" altLang="zh-CN" sz="2400" b="1" dirty="0">
                <a:solidFill>
                  <a:schemeClr val="folHlink"/>
                </a:solidFill>
                <a:latin typeface="Times New Roman" panose="02020603050405020304" pitchFamily="18" charset="0"/>
              </a:rPr>
              <a:t>1969~1982</a:t>
            </a:r>
            <a:r>
              <a:rPr lang="zh-CN" altLang="en-US" sz="2400" b="1" dirty="0">
                <a:solidFill>
                  <a:schemeClr val="folHlink"/>
                </a:solidFill>
                <a:latin typeface="宋体" panose="02010600030101010101" pitchFamily="2" charset="-122"/>
              </a:rPr>
              <a:t>）</a:t>
            </a:r>
            <a:endParaRPr lang="zh-CN" altLang="en-US" sz="2400" dirty="0">
              <a:solidFill>
                <a:schemeClr val="folHlink"/>
              </a:solidFill>
              <a:latin typeface="Times New Roman" panose="02020603050405020304" pitchFamily="18" charset="0"/>
            </a:endParaRPr>
          </a:p>
          <a:p>
            <a:pPr eaLnBrk="1" hangingPunct="1">
              <a:spcBef>
                <a:spcPct val="20000"/>
              </a:spcBef>
              <a:buClr>
                <a:schemeClr val="folHlink"/>
              </a:buClr>
              <a:buSzPct val="85000"/>
              <a:buFont typeface="Wingdings 2" panose="05020102010507070707" pitchFamily="18" charset="2"/>
              <a:buChar char="¡"/>
            </a:pPr>
            <a:r>
              <a:rPr lang="en-US" altLang="zh-CN" sz="2100" b="1" dirty="0">
                <a:latin typeface="Times New Roman" panose="02020603050405020304" pitchFamily="18" charset="0"/>
              </a:rPr>
              <a:t>M. L. Minsky</a:t>
            </a:r>
            <a:r>
              <a:rPr lang="zh-CN" altLang="en-US" sz="2100" b="1" dirty="0">
                <a:latin typeface="宋体" panose="02010600030101010101" pitchFamily="2" charset="-122"/>
              </a:rPr>
              <a:t>和</a:t>
            </a:r>
            <a:r>
              <a:rPr lang="en-US" altLang="zh-CN" sz="2100" b="1" dirty="0">
                <a:latin typeface="Times New Roman" panose="02020603050405020304" pitchFamily="18" charset="0"/>
              </a:rPr>
              <a:t>S. </a:t>
            </a:r>
            <a:r>
              <a:rPr lang="en-US" altLang="zh-CN" sz="2100" b="1" dirty="0" err="1">
                <a:latin typeface="Times New Roman" panose="02020603050405020304" pitchFamily="18" charset="0"/>
              </a:rPr>
              <a:t>Papert</a:t>
            </a:r>
            <a:r>
              <a:rPr lang="zh-CN" altLang="en-US" sz="2100" b="1" dirty="0">
                <a:latin typeface="宋体" panose="02010600030101010101" pitchFamily="2" charset="-122"/>
              </a:rPr>
              <a:t>，</a:t>
            </a:r>
            <a:r>
              <a:rPr lang="en-US" altLang="zh-CN" sz="2100" b="1" dirty="0">
                <a:latin typeface="宋体" panose="02010600030101010101" pitchFamily="2" charset="-122"/>
              </a:rPr>
              <a:t>《</a:t>
            </a:r>
            <a:r>
              <a:rPr lang="en-US" altLang="zh-CN" sz="2100" b="1" dirty="0">
                <a:latin typeface="Times New Roman" panose="02020603050405020304" pitchFamily="18" charset="0"/>
              </a:rPr>
              <a:t>Perceptron</a:t>
            </a:r>
            <a:r>
              <a:rPr lang="en-US" altLang="zh-CN" sz="2100" b="1" dirty="0">
                <a:latin typeface="宋体" panose="02010600030101010101" pitchFamily="2" charset="-122"/>
              </a:rPr>
              <a:t>》</a:t>
            </a:r>
            <a:r>
              <a:rPr lang="zh-CN" altLang="en-US" sz="2100" b="1" dirty="0">
                <a:latin typeface="宋体" panose="02010600030101010101" pitchFamily="2" charset="-122"/>
              </a:rPr>
              <a:t>，</a:t>
            </a:r>
            <a:r>
              <a:rPr lang="en-US" altLang="zh-CN" sz="2100" b="1" dirty="0">
                <a:latin typeface="Times New Roman" panose="02020603050405020304" pitchFamily="18" charset="0"/>
              </a:rPr>
              <a:t>MIT Press</a:t>
            </a:r>
            <a:r>
              <a:rPr lang="zh-CN" altLang="en-US" sz="2100" b="1" dirty="0">
                <a:latin typeface="宋体" panose="02010600030101010101" pitchFamily="2" charset="-122"/>
              </a:rPr>
              <a:t>，</a:t>
            </a:r>
            <a:r>
              <a:rPr lang="en-US" altLang="zh-CN" sz="2100" b="1" dirty="0">
                <a:latin typeface="Times New Roman" panose="02020603050405020304" pitchFamily="18" charset="0"/>
              </a:rPr>
              <a:t>1969</a:t>
            </a:r>
            <a:r>
              <a:rPr lang="zh-CN" altLang="en-US" sz="2100" b="1" dirty="0">
                <a:latin typeface="宋体" panose="02010600030101010101" pitchFamily="2" charset="-122"/>
              </a:rPr>
              <a:t>年</a:t>
            </a:r>
            <a:r>
              <a:rPr lang="zh-CN" altLang="en-US" sz="2100" b="1" dirty="0"/>
              <a:t> </a:t>
            </a:r>
            <a:endParaRPr lang="zh-CN" altLang="en-US" sz="2100" b="1" dirty="0"/>
          </a:p>
          <a:p>
            <a:pPr eaLnBrk="1" hangingPunct="1">
              <a:spcBef>
                <a:spcPct val="20000"/>
              </a:spcBef>
              <a:buClr>
                <a:schemeClr val="folHlink"/>
              </a:buClr>
              <a:buSzPct val="85000"/>
              <a:buFont typeface="Wingdings 2" panose="05020102010507070707" pitchFamily="18" charset="2"/>
              <a:buChar char="¡"/>
            </a:pPr>
            <a:r>
              <a:rPr lang="zh-CN" altLang="en-US" sz="2100" b="1" dirty="0">
                <a:latin typeface="宋体" panose="02010600030101010101" pitchFamily="2" charset="-122"/>
              </a:rPr>
              <a:t>“异或</a:t>
            </a:r>
            <a:r>
              <a:rPr lang="zh-CN" altLang="en-US" sz="2100" b="1" dirty="0">
                <a:latin typeface="Times New Roman" panose="02020603050405020304" pitchFamily="18" charset="0"/>
              </a:rPr>
              <a:t>”</a:t>
            </a:r>
            <a:r>
              <a:rPr lang="zh-CN" altLang="en-US" sz="2100" b="1" dirty="0">
                <a:latin typeface="宋体" panose="02010600030101010101" pitchFamily="2" charset="-122"/>
              </a:rPr>
              <a:t>运算不可表示</a:t>
            </a:r>
            <a:r>
              <a:rPr lang="zh-CN" altLang="en-US" sz="2100" b="1" dirty="0"/>
              <a:t> </a:t>
            </a:r>
            <a:endParaRPr lang="zh-CN" altLang="en-US" sz="2100" b="1" dirty="0"/>
          </a:p>
          <a:p>
            <a:pPr eaLnBrk="1" hangingPunct="1">
              <a:spcBef>
                <a:spcPct val="20000"/>
              </a:spcBef>
              <a:buClr>
                <a:schemeClr val="folHlink"/>
              </a:buClr>
              <a:buSzPct val="85000"/>
              <a:buFont typeface="Wingdings 2" panose="05020102010507070707" pitchFamily="18" charset="2"/>
              <a:buChar char="¡"/>
            </a:pPr>
            <a:r>
              <a:rPr lang="zh-CN" altLang="en-US" sz="2100" b="1" dirty="0">
                <a:latin typeface="宋体" panose="02010600030101010101" pitchFamily="2" charset="-122"/>
              </a:rPr>
              <a:t>二十世纪</a:t>
            </a:r>
            <a:r>
              <a:rPr lang="en-US" altLang="zh-CN" sz="2100" b="1" dirty="0">
                <a:latin typeface="Times New Roman" panose="02020603050405020304" pitchFamily="18" charset="0"/>
              </a:rPr>
              <a:t>70</a:t>
            </a:r>
            <a:r>
              <a:rPr lang="zh-CN" altLang="en-US" sz="2100" b="1" dirty="0">
                <a:latin typeface="宋体" panose="02010600030101010101" pitchFamily="2" charset="-122"/>
              </a:rPr>
              <a:t>年代和</a:t>
            </a:r>
            <a:r>
              <a:rPr lang="en-US" altLang="zh-CN" sz="2100" b="1" dirty="0">
                <a:latin typeface="Times New Roman" panose="02020603050405020304" pitchFamily="18" charset="0"/>
              </a:rPr>
              <a:t>80</a:t>
            </a:r>
            <a:r>
              <a:rPr lang="zh-CN" altLang="en-US" sz="2100" b="1" dirty="0">
                <a:latin typeface="宋体" panose="02010600030101010101" pitchFamily="2" charset="-122"/>
              </a:rPr>
              <a:t>年代早期的研究结果</a:t>
            </a:r>
            <a:r>
              <a:rPr lang="zh-CN" altLang="en-US" sz="2100" b="1" dirty="0"/>
              <a:t> </a:t>
            </a:r>
            <a:endParaRPr lang="zh-CN" altLang="en-US" sz="2100" b="1" dirty="0"/>
          </a:p>
          <a:p>
            <a:pPr eaLnBrk="1" hangingPunct="1">
              <a:spcBef>
                <a:spcPct val="20000"/>
              </a:spcBef>
              <a:buClr>
                <a:schemeClr val="folHlink"/>
              </a:buClr>
              <a:buSzPct val="85000"/>
              <a:buFont typeface="Wingdings 2" panose="05020102010507070707" pitchFamily="18" charset="2"/>
              <a:buChar char="¡"/>
            </a:pPr>
            <a:r>
              <a:rPr lang="zh-CN" altLang="en-US" sz="2100" b="1" dirty="0">
                <a:latin typeface="宋体" panose="02010600030101010101" pitchFamily="2" charset="-122"/>
              </a:rPr>
              <a:t>认识规律：认识</a:t>
            </a:r>
            <a:r>
              <a:rPr lang="en-US" altLang="zh-CN" sz="2100" b="1" dirty="0">
                <a:latin typeface="Times New Roman" panose="02020603050405020304" pitchFamily="18" charset="0"/>
              </a:rPr>
              <a:t>——</a:t>
            </a:r>
            <a:r>
              <a:rPr lang="zh-CN" altLang="en-US" sz="2100" b="1" dirty="0">
                <a:latin typeface="宋体" panose="02010600030101010101" pitchFamily="2" charset="-122"/>
              </a:rPr>
              <a:t>实践</a:t>
            </a:r>
            <a:r>
              <a:rPr lang="en-US" altLang="zh-CN" sz="2100" b="1" dirty="0">
                <a:latin typeface="Times New Roman" panose="02020603050405020304" pitchFamily="18" charset="0"/>
              </a:rPr>
              <a:t>——</a:t>
            </a:r>
            <a:r>
              <a:rPr lang="zh-CN" altLang="en-US" sz="2100" b="1" dirty="0">
                <a:latin typeface="宋体" panose="02010600030101010101" pitchFamily="2" charset="-122"/>
              </a:rPr>
              <a:t>再认识</a:t>
            </a:r>
            <a:endParaRPr lang="zh-CN" altLang="en-US" sz="21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 calcmode="lin" valueType="num">
                                      <p:cBhvr additive="base">
                                        <p:cTn id="7" dur="500" fill="hold"/>
                                        <p:tgtEl>
                                          <p:spTgt spid="348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8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819">
                                            <p:txEl>
                                              <p:pRg st="1" end="1"/>
                                            </p:txEl>
                                          </p:spTgt>
                                        </p:tgtEl>
                                        <p:attrNameLst>
                                          <p:attrName>style.visibility</p:attrName>
                                        </p:attrNameLst>
                                      </p:cBhvr>
                                      <p:to>
                                        <p:strVal val="visible"/>
                                      </p:to>
                                    </p:set>
                                    <p:anim calcmode="lin" valueType="num">
                                      <p:cBhvr additive="base">
                                        <p:cTn id="13" dur="500" fill="hold"/>
                                        <p:tgtEl>
                                          <p:spTgt spid="348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8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819">
                                            <p:txEl>
                                              <p:pRg st="2" end="2"/>
                                            </p:txEl>
                                          </p:spTgt>
                                        </p:tgtEl>
                                        <p:attrNameLst>
                                          <p:attrName>style.visibility</p:attrName>
                                        </p:attrNameLst>
                                      </p:cBhvr>
                                      <p:to>
                                        <p:strVal val="visible"/>
                                      </p:to>
                                    </p:set>
                                    <p:anim calcmode="lin" valueType="num">
                                      <p:cBhvr additive="base">
                                        <p:cTn id="19" dur="500" fill="hold"/>
                                        <p:tgtEl>
                                          <p:spTgt spid="348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8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819">
                                            <p:txEl>
                                              <p:pRg st="3" end="3"/>
                                            </p:txEl>
                                          </p:spTgt>
                                        </p:tgtEl>
                                        <p:attrNameLst>
                                          <p:attrName>style.visibility</p:attrName>
                                        </p:attrNameLst>
                                      </p:cBhvr>
                                      <p:to>
                                        <p:strVal val="visible"/>
                                      </p:to>
                                    </p:set>
                                    <p:anim calcmode="lin" valueType="num">
                                      <p:cBhvr additive="base">
                                        <p:cTn id="25" dur="500" fill="hold"/>
                                        <p:tgtEl>
                                          <p:spTgt spid="3481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8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819">
                                            <p:txEl>
                                              <p:pRg st="4" end="4"/>
                                            </p:txEl>
                                          </p:spTgt>
                                        </p:tgtEl>
                                        <p:attrNameLst>
                                          <p:attrName>style.visibility</p:attrName>
                                        </p:attrNameLst>
                                      </p:cBhvr>
                                      <p:to>
                                        <p:strVal val="visible"/>
                                      </p:to>
                                    </p:set>
                                    <p:anim calcmode="lin" valueType="num">
                                      <p:cBhvr additive="base">
                                        <p:cTn id="31" dur="500" fill="hold"/>
                                        <p:tgtEl>
                                          <p:spTgt spid="3481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81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autoUpdateAnimBg="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5" name="Rectangle 2"/>
          <p:cNvSpPr>
            <a:spLocks noGrp="1" noChangeArrowheads="1"/>
          </p:cNvSpPr>
          <p:nvPr>
            <p:ph type="title"/>
          </p:nvPr>
        </p:nvSpPr>
        <p:spPr>
          <a:xfrm>
            <a:off x="260648" y="267494"/>
            <a:ext cx="5829300" cy="457200"/>
          </a:xfrm>
        </p:spPr>
        <p:txBody>
          <a:bodyPr>
            <a:normAutofit/>
          </a:bodyPr>
          <a:lstStyle/>
          <a:p>
            <a:pPr algn="l" eaLnBrk="1" hangingPunct="1">
              <a:buFontTx/>
              <a:buNone/>
            </a:pPr>
            <a:r>
              <a:rPr lang="zh-CN" altLang="en-US" sz="2000" dirty="0"/>
              <a:t>人工神经网络智能信息处理系统的应用研究</a:t>
            </a:r>
            <a:endParaRPr lang="zh-CN" altLang="en-US" sz="2000" dirty="0"/>
          </a:p>
        </p:txBody>
      </p:sp>
      <p:sp>
        <p:nvSpPr>
          <p:cNvPr id="179203" name="Rectangle 3"/>
          <p:cNvSpPr>
            <a:spLocks noGrp="1" noChangeArrowheads="1"/>
          </p:cNvSpPr>
          <p:nvPr>
            <p:ph type="body" idx="1"/>
          </p:nvPr>
        </p:nvSpPr>
        <p:spPr>
          <a:xfrm>
            <a:off x="6946" y="723914"/>
            <a:ext cx="6336704" cy="3543300"/>
          </a:xfrm>
        </p:spPr>
        <p:txBody>
          <a:bodyPr>
            <a:noAutofit/>
          </a:bodyPr>
          <a:lstStyle/>
          <a:p>
            <a:pPr lvl="1" eaLnBrk="1" hangingPunct="1">
              <a:lnSpc>
                <a:spcPct val="120000"/>
              </a:lnSpc>
              <a:buFont typeface="Wingdings" panose="05000000000000000000" pitchFamily="2" charset="2"/>
              <a:buChar char="v"/>
            </a:pPr>
            <a:r>
              <a:rPr lang="en-US" altLang="zh-CN" sz="1800" dirty="0"/>
              <a:t>    </a:t>
            </a:r>
            <a:r>
              <a:rPr lang="zh-CN" altLang="en-US" sz="1800" b="1" dirty="0"/>
              <a:t>自适应信号处理</a:t>
            </a:r>
            <a:r>
              <a:rPr lang="en-US" altLang="zh-CN" sz="1800" b="1" dirty="0"/>
              <a:t>——</a:t>
            </a:r>
            <a:r>
              <a:rPr lang="zh-CN" altLang="en-US" sz="1800" b="1" dirty="0"/>
              <a:t>自适应滤波、时间序列预测、均衡、谱估计、 阵列处理、检测噪声相消等；</a:t>
            </a:r>
            <a:endParaRPr lang="zh-CN" altLang="en-US" sz="1800" b="1" dirty="0"/>
          </a:p>
          <a:p>
            <a:pPr lvl="1" eaLnBrk="1" hangingPunct="1">
              <a:lnSpc>
                <a:spcPct val="120000"/>
              </a:lnSpc>
              <a:buFont typeface="Wingdings" panose="05000000000000000000" pitchFamily="2" charset="2"/>
              <a:buChar char="v"/>
            </a:pPr>
            <a:r>
              <a:rPr lang="zh-CN" altLang="en-US" sz="1800" b="1" dirty="0"/>
              <a:t>    非线性信号处理</a:t>
            </a:r>
            <a:r>
              <a:rPr lang="en-US" altLang="zh-CN" sz="1800" b="1" dirty="0"/>
              <a:t>——</a:t>
            </a:r>
            <a:r>
              <a:rPr lang="zh-CN" altLang="en-US" sz="1800" b="1" dirty="0"/>
              <a:t>非线性滤波、非线性预测、非线性谱估计、非线性编码、映射、调制、解调、中值预处理等；</a:t>
            </a:r>
            <a:endParaRPr lang="zh-CN" altLang="en-US" sz="1800" b="1" dirty="0"/>
          </a:p>
          <a:p>
            <a:pPr lvl="1" eaLnBrk="1" hangingPunct="1">
              <a:lnSpc>
                <a:spcPct val="120000"/>
              </a:lnSpc>
              <a:buFont typeface="Wingdings" panose="05000000000000000000" pitchFamily="2" charset="2"/>
              <a:buChar char="v"/>
            </a:pPr>
            <a:r>
              <a:rPr lang="zh-CN" altLang="en-US" sz="1800" b="1" dirty="0"/>
              <a:t>    优化与控制</a:t>
            </a:r>
            <a:r>
              <a:rPr lang="en-US" altLang="zh-CN" sz="1800" b="1" dirty="0"/>
              <a:t>——</a:t>
            </a:r>
            <a:r>
              <a:rPr lang="zh-CN" altLang="en-US" sz="1800" b="1" dirty="0"/>
              <a:t>优化求解、辨识、鲁棒性控制、自适应、变结构控制、决策与管理、并行控制、分布控制、智能控制等；</a:t>
            </a:r>
            <a:endParaRPr lang="zh-CN" altLang="en-US" sz="1800" b="1" dirty="0"/>
          </a:p>
          <a:p>
            <a:pPr lvl="1" eaLnBrk="1" hangingPunct="1">
              <a:lnSpc>
                <a:spcPct val="120000"/>
              </a:lnSpc>
              <a:buFont typeface="Wingdings" panose="05000000000000000000" pitchFamily="2" charset="2"/>
              <a:buChar char="v"/>
            </a:pPr>
            <a:r>
              <a:rPr lang="zh-CN" altLang="en-US" sz="1800" b="1" dirty="0"/>
              <a:t>    认知与</a:t>
            </a:r>
            <a:r>
              <a:rPr lang="en-US" altLang="zh-CN" sz="1800" b="1" i="1" dirty="0"/>
              <a:t>AI</a:t>
            </a:r>
            <a:r>
              <a:rPr lang="en-US" altLang="zh-CN" sz="1800" b="1" dirty="0"/>
              <a:t>——</a:t>
            </a:r>
            <a:r>
              <a:rPr lang="zh-CN" altLang="en-US" sz="1800" b="1" dirty="0"/>
              <a:t>模式识别、计算机视觉、听觉、特征提取、语言翻译、</a:t>
            </a:r>
            <a:r>
              <a:rPr lang="en-US" altLang="zh-CN" sz="1800" b="1" i="1" dirty="0"/>
              <a:t>AM</a:t>
            </a:r>
            <a:r>
              <a:rPr lang="zh-CN" altLang="en-US" sz="1800" b="1" dirty="0"/>
              <a:t>、逻辑推理、知识工程、专家系统、智能计算机与智能机器人、故障诊断、自然语言处理等。 </a:t>
            </a:r>
            <a:endParaRPr lang="zh-CN" altLang="en-US" sz="1800" b="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animEffect transition="in" filter="fade">
                                      <p:cBhvr>
                                        <p:cTn id="7" dur="1000"/>
                                        <p:tgtEl>
                                          <p:spTgt spid="179203">
                                            <p:txEl>
                                              <p:pRg st="0" end="0"/>
                                            </p:txEl>
                                          </p:spTgt>
                                        </p:tgtEl>
                                      </p:cBhvr>
                                    </p:animEffect>
                                    <p:anim calcmode="lin" valueType="num">
                                      <p:cBhvr>
                                        <p:cTn id="8" dur="1000" fill="hold"/>
                                        <p:tgtEl>
                                          <p:spTgt spid="17920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920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9203">
                                            <p:txEl>
                                              <p:pRg st="1" end="1"/>
                                            </p:txEl>
                                          </p:spTgt>
                                        </p:tgtEl>
                                        <p:attrNameLst>
                                          <p:attrName>style.visibility</p:attrName>
                                        </p:attrNameLst>
                                      </p:cBhvr>
                                      <p:to>
                                        <p:strVal val="visible"/>
                                      </p:to>
                                    </p:set>
                                    <p:animEffect transition="in" filter="fade">
                                      <p:cBhvr>
                                        <p:cTn id="14" dur="1000"/>
                                        <p:tgtEl>
                                          <p:spTgt spid="179203">
                                            <p:txEl>
                                              <p:pRg st="1" end="1"/>
                                            </p:txEl>
                                          </p:spTgt>
                                        </p:tgtEl>
                                      </p:cBhvr>
                                    </p:animEffect>
                                    <p:anim calcmode="lin" valueType="num">
                                      <p:cBhvr>
                                        <p:cTn id="15" dur="1000" fill="hold"/>
                                        <p:tgtEl>
                                          <p:spTgt spid="17920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7920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79203">
                                            <p:txEl>
                                              <p:pRg st="2" end="2"/>
                                            </p:txEl>
                                          </p:spTgt>
                                        </p:tgtEl>
                                        <p:attrNameLst>
                                          <p:attrName>style.visibility</p:attrName>
                                        </p:attrNameLst>
                                      </p:cBhvr>
                                      <p:to>
                                        <p:strVal val="visible"/>
                                      </p:to>
                                    </p:set>
                                    <p:animEffect transition="in" filter="fade">
                                      <p:cBhvr>
                                        <p:cTn id="21" dur="1000"/>
                                        <p:tgtEl>
                                          <p:spTgt spid="179203">
                                            <p:txEl>
                                              <p:pRg st="2" end="2"/>
                                            </p:txEl>
                                          </p:spTgt>
                                        </p:tgtEl>
                                      </p:cBhvr>
                                    </p:animEffect>
                                    <p:anim calcmode="lin" valueType="num">
                                      <p:cBhvr>
                                        <p:cTn id="22" dur="1000" fill="hold"/>
                                        <p:tgtEl>
                                          <p:spTgt spid="17920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7920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79203">
                                            <p:txEl>
                                              <p:pRg st="3" end="3"/>
                                            </p:txEl>
                                          </p:spTgt>
                                        </p:tgtEl>
                                        <p:attrNameLst>
                                          <p:attrName>style.visibility</p:attrName>
                                        </p:attrNameLst>
                                      </p:cBhvr>
                                      <p:to>
                                        <p:strVal val="visible"/>
                                      </p:to>
                                    </p:set>
                                    <p:animEffect transition="in" filter="fade">
                                      <p:cBhvr>
                                        <p:cTn id="28" dur="1000"/>
                                        <p:tgtEl>
                                          <p:spTgt spid="179203">
                                            <p:txEl>
                                              <p:pRg st="3" end="3"/>
                                            </p:txEl>
                                          </p:spTgt>
                                        </p:tgtEl>
                                      </p:cBhvr>
                                    </p:animEffect>
                                    <p:anim calcmode="lin" valueType="num">
                                      <p:cBhvr>
                                        <p:cTn id="29" dur="1000" fill="hold"/>
                                        <p:tgtEl>
                                          <p:spTgt spid="17920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7920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6565" y="-14380"/>
            <a:ext cx="39174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3200" b="1" dirty="0">
                <a:solidFill>
                  <a:srgbClr val="CCCCFF"/>
                </a:solidFill>
                <a:effectLst>
                  <a:outerShdw blurRad="38100" dist="38100" dir="2700000" algn="tl">
                    <a:srgbClr val="000000"/>
                  </a:outerShdw>
                </a:effectLst>
                <a:ea typeface="楷体_GB2312"/>
                <a:cs typeface="楷体_GB2312"/>
              </a:rPr>
              <a:t>生物特征识别：</a:t>
            </a:r>
            <a:endParaRPr lang="zh-CN" altLang="en-US" sz="3200" b="1" dirty="0">
              <a:solidFill>
                <a:srgbClr val="CCCCFF"/>
              </a:solidFill>
              <a:effectLst>
                <a:outerShdw blurRad="38100" dist="38100" dir="2700000" algn="tl">
                  <a:srgbClr val="000000"/>
                </a:outerShdw>
              </a:effectLst>
              <a:ea typeface="楷体_GB2312"/>
              <a:cs typeface="楷体_GB2312"/>
            </a:endParaRPr>
          </a:p>
        </p:txBody>
      </p:sp>
      <p:sp>
        <p:nvSpPr>
          <p:cNvPr id="5" name="Text Box 3"/>
          <p:cNvSpPr txBox="1">
            <a:spLocks noChangeArrowheads="1"/>
          </p:cNvSpPr>
          <p:nvPr/>
        </p:nvSpPr>
        <p:spPr bwMode="auto">
          <a:xfrm>
            <a:off x="-469478" y="4560863"/>
            <a:ext cx="7696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sz="2000">
              <a:latin typeface="Palatino Linotype" panose="02040502050505030304" pitchFamily="18" charset="0"/>
            </a:endParaRPr>
          </a:p>
        </p:txBody>
      </p:sp>
      <p:pic>
        <p:nvPicPr>
          <p:cNvPr id="6" name="Picture 4" descr="脸形"/>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7527" y="880221"/>
            <a:ext cx="1160463" cy="1439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5" descr="指纹"/>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8506" y="880220"/>
            <a:ext cx="1204913" cy="1439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Picture 6" descr="手形"/>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1211" y="866645"/>
            <a:ext cx="1143000" cy="1439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 name="Picture 7" descr="瞳孔"/>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142" y="3170983"/>
            <a:ext cx="1190625" cy="1439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 name="Picture 8" descr="手写体签名"/>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9748" y="3169395"/>
            <a:ext cx="1198563" cy="1439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 name="Picture 9" descr="声音"/>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3697" y="3169395"/>
            <a:ext cx="1160462" cy="1439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 name="Picture 10" descr="脸部热量图"/>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67693" y="880220"/>
            <a:ext cx="1204912" cy="1439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 name="Picture 11" descr="手部血管分布"/>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92006" y="880220"/>
            <a:ext cx="1185863" cy="1439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 name="Picture 12" descr="视网膜"/>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59001" y="3169395"/>
            <a:ext cx="1179513" cy="1441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 name="Text Box 13"/>
          <p:cNvSpPr txBox="1">
            <a:spLocks noChangeArrowheads="1"/>
          </p:cNvSpPr>
          <p:nvPr/>
        </p:nvSpPr>
        <p:spPr bwMode="auto">
          <a:xfrm>
            <a:off x="261989" y="2320083"/>
            <a:ext cx="914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latin typeface="黑体" panose="02010609060101010101" pitchFamily="49" charset="-122"/>
                <a:ea typeface="黑体" panose="02010609060101010101" pitchFamily="49" charset="-122"/>
              </a:rPr>
              <a:t>人脸  </a:t>
            </a:r>
            <a:endParaRPr lang="zh-CN" altLang="en-US" sz="2000">
              <a:latin typeface="黑体" panose="02010609060101010101" pitchFamily="49" charset="-122"/>
              <a:ea typeface="黑体" panose="02010609060101010101" pitchFamily="49" charset="-122"/>
            </a:endParaRPr>
          </a:p>
        </p:txBody>
      </p:sp>
      <p:sp>
        <p:nvSpPr>
          <p:cNvPr id="16" name="Text Box 14"/>
          <p:cNvSpPr txBox="1">
            <a:spLocks noChangeArrowheads="1"/>
          </p:cNvSpPr>
          <p:nvPr/>
        </p:nvSpPr>
        <p:spPr bwMode="auto">
          <a:xfrm>
            <a:off x="1253381" y="2320082"/>
            <a:ext cx="15224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latin typeface="黑体" panose="02010609060101010101" pitchFamily="49" charset="-122"/>
                <a:ea typeface="黑体" panose="02010609060101010101" pitchFamily="49" charset="-122"/>
              </a:rPr>
              <a:t>脸部热量图  </a:t>
            </a:r>
            <a:endParaRPr lang="zh-CN" altLang="en-US" sz="2000">
              <a:latin typeface="黑体" panose="02010609060101010101" pitchFamily="49" charset="-122"/>
              <a:ea typeface="黑体" panose="02010609060101010101" pitchFamily="49" charset="-122"/>
            </a:endParaRPr>
          </a:p>
        </p:txBody>
      </p:sp>
      <p:sp>
        <p:nvSpPr>
          <p:cNvPr id="17" name="Text Box 15"/>
          <p:cNvSpPr txBox="1">
            <a:spLocks noChangeArrowheads="1"/>
          </p:cNvSpPr>
          <p:nvPr/>
        </p:nvSpPr>
        <p:spPr bwMode="auto">
          <a:xfrm>
            <a:off x="3031380" y="2320082"/>
            <a:ext cx="914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latin typeface="黑体" panose="02010609060101010101" pitchFamily="49" charset="-122"/>
                <a:ea typeface="黑体" panose="02010609060101010101" pitchFamily="49" charset="-122"/>
              </a:rPr>
              <a:t>指纹  </a:t>
            </a:r>
            <a:endParaRPr lang="zh-CN" altLang="en-US" sz="2000">
              <a:latin typeface="黑体" panose="02010609060101010101" pitchFamily="49" charset="-122"/>
              <a:ea typeface="黑体" panose="02010609060101010101" pitchFamily="49" charset="-122"/>
            </a:endParaRPr>
          </a:p>
        </p:txBody>
      </p:sp>
      <p:sp>
        <p:nvSpPr>
          <p:cNvPr id="18" name="Text Box 16"/>
          <p:cNvSpPr txBox="1">
            <a:spLocks noChangeArrowheads="1"/>
          </p:cNvSpPr>
          <p:nvPr/>
        </p:nvSpPr>
        <p:spPr bwMode="auto">
          <a:xfrm>
            <a:off x="4429967" y="2320082"/>
            <a:ext cx="914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latin typeface="黑体" panose="02010609060101010101" pitchFamily="49" charset="-122"/>
                <a:ea typeface="黑体" panose="02010609060101010101" pitchFamily="49" charset="-122"/>
              </a:rPr>
              <a:t>手形  </a:t>
            </a:r>
            <a:endParaRPr lang="zh-CN" altLang="en-US" sz="2000">
              <a:latin typeface="黑体" panose="02010609060101010101" pitchFamily="49" charset="-122"/>
              <a:ea typeface="黑体" panose="02010609060101010101" pitchFamily="49" charset="-122"/>
            </a:endParaRPr>
          </a:p>
        </p:txBody>
      </p:sp>
      <p:sp>
        <p:nvSpPr>
          <p:cNvPr id="19" name="Text Box 17"/>
          <p:cNvSpPr txBox="1">
            <a:spLocks noChangeArrowheads="1"/>
          </p:cNvSpPr>
          <p:nvPr/>
        </p:nvSpPr>
        <p:spPr bwMode="auto">
          <a:xfrm>
            <a:off x="5276105" y="2320082"/>
            <a:ext cx="1828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latin typeface="黑体" panose="02010609060101010101" pitchFamily="49" charset="-122"/>
                <a:ea typeface="黑体" panose="02010609060101010101" pitchFamily="49" charset="-122"/>
              </a:rPr>
              <a:t>手部血管分布  </a:t>
            </a:r>
            <a:endParaRPr lang="zh-CN" altLang="en-US" sz="2000">
              <a:latin typeface="黑体" panose="02010609060101010101" pitchFamily="49" charset="-122"/>
              <a:ea typeface="黑体" panose="02010609060101010101" pitchFamily="49" charset="-122"/>
            </a:endParaRPr>
          </a:p>
        </p:txBody>
      </p:sp>
      <p:sp>
        <p:nvSpPr>
          <p:cNvPr id="20" name="Text Box 18"/>
          <p:cNvSpPr txBox="1">
            <a:spLocks noChangeArrowheads="1"/>
          </p:cNvSpPr>
          <p:nvPr/>
        </p:nvSpPr>
        <p:spPr bwMode="auto">
          <a:xfrm>
            <a:off x="488579" y="4610845"/>
            <a:ext cx="914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latin typeface="黑体" panose="02010609060101010101" pitchFamily="49" charset="-122"/>
                <a:ea typeface="黑体" panose="02010609060101010101" pitchFamily="49" charset="-122"/>
              </a:rPr>
              <a:t>虹膜  </a:t>
            </a:r>
            <a:endParaRPr lang="zh-CN" altLang="en-US" sz="2000">
              <a:latin typeface="黑体" panose="02010609060101010101" pitchFamily="49" charset="-122"/>
              <a:ea typeface="黑体" panose="02010609060101010101" pitchFamily="49" charset="-122"/>
            </a:endParaRPr>
          </a:p>
        </p:txBody>
      </p:sp>
      <p:sp>
        <p:nvSpPr>
          <p:cNvPr id="21" name="Text Box 19"/>
          <p:cNvSpPr txBox="1">
            <a:spLocks noChangeArrowheads="1"/>
          </p:cNvSpPr>
          <p:nvPr/>
        </p:nvSpPr>
        <p:spPr bwMode="auto">
          <a:xfrm>
            <a:off x="2032025" y="4682284"/>
            <a:ext cx="1143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latin typeface="黑体" panose="02010609060101010101" pitchFamily="49" charset="-122"/>
                <a:ea typeface="黑体" panose="02010609060101010101" pitchFamily="49" charset="-122"/>
              </a:rPr>
              <a:t>视网膜  </a:t>
            </a:r>
            <a:endParaRPr lang="zh-CN" altLang="en-US" sz="2000">
              <a:latin typeface="黑体" panose="02010609060101010101" pitchFamily="49" charset="-122"/>
              <a:ea typeface="黑体" panose="02010609060101010101" pitchFamily="49" charset="-122"/>
            </a:endParaRPr>
          </a:p>
        </p:txBody>
      </p:sp>
      <p:sp>
        <p:nvSpPr>
          <p:cNvPr id="22" name="Text Box 20"/>
          <p:cNvSpPr txBox="1">
            <a:spLocks noChangeArrowheads="1"/>
          </p:cNvSpPr>
          <p:nvPr/>
        </p:nvSpPr>
        <p:spPr bwMode="auto">
          <a:xfrm>
            <a:off x="3634210" y="4609257"/>
            <a:ext cx="914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latin typeface="黑体" panose="02010609060101010101" pitchFamily="49" charset="-122"/>
                <a:ea typeface="黑体" panose="02010609060101010101" pitchFamily="49" charset="-122"/>
              </a:rPr>
              <a:t>签名  </a:t>
            </a:r>
            <a:endParaRPr lang="zh-CN" altLang="en-US" sz="2000">
              <a:latin typeface="黑体" panose="02010609060101010101" pitchFamily="49" charset="-122"/>
              <a:ea typeface="黑体" panose="02010609060101010101" pitchFamily="49" charset="-122"/>
            </a:endParaRPr>
          </a:p>
        </p:txBody>
      </p:sp>
      <p:sp>
        <p:nvSpPr>
          <p:cNvPr id="23" name="Text Box 21"/>
          <p:cNvSpPr txBox="1">
            <a:spLocks noChangeArrowheads="1"/>
          </p:cNvSpPr>
          <p:nvPr/>
        </p:nvSpPr>
        <p:spPr bwMode="auto">
          <a:xfrm>
            <a:off x="5148158" y="4609257"/>
            <a:ext cx="914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latin typeface="黑体" panose="02010609060101010101" pitchFamily="49" charset="-122"/>
                <a:ea typeface="黑体" panose="02010609060101010101" pitchFamily="49" charset="-122"/>
              </a:rPr>
              <a:t>语音  </a:t>
            </a:r>
            <a:endParaRPr lang="zh-CN" altLang="en-US" sz="200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56791" y="1275606"/>
            <a:ext cx="3571597" cy="2232248"/>
          </a:xfrm>
          <a:prstGeom prst="rect">
            <a:avLst/>
          </a:prstGeom>
        </p:spPr>
      </p:pic>
      <p:sp>
        <p:nvSpPr>
          <p:cNvPr id="5" name="矩形 4"/>
          <p:cNvSpPr/>
          <p:nvPr/>
        </p:nvSpPr>
        <p:spPr>
          <a:xfrm>
            <a:off x="455588" y="339502"/>
            <a:ext cx="5902796" cy="1200329"/>
          </a:xfrm>
          <a:prstGeom prst="rect">
            <a:avLst/>
          </a:prstGeom>
        </p:spPr>
        <p:txBody>
          <a:bodyPr wrap="square">
            <a:spAutoFit/>
          </a:bodyPr>
          <a:lstStyle/>
          <a:p>
            <a:r>
              <a:rPr lang="en-US" altLang="zh-CN" dirty="0" err="1" smtClean="0">
                <a:solidFill>
                  <a:srgbClr val="4F4F4F"/>
                </a:solidFill>
                <a:latin typeface="-apple-system"/>
              </a:rPr>
              <a:t>LeNet</a:t>
            </a:r>
            <a:r>
              <a:rPr lang="zh-CN" altLang="en-US" dirty="0" smtClean="0">
                <a:solidFill>
                  <a:srgbClr val="4F4F4F"/>
                </a:solidFill>
                <a:latin typeface="-apple-system"/>
              </a:rPr>
              <a:t>，神经网络</a:t>
            </a:r>
            <a:r>
              <a:rPr lang="zh-CN" altLang="en-US" dirty="0">
                <a:solidFill>
                  <a:srgbClr val="4F4F4F"/>
                </a:solidFill>
                <a:latin typeface="-apple-system"/>
              </a:rPr>
              <a:t>在图像识别领域的一个著名</a:t>
            </a:r>
            <a:r>
              <a:rPr lang="zh-CN" altLang="en-US" dirty="0" smtClean="0">
                <a:solidFill>
                  <a:srgbClr val="4F4F4F"/>
                </a:solidFill>
                <a:latin typeface="-apple-system"/>
              </a:rPr>
              <a:t>应用。它是一</a:t>
            </a:r>
            <a:r>
              <a:rPr lang="zh-CN" altLang="en-US" dirty="0">
                <a:solidFill>
                  <a:srgbClr val="4F4F4F"/>
                </a:solidFill>
                <a:latin typeface="-apple-system"/>
              </a:rPr>
              <a:t>个基于多个隐层构建的神经网络。通过</a:t>
            </a:r>
            <a:r>
              <a:rPr lang="en-US" altLang="zh-CN" dirty="0" err="1">
                <a:solidFill>
                  <a:srgbClr val="4F4F4F"/>
                </a:solidFill>
                <a:latin typeface="-apple-system"/>
              </a:rPr>
              <a:t>LeNet</a:t>
            </a:r>
            <a:r>
              <a:rPr lang="zh-CN" altLang="en-US" dirty="0">
                <a:solidFill>
                  <a:srgbClr val="4F4F4F"/>
                </a:solidFill>
                <a:latin typeface="-apple-system"/>
              </a:rPr>
              <a:t>可以识别多种手写数字，并且达到很高的识别精度与拥有较好的鲁棒性。</a:t>
            </a:r>
            <a:endParaRPr lang="zh-CN" altLang="en-US" dirty="0"/>
          </a:p>
        </p:txBody>
      </p:sp>
      <p:sp>
        <p:nvSpPr>
          <p:cNvPr id="6" name="矩形 5"/>
          <p:cNvSpPr/>
          <p:nvPr/>
        </p:nvSpPr>
        <p:spPr>
          <a:xfrm>
            <a:off x="462981" y="3579862"/>
            <a:ext cx="6218169" cy="1323439"/>
          </a:xfrm>
          <a:prstGeom prst="rect">
            <a:avLst/>
          </a:prstGeom>
        </p:spPr>
        <p:txBody>
          <a:bodyPr wrap="square">
            <a:spAutoFit/>
          </a:bodyPr>
          <a:lstStyle/>
          <a:p>
            <a:r>
              <a:rPr lang="zh-CN" altLang="en-US" sz="1600" dirty="0">
                <a:solidFill>
                  <a:srgbClr val="4F4F4F"/>
                </a:solidFill>
                <a:latin typeface="-apple-system"/>
              </a:rPr>
              <a:t>右下方的方形中显示的是输入计算机的图像，方形上方的红色字样“</a:t>
            </a:r>
            <a:r>
              <a:rPr lang="en-US" altLang="zh-CN" sz="1600" dirty="0">
                <a:solidFill>
                  <a:srgbClr val="4F4F4F"/>
                </a:solidFill>
                <a:latin typeface="-apple-system"/>
              </a:rPr>
              <a:t>answer”</a:t>
            </a:r>
            <a:r>
              <a:rPr lang="zh-CN" altLang="en-US" sz="1600" dirty="0">
                <a:solidFill>
                  <a:srgbClr val="4F4F4F"/>
                </a:solidFill>
                <a:latin typeface="-apple-system"/>
              </a:rPr>
              <a:t>后面显示的是计算机的输出。左边的三条竖直的图像列显示的是神经网络中三个隐藏层的输出，可以看出，随着层次的不断深入，越深的层次处理的细节越低，例如层</a:t>
            </a:r>
            <a:r>
              <a:rPr lang="en-US" altLang="zh-CN" sz="1600" dirty="0">
                <a:solidFill>
                  <a:srgbClr val="4F4F4F"/>
                </a:solidFill>
                <a:latin typeface="-apple-system"/>
              </a:rPr>
              <a:t>3</a:t>
            </a:r>
            <a:r>
              <a:rPr lang="zh-CN" altLang="en-US" sz="1600" dirty="0">
                <a:solidFill>
                  <a:srgbClr val="4F4F4F"/>
                </a:solidFill>
                <a:latin typeface="-apple-system"/>
              </a:rPr>
              <a:t>基本处理的都已经是线的细节了</a:t>
            </a:r>
            <a:r>
              <a:rPr lang="zh-CN" altLang="en-US" sz="1600" dirty="0" smtClean="0">
                <a:solidFill>
                  <a:srgbClr val="4F4F4F"/>
                </a:solidFill>
                <a:latin typeface="-apple-system"/>
              </a:rPr>
              <a:t>。</a:t>
            </a:r>
            <a:endParaRPr lang="zh-CN" altLang="en-US" sz="16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92704" y="1167594"/>
            <a:ext cx="6155010" cy="1372321"/>
          </a:xfrm>
        </p:spPr>
        <p:txBody>
          <a:bodyPr>
            <a:normAutofit/>
          </a:bodyPr>
          <a:lstStyle/>
          <a:p>
            <a:pPr algn="l"/>
            <a:r>
              <a:rPr lang="zh-CN" altLang="en-US" sz="3300" dirty="0">
                <a:latin typeface="宋体" panose="02010600030101010101" pitchFamily="2" charset="-122"/>
              </a:rPr>
              <a:t>反向传播</a:t>
            </a:r>
            <a:br>
              <a:rPr lang="en-US" altLang="zh-CN" sz="3300" dirty="0">
                <a:latin typeface="宋体" panose="02010600030101010101" pitchFamily="2" charset="-122"/>
              </a:rPr>
            </a:br>
            <a:r>
              <a:rPr lang="en-US" altLang="zh-CN" sz="3300" dirty="0"/>
              <a:t>(back</a:t>
            </a:r>
            <a:r>
              <a:rPr lang="zh-CN" altLang="en-US" sz="3300" dirty="0">
                <a:latin typeface="宋体" panose="02010600030101010101" pitchFamily="2" charset="-122"/>
              </a:rPr>
              <a:t>－</a:t>
            </a:r>
            <a:r>
              <a:rPr lang="en-US" altLang="zh-CN" sz="3300" dirty="0" err="1"/>
              <a:t>propagation,BP</a:t>
            </a:r>
            <a:r>
              <a:rPr lang="en-US" altLang="zh-CN" sz="3300" dirty="0"/>
              <a:t>)</a:t>
            </a:r>
            <a:r>
              <a:rPr lang="zh-CN" altLang="en-US" sz="3300" dirty="0">
                <a:latin typeface="宋体" panose="02010600030101010101" pitchFamily="2" charset="-122"/>
              </a:rPr>
              <a:t>算法</a:t>
            </a:r>
            <a:r>
              <a:rPr lang="zh-CN" altLang="en-US" sz="3300" dirty="0"/>
              <a:t> </a:t>
            </a:r>
            <a:endParaRPr lang="zh-CN" altLang="en-US" sz="3300"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350658" y="141480"/>
            <a:ext cx="6172200" cy="3371850"/>
          </a:xfrm>
          <a:prstGeom prst="rect">
            <a:avLst/>
          </a:prstGeom>
        </p:spPr>
        <p:txBody>
          <a:bodyPr vert="horz">
            <a:normAutofit lnSpcReduction="10000"/>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a:lnSpc>
                <a:spcPct val="90000"/>
              </a:lnSpc>
            </a:pPr>
            <a:r>
              <a:rPr lang="en-US" sz="1800" dirty="0" err="1">
                <a:latin typeface="+mn-ea"/>
              </a:rPr>
              <a:t>Rumelhart</a:t>
            </a:r>
            <a:r>
              <a:rPr lang="zh-CN" altLang="en-US" sz="1800" dirty="0">
                <a:latin typeface="+mn-ea"/>
              </a:rPr>
              <a:t>，</a:t>
            </a:r>
            <a:r>
              <a:rPr lang="en-US" sz="1800" dirty="0">
                <a:latin typeface="+mn-ea"/>
              </a:rPr>
              <a:t>McClelland</a:t>
            </a:r>
            <a:r>
              <a:rPr lang="zh-CN" altLang="en-US" sz="1800" dirty="0">
                <a:latin typeface="+mn-ea"/>
              </a:rPr>
              <a:t>于</a:t>
            </a:r>
            <a:r>
              <a:rPr lang="en-US" sz="1800" dirty="0">
                <a:latin typeface="+mn-ea"/>
              </a:rPr>
              <a:t>1985</a:t>
            </a:r>
            <a:r>
              <a:rPr lang="zh-CN" altLang="en-US" sz="1800" dirty="0">
                <a:latin typeface="+mn-ea"/>
              </a:rPr>
              <a:t>年提出了</a:t>
            </a:r>
            <a:r>
              <a:rPr lang="en-US" sz="1800" dirty="0">
                <a:latin typeface="+mn-ea"/>
              </a:rPr>
              <a:t>BP</a:t>
            </a:r>
            <a:r>
              <a:rPr lang="zh-CN" altLang="en-US" sz="1800" dirty="0">
                <a:latin typeface="+mn-ea"/>
              </a:rPr>
              <a:t>网络的误差反向后传</a:t>
            </a:r>
            <a:r>
              <a:rPr lang="en-US" sz="1800" dirty="0">
                <a:latin typeface="+mn-ea"/>
              </a:rPr>
              <a:t>BP(Back Propagation)</a:t>
            </a:r>
            <a:r>
              <a:rPr lang="zh-CN" altLang="en-US" sz="1800" dirty="0">
                <a:latin typeface="+mn-ea"/>
              </a:rPr>
              <a:t>学习算法</a:t>
            </a:r>
            <a:endParaRPr lang="zh-CN" altLang="en-US" sz="1800" dirty="0">
              <a:latin typeface="+mn-ea"/>
            </a:endParaRPr>
          </a:p>
          <a:p>
            <a:pPr>
              <a:lnSpc>
                <a:spcPct val="90000"/>
              </a:lnSpc>
            </a:pPr>
            <a:endParaRPr lang="zh-CN" altLang="en-US" sz="1800" dirty="0">
              <a:latin typeface="+mn-ea"/>
            </a:endParaRPr>
          </a:p>
          <a:p>
            <a:pPr>
              <a:lnSpc>
                <a:spcPct val="90000"/>
              </a:lnSpc>
            </a:pPr>
            <a:endParaRPr lang="zh-CN" altLang="en-US" sz="1800" dirty="0">
              <a:latin typeface="+mn-ea"/>
            </a:endParaRPr>
          </a:p>
          <a:p>
            <a:pPr>
              <a:lnSpc>
                <a:spcPct val="90000"/>
              </a:lnSpc>
            </a:pPr>
            <a:endParaRPr lang="zh-CN" altLang="en-US" sz="1800" dirty="0">
              <a:latin typeface="+mn-ea"/>
            </a:endParaRPr>
          </a:p>
          <a:p>
            <a:pPr>
              <a:lnSpc>
                <a:spcPct val="90000"/>
              </a:lnSpc>
            </a:pPr>
            <a:endParaRPr lang="zh-CN" altLang="en-US" sz="1800" dirty="0">
              <a:latin typeface="+mn-ea"/>
            </a:endParaRPr>
          </a:p>
          <a:p>
            <a:pPr>
              <a:lnSpc>
                <a:spcPct val="90000"/>
              </a:lnSpc>
              <a:buFont typeface="Wingdings" panose="05000000000000000000" pitchFamily="2" charset="2"/>
              <a:buNone/>
            </a:pPr>
            <a:endParaRPr lang="zh-CN" altLang="en-US" sz="1800" dirty="0">
              <a:latin typeface="+mn-ea"/>
            </a:endParaRPr>
          </a:p>
          <a:p>
            <a:pPr>
              <a:lnSpc>
                <a:spcPct val="90000"/>
              </a:lnSpc>
              <a:buFont typeface="Wingdings" panose="05000000000000000000" pitchFamily="2" charset="2"/>
              <a:buNone/>
            </a:pPr>
            <a:endParaRPr lang="zh-CN" altLang="en-US" sz="1800" dirty="0">
              <a:latin typeface="+mn-ea"/>
            </a:endParaRPr>
          </a:p>
          <a:p>
            <a:pPr>
              <a:lnSpc>
                <a:spcPct val="90000"/>
              </a:lnSpc>
            </a:pPr>
            <a:r>
              <a:rPr lang="en-US" sz="1800" dirty="0">
                <a:latin typeface="+mn-ea"/>
              </a:rPr>
              <a:t>BP</a:t>
            </a:r>
            <a:r>
              <a:rPr lang="zh-CN" altLang="en-US" sz="1800" dirty="0">
                <a:latin typeface="+mn-ea"/>
              </a:rPr>
              <a:t>算法基本原理</a:t>
            </a:r>
            <a:endParaRPr lang="zh-CN" altLang="en-US" sz="1800" dirty="0">
              <a:latin typeface="+mn-ea"/>
            </a:endParaRPr>
          </a:p>
          <a:p>
            <a:pPr lvl="1">
              <a:lnSpc>
                <a:spcPct val="90000"/>
              </a:lnSpc>
            </a:pPr>
            <a:r>
              <a:rPr lang="zh-CN" altLang="en-US" sz="1800" dirty="0">
                <a:latin typeface="+mn-ea"/>
              </a:rPr>
              <a:t>利用输出后的误差来估计输出层的直接前导层的误差，再用这个误差估计更前一层的误差，如此一层一层的反传下去，就获得了所有其他各层的误差估计。 </a:t>
            </a:r>
            <a:endParaRPr lang="zh-CN" altLang="en-US" sz="1800" dirty="0">
              <a:latin typeface="+mn-ea"/>
            </a:endParaRPr>
          </a:p>
          <a:p>
            <a:endParaRPr lang="zh-CN" altLang="en-US" sz="2025" dirty="0">
              <a:latin typeface="+mn-ea"/>
            </a:endParaRPr>
          </a:p>
        </p:txBody>
      </p:sp>
      <p:pic>
        <p:nvPicPr>
          <p:cNvPr id="5" name="Picture 4" descr="rumelhar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43727" y="805849"/>
            <a:ext cx="1133475" cy="1513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jmccle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6758" y="805849"/>
            <a:ext cx="1263254" cy="1565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utoShape 7"/>
          <p:cNvSpPr>
            <a:spLocks noChangeArrowheads="1"/>
          </p:cNvSpPr>
          <p:nvPr/>
        </p:nvSpPr>
        <p:spPr bwMode="auto">
          <a:xfrm>
            <a:off x="436383" y="1502364"/>
            <a:ext cx="1134666" cy="540544"/>
          </a:xfrm>
          <a:prstGeom prst="wedgeRoundRectCallout">
            <a:avLst>
              <a:gd name="adj1" fmla="val 84630"/>
              <a:gd name="adj2" fmla="val 53083"/>
              <a:gd name="adj3" fmla="val 16667"/>
            </a:avLst>
          </a:prstGeom>
          <a:noFill/>
          <a:ln w="9525" cmpd="sng">
            <a:solidFill>
              <a:srgbClr val="FFFF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350">
                <a:solidFill>
                  <a:srgbClr val="FFFF00"/>
                </a:solidFill>
                <a:ea typeface="宋体" panose="02010600030101010101" pitchFamily="2" charset="-122"/>
              </a:rPr>
              <a:t>David </a:t>
            </a:r>
            <a:r>
              <a:rPr lang="en-US" sz="1350" b="1">
                <a:solidFill>
                  <a:srgbClr val="FFFF00"/>
                </a:solidFill>
                <a:ea typeface="宋体" panose="02010600030101010101" pitchFamily="2" charset="-122"/>
              </a:rPr>
              <a:t>Rumelhart</a:t>
            </a:r>
            <a:r>
              <a:rPr lang="en-US" sz="1350">
                <a:solidFill>
                  <a:srgbClr val="FFFF00"/>
                </a:solidFill>
                <a:ea typeface="宋体" panose="02010600030101010101" pitchFamily="2" charset="-122"/>
              </a:rPr>
              <a:t> </a:t>
            </a:r>
            <a:endParaRPr lang="en-US" sz="1350">
              <a:solidFill>
                <a:srgbClr val="FFFF00"/>
              </a:solidFill>
              <a:ea typeface="宋体" panose="02010600030101010101" pitchFamily="2" charset="-122"/>
            </a:endParaRPr>
          </a:p>
        </p:txBody>
      </p:sp>
      <p:sp>
        <p:nvSpPr>
          <p:cNvPr id="8" name="AutoShape 6"/>
          <p:cNvSpPr>
            <a:spLocks noChangeArrowheads="1"/>
          </p:cNvSpPr>
          <p:nvPr/>
        </p:nvSpPr>
        <p:spPr bwMode="auto">
          <a:xfrm>
            <a:off x="5097681" y="1448787"/>
            <a:ext cx="1268015" cy="378619"/>
          </a:xfrm>
          <a:prstGeom prst="wedgeRoundRectCallout">
            <a:avLst>
              <a:gd name="adj1" fmla="val -66528"/>
              <a:gd name="adj2" fmla="val 116037"/>
              <a:gd name="adj3" fmla="val 16667"/>
            </a:avLst>
          </a:prstGeom>
          <a:noFill/>
          <a:ln w="9525" cmpd="sng">
            <a:solidFill>
              <a:srgbClr val="FFFF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350">
                <a:solidFill>
                  <a:srgbClr val="FFFF00"/>
                </a:solidFill>
                <a:ea typeface="宋体" panose="02010600030101010101" pitchFamily="2" charset="-122"/>
              </a:rPr>
              <a:t>J. McClelland</a:t>
            </a:r>
            <a:r>
              <a:rPr lang="en-US" sz="1350">
                <a:ea typeface="宋体" panose="02010600030101010101" pitchFamily="2" charset="-122"/>
              </a:rPr>
              <a:t> </a:t>
            </a:r>
            <a:endParaRPr lang="en-US" sz="1350">
              <a:ea typeface="宋体" panose="02010600030101010101" pitchFamily="2" charset="-122"/>
            </a:endParaRPr>
          </a:p>
        </p:txBody>
      </p:sp>
      <p:graphicFrame>
        <p:nvGraphicFramePr>
          <p:cNvPr id="9" name="Object 7"/>
          <p:cNvGraphicFramePr>
            <a:graphicFrameLocks noChangeAspect="1"/>
          </p:cNvGraphicFramePr>
          <p:nvPr/>
        </p:nvGraphicFramePr>
        <p:xfrm>
          <a:off x="4602925" y="3513330"/>
          <a:ext cx="1919933" cy="1626309"/>
        </p:xfrm>
        <a:graphic>
          <a:graphicData uri="http://schemas.openxmlformats.org/presentationml/2006/ole">
            <mc:AlternateContent xmlns:mc="http://schemas.openxmlformats.org/markup-compatibility/2006">
              <mc:Choice xmlns:v="urn:schemas-microsoft-com:vml" Requires="v">
                <p:oleObj spid="_x0000_s9245" name="Visio" r:id="rId3" imgW="5599430" imgH="4741545" progId="Visio.Drawing.11">
                  <p:embed/>
                </p:oleObj>
              </mc:Choice>
              <mc:Fallback>
                <p:oleObj name="Visio" r:id="rId3" imgW="5599430" imgH="4741545" progId="Visio.Drawing.11">
                  <p:embed/>
                  <p:pic>
                    <p:nvPicPr>
                      <p:cNvPr id="0" name="图片 92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2925" y="3513330"/>
                        <a:ext cx="1919933" cy="1626309"/>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heckerboard(across)">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heckerboard(across)">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1000"/>
                                        <p:tgtEl>
                                          <p:spTgt spid="4">
                                            <p:txEl>
                                              <p:pRg st="7" end="7"/>
                                            </p:txEl>
                                          </p:spTgt>
                                        </p:tgtEl>
                                      </p:cBhvr>
                                    </p:animEffect>
                                    <p:anim calcmode="lin" valueType="num">
                                      <p:cBhvr>
                                        <p:cTn id="28"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7" end="7"/>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fade">
                                      <p:cBhvr>
                                        <p:cTn id="32" dur="1000"/>
                                        <p:tgtEl>
                                          <p:spTgt spid="4">
                                            <p:txEl>
                                              <p:pRg st="8" end="8"/>
                                            </p:txEl>
                                          </p:spTgt>
                                        </p:tgtEl>
                                      </p:cBhvr>
                                    </p:animEffect>
                                    <p:anim calcmode="lin" valueType="num">
                                      <p:cBhvr>
                                        <p:cTn id="33"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barn(inVertical)">
                                      <p:cBhvr>
                                        <p:cTn id="3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404664" y="411510"/>
            <a:ext cx="6200775" cy="3486150"/>
          </a:xfrm>
          <a:prstGeom prst="rect">
            <a:avLst/>
          </a:prstGeom>
        </p:spPr>
        <p:txBody>
          <a:bodyPr vert="horz">
            <a:norm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a:lnSpc>
                <a:spcPct val="130000"/>
              </a:lnSpc>
            </a:pPr>
            <a:r>
              <a:rPr lang="zh-CN" altLang="en-US" sz="2400" dirty="0">
                <a:latin typeface="黑体" panose="02010609060101010101" pitchFamily="49" charset="-122"/>
                <a:ea typeface="黑体" panose="02010609060101010101" pitchFamily="49" charset="-122"/>
              </a:rPr>
              <a:t>多层前馈网络模型</a:t>
            </a:r>
            <a:endParaRPr lang="zh-CN" altLang="en-US" sz="2400" dirty="0">
              <a:latin typeface="黑体" panose="02010609060101010101" pitchFamily="49" charset="-122"/>
              <a:ea typeface="黑体" panose="02010609060101010101" pitchFamily="49" charset="-122"/>
            </a:endParaRPr>
          </a:p>
        </p:txBody>
      </p:sp>
      <p:sp>
        <p:nvSpPr>
          <p:cNvPr id="9" name="Text Box 4"/>
          <p:cNvSpPr txBox="1">
            <a:spLocks noChangeArrowheads="1"/>
          </p:cNvSpPr>
          <p:nvPr/>
        </p:nvSpPr>
        <p:spPr bwMode="auto">
          <a:xfrm>
            <a:off x="566682" y="1171129"/>
            <a:ext cx="5454254" cy="1015663"/>
          </a:xfrm>
          <a:prstGeom prst="rect">
            <a:avLst/>
          </a:prstGeom>
          <a:noFill/>
          <a:ln w="57150" cmpd="thinThick">
            <a:solidFill>
              <a:srgbClr val="800080"/>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zh-CN" sz="1500" b="1" dirty="0">
                <a:ea typeface="华文细黑" panose="02010600040101010101" pitchFamily="2" charset="-122"/>
              </a:rPr>
              <a:t>u</a:t>
            </a:r>
            <a:r>
              <a:rPr kumimoji="1" lang="zh-CN" altLang="en-US" sz="1500" b="1" dirty="0">
                <a:ea typeface="华文细黑" panose="02010600040101010101" pitchFamily="2" charset="-122"/>
              </a:rPr>
              <a:t>、</a:t>
            </a:r>
            <a:r>
              <a:rPr kumimoji="1" lang="en-US" altLang="zh-CN" sz="1500" b="1" dirty="0">
                <a:ea typeface="华文细黑" panose="02010600040101010101" pitchFamily="2" charset="-122"/>
              </a:rPr>
              <a:t>y</a:t>
            </a:r>
            <a:r>
              <a:rPr kumimoji="1" lang="zh-CN" altLang="en-US" sz="1500" b="1" dirty="0">
                <a:ea typeface="华文细黑" panose="02010600040101010101" pitchFamily="2" charset="-122"/>
              </a:rPr>
              <a:t>是网络的输入、输出向量，神经元用节点表示，网络由输入层、隐含层和输出层节点组成，隐含层可一层，也可多层（图中是单隐含层），前层至后层节点通过权连接。由于用</a:t>
            </a:r>
            <a:r>
              <a:rPr kumimoji="1" lang="en-US" altLang="zh-CN" sz="1500" b="1" dirty="0">
                <a:ea typeface="华文细黑" panose="02010600040101010101" pitchFamily="2" charset="-122"/>
              </a:rPr>
              <a:t>BP</a:t>
            </a:r>
            <a:r>
              <a:rPr kumimoji="1" lang="zh-CN" altLang="en-US" sz="1500" b="1" dirty="0">
                <a:ea typeface="华文细黑" panose="02010600040101010101" pitchFamily="2" charset="-122"/>
              </a:rPr>
              <a:t>学习算法，所以常称</a:t>
            </a:r>
            <a:r>
              <a:rPr kumimoji="1" lang="en-US" altLang="zh-CN" sz="1500" b="1" dirty="0">
                <a:ea typeface="华文细黑" panose="02010600040101010101" pitchFamily="2" charset="-122"/>
              </a:rPr>
              <a:t>BP</a:t>
            </a:r>
            <a:r>
              <a:rPr kumimoji="1" lang="zh-CN" altLang="en-US" sz="1500" b="1" dirty="0">
                <a:ea typeface="华文细黑" panose="02010600040101010101" pitchFamily="2" charset="-122"/>
              </a:rPr>
              <a:t>神经网络。</a:t>
            </a:r>
            <a:endParaRPr kumimoji="1" lang="zh-CN" altLang="en-US" sz="1500" b="1" dirty="0">
              <a:ea typeface="华文细黑" panose="02010600040101010101" pitchFamily="2" charset="-122"/>
            </a:endParaRPr>
          </a:p>
        </p:txBody>
      </p:sp>
      <p:pic>
        <p:nvPicPr>
          <p:cNvPr id="10"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76773" y="2355726"/>
            <a:ext cx="3202508" cy="1830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6"/>
          <p:cNvSpPr>
            <a:spLocks noChangeArrowheads="1"/>
          </p:cNvSpPr>
          <p:nvPr/>
        </p:nvSpPr>
        <p:spPr bwMode="auto">
          <a:xfrm>
            <a:off x="2564904" y="4240232"/>
            <a:ext cx="11785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zh-CN" sz="1500" b="1" dirty="0">
                <a:latin typeface="华文细黑" panose="02010600040101010101" pitchFamily="2" charset="-122"/>
                <a:ea typeface="华文细黑" panose="02010600040101010101" pitchFamily="2" charset="-122"/>
              </a:rPr>
              <a:t>BP</a:t>
            </a:r>
            <a:r>
              <a:rPr kumimoji="1" lang="zh-CN" altLang="en-US" sz="1500" b="1" dirty="0">
                <a:latin typeface="华文细黑" panose="02010600040101010101" pitchFamily="2" charset="-122"/>
                <a:ea typeface="华文细黑" panose="02010600040101010101" pitchFamily="2" charset="-122"/>
              </a:rPr>
              <a:t>神经网络</a:t>
            </a:r>
            <a:endParaRPr kumimoji="1" lang="zh-CN" altLang="en-US" sz="1500" b="1" dirty="0">
              <a:latin typeface="华文细黑" panose="02010600040101010101" pitchFamily="2" charset="-122"/>
              <a:ea typeface="华文细黑" panose="02010600040101010101" pitchFamily="2" charset="-122"/>
            </a:endParaRPr>
          </a:p>
        </p:txBody>
      </p:sp>
      <p:sp>
        <p:nvSpPr>
          <p:cNvPr id="12" name="矩形 11"/>
          <p:cNvSpPr/>
          <p:nvPr/>
        </p:nvSpPr>
        <p:spPr>
          <a:xfrm>
            <a:off x="3688235" y="4171204"/>
            <a:ext cx="3112254" cy="923330"/>
          </a:xfrm>
          <a:prstGeom prst="rect">
            <a:avLst/>
          </a:prstGeom>
        </p:spPr>
        <p:txBody>
          <a:bodyPr wrap="square">
            <a:spAutoFit/>
          </a:bodyPr>
          <a:lstStyle/>
          <a:p>
            <a:pPr lvl="1">
              <a:lnSpc>
                <a:spcPct val="120000"/>
              </a:lnSpc>
              <a:buFont typeface="Wingdings" panose="05000000000000000000" pitchFamily="2" charset="2"/>
              <a:buChar char="n"/>
            </a:pPr>
            <a:r>
              <a:rPr lang="zh-CN" altLang="en-US" sz="1500" b="1" dirty="0">
                <a:latin typeface="华文细黑" panose="02010600040101010101" pitchFamily="2" charset="-122"/>
                <a:ea typeface="华文细黑" panose="02010600040101010101" pitchFamily="2" charset="-122"/>
                <a:cs typeface="Times New Roman" panose="02020603050405020304" pitchFamily="18" charset="0"/>
              </a:rPr>
              <a:t>权值的调整采用</a:t>
            </a:r>
            <a:r>
              <a:rPr kumimoji="1" lang="zh-CN" altLang="en-US" sz="1500" b="1" dirty="0">
                <a:solidFill>
                  <a:srgbClr val="FF0000"/>
                </a:solidFill>
                <a:latin typeface="华文细黑" panose="02010600040101010101" pitchFamily="2" charset="-122"/>
                <a:ea typeface="华文细黑" panose="02010600040101010101" pitchFamily="2" charset="-122"/>
                <a:cs typeface="Times New Roman" panose="02020603050405020304" pitchFamily="18" charset="0"/>
              </a:rPr>
              <a:t>反向传播</a:t>
            </a:r>
            <a:r>
              <a:rPr kumimoji="1" lang="en-US" altLang="zh-CN" sz="1500" b="1" dirty="0">
                <a:latin typeface="华文细黑" panose="02010600040101010101" pitchFamily="2" charset="-122"/>
                <a:ea typeface="华文细黑" panose="02010600040101010101" pitchFamily="2" charset="-122"/>
                <a:cs typeface="Times New Roman" panose="02020603050405020304" pitchFamily="18" charset="0"/>
              </a:rPr>
              <a:t>(</a:t>
            </a:r>
            <a:r>
              <a:rPr lang="en-US" altLang="zh-CN" sz="1500" b="1" dirty="0">
                <a:latin typeface="华文细黑" panose="02010600040101010101" pitchFamily="2" charset="-122"/>
                <a:ea typeface="华文细黑" panose="02010600040101010101" pitchFamily="2" charset="-122"/>
                <a:cs typeface="Times New Roman" panose="02020603050405020304" pitchFamily="18" charset="0"/>
              </a:rPr>
              <a:t>Back-propagation</a:t>
            </a:r>
            <a:r>
              <a:rPr lang="zh-CN" altLang="en-US" sz="1500" b="1" dirty="0">
                <a:latin typeface="华文细黑" panose="02010600040101010101" pitchFamily="2" charset="-122"/>
                <a:ea typeface="华文细黑" panose="02010600040101010101" pitchFamily="2" charset="-122"/>
                <a:cs typeface="Times New Roman" panose="02020603050405020304" pitchFamily="18" charset="0"/>
              </a:rPr>
              <a:t>）的学习算法</a:t>
            </a:r>
            <a:endParaRPr lang="zh-CN" altLang="en-US" sz="1500" b="1" dirty="0">
              <a:latin typeface="华文细黑" panose="02010600040101010101" pitchFamily="2" charset="-122"/>
              <a:ea typeface="华文细黑"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 calcmode="lin" valueType="num">
                                      <p:cBhvr additive="base">
                                        <p:cTn id="22"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9" name="Rectangle 3"/>
          <p:cNvSpPr>
            <a:spLocks noGrp="1" noChangeArrowheads="1"/>
          </p:cNvSpPr>
          <p:nvPr>
            <p:ph type="body" idx="4294967295"/>
          </p:nvPr>
        </p:nvSpPr>
        <p:spPr>
          <a:xfrm>
            <a:off x="134634" y="411511"/>
            <a:ext cx="6350820" cy="3394472"/>
          </a:xfrm>
          <a:prstGeom prst="rect">
            <a:avLst/>
          </a:prstGeom>
        </p:spPr>
        <p:txBody>
          <a:bodyPr>
            <a:noAutofit/>
          </a:bodyPr>
          <a:lstStyle/>
          <a:p>
            <a:r>
              <a:rPr lang="en-US" altLang="zh-CN" sz="2100" dirty="0">
                <a:ea typeface="华文细黑" panose="02010600040101010101" pitchFamily="2" charset="-122"/>
              </a:rPr>
              <a:t>BP</a:t>
            </a:r>
            <a:r>
              <a:rPr lang="zh-CN" altLang="en-US" sz="2100" dirty="0">
                <a:ea typeface="华文细黑" panose="02010600040101010101" pitchFamily="2" charset="-122"/>
              </a:rPr>
              <a:t>神经网络的特点</a:t>
            </a:r>
            <a:endParaRPr lang="zh-CN" altLang="en-US" sz="2100" dirty="0">
              <a:ea typeface="华文细黑" panose="02010600040101010101" pitchFamily="2" charset="-122"/>
            </a:endParaRPr>
          </a:p>
          <a:p>
            <a:pPr lvl="1">
              <a:lnSpc>
                <a:spcPct val="120000"/>
              </a:lnSpc>
              <a:buFont typeface="Wingdings" panose="05000000000000000000" pitchFamily="2" charset="2"/>
              <a:buChar char="n"/>
            </a:pPr>
            <a:r>
              <a:rPr kumimoji="1" lang="zh-CN" altLang="en-US" sz="1800" dirty="0">
                <a:ea typeface="华文细黑" panose="02010600040101010101" pitchFamily="2" charset="-122"/>
              </a:rPr>
              <a:t>是一种</a:t>
            </a:r>
            <a:r>
              <a:rPr kumimoji="1" lang="zh-CN" altLang="en-US" sz="1800" dirty="0">
                <a:solidFill>
                  <a:srgbClr val="FF0000"/>
                </a:solidFill>
                <a:ea typeface="华文细黑" panose="02010600040101010101" pitchFamily="2" charset="-122"/>
              </a:rPr>
              <a:t>多层</a:t>
            </a:r>
            <a:r>
              <a:rPr kumimoji="1" lang="zh-CN" altLang="en-US" sz="1800" dirty="0">
                <a:ea typeface="华文细黑" panose="02010600040101010101" pitchFamily="2" charset="-122"/>
              </a:rPr>
              <a:t>网络，包括输入层、隐含层和输出层；</a:t>
            </a:r>
            <a:endParaRPr kumimoji="1" lang="zh-CN" altLang="en-US" sz="1800" dirty="0">
              <a:ea typeface="华文细黑" panose="02010600040101010101" pitchFamily="2" charset="-122"/>
            </a:endParaRPr>
          </a:p>
          <a:p>
            <a:pPr lvl="1">
              <a:lnSpc>
                <a:spcPct val="120000"/>
              </a:lnSpc>
              <a:buFont typeface="Wingdings" panose="05000000000000000000" pitchFamily="2" charset="2"/>
              <a:buChar char="n"/>
            </a:pPr>
            <a:r>
              <a:rPr kumimoji="1" lang="zh-CN" altLang="en-US" sz="1800" dirty="0">
                <a:ea typeface="华文细黑" panose="02010600040101010101" pitchFamily="2" charset="-122"/>
              </a:rPr>
              <a:t>层与层之间采用</a:t>
            </a:r>
            <a:r>
              <a:rPr kumimoji="1" lang="zh-CN" altLang="en-US" sz="1800" dirty="0">
                <a:solidFill>
                  <a:srgbClr val="FF0000"/>
                </a:solidFill>
                <a:ea typeface="华文细黑" panose="02010600040101010101" pitchFamily="2" charset="-122"/>
              </a:rPr>
              <a:t>全互连</a:t>
            </a:r>
            <a:r>
              <a:rPr kumimoji="1" lang="zh-CN" altLang="en-US" sz="1800" dirty="0">
                <a:ea typeface="华文细黑" panose="02010600040101010101" pitchFamily="2" charset="-122"/>
              </a:rPr>
              <a:t>方式，同一层神经元之间不连接；</a:t>
            </a:r>
            <a:endParaRPr kumimoji="1" lang="zh-CN" altLang="en-US" sz="1800" dirty="0">
              <a:ea typeface="华文细黑" panose="02010600040101010101" pitchFamily="2" charset="-122"/>
            </a:endParaRPr>
          </a:p>
          <a:p>
            <a:pPr lvl="1">
              <a:lnSpc>
                <a:spcPct val="120000"/>
              </a:lnSpc>
              <a:buFont typeface="Wingdings" panose="05000000000000000000" pitchFamily="2" charset="2"/>
              <a:buChar char="n"/>
            </a:pPr>
            <a:r>
              <a:rPr kumimoji="1" lang="zh-CN" altLang="en-US" sz="1800" dirty="0">
                <a:ea typeface="华文细黑" panose="02010600040101010101" pitchFamily="2" charset="-122"/>
              </a:rPr>
              <a:t>神经元激活函数经常选用</a:t>
            </a:r>
            <a:r>
              <a:rPr kumimoji="1" lang="en-US" altLang="zh-CN" sz="1800" dirty="0">
                <a:solidFill>
                  <a:srgbClr val="FF0000"/>
                </a:solidFill>
                <a:ea typeface="华文细黑" panose="02010600040101010101" pitchFamily="2" charset="-122"/>
              </a:rPr>
              <a:t>S</a:t>
            </a:r>
            <a:r>
              <a:rPr kumimoji="1" lang="zh-CN" altLang="en-US" sz="1800" dirty="0">
                <a:solidFill>
                  <a:srgbClr val="FF0000"/>
                </a:solidFill>
                <a:ea typeface="华文细黑" panose="02010600040101010101" pitchFamily="2" charset="-122"/>
              </a:rPr>
              <a:t>函数</a:t>
            </a:r>
            <a:r>
              <a:rPr kumimoji="1" lang="zh-CN" altLang="en-US" sz="1800" dirty="0">
                <a:ea typeface="华文细黑" panose="02010600040101010101" pitchFamily="2" charset="-122"/>
              </a:rPr>
              <a:t>；</a:t>
            </a:r>
            <a:endParaRPr kumimoji="1" lang="zh-CN" altLang="en-US" sz="1800" dirty="0">
              <a:ea typeface="华文细黑" panose="02010600040101010101" pitchFamily="2" charset="-122"/>
            </a:endParaRPr>
          </a:p>
          <a:p>
            <a:pPr lvl="1">
              <a:lnSpc>
                <a:spcPct val="120000"/>
              </a:lnSpc>
              <a:buFont typeface="Wingdings" panose="05000000000000000000" pitchFamily="2" charset="2"/>
              <a:buChar char="n"/>
            </a:pPr>
            <a:r>
              <a:rPr kumimoji="1" lang="zh-CN" altLang="en-US" sz="1800" dirty="0">
                <a:ea typeface="华文细黑" panose="02010600040101010101" pitchFamily="2" charset="-122"/>
              </a:rPr>
              <a:t>层与层的</a:t>
            </a:r>
            <a:r>
              <a:rPr kumimoji="1" lang="zh-CN" altLang="en-US" sz="1800" dirty="0">
                <a:solidFill>
                  <a:srgbClr val="FF0000"/>
                </a:solidFill>
                <a:ea typeface="华文细黑" panose="02010600040101010101" pitchFamily="2" charset="-122"/>
              </a:rPr>
              <a:t>连接是单向</a:t>
            </a:r>
            <a:r>
              <a:rPr kumimoji="1" lang="zh-CN" altLang="en-US" sz="1800" dirty="0">
                <a:ea typeface="华文细黑" panose="02010600040101010101" pitchFamily="2" charset="-122"/>
              </a:rPr>
              <a:t>的，信息的</a:t>
            </a:r>
            <a:r>
              <a:rPr kumimoji="1" lang="zh-CN" altLang="en-US" sz="1800" dirty="0">
                <a:solidFill>
                  <a:srgbClr val="FF0000"/>
                </a:solidFill>
                <a:ea typeface="华文细黑" panose="02010600040101010101" pitchFamily="2" charset="-122"/>
              </a:rPr>
              <a:t>传播是双向</a:t>
            </a:r>
            <a:r>
              <a:rPr kumimoji="1" lang="zh-CN" altLang="en-US" sz="1800" dirty="0">
                <a:ea typeface="华文细黑" panose="02010600040101010101" pitchFamily="2" charset="-122"/>
              </a:rPr>
              <a:t>的。</a:t>
            </a:r>
            <a:endParaRPr kumimoji="1" lang="zh-CN" altLang="en-US" sz="1800" dirty="0">
              <a:ea typeface="华文细黑" panose="02010600040101010101" pitchFamily="2" charset="-122"/>
            </a:endParaRPr>
          </a:p>
          <a:p>
            <a:pPr>
              <a:lnSpc>
                <a:spcPct val="120000"/>
              </a:lnSpc>
              <a:buClr>
                <a:schemeClr val="accent1"/>
              </a:buClr>
              <a:buFont typeface="Wingdings" panose="05000000000000000000" pitchFamily="2" charset="2"/>
              <a:buChar char="n"/>
            </a:pPr>
            <a:r>
              <a:rPr lang="en-US" altLang="zh-CN" sz="2100" dirty="0">
                <a:latin typeface="华文细黑" panose="02010600040101010101" pitchFamily="2" charset="-122"/>
                <a:ea typeface="华文细黑" panose="02010600040101010101" pitchFamily="2" charset="-122"/>
              </a:rPr>
              <a:t>BP</a:t>
            </a:r>
            <a:r>
              <a:rPr lang="zh-CN" altLang="en-US" sz="2100" dirty="0">
                <a:latin typeface="华文细黑" panose="02010600040101010101" pitchFamily="2" charset="-122"/>
                <a:ea typeface="华文细黑" panose="02010600040101010101" pitchFamily="2" charset="-122"/>
              </a:rPr>
              <a:t>网络主要用于下述方面</a:t>
            </a:r>
            <a:endParaRPr lang="zh-CN" altLang="en-US" sz="2100" dirty="0">
              <a:latin typeface="华文细黑" panose="02010600040101010101" pitchFamily="2" charset="-122"/>
              <a:ea typeface="华文细黑" panose="02010600040101010101" pitchFamily="2" charset="-122"/>
            </a:endParaRPr>
          </a:p>
          <a:p>
            <a:pPr lvl="1">
              <a:lnSpc>
                <a:spcPct val="120000"/>
              </a:lnSpc>
              <a:buFont typeface="Wingdings" panose="05000000000000000000" pitchFamily="2" charset="2"/>
              <a:buChar char="n"/>
            </a:pPr>
            <a:r>
              <a:rPr lang="zh-CN" altLang="en-US" sz="1800" dirty="0">
                <a:latin typeface="华文细黑" panose="02010600040101010101" pitchFamily="2" charset="-122"/>
                <a:ea typeface="华文细黑" panose="02010600040101010101" pitchFamily="2" charset="-122"/>
              </a:rPr>
              <a:t>函数逼近：用输入矢量和相应的输出矢量训练一个网络逼近一个函数；</a:t>
            </a:r>
            <a:endParaRPr lang="zh-CN" altLang="en-US" sz="1800" dirty="0">
              <a:latin typeface="华文细黑" panose="02010600040101010101" pitchFamily="2" charset="-122"/>
              <a:ea typeface="华文细黑" panose="02010600040101010101" pitchFamily="2" charset="-122"/>
            </a:endParaRPr>
          </a:p>
          <a:p>
            <a:pPr lvl="1">
              <a:lnSpc>
                <a:spcPct val="120000"/>
              </a:lnSpc>
              <a:buFont typeface="Wingdings" panose="05000000000000000000" pitchFamily="2" charset="2"/>
              <a:buChar char="n"/>
            </a:pPr>
            <a:r>
              <a:rPr lang="zh-CN" altLang="en-US" sz="1800" dirty="0">
                <a:latin typeface="华文细黑" panose="02010600040101010101" pitchFamily="2" charset="-122"/>
                <a:ea typeface="华文细黑" panose="02010600040101010101" pitchFamily="2" charset="-122"/>
              </a:rPr>
              <a:t>模式识别和分类：用一个特定的输出矢量将它与输入矢量联系起来；把输入矢量以所定义的合适方式进行分类；</a:t>
            </a:r>
            <a:endParaRPr lang="zh-CN" altLang="en-US" sz="1800" dirty="0">
              <a:latin typeface="华文细黑" panose="02010600040101010101" pitchFamily="2" charset="-122"/>
              <a:ea typeface="华文细黑" panose="02010600040101010101" pitchFamily="2" charset="-122"/>
            </a:endParaRPr>
          </a:p>
          <a:p>
            <a:pPr lvl="1">
              <a:lnSpc>
                <a:spcPct val="120000"/>
              </a:lnSpc>
              <a:buFont typeface="Wingdings" panose="05000000000000000000" pitchFamily="2" charset="2"/>
              <a:buChar char="n"/>
            </a:pPr>
            <a:r>
              <a:rPr lang="zh-CN" altLang="en-US" sz="1800" dirty="0">
                <a:latin typeface="华文细黑" panose="02010600040101010101" pitchFamily="2" charset="-122"/>
                <a:ea typeface="华文细黑" panose="02010600040101010101" pitchFamily="2" charset="-122"/>
              </a:rPr>
              <a:t>数据压缩：减少输出矢量维数以便于传输或存储。</a:t>
            </a:r>
            <a:endParaRPr lang="zh-CN" altLang="en-US" sz="1800" dirty="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5059">
                                            <p:txEl>
                                              <p:pRg st="0" end="0"/>
                                            </p:txEl>
                                          </p:spTgt>
                                        </p:tgtEl>
                                        <p:attrNameLst>
                                          <p:attrName>style.visibility</p:attrName>
                                        </p:attrNameLst>
                                      </p:cBhvr>
                                      <p:to>
                                        <p:strVal val="visible"/>
                                      </p:to>
                                    </p:set>
                                    <p:animEffect transition="in" filter="blinds(horizontal)">
                                      <p:cBhvr>
                                        <p:cTn id="7" dur="500"/>
                                        <p:tgtEl>
                                          <p:spTgt spid="685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85059">
                                            <p:txEl>
                                              <p:pRg st="1" end="1"/>
                                            </p:txEl>
                                          </p:spTgt>
                                        </p:tgtEl>
                                        <p:attrNameLst>
                                          <p:attrName>style.visibility</p:attrName>
                                        </p:attrNameLst>
                                      </p:cBhvr>
                                      <p:to>
                                        <p:strVal val="visible"/>
                                      </p:to>
                                    </p:set>
                                    <p:animEffect transition="in" filter="blinds(horizontal)">
                                      <p:cBhvr>
                                        <p:cTn id="12" dur="500"/>
                                        <p:tgtEl>
                                          <p:spTgt spid="6850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85059">
                                            <p:txEl>
                                              <p:pRg st="2" end="2"/>
                                            </p:txEl>
                                          </p:spTgt>
                                        </p:tgtEl>
                                        <p:attrNameLst>
                                          <p:attrName>style.visibility</p:attrName>
                                        </p:attrNameLst>
                                      </p:cBhvr>
                                      <p:to>
                                        <p:strVal val="visible"/>
                                      </p:to>
                                    </p:set>
                                    <p:animEffect transition="in" filter="blinds(horizontal)">
                                      <p:cBhvr>
                                        <p:cTn id="17" dur="500"/>
                                        <p:tgtEl>
                                          <p:spTgt spid="6850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85059">
                                            <p:txEl>
                                              <p:pRg st="3" end="3"/>
                                            </p:txEl>
                                          </p:spTgt>
                                        </p:tgtEl>
                                        <p:attrNameLst>
                                          <p:attrName>style.visibility</p:attrName>
                                        </p:attrNameLst>
                                      </p:cBhvr>
                                      <p:to>
                                        <p:strVal val="visible"/>
                                      </p:to>
                                    </p:set>
                                    <p:animEffect transition="in" filter="blinds(horizontal)">
                                      <p:cBhvr>
                                        <p:cTn id="22" dur="500"/>
                                        <p:tgtEl>
                                          <p:spTgt spid="6850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85059">
                                            <p:txEl>
                                              <p:pRg st="4" end="4"/>
                                            </p:txEl>
                                          </p:spTgt>
                                        </p:tgtEl>
                                        <p:attrNameLst>
                                          <p:attrName>style.visibility</p:attrName>
                                        </p:attrNameLst>
                                      </p:cBhvr>
                                      <p:to>
                                        <p:strVal val="visible"/>
                                      </p:to>
                                    </p:set>
                                    <p:animEffect transition="in" filter="blinds(horizontal)">
                                      <p:cBhvr>
                                        <p:cTn id="27" dur="500"/>
                                        <p:tgtEl>
                                          <p:spTgt spid="6850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85059">
                                            <p:txEl>
                                              <p:pRg st="5" end="5"/>
                                            </p:txEl>
                                          </p:spTgt>
                                        </p:tgtEl>
                                        <p:attrNameLst>
                                          <p:attrName>style.visibility</p:attrName>
                                        </p:attrNameLst>
                                      </p:cBhvr>
                                      <p:to>
                                        <p:strVal val="visible"/>
                                      </p:to>
                                    </p:set>
                                    <p:animEffect transition="in" filter="blinds(horizontal)">
                                      <p:cBhvr>
                                        <p:cTn id="32" dur="500"/>
                                        <p:tgtEl>
                                          <p:spTgt spid="68505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85059">
                                            <p:txEl>
                                              <p:pRg st="6" end="6"/>
                                            </p:txEl>
                                          </p:spTgt>
                                        </p:tgtEl>
                                        <p:attrNameLst>
                                          <p:attrName>style.visibility</p:attrName>
                                        </p:attrNameLst>
                                      </p:cBhvr>
                                      <p:to>
                                        <p:strVal val="visible"/>
                                      </p:to>
                                    </p:set>
                                    <p:animEffect transition="in" filter="blinds(horizontal)">
                                      <p:cBhvr>
                                        <p:cTn id="37" dur="500"/>
                                        <p:tgtEl>
                                          <p:spTgt spid="68505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85059">
                                            <p:txEl>
                                              <p:pRg st="7" end="7"/>
                                            </p:txEl>
                                          </p:spTgt>
                                        </p:tgtEl>
                                        <p:attrNameLst>
                                          <p:attrName>style.visibility</p:attrName>
                                        </p:attrNameLst>
                                      </p:cBhvr>
                                      <p:to>
                                        <p:strVal val="visible"/>
                                      </p:to>
                                    </p:set>
                                    <p:animEffect transition="in" filter="blinds(horizontal)">
                                      <p:cBhvr>
                                        <p:cTn id="42" dur="500"/>
                                        <p:tgtEl>
                                          <p:spTgt spid="68505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85059">
                                            <p:txEl>
                                              <p:pRg st="8" end="8"/>
                                            </p:txEl>
                                          </p:spTgt>
                                        </p:tgtEl>
                                        <p:attrNameLst>
                                          <p:attrName>style.visibility</p:attrName>
                                        </p:attrNameLst>
                                      </p:cBhvr>
                                      <p:to>
                                        <p:strVal val="visible"/>
                                      </p:to>
                                    </p:set>
                                    <p:animEffect transition="in" filter="blinds(horizontal)">
                                      <p:cBhvr>
                                        <p:cTn id="47" dur="500"/>
                                        <p:tgtEl>
                                          <p:spTgt spid="6850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059"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34634" y="141481"/>
                <a:ext cx="6858000" cy="5138255"/>
              </a:xfrm>
            </p:spPr>
            <p:txBody>
              <a:bodyPr>
                <a:noAutofit/>
              </a:bodyPr>
              <a:lstStyle/>
              <a:p>
                <a:pPr>
                  <a:spcBef>
                    <a:spcPts val="0"/>
                  </a:spcBef>
                </a:pPr>
                <a:r>
                  <a:rPr lang="zh-CN" altLang="en-US" sz="2100" dirty="0"/>
                  <a:t>激活函数</a:t>
                </a:r>
              </a:p>
              <a:p>
                <a:pPr lvl="1">
                  <a:spcBef>
                    <a:spcPts val="0"/>
                  </a:spcBef>
                </a:pPr>
                <a:r>
                  <a:rPr lang="zh-CN" altLang="en-US" sz="1800" dirty="0"/>
                  <a:t>必须处处可微</a:t>
                </a:r>
              </a:p>
              <a:p>
                <a:pPr lvl="2">
                  <a:spcBef>
                    <a:spcPts val="0"/>
                  </a:spcBef>
                </a:pPr>
                <a:r>
                  <a:rPr lang="zh-CN" altLang="en-US" dirty="0"/>
                  <a:t>其神经元的激活函数一般都使用</a:t>
                </a:r>
                <a:r>
                  <a:rPr lang="en-US" altLang="zh-CN" dirty="0"/>
                  <a:t>S</a:t>
                </a:r>
                <a:r>
                  <a:rPr lang="zh-CN" altLang="en-US" dirty="0"/>
                  <a:t>型函数 </a:t>
                </a:r>
                <a:endParaRPr lang="en-US" altLang="zh-CN" dirty="0"/>
              </a:p>
              <a:p>
                <a:pPr marL="685800" lvl="2" indent="0">
                  <a:spcBef>
                    <a:spcPts val="0"/>
                  </a:spcBef>
                  <a:buNone/>
                </a:pPr>
                <a:r>
                  <a:rPr lang="en-US" altLang="zh-CN" dirty="0"/>
                  <a:t>        </a:t>
                </a:r>
                <a:r>
                  <a:rPr lang="zh-CN" altLang="en-US" dirty="0"/>
                  <a:t> </a:t>
                </a:r>
                <a14:m>
                  <m:oMath xmlns:m="http://schemas.openxmlformats.org/officeDocument/2006/math">
                    <m:r>
                      <a:rPr lang="en-US" altLang="zh-CN" i="1">
                        <a:latin typeface="Cambria Math"/>
                      </a:rPr>
                      <m:t>𝑓</m:t>
                    </m:r>
                    <m:d>
                      <m:dPr>
                        <m:ctrlPr>
                          <a:rPr lang="en-US" altLang="zh-CN" i="1">
                            <a:latin typeface="Cambria Math" panose="02040503050406030204" pitchFamily="18" charset="0"/>
                          </a:rPr>
                        </m:ctrlPr>
                      </m:dPr>
                      <m:e>
                        <m:r>
                          <a:rPr lang="en-US" altLang="zh-CN" i="1">
                            <a:latin typeface="Cambria Math"/>
                          </a:rPr>
                          <m:t>𝑥</m:t>
                        </m:r>
                      </m:e>
                    </m:d>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1</m:t>
                        </m:r>
                      </m:num>
                      <m:den>
                        <m:r>
                          <a:rPr lang="en-US" altLang="zh-CN" i="1">
                            <a:latin typeface="Cambria Math"/>
                          </a:rPr>
                          <m:t>1+</m:t>
                        </m:r>
                        <m:sSup>
                          <m:sSupPr>
                            <m:ctrlPr>
                              <a:rPr lang="en-US" altLang="zh-CN" i="1">
                                <a:latin typeface="Cambria Math" panose="02040503050406030204" pitchFamily="18" charset="0"/>
                              </a:rPr>
                            </m:ctrlPr>
                          </m:sSupPr>
                          <m:e>
                            <m:r>
                              <a:rPr lang="en-US" altLang="zh-CN" i="1">
                                <a:latin typeface="Cambria Math"/>
                              </a:rPr>
                              <m:t>𝑒</m:t>
                            </m:r>
                          </m:e>
                          <m:sup>
                            <m:r>
                              <a:rPr lang="en-US" altLang="zh-CN" i="1">
                                <a:latin typeface="Cambria Math"/>
                              </a:rPr>
                              <m:t>−</m:t>
                            </m:r>
                            <m:r>
                              <a:rPr lang="en-US" altLang="zh-CN" i="1">
                                <a:latin typeface="Cambria Math"/>
                              </a:rPr>
                              <m:t>𝑎𝑥</m:t>
                            </m:r>
                          </m:sup>
                        </m:sSup>
                      </m:den>
                    </m:f>
                    <m:r>
                      <a:rPr lang="en-US" altLang="zh-CN" i="1">
                        <a:latin typeface="Cambria Math"/>
                      </a:rPr>
                      <m:t> ,0&lt;</m:t>
                    </m:r>
                    <m:r>
                      <a:rPr lang="en-US" altLang="zh-CN" i="1">
                        <a:latin typeface="Cambria Math"/>
                      </a:rPr>
                      <m:t>𝑓</m:t>
                    </m:r>
                    <m:d>
                      <m:dPr>
                        <m:ctrlPr>
                          <a:rPr lang="en-US" altLang="zh-CN" i="1">
                            <a:latin typeface="Cambria Math" panose="02040503050406030204" pitchFamily="18" charset="0"/>
                          </a:rPr>
                        </m:ctrlPr>
                      </m:dPr>
                      <m:e>
                        <m:r>
                          <a:rPr lang="en-US" altLang="zh-CN" i="1">
                            <a:latin typeface="Cambria Math"/>
                          </a:rPr>
                          <m:t>𝑥</m:t>
                        </m:r>
                      </m:e>
                    </m:d>
                    <m:r>
                      <a:rPr lang="en-US" altLang="zh-CN" i="1">
                        <a:latin typeface="Cambria Math"/>
                      </a:rPr>
                      <m:t>&lt;1</m:t>
                    </m:r>
                  </m:oMath>
                </a14:m>
                <a:endParaRPr lang="en-US" altLang="zh-CN" dirty="0"/>
              </a:p>
              <a:p>
                <a:pPr>
                  <a:spcBef>
                    <a:spcPts val="0"/>
                  </a:spcBef>
                </a:pPr>
                <a:r>
                  <a:rPr lang="zh-CN" altLang="en-US" sz="2100" dirty="0"/>
                  <a:t>使用</a:t>
                </a:r>
                <a:r>
                  <a:rPr lang="en-US" altLang="zh-CN" sz="2100" dirty="0"/>
                  <a:t>S</a:t>
                </a:r>
                <a:r>
                  <a:rPr lang="zh-CN" altLang="en-US" sz="2100" dirty="0"/>
                  <a:t>型激活函数时</a:t>
                </a:r>
                <a:r>
                  <a:rPr lang="en-US" altLang="zh-CN" sz="2100" dirty="0"/>
                  <a:t>BP</a:t>
                </a:r>
                <a:r>
                  <a:rPr lang="zh-CN" altLang="en-US" sz="2100" dirty="0"/>
                  <a:t>网络输入与输出关系</a:t>
                </a:r>
              </a:p>
              <a:p>
                <a:pPr lvl="1">
                  <a:spcBef>
                    <a:spcPts val="0"/>
                  </a:spcBef>
                </a:pPr>
                <a:r>
                  <a:rPr lang="zh-CN" altLang="en-US" sz="1800" dirty="0"/>
                  <a:t>输入</a:t>
                </a:r>
              </a:p>
              <a:p>
                <a:pPr marL="342900" lvl="1" indent="0">
                  <a:spcBef>
                    <a:spcPts val="0"/>
                  </a:spcBef>
                  <a:buNone/>
                </a:pPr>
                <a14:m>
                  <m:oMathPara xmlns:m="http://schemas.openxmlformats.org/officeDocument/2006/math">
                    <m:oMathParaPr>
                      <m:jc m:val="centerGroup"/>
                    </m:oMathParaPr>
                    <m:oMath xmlns:m="http://schemas.openxmlformats.org/officeDocument/2006/math">
                      <m:r>
                        <a:rPr lang="en-US" altLang="zh-CN" sz="1800" i="1">
                          <a:latin typeface="Cambria Math"/>
                        </a:rPr>
                        <m:t>𝑛𝑒𝑡</m:t>
                      </m:r>
                      <m:r>
                        <a:rPr lang="en-US" altLang="zh-CN" sz="1800" i="1">
                          <a:latin typeface="Cambria Math"/>
                        </a:rPr>
                        <m:t>=</m:t>
                      </m:r>
                      <m:sSub>
                        <m:sSubPr>
                          <m:ctrlPr>
                            <a:rPr lang="en-US" altLang="zh-CN" sz="1800" i="1">
                              <a:latin typeface="Cambria Math" panose="02040503050406030204" pitchFamily="18" charset="0"/>
                            </a:rPr>
                          </m:ctrlPr>
                        </m:sSubPr>
                        <m:e>
                          <m:r>
                            <a:rPr lang="en-US" altLang="zh-CN" sz="1800" i="1">
                              <a:latin typeface="Cambria Math"/>
                            </a:rPr>
                            <m:t>𝑥</m:t>
                          </m:r>
                        </m:e>
                        <m:sub>
                          <m:r>
                            <a:rPr lang="en-US" altLang="zh-CN" sz="1800" i="1">
                              <a:latin typeface="Cambria Math"/>
                            </a:rPr>
                            <m:t>1</m:t>
                          </m:r>
                        </m:sub>
                      </m:sSub>
                      <m:sSub>
                        <m:sSubPr>
                          <m:ctrlPr>
                            <a:rPr lang="en-US" altLang="zh-CN" sz="1800" i="1">
                              <a:latin typeface="Cambria Math" panose="02040503050406030204" pitchFamily="18" charset="0"/>
                            </a:rPr>
                          </m:ctrlPr>
                        </m:sSubPr>
                        <m:e>
                          <m:r>
                            <a:rPr lang="en-US" altLang="zh-CN" sz="1800" i="1">
                              <a:latin typeface="Cambria Math"/>
                            </a:rPr>
                            <m:t>𝑤</m:t>
                          </m:r>
                        </m:e>
                        <m:sub>
                          <m:r>
                            <a:rPr lang="en-US" altLang="zh-CN" sz="1800" i="1">
                              <a:latin typeface="Cambria Math"/>
                            </a:rPr>
                            <m:t>1</m:t>
                          </m:r>
                        </m:sub>
                      </m:sSub>
                      <m:r>
                        <a:rPr lang="en-US" altLang="zh-CN" sz="1800" i="1">
                          <a:latin typeface="Cambria Math"/>
                        </a:rPr>
                        <m:t>+</m:t>
                      </m:r>
                      <m:sSub>
                        <m:sSubPr>
                          <m:ctrlPr>
                            <a:rPr lang="en-US" altLang="zh-CN" sz="1800" i="1">
                              <a:latin typeface="Cambria Math" panose="02040503050406030204" pitchFamily="18" charset="0"/>
                            </a:rPr>
                          </m:ctrlPr>
                        </m:sSubPr>
                        <m:e>
                          <m:r>
                            <a:rPr lang="en-US" altLang="zh-CN" sz="1800" i="1">
                              <a:latin typeface="Cambria Math"/>
                            </a:rPr>
                            <m:t>𝑥</m:t>
                          </m:r>
                        </m:e>
                        <m:sub>
                          <m:r>
                            <a:rPr lang="en-US" altLang="zh-CN" sz="1800" i="1">
                              <a:latin typeface="Cambria Math"/>
                            </a:rPr>
                            <m:t>2</m:t>
                          </m:r>
                        </m:sub>
                      </m:sSub>
                      <m:sSub>
                        <m:sSubPr>
                          <m:ctrlPr>
                            <a:rPr lang="en-US" altLang="zh-CN" sz="1800" i="1">
                              <a:latin typeface="Cambria Math" panose="02040503050406030204" pitchFamily="18" charset="0"/>
                            </a:rPr>
                          </m:ctrlPr>
                        </m:sSubPr>
                        <m:e>
                          <m:r>
                            <a:rPr lang="en-US" altLang="zh-CN" sz="1800" i="1">
                              <a:latin typeface="Cambria Math"/>
                            </a:rPr>
                            <m:t>𝑤</m:t>
                          </m:r>
                        </m:e>
                        <m:sub>
                          <m:r>
                            <a:rPr lang="en-US" altLang="zh-CN" sz="1800" i="1">
                              <a:latin typeface="Cambria Math"/>
                            </a:rPr>
                            <m:t>2</m:t>
                          </m:r>
                        </m:sub>
                      </m:sSub>
                      <m:r>
                        <a:rPr lang="en-US" altLang="zh-CN" sz="1800" i="1">
                          <a:latin typeface="Cambria Math"/>
                        </a:rPr>
                        <m:t>+…</m:t>
                      </m:r>
                      <m:sSub>
                        <m:sSubPr>
                          <m:ctrlPr>
                            <a:rPr lang="en-US" altLang="zh-CN" sz="1800" i="1">
                              <a:latin typeface="Cambria Math" panose="02040503050406030204" pitchFamily="18" charset="0"/>
                            </a:rPr>
                          </m:ctrlPr>
                        </m:sSubPr>
                        <m:e>
                          <m:r>
                            <a:rPr lang="en-US" altLang="zh-CN" sz="1800" i="1">
                              <a:latin typeface="Cambria Math"/>
                            </a:rPr>
                            <m:t>𝑥</m:t>
                          </m:r>
                        </m:e>
                        <m:sub>
                          <m:r>
                            <a:rPr lang="en-US" altLang="zh-CN" sz="1800" i="1">
                              <a:latin typeface="Cambria Math"/>
                            </a:rPr>
                            <m:t>𝑛</m:t>
                          </m:r>
                        </m:sub>
                      </m:sSub>
                      <m:sSub>
                        <m:sSubPr>
                          <m:ctrlPr>
                            <a:rPr lang="en-US" altLang="zh-CN" sz="1800" i="1">
                              <a:latin typeface="Cambria Math" panose="02040503050406030204" pitchFamily="18" charset="0"/>
                            </a:rPr>
                          </m:ctrlPr>
                        </m:sSubPr>
                        <m:e>
                          <m:r>
                            <a:rPr lang="en-US" altLang="zh-CN" sz="1800" i="1">
                              <a:latin typeface="Cambria Math"/>
                            </a:rPr>
                            <m:t>𝑤</m:t>
                          </m:r>
                        </m:e>
                        <m:sub>
                          <m:r>
                            <a:rPr lang="en-US" altLang="zh-CN" sz="1800" i="1">
                              <a:latin typeface="Cambria Math"/>
                            </a:rPr>
                            <m:t>𝑛</m:t>
                          </m:r>
                        </m:sub>
                      </m:sSub>
                    </m:oMath>
                  </m:oMathPara>
                </a14:m>
                <a:endParaRPr lang="en-US" altLang="zh-CN" sz="1800" dirty="0"/>
              </a:p>
              <a:p>
                <a:pPr lvl="1">
                  <a:spcBef>
                    <a:spcPts val="0"/>
                  </a:spcBef>
                </a:pPr>
                <a:r>
                  <a:rPr lang="zh-CN" altLang="en-US" sz="1800" dirty="0"/>
                  <a:t>输出</a:t>
                </a:r>
                <a:endParaRPr lang="en-US" altLang="zh-CN" sz="1800" dirty="0"/>
              </a:p>
              <a:p>
                <a:pPr marL="294894" lvl="1" indent="0">
                  <a:spcBef>
                    <a:spcPts val="0"/>
                  </a:spcBef>
                  <a:buNone/>
                </a:pPr>
                <a:r>
                  <a:rPr lang="en-US" altLang="zh-CN" sz="1800" dirty="0"/>
                  <a:t>                    </a:t>
                </a:r>
                <a14:m>
                  <m:oMath xmlns:m="http://schemas.openxmlformats.org/officeDocument/2006/math">
                    <m:r>
                      <a:rPr lang="en-US" altLang="zh-CN" sz="1800" i="1">
                        <a:latin typeface="Cambria Math"/>
                      </a:rPr>
                      <m:t>𝑦</m:t>
                    </m:r>
                    <m:r>
                      <a:rPr lang="en-US" altLang="zh-CN" sz="1800" i="1">
                        <a:latin typeface="Cambria Math"/>
                      </a:rPr>
                      <m:t>=</m:t>
                    </m:r>
                    <m:r>
                      <a:rPr lang="en-US" altLang="zh-CN" sz="1800" i="1">
                        <a:latin typeface="Cambria Math"/>
                      </a:rPr>
                      <m:t>𝑓</m:t>
                    </m:r>
                    <m:d>
                      <m:dPr>
                        <m:ctrlPr>
                          <a:rPr lang="en-US" altLang="zh-CN" sz="1800" i="1">
                            <a:latin typeface="Cambria Math" panose="02040503050406030204" pitchFamily="18" charset="0"/>
                          </a:rPr>
                        </m:ctrlPr>
                      </m:dPr>
                      <m:e>
                        <m:r>
                          <a:rPr lang="en-US" altLang="zh-CN" sz="1800" i="1">
                            <a:latin typeface="Cambria Math"/>
                          </a:rPr>
                          <m:t>𝑛𝑒𝑡</m:t>
                        </m:r>
                      </m:e>
                    </m:d>
                    <m:r>
                      <a:rPr lang="en-US" altLang="zh-CN" sz="1800" i="1">
                        <a:latin typeface="Cambria Math"/>
                      </a:rPr>
                      <m:t>=</m:t>
                    </m:r>
                    <m:f>
                      <m:fPr>
                        <m:ctrlPr>
                          <a:rPr lang="en-US" altLang="zh-CN" sz="1800" i="1">
                            <a:latin typeface="Cambria Math" panose="02040503050406030204" pitchFamily="18" charset="0"/>
                          </a:rPr>
                        </m:ctrlPr>
                      </m:fPr>
                      <m:num>
                        <m:r>
                          <a:rPr lang="en-US" altLang="zh-CN" sz="1800" i="1">
                            <a:latin typeface="Cambria Math"/>
                          </a:rPr>
                          <m:t>1</m:t>
                        </m:r>
                      </m:num>
                      <m:den>
                        <m:r>
                          <a:rPr lang="en-US" altLang="zh-CN" sz="1800" i="1">
                            <a:latin typeface="Cambria Math"/>
                          </a:rPr>
                          <m:t>1+</m:t>
                        </m:r>
                        <m:sSup>
                          <m:sSupPr>
                            <m:ctrlPr>
                              <a:rPr lang="en-US" altLang="zh-CN" sz="1800" i="1">
                                <a:latin typeface="Cambria Math" panose="02040503050406030204" pitchFamily="18" charset="0"/>
                              </a:rPr>
                            </m:ctrlPr>
                          </m:sSupPr>
                          <m:e>
                            <m:r>
                              <a:rPr lang="en-US" altLang="zh-CN" sz="1800" i="1">
                                <a:latin typeface="Cambria Math"/>
                              </a:rPr>
                              <m:t>𝑒</m:t>
                            </m:r>
                          </m:e>
                          <m:sup>
                            <m:r>
                              <a:rPr lang="en-US" altLang="zh-CN" sz="1800" i="1">
                                <a:latin typeface="Cambria Math"/>
                              </a:rPr>
                              <m:t>−</m:t>
                            </m:r>
                            <m:r>
                              <a:rPr lang="en-US" altLang="zh-CN" sz="1800" i="1">
                                <a:latin typeface="Cambria Math"/>
                              </a:rPr>
                              <m:t>𝑛𝑒𝑡</m:t>
                            </m:r>
                          </m:sup>
                        </m:sSup>
                      </m:den>
                    </m:f>
                  </m:oMath>
                </a14:m>
                <a:endParaRPr lang="en-US" altLang="zh-CN" sz="1800" dirty="0"/>
              </a:p>
              <a:p>
                <a:pPr lvl="1">
                  <a:lnSpc>
                    <a:spcPct val="130000"/>
                  </a:lnSpc>
                  <a:spcBef>
                    <a:spcPts val="0"/>
                  </a:spcBef>
                </a:pPr>
                <a:r>
                  <a:rPr lang="zh-CN" altLang="en-US" sz="1800" dirty="0">
                    <a:latin typeface="黑体" pitchFamily="49" charset="-122"/>
                  </a:rPr>
                  <a:t>输出的导数</a:t>
                </a:r>
                <a:endParaRPr lang="en-US" altLang="zh-CN" sz="1800" dirty="0">
                  <a:latin typeface="黑体" pitchFamily="49" charset="-122"/>
                </a:endParaRPr>
              </a:p>
              <a:p>
                <a:pPr marL="0" lvl="1" indent="0">
                  <a:lnSpc>
                    <a:spcPct val="130000"/>
                  </a:lnSpc>
                  <a:spcBef>
                    <a:spcPts val="0"/>
                  </a:spcBef>
                  <a:buNone/>
                </a:pPr>
                <a14:m>
                  <m:oMathPara xmlns:m="http://schemas.openxmlformats.org/officeDocument/2006/math">
                    <m:oMathParaPr>
                      <m:jc m:val="centerGroup"/>
                    </m:oMathParaPr>
                    <m:oMath xmlns:m="http://schemas.openxmlformats.org/officeDocument/2006/math">
                      <m:sSup>
                        <m:sSupPr>
                          <m:ctrlPr>
                            <a:rPr lang="en-US" altLang="zh-CN" sz="1800" i="1">
                              <a:latin typeface="Cambria Math" panose="02040503050406030204" pitchFamily="18" charset="0"/>
                            </a:rPr>
                          </m:ctrlPr>
                        </m:sSupPr>
                        <m:e>
                          <m:r>
                            <a:rPr lang="en-US" altLang="zh-CN" sz="1800" i="1">
                              <a:latin typeface="Cambria Math"/>
                            </a:rPr>
                            <m:t>𝑓</m:t>
                          </m:r>
                        </m:e>
                        <m:sup>
                          <m:r>
                            <a:rPr lang="en-US" altLang="zh-CN" sz="1800" i="1">
                              <a:latin typeface="Cambria Math"/>
                            </a:rPr>
                            <m:t>′</m:t>
                          </m:r>
                        </m:sup>
                      </m:sSup>
                      <m:d>
                        <m:dPr>
                          <m:ctrlPr>
                            <a:rPr lang="en-US" altLang="zh-CN" sz="1800" i="1">
                              <a:latin typeface="Cambria Math" panose="02040503050406030204" pitchFamily="18" charset="0"/>
                            </a:rPr>
                          </m:ctrlPr>
                        </m:dPr>
                        <m:e>
                          <m:r>
                            <a:rPr lang="en-US" altLang="zh-CN" sz="1800" i="1">
                              <a:latin typeface="Cambria Math"/>
                            </a:rPr>
                            <m:t>𝑛𝑒𝑡</m:t>
                          </m:r>
                        </m:e>
                      </m:d>
                      <m:r>
                        <a:rPr lang="en-US" altLang="zh-CN" sz="1800" i="1">
                          <a:latin typeface="Cambria Math"/>
                        </a:rPr>
                        <m:t>=</m:t>
                      </m:r>
                      <m:f>
                        <m:fPr>
                          <m:ctrlPr>
                            <a:rPr lang="en-US" altLang="zh-CN" sz="1800" i="1">
                              <a:latin typeface="Cambria Math" panose="02040503050406030204" pitchFamily="18" charset="0"/>
                            </a:rPr>
                          </m:ctrlPr>
                        </m:fPr>
                        <m:num>
                          <m:r>
                            <a:rPr lang="en-US" altLang="zh-CN" sz="1800" i="1">
                              <a:latin typeface="Cambria Math"/>
                            </a:rPr>
                            <m:t>1</m:t>
                          </m:r>
                        </m:num>
                        <m:den>
                          <m:r>
                            <a:rPr lang="en-US" altLang="zh-CN" sz="1800" i="1">
                              <a:latin typeface="Cambria Math"/>
                            </a:rPr>
                            <m:t>1+</m:t>
                          </m:r>
                          <m:sSup>
                            <m:sSupPr>
                              <m:ctrlPr>
                                <a:rPr lang="en-US" altLang="zh-CN" sz="1800" i="1">
                                  <a:latin typeface="Cambria Math" panose="02040503050406030204" pitchFamily="18" charset="0"/>
                                </a:rPr>
                              </m:ctrlPr>
                            </m:sSupPr>
                            <m:e>
                              <m:r>
                                <a:rPr lang="en-US" altLang="zh-CN" sz="1800" i="1">
                                  <a:latin typeface="Cambria Math"/>
                                </a:rPr>
                                <m:t>𝑒</m:t>
                              </m:r>
                            </m:e>
                            <m:sup>
                              <m:r>
                                <a:rPr lang="en-US" altLang="zh-CN" sz="1800" i="1">
                                  <a:latin typeface="Cambria Math"/>
                                </a:rPr>
                                <m:t>−</m:t>
                              </m:r>
                              <m:r>
                                <a:rPr lang="en-US" altLang="zh-CN" sz="1800" i="1">
                                  <a:latin typeface="Cambria Math"/>
                                </a:rPr>
                                <m:t>𝑛𝑒𝑡</m:t>
                              </m:r>
                            </m:sup>
                          </m:sSup>
                        </m:den>
                      </m:f>
                      <m:r>
                        <a:rPr lang="en-US" altLang="zh-CN" sz="1800" i="1">
                          <a:latin typeface="Cambria Math"/>
                        </a:rPr>
                        <m:t>−</m:t>
                      </m:r>
                      <m:f>
                        <m:fPr>
                          <m:ctrlPr>
                            <a:rPr lang="en-US" altLang="zh-CN" sz="1800" i="1">
                              <a:latin typeface="Cambria Math" panose="02040503050406030204" pitchFamily="18" charset="0"/>
                            </a:rPr>
                          </m:ctrlPr>
                        </m:fPr>
                        <m:num>
                          <m:r>
                            <a:rPr lang="en-US" altLang="zh-CN" sz="1800" i="1">
                              <a:latin typeface="Cambria Math"/>
                            </a:rPr>
                            <m:t>1</m:t>
                          </m:r>
                        </m:num>
                        <m:den>
                          <m:sSup>
                            <m:sSupPr>
                              <m:ctrlPr>
                                <a:rPr lang="en-US" altLang="zh-CN" sz="1800" i="1">
                                  <a:latin typeface="Cambria Math" panose="02040503050406030204" pitchFamily="18" charset="0"/>
                                </a:rPr>
                              </m:ctrlPr>
                            </m:sSupPr>
                            <m:e>
                              <m:d>
                                <m:dPr>
                                  <m:ctrlPr>
                                    <a:rPr lang="en-US" altLang="zh-CN" sz="1800" i="1">
                                      <a:latin typeface="Cambria Math" panose="02040503050406030204" pitchFamily="18" charset="0"/>
                                    </a:rPr>
                                  </m:ctrlPr>
                                </m:dPr>
                                <m:e>
                                  <m:r>
                                    <a:rPr lang="en-US" altLang="zh-CN" sz="1800" i="1">
                                      <a:latin typeface="Cambria Math"/>
                                    </a:rPr>
                                    <m:t>1+</m:t>
                                  </m:r>
                                  <m:sSup>
                                    <m:sSupPr>
                                      <m:ctrlPr>
                                        <a:rPr lang="en-US" altLang="zh-CN" sz="1800" i="1">
                                          <a:latin typeface="Cambria Math" panose="02040503050406030204" pitchFamily="18" charset="0"/>
                                        </a:rPr>
                                      </m:ctrlPr>
                                    </m:sSupPr>
                                    <m:e>
                                      <m:r>
                                        <a:rPr lang="en-US" altLang="zh-CN" sz="1800" i="1">
                                          <a:latin typeface="Cambria Math"/>
                                        </a:rPr>
                                        <m:t>𝑒</m:t>
                                      </m:r>
                                    </m:e>
                                    <m:sup>
                                      <m:r>
                                        <a:rPr lang="en-US" altLang="zh-CN" sz="1800" i="1">
                                          <a:latin typeface="Cambria Math"/>
                                        </a:rPr>
                                        <m:t>−</m:t>
                                      </m:r>
                                      <m:r>
                                        <a:rPr lang="en-US" altLang="zh-CN" sz="1800" i="1">
                                          <a:latin typeface="Cambria Math"/>
                                        </a:rPr>
                                        <m:t>𝑛𝑒𝑡</m:t>
                                      </m:r>
                                    </m:sup>
                                  </m:sSup>
                                </m:e>
                              </m:d>
                            </m:e>
                            <m:sup>
                              <m:r>
                                <a:rPr lang="en-US" altLang="zh-CN" sz="1800" i="1">
                                  <a:latin typeface="Cambria Math"/>
                                </a:rPr>
                                <m:t>2</m:t>
                              </m:r>
                            </m:sup>
                          </m:sSup>
                        </m:den>
                      </m:f>
                      <m:r>
                        <a:rPr lang="en-US" altLang="zh-CN" sz="1800" i="1">
                          <a:latin typeface="Cambria Math"/>
                        </a:rPr>
                        <m:t>=</m:t>
                      </m:r>
                    </m:oMath>
                  </m:oMathPara>
                </a14:m>
                <a:endParaRPr lang="en-US" altLang="zh-CN" sz="1800" i="1" dirty="0">
                  <a:latin typeface="Cambria Math"/>
                </a:endParaRPr>
              </a:p>
              <a:p>
                <a:pPr marL="0" lvl="1" indent="0">
                  <a:lnSpc>
                    <a:spcPct val="130000"/>
                  </a:lnSpc>
                  <a:spcBef>
                    <a:spcPts val="0"/>
                  </a:spcBef>
                  <a:buNone/>
                </a:pPr>
                <a14:m>
                  <m:oMathPara xmlns:m="http://schemas.openxmlformats.org/officeDocument/2006/math">
                    <m:oMathParaPr>
                      <m:jc m:val="centerGroup"/>
                    </m:oMathParaPr>
                    <m:oMath xmlns:m="http://schemas.openxmlformats.org/officeDocument/2006/math">
                      <m:f>
                        <m:fPr>
                          <m:ctrlPr>
                            <a:rPr lang="en-US" altLang="zh-CN" sz="1800" i="1">
                              <a:latin typeface="Cambria Math" panose="02040503050406030204" pitchFamily="18" charset="0"/>
                            </a:rPr>
                          </m:ctrlPr>
                        </m:fPr>
                        <m:num>
                          <m:r>
                            <a:rPr lang="en-US" altLang="zh-CN" sz="1800" i="1">
                              <a:latin typeface="Cambria Math"/>
                            </a:rPr>
                            <m:t>1</m:t>
                          </m:r>
                        </m:num>
                        <m:den>
                          <m:r>
                            <a:rPr lang="en-US" altLang="zh-CN" sz="1800" i="1">
                              <a:latin typeface="Cambria Math"/>
                            </a:rPr>
                            <m:t>1+</m:t>
                          </m:r>
                          <m:sSup>
                            <m:sSupPr>
                              <m:ctrlPr>
                                <a:rPr lang="en-US" altLang="zh-CN" sz="1800" i="1">
                                  <a:latin typeface="Cambria Math" panose="02040503050406030204" pitchFamily="18" charset="0"/>
                                </a:rPr>
                              </m:ctrlPr>
                            </m:sSupPr>
                            <m:e>
                              <m:r>
                                <a:rPr lang="en-US" altLang="zh-CN" sz="1800" i="1">
                                  <a:latin typeface="Cambria Math"/>
                                </a:rPr>
                                <m:t>𝑒</m:t>
                              </m:r>
                            </m:e>
                            <m:sup>
                              <m:r>
                                <a:rPr lang="en-US" altLang="zh-CN" sz="1800" i="1">
                                  <a:latin typeface="Cambria Math"/>
                                </a:rPr>
                                <m:t>−</m:t>
                              </m:r>
                              <m:r>
                                <a:rPr lang="en-US" altLang="zh-CN" sz="1800" i="1">
                                  <a:latin typeface="Cambria Math"/>
                                </a:rPr>
                                <m:t>𝑛𝑒𝑡</m:t>
                              </m:r>
                            </m:sup>
                          </m:sSup>
                        </m:den>
                      </m:f>
                      <m:r>
                        <a:rPr lang="zh-CN" altLang="en-US" sz="1800" i="1">
                          <a:latin typeface="Cambria Math"/>
                        </a:rPr>
                        <m:t>∗</m:t>
                      </m:r>
                      <m:d>
                        <m:dPr>
                          <m:begChr m:val="（"/>
                          <m:endChr m:val="）"/>
                          <m:ctrlPr>
                            <a:rPr lang="zh-CN" altLang="en-US" sz="1800" i="1">
                              <a:latin typeface="Cambria Math" panose="02040503050406030204" pitchFamily="18" charset="0"/>
                            </a:rPr>
                          </m:ctrlPr>
                        </m:dPr>
                        <m:e>
                          <m:r>
                            <a:rPr lang="en-US" altLang="zh-CN" sz="1800" i="1">
                              <a:latin typeface="Cambria Math"/>
                            </a:rPr>
                            <m:t>1−</m:t>
                          </m:r>
                          <m:f>
                            <m:fPr>
                              <m:ctrlPr>
                                <a:rPr lang="en-US" altLang="zh-CN" sz="1800" i="1">
                                  <a:latin typeface="Cambria Math" panose="02040503050406030204" pitchFamily="18" charset="0"/>
                                </a:rPr>
                              </m:ctrlPr>
                            </m:fPr>
                            <m:num>
                              <m:r>
                                <a:rPr lang="en-US" altLang="zh-CN" sz="1800" i="1">
                                  <a:latin typeface="Cambria Math"/>
                                </a:rPr>
                                <m:t>1</m:t>
                              </m:r>
                            </m:num>
                            <m:den>
                              <m:r>
                                <a:rPr lang="en-US" altLang="zh-CN" sz="1800" i="1">
                                  <a:latin typeface="Cambria Math"/>
                                </a:rPr>
                                <m:t>1+</m:t>
                              </m:r>
                              <m:sSup>
                                <m:sSupPr>
                                  <m:ctrlPr>
                                    <a:rPr lang="en-US" altLang="zh-CN" sz="1800" i="1">
                                      <a:latin typeface="Cambria Math" panose="02040503050406030204" pitchFamily="18" charset="0"/>
                                    </a:rPr>
                                  </m:ctrlPr>
                                </m:sSupPr>
                                <m:e>
                                  <m:r>
                                    <a:rPr lang="en-US" altLang="zh-CN" sz="1800" i="1">
                                      <a:latin typeface="Cambria Math"/>
                                    </a:rPr>
                                    <m:t>𝑒</m:t>
                                  </m:r>
                                </m:e>
                                <m:sup>
                                  <m:r>
                                    <a:rPr lang="en-US" altLang="zh-CN" sz="1800" i="1">
                                      <a:latin typeface="Cambria Math"/>
                                    </a:rPr>
                                    <m:t>−</m:t>
                                  </m:r>
                                  <m:r>
                                    <a:rPr lang="en-US" altLang="zh-CN" sz="1800" i="1">
                                      <a:latin typeface="Cambria Math"/>
                                    </a:rPr>
                                    <m:t>𝑛𝑒𝑡</m:t>
                                  </m:r>
                                </m:sup>
                              </m:sSup>
                            </m:den>
                          </m:f>
                        </m:e>
                      </m:d>
                      <m:r>
                        <a:rPr lang="en-US" altLang="zh-CN" sz="1800" i="1">
                          <a:latin typeface="Cambria Math"/>
                        </a:rPr>
                        <m:t>=</m:t>
                      </m:r>
                      <m:r>
                        <a:rPr lang="en-US" altLang="zh-CN" sz="1800" i="1">
                          <a:latin typeface="Cambria Math"/>
                        </a:rPr>
                        <m:t>𝑦</m:t>
                      </m:r>
                      <m:r>
                        <a:rPr lang="en-US" altLang="zh-CN" sz="1800" i="1">
                          <a:latin typeface="Cambria Math"/>
                        </a:rPr>
                        <m:t>(1−</m:t>
                      </m:r>
                      <m:r>
                        <a:rPr lang="en-US" altLang="zh-CN" sz="1800" i="1">
                          <a:latin typeface="Cambria Math"/>
                        </a:rPr>
                        <m:t>𝑦</m:t>
                      </m:r>
                      <m:r>
                        <a:rPr lang="en-US" altLang="zh-CN" sz="1800" i="1">
                          <a:latin typeface="Cambria Math"/>
                        </a:rPr>
                        <m:t>)</m:t>
                      </m:r>
                    </m:oMath>
                  </m:oMathPara>
                </a14:m>
                <a:endParaRPr lang="en-US" altLang="zh-CN" sz="1800" dirty="0">
                  <a:latin typeface="黑体" pitchFamily="49" charset="-122"/>
                </a:endParaRPr>
              </a:p>
              <a:p>
                <a:pPr marL="0" indent="0">
                  <a:spcBef>
                    <a:spcPts val="0"/>
                  </a:spcBef>
                  <a:buNone/>
                </a:pPr>
                <a:r>
                  <a:rPr lang="en-US" altLang="zh-CN" sz="1800" dirty="0"/>
                  <a:t>              </a:t>
                </a:r>
                <a14:m>
                  <m:oMath xmlns:m="http://schemas.openxmlformats.org/officeDocument/2006/math">
                    <m:r>
                      <a:rPr lang="en-US" altLang="zh-CN" sz="1800">
                        <a:latin typeface="Cambria Math"/>
                      </a:rPr>
                      <m:t>                  </m:t>
                    </m:r>
                  </m:oMath>
                </a14:m>
                <a:endParaRPr lang="en-US" altLang="zh-CN" sz="18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79512" y="188640"/>
                <a:ext cx="9144000" cy="6851007"/>
              </a:xfrm>
              <a:blipFill rotWithShape="0">
                <a:blip r:embed="rId1"/>
                <a:stretch>
                  <a:fillRect t="-1601"/>
                </a:stretch>
              </a:blipFill>
            </p:spPr>
            <p:txBody>
              <a:bodyPr/>
              <a:lstStyle/>
              <a:p>
                <a:r>
                  <a:rPr lang="zh-CN" altLang="en-US">
                    <a:noFill/>
                  </a:rPr>
                  <a:t> </a:t>
                </a:r>
                <a:endParaRPr lang="zh-CN" altLang="en-US">
                  <a:noFill/>
                </a:endParaRPr>
              </a:p>
            </p:txBody>
          </p:sp>
        </mc:Fallback>
      </mc:AlternateContent>
      <p:sp>
        <p:nvSpPr>
          <p:cNvPr id="5" name="Rectangle 6"/>
          <p:cNvSpPr>
            <a:spLocks noChangeArrowheads="1"/>
          </p:cNvSpPr>
          <p:nvPr/>
        </p:nvSpPr>
        <p:spPr bwMode="auto">
          <a:xfrm>
            <a:off x="-3483768" y="3918459"/>
            <a:ext cx="6480572" cy="829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630555" indent="-173355"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eaLnBrk="1" hangingPunct="1">
              <a:spcBef>
                <a:spcPct val="20000"/>
              </a:spcBef>
              <a:buClr>
                <a:srgbClr val="FFFF00"/>
              </a:buClr>
              <a:buFont typeface="Wingdings" panose="05000000000000000000" pitchFamily="2" charset="2"/>
              <a:buChar char="Ø"/>
            </a:pPr>
            <a:endParaRPr lang="zh-CN" altLang="en-US" sz="2100" dirty="0">
              <a:solidFill>
                <a:srgbClr val="FF0000"/>
              </a:solidFill>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4" presetClass="entr" presetSubtype="0" fill="hold" grpId="0" nodeType="clickEffect" nodePh="1">
                                  <p:stCondLst>
                                    <p:cond delay="0"/>
                                  </p:stCondLst>
                                  <p:endCondLst>
                                    <p:cond evt="begin" delay="0">
                                      <p:tn val="77"/>
                                    </p:cond>
                                  </p:endCondLst>
                                  <p:childTnLst>
                                    <p:set>
                                      <p:cBhvr>
                                        <p:cTn id="78" dur="1" fill="hold">
                                          <p:stCondLst>
                                            <p:cond delay="0"/>
                                          </p:stCondLst>
                                        </p:cTn>
                                        <p:tgtEl>
                                          <p:spTgt spid="5"/>
                                        </p:tgtEl>
                                        <p:attrNameLst>
                                          <p:attrName>style.visibility</p:attrName>
                                        </p:attrNameLst>
                                      </p:cBhvr>
                                      <p:to>
                                        <p:strVal val="visible"/>
                                      </p:to>
                                    </p:set>
                                    <p:anim to="" calcmode="lin" valueType="num">
                                      <p:cBhvr>
                                        <p:cTn id="79" dur="1" fill="hold"/>
                                        <p:tgtEl>
                                          <p:spTgt spid="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9" name="Rectangle 3"/>
          <p:cNvSpPr>
            <a:spLocks noGrp="1" noChangeArrowheads="1"/>
          </p:cNvSpPr>
          <p:nvPr>
            <p:ph type="body" idx="4294967295"/>
          </p:nvPr>
        </p:nvSpPr>
        <p:spPr>
          <a:xfrm>
            <a:off x="134634" y="215270"/>
            <a:ext cx="6200775" cy="3486150"/>
          </a:xfrm>
          <a:prstGeom prst="rect">
            <a:avLst/>
          </a:prstGeom>
        </p:spPr>
        <p:txBody>
          <a:bodyPr/>
          <a:lstStyle/>
          <a:p>
            <a:r>
              <a:rPr lang="en-US" altLang="zh-CN" dirty="0">
                <a:latin typeface="华文细黑" panose="02010600040101010101" pitchFamily="2" charset="-122"/>
                <a:ea typeface="华文细黑" panose="02010600040101010101" pitchFamily="2" charset="-122"/>
              </a:rPr>
              <a:t>BP</a:t>
            </a:r>
            <a:r>
              <a:rPr lang="zh-CN" altLang="en-US" dirty="0">
                <a:latin typeface="华文细黑" panose="02010600040101010101" pitchFamily="2" charset="-122"/>
                <a:ea typeface="华文细黑" panose="02010600040101010101" pitchFamily="2" charset="-122"/>
              </a:rPr>
              <a:t>学习算法</a:t>
            </a:r>
            <a:endParaRPr lang="zh-CN" altLang="en-US" dirty="0">
              <a:latin typeface="华文细黑" panose="02010600040101010101" pitchFamily="2" charset="-122"/>
              <a:ea typeface="华文细黑" panose="02010600040101010101" pitchFamily="2" charset="-122"/>
            </a:endParaRPr>
          </a:p>
        </p:txBody>
      </p:sp>
      <p:sp>
        <p:nvSpPr>
          <p:cNvPr id="741380" name="Rectangle 4"/>
          <p:cNvSpPr>
            <a:spLocks noChangeArrowheads="1"/>
          </p:cNvSpPr>
          <p:nvPr/>
        </p:nvSpPr>
        <p:spPr bwMode="auto">
          <a:xfrm>
            <a:off x="287398" y="745216"/>
            <a:ext cx="3176402"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kumimoji="1" lang="zh-CN" altLang="en-US" dirty="0">
                <a:latin typeface="华文细黑" panose="02010600040101010101" pitchFamily="2" charset="-122"/>
                <a:ea typeface="华文细黑" panose="02010600040101010101" pitchFamily="2" charset="-122"/>
              </a:rPr>
              <a:t>已知网络的输入</a:t>
            </a:r>
            <a:r>
              <a:rPr kumimoji="1" lang="en-US" altLang="zh-CN" dirty="0">
                <a:latin typeface="华文细黑" panose="02010600040101010101" pitchFamily="2" charset="-122"/>
                <a:ea typeface="华文细黑" panose="02010600040101010101" pitchFamily="2" charset="-122"/>
              </a:rPr>
              <a:t>/</a:t>
            </a:r>
            <a:r>
              <a:rPr kumimoji="1" lang="zh-CN" altLang="en-US" dirty="0">
                <a:latin typeface="华文细黑" panose="02010600040101010101" pitchFamily="2" charset="-122"/>
                <a:ea typeface="华文细黑" panose="02010600040101010101" pitchFamily="2" charset="-122"/>
              </a:rPr>
              <a:t>输出样本，即导师信号。</a:t>
            </a:r>
            <a:r>
              <a:rPr kumimoji="1" lang="en-US" altLang="zh-CN" dirty="0">
                <a:solidFill>
                  <a:srgbClr val="FB17DA"/>
                </a:solidFill>
                <a:latin typeface="华文细黑" panose="02010600040101010101" pitchFamily="2" charset="-122"/>
                <a:ea typeface="华文细黑" panose="02010600040101010101" pitchFamily="2" charset="-122"/>
              </a:rPr>
              <a:t>BP</a:t>
            </a:r>
            <a:r>
              <a:rPr kumimoji="1" lang="zh-CN" altLang="en-US" dirty="0">
                <a:solidFill>
                  <a:srgbClr val="FB17DA"/>
                </a:solidFill>
                <a:latin typeface="华文细黑" panose="02010600040101010101" pitchFamily="2" charset="-122"/>
                <a:ea typeface="华文细黑" panose="02010600040101010101" pitchFamily="2" charset="-122"/>
              </a:rPr>
              <a:t>学习算法由正向传播和反向传播组成：</a:t>
            </a:r>
            <a:endParaRPr kumimoji="1" lang="zh-CN" altLang="en-US" dirty="0">
              <a:solidFill>
                <a:srgbClr val="FB17DA"/>
              </a:solidFill>
              <a:latin typeface="华文细黑" panose="02010600040101010101" pitchFamily="2" charset="-122"/>
              <a:ea typeface="华文细黑" panose="02010600040101010101" pitchFamily="2" charset="-122"/>
            </a:endParaRPr>
          </a:p>
          <a:p>
            <a:r>
              <a:rPr kumimoji="1" lang="zh-CN" altLang="en-US" dirty="0">
                <a:solidFill>
                  <a:srgbClr val="CC0000"/>
                </a:solidFill>
                <a:latin typeface="华文细黑" panose="02010600040101010101" pitchFamily="2" charset="-122"/>
                <a:ea typeface="华文细黑" panose="02010600040101010101" pitchFamily="2" charset="-122"/>
              </a:rPr>
              <a:t>正向传播</a:t>
            </a:r>
            <a:r>
              <a:rPr kumimoji="1" lang="zh-CN" altLang="en-US" dirty="0">
                <a:latin typeface="华文细黑" panose="02010600040101010101" pitchFamily="2" charset="-122"/>
                <a:ea typeface="华文细黑" panose="02010600040101010101" pitchFamily="2" charset="-122"/>
              </a:rPr>
              <a:t>是输入信号从输入层经隐含层，传向输出层，若输出层得到了期望的输出，则学习算法结束；否则，转至反向传播。</a:t>
            </a:r>
            <a:endParaRPr kumimoji="1" lang="zh-CN" altLang="en-US" dirty="0">
              <a:latin typeface="华文细黑" panose="02010600040101010101" pitchFamily="2" charset="-122"/>
              <a:ea typeface="华文细黑" panose="02010600040101010101" pitchFamily="2" charset="-122"/>
            </a:endParaRPr>
          </a:p>
          <a:p>
            <a:r>
              <a:rPr kumimoji="1" lang="zh-CN" altLang="en-US" dirty="0">
                <a:solidFill>
                  <a:srgbClr val="CC0000"/>
                </a:solidFill>
                <a:latin typeface="华文细黑" panose="02010600040101010101" pitchFamily="2" charset="-122"/>
                <a:ea typeface="华文细黑" panose="02010600040101010101" pitchFamily="2" charset="-122"/>
              </a:rPr>
              <a:t>反向传播</a:t>
            </a:r>
            <a:r>
              <a:rPr kumimoji="1" lang="zh-CN" altLang="en-US" dirty="0">
                <a:latin typeface="华文细黑" panose="02010600040101010101" pitchFamily="2" charset="-122"/>
                <a:ea typeface="华文细黑" panose="02010600040101010101" pitchFamily="2" charset="-122"/>
              </a:rPr>
              <a:t>是将误差</a:t>
            </a:r>
            <a:r>
              <a:rPr kumimoji="1" lang="en-US" altLang="zh-CN" dirty="0">
                <a:latin typeface="华文细黑" panose="02010600040101010101" pitchFamily="2" charset="-122"/>
                <a:ea typeface="华文细黑" panose="02010600040101010101" pitchFamily="2" charset="-122"/>
              </a:rPr>
              <a:t>(</a:t>
            </a:r>
            <a:r>
              <a:rPr kumimoji="1" lang="zh-CN" altLang="en-US" dirty="0">
                <a:latin typeface="华文细黑" panose="02010600040101010101" pitchFamily="2" charset="-122"/>
                <a:ea typeface="华文细黑" panose="02010600040101010101" pitchFamily="2" charset="-122"/>
              </a:rPr>
              <a:t>样本输出与网络输出之差）按原连接通路反向计算，由梯度下降法调整各层节点的权值和阈值，使误差减小。</a:t>
            </a:r>
            <a:endParaRPr kumimoji="1" lang="zh-CN" altLang="en-US" dirty="0">
              <a:latin typeface="Times New Roman" panose="02020603050405020304" pitchFamily="18" charset="0"/>
              <a:ea typeface="宋体" panose="02010600030101010101" pitchFamily="2" charset="-122"/>
            </a:endParaRPr>
          </a:p>
        </p:txBody>
      </p:sp>
      <p:sp>
        <p:nvSpPr>
          <p:cNvPr id="741381" name="Line 5"/>
          <p:cNvSpPr>
            <a:spLocks noChangeShapeType="1"/>
          </p:cNvSpPr>
          <p:nvPr/>
        </p:nvSpPr>
        <p:spPr bwMode="auto">
          <a:xfrm>
            <a:off x="3853073" y="1294470"/>
            <a:ext cx="1771650" cy="0"/>
          </a:xfrm>
          <a:prstGeom prst="line">
            <a:avLst/>
          </a:prstGeom>
          <a:noFill/>
          <a:ln w="9525">
            <a:solidFill>
              <a:srgbClr val="CC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41382" name="Rectangle 6"/>
          <p:cNvSpPr>
            <a:spLocks noChangeArrowheads="1"/>
          </p:cNvSpPr>
          <p:nvPr/>
        </p:nvSpPr>
        <p:spPr bwMode="auto">
          <a:xfrm>
            <a:off x="4424574" y="951571"/>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kumimoji="1" lang="zh-CN" altLang="en-US" sz="1200" b="1">
                <a:solidFill>
                  <a:srgbClr val="CC0000"/>
                </a:solidFill>
                <a:latin typeface="宋体" panose="02010600030101010101" pitchFamily="2" charset="-122"/>
                <a:ea typeface="宋体" panose="02010600030101010101" pitchFamily="2" charset="-122"/>
              </a:rPr>
              <a:t>正向传播</a:t>
            </a:r>
            <a:endParaRPr kumimoji="1" lang="zh-CN" altLang="en-US" sz="1200" b="1">
              <a:solidFill>
                <a:srgbClr val="CC0000"/>
              </a:solidFill>
              <a:latin typeface="宋体" panose="02010600030101010101" pitchFamily="2" charset="-122"/>
              <a:ea typeface="宋体" panose="02010600030101010101" pitchFamily="2" charset="-122"/>
            </a:endParaRPr>
          </a:p>
        </p:txBody>
      </p:sp>
      <p:sp>
        <p:nvSpPr>
          <p:cNvPr id="741383" name="Line 7"/>
          <p:cNvSpPr>
            <a:spLocks noChangeShapeType="1"/>
          </p:cNvSpPr>
          <p:nvPr/>
        </p:nvSpPr>
        <p:spPr bwMode="auto">
          <a:xfrm flipH="1">
            <a:off x="3910223" y="1694520"/>
            <a:ext cx="165735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41384" name="Rectangle 8"/>
          <p:cNvSpPr>
            <a:spLocks noChangeArrowheads="1"/>
          </p:cNvSpPr>
          <p:nvPr/>
        </p:nvSpPr>
        <p:spPr bwMode="auto">
          <a:xfrm>
            <a:off x="4424574" y="1408771"/>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kumimoji="1" lang="zh-CN" altLang="en-US" sz="1200" b="1">
                <a:solidFill>
                  <a:srgbClr val="CC0000"/>
                </a:solidFill>
                <a:latin typeface="宋体" panose="02010600030101010101" pitchFamily="2" charset="-122"/>
                <a:ea typeface="宋体" panose="02010600030101010101" pitchFamily="2" charset="-122"/>
              </a:rPr>
              <a:t>反向传播</a:t>
            </a:r>
            <a:endParaRPr kumimoji="1" lang="zh-CN" altLang="en-US" sz="1200" b="1">
              <a:solidFill>
                <a:srgbClr val="CC0000"/>
              </a:solidFill>
              <a:latin typeface="宋体" panose="02010600030101010101" pitchFamily="2" charset="-122"/>
              <a:ea typeface="宋体" panose="02010600030101010101" pitchFamily="2" charset="-122"/>
            </a:endParaRPr>
          </a:p>
        </p:txBody>
      </p:sp>
      <p:pic>
        <p:nvPicPr>
          <p:cNvPr id="741385" name="Picture 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81623" y="2037420"/>
            <a:ext cx="24003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1386" name="Text Box 10"/>
          <p:cNvSpPr txBox="1">
            <a:spLocks noChangeArrowheads="1"/>
          </p:cNvSpPr>
          <p:nvPr/>
        </p:nvSpPr>
        <p:spPr bwMode="auto">
          <a:xfrm>
            <a:off x="4424573" y="3694771"/>
            <a:ext cx="10858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zh-CN" sz="1200">
                <a:latin typeface="Times New Roman" panose="02020603050405020304" pitchFamily="18" charset="0"/>
                <a:ea typeface="宋体" panose="02010600030101010101" pitchFamily="2" charset="-122"/>
              </a:rPr>
              <a:t>BP</a:t>
            </a:r>
            <a:r>
              <a:rPr kumimoji="1" lang="zh-CN" altLang="en-US" sz="1200">
                <a:latin typeface="Times New Roman" panose="02020603050405020304" pitchFamily="18" charset="0"/>
                <a:ea typeface="宋体" panose="02010600030101010101" pitchFamily="2" charset="-122"/>
              </a:rPr>
              <a:t>神经网络</a:t>
            </a:r>
            <a:endParaRPr kumimoji="1" lang="zh-CN" altLang="en-US" sz="120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1380">
                                            <p:txEl>
                                              <p:pRg st="0" end="0"/>
                                            </p:txEl>
                                          </p:spTgt>
                                        </p:tgtEl>
                                        <p:attrNameLst>
                                          <p:attrName>style.visibility</p:attrName>
                                        </p:attrNameLst>
                                      </p:cBhvr>
                                      <p:to>
                                        <p:strVal val="visible"/>
                                      </p:to>
                                    </p:set>
                                    <p:anim calcmode="lin" valueType="num">
                                      <p:cBhvr additive="base">
                                        <p:cTn id="7" dur="500" fill="hold"/>
                                        <p:tgtEl>
                                          <p:spTgt spid="74138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138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1381"/>
                                        </p:tgtEl>
                                        <p:attrNameLst>
                                          <p:attrName>style.visibility</p:attrName>
                                        </p:attrNameLst>
                                      </p:cBhvr>
                                      <p:to>
                                        <p:strVal val="visible"/>
                                      </p:to>
                                    </p:set>
                                    <p:anim calcmode="lin" valueType="num">
                                      <p:cBhvr additive="base">
                                        <p:cTn id="13" dur="500" fill="hold"/>
                                        <p:tgtEl>
                                          <p:spTgt spid="741381"/>
                                        </p:tgtEl>
                                        <p:attrNameLst>
                                          <p:attrName>ppt_x</p:attrName>
                                        </p:attrNameLst>
                                      </p:cBhvr>
                                      <p:tavLst>
                                        <p:tav tm="0">
                                          <p:val>
                                            <p:strVal val="#ppt_x"/>
                                          </p:val>
                                        </p:tav>
                                        <p:tav tm="100000">
                                          <p:val>
                                            <p:strVal val="#ppt_x"/>
                                          </p:val>
                                        </p:tav>
                                      </p:tavLst>
                                    </p:anim>
                                    <p:anim calcmode="lin" valueType="num">
                                      <p:cBhvr additive="base">
                                        <p:cTn id="14" dur="500" fill="hold"/>
                                        <p:tgtEl>
                                          <p:spTgt spid="74138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41382"/>
                                        </p:tgtEl>
                                        <p:attrNameLst>
                                          <p:attrName>style.visibility</p:attrName>
                                        </p:attrNameLst>
                                      </p:cBhvr>
                                      <p:to>
                                        <p:strVal val="visible"/>
                                      </p:to>
                                    </p:set>
                                    <p:anim calcmode="lin" valueType="num">
                                      <p:cBhvr additive="base">
                                        <p:cTn id="17" dur="500" fill="hold"/>
                                        <p:tgtEl>
                                          <p:spTgt spid="741382"/>
                                        </p:tgtEl>
                                        <p:attrNameLst>
                                          <p:attrName>ppt_x</p:attrName>
                                        </p:attrNameLst>
                                      </p:cBhvr>
                                      <p:tavLst>
                                        <p:tav tm="0">
                                          <p:val>
                                            <p:strVal val="#ppt_x"/>
                                          </p:val>
                                        </p:tav>
                                        <p:tav tm="100000">
                                          <p:val>
                                            <p:strVal val="#ppt_x"/>
                                          </p:val>
                                        </p:tav>
                                      </p:tavLst>
                                    </p:anim>
                                    <p:anim calcmode="lin" valueType="num">
                                      <p:cBhvr additive="base">
                                        <p:cTn id="18" dur="500" fill="hold"/>
                                        <p:tgtEl>
                                          <p:spTgt spid="74138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41380">
                                            <p:txEl>
                                              <p:pRg st="1" end="1"/>
                                            </p:txEl>
                                          </p:spTgt>
                                        </p:tgtEl>
                                        <p:attrNameLst>
                                          <p:attrName>style.visibility</p:attrName>
                                        </p:attrNameLst>
                                      </p:cBhvr>
                                      <p:to>
                                        <p:strVal val="visible"/>
                                      </p:to>
                                    </p:set>
                                    <p:anim calcmode="lin" valueType="num">
                                      <p:cBhvr additive="base">
                                        <p:cTn id="23" dur="500" fill="hold"/>
                                        <p:tgtEl>
                                          <p:spTgt spid="741380">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4138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741383"/>
                                        </p:tgtEl>
                                        <p:attrNameLst>
                                          <p:attrName>style.visibility</p:attrName>
                                        </p:attrNameLst>
                                      </p:cBhvr>
                                      <p:to>
                                        <p:strVal val="visible"/>
                                      </p:to>
                                    </p:set>
                                    <p:animEffect transition="in" filter="fade">
                                      <p:cBhvr>
                                        <p:cTn id="29" dur="1000"/>
                                        <p:tgtEl>
                                          <p:spTgt spid="741383"/>
                                        </p:tgtEl>
                                      </p:cBhvr>
                                    </p:animEffect>
                                    <p:anim calcmode="lin" valueType="num">
                                      <p:cBhvr>
                                        <p:cTn id="30" dur="1000" fill="hold"/>
                                        <p:tgtEl>
                                          <p:spTgt spid="741383"/>
                                        </p:tgtEl>
                                        <p:attrNameLst>
                                          <p:attrName>ppt_x</p:attrName>
                                        </p:attrNameLst>
                                      </p:cBhvr>
                                      <p:tavLst>
                                        <p:tav tm="0">
                                          <p:val>
                                            <p:strVal val="#ppt_x"/>
                                          </p:val>
                                        </p:tav>
                                        <p:tav tm="100000">
                                          <p:val>
                                            <p:strVal val="#ppt_x"/>
                                          </p:val>
                                        </p:tav>
                                      </p:tavLst>
                                    </p:anim>
                                    <p:anim calcmode="lin" valueType="num">
                                      <p:cBhvr>
                                        <p:cTn id="31" dur="1000" fill="hold"/>
                                        <p:tgtEl>
                                          <p:spTgt spid="74138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41384"/>
                                        </p:tgtEl>
                                        <p:attrNameLst>
                                          <p:attrName>style.visibility</p:attrName>
                                        </p:attrNameLst>
                                      </p:cBhvr>
                                      <p:to>
                                        <p:strVal val="visible"/>
                                      </p:to>
                                    </p:set>
                                    <p:animEffect transition="in" filter="fade">
                                      <p:cBhvr>
                                        <p:cTn id="34" dur="1000"/>
                                        <p:tgtEl>
                                          <p:spTgt spid="741384"/>
                                        </p:tgtEl>
                                      </p:cBhvr>
                                    </p:animEffect>
                                    <p:anim calcmode="lin" valueType="num">
                                      <p:cBhvr>
                                        <p:cTn id="35" dur="1000" fill="hold"/>
                                        <p:tgtEl>
                                          <p:spTgt spid="741384"/>
                                        </p:tgtEl>
                                        <p:attrNameLst>
                                          <p:attrName>ppt_x</p:attrName>
                                        </p:attrNameLst>
                                      </p:cBhvr>
                                      <p:tavLst>
                                        <p:tav tm="0">
                                          <p:val>
                                            <p:strVal val="#ppt_x"/>
                                          </p:val>
                                        </p:tav>
                                        <p:tav tm="100000">
                                          <p:val>
                                            <p:strVal val="#ppt_x"/>
                                          </p:val>
                                        </p:tav>
                                      </p:tavLst>
                                    </p:anim>
                                    <p:anim calcmode="lin" valueType="num">
                                      <p:cBhvr>
                                        <p:cTn id="36" dur="1000" fill="hold"/>
                                        <p:tgtEl>
                                          <p:spTgt spid="741384"/>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741380">
                                            <p:txEl>
                                              <p:pRg st="2" end="2"/>
                                            </p:txEl>
                                          </p:spTgt>
                                        </p:tgtEl>
                                        <p:attrNameLst>
                                          <p:attrName>style.visibility</p:attrName>
                                        </p:attrNameLst>
                                      </p:cBhvr>
                                      <p:to>
                                        <p:strVal val="visible"/>
                                      </p:to>
                                    </p:set>
                                    <p:anim calcmode="lin" valueType="num">
                                      <p:cBhvr additive="base">
                                        <p:cTn id="41" dur="500" fill="hold"/>
                                        <p:tgtEl>
                                          <p:spTgt spid="741380">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4138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1381" grpId="0" animBg="1"/>
      <p:bldP spid="741382" grpId="0"/>
      <p:bldP spid="741383" grpId="0" animBg="1"/>
      <p:bldP spid="74138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6318702" cy="4590510"/>
          </a:xfrm>
        </p:spPr>
        <p:txBody>
          <a:bodyPr>
            <a:normAutofit/>
          </a:bodyPr>
          <a:lstStyle/>
          <a:p>
            <a:pPr>
              <a:lnSpc>
                <a:spcPct val="130000"/>
              </a:lnSpc>
            </a:pPr>
            <a:r>
              <a:rPr lang="zh-CN" altLang="en-US" sz="2100" b="1" dirty="0">
                <a:ea typeface="宋体" panose="02010600030101010101" pitchFamily="2" charset="-122"/>
              </a:rPr>
              <a:t>学习的类型：有导师学习</a:t>
            </a:r>
            <a:endParaRPr lang="zh-CN" altLang="en-US" sz="2100" b="1" dirty="0">
              <a:ea typeface="宋体" panose="02010600030101010101" pitchFamily="2" charset="-122"/>
            </a:endParaRPr>
          </a:p>
          <a:p>
            <a:pPr>
              <a:lnSpc>
                <a:spcPct val="130000"/>
              </a:lnSpc>
            </a:pPr>
            <a:r>
              <a:rPr lang="zh-CN" altLang="en-US" sz="2100" dirty="0">
                <a:latin typeface="+mn-ea"/>
              </a:rPr>
              <a:t>学习的过程：</a:t>
            </a:r>
            <a:endParaRPr lang="zh-CN" altLang="en-US" sz="2100" dirty="0">
              <a:latin typeface="+mn-ea"/>
            </a:endParaRPr>
          </a:p>
          <a:p>
            <a:pPr marL="519430" lvl="1" indent="-260985">
              <a:lnSpc>
                <a:spcPct val="150000"/>
              </a:lnSpc>
            </a:pPr>
            <a:r>
              <a:rPr lang="zh-CN" altLang="en-US" dirty="0">
                <a:latin typeface="+mn-ea"/>
              </a:rPr>
              <a:t>神经网络在外界输入样本的刺激下不断改变网络的连接权值，以使网络的输出不断地接近期望的输出。</a:t>
            </a:r>
            <a:endParaRPr lang="en-US" altLang="zh-CN" dirty="0">
              <a:latin typeface="+mn-ea"/>
            </a:endParaRPr>
          </a:p>
          <a:p>
            <a:pPr>
              <a:lnSpc>
                <a:spcPct val="130000"/>
              </a:lnSpc>
            </a:pPr>
            <a:r>
              <a:rPr lang="zh-CN" altLang="en-US" sz="2100" dirty="0">
                <a:latin typeface="+mn-ea"/>
              </a:rPr>
              <a:t>学习的本质：</a:t>
            </a:r>
            <a:endParaRPr lang="en-US" altLang="zh-CN" sz="2100" dirty="0">
              <a:latin typeface="+mn-ea"/>
            </a:endParaRPr>
          </a:p>
          <a:p>
            <a:pPr marL="519430" lvl="1" indent="-260985">
              <a:lnSpc>
                <a:spcPct val="150000"/>
              </a:lnSpc>
              <a:buSzPct val="68000"/>
            </a:pPr>
            <a:r>
              <a:rPr lang="zh-CN" altLang="en-US" dirty="0">
                <a:solidFill>
                  <a:srgbClr val="C00000"/>
                </a:solidFill>
                <a:latin typeface="+mn-ea"/>
              </a:rPr>
              <a:t>对各连接权值的动态调整</a:t>
            </a:r>
            <a:endParaRPr lang="en-US" altLang="zh-CN" dirty="0">
              <a:solidFill>
                <a:srgbClr val="C00000"/>
              </a:solidFill>
              <a:latin typeface="+mn-ea"/>
            </a:endParaRPr>
          </a:p>
          <a:p>
            <a:pPr>
              <a:lnSpc>
                <a:spcPct val="130000"/>
              </a:lnSpc>
            </a:pPr>
            <a:endParaRPr lang="zh-CN" altLang="en-US" sz="2100" dirty="0">
              <a:latin typeface="+mn-ea"/>
            </a:endParaRPr>
          </a:p>
          <a:p>
            <a:pPr marL="519430" lvl="1" indent="-260985">
              <a:lnSpc>
                <a:spcPct val="130000"/>
              </a:lnSpc>
            </a:pPr>
            <a:endParaRPr lang="zh-CN" altLang="en-US" dirty="0">
              <a:latin typeface="+mn-ea"/>
            </a:endParaRPr>
          </a:p>
          <a:p>
            <a:pPr marL="0" lvl="1" indent="0">
              <a:lnSpc>
                <a:spcPct val="130000"/>
              </a:lnSpc>
              <a:buNone/>
            </a:pPr>
            <a:endParaRPr lang="en-US" altLang="zh-CN" dirty="0">
              <a:latin typeface="+mn-ea"/>
            </a:endParaRPr>
          </a:p>
        </p:txBody>
      </p:sp>
      <p:sp>
        <p:nvSpPr>
          <p:cNvPr id="2" name="矩形 1"/>
          <p:cNvSpPr/>
          <p:nvPr/>
        </p:nvSpPr>
        <p:spPr>
          <a:xfrm>
            <a:off x="1161548" y="2007254"/>
            <a:ext cx="5076564" cy="646331"/>
          </a:xfrm>
          <a:prstGeom prst="rect">
            <a:avLst/>
          </a:prstGeom>
        </p:spPr>
        <p:txBody>
          <a:bodyPr wrap="square">
            <a:spAutoFit/>
          </a:bodyPr>
          <a:lstStyle/>
          <a:p>
            <a:pPr marL="519430" lvl="1" indent="-260985"/>
            <a:r>
              <a:rPr lang="zh-CN" altLang="en-US" b="1" dirty="0">
                <a:solidFill>
                  <a:srgbClr val="0070C0"/>
                </a:solidFill>
                <a:ea typeface="宋体" panose="02010600030101010101" pitchFamily="2" charset="-122"/>
              </a:rPr>
              <a:t>信号的正向传播                  误差的反向传播</a:t>
            </a:r>
            <a:endParaRPr lang="zh-CN" altLang="en-US" b="1" dirty="0">
              <a:solidFill>
                <a:srgbClr val="0070C0"/>
              </a:solidFill>
              <a:ea typeface="宋体" panose="02010600030101010101" pitchFamily="2" charset="-122"/>
            </a:endParaRPr>
          </a:p>
        </p:txBody>
      </p:sp>
      <p:sp>
        <p:nvSpPr>
          <p:cNvPr id="4" name="AutoShape 8"/>
          <p:cNvSpPr>
            <a:spLocks noChangeArrowheads="1"/>
          </p:cNvSpPr>
          <p:nvPr/>
        </p:nvSpPr>
        <p:spPr bwMode="auto">
          <a:xfrm>
            <a:off x="3242630" y="2066078"/>
            <a:ext cx="914400" cy="228600"/>
          </a:xfrm>
          <a:prstGeom prst="rightArrow">
            <a:avLst>
              <a:gd name="adj1" fmla="val 50000"/>
              <a:gd name="adj2" fmla="val 10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5" name="Text Box 4"/>
          <p:cNvSpPr txBox="1">
            <a:spLocks noChangeArrowheads="1"/>
          </p:cNvSpPr>
          <p:nvPr/>
        </p:nvSpPr>
        <p:spPr bwMode="auto">
          <a:xfrm>
            <a:off x="728700" y="3783750"/>
            <a:ext cx="2628900" cy="888705"/>
          </a:xfrm>
          <a:prstGeom prst="rect">
            <a:avLst/>
          </a:prstGeom>
          <a:solidFill>
            <a:srgbClr val="CCFFCC"/>
          </a:solidFill>
          <a:ln w="9525">
            <a:solidFill>
              <a:srgbClr val="80008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bg1"/>
              </a:buClr>
              <a:buFont typeface="Wingdings" panose="05000000000000000000" pitchFamily="2" charset="2"/>
              <a:buNone/>
            </a:pPr>
            <a:r>
              <a:rPr lang="zh-CN" altLang="en-US" sz="1725" b="1">
                <a:solidFill>
                  <a:srgbClr val="CC3300"/>
                </a:solidFill>
                <a:ea typeface="楷体_GB2312" pitchFamily="49" charset="-122"/>
              </a:rPr>
              <a:t>将误差分摊给各层的所有单元－－－各层单元的误差信号</a:t>
            </a:r>
            <a:endParaRPr lang="zh-CN" altLang="en-US" sz="1725" b="1">
              <a:solidFill>
                <a:srgbClr val="CC3300"/>
              </a:solidFill>
              <a:ea typeface="楷体_GB2312" pitchFamily="49" charset="-122"/>
            </a:endParaRPr>
          </a:p>
        </p:txBody>
      </p:sp>
      <p:sp>
        <p:nvSpPr>
          <p:cNvPr id="6" name="Text Box 5"/>
          <p:cNvSpPr txBox="1">
            <a:spLocks noChangeArrowheads="1"/>
          </p:cNvSpPr>
          <p:nvPr/>
        </p:nvSpPr>
        <p:spPr bwMode="auto">
          <a:xfrm>
            <a:off x="4451784" y="3949247"/>
            <a:ext cx="1657350" cy="669414"/>
          </a:xfrm>
          <a:prstGeom prst="rect">
            <a:avLst/>
          </a:prstGeom>
          <a:solidFill>
            <a:srgbClr val="CCFFCC"/>
          </a:solidFill>
          <a:ln w="9525">
            <a:solidFill>
              <a:srgbClr val="80008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bg1"/>
              </a:buClr>
              <a:buFont typeface="Wingdings" panose="05000000000000000000" pitchFamily="2" charset="2"/>
              <a:buNone/>
            </a:pPr>
            <a:r>
              <a:rPr lang="zh-CN" altLang="en-US" sz="1875" b="1">
                <a:solidFill>
                  <a:srgbClr val="CC3300"/>
                </a:solidFill>
                <a:ea typeface="楷体_GB2312" pitchFamily="49" charset="-122"/>
              </a:rPr>
              <a:t>修正各单元权值</a:t>
            </a:r>
            <a:endParaRPr lang="zh-CN" altLang="en-US" sz="1875" b="1">
              <a:solidFill>
                <a:srgbClr val="CC3300"/>
              </a:solidFill>
              <a:ea typeface="楷体_GB2312" pitchFamily="49" charset="-122"/>
            </a:endParaRPr>
          </a:p>
        </p:txBody>
      </p:sp>
      <p:sp>
        <p:nvSpPr>
          <p:cNvPr id="7" name="AutoShape 6"/>
          <p:cNvSpPr>
            <a:spLocks noChangeArrowheads="1"/>
          </p:cNvSpPr>
          <p:nvPr/>
        </p:nvSpPr>
        <p:spPr bwMode="auto">
          <a:xfrm>
            <a:off x="1022784" y="3434897"/>
            <a:ext cx="800100" cy="400050"/>
          </a:xfrm>
          <a:prstGeom prst="curvedRightArrow">
            <a:avLst>
              <a:gd name="adj1" fmla="val 20000"/>
              <a:gd name="adj2" fmla="val 40000"/>
              <a:gd name="adj3" fmla="val 6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8" name="AutoShape 7"/>
          <p:cNvSpPr>
            <a:spLocks noChangeArrowheads="1"/>
          </p:cNvSpPr>
          <p:nvPr/>
        </p:nvSpPr>
        <p:spPr bwMode="auto">
          <a:xfrm>
            <a:off x="3483806" y="4107600"/>
            <a:ext cx="914400" cy="228600"/>
          </a:xfrm>
          <a:prstGeom prst="rightArrow">
            <a:avLst>
              <a:gd name="adj1" fmla="val 50000"/>
              <a:gd name="adj2" fmla="val 10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additive="base">
                                        <p:cTn id="3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 calcmode="lin" valueType="num">
                                      <p:cBhvr additive="base">
                                        <p:cTn id="4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4" presetClass="entr" presetSubtype="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anim to="" calcmode="lin" valueType="num">
                                      <p:cBhvr>
                                        <p:cTn id="51" dur="1" fill="hold"/>
                                        <p:tgtEl>
                                          <p:spTgt spid="5"/>
                                        </p:tgtEl>
                                      </p:cBhvr>
                                    </p:anim>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4" presetClass="entr" presetSubtype="0" fill="hold" grpId="0" nodeType="clickEffect">
                                  <p:stCondLst>
                                    <p:cond delay="0"/>
                                  </p:stCondLst>
                                  <p:childTnLst>
                                    <p:set>
                                      <p:cBhvr>
                                        <p:cTn id="59" dur="1" fill="hold">
                                          <p:stCondLst>
                                            <p:cond delay="0"/>
                                          </p:stCondLst>
                                        </p:cTn>
                                        <p:tgtEl>
                                          <p:spTgt spid="6"/>
                                        </p:tgtEl>
                                        <p:attrNameLst>
                                          <p:attrName>style.visibility</p:attrName>
                                        </p:attrNameLst>
                                      </p:cBhvr>
                                      <p:to>
                                        <p:strVal val="visible"/>
                                      </p:to>
                                    </p:set>
                                    <p:anim to="" calcmode="lin" valueType="num">
                                      <p:cBhvr>
                                        <p:cTn id="60" dur="1" fill="hold"/>
                                        <p:tgtEl>
                                          <p:spTgt spid="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ChangeArrowheads="1"/>
          </p:cNvSpPr>
          <p:nvPr/>
        </p:nvSpPr>
        <p:spPr bwMode="auto">
          <a:xfrm>
            <a:off x="116632" y="915566"/>
            <a:ext cx="6552728"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20000"/>
              </a:spcBef>
              <a:buClr>
                <a:schemeClr val="folHlink"/>
              </a:buClr>
              <a:buSzPct val="85000"/>
              <a:buFont typeface="Wingdings 2" panose="05020102010507070707" pitchFamily="18" charset="2"/>
              <a:buNone/>
            </a:pPr>
            <a:r>
              <a:rPr lang="zh-CN" altLang="en-US" sz="2000" b="1" dirty="0">
                <a:solidFill>
                  <a:schemeClr val="folHlink"/>
                </a:solidFill>
                <a:latin typeface="宋体" panose="02010600030101010101" pitchFamily="2" charset="-122"/>
              </a:rPr>
              <a:t>第二高潮期（</a:t>
            </a:r>
            <a:r>
              <a:rPr lang="en-US" altLang="zh-CN" sz="2000" b="1" dirty="0">
                <a:solidFill>
                  <a:schemeClr val="folHlink"/>
                </a:solidFill>
                <a:latin typeface="Times New Roman" panose="02020603050405020304" pitchFamily="18" charset="0"/>
              </a:rPr>
              <a:t>1983~1990</a:t>
            </a:r>
            <a:r>
              <a:rPr lang="zh-CN" altLang="en-US" sz="2000" b="1" dirty="0">
                <a:solidFill>
                  <a:schemeClr val="folHlink"/>
                </a:solidFill>
                <a:latin typeface="宋体" panose="02010600030101010101" pitchFamily="2" charset="-122"/>
              </a:rPr>
              <a:t>）</a:t>
            </a:r>
            <a:endParaRPr lang="zh-CN" altLang="en-US" sz="2000" b="1" dirty="0">
              <a:solidFill>
                <a:schemeClr val="folHlink"/>
              </a:solidFill>
              <a:latin typeface="宋体" panose="02010600030101010101" pitchFamily="2" charset="-122"/>
            </a:endParaRPr>
          </a:p>
          <a:p>
            <a:pPr eaLnBrk="1" hangingPunct="1">
              <a:spcBef>
                <a:spcPct val="20000"/>
              </a:spcBef>
              <a:buClr>
                <a:schemeClr val="folHlink"/>
              </a:buClr>
              <a:buSzPct val="85000"/>
              <a:buFont typeface="Wingdings 2" panose="05020102010507070707" pitchFamily="18" charset="2"/>
              <a:buChar char="¡"/>
            </a:pPr>
            <a:r>
              <a:rPr lang="en-US" altLang="zh-CN" sz="2000" b="1" dirty="0" smtClean="0">
                <a:latin typeface="Times New Roman" panose="02020603050405020304" pitchFamily="18" charset="0"/>
              </a:rPr>
              <a:t>1984</a:t>
            </a:r>
            <a:r>
              <a:rPr lang="zh-CN" altLang="en-US" sz="2000" b="1" dirty="0">
                <a:latin typeface="宋体" panose="02010600030101010101" pitchFamily="2" charset="-122"/>
              </a:rPr>
              <a:t>年，</a:t>
            </a:r>
            <a:r>
              <a:rPr lang="zh-CN" altLang="en-US" sz="2000" b="1" dirty="0">
                <a:latin typeface="Times New Roman" panose="02020603050405020304" pitchFamily="18" charset="0"/>
              </a:rPr>
              <a:t> </a:t>
            </a:r>
            <a:r>
              <a:rPr lang="en-US" altLang="zh-CN" sz="2000" b="1" dirty="0">
                <a:latin typeface="Times New Roman" panose="02020603050405020304" pitchFamily="18" charset="0"/>
              </a:rPr>
              <a:t>J. Hopfield</a:t>
            </a:r>
            <a:r>
              <a:rPr lang="zh-CN" altLang="en-US" sz="2000" b="1" dirty="0">
                <a:latin typeface="宋体" panose="02010600030101010101" pitchFamily="2" charset="-122"/>
              </a:rPr>
              <a:t>设计研制了后来被人们称为</a:t>
            </a:r>
            <a:r>
              <a:rPr lang="en-US" altLang="zh-CN" sz="2000" b="1" dirty="0">
                <a:solidFill>
                  <a:srgbClr val="FFCC00"/>
                </a:solidFill>
                <a:latin typeface="Times New Roman" panose="02020603050405020304" pitchFamily="18" charset="0"/>
              </a:rPr>
              <a:t>Hopfield</a:t>
            </a:r>
            <a:r>
              <a:rPr lang="zh-CN" altLang="en-US" sz="2000" b="1" dirty="0">
                <a:solidFill>
                  <a:srgbClr val="FFCC00"/>
                </a:solidFill>
                <a:latin typeface="宋体" panose="02010600030101010101" pitchFamily="2" charset="-122"/>
              </a:rPr>
              <a:t>网</a:t>
            </a:r>
            <a:r>
              <a:rPr lang="zh-CN" altLang="en-US" sz="2000" b="1" dirty="0">
                <a:latin typeface="宋体" panose="02010600030101010101" pitchFamily="2" charset="-122"/>
              </a:rPr>
              <a:t>的电路。较好地解决了著名的</a:t>
            </a:r>
            <a:r>
              <a:rPr lang="en-US" altLang="zh-CN" sz="2000" b="1" dirty="0">
                <a:latin typeface="Times New Roman" panose="02020603050405020304" pitchFamily="18" charset="0"/>
              </a:rPr>
              <a:t>TSP</a:t>
            </a:r>
            <a:r>
              <a:rPr lang="zh-CN" altLang="en-US" sz="2000" b="1" dirty="0">
                <a:latin typeface="宋体" panose="02010600030101010101" pitchFamily="2" charset="-122"/>
              </a:rPr>
              <a:t>问题，找到了最佳解的近似解，引起了较大的轰动。</a:t>
            </a:r>
            <a:endParaRPr lang="zh-CN" altLang="en-US" sz="2000" b="1" dirty="0">
              <a:latin typeface="宋体" panose="02010600030101010101" pitchFamily="2" charset="-122"/>
            </a:endParaRPr>
          </a:p>
          <a:p>
            <a:pPr eaLnBrk="1" hangingPunct="1">
              <a:spcBef>
                <a:spcPct val="20000"/>
              </a:spcBef>
              <a:buClr>
                <a:schemeClr val="folHlink"/>
              </a:buClr>
              <a:buSzPct val="85000"/>
              <a:buFont typeface="Wingdings 2" panose="05020102010507070707" pitchFamily="18" charset="2"/>
              <a:buChar char="¡"/>
            </a:pPr>
            <a:r>
              <a:rPr lang="en-US" altLang="zh-CN" sz="2000" b="1" dirty="0">
                <a:latin typeface="Times New Roman" panose="02020603050405020304" pitchFamily="18" charset="0"/>
              </a:rPr>
              <a:t>1985</a:t>
            </a:r>
            <a:r>
              <a:rPr lang="zh-CN" altLang="en-US" sz="2000" b="1" dirty="0">
                <a:latin typeface="宋体" panose="02010600030101010101" pitchFamily="2" charset="-122"/>
              </a:rPr>
              <a:t>年，圣地牙哥加州大学的</a:t>
            </a:r>
            <a:r>
              <a:rPr lang="en-US" altLang="zh-CN" sz="2000" b="1" dirty="0">
                <a:latin typeface="Times New Roman" panose="02020603050405020304" pitchFamily="18" charset="0"/>
              </a:rPr>
              <a:t>Hinton</a:t>
            </a:r>
            <a:r>
              <a:rPr lang="zh-CN" altLang="en-US" sz="2000" b="1" dirty="0">
                <a:latin typeface="宋体" panose="02010600030101010101" pitchFamily="2" charset="-122"/>
              </a:rPr>
              <a:t>、</a:t>
            </a:r>
            <a:r>
              <a:rPr lang="en-US" altLang="zh-CN" sz="2000" b="1" dirty="0" err="1">
                <a:latin typeface="Times New Roman" panose="02020603050405020304" pitchFamily="18" charset="0"/>
              </a:rPr>
              <a:t>Rumelhart</a:t>
            </a:r>
            <a:r>
              <a:rPr lang="zh-CN" altLang="en-US" sz="2000" b="1" dirty="0">
                <a:latin typeface="宋体" panose="02010600030101010101" pitchFamily="2" charset="-122"/>
              </a:rPr>
              <a:t>等人所在的并行分布处理（</a:t>
            </a:r>
            <a:r>
              <a:rPr lang="en-US" altLang="zh-CN" sz="2000" b="1" dirty="0">
                <a:latin typeface="Times New Roman" panose="02020603050405020304" pitchFamily="18" charset="0"/>
              </a:rPr>
              <a:t>PDP</a:t>
            </a:r>
            <a:r>
              <a:rPr lang="zh-CN" altLang="en-US" sz="2000" b="1" dirty="0">
                <a:latin typeface="宋体" panose="02010600030101010101" pitchFamily="2" charset="-122"/>
              </a:rPr>
              <a:t>）小组的研究者在</a:t>
            </a:r>
            <a:r>
              <a:rPr lang="en-US" altLang="zh-CN" sz="2000" b="1" dirty="0">
                <a:latin typeface="Times New Roman" panose="02020603050405020304" pitchFamily="18" charset="0"/>
              </a:rPr>
              <a:t>Hopfield</a:t>
            </a:r>
            <a:r>
              <a:rPr lang="zh-CN" altLang="en-US" sz="2000" b="1" dirty="0">
                <a:latin typeface="宋体" panose="02010600030101010101" pitchFamily="2" charset="-122"/>
              </a:rPr>
              <a:t>网络中引入了随机机制，提出所谓的</a:t>
            </a:r>
            <a:r>
              <a:rPr lang="en-US" altLang="zh-CN" sz="2000" b="1" dirty="0">
                <a:solidFill>
                  <a:srgbClr val="FFCC00"/>
                </a:solidFill>
                <a:latin typeface="Times New Roman" panose="02020603050405020304" pitchFamily="18" charset="0"/>
              </a:rPr>
              <a:t>Boltzmann</a:t>
            </a:r>
            <a:r>
              <a:rPr lang="zh-CN" altLang="en-US" sz="2000" b="1" dirty="0">
                <a:solidFill>
                  <a:srgbClr val="FFCC00"/>
                </a:solidFill>
                <a:latin typeface="宋体" panose="02010600030101010101" pitchFamily="2" charset="-122"/>
              </a:rPr>
              <a:t>机</a:t>
            </a:r>
            <a:r>
              <a:rPr lang="zh-CN" altLang="en-US" sz="2000" b="1" dirty="0" smtClean="0">
                <a:latin typeface="宋体" panose="02010600030101010101" pitchFamily="2" charset="-122"/>
              </a:rPr>
              <a:t>。</a:t>
            </a:r>
            <a:endParaRPr lang="en-US" altLang="zh-CN" sz="2000" b="1" dirty="0" smtClean="0">
              <a:latin typeface="宋体" panose="02010600030101010101" pitchFamily="2" charset="-122"/>
            </a:endParaRPr>
          </a:p>
          <a:p>
            <a:pPr algn="just" eaLnBrk="1" hangingPunct="1">
              <a:spcBef>
                <a:spcPct val="20000"/>
              </a:spcBef>
              <a:buClr>
                <a:schemeClr val="folHlink"/>
              </a:buClr>
              <a:buSzPct val="85000"/>
              <a:buFont typeface="Wingdings 2" panose="05020102010507070707" pitchFamily="18" charset="2"/>
              <a:buChar char="¡"/>
            </a:pPr>
            <a:r>
              <a:rPr lang="en-US" altLang="zh-CN" sz="2000" b="1" dirty="0">
                <a:latin typeface="Times New Roman" panose="02020603050405020304" pitchFamily="18" charset="0"/>
              </a:rPr>
              <a:t>1986</a:t>
            </a:r>
            <a:r>
              <a:rPr lang="zh-CN" altLang="en-US" sz="2000" b="1" dirty="0">
                <a:latin typeface="宋体" panose="02010600030101010101" pitchFamily="2" charset="-122"/>
              </a:rPr>
              <a:t>年，并行分布处理小组的</a:t>
            </a:r>
            <a:r>
              <a:rPr lang="en-US" altLang="zh-CN" sz="2000" b="1" dirty="0" err="1">
                <a:latin typeface="Times New Roman" panose="02020603050405020304" pitchFamily="18" charset="0"/>
              </a:rPr>
              <a:t>Rumelhart</a:t>
            </a:r>
            <a:r>
              <a:rPr lang="zh-CN" altLang="en-US" sz="2000" b="1" dirty="0">
                <a:latin typeface="宋体" panose="02010600030101010101" pitchFamily="2" charset="-122"/>
              </a:rPr>
              <a:t>等研究者重新独立地提出多层网络的学习算法</a:t>
            </a:r>
            <a:r>
              <a:rPr lang="en-US" altLang="zh-CN" sz="2000" b="1" dirty="0">
                <a:latin typeface="Times New Roman" panose="02020603050405020304" pitchFamily="18" charset="0"/>
              </a:rPr>
              <a:t>—</a:t>
            </a:r>
            <a:r>
              <a:rPr lang="en-US" altLang="zh-CN" sz="2000" b="1" dirty="0">
                <a:solidFill>
                  <a:srgbClr val="FFCC00"/>
                </a:solidFill>
                <a:latin typeface="Times New Roman" panose="02020603050405020304" pitchFamily="18" charset="0"/>
              </a:rPr>
              <a:t>BP</a:t>
            </a:r>
            <a:r>
              <a:rPr lang="zh-CN" altLang="en-US" sz="2000" b="1" dirty="0">
                <a:solidFill>
                  <a:srgbClr val="FFCC00"/>
                </a:solidFill>
                <a:latin typeface="宋体" panose="02010600030101010101" pitchFamily="2" charset="-122"/>
              </a:rPr>
              <a:t>算法</a:t>
            </a:r>
            <a:r>
              <a:rPr lang="zh-CN" altLang="en-US" sz="2000" b="1" dirty="0">
                <a:latin typeface="宋体" panose="02010600030101010101" pitchFamily="2" charset="-122"/>
              </a:rPr>
              <a:t>，较好地解决了多层网络的学习问题。</a:t>
            </a:r>
            <a:endParaRPr lang="en-US" altLang="zh-CN" sz="2000" b="1" dirty="0">
              <a:latin typeface="宋体" panose="02010600030101010101" pitchFamily="2" charset="-122"/>
            </a:endParaRPr>
          </a:p>
          <a:p>
            <a:pPr algn="just" eaLnBrk="1" hangingPunct="1">
              <a:spcBef>
                <a:spcPct val="20000"/>
              </a:spcBef>
              <a:buClr>
                <a:schemeClr val="folHlink"/>
              </a:buClr>
              <a:buSzPct val="85000"/>
              <a:buFont typeface="Wingdings 2" panose="05020102010507070707" pitchFamily="18" charset="2"/>
              <a:buChar char="¡"/>
            </a:pPr>
            <a:r>
              <a:rPr lang="en-US" altLang="zh-CN" sz="2000" b="1" dirty="0" smtClean="0">
                <a:latin typeface="宋体" panose="02010600030101010101" pitchFamily="2" charset="-122"/>
              </a:rPr>
              <a:t>90</a:t>
            </a:r>
            <a:r>
              <a:rPr lang="zh-CN" altLang="en-US" sz="2000" b="1" dirty="0">
                <a:latin typeface="宋体" panose="02010600030101010101" pitchFamily="2" charset="-122"/>
              </a:rPr>
              <a:t>年代早期，</a:t>
            </a:r>
            <a:r>
              <a:rPr lang="en-US" altLang="zh-CN" sz="2000" b="1" dirty="0" err="1">
                <a:latin typeface="宋体" panose="02010600030101010101" pitchFamily="2" charset="-122"/>
              </a:rPr>
              <a:t>vapnik</a:t>
            </a:r>
            <a:r>
              <a:rPr lang="zh-CN" altLang="en-US" sz="2000" b="1" dirty="0">
                <a:latin typeface="宋体" panose="02010600030101010101" pitchFamily="2" charset="-122"/>
              </a:rPr>
              <a:t>提出</a:t>
            </a:r>
            <a:r>
              <a:rPr lang="en-US" altLang="zh-CN" sz="2000" b="1" dirty="0" smtClean="0">
                <a:latin typeface="宋体" panose="02010600030101010101" pitchFamily="2" charset="-122"/>
              </a:rPr>
              <a:t>SVM</a:t>
            </a:r>
            <a:endParaRPr lang="zh-CN" altLang="en-US" sz="2000" b="1" dirty="0">
              <a:latin typeface="宋体" panose="02010600030101010101" pitchFamily="2" charset="-122"/>
            </a:endParaRPr>
          </a:p>
          <a:p>
            <a:pPr algn="just" eaLnBrk="1" hangingPunct="1">
              <a:spcBef>
                <a:spcPct val="20000"/>
              </a:spcBef>
              <a:buClr>
                <a:schemeClr val="folHlink"/>
              </a:buClr>
              <a:buSzPct val="85000"/>
              <a:buFont typeface="Wingdings 2" panose="05020102010507070707" pitchFamily="18" charset="2"/>
              <a:buNone/>
            </a:pPr>
            <a:endParaRPr lang="zh-CN" altLang="en-US" sz="20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 calcmode="lin" valueType="num">
                                      <p:cBhvr additive="base">
                                        <p:cTn id="7" dur="500" fill="hold"/>
                                        <p:tgtEl>
                                          <p:spTgt spid="337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7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795">
                                            <p:txEl>
                                              <p:pRg st="1" end="1"/>
                                            </p:txEl>
                                          </p:spTgt>
                                        </p:tgtEl>
                                        <p:attrNameLst>
                                          <p:attrName>style.visibility</p:attrName>
                                        </p:attrNameLst>
                                      </p:cBhvr>
                                      <p:to>
                                        <p:strVal val="visible"/>
                                      </p:to>
                                    </p:set>
                                    <p:anim calcmode="lin" valueType="num">
                                      <p:cBhvr additive="base">
                                        <p:cTn id="13" dur="500" fill="hold"/>
                                        <p:tgtEl>
                                          <p:spTgt spid="337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37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3795">
                                            <p:txEl>
                                              <p:pRg st="2" end="2"/>
                                            </p:txEl>
                                          </p:spTgt>
                                        </p:tgtEl>
                                        <p:attrNameLst>
                                          <p:attrName>style.visibility</p:attrName>
                                        </p:attrNameLst>
                                      </p:cBhvr>
                                      <p:to>
                                        <p:strVal val="visible"/>
                                      </p:to>
                                    </p:set>
                                    <p:anim calcmode="lin" valueType="num">
                                      <p:cBhvr additive="base">
                                        <p:cTn id="19" dur="500" fill="hold"/>
                                        <p:tgtEl>
                                          <p:spTgt spid="337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37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3795">
                                            <p:txEl>
                                              <p:pRg st="3" end="3"/>
                                            </p:txEl>
                                          </p:spTgt>
                                        </p:tgtEl>
                                        <p:attrNameLst>
                                          <p:attrName>style.visibility</p:attrName>
                                        </p:attrNameLst>
                                      </p:cBhvr>
                                      <p:to>
                                        <p:strVal val="visible"/>
                                      </p:to>
                                    </p:set>
                                    <p:anim calcmode="lin" valueType="num">
                                      <p:cBhvr additive="base">
                                        <p:cTn id="25" dur="500" fill="hold"/>
                                        <p:tgtEl>
                                          <p:spTgt spid="3379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37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3795">
                                            <p:txEl>
                                              <p:pRg st="4" end="4"/>
                                            </p:txEl>
                                          </p:spTgt>
                                        </p:tgtEl>
                                        <p:attrNameLst>
                                          <p:attrName>style.visibility</p:attrName>
                                        </p:attrNameLst>
                                      </p:cBhvr>
                                      <p:to>
                                        <p:strVal val="visible"/>
                                      </p:to>
                                    </p:set>
                                    <p:anim calcmode="lin" valueType="num">
                                      <p:cBhvr additive="base">
                                        <p:cTn id="31" dur="500" fill="hold"/>
                                        <p:tgtEl>
                                          <p:spTgt spid="3379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379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autoUpdateAnimBg="0" build="p"/>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0195" name="Rectangle 3"/>
          <p:cNvSpPr>
            <a:spLocks noGrp="1" noChangeArrowheads="1"/>
          </p:cNvSpPr>
          <p:nvPr>
            <p:ph type="body" idx="1"/>
          </p:nvPr>
        </p:nvSpPr>
        <p:spPr>
          <a:xfrm>
            <a:off x="396499" y="551301"/>
            <a:ext cx="6382940" cy="4592200"/>
          </a:xfrm>
        </p:spPr>
        <p:txBody>
          <a:bodyPr>
            <a:normAutofit/>
          </a:bodyPr>
          <a:lstStyle/>
          <a:p>
            <a:pPr marL="167005" indent="-167005"/>
            <a:r>
              <a:rPr lang="zh-CN" altLang="en-US" sz="1950" b="1" dirty="0">
                <a:solidFill>
                  <a:srgbClr val="CC3300"/>
                </a:solidFill>
                <a:ea typeface="宋体" panose="02010600030101010101" pitchFamily="2" charset="-122"/>
              </a:rPr>
              <a:t>正向传播：</a:t>
            </a:r>
            <a:endParaRPr lang="zh-CN" altLang="en-US" sz="1950" b="1" dirty="0">
              <a:solidFill>
                <a:srgbClr val="CC3300"/>
              </a:solidFill>
              <a:ea typeface="宋体" panose="02010600030101010101" pitchFamily="2" charset="-122"/>
            </a:endParaRPr>
          </a:p>
          <a:p>
            <a:pPr marL="337185" lvl="1" indent="-197485"/>
            <a:r>
              <a:rPr lang="zh-CN" altLang="en-US" sz="1800" b="1" dirty="0">
                <a:ea typeface="宋体" panose="02010600030101010101" pitchFamily="2" charset="-122"/>
              </a:rPr>
              <a:t>输入样本－－－输入层－－－各隐层－－－输出层</a:t>
            </a:r>
            <a:endParaRPr lang="zh-CN" altLang="en-US" sz="1800" b="1" dirty="0">
              <a:ea typeface="宋体" panose="02010600030101010101" pitchFamily="2" charset="-122"/>
            </a:endParaRPr>
          </a:p>
          <a:p>
            <a:pPr marL="167005" indent="-167005"/>
            <a:r>
              <a:rPr lang="zh-CN" altLang="en-US" sz="1950" b="1" dirty="0">
                <a:solidFill>
                  <a:srgbClr val="CC3300"/>
                </a:solidFill>
                <a:ea typeface="宋体" panose="02010600030101010101" pitchFamily="2" charset="-122"/>
              </a:rPr>
              <a:t>判断是否转入反向传播阶段：</a:t>
            </a:r>
            <a:endParaRPr lang="zh-CN" altLang="en-US" sz="1950" b="1" dirty="0">
              <a:solidFill>
                <a:srgbClr val="CC3300"/>
              </a:solidFill>
              <a:ea typeface="宋体" panose="02010600030101010101" pitchFamily="2" charset="-122"/>
            </a:endParaRPr>
          </a:p>
          <a:p>
            <a:pPr marL="337185" lvl="1" indent="-197485"/>
            <a:r>
              <a:rPr lang="zh-CN" altLang="en-US" sz="1800" b="1" dirty="0">
                <a:ea typeface="宋体" panose="02010600030101010101" pitchFamily="2" charset="-122"/>
              </a:rPr>
              <a:t>若输出层的实际输出与期望的输出（教师信号）不符</a:t>
            </a:r>
            <a:endParaRPr lang="zh-CN" altLang="en-US" sz="1800" b="1" dirty="0">
              <a:ea typeface="宋体" panose="02010600030101010101" pitchFamily="2" charset="-122"/>
            </a:endParaRPr>
          </a:p>
          <a:p>
            <a:pPr marL="167005" indent="-167005"/>
            <a:r>
              <a:rPr lang="zh-CN" altLang="en-US" sz="1950" b="1" dirty="0">
                <a:solidFill>
                  <a:srgbClr val="CC3300"/>
                </a:solidFill>
                <a:ea typeface="宋体" panose="02010600030101010101" pitchFamily="2" charset="-122"/>
              </a:rPr>
              <a:t>误差反传</a:t>
            </a:r>
            <a:endParaRPr lang="zh-CN" altLang="en-US" sz="1950" b="1" dirty="0">
              <a:solidFill>
                <a:srgbClr val="CC3300"/>
              </a:solidFill>
              <a:ea typeface="宋体" panose="02010600030101010101" pitchFamily="2" charset="-122"/>
            </a:endParaRPr>
          </a:p>
          <a:p>
            <a:pPr marL="267970" lvl="1" indent="-128905"/>
            <a:r>
              <a:rPr lang="zh-CN" altLang="en-US" sz="1800" b="1" dirty="0">
                <a:ea typeface="宋体" panose="02010600030101010101" pitchFamily="2" charset="-122"/>
              </a:rPr>
              <a:t>误差以某种形式在各层表示－－－－修正各层单元的权值</a:t>
            </a:r>
            <a:endParaRPr lang="zh-CN" altLang="en-US" sz="1800" b="1" dirty="0">
              <a:ea typeface="宋体" panose="02010600030101010101" pitchFamily="2" charset="-122"/>
            </a:endParaRPr>
          </a:p>
          <a:p>
            <a:pPr marL="167005" indent="-167005"/>
            <a:endParaRPr lang="en-US" altLang="zh-CN" b="1" dirty="0" smtClean="0">
              <a:ea typeface="宋体" panose="02010600030101010101" pitchFamily="2" charset="-122"/>
            </a:endParaRPr>
          </a:p>
          <a:p>
            <a:pPr marL="167005" indent="-167005"/>
            <a:endParaRPr lang="en-US" altLang="zh-CN" b="1" dirty="0">
              <a:ea typeface="宋体" panose="02010600030101010101" pitchFamily="2" charset="-122"/>
            </a:endParaRPr>
          </a:p>
          <a:p>
            <a:pPr marL="167005" indent="-167005" algn="ctr"/>
            <a:r>
              <a:rPr lang="zh-CN" altLang="en-US" b="1" dirty="0" smtClean="0">
                <a:ea typeface="宋体" panose="02010600030101010101" pitchFamily="2" charset="-122"/>
              </a:rPr>
              <a:t>网络</a:t>
            </a:r>
            <a:r>
              <a:rPr lang="zh-CN" altLang="en-US" b="1" dirty="0">
                <a:ea typeface="宋体" panose="02010600030101010101" pitchFamily="2" charset="-122"/>
              </a:rPr>
              <a:t>输出的误差减少到可接受的</a:t>
            </a:r>
            <a:r>
              <a:rPr lang="zh-CN" altLang="en-US" b="1" dirty="0" smtClean="0">
                <a:ea typeface="宋体" panose="02010600030101010101" pitchFamily="2" charset="-122"/>
              </a:rPr>
              <a:t>程度</a:t>
            </a:r>
            <a:endParaRPr lang="en-US" altLang="zh-CN" b="1" dirty="0">
              <a:ea typeface="宋体" panose="02010600030101010101" pitchFamily="2" charset="-122"/>
            </a:endParaRPr>
          </a:p>
          <a:p>
            <a:pPr marL="167005" indent="-167005" algn="ctr"/>
            <a:r>
              <a:rPr lang="zh-CN" altLang="en-US" b="1" dirty="0" smtClean="0">
                <a:ea typeface="宋体" panose="02010600030101010101" pitchFamily="2" charset="-122"/>
              </a:rPr>
              <a:t>进行</a:t>
            </a:r>
            <a:r>
              <a:rPr lang="zh-CN" altLang="en-US" b="1" dirty="0">
                <a:ea typeface="宋体" panose="02010600030101010101" pitchFamily="2" charset="-122"/>
              </a:rPr>
              <a:t>到预先设定的学习次数为止</a:t>
            </a:r>
            <a:endParaRPr lang="zh-CN" altLang="en-US" b="1" dirty="0">
              <a:ea typeface="宋体" panose="02010600030101010101" pitchFamily="2" charset="-122"/>
            </a:endParaRPr>
          </a:p>
        </p:txBody>
      </p:sp>
      <p:sp>
        <p:nvSpPr>
          <p:cNvPr id="520198" name="Rectangle 6"/>
          <p:cNvSpPr>
            <a:spLocks noChangeArrowheads="1"/>
          </p:cNvSpPr>
          <p:nvPr/>
        </p:nvSpPr>
        <p:spPr bwMode="auto">
          <a:xfrm>
            <a:off x="414437" y="627534"/>
            <a:ext cx="6182915" cy="1966444"/>
          </a:xfrm>
          <a:prstGeom prst="rect">
            <a:avLst/>
          </a:prstGeom>
          <a:noFill/>
          <a:ln w="63500">
            <a:solidFill>
              <a:srgbClr val="FFCC00"/>
            </a:solidFill>
            <a:miter lim="800000"/>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520199" name="Rectangle 7"/>
          <p:cNvSpPr>
            <a:spLocks noChangeArrowheads="1"/>
          </p:cNvSpPr>
          <p:nvPr/>
        </p:nvSpPr>
        <p:spPr bwMode="auto">
          <a:xfrm>
            <a:off x="1034900" y="3544196"/>
            <a:ext cx="5130404" cy="914400"/>
          </a:xfrm>
          <a:prstGeom prst="rect">
            <a:avLst/>
          </a:prstGeom>
          <a:noFill/>
          <a:ln w="63500">
            <a:solidFill>
              <a:srgbClr val="FFCC00"/>
            </a:solidFill>
            <a:miter lim="800000"/>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chemeClr val="bg1"/>
              </a:buClr>
              <a:buFont typeface="Wingdings" panose="05000000000000000000" pitchFamily="2" charset="2"/>
              <a:buNone/>
            </a:pPr>
            <a:endParaRPr lang="zh-CN" altLang="en-US" sz="1500" b="1">
              <a:ea typeface="宋体" panose="02010600030101010101" pitchFamily="2" charset="-122"/>
            </a:endParaRPr>
          </a:p>
        </p:txBody>
      </p:sp>
      <p:sp>
        <p:nvSpPr>
          <p:cNvPr id="520200" name="AutoShape 8"/>
          <p:cNvSpPr>
            <a:spLocks noChangeArrowheads="1"/>
          </p:cNvSpPr>
          <p:nvPr/>
        </p:nvSpPr>
        <p:spPr bwMode="auto">
          <a:xfrm>
            <a:off x="3134339" y="2714544"/>
            <a:ext cx="342900" cy="457200"/>
          </a:xfrm>
          <a:prstGeom prst="downArrow">
            <a:avLst>
              <a:gd name="adj1" fmla="val 50000"/>
              <a:gd name="adj2" fmla="val 33333"/>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520197" name="AutoShape 5"/>
          <p:cNvSpPr>
            <a:spLocks noChangeArrowheads="1"/>
          </p:cNvSpPr>
          <p:nvPr/>
        </p:nvSpPr>
        <p:spPr bwMode="auto">
          <a:xfrm rot="10800000" flipH="1">
            <a:off x="123216" y="931040"/>
            <a:ext cx="342900" cy="1143000"/>
          </a:xfrm>
          <a:prstGeom prst="curvedRightArrow">
            <a:avLst>
              <a:gd name="adj1" fmla="val 66667"/>
              <a:gd name="adj2" fmla="val 133333"/>
              <a:gd name="adj3" fmla="val 33333"/>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520196" name="AutoShape 4"/>
          <p:cNvSpPr>
            <a:spLocks noChangeArrowheads="1"/>
          </p:cNvSpPr>
          <p:nvPr/>
        </p:nvSpPr>
        <p:spPr bwMode="auto">
          <a:xfrm>
            <a:off x="6379388" y="931040"/>
            <a:ext cx="400050" cy="1085850"/>
          </a:xfrm>
          <a:prstGeom prst="curvedLeftArrow">
            <a:avLst>
              <a:gd name="adj1" fmla="val 54286"/>
              <a:gd name="adj2" fmla="val 108571"/>
              <a:gd name="adj3" fmla="val 33333"/>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20195">
                                            <p:txEl>
                                              <p:pRg st="0" end="0"/>
                                            </p:txEl>
                                          </p:spTgt>
                                        </p:tgtEl>
                                        <p:attrNameLst>
                                          <p:attrName>style.visibility</p:attrName>
                                        </p:attrNameLst>
                                      </p:cBhvr>
                                      <p:to>
                                        <p:strVal val="visible"/>
                                      </p:to>
                                    </p:set>
                                    <p:animEffect transition="in" filter="fade">
                                      <p:cBhvr>
                                        <p:cTn id="7" dur="1000"/>
                                        <p:tgtEl>
                                          <p:spTgt spid="520195">
                                            <p:txEl>
                                              <p:pRg st="0" end="0"/>
                                            </p:txEl>
                                          </p:spTgt>
                                        </p:tgtEl>
                                      </p:cBhvr>
                                    </p:animEffect>
                                    <p:anim calcmode="lin" valueType="num">
                                      <p:cBhvr>
                                        <p:cTn id="8" dur="1000" fill="hold"/>
                                        <p:tgtEl>
                                          <p:spTgt spid="52019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2019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0195">
                                            <p:txEl>
                                              <p:pRg st="1" end="1"/>
                                            </p:txEl>
                                          </p:spTgt>
                                        </p:tgtEl>
                                        <p:attrNameLst>
                                          <p:attrName>style.visibility</p:attrName>
                                        </p:attrNameLst>
                                      </p:cBhvr>
                                      <p:to>
                                        <p:strVal val="visible"/>
                                      </p:to>
                                    </p:set>
                                    <p:animEffect transition="in" filter="fade">
                                      <p:cBhvr>
                                        <p:cTn id="12" dur="1000"/>
                                        <p:tgtEl>
                                          <p:spTgt spid="520195">
                                            <p:txEl>
                                              <p:pRg st="1" end="1"/>
                                            </p:txEl>
                                          </p:spTgt>
                                        </p:tgtEl>
                                      </p:cBhvr>
                                    </p:animEffect>
                                    <p:anim calcmode="lin" valueType="num">
                                      <p:cBhvr>
                                        <p:cTn id="13" dur="1000" fill="hold"/>
                                        <p:tgtEl>
                                          <p:spTgt spid="52019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2019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20195">
                                            <p:txEl>
                                              <p:pRg st="2" end="2"/>
                                            </p:txEl>
                                          </p:spTgt>
                                        </p:tgtEl>
                                        <p:attrNameLst>
                                          <p:attrName>style.visibility</p:attrName>
                                        </p:attrNameLst>
                                      </p:cBhvr>
                                      <p:to>
                                        <p:strVal val="visible"/>
                                      </p:to>
                                    </p:set>
                                    <p:animEffect transition="in" filter="fade">
                                      <p:cBhvr>
                                        <p:cTn id="19" dur="1000"/>
                                        <p:tgtEl>
                                          <p:spTgt spid="520195">
                                            <p:txEl>
                                              <p:pRg st="2" end="2"/>
                                            </p:txEl>
                                          </p:spTgt>
                                        </p:tgtEl>
                                      </p:cBhvr>
                                    </p:animEffect>
                                    <p:anim calcmode="lin" valueType="num">
                                      <p:cBhvr>
                                        <p:cTn id="20" dur="1000" fill="hold"/>
                                        <p:tgtEl>
                                          <p:spTgt spid="52019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20195">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20195">
                                            <p:txEl>
                                              <p:pRg st="3" end="3"/>
                                            </p:txEl>
                                          </p:spTgt>
                                        </p:tgtEl>
                                        <p:attrNameLst>
                                          <p:attrName>style.visibility</p:attrName>
                                        </p:attrNameLst>
                                      </p:cBhvr>
                                      <p:to>
                                        <p:strVal val="visible"/>
                                      </p:to>
                                    </p:set>
                                    <p:animEffect transition="in" filter="fade">
                                      <p:cBhvr>
                                        <p:cTn id="24" dur="1000"/>
                                        <p:tgtEl>
                                          <p:spTgt spid="520195">
                                            <p:txEl>
                                              <p:pRg st="3" end="3"/>
                                            </p:txEl>
                                          </p:spTgt>
                                        </p:tgtEl>
                                      </p:cBhvr>
                                    </p:animEffect>
                                    <p:anim calcmode="lin" valueType="num">
                                      <p:cBhvr>
                                        <p:cTn id="25" dur="1000" fill="hold"/>
                                        <p:tgtEl>
                                          <p:spTgt spid="52019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2019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20195">
                                            <p:txEl>
                                              <p:pRg st="4" end="4"/>
                                            </p:txEl>
                                          </p:spTgt>
                                        </p:tgtEl>
                                        <p:attrNameLst>
                                          <p:attrName>style.visibility</p:attrName>
                                        </p:attrNameLst>
                                      </p:cBhvr>
                                      <p:to>
                                        <p:strVal val="visible"/>
                                      </p:to>
                                    </p:set>
                                    <p:animEffect transition="in" filter="fade">
                                      <p:cBhvr>
                                        <p:cTn id="31" dur="1000"/>
                                        <p:tgtEl>
                                          <p:spTgt spid="520195">
                                            <p:txEl>
                                              <p:pRg st="4" end="4"/>
                                            </p:txEl>
                                          </p:spTgt>
                                        </p:tgtEl>
                                      </p:cBhvr>
                                    </p:animEffect>
                                    <p:anim calcmode="lin" valueType="num">
                                      <p:cBhvr>
                                        <p:cTn id="32" dur="1000" fill="hold"/>
                                        <p:tgtEl>
                                          <p:spTgt spid="520195">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520195">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20195">
                                            <p:txEl>
                                              <p:pRg st="5" end="5"/>
                                            </p:txEl>
                                          </p:spTgt>
                                        </p:tgtEl>
                                        <p:attrNameLst>
                                          <p:attrName>style.visibility</p:attrName>
                                        </p:attrNameLst>
                                      </p:cBhvr>
                                      <p:to>
                                        <p:strVal val="visible"/>
                                      </p:to>
                                    </p:set>
                                    <p:animEffect transition="in" filter="fade">
                                      <p:cBhvr>
                                        <p:cTn id="36" dur="1000"/>
                                        <p:tgtEl>
                                          <p:spTgt spid="520195">
                                            <p:txEl>
                                              <p:pRg st="5" end="5"/>
                                            </p:txEl>
                                          </p:spTgt>
                                        </p:tgtEl>
                                      </p:cBhvr>
                                    </p:animEffect>
                                    <p:anim calcmode="lin" valueType="num">
                                      <p:cBhvr>
                                        <p:cTn id="37" dur="1000" fill="hold"/>
                                        <p:tgtEl>
                                          <p:spTgt spid="520195">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52019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2019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019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2019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47" presetClass="entr" presetSubtype="0" fill="hold" grpId="0" nodeType="clickEffect">
                                  <p:stCondLst>
                                    <p:cond delay="0"/>
                                  </p:stCondLst>
                                  <p:childTnLst>
                                    <p:set>
                                      <p:cBhvr>
                                        <p:cTn id="54" dur="1" fill="hold">
                                          <p:stCondLst>
                                            <p:cond delay="0"/>
                                          </p:stCondLst>
                                        </p:cTn>
                                        <p:tgtEl>
                                          <p:spTgt spid="520200"/>
                                        </p:tgtEl>
                                        <p:attrNameLst>
                                          <p:attrName>style.visibility</p:attrName>
                                        </p:attrNameLst>
                                      </p:cBhvr>
                                      <p:to>
                                        <p:strVal val="visible"/>
                                      </p:to>
                                    </p:set>
                                    <p:animEffect transition="in" filter="fade">
                                      <p:cBhvr>
                                        <p:cTn id="55" dur="1000"/>
                                        <p:tgtEl>
                                          <p:spTgt spid="520200"/>
                                        </p:tgtEl>
                                      </p:cBhvr>
                                    </p:animEffect>
                                    <p:anim calcmode="lin" valueType="num">
                                      <p:cBhvr>
                                        <p:cTn id="56" dur="1000" fill="hold"/>
                                        <p:tgtEl>
                                          <p:spTgt spid="520200"/>
                                        </p:tgtEl>
                                        <p:attrNameLst>
                                          <p:attrName>ppt_x</p:attrName>
                                        </p:attrNameLst>
                                      </p:cBhvr>
                                      <p:tavLst>
                                        <p:tav tm="0">
                                          <p:val>
                                            <p:strVal val="#ppt_x"/>
                                          </p:val>
                                        </p:tav>
                                        <p:tav tm="100000">
                                          <p:val>
                                            <p:strVal val="#ppt_x"/>
                                          </p:val>
                                        </p:tav>
                                      </p:tavLst>
                                    </p:anim>
                                    <p:anim calcmode="lin" valueType="num">
                                      <p:cBhvr>
                                        <p:cTn id="57" dur="1000" fill="hold"/>
                                        <p:tgtEl>
                                          <p:spTgt spid="520200"/>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520199"/>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520195">
                                            <p:txEl>
                                              <p:pRg st="8" end="8"/>
                                            </p:txEl>
                                          </p:spTgt>
                                        </p:tgtEl>
                                        <p:attrNameLst>
                                          <p:attrName>style.visibility</p:attrName>
                                        </p:attrNameLst>
                                      </p:cBhvr>
                                      <p:to>
                                        <p:strVal val="visible"/>
                                      </p:to>
                                    </p:set>
                                    <p:animEffect transition="in" filter="fade">
                                      <p:cBhvr>
                                        <p:cTn id="66" dur="1000"/>
                                        <p:tgtEl>
                                          <p:spTgt spid="520195">
                                            <p:txEl>
                                              <p:pRg st="8" end="8"/>
                                            </p:txEl>
                                          </p:spTgt>
                                        </p:tgtEl>
                                      </p:cBhvr>
                                    </p:animEffect>
                                    <p:anim calcmode="lin" valueType="num">
                                      <p:cBhvr>
                                        <p:cTn id="67" dur="1000" fill="hold"/>
                                        <p:tgtEl>
                                          <p:spTgt spid="520195">
                                            <p:txEl>
                                              <p:pRg st="8" end="8"/>
                                            </p:txEl>
                                          </p:spTgt>
                                        </p:tgtEl>
                                        <p:attrNameLst>
                                          <p:attrName>ppt_x</p:attrName>
                                        </p:attrNameLst>
                                      </p:cBhvr>
                                      <p:tavLst>
                                        <p:tav tm="0">
                                          <p:val>
                                            <p:strVal val="#ppt_x"/>
                                          </p:val>
                                        </p:tav>
                                        <p:tav tm="100000">
                                          <p:val>
                                            <p:strVal val="#ppt_x"/>
                                          </p:val>
                                        </p:tav>
                                      </p:tavLst>
                                    </p:anim>
                                    <p:anim calcmode="lin" valueType="num">
                                      <p:cBhvr>
                                        <p:cTn id="68" dur="1000" fill="hold"/>
                                        <p:tgtEl>
                                          <p:spTgt spid="52019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520195">
                                            <p:txEl>
                                              <p:pRg st="9" end="9"/>
                                            </p:txEl>
                                          </p:spTgt>
                                        </p:tgtEl>
                                        <p:attrNameLst>
                                          <p:attrName>style.visibility</p:attrName>
                                        </p:attrNameLst>
                                      </p:cBhvr>
                                      <p:to>
                                        <p:strVal val="visible"/>
                                      </p:to>
                                    </p:set>
                                    <p:animEffect transition="in" filter="fade">
                                      <p:cBhvr>
                                        <p:cTn id="73" dur="1000"/>
                                        <p:tgtEl>
                                          <p:spTgt spid="520195">
                                            <p:txEl>
                                              <p:pRg st="9" end="9"/>
                                            </p:txEl>
                                          </p:spTgt>
                                        </p:tgtEl>
                                      </p:cBhvr>
                                    </p:animEffect>
                                    <p:anim calcmode="lin" valueType="num">
                                      <p:cBhvr>
                                        <p:cTn id="74" dur="1000" fill="hold"/>
                                        <p:tgtEl>
                                          <p:spTgt spid="520195">
                                            <p:txEl>
                                              <p:pRg st="9" end="9"/>
                                            </p:txEl>
                                          </p:spTgt>
                                        </p:tgtEl>
                                        <p:attrNameLst>
                                          <p:attrName>ppt_x</p:attrName>
                                        </p:attrNameLst>
                                      </p:cBhvr>
                                      <p:tavLst>
                                        <p:tav tm="0">
                                          <p:val>
                                            <p:strVal val="#ppt_x"/>
                                          </p:val>
                                        </p:tav>
                                        <p:tav tm="100000">
                                          <p:val>
                                            <p:strVal val="#ppt_x"/>
                                          </p:val>
                                        </p:tav>
                                      </p:tavLst>
                                    </p:anim>
                                    <p:anim calcmode="lin" valueType="num">
                                      <p:cBhvr>
                                        <p:cTn id="75" dur="1000" fill="hold"/>
                                        <p:tgtEl>
                                          <p:spTgt spid="52019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195" grpId="0" build="p"/>
      <p:bldP spid="520198" grpId="0" animBg="1"/>
      <p:bldP spid="520199" grpId="0" animBg="1"/>
      <p:bldP spid="520200" grpId="0" animBg="1"/>
      <p:bldP spid="520197" grpId="0" animBg="1"/>
      <p:bldP spid="52019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82550" indent="0">
              <a:buNone/>
            </a:pPr>
            <a:endParaRPr lang="en-US" altLang="zh-CN" sz="1800" dirty="0"/>
          </a:p>
          <a:p>
            <a:pPr>
              <a:buFont typeface="Wingdings" panose="05000000000000000000" pitchFamily="2" charset="2"/>
              <a:buChar char="l"/>
            </a:pPr>
            <a:r>
              <a:rPr lang="en-US" altLang="zh-CN" sz="1200" dirty="0"/>
              <a:t>5.1 3.5 1.4 0.2 1           </a:t>
            </a:r>
            <a:endParaRPr lang="en-US" altLang="zh-CN" sz="1200" dirty="0"/>
          </a:p>
          <a:p>
            <a:pPr>
              <a:buFont typeface="Wingdings" panose="05000000000000000000" pitchFamily="2" charset="2"/>
              <a:buChar char="l"/>
            </a:pPr>
            <a:r>
              <a:rPr lang="en-US" altLang="zh-CN" sz="1200" dirty="0"/>
              <a:t>4.9 3.0 1.4 0.2 1</a:t>
            </a:r>
            <a:endParaRPr lang="en-US" altLang="zh-CN" sz="1200" dirty="0"/>
          </a:p>
          <a:p>
            <a:pPr>
              <a:buFont typeface="Wingdings" panose="05000000000000000000" pitchFamily="2" charset="2"/>
              <a:buChar char="l"/>
            </a:pPr>
            <a:r>
              <a:rPr lang="en-US" altLang="zh-CN" sz="1200" dirty="0"/>
              <a:t>4.7 3.2 1.3 0.2 1</a:t>
            </a:r>
            <a:endParaRPr lang="en-US" altLang="zh-CN" sz="1200" dirty="0"/>
          </a:p>
          <a:p>
            <a:pPr>
              <a:buFont typeface="Wingdings" panose="05000000000000000000" pitchFamily="2" charset="2"/>
              <a:buChar char="l"/>
            </a:pPr>
            <a:r>
              <a:rPr lang="en-US" altLang="zh-CN" sz="1200" dirty="0"/>
              <a:t>4.6 3.1 1.5 0.2 1</a:t>
            </a:r>
            <a:endParaRPr lang="en-US" altLang="zh-CN" sz="1200" dirty="0"/>
          </a:p>
          <a:p>
            <a:pPr>
              <a:buFont typeface="Wingdings" panose="05000000000000000000" pitchFamily="2" charset="2"/>
              <a:buChar char="l"/>
            </a:pPr>
            <a:r>
              <a:rPr lang="en-US" altLang="zh-CN" sz="1200" dirty="0"/>
              <a:t>5.0 3.6 1.4 0.2 1</a:t>
            </a:r>
            <a:endParaRPr lang="en-US" altLang="zh-CN" sz="1200" dirty="0"/>
          </a:p>
          <a:p>
            <a:pPr>
              <a:buFont typeface="Wingdings" panose="05000000000000000000" pitchFamily="2" charset="2"/>
              <a:buChar char="l"/>
            </a:pPr>
            <a:r>
              <a:rPr lang="en-US" altLang="zh-CN" sz="1200" dirty="0"/>
              <a:t>5.4 3.9 1.7 0.4 1</a:t>
            </a:r>
            <a:endParaRPr lang="en-US" altLang="zh-CN" sz="1200" dirty="0"/>
          </a:p>
          <a:p>
            <a:pPr>
              <a:buFont typeface="Wingdings" panose="05000000000000000000" pitchFamily="2" charset="2"/>
              <a:buChar char="l"/>
            </a:pPr>
            <a:r>
              <a:rPr lang="en-US" altLang="zh-CN" sz="1200" dirty="0"/>
              <a:t>4.6 3.4 1.4 0.3 1</a:t>
            </a:r>
            <a:endParaRPr lang="en-US" altLang="zh-CN" sz="1200" dirty="0"/>
          </a:p>
          <a:p>
            <a:pPr>
              <a:buFont typeface="Wingdings" panose="05000000000000000000" pitchFamily="2" charset="2"/>
              <a:buChar char="l"/>
            </a:pPr>
            <a:r>
              <a:rPr lang="en-US" altLang="zh-CN" sz="1200" dirty="0"/>
              <a:t>5.0 3.4 1.5 0.2 1</a:t>
            </a:r>
            <a:endParaRPr lang="en-US" altLang="zh-CN" sz="1200" dirty="0"/>
          </a:p>
          <a:p>
            <a:pPr>
              <a:buFont typeface="Wingdings" panose="05000000000000000000" pitchFamily="2" charset="2"/>
              <a:buChar char="l"/>
            </a:pPr>
            <a:r>
              <a:rPr lang="en-US" altLang="zh-CN" sz="1200" dirty="0"/>
              <a:t>4.4 2.9 1.4 0.2 1</a:t>
            </a:r>
            <a:endParaRPr lang="en-US" altLang="zh-CN" sz="1200" dirty="0"/>
          </a:p>
        </p:txBody>
      </p:sp>
      <p:sp>
        <p:nvSpPr>
          <p:cNvPr id="4" name="标题 3"/>
          <p:cNvSpPr>
            <a:spLocks noGrp="1"/>
          </p:cNvSpPr>
          <p:nvPr>
            <p:ph type="title"/>
          </p:nvPr>
        </p:nvSpPr>
        <p:spPr/>
        <p:txBody>
          <a:bodyPr/>
          <a:lstStyle/>
          <a:p>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BP</a:t>
            </a:r>
            <a:r>
              <a:rPr lang="en-US" altLang="zh-CN" b="1" dirty="0" smtClean="0">
                <a:latin typeface="楷体" panose="02010609060101010101" pitchFamily="49" charset="-122"/>
                <a:ea typeface="楷体" panose="02010609060101010101" pitchFamily="49" charset="-122"/>
              </a:rPr>
              <a:t> </a:t>
            </a:r>
            <a:r>
              <a:rPr lang="zh-CN" altLang="en-US" b="1" dirty="0" smtClean="0">
                <a:latin typeface="楷体" panose="02010609060101010101" pitchFamily="49" charset="-122"/>
                <a:ea typeface="楷体" panose="02010609060101010101" pitchFamily="49" charset="-122"/>
              </a:rPr>
              <a:t>算法实例  </a:t>
            </a:r>
            <a:endParaRPr lang="zh-CN" altLang="en-US" b="1" dirty="0">
              <a:latin typeface="楷体" panose="02010609060101010101" pitchFamily="49" charset="-122"/>
              <a:ea typeface="楷体" panose="02010609060101010101" pitchFamily="49" charset="-122"/>
            </a:endParaRPr>
          </a:p>
        </p:txBody>
      </p:sp>
      <p:sp>
        <p:nvSpPr>
          <p:cNvPr id="7" name="内容占位符 6"/>
          <p:cNvSpPr>
            <a:spLocks noGrp="1"/>
          </p:cNvSpPr>
          <p:nvPr>
            <p:ph sz="quarter" idx="4294967295"/>
          </p:nvPr>
        </p:nvSpPr>
        <p:spPr>
          <a:xfrm>
            <a:off x="2294874" y="1437624"/>
            <a:ext cx="1782366" cy="2052228"/>
          </a:xfrm>
          <a:prstGeom prst="rect">
            <a:avLst/>
          </a:prstGeom>
        </p:spPr>
        <p:txBody>
          <a:bodyPr>
            <a:normAutofit/>
          </a:bodyPr>
          <a:lstStyle/>
          <a:p>
            <a:pPr>
              <a:buFont typeface="Wingdings" panose="05000000000000000000" pitchFamily="2" charset="2"/>
              <a:buChar char="l"/>
            </a:pPr>
            <a:r>
              <a:rPr lang="en-US" altLang="zh-CN" sz="1200" dirty="0"/>
              <a:t>7.0 3.2 4.7 1.4 2</a:t>
            </a:r>
            <a:endParaRPr lang="en-US" altLang="zh-CN" sz="1200" dirty="0"/>
          </a:p>
          <a:p>
            <a:pPr>
              <a:buFont typeface="Wingdings" panose="05000000000000000000" pitchFamily="2" charset="2"/>
              <a:buChar char="l"/>
            </a:pPr>
            <a:r>
              <a:rPr lang="en-US" altLang="zh-CN" sz="1200" dirty="0"/>
              <a:t>6.4 3.2 4.5 1.5 2</a:t>
            </a:r>
            <a:endParaRPr lang="en-US" altLang="zh-CN" sz="1200" dirty="0"/>
          </a:p>
          <a:p>
            <a:pPr>
              <a:buFont typeface="Wingdings" panose="05000000000000000000" pitchFamily="2" charset="2"/>
              <a:buChar char="l"/>
            </a:pPr>
            <a:r>
              <a:rPr lang="en-US" altLang="zh-CN" sz="1200" dirty="0"/>
              <a:t>6.9 3.1 4.9 1.5 2</a:t>
            </a:r>
            <a:endParaRPr lang="en-US" altLang="zh-CN" sz="1200" dirty="0"/>
          </a:p>
          <a:p>
            <a:pPr>
              <a:buFont typeface="Wingdings" panose="05000000000000000000" pitchFamily="2" charset="2"/>
              <a:buChar char="l"/>
            </a:pPr>
            <a:r>
              <a:rPr lang="en-US" altLang="zh-CN" sz="1200" dirty="0"/>
              <a:t>5.5 2.3 4.0 1.3 2</a:t>
            </a:r>
            <a:endParaRPr lang="en-US" altLang="zh-CN" sz="1200" dirty="0"/>
          </a:p>
          <a:p>
            <a:pPr>
              <a:buFont typeface="Wingdings" panose="05000000000000000000" pitchFamily="2" charset="2"/>
              <a:buChar char="l"/>
            </a:pPr>
            <a:r>
              <a:rPr lang="en-US" altLang="zh-CN" sz="1200" dirty="0"/>
              <a:t>6.5 2.8 4.6 1.5 2</a:t>
            </a:r>
            <a:endParaRPr lang="en-US" altLang="zh-CN" sz="1200" dirty="0"/>
          </a:p>
          <a:p>
            <a:pPr>
              <a:buFont typeface="Wingdings" panose="05000000000000000000" pitchFamily="2" charset="2"/>
              <a:buChar char="l"/>
            </a:pPr>
            <a:r>
              <a:rPr lang="en-US" altLang="zh-CN" sz="1200" dirty="0"/>
              <a:t>5.7 2.8 4.5 1.3 2</a:t>
            </a:r>
            <a:endParaRPr lang="en-US" altLang="zh-CN" sz="1200" dirty="0"/>
          </a:p>
          <a:p>
            <a:pPr>
              <a:buFont typeface="Wingdings" panose="05000000000000000000" pitchFamily="2" charset="2"/>
              <a:buChar char="l"/>
            </a:pPr>
            <a:r>
              <a:rPr lang="en-US" altLang="zh-CN" sz="1200" dirty="0"/>
              <a:t>6.3 3.3 4.7 1.6 2</a:t>
            </a:r>
            <a:endParaRPr lang="en-US" altLang="zh-CN" sz="1200" dirty="0"/>
          </a:p>
          <a:p>
            <a:pPr>
              <a:buFont typeface="Wingdings" panose="05000000000000000000" pitchFamily="2" charset="2"/>
              <a:buChar char="l"/>
            </a:pPr>
            <a:r>
              <a:rPr lang="en-US" altLang="zh-CN" sz="1200" dirty="0"/>
              <a:t>4.9 2.4 3.3 1.0 2</a:t>
            </a:r>
            <a:endParaRPr lang="en-US" altLang="zh-CN" sz="1200" dirty="0"/>
          </a:p>
          <a:p>
            <a:pPr>
              <a:buFont typeface="Wingdings" panose="05000000000000000000" pitchFamily="2" charset="2"/>
              <a:buChar char="l"/>
            </a:pPr>
            <a:r>
              <a:rPr lang="en-US" altLang="zh-CN" sz="1200" dirty="0"/>
              <a:t>6.6 2.9 4.6 1.3 2</a:t>
            </a:r>
            <a:endParaRPr lang="en-US" altLang="zh-CN" sz="1200" dirty="0"/>
          </a:p>
        </p:txBody>
      </p:sp>
      <p:sp>
        <p:nvSpPr>
          <p:cNvPr id="11" name="TextBox 10"/>
          <p:cNvSpPr txBox="1"/>
          <p:nvPr/>
        </p:nvSpPr>
        <p:spPr>
          <a:xfrm>
            <a:off x="296652" y="1036064"/>
            <a:ext cx="5724636" cy="323165"/>
          </a:xfrm>
          <a:prstGeom prst="rect">
            <a:avLst/>
          </a:prstGeom>
          <a:noFill/>
        </p:spPr>
        <p:txBody>
          <a:bodyPr wrap="square" rtlCol="0">
            <a:spAutoFit/>
          </a:bodyPr>
          <a:lstStyle/>
          <a:p>
            <a:r>
              <a:rPr lang="zh-CN" altLang="en-US" sz="1500" dirty="0"/>
              <a:t>已知三类花的瓣萼类部分数据进行测试，来预测某种花是哪类</a:t>
            </a:r>
            <a:endParaRPr lang="zh-CN" altLang="en-US" sz="1500" dirty="0"/>
          </a:p>
        </p:txBody>
      </p:sp>
      <p:sp>
        <p:nvSpPr>
          <p:cNvPr id="12" name="内容占位符 6"/>
          <p:cNvSpPr txBox="1"/>
          <p:nvPr/>
        </p:nvSpPr>
        <p:spPr>
          <a:xfrm>
            <a:off x="4293096" y="1437624"/>
            <a:ext cx="1944216" cy="2214246"/>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marL="274320" indent="-191770">
              <a:spcBef>
                <a:spcPts val="300"/>
              </a:spcBef>
              <a:buClr>
                <a:schemeClr val="accent1"/>
              </a:buClr>
              <a:buSzPct val="68000"/>
              <a:buFont typeface="Wingdings" panose="05000000000000000000" pitchFamily="2" charset="2"/>
              <a:buChar char="l"/>
            </a:pPr>
            <a:r>
              <a:rPr lang="en-US" altLang="zh-CN" sz="1200" dirty="0"/>
              <a:t>6.3 3.3 6.0 2.5 3</a:t>
            </a:r>
            <a:endParaRPr lang="en-US" altLang="zh-CN" sz="1200" dirty="0"/>
          </a:p>
          <a:p>
            <a:pPr marL="274320" indent="-191770">
              <a:spcBef>
                <a:spcPts val="300"/>
              </a:spcBef>
              <a:buClr>
                <a:schemeClr val="accent1"/>
              </a:buClr>
              <a:buSzPct val="68000"/>
              <a:buFont typeface="Wingdings" panose="05000000000000000000" pitchFamily="2" charset="2"/>
              <a:buChar char="l"/>
            </a:pPr>
            <a:r>
              <a:rPr lang="en-US" altLang="zh-CN" sz="1200" dirty="0"/>
              <a:t>5.8 2.7 5.1 1.9 3</a:t>
            </a:r>
            <a:endParaRPr lang="en-US" altLang="zh-CN" sz="1200" dirty="0"/>
          </a:p>
          <a:p>
            <a:pPr marL="274320" indent="-191770">
              <a:spcBef>
                <a:spcPts val="300"/>
              </a:spcBef>
              <a:buClr>
                <a:schemeClr val="accent1"/>
              </a:buClr>
              <a:buSzPct val="68000"/>
              <a:buFont typeface="Wingdings" panose="05000000000000000000" pitchFamily="2" charset="2"/>
              <a:buChar char="l"/>
            </a:pPr>
            <a:r>
              <a:rPr lang="en-US" altLang="zh-CN" sz="1200" dirty="0"/>
              <a:t>7.1 3.0 5.9 2.1 3</a:t>
            </a:r>
            <a:endParaRPr lang="en-US" altLang="zh-CN" sz="1200" dirty="0"/>
          </a:p>
          <a:p>
            <a:pPr marL="274320" indent="-191770">
              <a:spcBef>
                <a:spcPts val="300"/>
              </a:spcBef>
              <a:buClr>
                <a:schemeClr val="accent1"/>
              </a:buClr>
              <a:buSzPct val="68000"/>
              <a:buFont typeface="Wingdings" panose="05000000000000000000" pitchFamily="2" charset="2"/>
              <a:buChar char="l"/>
            </a:pPr>
            <a:r>
              <a:rPr lang="en-US" altLang="zh-CN" sz="1200" dirty="0"/>
              <a:t>6.3 2.9 5.6 1.8 3</a:t>
            </a:r>
            <a:endParaRPr lang="en-US" altLang="zh-CN" sz="1200" dirty="0"/>
          </a:p>
          <a:p>
            <a:pPr marL="274320" indent="-191770">
              <a:spcBef>
                <a:spcPts val="300"/>
              </a:spcBef>
              <a:buClr>
                <a:schemeClr val="accent1"/>
              </a:buClr>
              <a:buSzPct val="68000"/>
              <a:buFont typeface="Wingdings" panose="05000000000000000000" pitchFamily="2" charset="2"/>
              <a:buChar char="l"/>
            </a:pPr>
            <a:r>
              <a:rPr lang="en-US" altLang="zh-CN" sz="1200" dirty="0"/>
              <a:t>6.5 3.0 5.8 2.2 3</a:t>
            </a:r>
            <a:endParaRPr lang="en-US" altLang="zh-CN" sz="1200" dirty="0"/>
          </a:p>
          <a:p>
            <a:pPr marL="274320" indent="-191770">
              <a:spcBef>
                <a:spcPts val="300"/>
              </a:spcBef>
              <a:buClr>
                <a:schemeClr val="accent1"/>
              </a:buClr>
              <a:buSzPct val="68000"/>
              <a:buFont typeface="Wingdings" panose="05000000000000000000" pitchFamily="2" charset="2"/>
              <a:buChar char="l"/>
            </a:pPr>
            <a:r>
              <a:rPr lang="en-US" altLang="zh-CN" sz="1200" dirty="0"/>
              <a:t>7.6 3.0 6.6 2.1 3</a:t>
            </a:r>
            <a:endParaRPr lang="en-US" altLang="zh-CN" sz="1200" dirty="0"/>
          </a:p>
          <a:p>
            <a:pPr marL="274320" indent="-191770">
              <a:spcBef>
                <a:spcPts val="300"/>
              </a:spcBef>
              <a:buClr>
                <a:schemeClr val="accent1"/>
              </a:buClr>
              <a:buSzPct val="68000"/>
              <a:buFont typeface="Wingdings" panose="05000000000000000000" pitchFamily="2" charset="2"/>
              <a:buChar char="l"/>
            </a:pPr>
            <a:r>
              <a:rPr lang="en-US" altLang="zh-CN" sz="1200" dirty="0"/>
              <a:t>4.9 2.5 4.5 1.7 3</a:t>
            </a:r>
            <a:endParaRPr lang="en-US" altLang="zh-CN" sz="1200" dirty="0"/>
          </a:p>
          <a:p>
            <a:pPr marL="274320" indent="-191770">
              <a:spcBef>
                <a:spcPts val="300"/>
              </a:spcBef>
              <a:buClr>
                <a:schemeClr val="accent1"/>
              </a:buClr>
              <a:buSzPct val="68000"/>
              <a:buFont typeface="Wingdings" panose="05000000000000000000" pitchFamily="2" charset="2"/>
              <a:buChar char="l"/>
            </a:pPr>
            <a:r>
              <a:rPr lang="en-US" altLang="zh-CN" sz="1200" dirty="0"/>
              <a:t>7.3 2.9 6.3 1.8 3</a:t>
            </a:r>
            <a:endParaRPr lang="en-US" altLang="zh-CN" sz="1200" dirty="0"/>
          </a:p>
          <a:p>
            <a:pPr marL="274320" indent="-191770">
              <a:spcBef>
                <a:spcPts val="300"/>
              </a:spcBef>
              <a:buClr>
                <a:schemeClr val="accent1"/>
              </a:buClr>
              <a:buSzPct val="68000"/>
              <a:buFont typeface="Wingdings" panose="05000000000000000000" pitchFamily="2" charset="2"/>
              <a:buChar char="l"/>
            </a:pPr>
            <a:r>
              <a:rPr lang="en-US" altLang="zh-CN" sz="1200" dirty="0"/>
              <a:t>6.7 2.5 5.8 1.8 3</a:t>
            </a:r>
            <a:endParaRPr lang="en-US" altLang="zh-CN" sz="1200"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12"/>
          <p:cNvSpPr>
            <a:spLocks noGrp="1"/>
          </p:cNvSpPr>
          <p:nvPr>
            <p:ph idx="1"/>
          </p:nvPr>
        </p:nvSpPr>
        <p:spPr/>
        <p:txBody>
          <a:bodyPr>
            <a:noAutofit/>
          </a:bodyPr>
          <a:lstStyle/>
          <a:p>
            <a:pPr lvl="0" algn="just" fontAlgn="base">
              <a:lnSpc>
                <a:spcPct val="130000"/>
              </a:lnSpc>
              <a:spcAft>
                <a:spcPct val="0"/>
              </a:spcAft>
              <a:buFontTx/>
              <a:buChar char="•"/>
            </a:pPr>
            <a:r>
              <a:rPr kumimoji="1" lang="zh-CN" altLang="en-US" sz="1800" dirty="0">
                <a:solidFill>
                  <a:prstClr val="black"/>
                </a:solidFill>
                <a:latin typeface="+mn-ea"/>
              </a:rPr>
              <a:t>本例中，有</a:t>
            </a:r>
            <a:r>
              <a:rPr kumimoji="1" lang="en-US" altLang="zh-CN" sz="1800" dirty="0">
                <a:solidFill>
                  <a:prstClr val="black"/>
                </a:solidFill>
                <a:latin typeface="+mn-ea"/>
              </a:rPr>
              <a:t>150</a:t>
            </a:r>
            <a:r>
              <a:rPr kumimoji="1" lang="zh-CN" altLang="en-US" sz="1800" dirty="0">
                <a:solidFill>
                  <a:prstClr val="black"/>
                </a:solidFill>
                <a:latin typeface="+mn-ea"/>
              </a:rPr>
              <a:t>组测试数据，每组有</a:t>
            </a:r>
            <a:r>
              <a:rPr kumimoji="1" lang="en-US" altLang="zh-CN" sz="1800" dirty="0">
                <a:solidFill>
                  <a:prstClr val="black"/>
                </a:solidFill>
                <a:latin typeface="+mn-ea"/>
              </a:rPr>
              <a:t>5</a:t>
            </a:r>
            <a:r>
              <a:rPr kumimoji="1" lang="zh-CN" altLang="en-US" sz="1800" dirty="0">
                <a:solidFill>
                  <a:prstClr val="black"/>
                </a:solidFill>
                <a:latin typeface="+mn-ea"/>
              </a:rPr>
              <a:t>个数据；</a:t>
            </a:r>
            <a:endParaRPr kumimoji="1" lang="en-US" altLang="zh-CN" sz="1800" dirty="0">
              <a:solidFill>
                <a:prstClr val="black"/>
              </a:solidFill>
              <a:latin typeface="+mn-ea"/>
            </a:endParaRPr>
          </a:p>
          <a:p>
            <a:pPr lvl="0" algn="just" fontAlgn="base">
              <a:lnSpc>
                <a:spcPct val="130000"/>
              </a:lnSpc>
              <a:spcAft>
                <a:spcPct val="0"/>
              </a:spcAft>
              <a:buFontTx/>
              <a:buChar char="•"/>
            </a:pPr>
            <a:r>
              <a:rPr kumimoji="1" lang="zh-CN" altLang="en-US" sz="1800" dirty="0">
                <a:solidFill>
                  <a:prstClr val="black"/>
                </a:solidFill>
                <a:latin typeface="+mn-ea"/>
              </a:rPr>
              <a:t>输入层</a:t>
            </a:r>
            <a:r>
              <a:rPr kumimoji="1" lang="en-US" altLang="zh-CN" sz="1800" dirty="0">
                <a:solidFill>
                  <a:prstClr val="black"/>
                </a:solidFill>
                <a:latin typeface="+mn-ea"/>
              </a:rPr>
              <a:t>4</a:t>
            </a:r>
            <a:r>
              <a:rPr kumimoji="1" lang="zh-CN" altLang="en-US" sz="1800" dirty="0">
                <a:solidFill>
                  <a:prstClr val="black"/>
                </a:solidFill>
                <a:latin typeface="+mn-ea"/>
              </a:rPr>
              <a:t>个元素，隐含层</a:t>
            </a:r>
            <a:r>
              <a:rPr kumimoji="1" lang="en-US" altLang="zh-CN" sz="1800" dirty="0">
                <a:solidFill>
                  <a:prstClr val="black"/>
                </a:solidFill>
                <a:latin typeface="+mn-ea"/>
              </a:rPr>
              <a:t>4</a:t>
            </a:r>
            <a:r>
              <a:rPr kumimoji="1" lang="zh-CN" altLang="en-US" sz="1800" dirty="0">
                <a:solidFill>
                  <a:prstClr val="black"/>
                </a:solidFill>
                <a:latin typeface="+mn-ea"/>
              </a:rPr>
              <a:t>个元素，输出层</a:t>
            </a:r>
            <a:r>
              <a:rPr kumimoji="1" lang="en-US" altLang="zh-CN" sz="1800" dirty="0">
                <a:solidFill>
                  <a:prstClr val="black"/>
                </a:solidFill>
                <a:latin typeface="+mn-ea"/>
              </a:rPr>
              <a:t>3</a:t>
            </a:r>
            <a:r>
              <a:rPr kumimoji="1" lang="zh-CN" altLang="en-US" sz="1800" dirty="0">
                <a:solidFill>
                  <a:prstClr val="black"/>
                </a:solidFill>
                <a:latin typeface="+mn-ea"/>
              </a:rPr>
              <a:t>个元素 ；</a:t>
            </a:r>
            <a:endParaRPr kumimoji="1" lang="en-US" altLang="zh-CN" sz="1800" dirty="0">
              <a:solidFill>
                <a:prstClr val="black"/>
              </a:solidFill>
              <a:latin typeface="+mn-ea"/>
            </a:endParaRPr>
          </a:p>
          <a:p>
            <a:pPr lvl="0" algn="just" fontAlgn="base">
              <a:lnSpc>
                <a:spcPct val="130000"/>
              </a:lnSpc>
              <a:spcAft>
                <a:spcPct val="0"/>
              </a:spcAft>
              <a:buFontTx/>
              <a:buChar char="•"/>
            </a:pPr>
            <a:r>
              <a:rPr kumimoji="1" lang="zh-CN" altLang="en-US" sz="1800" dirty="0">
                <a:solidFill>
                  <a:prstClr val="black"/>
                </a:solidFill>
                <a:latin typeface="+mn-ea"/>
              </a:rPr>
              <a:t>目标误差</a:t>
            </a:r>
            <a:r>
              <a:rPr kumimoji="1" lang="en-US" altLang="zh-CN" sz="1800" dirty="0">
                <a:solidFill>
                  <a:prstClr val="black"/>
                </a:solidFill>
                <a:latin typeface="+mn-ea"/>
              </a:rPr>
              <a:t>0.009</a:t>
            </a:r>
            <a:r>
              <a:rPr kumimoji="1" lang="zh-CN" altLang="en-US" sz="1800" dirty="0">
                <a:solidFill>
                  <a:prstClr val="black"/>
                </a:solidFill>
                <a:latin typeface="+mn-ea"/>
              </a:rPr>
              <a:t>，最大学习次数</a:t>
            </a:r>
            <a:r>
              <a:rPr kumimoji="1" lang="en-US" altLang="zh-CN" sz="1800" dirty="0">
                <a:solidFill>
                  <a:prstClr val="black"/>
                </a:solidFill>
                <a:latin typeface="+mn-ea"/>
              </a:rPr>
              <a:t>40000</a:t>
            </a:r>
            <a:r>
              <a:rPr kumimoji="1" lang="zh-CN" altLang="en-US" sz="1800" dirty="0">
                <a:solidFill>
                  <a:prstClr val="black"/>
                </a:solidFill>
                <a:latin typeface="+mn-ea"/>
              </a:rPr>
              <a:t>，</a:t>
            </a:r>
            <a:r>
              <a:rPr kumimoji="1" lang="zh-CN" altLang="en-US" sz="1800" dirty="0" smtClean="0">
                <a:solidFill>
                  <a:prstClr val="black"/>
                </a:solidFill>
                <a:latin typeface="+mn-ea"/>
              </a:rPr>
              <a:t>学习因子</a:t>
            </a:r>
            <a:r>
              <a:rPr kumimoji="1" lang="en-US" altLang="zh-CN" sz="1800" dirty="0" smtClean="0">
                <a:solidFill>
                  <a:prstClr val="black"/>
                </a:solidFill>
                <a:latin typeface="+mn-ea"/>
              </a:rPr>
              <a:t>0.25</a:t>
            </a:r>
            <a:r>
              <a:rPr kumimoji="1" lang="zh-CN" altLang="en-US" sz="1800" dirty="0">
                <a:solidFill>
                  <a:prstClr val="black"/>
                </a:solidFill>
                <a:latin typeface="+mn-ea"/>
              </a:rPr>
              <a:t>，动量因子</a:t>
            </a:r>
            <a:r>
              <a:rPr kumimoji="1" lang="en-US" altLang="zh-CN" sz="1800" dirty="0">
                <a:solidFill>
                  <a:prstClr val="black"/>
                </a:solidFill>
                <a:latin typeface="+mn-ea"/>
              </a:rPr>
              <a:t>0.9</a:t>
            </a:r>
            <a:r>
              <a:rPr kumimoji="1" lang="zh-CN" altLang="en-US" sz="1800" dirty="0">
                <a:solidFill>
                  <a:prstClr val="black"/>
                </a:solidFill>
                <a:latin typeface="+mn-ea"/>
              </a:rPr>
              <a:t>；</a:t>
            </a:r>
            <a:endParaRPr kumimoji="1" lang="en-US" altLang="zh-CN" sz="1800" dirty="0">
              <a:solidFill>
                <a:prstClr val="black"/>
              </a:solidFill>
              <a:latin typeface="+mn-ea"/>
            </a:endParaRPr>
          </a:p>
          <a:p>
            <a:pPr lvl="0" algn="just" fontAlgn="base">
              <a:lnSpc>
                <a:spcPct val="130000"/>
              </a:lnSpc>
              <a:spcAft>
                <a:spcPct val="0"/>
              </a:spcAft>
              <a:buFontTx/>
              <a:buChar char="•"/>
            </a:pPr>
            <a:r>
              <a:rPr kumimoji="1" lang="zh-CN" altLang="en-US" sz="1800" dirty="0">
                <a:solidFill>
                  <a:prstClr val="black"/>
                </a:solidFill>
                <a:latin typeface="+mn-ea"/>
              </a:rPr>
              <a:t>经过训练，调整权值并保存；</a:t>
            </a:r>
            <a:endParaRPr kumimoji="1" lang="en-US" altLang="zh-CN" sz="1800" dirty="0">
              <a:solidFill>
                <a:prstClr val="black"/>
              </a:solidFill>
              <a:latin typeface="+mn-ea"/>
            </a:endParaRPr>
          </a:p>
          <a:p>
            <a:pPr lvl="0" algn="just" fontAlgn="base">
              <a:lnSpc>
                <a:spcPct val="130000"/>
              </a:lnSpc>
              <a:spcAft>
                <a:spcPct val="0"/>
              </a:spcAft>
              <a:buFontTx/>
              <a:buChar char="•"/>
            </a:pPr>
            <a:r>
              <a:rPr kumimoji="1" lang="zh-CN" altLang="en-US" sz="1800" dirty="0">
                <a:solidFill>
                  <a:prstClr val="black"/>
                </a:solidFill>
                <a:latin typeface="+mn-ea"/>
              </a:rPr>
              <a:t>测试时，使用训练后的权值计算输出值；</a:t>
            </a:r>
            <a:endParaRPr kumimoji="1" lang="en-US" altLang="zh-CN" sz="1800" dirty="0">
              <a:solidFill>
                <a:prstClr val="black"/>
              </a:solidFill>
              <a:latin typeface="+mn-ea"/>
            </a:endParaRPr>
          </a:p>
          <a:p>
            <a:pPr lvl="0" algn="just" fontAlgn="base">
              <a:lnSpc>
                <a:spcPct val="130000"/>
              </a:lnSpc>
              <a:spcAft>
                <a:spcPct val="0"/>
              </a:spcAft>
              <a:buFontTx/>
              <a:buChar char="•"/>
            </a:pPr>
            <a:r>
              <a:rPr kumimoji="1" lang="zh-CN" altLang="en-US" sz="1800" dirty="0">
                <a:solidFill>
                  <a:prstClr val="black"/>
                </a:solidFill>
                <a:latin typeface="+mn-ea"/>
              </a:rPr>
              <a:t>利用输出值判断花的种类。</a:t>
            </a:r>
            <a:endParaRPr kumimoji="1" lang="en-US" altLang="zh-CN" sz="1800" dirty="0">
              <a:solidFill>
                <a:prstClr val="black"/>
              </a:solidFill>
              <a:latin typeface="+mn-ea"/>
            </a:endParaRPr>
          </a:p>
          <a:p>
            <a:pPr lvl="0" algn="just" fontAlgn="base">
              <a:spcAft>
                <a:spcPct val="0"/>
              </a:spcAft>
              <a:buFontTx/>
              <a:buChar char="•"/>
            </a:pPr>
            <a:endParaRPr lang="zh-CN" altLang="en-US" sz="1800" dirty="0">
              <a:latin typeface="+mn-ea"/>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912" y="0"/>
            <a:ext cx="6796088" cy="4875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C3444D87-6CB2-47E3-92F6-8B44800E8DE0}" type="datetime1">
              <a:rPr lang="zh-CN" altLang="en-US" smtClean="0"/>
            </a:fld>
            <a:endParaRPr lang="en-US" altLang="zh-CN"/>
          </a:p>
        </p:txBody>
      </p:sp>
      <p:sp>
        <p:nvSpPr>
          <p:cNvPr id="5" name="页脚占位符 4"/>
          <p:cNvSpPr>
            <a:spLocks noGrp="1"/>
          </p:cNvSpPr>
          <p:nvPr>
            <p:ph type="ftr" sz="quarter" idx="11"/>
          </p:nvPr>
        </p:nvSpPr>
        <p:spPr/>
        <p:txBody>
          <a:bodyPr/>
          <a:lstStyle/>
          <a:p>
            <a:pPr>
              <a:defRPr/>
            </a:pPr>
            <a:r>
              <a:rPr lang="en-US" altLang="zh-CN" smtClean="0"/>
              <a:t>人工智能</a:t>
            </a:r>
            <a:endParaRPr lang="en-US" altLang="zh-CN"/>
          </a:p>
        </p:txBody>
      </p:sp>
      <p:sp>
        <p:nvSpPr>
          <p:cNvPr id="6" name="灯片编号占位符 5"/>
          <p:cNvSpPr>
            <a:spLocks noGrp="1"/>
          </p:cNvSpPr>
          <p:nvPr>
            <p:ph type="sldNum" sz="quarter" idx="12"/>
          </p:nvPr>
        </p:nvSpPr>
        <p:spPr/>
        <p:txBody>
          <a:bodyPr/>
          <a:lstStyle>
            <a:lvl1pPr eaLnBrk="0" hangingPunct="0">
              <a:defRPr sz="1800">
                <a:solidFill>
                  <a:schemeClr val="tx1"/>
                </a:solidFill>
                <a:latin typeface="Arial" panose="020B0604020202020204" pitchFamily="34" charset="0"/>
                <a:ea typeface="宋体" panose="02010600030101010101" pitchFamily="2" charset="-122"/>
              </a:defRPr>
            </a:lvl1pPr>
            <a:lvl2pPr marL="557530" indent="-214630" eaLnBrk="0" hangingPunct="0">
              <a:defRPr sz="1800">
                <a:solidFill>
                  <a:schemeClr val="tx1"/>
                </a:solidFill>
                <a:latin typeface="Arial" panose="020B0604020202020204" pitchFamily="34" charset="0"/>
                <a:ea typeface="宋体" panose="02010600030101010101" pitchFamily="2" charset="-122"/>
              </a:defRPr>
            </a:lvl2pPr>
            <a:lvl3pPr marL="857250" indent="-171450" eaLnBrk="0" hangingPunct="0">
              <a:defRPr sz="1800">
                <a:solidFill>
                  <a:schemeClr val="tx1"/>
                </a:solidFill>
                <a:latin typeface="Arial" panose="020B0604020202020204" pitchFamily="34" charset="0"/>
                <a:ea typeface="宋体" panose="02010600030101010101" pitchFamily="2" charset="-122"/>
              </a:defRPr>
            </a:lvl3pPr>
            <a:lvl4pPr marL="1200150" indent="-171450" eaLnBrk="0" hangingPunct="0">
              <a:defRPr sz="1800">
                <a:solidFill>
                  <a:schemeClr val="tx1"/>
                </a:solidFill>
                <a:latin typeface="Arial" panose="020B0604020202020204" pitchFamily="34" charset="0"/>
                <a:ea typeface="宋体" panose="02010600030101010101" pitchFamily="2" charset="-122"/>
              </a:defRPr>
            </a:lvl4pPr>
            <a:lvl5pPr marL="1543050" indent="-171450" eaLnBrk="0" hangingPunct="0">
              <a:defRPr sz="1800">
                <a:solidFill>
                  <a:schemeClr val="tx1"/>
                </a:solidFill>
                <a:latin typeface="Arial" panose="020B0604020202020204" pitchFamily="34" charset="0"/>
                <a:ea typeface="宋体" panose="02010600030101010101" pitchFamily="2" charset="-122"/>
              </a:defRPr>
            </a:lvl5pPr>
            <a:lvl6pPr marL="1885950" indent="-171450" algn="just" eaLnBrk="0" fontAlgn="base" hangingPunct="0">
              <a:spcBef>
                <a:spcPct val="50000"/>
              </a:spcBef>
              <a:spcAft>
                <a:spcPct val="0"/>
              </a:spcAft>
              <a:buClr>
                <a:srgbClr val="FF6699"/>
              </a:buClr>
              <a:buSzPct val="60000"/>
              <a:buFont typeface="Wingdings" panose="05000000000000000000" pitchFamily="2" charset="2"/>
              <a:defRPr sz="1800">
                <a:solidFill>
                  <a:schemeClr val="tx1"/>
                </a:solidFill>
                <a:latin typeface="Arial" panose="020B0604020202020204" pitchFamily="34" charset="0"/>
                <a:ea typeface="宋体" panose="02010600030101010101" pitchFamily="2" charset="-122"/>
              </a:defRPr>
            </a:lvl6pPr>
            <a:lvl7pPr marL="2228850" indent="-171450" algn="just" eaLnBrk="0" fontAlgn="base" hangingPunct="0">
              <a:spcBef>
                <a:spcPct val="50000"/>
              </a:spcBef>
              <a:spcAft>
                <a:spcPct val="0"/>
              </a:spcAft>
              <a:buClr>
                <a:srgbClr val="FF6699"/>
              </a:buClr>
              <a:buSzPct val="60000"/>
              <a:buFont typeface="Wingdings" panose="05000000000000000000" pitchFamily="2" charset="2"/>
              <a:defRPr sz="1800">
                <a:solidFill>
                  <a:schemeClr val="tx1"/>
                </a:solidFill>
                <a:latin typeface="Arial" panose="020B0604020202020204" pitchFamily="34" charset="0"/>
                <a:ea typeface="宋体" panose="02010600030101010101" pitchFamily="2" charset="-122"/>
              </a:defRPr>
            </a:lvl7pPr>
            <a:lvl8pPr marL="2571750" indent="-171450" algn="just" eaLnBrk="0" fontAlgn="base" hangingPunct="0">
              <a:spcBef>
                <a:spcPct val="50000"/>
              </a:spcBef>
              <a:spcAft>
                <a:spcPct val="0"/>
              </a:spcAft>
              <a:buClr>
                <a:srgbClr val="FF6699"/>
              </a:buClr>
              <a:buSzPct val="60000"/>
              <a:buFont typeface="Wingdings" panose="05000000000000000000" pitchFamily="2" charset="2"/>
              <a:defRPr sz="1800">
                <a:solidFill>
                  <a:schemeClr val="tx1"/>
                </a:solidFill>
                <a:latin typeface="Arial" panose="020B0604020202020204" pitchFamily="34" charset="0"/>
                <a:ea typeface="宋体" panose="02010600030101010101" pitchFamily="2" charset="-122"/>
              </a:defRPr>
            </a:lvl8pPr>
            <a:lvl9pPr marL="2914650" indent="-171450" algn="just" eaLnBrk="0" fontAlgn="base" hangingPunct="0">
              <a:spcBef>
                <a:spcPct val="50000"/>
              </a:spcBef>
              <a:spcAft>
                <a:spcPct val="0"/>
              </a:spcAft>
              <a:buClr>
                <a:srgbClr val="FF6699"/>
              </a:buClr>
              <a:buSzPct val="60000"/>
              <a:buFont typeface="Wingdings" panose="05000000000000000000" pitchFamily="2" charset="2"/>
              <a:defRPr sz="1800">
                <a:solidFill>
                  <a:schemeClr val="tx1"/>
                </a:solidFill>
                <a:latin typeface="Arial" panose="020B0604020202020204" pitchFamily="34" charset="0"/>
                <a:ea typeface="宋体" panose="02010600030101010101" pitchFamily="2" charset="-122"/>
              </a:defRPr>
            </a:lvl9pPr>
          </a:lstStyle>
          <a:p>
            <a:pPr eaLnBrk="1" hangingPunct="1"/>
            <a:fld id="{5BBC61CB-3951-44A2-B8B4-F27D8BDB51CF}" type="slidenum">
              <a:rPr lang="en-US" altLang="zh-CN" sz="1050">
                <a:latin typeface="Times New Roman" panose="02020603050405020304" pitchFamily="18" charset="0"/>
              </a:rPr>
            </a:fld>
            <a:endParaRPr lang="en-US" altLang="zh-CN" sz="1050">
              <a:latin typeface="Times New Roman" panose="02020603050405020304" pitchFamily="18" charset="0"/>
            </a:endParaRPr>
          </a:p>
        </p:txBody>
      </p:sp>
      <p:pic>
        <p:nvPicPr>
          <p:cNvPr id="6861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78581"/>
            <a:ext cx="6972300" cy="498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C3444D87-6CB2-47E3-92F6-8B44800E8DE0}" type="datetime1">
              <a:rPr lang="zh-CN" altLang="en-US" smtClean="0"/>
            </a:fld>
            <a:endParaRPr lang="en-US" altLang="zh-CN"/>
          </a:p>
        </p:txBody>
      </p:sp>
      <p:sp>
        <p:nvSpPr>
          <p:cNvPr id="5" name="页脚占位符 4"/>
          <p:cNvSpPr>
            <a:spLocks noGrp="1"/>
          </p:cNvSpPr>
          <p:nvPr>
            <p:ph type="ftr" sz="quarter" idx="11"/>
          </p:nvPr>
        </p:nvSpPr>
        <p:spPr/>
        <p:txBody>
          <a:bodyPr/>
          <a:lstStyle/>
          <a:p>
            <a:pPr>
              <a:defRPr/>
            </a:pPr>
            <a:r>
              <a:rPr lang="en-US" altLang="zh-CN" smtClean="0"/>
              <a:t>人工智能</a:t>
            </a:r>
            <a:endParaRPr lang="en-US" altLang="zh-CN"/>
          </a:p>
        </p:txBody>
      </p:sp>
      <p:sp>
        <p:nvSpPr>
          <p:cNvPr id="6" name="灯片编号占位符 5"/>
          <p:cNvSpPr>
            <a:spLocks noGrp="1"/>
          </p:cNvSpPr>
          <p:nvPr>
            <p:ph type="sldNum" sz="quarter" idx="12"/>
          </p:nvPr>
        </p:nvSpPr>
        <p:spPr/>
        <p:txBody>
          <a:bodyPr/>
          <a:lstStyle>
            <a:lvl1pPr eaLnBrk="0" hangingPunct="0">
              <a:defRPr sz="1800">
                <a:solidFill>
                  <a:schemeClr val="tx1"/>
                </a:solidFill>
                <a:latin typeface="Arial" panose="020B0604020202020204" pitchFamily="34" charset="0"/>
                <a:ea typeface="宋体" panose="02010600030101010101" pitchFamily="2" charset="-122"/>
              </a:defRPr>
            </a:lvl1pPr>
            <a:lvl2pPr marL="557530" indent="-214630" eaLnBrk="0" hangingPunct="0">
              <a:defRPr sz="1800">
                <a:solidFill>
                  <a:schemeClr val="tx1"/>
                </a:solidFill>
                <a:latin typeface="Arial" panose="020B0604020202020204" pitchFamily="34" charset="0"/>
                <a:ea typeface="宋体" panose="02010600030101010101" pitchFamily="2" charset="-122"/>
              </a:defRPr>
            </a:lvl2pPr>
            <a:lvl3pPr marL="857250" indent="-171450" eaLnBrk="0" hangingPunct="0">
              <a:defRPr sz="1800">
                <a:solidFill>
                  <a:schemeClr val="tx1"/>
                </a:solidFill>
                <a:latin typeface="Arial" panose="020B0604020202020204" pitchFamily="34" charset="0"/>
                <a:ea typeface="宋体" panose="02010600030101010101" pitchFamily="2" charset="-122"/>
              </a:defRPr>
            </a:lvl3pPr>
            <a:lvl4pPr marL="1200150" indent="-171450" eaLnBrk="0" hangingPunct="0">
              <a:defRPr sz="1800">
                <a:solidFill>
                  <a:schemeClr val="tx1"/>
                </a:solidFill>
                <a:latin typeface="Arial" panose="020B0604020202020204" pitchFamily="34" charset="0"/>
                <a:ea typeface="宋体" panose="02010600030101010101" pitchFamily="2" charset="-122"/>
              </a:defRPr>
            </a:lvl4pPr>
            <a:lvl5pPr marL="1543050" indent="-171450" eaLnBrk="0" hangingPunct="0">
              <a:defRPr sz="1800">
                <a:solidFill>
                  <a:schemeClr val="tx1"/>
                </a:solidFill>
                <a:latin typeface="Arial" panose="020B0604020202020204" pitchFamily="34" charset="0"/>
                <a:ea typeface="宋体" panose="02010600030101010101" pitchFamily="2" charset="-122"/>
              </a:defRPr>
            </a:lvl5pPr>
            <a:lvl6pPr marL="1885950" indent="-171450" algn="just" eaLnBrk="0" fontAlgn="base" hangingPunct="0">
              <a:spcBef>
                <a:spcPct val="50000"/>
              </a:spcBef>
              <a:spcAft>
                <a:spcPct val="0"/>
              </a:spcAft>
              <a:buClr>
                <a:srgbClr val="FF6699"/>
              </a:buClr>
              <a:buSzPct val="60000"/>
              <a:buFont typeface="Wingdings" panose="05000000000000000000" pitchFamily="2" charset="2"/>
              <a:defRPr sz="1800">
                <a:solidFill>
                  <a:schemeClr val="tx1"/>
                </a:solidFill>
                <a:latin typeface="Arial" panose="020B0604020202020204" pitchFamily="34" charset="0"/>
                <a:ea typeface="宋体" panose="02010600030101010101" pitchFamily="2" charset="-122"/>
              </a:defRPr>
            </a:lvl6pPr>
            <a:lvl7pPr marL="2228850" indent="-171450" algn="just" eaLnBrk="0" fontAlgn="base" hangingPunct="0">
              <a:spcBef>
                <a:spcPct val="50000"/>
              </a:spcBef>
              <a:spcAft>
                <a:spcPct val="0"/>
              </a:spcAft>
              <a:buClr>
                <a:srgbClr val="FF6699"/>
              </a:buClr>
              <a:buSzPct val="60000"/>
              <a:buFont typeface="Wingdings" panose="05000000000000000000" pitchFamily="2" charset="2"/>
              <a:defRPr sz="1800">
                <a:solidFill>
                  <a:schemeClr val="tx1"/>
                </a:solidFill>
                <a:latin typeface="Arial" panose="020B0604020202020204" pitchFamily="34" charset="0"/>
                <a:ea typeface="宋体" panose="02010600030101010101" pitchFamily="2" charset="-122"/>
              </a:defRPr>
            </a:lvl7pPr>
            <a:lvl8pPr marL="2571750" indent="-171450" algn="just" eaLnBrk="0" fontAlgn="base" hangingPunct="0">
              <a:spcBef>
                <a:spcPct val="50000"/>
              </a:spcBef>
              <a:spcAft>
                <a:spcPct val="0"/>
              </a:spcAft>
              <a:buClr>
                <a:srgbClr val="FF6699"/>
              </a:buClr>
              <a:buSzPct val="60000"/>
              <a:buFont typeface="Wingdings" panose="05000000000000000000" pitchFamily="2" charset="2"/>
              <a:defRPr sz="1800">
                <a:solidFill>
                  <a:schemeClr val="tx1"/>
                </a:solidFill>
                <a:latin typeface="Arial" panose="020B0604020202020204" pitchFamily="34" charset="0"/>
                <a:ea typeface="宋体" panose="02010600030101010101" pitchFamily="2" charset="-122"/>
              </a:defRPr>
            </a:lvl8pPr>
            <a:lvl9pPr marL="2914650" indent="-171450" algn="just" eaLnBrk="0" fontAlgn="base" hangingPunct="0">
              <a:spcBef>
                <a:spcPct val="50000"/>
              </a:spcBef>
              <a:spcAft>
                <a:spcPct val="0"/>
              </a:spcAft>
              <a:buClr>
                <a:srgbClr val="FF6699"/>
              </a:buClr>
              <a:buSzPct val="60000"/>
              <a:buFont typeface="Wingdings" panose="05000000000000000000" pitchFamily="2" charset="2"/>
              <a:defRPr sz="1800">
                <a:solidFill>
                  <a:schemeClr val="tx1"/>
                </a:solidFill>
                <a:latin typeface="Arial" panose="020B0604020202020204" pitchFamily="34" charset="0"/>
                <a:ea typeface="宋体" panose="02010600030101010101" pitchFamily="2" charset="-122"/>
              </a:defRPr>
            </a:lvl9pPr>
          </a:lstStyle>
          <a:p>
            <a:pPr eaLnBrk="1" hangingPunct="1"/>
            <a:fld id="{1B3B96E3-12D7-439A-96EA-3A04D6268322}" type="slidenum">
              <a:rPr lang="en-US" altLang="zh-CN" sz="1050">
                <a:latin typeface="Times New Roman" panose="02020603050405020304" pitchFamily="18" charset="0"/>
              </a:rPr>
            </a:fld>
            <a:endParaRPr lang="en-US" altLang="zh-CN" sz="1050">
              <a:latin typeface="Times New Roman" panose="02020603050405020304" pitchFamily="18" charset="0"/>
            </a:endParaRPr>
          </a:p>
        </p:txBody>
      </p:sp>
      <p:pic>
        <p:nvPicPr>
          <p:cNvPr id="69637"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0" y="160735"/>
            <a:ext cx="7206854" cy="4661297"/>
          </a:xfr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34634" y="1110997"/>
                <a:ext cx="6588732" cy="3394472"/>
              </a:xfrm>
            </p:spPr>
            <p:txBody>
              <a:bodyPr>
                <a:noAutofit/>
              </a:bodyPr>
              <a:lstStyle/>
              <a:p>
                <a:pPr>
                  <a:lnSpc>
                    <a:spcPct val="90000"/>
                  </a:lnSpc>
                </a:pPr>
                <a:r>
                  <a:rPr lang="zh-CN" altLang="en-US" sz="1800" dirty="0"/>
                  <a:t>网络结构</a:t>
                </a:r>
              </a:p>
              <a:p>
                <a:pPr lvl="1">
                  <a:lnSpc>
                    <a:spcPct val="140000"/>
                  </a:lnSpc>
                </a:pPr>
                <a:r>
                  <a:rPr lang="zh-CN" altLang="en-US" sz="1800" dirty="0"/>
                  <a:t>输入层有</a:t>
                </a:r>
                <a:r>
                  <a:rPr lang="en-US" altLang="zh-CN" sz="1800" dirty="0"/>
                  <a:t>n</a:t>
                </a:r>
                <a:r>
                  <a:rPr lang="zh-CN" altLang="en-US" sz="1800" dirty="0"/>
                  <a:t>个神经元，隐含层有</a:t>
                </a:r>
                <a:r>
                  <a:rPr lang="en-US" altLang="zh-CN" sz="1800" dirty="0"/>
                  <a:t>p</a:t>
                </a:r>
                <a:r>
                  <a:rPr lang="zh-CN" altLang="en-US" sz="1800" dirty="0"/>
                  <a:t>个神经元</a:t>
                </a:r>
                <a:r>
                  <a:rPr lang="en-US" altLang="zh-CN" sz="1800" dirty="0"/>
                  <a:t>,</a:t>
                </a:r>
                <a:r>
                  <a:rPr lang="zh-CN" altLang="en-US" sz="1800" dirty="0"/>
                  <a:t>输出层有</a:t>
                </a:r>
                <a:r>
                  <a:rPr lang="en-US" altLang="zh-CN" sz="1800" dirty="0"/>
                  <a:t>q</a:t>
                </a:r>
                <a:r>
                  <a:rPr lang="zh-CN" altLang="en-US" sz="1800" dirty="0"/>
                  <a:t>个神经元</a:t>
                </a:r>
              </a:p>
              <a:p>
                <a:pPr>
                  <a:lnSpc>
                    <a:spcPct val="90000"/>
                  </a:lnSpc>
                </a:pPr>
                <a:r>
                  <a:rPr lang="zh-CN" altLang="en-US" sz="1800" dirty="0"/>
                  <a:t>变量定义</a:t>
                </a:r>
              </a:p>
              <a:p>
                <a:pPr lvl="1">
                  <a:lnSpc>
                    <a:spcPct val="130000"/>
                  </a:lnSpc>
                </a:pPr>
                <a:r>
                  <a:rPr lang="zh-CN" altLang="en-US" sz="1800" dirty="0"/>
                  <a:t>输入向量</a:t>
                </a:r>
                <a:r>
                  <a:rPr lang="en-US" altLang="zh-CN" sz="1800" dirty="0"/>
                  <a:t>;              </a:t>
                </a:r>
                <a14:m>
                  <m:oMath xmlns:m="http://schemas.openxmlformats.org/officeDocument/2006/math">
                    <m:r>
                      <a:rPr lang="en-US" altLang="zh-CN" sz="1800">
                        <a:latin typeface="Cambria Math"/>
                      </a:rPr>
                      <m:t>   </m:t>
                    </m:r>
                    <m:r>
                      <a:rPr lang="en-US" altLang="zh-CN" sz="1800" i="1">
                        <a:latin typeface="Cambria Math"/>
                      </a:rPr>
                      <m:t>𝑥</m:t>
                    </m:r>
                    <m:r>
                      <a:rPr lang="en-US" altLang="zh-CN" sz="1800" i="1">
                        <a:latin typeface="Cambria Math"/>
                      </a:rPr>
                      <m:t>=(</m:t>
                    </m:r>
                    <m:sSub>
                      <m:sSubPr>
                        <m:ctrlPr>
                          <a:rPr lang="en-US" altLang="zh-CN" sz="1800" i="1">
                            <a:latin typeface="Cambria Math" panose="02040503050406030204" pitchFamily="18" charset="0"/>
                          </a:rPr>
                        </m:ctrlPr>
                      </m:sSubPr>
                      <m:e>
                        <m:r>
                          <a:rPr lang="en-US" altLang="zh-CN" sz="1800" i="1">
                            <a:latin typeface="Cambria Math"/>
                          </a:rPr>
                          <m:t>𝑥</m:t>
                        </m:r>
                      </m:e>
                      <m:sub>
                        <m:r>
                          <a:rPr lang="en-US" altLang="zh-CN" sz="1800" i="1">
                            <a:latin typeface="Cambria Math"/>
                          </a:rPr>
                          <m:t>1</m:t>
                        </m:r>
                      </m:sub>
                    </m:sSub>
                    <m:r>
                      <a:rPr lang="en-US" altLang="zh-CN" sz="1800" i="1">
                        <a:latin typeface="Cambria Math"/>
                      </a:rPr>
                      <m:t>, </m:t>
                    </m:r>
                    <m:sSub>
                      <m:sSubPr>
                        <m:ctrlPr>
                          <a:rPr lang="en-US" altLang="zh-CN" sz="1800" i="1">
                            <a:latin typeface="Cambria Math" panose="02040503050406030204" pitchFamily="18" charset="0"/>
                          </a:rPr>
                        </m:ctrlPr>
                      </m:sSubPr>
                      <m:e>
                        <m:r>
                          <a:rPr lang="en-US" altLang="zh-CN" sz="1800" i="1">
                            <a:latin typeface="Cambria Math"/>
                          </a:rPr>
                          <m:t>𝑥</m:t>
                        </m:r>
                      </m:e>
                      <m:sub>
                        <m:r>
                          <a:rPr lang="en-US" altLang="zh-CN" sz="1800" i="1">
                            <a:latin typeface="Cambria Math"/>
                          </a:rPr>
                          <m:t>2</m:t>
                        </m:r>
                      </m:sub>
                    </m:sSub>
                    <m:r>
                      <a:rPr lang="en-US" altLang="zh-CN" sz="1800" i="1">
                        <a:latin typeface="Cambria Math"/>
                      </a:rPr>
                      <m:t>,</m:t>
                    </m:r>
                    <m:r>
                      <m:rPr>
                        <m:nor/>
                      </m:rPr>
                      <a:rPr lang="en-US" altLang="zh-CN" sz="1800">
                        <a:latin typeface="Cambria Math"/>
                        <a:ea typeface="Cambria Math"/>
                      </a:rPr>
                      <m:t>⋯</m:t>
                    </m:r>
                    <m:r>
                      <a:rPr lang="en-US" altLang="zh-CN" sz="1800" i="1">
                        <a:latin typeface="Cambria Math"/>
                        <a:ea typeface="Cambria Math"/>
                      </a:rPr>
                      <m:t>, </m:t>
                    </m:r>
                    <m:sSub>
                      <m:sSubPr>
                        <m:ctrlPr>
                          <a:rPr lang="en-US" altLang="zh-CN" sz="1800" i="1">
                            <a:latin typeface="Cambria Math" panose="02040503050406030204" pitchFamily="18" charset="0"/>
                            <a:ea typeface="Cambria Math"/>
                          </a:rPr>
                        </m:ctrlPr>
                      </m:sSubPr>
                      <m:e>
                        <m:r>
                          <a:rPr lang="en-US" altLang="zh-CN" sz="1800" i="1">
                            <a:latin typeface="Cambria Math"/>
                            <a:ea typeface="Cambria Math"/>
                          </a:rPr>
                          <m:t>𝑥</m:t>
                        </m:r>
                      </m:e>
                      <m:sub>
                        <m:r>
                          <a:rPr lang="en-US" altLang="zh-CN" sz="1800" i="1">
                            <a:latin typeface="Cambria Math"/>
                            <a:ea typeface="Cambria Math"/>
                          </a:rPr>
                          <m:t>𝑛</m:t>
                        </m:r>
                      </m:sub>
                    </m:sSub>
                    <m:r>
                      <a:rPr lang="en-US" altLang="zh-CN" sz="1800" i="1">
                        <a:latin typeface="Cambria Math"/>
                        <a:ea typeface="Cambria Math"/>
                      </a:rPr>
                      <m:t>)</m:t>
                    </m:r>
                  </m:oMath>
                </a14:m>
                <a:endParaRPr lang="en-US" altLang="zh-CN" sz="1800" dirty="0"/>
              </a:p>
              <a:p>
                <a:pPr lvl="1">
                  <a:lnSpc>
                    <a:spcPct val="130000"/>
                  </a:lnSpc>
                </a:pPr>
                <a:r>
                  <a:rPr lang="zh-CN" altLang="en-US" sz="1800" dirty="0"/>
                  <a:t>隐含层输入向量；</a:t>
                </a:r>
                <a14:m>
                  <m:oMath xmlns:m="http://schemas.openxmlformats.org/officeDocument/2006/math">
                    <m:r>
                      <a:rPr lang="en-US" altLang="zh-CN" sz="1800">
                        <a:latin typeface="Cambria Math" panose="02040503050406030204" pitchFamily="18" charset="0"/>
                      </a:rPr>
                      <m:t>   </m:t>
                    </m:r>
                    <m:r>
                      <a:rPr lang="en-US" altLang="zh-CN" sz="1800" i="1">
                        <a:latin typeface="Cambria Math"/>
                      </a:rPr>
                      <m:t>h𝑖</m:t>
                    </m:r>
                    <m:r>
                      <a:rPr lang="en-US" altLang="zh-CN" sz="1800" i="1">
                        <a:latin typeface="Cambria Math"/>
                      </a:rPr>
                      <m:t>=(</m:t>
                    </m:r>
                    <m:sSub>
                      <m:sSubPr>
                        <m:ctrlPr>
                          <a:rPr lang="en-US" altLang="zh-CN" sz="1800" i="1">
                            <a:latin typeface="Cambria Math" panose="02040503050406030204" pitchFamily="18" charset="0"/>
                          </a:rPr>
                        </m:ctrlPr>
                      </m:sSubPr>
                      <m:e>
                        <m:r>
                          <a:rPr lang="en-US" altLang="zh-CN" sz="1800" i="1">
                            <a:latin typeface="Cambria Math"/>
                          </a:rPr>
                          <m:t>h𝑖</m:t>
                        </m:r>
                      </m:e>
                      <m:sub>
                        <m:r>
                          <a:rPr lang="en-US" altLang="zh-CN" sz="1800" i="1">
                            <a:latin typeface="Cambria Math"/>
                          </a:rPr>
                          <m:t>1</m:t>
                        </m:r>
                      </m:sub>
                    </m:sSub>
                    <m:r>
                      <a:rPr lang="en-US" altLang="zh-CN" sz="1800" i="1">
                        <a:latin typeface="Cambria Math"/>
                      </a:rPr>
                      <m:t>, </m:t>
                    </m:r>
                    <m:sSub>
                      <m:sSubPr>
                        <m:ctrlPr>
                          <a:rPr lang="en-US" altLang="zh-CN" sz="1800" i="1">
                            <a:latin typeface="Cambria Math" panose="02040503050406030204" pitchFamily="18" charset="0"/>
                          </a:rPr>
                        </m:ctrlPr>
                      </m:sSubPr>
                      <m:e>
                        <m:r>
                          <a:rPr lang="en-US" altLang="zh-CN" sz="1800" i="1">
                            <a:latin typeface="Cambria Math"/>
                          </a:rPr>
                          <m:t>h𝑖</m:t>
                        </m:r>
                      </m:e>
                      <m:sub>
                        <m:r>
                          <a:rPr lang="en-US" altLang="zh-CN" sz="1800" i="1">
                            <a:latin typeface="Cambria Math"/>
                          </a:rPr>
                          <m:t>2</m:t>
                        </m:r>
                      </m:sub>
                    </m:sSub>
                    <m:r>
                      <a:rPr lang="en-US" altLang="zh-CN" sz="1800" i="1">
                        <a:latin typeface="Cambria Math"/>
                      </a:rPr>
                      <m:t>,</m:t>
                    </m:r>
                    <m:r>
                      <m:rPr>
                        <m:nor/>
                      </m:rPr>
                      <a:rPr lang="en-US" altLang="zh-CN" sz="1800">
                        <a:latin typeface="Cambria Math"/>
                        <a:ea typeface="Cambria Math"/>
                      </a:rPr>
                      <m:t>⋯</m:t>
                    </m:r>
                    <m:r>
                      <a:rPr lang="en-US" altLang="zh-CN" sz="1800" i="1">
                        <a:latin typeface="Cambria Math"/>
                        <a:ea typeface="Cambria Math"/>
                      </a:rPr>
                      <m:t>, </m:t>
                    </m:r>
                    <m:sSub>
                      <m:sSubPr>
                        <m:ctrlPr>
                          <a:rPr lang="en-US" altLang="zh-CN" sz="1800" i="1">
                            <a:latin typeface="Cambria Math" panose="02040503050406030204" pitchFamily="18" charset="0"/>
                            <a:ea typeface="Cambria Math"/>
                          </a:rPr>
                        </m:ctrlPr>
                      </m:sSubPr>
                      <m:e>
                        <m:r>
                          <a:rPr lang="en-US" altLang="zh-CN" sz="1800" i="1">
                            <a:latin typeface="Cambria Math"/>
                            <a:ea typeface="Cambria Math"/>
                          </a:rPr>
                          <m:t>h𝑖</m:t>
                        </m:r>
                      </m:e>
                      <m:sub>
                        <m:r>
                          <a:rPr lang="en-US" altLang="zh-CN" sz="1800" i="1">
                            <a:latin typeface="Cambria Math"/>
                            <a:ea typeface="Cambria Math"/>
                          </a:rPr>
                          <m:t>𝑝</m:t>
                        </m:r>
                      </m:sub>
                    </m:sSub>
                    <m:r>
                      <a:rPr lang="en-US" altLang="zh-CN" sz="1800" i="1">
                        <a:latin typeface="Cambria Math"/>
                        <a:ea typeface="Cambria Math"/>
                      </a:rPr>
                      <m:t>)</m:t>
                    </m:r>
                  </m:oMath>
                </a14:m>
                <a:endParaRPr lang="zh-CN" altLang="en-US" sz="1800" dirty="0"/>
              </a:p>
              <a:p>
                <a:pPr lvl="1">
                  <a:lnSpc>
                    <a:spcPct val="130000"/>
                  </a:lnSpc>
                </a:pPr>
                <a:r>
                  <a:rPr lang="zh-CN" altLang="en-US" sz="1800" dirty="0"/>
                  <a:t>隐含层输出向量</a:t>
                </a:r>
                <a:r>
                  <a:rPr lang="en-US" altLang="zh-CN" sz="1800" dirty="0"/>
                  <a:t>; </a:t>
                </a:r>
                <a14:m>
                  <m:oMath xmlns:m="http://schemas.openxmlformats.org/officeDocument/2006/math">
                    <m:r>
                      <a:rPr lang="en-US" altLang="zh-CN" sz="1800">
                        <a:latin typeface="Cambria Math"/>
                      </a:rPr>
                      <m:t>  </m:t>
                    </m:r>
                    <m:r>
                      <a:rPr lang="en-US" altLang="zh-CN" sz="1800">
                        <a:latin typeface="Cambria Math" panose="02040503050406030204" pitchFamily="18" charset="0"/>
                      </a:rPr>
                      <m:t> </m:t>
                    </m:r>
                    <m:r>
                      <a:rPr lang="en-US" altLang="zh-CN" sz="1800">
                        <a:latin typeface="Cambria Math"/>
                      </a:rPr>
                      <m:t> </m:t>
                    </m:r>
                    <m:r>
                      <a:rPr lang="en-US" altLang="zh-CN" sz="1800" i="1">
                        <a:latin typeface="Cambria Math"/>
                      </a:rPr>
                      <m:t>h𝑜</m:t>
                    </m:r>
                    <m:r>
                      <a:rPr lang="en-US" altLang="zh-CN" sz="1800" i="1">
                        <a:latin typeface="Cambria Math"/>
                      </a:rPr>
                      <m:t>=(</m:t>
                    </m:r>
                    <m:sSub>
                      <m:sSubPr>
                        <m:ctrlPr>
                          <a:rPr lang="en-US" altLang="zh-CN" sz="1800" i="1">
                            <a:latin typeface="Cambria Math" panose="02040503050406030204" pitchFamily="18" charset="0"/>
                          </a:rPr>
                        </m:ctrlPr>
                      </m:sSubPr>
                      <m:e>
                        <m:r>
                          <a:rPr lang="en-US" altLang="zh-CN" sz="1800" i="1">
                            <a:latin typeface="Cambria Math"/>
                          </a:rPr>
                          <m:t>h𝑜</m:t>
                        </m:r>
                      </m:e>
                      <m:sub>
                        <m:r>
                          <a:rPr lang="en-US" altLang="zh-CN" sz="1800" i="1">
                            <a:latin typeface="Cambria Math"/>
                          </a:rPr>
                          <m:t>1</m:t>
                        </m:r>
                      </m:sub>
                    </m:sSub>
                    <m:r>
                      <a:rPr lang="en-US" altLang="zh-CN" sz="1800" i="1">
                        <a:latin typeface="Cambria Math"/>
                      </a:rPr>
                      <m:t>, </m:t>
                    </m:r>
                    <m:sSub>
                      <m:sSubPr>
                        <m:ctrlPr>
                          <a:rPr lang="en-US" altLang="zh-CN" sz="1800" i="1">
                            <a:latin typeface="Cambria Math" panose="02040503050406030204" pitchFamily="18" charset="0"/>
                          </a:rPr>
                        </m:ctrlPr>
                      </m:sSubPr>
                      <m:e>
                        <m:r>
                          <a:rPr lang="en-US" altLang="zh-CN" sz="1800" i="1">
                            <a:latin typeface="Cambria Math"/>
                          </a:rPr>
                          <m:t>h𝑜</m:t>
                        </m:r>
                      </m:e>
                      <m:sub>
                        <m:r>
                          <a:rPr lang="en-US" altLang="zh-CN" sz="1800" i="1">
                            <a:latin typeface="Cambria Math"/>
                          </a:rPr>
                          <m:t>2</m:t>
                        </m:r>
                      </m:sub>
                    </m:sSub>
                    <m:r>
                      <a:rPr lang="en-US" altLang="zh-CN" sz="1800" i="1">
                        <a:latin typeface="Cambria Math"/>
                      </a:rPr>
                      <m:t>,</m:t>
                    </m:r>
                    <m:r>
                      <m:rPr>
                        <m:nor/>
                      </m:rPr>
                      <a:rPr lang="en-US" altLang="zh-CN" sz="1800">
                        <a:latin typeface="Cambria Math"/>
                        <a:ea typeface="Cambria Math"/>
                      </a:rPr>
                      <m:t>⋯</m:t>
                    </m:r>
                    <m:r>
                      <a:rPr lang="en-US" altLang="zh-CN" sz="1800" i="1">
                        <a:latin typeface="Cambria Math"/>
                        <a:ea typeface="Cambria Math"/>
                      </a:rPr>
                      <m:t>, </m:t>
                    </m:r>
                    <m:sSub>
                      <m:sSubPr>
                        <m:ctrlPr>
                          <a:rPr lang="en-US" altLang="zh-CN" sz="1800" i="1">
                            <a:latin typeface="Cambria Math" panose="02040503050406030204" pitchFamily="18" charset="0"/>
                            <a:ea typeface="Cambria Math"/>
                          </a:rPr>
                        </m:ctrlPr>
                      </m:sSubPr>
                      <m:e>
                        <m:r>
                          <a:rPr lang="en-US" altLang="zh-CN" sz="1800" i="1">
                            <a:latin typeface="Cambria Math"/>
                            <a:ea typeface="Cambria Math"/>
                          </a:rPr>
                          <m:t>h𝑜</m:t>
                        </m:r>
                      </m:e>
                      <m:sub>
                        <m:r>
                          <a:rPr lang="en-US" altLang="zh-CN" sz="1800" i="1">
                            <a:latin typeface="Cambria Math"/>
                            <a:ea typeface="Cambria Math"/>
                          </a:rPr>
                          <m:t>𝑝</m:t>
                        </m:r>
                      </m:sub>
                    </m:sSub>
                    <m:r>
                      <a:rPr lang="en-US" altLang="zh-CN" sz="1800" i="1">
                        <a:latin typeface="Cambria Math"/>
                        <a:ea typeface="Cambria Math"/>
                      </a:rPr>
                      <m:t>)</m:t>
                    </m:r>
                  </m:oMath>
                </a14:m>
                <a:endParaRPr lang="en-US" altLang="zh-CN" sz="1800" dirty="0"/>
              </a:p>
              <a:p>
                <a:pPr lvl="1">
                  <a:lnSpc>
                    <a:spcPct val="130000"/>
                  </a:lnSpc>
                </a:pPr>
                <a:r>
                  <a:rPr lang="zh-CN" altLang="en-US" sz="1800" dirty="0"/>
                  <a:t>输出层输入向量</a:t>
                </a:r>
                <a:r>
                  <a:rPr lang="en-US" altLang="zh-CN" sz="1800" dirty="0"/>
                  <a:t>;    </a:t>
                </a:r>
                <a14:m>
                  <m:oMath xmlns:m="http://schemas.openxmlformats.org/officeDocument/2006/math">
                    <m:r>
                      <a:rPr lang="en-US" altLang="zh-CN" sz="1800" i="1">
                        <a:latin typeface="Cambria Math"/>
                      </a:rPr>
                      <m:t>𝑦𝑖</m:t>
                    </m:r>
                    <m:r>
                      <a:rPr lang="en-US" altLang="zh-CN" sz="1800" i="1">
                        <a:latin typeface="Cambria Math"/>
                      </a:rPr>
                      <m:t>=(</m:t>
                    </m:r>
                    <m:sSub>
                      <m:sSubPr>
                        <m:ctrlPr>
                          <a:rPr lang="en-US" altLang="zh-CN" sz="1800" i="1">
                            <a:latin typeface="Cambria Math" panose="02040503050406030204" pitchFamily="18" charset="0"/>
                          </a:rPr>
                        </m:ctrlPr>
                      </m:sSubPr>
                      <m:e>
                        <m:r>
                          <a:rPr lang="en-US" altLang="zh-CN" sz="1800" i="1">
                            <a:latin typeface="Cambria Math"/>
                          </a:rPr>
                          <m:t>𝑦𝑖</m:t>
                        </m:r>
                      </m:e>
                      <m:sub>
                        <m:r>
                          <a:rPr lang="en-US" altLang="zh-CN" sz="1800" i="1">
                            <a:latin typeface="Cambria Math"/>
                          </a:rPr>
                          <m:t>1</m:t>
                        </m:r>
                      </m:sub>
                    </m:sSub>
                    <m:r>
                      <a:rPr lang="en-US" altLang="zh-CN" sz="1800" i="1">
                        <a:latin typeface="Cambria Math"/>
                      </a:rPr>
                      <m:t>, </m:t>
                    </m:r>
                    <m:sSub>
                      <m:sSubPr>
                        <m:ctrlPr>
                          <a:rPr lang="en-US" altLang="zh-CN" sz="1800" i="1">
                            <a:latin typeface="Cambria Math" panose="02040503050406030204" pitchFamily="18" charset="0"/>
                          </a:rPr>
                        </m:ctrlPr>
                      </m:sSubPr>
                      <m:e>
                        <m:r>
                          <a:rPr lang="en-US" altLang="zh-CN" sz="1800" i="1">
                            <a:latin typeface="Cambria Math"/>
                          </a:rPr>
                          <m:t>𝑦𝑖</m:t>
                        </m:r>
                      </m:e>
                      <m:sub>
                        <m:r>
                          <a:rPr lang="en-US" altLang="zh-CN" sz="1800" i="1">
                            <a:latin typeface="Cambria Math"/>
                          </a:rPr>
                          <m:t>2</m:t>
                        </m:r>
                      </m:sub>
                    </m:sSub>
                    <m:r>
                      <a:rPr lang="en-US" altLang="zh-CN" sz="1800" i="1">
                        <a:latin typeface="Cambria Math"/>
                      </a:rPr>
                      <m:t>,</m:t>
                    </m:r>
                    <m:r>
                      <m:rPr>
                        <m:nor/>
                      </m:rPr>
                      <a:rPr lang="en-US" altLang="zh-CN" sz="1800">
                        <a:latin typeface="Cambria Math"/>
                        <a:ea typeface="Cambria Math"/>
                      </a:rPr>
                      <m:t>⋯</m:t>
                    </m:r>
                    <m:r>
                      <a:rPr lang="en-US" altLang="zh-CN" sz="1800" i="1">
                        <a:latin typeface="Cambria Math"/>
                        <a:ea typeface="Cambria Math"/>
                      </a:rPr>
                      <m:t>, </m:t>
                    </m:r>
                    <m:sSub>
                      <m:sSubPr>
                        <m:ctrlPr>
                          <a:rPr lang="en-US" altLang="zh-CN" sz="1800" i="1">
                            <a:latin typeface="Cambria Math" panose="02040503050406030204" pitchFamily="18" charset="0"/>
                            <a:ea typeface="Cambria Math"/>
                          </a:rPr>
                        </m:ctrlPr>
                      </m:sSubPr>
                      <m:e>
                        <m:r>
                          <a:rPr lang="en-US" altLang="zh-CN" sz="1800" i="1">
                            <a:latin typeface="Cambria Math"/>
                            <a:ea typeface="Cambria Math"/>
                          </a:rPr>
                          <m:t>𝑦𝑖</m:t>
                        </m:r>
                      </m:e>
                      <m:sub>
                        <m:r>
                          <a:rPr lang="en-US" altLang="zh-CN" sz="1800" i="1">
                            <a:latin typeface="Cambria Math"/>
                            <a:ea typeface="Cambria Math"/>
                          </a:rPr>
                          <m:t>𝑞</m:t>
                        </m:r>
                      </m:sub>
                    </m:sSub>
                    <m:r>
                      <a:rPr lang="en-US" altLang="zh-CN" sz="1800" i="1">
                        <a:latin typeface="Cambria Math"/>
                        <a:ea typeface="Cambria Math"/>
                      </a:rPr>
                      <m:t>)</m:t>
                    </m:r>
                  </m:oMath>
                </a14:m>
                <a:endParaRPr lang="en-US" altLang="zh-CN" sz="1800" dirty="0"/>
              </a:p>
              <a:p>
                <a:pPr lvl="1">
                  <a:lnSpc>
                    <a:spcPct val="130000"/>
                  </a:lnSpc>
                </a:pPr>
                <a:r>
                  <a:rPr lang="zh-CN" altLang="en-US" sz="1800" dirty="0"/>
                  <a:t>输出层输出向量</a:t>
                </a:r>
                <a:r>
                  <a:rPr lang="en-US" altLang="zh-CN" sz="1800" dirty="0"/>
                  <a:t>; </a:t>
                </a:r>
                <a14:m>
                  <m:oMath xmlns:m="http://schemas.openxmlformats.org/officeDocument/2006/math">
                    <m:r>
                      <a:rPr lang="en-US" altLang="zh-CN" sz="1800">
                        <a:latin typeface="Cambria Math"/>
                      </a:rPr>
                      <m:t> </m:t>
                    </m:r>
                    <m:r>
                      <a:rPr lang="en-US" altLang="zh-CN" sz="1800" i="1">
                        <a:latin typeface="Cambria Math"/>
                      </a:rPr>
                      <m:t>  </m:t>
                    </m:r>
                    <m:r>
                      <a:rPr lang="en-US" altLang="zh-CN" sz="1800" i="1">
                        <a:latin typeface="Cambria Math" panose="02040503050406030204" pitchFamily="18" charset="0"/>
                      </a:rPr>
                      <m:t> </m:t>
                    </m:r>
                    <m:r>
                      <a:rPr lang="en-US" altLang="zh-CN" sz="1800" i="1">
                        <a:latin typeface="Cambria Math"/>
                      </a:rPr>
                      <m:t>𝑦𝑜</m:t>
                    </m:r>
                    <m:r>
                      <a:rPr lang="en-US" altLang="zh-CN" sz="1800" i="1">
                        <a:latin typeface="Cambria Math"/>
                      </a:rPr>
                      <m:t>=(</m:t>
                    </m:r>
                    <m:sSub>
                      <m:sSubPr>
                        <m:ctrlPr>
                          <a:rPr lang="en-US" altLang="zh-CN" sz="1800" i="1">
                            <a:latin typeface="Cambria Math" panose="02040503050406030204" pitchFamily="18" charset="0"/>
                          </a:rPr>
                        </m:ctrlPr>
                      </m:sSubPr>
                      <m:e>
                        <m:r>
                          <a:rPr lang="en-US" altLang="zh-CN" sz="1800" i="1">
                            <a:latin typeface="Cambria Math"/>
                          </a:rPr>
                          <m:t>𝑦𝑜</m:t>
                        </m:r>
                      </m:e>
                      <m:sub>
                        <m:r>
                          <a:rPr lang="en-US" altLang="zh-CN" sz="1800" i="1">
                            <a:latin typeface="Cambria Math"/>
                          </a:rPr>
                          <m:t>1</m:t>
                        </m:r>
                      </m:sub>
                    </m:sSub>
                    <m:r>
                      <a:rPr lang="en-US" altLang="zh-CN" sz="1800" i="1">
                        <a:latin typeface="Cambria Math"/>
                      </a:rPr>
                      <m:t>, </m:t>
                    </m:r>
                    <m:sSub>
                      <m:sSubPr>
                        <m:ctrlPr>
                          <a:rPr lang="en-US" altLang="zh-CN" sz="1800" i="1">
                            <a:latin typeface="Cambria Math" panose="02040503050406030204" pitchFamily="18" charset="0"/>
                          </a:rPr>
                        </m:ctrlPr>
                      </m:sSubPr>
                      <m:e>
                        <m:r>
                          <a:rPr lang="en-US" altLang="zh-CN" sz="1800" i="1">
                            <a:latin typeface="Cambria Math"/>
                          </a:rPr>
                          <m:t>𝑦𝑜</m:t>
                        </m:r>
                      </m:e>
                      <m:sub>
                        <m:r>
                          <a:rPr lang="en-US" altLang="zh-CN" sz="1800" i="1">
                            <a:latin typeface="Cambria Math"/>
                          </a:rPr>
                          <m:t>2</m:t>
                        </m:r>
                      </m:sub>
                    </m:sSub>
                    <m:r>
                      <a:rPr lang="en-US" altLang="zh-CN" sz="1800" i="1">
                        <a:latin typeface="Cambria Math"/>
                      </a:rPr>
                      <m:t>,</m:t>
                    </m:r>
                    <m:r>
                      <m:rPr>
                        <m:nor/>
                      </m:rPr>
                      <a:rPr lang="en-US" altLang="zh-CN" sz="1800">
                        <a:latin typeface="Cambria Math"/>
                        <a:ea typeface="Cambria Math"/>
                      </a:rPr>
                      <m:t>⋯</m:t>
                    </m:r>
                    <m:r>
                      <a:rPr lang="en-US" altLang="zh-CN" sz="1800" i="1">
                        <a:latin typeface="Cambria Math"/>
                        <a:ea typeface="Cambria Math"/>
                      </a:rPr>
                      <m:t>, </m:t>
                    </m:r>
                    <m:sSub>
                      <m:sSubPr>
                        <m:ctrlPr>
                          <a:rPr lang="en-US" altLang="zh-CN" sz="1800" i="1">
                            <a:latin typeface="Cambria Math" panose="02040503050406030204" pitchFamily="18" charset="0"/>
                            <a:ea typeface="Cambria Math"/>
                          </a:rPr>
                        </m:ctrlPr>
                      </m:sSubPr>
                      <m:e>
                        <m:r>
                          <a:rPr lang="en-US" altLang="zh-CN" sz="1800" i="1">
                            <a:latin typeface="Cambria Math"/>
                            <a:ea typeface="Cambria Math"/>
                          </a:rPr>
                          <m:t>𝑦𝑜</m:t>
                        </m:r>
                      </m:e>
                      <m:sub>
                        <m:r>
                          <a:rPr lang="en-US" altLang="zh-CN" sz="1800" i="1">
                            <a:latin typeface="Cambria Math"/>
                            <a:ea typeface="Cambria Math"/>
                          </a:rPr>
                          <m:t>𝑞</m:t>
                        </m:r>
                      </m:sub>
                    </m:sSub>
                    <m:r>
                      <a:rPr lang="en-US" altLang="zh-CN" sz="1800" i="1">
                        <a:latin typeface="Cambria Math"/>
                        <a:ea typeface="Cambria Math"/>
                      </a:rPr>
                      <m:t>)</m:t>
                    </m:r>
                  </m:oMath>
                </a14:m>
                <a:endParaRPr lang="en-US" altLang="zh-CN" sz="1800" dirty="0"/>
              </a:p>
              <a:p>
                <a:pPr lvl="1">
                  <a:lnSpc>
                    <a:spcPct val="130000"/>
                  </a:lnSpc>
                </a:pPr>
                <a:r>
                  <a:rPr lang="zh-CN" altLang="en-US" sz="1800" dirty="0"/>
                  <a:t>期望输出向量</a:t>
                </a:r>
                <a:r>
                  <a:rPr lang="en-US" altLang="zh-CN" sz="1800" dirty="0"/>
                  <a:t>; </a:t>
                </a:r>
                <a14:m>
                  <m:oMath xmlns:m="http://schemas.openxmlformats.org/officeDocument/2006/math">
                    <m:r>
                      <a:rPr lang="en-US" altLang="zh-CN" sz="1800">
                        <a:latin typeface="Cambria Math"/>
                      </a:rPr>
                      <m:t>         </m:t>
                    </m:r>
                    <m:r>
                      <a:rPr lang="en-US" altLang="zh-CN" sz="1800" i="1">
                        <a:latin typeface="Cambria Math"/>
                      </a:rPr>
                      <m:t>𝑑𝑜</m:t>
                    </m:r>
                    <m:r>
                      <a:rPr lang="en-US" altLang="zh-CN" sz="1800" i="1">
                        <a:latin typeface="Cambria Math"/>
                      </a:rPr>
                      <m:t>=(</m:t>
                    </m:r>
                    <m:sSub>
                      <m:sSubPr>
                        <m:ctrlPr>
                          <a:rPr lang="en-US" altLang="zh-CN" sz="1800" i="1">
                            <a:latin typeface="Cambria Math" panose="02040503050406030204" pitchFamily="18" charset="0"/>
                          </a:rPr>
                        </m:ctrlPr>
                      </m:sSubPr>
                      <m:e>
                        <m:r>
                          <a:rPr lang="en-US" altLang="zh-CN" sz="1800" i="1">
                            <a:latin typeface="Cambria Math"/>
                          </a:rPr>
                          <m:t>𝑑</m:t>
                        </m:r>
                      </m:e>
                      <m:sub>
                        <m:r>
                          <a:rPr lang="en-US" altLang="zh-CN" sz="1800" i="1">
                            <a:latin typeface="Cambria Math"/>
                          </a:rPr>
                          <m:t>1</m:t>
                        </m:r>
                      </m:sub>
                    </m:sSub>
                    <m:r>
                      <a:rPr lang="en-US" altLang="zh-CN" sz="1800" i="1">
                        <a:latin typeface="Cambria Math"/>
                      </a:rPr>
                      <m:t>, </m:t>
                    </m:r>
                    <m:sSub>
                      <m:sSubPr>
                        <m:ctrlPr>
                          <a:rPr lang="en-US" altLang="zh-CN" sz="1800" i="1">
                            <a:latin typeface="Cambria Math" panose="02040503050406030204" pitchFamily="18" charset="0"/>
                          </a:rPr>
                        </m:ctrlPr>
                      </m:sSubPr>
                      <m:e>
                        <m:r>
                          <a:rPr lang="en-US" altLang="zh-CN" sz="1800" i="1">
                            <a:latin typeface="Cambria Math"/>
                          </a:rPr>
                          <m:t>𝑑</m:t>
                        </m:r>
                      </m:e>
                      <m:sub>
                        <m:r>
                          <a:rPr lang="en-US" altLang="zh-CN" sz="1800" i="1">
                            <a:latin typeface="Cambria Math"/>
                          </a:rPr>
                          <m:t>2</m:t>
                        </m:r>
                      </m:sub>
                    </m:sSub>
                    <m:r>
                      <a:rPr lang="en-US" altLang="zh-CN" sz="1800" i="1">
                        <a:latin typeface="Cambria Math"/>
                      </a:rPr>
                      <m:t>,</m:t>
                    </m:r>
                    <m:r>
                      <m:rPr>
                        <m:nor/>
                      </m:rPr>
                      <a:rPr lang="en-US" altLang="zh-CN" sz="1800">
                        <a:latin typeface="Cambria Math"/>
                        <a:ea typeface="Cambria Math"/>
                      </a:rPr>
                      <m:t>⋯</m:t>
                    </m:r>
                    <m:r>
                      <a:rPr lang="en-US" altLang="zh-CN" sz="1800" i="1">
                        <a:latin typeface="Cambria Math"/>
                        <a:ea typeface="Cambria Math"/>
                      </a:rPr>
                      <m:t>, </m:t>
                    </m:r>
                    <m:sSub>
                      <m:sSubPr>
                        <m:ctrlPr>
                          <a:rPr lang="en-US" altLang="zh-CN" sz="1800" i="1">
                            <a:latin typeface="Cambria Math" panose="02040503050406030204" pitchFamily="18" charset="0"/>
                            <a:ea typeface="Cambria Math"/>
                          </a:rPr>
                        </m:ctrlPr>
                      </m:sSubPr>
                      <m:e>
                        <m:r>
                          <a:rPr lang="en-US" altLang="zh-CN" sz="1800" i="1">
                            <a:latin typeface="Cambria Math"/>
                            <a:ea typeface="Cambria Math"/>
                          </a:rPr>
                          <m:t>𝑑</m:t>
                        </m:r>
                      </m:e>
                      <m:sub>
                        <m:r>
                          <a:rPr lang="en-US" altLang="zh-CN" sz="1800" i="1">
                            <a:latin typeface="Cambria Math"/>
                            <a:ea typeface="Cambria Math"/>
                          </a:rPr>
                          <m:t>𝑞</m:t>
                        </m:r>
                      </m:sub>
                    </m:sSub>
                    <m:r>
                      <a:rPr lang="en-US" altLang="zh-CN" sz="1800" i="1">
                        <a:latin typeface="Cambria Math"/>
                        <a:ea typeface="Cambria Math"/>
                      </a:rPr>
                      <m:t>)</m:t>
                    </m:r>
                  </m:oMath>
                </a14:m>
                <a:endParaRPr lang="en-US" altLang="zh-CN" sz="1800" dirty="0"/>
              </a:p>
              <a:p>
                <a:pPr lvl="1">
                  <a:lnSpc>
                    <a:spcPct val="90000"/>
                  </a:lnSpc>
                </a:pPr>
                <a:endParaRPr lang="en-US" altLang="zh-CN" sz="1800" dirty="0"/>
              </a:p>
              <a:p>
                <a:pPr>
                  <a:lnSpc>
                    <a:spcPct val="90000"/>
                  </a:lnSpc>
                </a:pPr>
                <a:endParaRPr lang="en-US" altLang="zh-CN" sz="1800" dirty="0"/>
              </a:p>
              <a:p>
                <a:endParaRPr lang="zh-CN" altLang="en-US" sz="18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79512" y="1481328"/>
                <a:ext cx="8784976" cy="4525963"/>
              </a:xfrm>
              <a:blipFill rotWithShape="0">
                <a:blip r:embed="rId1"/>
                <a:stretch>
                  <a:fillRect t="-2561" b="-15903"/>
                </a:stretch>
              </a:blipFill>
            </p:spPr>
            <p:txBody>
              <a:bodyPr/>
              <a:lstStyle/>
              <a:p>
                <a:r>
                  <a:rPr lang="zh-CN" altLang="en-US">
                    <a:noFill/>
                  </a:rPr>
                  <a:t> </a:t>
                </a:r>
                <a:endParaRPr lang="zh-CN" altLang="en-US">
                  <a:noFill/>
                </a:endParaRPr>
              </a:p>
            </p:txBody>
          </p:sp>
        </mc:Fallback>
      </mc:AlternateContent>
      <p:sp>
        <p:nvSpPr>
          <p:cNvPr id="4" name="标题 3"/>
          <p:cNvSpPr>
            <a:spLocks noGrp="1"/>
          </p:cNvSpPr>
          <p:nvPr>
            <p:ph type="title"/>
          </p:nvPr>
        </p:nvSpPr>
        <p:spPr>
          <a:xfrm>
            <a:off x="404664" y="249492"/>
            <a:ext cx="6172200" cy="857250"/>
          </a:xfrm>
        </p:spPr>
        <p:txBody>
          <a:bodyPr/>
          <a:lstStyle/>
          <a:p>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BP</a:t>
            </a:r>
            <a:r>
              <a:rPr lang="en-US" altLang="zh-CN" b="1" dirty="0" smtClean="0">
                <a:latin typeface="楷体" panose="02010609060101010101" pitchFamily="49" charset="-122"/>
                <a:ea typeface="楷体" panose="02010609060101010101" pitchFamily="49" charset="-122"/>
              </a:rPr>
              <a:t> </a:t>
            </a:r>
            <a:r>
              <a:rPr lang="zh-CN" altLang="en-US" b="1" dirty="0" smtClean="0">
                <a:latin typeface="楷体" panose="02010609060101010101" pitchFamily="49" charset="-122"/>
                <a:ea typeface="楷体" panose="02010609060101010101" pitchFamily="49" charset="-122"/>
              </a:rPr>
              <a:t>算法变量定义 </a:t>
            </a:r>
            <a:endParaRPr lang="zh-CN" altLang="en-US"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88640" y="195487"/>
                <a:ext cx="6172200" cy="3394472"/>
              </a:xfrm>
            </p:spPr>
            <p:txBody>
              <a:bodyPr>
                <a:noAutofit/>
              </a:bodyPr>
              <a:lstStyle/>
              <a:p>
                <a:pPr lvl="1">
                  <a:lnSpc>
                    <a:spcPct val="130000"/>
                  </a:lnSpc>
                </a:pPr>
                <a:r>
                  <a:rPr lang="zh-CN" altLang="en-US" dirty="0">
                    <a:latin typeface="+mn-ea"/>
                  </a:rPr>
                  <a:t>输入层与隐含层的连接权值</a:t>
                </a:r>
                <a:r>
                  <a:rPr lang="en-US" altLang="zh-CN" dirty="0">
                    <a:latin typeface="+mn-ea"/>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baseline="-25000">
                            <a:latin typeface="Cambria Math" panose="02040503050406030204" pitchFamily="18" charset="0"/>
                          </a:rPr>
                          <m:t>𝑖h</m:t>
                        </m:r>
                        <m:r>
                          <m:rPr>
                            <m:nor/>
                          </m:rPr>
                          <a:rPr lang="en-US" altLang="zh-CN" dirty="0">
                            <a:latin typeface="+mn-ea"/>
                          </a:rPr>
                          <m:t> </m:t>
                        </m:r>
                      </m:sub>
                    </m:sSub>
                  </m:oMath>
                </a14:m>
                <a:endParaRPr lang="en-US" altLang="zh-CN" dirty="0">
                  <a:latin typeface="+mn-ea"/>
                </a:endParaRPr>
              </a:p>
              <a:p>
                <a:pPr lvl="1">
                  <a:lnSpc>
                    <a:spcPct val="130000"/>
                  </a:lnSpc>
                </a:pPr>
                <a:r>
                  <a:rPr lang="zh-CN" altLang="en-US" dirty="0">
                    <a:latin typeface="+mn-ea"/>
                  </a:rPr>
                  <a:t>隐含层与输出层的连接权值</a:t>
                </a:r>
                <a:r>
                  <a:rPr lang="en-US" altLang="zh-CN" dirty="0">
                    <a:latin typeface="+mn-ea"/>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𝑤</m:t>
                        </m:r>
                      </m:e>
                      <m:sub>
                        <m:r>
                          <a:rPr lang="en-US" altLang="zh-CN" i="1" baseline="-25000">
                            <a:latin typeface="Cambria Math" panose="02040503050406030204" pitchFamily="18" charset="0"/>
                          </a:rPr>
                          <m:t>h𝑜</m:t>
                        </m:r>
                        <m:r>
                          <m:rPr>
                            <m:nor/>
                          </m:rPr>
                          <a:rPr lang="en-US" altLang="zh-CN" baseline="-25000" dirty="0">
                            <a:latin typeface="+mn-ea"/>
                          </a:rPr>
                          <m:t> </m:t>
                        </m:r>
                      </m:sub>
                    </m:sSub>
                  </m:oMath>
                </a14:m>
                <a:endParaRPr lang="en-US" altLang="zh-CN" dirty="0">
                  <a:latin typeface="+mn-ea"/>
                </a:endParaRPr>
              </a:p>
              <a:p>
                <a:pPr lvl="1">
                  <a:lnSpc>
                    <a:spcPct val="130000"/>
                  </a:lnSpc>
                </a:pPr>
                <a:r>
                  <a:rPr lang="zh-CN" altLang="en-US" dirty="0">
                    <a:latin typeface="+mn-ea"/>
                  </a:rPr>
                  <a:t>隐含层各神经元的阈值</a:t>
                </a:r>
                <a:r>
                  <a:rPr lang="en-US" altLang="zh-CN" dirty="0">
                    <a:latin typeface="+mn-ea"/>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baseline="-25000">
                            <a:latin typeface="Cambria Math" panose="02040503050406030204" pitchFamily="18" charset="0"/>
                          </a:rPr>
                          <m:t>h</m:t>
                        </m:r>
                      </m:sub>
                    </m:sSub>
                  </m:oMath>
                </a14:m>
                <a:endParaRPr lang="en-US" altLang="zh-CN" dirty="0">
                  <a:latin typeface="+mn-ea"/>
                </a:endParaRPr>
              </a:p>
              <a:p>
                <a:pPr lvl="1">
                  <a:lnSpc>
                    <a:spcPct val="130000"/>
                  </a:lnSpc>
                </a:pPr>
                <a:r>
                  <a:rPr lang="zh-CN" altLang="en-US" dirty="0">
                    <a:latin typeface="+mn-ea"/>
                  </a:rPr>
                  <a:t>输出层各神经元的阈值</a:t>
                </a:r>
                <a:r>
                  <a:rPr lang="en-US" altLang="zh-CN" dirty="0">
                    <a:latin typeface="+mn-ea"/>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𝑏</m:t>
                        </m:r>
                      </m:e>
                      <m:sub>
                        <m:r>
                          <a:rPr lang="en-US" altLang="zh-CN" i="1" baseline="-25000">
                            <a:latin typeface="Cambria Math" panose="02040503050406030204" pitchFamily="18" charset="0"/>
                          </a:rPr>
                          <m:t>𝑜</m:t>
                        </m:r>
                      </m:sub>
                    </m:sSub>
                  </m:oMath>
                </a14:m>
                <a:endParaRPr lang="en-US" altLang="zh-CN" dirty="0">
                  <a:latin typeface="+mn-ea"/>
                </a:endParaRPr>
              </a:p>
              <a:p>
                <a:pPr lvl="1">
                  <a:lnSpc>
                    <a:spcPct val="130000"/>
                  </a:lnSpc>
                </a:pPr>
                <a:r>
                  <a:rPr lang="zh-CN" altLang="en-US" dirty="0">
                    <a:latin typeface="+mn-ea"/>
                  </a:rPr>
                  <a:t>样本数据个数</a:t>
                </a:r>
                <a:r>
                  <a:rPr lang="en-US" altLang="zh-CN" dirty="0">
                    <a:latin typeface="+mn-ea"/>
                  </a:rPr>
                  <a:t>:           </a:t>
                </a:r>
                <a:r>
                  <a:rPr lang="en-US" altLang="zh-CN" i="1" dirty="0">
                    <a:latin typeface="+mn-ea"/>
                  </a:rPr>
                  <a:t>k</a:t>
                </a:r>
                <a:r>
                  <a:rPr lang="en-US" altLang="zh-CN" dirty="0">
                    <a:latin typeface="+mn-ea"/>
                  </a:rPr>
                  <a:t>=1,2,</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𝑚</m:t>
                    </m:r>
                  </m:oMath>
                </a14:m>
                <a:endParaRPr lang="en-US" altLang="zh-CN" dirty="0">
                  <a:latin typeface="+mn-ea"/>
                </a:endParaRPr>
              </a:p>
              <a:p>
                <a:pPr lvl="1">
                  <a:lnSpc>
                    <a:spcPct val="130000"/>
                  </a:lnSpc>
                </a:pPr>
                <a:r>
                  <a:rPr lang="zh-CN" altLang="en-US" dirty="0">
                    <a:latin typeface="+mn-ea"/>
                  </a:rPr>
                  <a:t>激活函数</a:t>
                </a:r>
                <a:r>
                  <a:rPr lang="en-US" altLang="zh-CN" dirty="0">
                    <a:latin typeface="+mn-ea"/>
                  </a:rPr>
                  <a:t>:</a:t>
                </a:r>
                <a14:m>
                  <m:oMath xmlns:m="http://schemas.openxmlformats.org/officeDocument/2006/math">
                    <m:r>
                      <a:rPr lang="en-US" altLang="zh-CN">
                        <a:latin typeface="Cambria Math" panose="02040503050406030204" pitchFamily="18" charset="0"/>
                      </a:rPr>
                      <m:t>          </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1+</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r>
                              <a:rPr lang="en-US" altLang="zh-CN" i="1">
                                <a:latin typeface="Cambria Math" panose="02040503050406030204" pitchFamily="18" charset="0"/>
                              </a:rPr>
                              <m:t>𝑎𝑥</m:t>
                            </m:r>
                          </m:sup>
                        </m:sSup>
                      </m:den>
                    </m:f>
                    <m:r>
                      <a:rPr lang="en-US" altLang="zh-CN" i="1">
                        <a:latin typeface="Cambria Math" panose="02040503050406030204" pitchFamily="18" charset="0"/>
                      </a:rPr>
                      <m:t> ,0&lt;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&lt;1</m:t>
                    </m:r>
                  </m:oMath>
                </a14:m>
                <a:endParaRPr lang="en-US" altLang="zh-CN" dirty="0">
                  <a:latin typeface="+mn-ea"/>
                </a:endParaRPr>
              </a:p>
              <a:p>
                <a:pPr lvl="1">
                  <a:lnSpc>
                    <a:spcPct val="130000"/>
                  </a:lnSpc>
                </a:pPr>
                <a:r>
                  <a:rPr lang="zh-CN" altLang="en-US" dirty="0">
                    <a:latin typeface="+mn-ea"/>
                  </a:rPr>
                  <a:t>误差函数：  </a:t>
                </a:r>
                <a14:m>
                  <m:oMath xmlns:m="http://schemas.openxmlformats.org/officeDocument/2006/math">
                    <m:r>
                      <a:rPr lang="en-US" altLang="zh-CN" i="1">
                        <a:latin typeface="Cambria Math" panose="02040503050406030204" pitchFamily="18" charset="0"/>
                      </a:rPr>
                      <m:t>𝑒</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𝑜</m:t>
                        </m:r>
                        <m:r>
                          <a:rPr lang="en-US" altLang="zh-CN" i="1">
                            <a:latin typeface="Cambria Math" panose="02040503050406030204" pitchFamily="18" charset="0"/>
                          </a:rPr>
                          <m:t>=1</m:t>
                        </m:r>
                      </m:sub>
                      <m:sup>
                        <m:r>
                          <a:rPr lang="en-US" altLang="zh-CN" i="1">
                            <a:latin typeface="Cambria Math" panose="02040503050406030204" pitchFamily="18" charset="0"/>
                          </a:rPr>
                          <m:t>𝑞</m:t>
                        </m:r>
                      </m:sup>
                      <m:e>
                        <m:sSup>
                          <m:sSupPr>
                            <m:ctrlPr>
                              <a:rPr lang="en-US" altLang="zh-CN" i="1">
                                <a:latin typeface="Cambria Math" panose="02040503050406030204" pitchFamily="18" charset="0"/>
                              </a:rPr>
                            </m:ctrlPr>
                          </m:sSupPr>
                          <m:e>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𝑜</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𝑘</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𝑦𝑜</m:t>
                                </m:r>
                              </m:e>
                              <m:sub>
                                <m:r>
                                  <a:rPr lang="en-US" altLang="zh-CN" i="1">
                                    <a:latin typeface="Cambria Math" panose="02040503050406030204" pitchFamily="18" charset="0"/>
                                  </a:rPr>
                                  <m:t>𝑜</m:t>
                                </m:r>
                              </m:sub>
                            </m:sSub>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e>
                          <m:sup>
                            <m:r>
                              <a:rPr lang="en-US" altLang="zh-CN" i="1">
                                <a:latin typeface="Cambria Math" panose="02040503050406030204" pitchFamily="18" charset="0"/>
                              </a:rPr>
                              <m:t>2</m:t>
                            </m:r>
                          </m:sup>
                        </m:sSup>
                      </m:e>
                    </m:nary>
                  </m:oMath>
                </a14:m>
                <a:endParaRPr lang="en-US" altLang="zh-CN" dirty="0">
                  <a:latin typeface="+mn-ea"/>
                </a:endParaRPr>
              </a:p>
              <a:p>
                <a:pPr lvl="1">
                  <a:lnSpc>
                    <a:spcPct val="130000"/>
                  </a:lnSpc>
                </a:pPr>
                <a:endParaRPr lang="en-US" altLang="zh-CN" dirty="0">
                  <a:latin typeface="+mn-ea"/>
                </a:endParaRPr>
              </a:p>
              <a:p>
                <a:pPr lvl="1">
                  <a:lnSpc>
                    <a:spcPct val="130000"/>
                  </a:lnSpc>
                </a:pPr>
                <a:r>
                  <a:rPr lang="zh-CN" altLang="en-US" dirty="0">
                    <a:latin typeface="+mn-ea"/>
                    <a:hlinkClick r:id="rId1" action="ppaction://hlinksldjump"/>
                  </a:rPr>
                  <a:t>程序的变量定义及函数了解</a:t>
                </a:r>
                <a:endParaRPr lang="zh-CN" altLang="en-US" dirty="0">
                  <a:latin typeface="+mn-ea"/>
                </a:endParaRPr>
              </a:p>
              <a:p>
                <a:pPr marL="342900" lvl="1" indent="0">
                  <a:lnSpc>
                    <a:spcPct val="130000"/>
                  </a:lnSpc>
                  <a:buNone/>
                </a:pPr>
                <a:endParaRPr lang="zh-CN" altLang="en-US" dirty="0">
                  <a:latin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251520" y="260648"/>
                <a:ext cx="8229600" cy="4525963"/>
              </a:xfrm>
              <a:blipFill rotWithShape="0">
                <a:blip r:embed="rId2"/>
                <a:stretch>
                  <a:fillRect t="-404" b="-31671"/>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3" name="Picture 9"/>
          <p:cNvPicPr>
            <a:picLocks noGrp="1" noChangeAspect="1" noChangeArrowheads="1"/>
          </p:cNvPicPr>
          <p:nvPr>
            <p:ph idx="1"/>
          </p:nvPr>
        </p:nvPicPr>
        <p:blipFill>
          <a:blip r:embed="rId1" cstate="print">
            <a:extLst>
              <a:ext uri="{28A0092B-C50C-407E-A947-70E740481C1C}">
                <a14:useLocalDpi xmlns:a14="http://schemas.microsoft.com/office/drawing/2010/main" val="0"/>
              </a:ext>
            </a:extLst>
          </a:blip>
          <a:stretch>
            <a:fillRect/>
          </a:stretch>
        </p:blipFill>
        <p:spPr bwMode="auto">
          <a:xfrm>
            <a:off x="2021985" y="951570"/>
            <a:ext cx="3178753" cy="3834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en-US" altLang="zh-CN" b="1" smtClean="0">
                <a:latin typeface="Times New Roman" panose="02020603050405020304" pitchFamily="18" charset="0"/>
                <a:ea typeface="楷体" panose="02010609060101010101" pitchFamily="49" charset="-122"/>
                <a:cs typeface="Times New Roman" panose="02020603050405020304" pitchFamily="18" charset="0"/>
              </a:rPr>
              <a:t>BP</a:t>
            </a:r>
            <a:r>
              <a:rPr lang="en-US" altLang="zh-CN" b="1" smtClean="0">
                <a:latin typeface="楷体" panose="02010609060101010101" pitchFamily="49" charset="-122"/>
                <a:ea typeface="楷体" panose="02010609060101010101" pitchFamily="49" charset="-122"/>
              </a:rPr>
              <a:t> </a:t>
            </a:r>
            <a:r>
              <a:rPr lang="zh-CN" altLang="en-US" b="1" smtClean="0">
                <a:latin typeface="楷体" panose="02010609060101010101" pitchFamily="49" charset="-122"/>
                <a:ea typeface="楷体" panose="02010609060101010101" pitchFamily="49" charset="-122"/>
              </a:rPr>
              <a:t>算法流程图</a:t>
            </a:r>
            <a:endParaRPr lang="zh-CN" altLang="en-US" dirty="0"/>
          </a:p>
        </p:txBody>
      </p:sp>
      <p:sp>
        <p:nvSpPr>
          <p:cNvPr id="6" name="TextBox 5"/>
          <p:cNvSpPr txBox="1"/>
          <p:nvPr/>
        </p:nvSpPr>
        <p:spPr>
          <a:xfrm>
            <a:off x="2888940" y="4866501"/>
            <a:ext cx="1350150" cy="300082"/>
          </a:xfrm>
          <a:prstGeom prst="rect">
            <a:avLst/>
          </a:prstGeom>
          <a:noFill/>
        </p:spPr>
        <p:txBody>
          <a:bodyPr wrap="square" rtlCol="0">
            <a:spAutoFit/>
          </a:bodyPr>
          <a:lstStyle/>
          <a:p>
            <a:r>
              <a:rPr lang="en-US" altLang="zh-CN" sz="1350" dirty="0"/>
              <a:t>BP</a:t>
            </a:r>
            <a:r>
              <a:rPr lang="zh-CN" altLang="en-US" sz="1350" dirty="0"/>
              <a:t>算法流程图</a:t>
            </a:r>
            <a:endParaRPr lang="zh-CN" altLang="en-US" sz="1350"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3635" y="829175"/>
                <a:ext cx="6615354" cy="4032504"/>
              </a:xfrm>
            </p:spPr>
            <p:txBody>
              <a:bodyPr>
                <a:normAutofit/>
              </a:bodyPr>
              <a:lstStyle/>
              <a:p>
                <a:r>
                  <a:rPr lang="zh-CN" altLang="en-US" sz="2100" dirty="0"/>
                  <a:t>第一步，初始化网络</a:t>
                </a:r>
                <a:endParaRPr lang="en-US" altLang="zh-CN" sz="2100" dirty="0"/>
              </a:p>
              <a:p>
                <a:pPr lvl="1">
                  <a:lnSpc>
                    <a:spcPct val="130000"/>
                  </a:lnSpc>
                </a:pPr>
                <a:r>
                  <a:rPr lang="zh-CN" altLang="en-US" sz="1800" dirty="0"/>
                  <a:t>从文件中读取测试样本；</a:t>
                </a:r>
                <a:endParaRPr lang="en-US" altLang="zh-CN" sz="1800" dirty="0"/>
              </a:p>
              <a:p>
                <a:pPr lvl="1">
                  <a:lnSpc>
                    <a:spcPct val="130000"/>
                  </a:lnSpc>
                </a:pPr>
                <a:r>
                  <a:rPr lang="zh-CN" altLang="en-US" sz="1800" dirty="0"/>
                  <a:t>设置</a:t>
                </a:r>
                <a:r>
                  <a:rPr lang="en-US" altLang="zh-CN" sz="1800" dirty="0"/>
                  <a:t>BP</a:t>
                </a:r>
                <a:r>
                  <a:rPr lang="zh-CN" altLang="en-US" sz="1800" dirty="0"/>
                  <a:t>网络的层数和每层的节点数；</a:t>
                </a:r>
                <a:endParaRPr lang="en-US" altLang="zh-CN" sz="1800" dirty="0"/>
              </a:p>
              <a:p>
                <a:pPr lvl="1">
                  <a:lnSpc>
                    <a:spcPct val="130000"/>
                  </a:lnSpc>
                </a:pPr>
                <a:r>
                  <a:rPr lang="zh-CN" altLang="en-US" sz="1800" dirty="0"/>
                  <a:t>设定误差函数</a:t>
                </a:r>
                <a:r>
                  <a:rPr lang="en-US" altLang="zh-CN" sz="1800" b="1" dirty="0">
                    <a:solidFill>
                      <a:srgbClr val="CC3300"/>
                    </a:solidFill>
                    <a:ea typeface="宋体" panose="02010600030101010101" pitchFamily="2" charset="-122"/>
                  </a:rPr>
                  <a:t>e</a:t>
                </a:r>
                <a:r>
                  <a:rPr lang="zh-CN" altLang="en-US" sz="1800" dirty="0"/>
                  <a:t>，动量因子</a:t>
                </a:r>
                <a:r>
                  <a:rPr lang="el-GR" altLang="zh-CN" sz="1800" b="1" dirty="0">
                    <a:solidFill>
                      <a:srgbClr val="CC3300"/>
                    </a:solidFill>
                    <a:ea typeface="宋体" panose="02010600030101010101" pitchFamily="2" charset="-122"/>
                  </a:rPr>
                  <a:t>α</a:t>
                </a:r>
                <a:r>
                  <a:rPr lang="zh-CN" altLang="en-US" sz="1800" dirty="0"/>
                  <a:t>，学习因子</a:t>
                </a:r>
                <a14:m>
                  <m:oMath xmlns:m="http://schemas.openxmlformats.org/officeDocument/2006/math">
                    <m:r>
                      <a:rPr lang="zh-CN" altLang="en-US" sz="1800" b="1">
                        <a:solidFill>
                          <a:srgbClr val="CC3300"/>
                        </a:solidFill>
                        <a:latin typeface="Cambria Math" panose="02040503050406030204" pitchFamily="18" charset="0"/>
                        <a:ea typeface="宋体" panose="02010600030101010101" pitchFamily="2" charset="-122"/>
                      </a:rPr>
                      <m:t>𝜂</m:t>
                    </m:r>
                  </m:oMath>
                </a14:m>
                <a:r>
                  <a:rPr lang="zh-CN" altLang="en-US" sz="1800" dirty="0"/>
                  <a:t>，给定计算精度值</a:t>
                </a:r>
                <a:r>
                  <a:rPr lang="en-US" altLang="zh-CN" sz="1800" b="1" dirty="0">
                    <a:solidFill>
                      <a:srgbClr val="CC3300"/>
                    </a:solidFill>
                    <a:ea typeface="宋体" panose="02010600030101010101" pitchFamily="2" charset="-122"/>
                  </a:rPr>
                  <a:t>ε</a:t>
                </a:r>
                <a:r>
                  <a:rPr lang="zh-CN" altLang="en-US" sz="1800" dirty="0"/>
                  <a:t>和最大学习次数</a:t>
                </a:r>
                <a:r>
                  <a:rPr lang="en-US" altLang="zh-CN" sz="1800" b="1" dirty="0">
                    <a:solidFill>
                      <a:srgbClr val="CC3300"/>
                    </a:solidFill>
                    <a:ea typeface="宋体" panose="02010600030101010101" pitchFamily="2" charset="-122"/>
                  </a:rPr>
                  <a:t>M </a:t>
                </a:r>
                <a:r>
                  <a:rPr lang="zh-CN" altLang="en-US" sz="1800" dirty="0"/>
                  <a:t>。</a:t>
                </a:r>
                <a:endParaRPr lang="en-US" altLang="zh-CN" sz="1800" dirty="0"/>
              </a:p>
              <a:p>
                <a:pPr marL="274320" lvl="1" indent="-192024">
                  <a:lnSpc>
                    <a:spcPct val="130000"/>
                  </a:lnSpc>
                  <a:spcBef>
                    <a:spcPts val="300"/>
                  </a:spcBef>
                  <a:buSzPct val="68000"/>
                  <a:buFont typeface="Wingdings 3"/>
                  <a:buChar char=""/>
                </a:pPr>
                <a:r>
                  <a:rPr lang="zh-CN" altLang="en-US" dirty="0"/>
                  <a:t>初始化层间权值</a:t>
                </a:r>
                <a:endParaRPr lang="en-US" altLang="zh-CN" dirty="0"/>
              </a:p>
              <a:p>
                <a:pPr lvl="1">
                  <a:lnSpc>
                    <a:spcPct val="130000"/>
                  </a:lnSpc>
                </a:pPr>
                <a:r>
                  <a:rPr lang="zh-CN" altLang="en-US" sz="1800" dirty="0"/>
                  <a:t>给各连接权值分别赋一个区间</a:t>
                </a:r>
                <a:r>
                  <a:rPr lang="en-US" altLang="zh-CN" sz="1800" dirty="0"/>
                  <a:t>(-0.5</a:t>
                </a:r>
                <a:r>
                  <a:rPr lang="zh-CN" altLang="en-US" sz="1800" dirty="0"/>
                  <a:t>，</a:t>
                </a:r>
                <a:r>
                  <a:rPr lang="en-US" altLang="zh-CN" sz="1800" dirty="0"/>
                  <a:t>0.5)</a:t>
                </a:r>
                <a:r>
                  <a:rPr lang="zh-CN" altLang="en-US" sz="1800" dirty="0"/>
                  <a:t>内的随机数，给隐含层各神经元的阈值分别赋一个区间</a:t>
                </a:r>
                <a:r>
                  <a:rPr lang="en-US" altLang="zh-CN" sz="1800" dirty="0"/>
                  <a:t>(-0.5,0.5)</a:t>
                </a:r>
                <a:r>
                  <a:rPr lang="zh-CN" altLang="en-US" sz="1800" dirty="0"/>
                  <a:t>的随机数；</a:t>
                </a:r>
                <a:endParaRPr lang="en-US" altLang="zh-CN" sz="1800" dirty="0"/>
              </a:p>
              <a:p>
                <a:pPr lvl="1">
                  <a:lnSpc>
                    <a:spcPct val="130000"/>
                  </a:lnSpc>
                </a:pPr>
                <a:endParaRPr lang="en-US" altLang="zh-CN" sz="600" dirty="0"/>
              </a:p>
              <a:p>
                <a:pPr lvl="1">
                  <a:lnSpc>
                    <a:spcPct val="130000"/>
                  </a:lnSpc>
                </a:pPr>
                <a:r>
                  <a:rPr lang="zh-CN" altLang="en-US" sz="1800" dirty="0">
                    <a:hlinkClick r:id="rId1" action="ppaction://hlinksldjump"/>
                  </a:rPr>
                  <a:t>程序显示</a:t>
                </a:r>
                <a:endParaRPr lang="en-US" altLang="zh-CN" sz="1800" dirty="0"/>
              </a:p>
              <a:p>
                <a:endParaRPr lang="zh-CN" altLang="en-US"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31513" y="1105566"/>
                <a:ext cx="8820472" cy="5376672"/>
              </a:xfrm>
              <a:blipFill rotWithShape="0">
                <a:blip r:embed="rId2"/>
                <a:stretch>
                  <a:fillRect t="-1927" r="-2488"/>
                </a:stretch>
              </a:blipFill>
            </p:spPr>
            <p:txBody>
              <a:bodyPr/>
              <a:lstStyle/>
              <a:p>
                <a:r>
                  <a:rPr lang="zh-CN" altLang="en-US">
                    <a:noFill/>
                  </a:rPr>
                  <a:t> </a:t>
                </a:r>
                <a:endParaRPr lang="zh-CN" altLang="en-US">
                  <a:noFill/>
                </a:endParaRPr>
              </a:p>
            </p:txBody>
          </p:sp>
        </mc:Fallback>
      </mc:AlternateContent>
      <p:sp>
        <p:nvSpPr>
          <p:cNvPr id="4" name="标题 3"/>
          <p:cNvSpPr>
            <a:spLocks noGrp="1"/>
          </p:cNvSpPr>
          <p:nvPr>
            <p:ph type="title"/>
          </p:nvPr>
        </p:nvSpPr>
        <p:spPr>
          <a:xfrm>
            <a:off x="23635" y="-8229"/>
            <a:ext cx="6172200" cy="857250"/>
          </a:xfrm>
        </p:spPr>
        <p:txBody>
          <a:bodyPr/>
          <a:lstStyle/>
          <a:p>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BP</a:t>
            </a:r>
            <a:r>
              <a:rPr lang="en-US" altLang="zh-CN" b="1" dirty="0" smtClean="0">
                <a:latin typeface="楷体" panose="02010609060101010101" pitchFamily="49" charset="-122"/>
                <a:ea typeface="楷体" panose="02010609060101010101" pitchFamily="49" charset="-122"/>
              </a:rPr>
              <a:t> </a:t>
            </a:r>
            <a:r>
              <a:rPr lang="zh-CN" altLang="en-US" b="1" dirty="0" smtClean="0">
                <a:latin typeface="楷体" panose="02010609060101010101" pitchFamily="49" charset="-122"/>
                <a:ea typeface="楷体" panose="02010609060101010101" pitchFamily="49" charset="-122"/>
              </a:rPr>
              <a:t>算法步骤 </a:t>
            </a:r>
            <a:endParaRPr lang="zh-CN" altLang="en-US"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ChangeArrowheads="1"/>
          </p:cNvSpPr>
          <p:nvPr/>
        </p:nvSpPr>
        <p:spPr bwMode="auto">
          <a:xfrm>
            <a:off x="260648" y="1131590"/>
            <a:ext cx="6373415"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20000"/>
              </a:spcBef>
              <a:buClr>
                <a:schemeClr val="folHlink"/>
              </a:buClr>
              <a:buSzPct val="85000"/>
              <a:buFont typeface="Wingdings 2" panose="05020102010507070707" pitchFamily="18" charset="2"/>
              <a:buNone/>
            </a:pPr>
            <a:r>
              <a:rPr lang="zh-CN" altLang="en-US" sz="2400" b="1" dirty="0">
                <a:solidFill>
                  <a:schemeClr val="folHlink"/>
                </a:solidFill>
                <a:latin typeface="宋体" panose="02010600030101010101" pitchFamily="2" charset="-122"/>
              </a:rPr>
              <a:t>再认识与应用研究期（</a:t>
            </a:r>
            <a:r>
              <a:rPr lang="en-US" altLang="zh-CN" sz="2400" b="1" dirty="0">
                <a:solidFill>
                  <a:schemeClr val="folHlink"/>
                </a:solidFill>
                <a:latin typeface="Times New Roman" panose="02020603050405020304" pitchFamily="18" charset="0"/>
              </a:rPr>
              <a:t>1991~</a:t>
            </a:r>
            <a:r>
              <a:rPr lang="zh-CN" altLang="en-US" sz="2400" b="1" dirty="0">
                <a:solidFill>
                  <a:schemeClr val="folHlink"/>
                </a:solidFill>
                <a:latin typeface="宋体" panose="02010600030101010101" pitchFamily="2" charset="-122"/>
              </a:rPr>
              <a:t>）</a:t>
            </a:r>
            <a:endParaRPr lang="zh-CN" altLang="en-US" sz="2400" dirty="0">
              <a:solidFill>
                <a:schemeClr val="folHlink"/>
              </a:solidFill>
              <a:latin typeface="Times New Roman" panose="02020603050405020304" pitchFamily="18" charset="0"/>
            </a:endParaRPr>
          </a:p>
          <a:p>
            <a:pPr algn="just" eaLnBrk="1" hangingPunct="1">
              <a:spcBef>
                <a:spcPct val="20000"/>
              </a:spcBef>
              <a:buClr>
                <a:schemeClr val="folHlink"/>
              </a:buClr>
              <a:buSzPct val="85000"/>
              <a:buFont typeface="Wingdings 2" panose="05020102010507070707" pitchFamily="18" charset="2"/>
              <a:buChar char="¡"/>
            </a:pPr>
            <a:r>
              <a:rPr lang="zh-CN" altLang="en-US" sz="2100" b="1" dirty="0">
                <a:latin typeface="宋体" panose="02010600030101010101" pitchFamily="2" charset="-122"/>
              </a:rPr>
              <a:t>存在应用面还不够宽</a:t>
            </a:r>
            <a:r>
              <a:rPr lang="zh-CN" altLang="en-US" sz="2100" b="1" dirty="0">
                <a:latin typeface="Times New Roman" panose="02020603050405020304" pitchFamily="18" charset="0"/>
              </a:rPr>
              <a:t>、</a:t>
            </a:r>
            <a:r>
              <a:rPr lang="zh-CN" altLang="en-US" sz="2100" b="1" dirty="0">
                <a:latin typeface="宋体" panose="02010600030101010101" pitchFamily="2" charset="-122"/>
              </a:rPr>
              <a:t>结果不够精确等问题</a:t>
            </a:r>
            <a:endParaRPr lang="zh-CN" altLang="en-US" sz="2100" b="1" dirty="0">
              <a:latin typeface="宋体" panose="02010600030101010101" pitchFamily="2" charset="-122"/>
            </a:endParaRPr>
          </a:p>
          <a:p>
            <a:pPr algn="just" eaLnBrk="1" hangingPunct="1">
              <a:spcBef>
                <a:spcPct val="20000"/>
              </a:spcBef>
              <a:buClr>
                <a:schemeClr val="folHlink"/>
              </a:buClr>
              <a:buSzPct val="85000"/>
              <a:buFont typeface="Wingdings 2" panose="05020102010507070707" pitchFamily="18" charset="2"/>
              <a:buChar char="¡"/>
            </a:pPr>
            <a:r>
              <a:rPr lang="zh-CN" altLang="en-US" sz="2100" b="1" dirty="0">
                <a:latin typeface="宋体" panose="02010600030101010101" pitchFamily="2" charset="-122"/>
              </a:rPr>
              <a:t>改进现有模型、算法，以提高网络的训练速度和运行的准确度。</a:t>
            </a:r>
            <a:endParaRPr lang="zh-CN" altLang="en-US" sz="2100" b="1" dirty="0">
              <a:latin typeface="Times New Roman" panose="02020603050405020304" pitchFamily="18" charset="0"/>
            </a:endParaRPr>
          </a:p>
          <a:p>
            <a:pPr algn="just" eaLnBrk="1" hangingPunct="1">
              <a:spcBef>
                <a:spcPct val="20000"/>
              </a:spcBef>
              <a:buClr>
                <a:schemeClr val="folHlink"/>
              </a:buClr>
              <a:buSzPct val="85000"/>
              <a:buFont typeface="Wingdings 2" panose="05020102010507070707" pitchFamily="18" charset="2"/>
              <a:buChar char="¡"/>
            </a:pPr>
            <a:r>
              <a:rPr lang="zh-CN" altLang="en-US" sz="2100" b="1" dirty="0">
                <a:latin typeface="宋体" panose="02010600030101010101" pitchFamily="2" charset="-122"/>
              </a:rPr>
              <a:t>算法的集成</a:t>
            </a:r>
            <a:endParaRPr lang="zh-CN" altLang="en-US" sz="2100" b="1" dirty="0">
              <a:latin typeface="宋体" panose="02010600030101010101" pitchFamily="2" charset="-122"/>
            </a:endParaRPr>
          </a:p>
          <a:p>
            <a:pPr algn="just" eaLnBrk="1" hangingPunct="1">
              <a:spcBef>
                <a:spcPct val="20000"/>
              </a:spcBef>
              <a:buClr>
                <a:schemeClr val="folHlink"/>
              </a:buClr>
              <a:buSzPct val="85000"/>
              <a:buFont typeface="Wingdings 2" panose="05020102010507070707" pitchFamily="18" charset="2"/>
              <a:buChar char="¡"/>
            </a:pPr>
            <a:r>
              <a:rPr lang="zh-CN" altLang="en-US" sz="2100" b="1" dirty="0">
                <a:latin typeface="宋体" panose="02010600030101010101" pitchFamily="2" charset="-122"/>
              </a:rPr>
              <a:t>希望在理论上寻找新的突破，建立新的专用</a:t>
            </a:r>
            <a:r>
              <a:rPr lang="en-US" altLang="zh-CN" sz="2100" b="1" dirty="0">
                <a:latin typeface="Times New Roman" panose="02020603050405020304" pitchFamily="18" charset="0"/>
              </a:rPr>
              <a:t>/</a:t>
            </a:r>
            <a:r>
              <a:rPr lang="zh-CN" altLang="en-US" sz="2100" b="1" dirty="0">
                <a:latin typeface="宋体" panose="02010600030101010101" pitchFamily="2" charset="-122"/>
              </a:rPr>
              <a:t>通用模型和算法</a:t>
            </a:r>
            <a:endParaRPr lang="zh-CN" altLang="en-US" sz="2100" b="1" dirty="0">
              <a:latin typeface="宋体" panose="02010600030101010101" pitchFamily="2" charset="-122"/>
            </a:endParaRPr>
          </a:p>
          <a:p>
            <a:pPr algn="just" eaLnBrk="1" hangingPunct="1">
              <a:spcBef>
                <a:spcPct val="20000"/>
              </a:spcBef>
              <a:buClr>
                <a:schemeClr val="folHlink"/>
              </a:buClr>
              <a:buSzPct val="85000"/>
              <a:buFont typeface="Wingdings 2" panose="05020102010507070707" pitchFamily="18" charset="2"/>
              <a:buChar char="¡"/>
            </a:pPr>
            <a:r>
              <a:rPr lang="zh-CN" altLang="en-US" sz="2100" b="1" dirty="0">
                <a:latin typeface="宋体" panose="02010600030101010101" pitchFamily="2" charset="-122"/>
              </a:rPr>
              <a:t>进一步对生物神经系统进行研究，不断地丰富对人脑的认识。</a:t>
            </a:r>
            <a:endParaRPr lang="zh-CN" altLang="en-US" sz="21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 calcmode="lin" valueType="num">
                                      <p:cBhvr additive="base">
                                        <p:cTn id="7" dur="1000" fill="hold"/>
                                        <p:tgtEl>
                                          <p:spTgt spid="3072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07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0723">
                                            <p:txEl>
                                              <p:pRg st="1" end="1"/>
                                            </p:txEl>
                                          </p:spTgt>
                                        </p:tgtEl>
                                        <p:attrNameLst>
                                          <p:attrName>style.visibility</p:attrName>
                                        </p:attrNameLst>
                                      </p:cBhvr>
                                      <p:to>
                                        <p:strVal val="visible"/>
                                      </p:to>
                                    </p:set>
                                    <p:anim calcmode="lin" valueType="num">
                                      <p:cBhvr additive="base">
                                        <p:cTn id="13" dur="1000" fill="hold"/>
                                        <p:tgtEl>
                                          <p:spTgt spid="30723">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0723">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30723">
                                            <p:txEl>
                                              <p:pRg st="2" end="2"/>
                                            </p:txEl>
                                          </p:spTgt>
                                        </p:tgtEl>
                                        <p:attrNameLst>
                                          <p:attrName>style.visibility</p:attrName>
                                        </p:attrNameLst>
                                      </p:cBhvr>
                                      <p:to>
                                        <p:strVal val="visible"/>
                                      </p:to>
                                    </p:set>
                                    <p:anim calcmode="lin" valueType="num">
                                      <p:cBhvr additive="base">
                                        <p:cTn id="17" dur="1000" fill="hold"/>
                                        <p:tgtEl>
                                          <p:spTgt spid="30723">
                                            <p:txEl>
                                              <p:pRg st="2" end="2"/>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3072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30723">
                                            <p:txEl>
                                              <p:pRg st="3" end="3"/>
                                            </p:txEl>
                                          </p:spTgt>
                                        </p:tgtEl>
                                        <p:attrNameLst>
                                          <p:attrName>style.visibility</p:attrName>
                                        </p:attrNameLst>
                                      </p:cBhvr>
                                      <p:to>
                                        <p:strVal val="visible"/>
                                      </p:to>
                                    </p:set>
                                    <p:anim calcmode="lin" valueType="num">
                                      <p:cBhvr additive="base">
                                        <p:cTn id="21" dur="1000" fill="hold"/>
                                        <p:tgtEl>
                                          <p:spTgt spid="30723">
                                            <p:txEl>
                                              <p:pRg st="3" end="3"/>
                                            </p:txEl>
                                          </p:spTgt>
                                        </p:tgtEl>
                                        <p:attrNameLst>
                                          <p:attrName>ppt_x</p:attrName>
                                        </p:attrNameLst>
                                      </p:cBhvr>
                                      <p:tavLst>
                                        <p:tav tm="0">
                                          <p:val>
                                            <p:strVal val="0-#ppt_w/2"/>
                                          </p:val>
                                        </p:tav>
                                        <p:tav tm="100000">
                                          <p:val>
                                            <p:strVal val="#ppt_x"/>
                                          </p:val>
                                        </p:tav>
                                      </p:tavLst>
                                    </p:anim>
                                    <p:anim calcmode="lin" valueType="num">
                                      <p:cBhvr additive="base">
                                        <p:cTn id="22" dur="1000" fill="hold"/>
                                        <p:tgtEl>
                                          <p:spTgt spid="30723">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30723">
                                            <p:txEl>
                                              <p:pRg st="4" end="4"/>
                                            </p:txEl>
                                          </p:spTgt>
                                        </p:tgtEl>
                                        <p:attrNameLst>
                                          <p:attrName>style.visibility</p:attrName>
                                        </p:attrNameLst>
                                      </p:cBhvr>
                                      <p:to>
                                        <p:strVal val="visible"/>
                                      </p:to>
                                    </p:set>
                                    <p:anim calcmode="lin" valueType="num">
                                      <p:cBhvr additive="base">
                                        <p:cTn id="25" dur="1000" fill="hold"/>
                                        <p:tgtEl>
                                          <p:spTgt spid="30723">
                                            <p:txEl>
                                              <p:pRg st="4" end="4"/>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0723">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30723">
                                            <p:txEl>
                                              <p:pRg st="5" end="5"/>
                                            </p:txEl>
                                          </p:spTgt>
                                        </p:tgtEl>
                                        <p:attrNameLst>
                                          <p:attrName>style.visibility</p:attrName>
                                        </p:attrNameLst>
                                      </p:cBhvr>
                                      <p:to>
                                        <p:strVal val="visible"/>
                                      </p:to>
                                    </p:set>
                                    <p:anim calcmode="lin" valueType="num">
                                      <p:cBhvr additive="base">
                                        <p:cTn id="29" dur="1000" fill="hold"/>
                                        <p:tgtEl>
                                          <p:spTgt spid="30723">
                                            <p:txEl>
                                              <p:pRg st="5" end="5"/>
                                            </p:txEl>
                                          </p:spTgt>
                                        </p:tgtEl>
                                        <p:attrNameLst>
                                          <p:attrName>ppt_x</p:attrName>
                                        </p:attrNameLst>
                                      </p:cBhvr>
                                      <p:tavLst>
                                        <p:tav tm="0">
                                          <p:val>
                                            <p:strVal val="0-#ppt_w/2"/>
                                          </p:val>
                                        </p:tav>
                                        <p:tav tm="100000">
                                          <p:val>
                                            <p:strVal val="#ppt_x"/>
                                          </p:val>
                                        </p:tav>
                                      </p:tavLst>
                                    </p:anim>
                                    <p:anim calcmode="lin" valueType="num">
                                      <p:cBhvr additive="base">
                                        <p:cTn id="30" dur="1000" fill="hold"/>
                                        <p:tgtEl>
                                          <p:spTgt spid="3072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autoUpdateAnimBg="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内容占位符 2"/>
              <p:cNvSpPr txBox="1">
                <a:spLocks/>
              </p:cNvSpPr>
              <p:nvPr/>
            </p:nvSpPr>
            <p:spPr>
              <a:xfrm>
                <a:off x="0" y="789553"/>
                <a:ext cx="6723366" cy="3394472"/>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nSpc>
                    <a:spcPct val="130000"/>
                  </a:lnSpc>
                </a:pPr>
                <a:r>
                  <a:rPr lang="zh-CN" altLang="en-US" sz="2100" dirty="0"/>
                  <a:t>第二步，计算隐含层和输出层各神经元的输入和输出。</a:t>
                </a:r>
                <a:endParaRPr lang="en-US" altLang="zh-CN" sz="2100" dirty="0"/>
              </a:p>
              <a:p>
                <a:pPr>
                  <a:lnSpc>
                    <a:spcPct val="130000"/>
                  </a:lnSpc>
                  <a:spcBef>
                    <a:spcPts val="0"/>
                  </a:spcBef>
                </a:pPr>
                <a14:m>
                  <m:oMath xmlns:m="http://schemas.openxmlformats.org/officeDocument/2006/math">
                    <m:sSub>
                      <m:sSubPr>
                        <m:ctrlPr>
                          <a:rPr lang="en-US" altLang="zh-CN" sz="2025" i="1">
                            <a:latin typeface="Cambria Math" panose="02040503050406030204" pitchFamily="18" charset="0"/>
                          </a:rPr>
                        </m:ctrlPr>
                      </m:sSubPr>
                      <m:e>
                        <m:r>
                          <a:rPr lang="en-US" altLang="zh-CN" sz="2025" i="1">
                            <a:latin typeface="Cambria Math"/>
                          </a:rPr>
                          <m:t>h𝑖</m:t>
                        </m:r>
                      </m:e>
                      <m:sub>
                        <m:r>
                          <a:rPr lang="en-US" altLang="zh-CN" sz="2025" i="1">
                            <a:latin typeface="Cambria Math"/>
                          </a:rPr>
                          <m:t>h</m:t>
                        </m:r>
                      </m:sub>
                    </m:sSub>
                    <m:d>
                      <m:dPr>
                        <m:ctrlPr>
                          <a:rPr lang="en-US" altLang="zh-CN" sz="2025" i="1">
                            <a:latin typeface="Cambria Math" panose="02040503050406030204" pitchFamily="18" charset="0"/>
                          </a:rPr>
                        </m:ctrlPr>
                      </m:dPr>
                      <m:e>
                        <m:r>
                          <a:rPr lang="en-US" altLang="zh-CN" sz="2025" i="1">
                            <a:latin typeface="Cambria Math"/>
                          </a:rPr>
                          <m:t>𝑘</m:t>
                        </m:r>
                      </m:e>
                    </m:d>
                    <m:r>
                      <a:rPr lang="en-US" altLang="zh-CN" sz="2025" i="1">
                        <a:latin typeface="Cambria Math"/>
                      </a:rPr>
                      <m:t>=</m:t>
                    </m:r>
                    <m:nary>
                      <m:naryPr>
                        <m:chr m:val="∑"/>
                        <m:ctrlPr>
                          <a:rPr lang="en-US" altLang="zh-CN" sz="2025" i="1">
                            <a:latin typeface="Cambria Math" panose="02040503050406030204" pitchFamily="18" charset="0"/>
                          </a:rPr>
                        </m:ctrlPr>
                      </m:naryPr>
                      <m:sub>
                        <m:r>
                          <a:rPr lang="en-US" altLang="zh-CN" sz="2025" i="1">
                            <a:latin typeface="Cambria Math"/>
                          </a:rPr>
                          <m:t>𝑖</m:t>
                        </m:r>
                        <m:r>
                          <a:rPr lang="en-US" altLang="zh-CN" sz="2025" i="1">
                            <a:latin typeface="Cambria Math"/>
                          </a:rPr>
                          <m:t>=1</m:t>
                        </m:r>
                      </m:sub>
                      <m:sup>
                        <m:r>
                          <a:rPr lang="en-US" altLang="zh-CN" sz="2025" i="1">
                            <a:latin typeface="Cambria Math"/>
                          </a:rPr>
                          <m:t>𝑛</m:t>
                        </m:r>
                      </m:sup>
                      <m:e>
                        <m:sSub>
                          <m:sSubPr>
                            <m:ctrlPr>
                              <a:rPr lang="en-US" altLang="zh-CN" sz="2025" i="1">
                                <a:latin typeface="Cambria Math" panose="02040503050406030204" pitchFamily="18" charset="0"/>
                              </a:rPr>
                            </m:ctrlPr>
                          </m:sSubPr>
                          <m:e>
                            <m:r>
                              <a:rPr lang="en-US" altLang="zh-CN" sz="2025" i="1">
                                <a:latin typeface="Cambria Math"/>
                              </a:rPr>
                              <m:t>𝑤</m:t>
                            </m:r>
                          </m:e>
                          <m:sub>
                            <m:r>
                              <a:rPr lang="en-US" altLang="zh-CN" sz="2025" i="1">
                                <a:latin typeface="Cambria Math"/>
                              </a:rPr>
                              <m:t>𝑖h</m:t>
                            </m:r>
                          </m:sub>
                        </m:sSub>
                        <m:sSub>
                          <m:sSubPr>
                            <m:ctrlPr>
                              <a:rPr lang="en-US" altLang="zh-CN" sz="2025" i="1">
                                <a:latin typeface="Cambria Math" panose="02040503050406030204" pitchFamily="18" charset="0"/>
                              </a:rPr>
                            </m:ctrlPr>
                          </m:sSubPr>
                          <m:e>
                            <m:r>
                              <a:rPr lang="en-US" altLang="zh-CN" sz="2025" i="1">
                                <a:latin typeface="Cambria Math"/>
                              </a:rPr>
                              <m:t>𝑥</m:t>
                            </m:r>
                          </m:e>
                          <m:sub>
                            <m:r>
                              <a:rPr lang="en-US" altLang="zh-CN" sz="2025" i="1">
                                <a:latin typeface="Cambria Math"/>
                              </a:rPr>
                              <m:t>𝑖</m:t>
                            </m:r>
                          </m:sub>
                        </m:sSub>
                        <m:d>
                          <m:dPr>
                            <m:ctrlPr>
                              <a:rPr lang="en-US" altLang="zh-CN" sz="2025" i="1">
                                <a:latin typeface="Cambria Math" panose="02040503050406030204" pitchFamily="18" charset="0"/>
                              </a:rPr>
                            </m:ctrlPr>
                          </m:dPr>
                          <m:e>
                            <m:r>
                              <a:rPr lang="en-US" altLang="zh-CN" sz="2025" i="1">
                                <a:latin typeface="Cambria Math"/>
                              </a:rPr>
                              <m:t>𝑘</m:t>
                            </m:r>
                          </m:e>
                        </m:d>
                        <m:r>
                          <a:rPr lang="en-US" altLang="zh-CN" sz="2025" i="1">
                            <a:latin typeface="Cambria Math"/>
                          </a:rPr>
                          <m:t>−</m:t>
                        </m:r>
                        <m:sSub>
                          <m:sSubPr>
                            <m:ctrlPr>
                              <a:rPr lang="en-US" altLang="zh-CN" sz="2025" i="1">
                                <a:latin typeface="Cambria Math" panose="02040503050406030204" pitchFamily="18" charset="0"/>
                              </a:rPr>
                            </m:ctrlPr>
                          </m:sSubPr>
                          <m:e>
                            <m:r>
                              <a:rPr lang="en-US" altLang="zh-CN" sz="2025" i="1">
                                <a:latin typeface="Cambria Math"/>
                              </a:rPr>
                              <m:t>𝑏</m:t>
                            </m:r>
                          </m:e>
                          <m:sub>
                            <m:r>
                              <a:rPr lang="en-US" altLang="zh-CN" sz="2025" i="1">
                                <a:latin typeface="Cambria Math"/>
                              </a:rPr>
                              <m:t>h</m:t>
                            </m:r>
                          </m:sub>
                        </m:sSub>
                        <m:r>
                          <a:rPr lang="en-US" altLang="zh-CN" sz="2025" i="1">
                            <a:latin typeface="Cambria Math"/>
                          </a:rPr>
                          <m:t> </m:t>
                        </m:r>
                        <m:r>
                          <a:rPr lang="en-US" altLang="zh-CN" sz="2025" i="1">
                            <a:latin typeface="Cambria Math" panose="02040503050406030204" pitchFamily="18" charset="0"/>
                          </a:rPr>
                          <m:t>       </m:t>
                        </m:r>
                        <m:r>
                          <a:rPr lang="en-US" altLang="zh-CN" sz="2025" i="1">
                            <a:latin typeface="Cambria Math"/>
                          </a:rPr>
                          <m:t>  </m:t>
                        </m:r>
                        <m:r>
                          <a:rPr lang="en-US" altLang="zh-CN" sz="2025" i="1">
                            <a:latin typeface="Cambria Math"/>
                          </a:rPr>
                          <m:t>h</m:t>
                        </m:r>
                        <m:r>
                          <a:rPr lang="en-US" altLang="zh-CN" sz="2025" i="1">
                            <a:latin typeface="Cambria Math"/>
                          </a:rPr>
                          <m:t>=1,2,⋯,</m:t>
                        </m:r>
                        <m:r>
                          <a:rPr lang="en-US" altLang="zh-CN" sz="2025" i="1">
                            <a:latin typeface="Cambria Math"/>
                            <a:ea typeface="Cambria Math"/>
                          </a:rPr>
                          <m:t>𝑝</m:t>
                        </m:r>
                      </m:e>
                    </m:nary>
                  </m:oMath>
                </a14:m>
                <a:endParaRPr lang="en-US" altLang="zh-CN" sz="2025" dirty="0"/>
              </a:p>
              <a:p>
                <a:pPr>
                  <a:lnSpc>
                    <a:spcPct val="130000"/>
                  </a:lnSpc>
                  <a:spcBef>
                    <a:spcPts val="0"/>
                  </a:spcBef>
                </a:pPr>
                <a14:m>
                  <m:oMath xmlns:m="http://schemas.openxmlformats.org/officeDocument/2006/math">
                    <m:sSub>
                      <m:sSubPr>
                        <m:ctrlPr>
                          <a:rPr lang="en-US" altLang="zh-CN" sz="2025" i="1">
                            <a:latin typeface="Cambria Math" panose="02040503050406030204" pitchFamily="18" charset="0"/>
                          </a:rPr>
                        </m:ctrlPr>
                      </m:sSubPr>
                      <m:e>
                        <m:r>
                          <a:rPr lang="en-US" altLang="zh-CN" sz="2025" i="1">
                            <a:latin typeface="Cambria Math"/>
                          </a:rPr>
                          <m:t>h𝑜</m:t>
                        </m:r>
                      </m:e>
                      <m:sub>
                        <m:r>
                          <a:rPr lang="en-US" altLang="zh-CN" sz="2025" i="1">
                            <a:latin typeface="Cambria Math"/>
                          </a:rPr>
                          <m:t>h</m:t>
                        </m:r>
                      </m:sub>
                    </m:sSub>
                    <m:d>
                      <m:dPr>
                        <m:ctrlPr>
                          <a:rPr lang="en-US" altLang="zh-CN" sz="2025" i="1">
                            <a:latin typeface="Cambria Math" panose="02040503050406030204" pitchFamily="18" charset="0"/>
                          </a:rPr>
                        </m:ctrlPr>
                      </m:dPr>
                      <m:e>
                        <m:r>
                          <a:rPr lang="en-US" altLang="zh-CN" sz="2025" i="1">
                            <a:latin typeface="Cambria Math"/>
                          </a:rPr>
                          <m:t>𝑘</m:t>
                        </m:r>
                      </m:e>
                    </m:d>
                    <m:r>
                      <a:rPr lang="en-US" altLang="zh-CN" sz="2025" i="1">
                        <a:latin typeface="Cambria Math"/>
                      </a:rPr>
                      <m:t>=</m:t>
                    </m:r>
                    <m:r>
                      <a:rPr lang="en-US" altLang="zh-CN" sz="2025" i="1">
                        <a:latin typeface="Cambria Math"/>
                      </a:rPr>
                      <m:t>𝑓</m:t>
                    </m:r>
                    <m:d>
                      <m:dPr>
                        <m:ctrlPr>
                          <a:rPr lang="en-US" altLang="zh-CN" sz="2025" i="1">
                            <a:latin typeface="Cambria Math" panose="02040503050406030204" pitchFamily="18" charset="0"/>
                          </a:rPr>
                        </m:ctrlPr>
                      </m:dPr>
                      <m:e>
                        <m:sSub>
                          <m:sSubPr>
                            <m:ctrlPr>
                              <a:rPr lang="en-US" altLang="zh-CN" sz="2025" i="1">
                                <a:latin typeface="Cambria Math" panose="02040503050406030204" pitchFamily="18" charset="0"/>
                              </a:rPr>
                            </m:ctrlPr>
                          </m:sSubPr>
                          <m:e>
                            <m:r>
                              <a:rPr lang="en-US" altLang="zh-CN" sz="2025" i="1">
                                <a:latin typeface="Cambria Math"/>
                              </a:rPr>
                              <m:t>h𝑖</m:t>
                            </m:r>
                          </m:e>
                          <m:sub>
                            <m:r>
                              <a:rPr lang="en-US" altLang="zh-CN" sz="2025" i="1">
                                <a:latin typeface="Cambria Math"/>
                              </a:rPr>
                              <m:t>h</m:t>
                            </m:r>
                          </m:sub>
                        </m:sSub>
                        <m:d>
                          <m:dPr>
                            <m:ctrlPr>
                              <a:rPr lang="en-US" altLang="zh-CN" sz="2025" i="1">
                                <a:latin typeface="Cambria Math" panose="02040503050406030204" pitchFamily="18" charset="0"/>
                              </a:rPr>
                            </m:ctrlPr>
                          </m:dPr>
                          <m:e>
                            <m:r>
                              <a:rPr lang="en-US" altLang="zh-CN" sz="2025" i="1">
                                <a:latin typeface="Cambria Math"/>
                              </a:rPr>
                              <m:t>𝑘</m:t>
                            </m:r>
                          </m:e>
                        </m:d>
                      </m:e>
                    </m:d>
                    <m:r>
                      <a:rPr lang="en-US" altLang="zh-CN" sz="2025" i="1">
                        <a:latin typeface="Cambria Math"/>
                      </a:rPr>
                      <m:t>   </m:t>
                    </m:r>
                    <m:r>
                      <a:rPr lang="en-US" altLang="zh-CN" sz="2025" i="1">
                        <a:latin typeface="Cambria Math" panose="02040503050406030204" pitchFamily="18" charset="0"/>
                      </a:rPr>
                      <m:t>     </m:t>
                    </m:r>
                    <m:r>
                      <a:rPr lang="en-US" altLang="zh-CN" sz="2025" i="1">
                        <a:latin typeface="Cambria Math"/>
                      </a:rPr>
                      <m:t>h</m:t>
                    </m:r>
                    <m:r>
                      <a:rPr lang="en-US" altLang="zh-CN" sz="2025" i="1">
                        <a:latin typeface="Cambria Math"/>
                      </a:rPr>
                      <m:t>=1,2,⋯,</m:t>
                    </m:r>
                    <m:r>
                      <a:rPr lang="en-US" altLang="zh-CN" sz="2025" i="1">
                        <a:latin typeface="Cambria Math"/>
                        <a:ea typeface="Cambria Math"/>
                      </a:rPr>
                      <m:t>𝑝</m:t>
                    </m:r>
                  </m:oMath>
                </a14:m>
                <a:endParaRPr lang="en-US" altLang="zh-CN" sz="2025" dirty="0"/>
              </a:p>
              <a:p>
                <a:pPr>
                  <a:lnSpc>
                    <a:spcPct val="130000"/>
                  </a:lnSpc>
                  <a:spcBef>
                    <a:spcPts val="0"/>
                  </a:spcBef>
                </a:pPr>
                <a14:m>
                  <m:oMath xmlns:m="http://schemas.openxmlformats.org/officeDocument/2006/math">
                    <m:sSub>
                      <m:sSubPr>
                        <m:ctrlPr>
                          <a:rPr lang="en-US" altLang="zh-CN" sz="2025" i="1">
                            <a:latin typeface="Cambria Math" panose="02040503050406030204" pitchFamily="18" charset="0"/>
                          </a:rPr>
                        </m:ctrlPr>
                      </m:sSubPr>
                      <m:e>
                        <m:r>
                          <a:rPr lang="en-US" altLang="zh-CN" sz="2025" i="1">
                            <a:latin typeface="Cambria Math"/>
                          </a:rPr>
                          <m:t>𝑦𝑖</m:t>
                        </m:r>
                      </m:e>
                      <m:sub>
                        <m:r>
                          <a:rPr lang="en-US" altLang="zh-CN" sz="2025" i="1">
                            <a:latin typeface="Cambria Math"/>
                          </a:rPr>
                          <m:t>𝑜</m:t>
                        </m:r>
                      </m:sub>
                    </m:sSub>
                    <m:d>
                      <m:dPr>
                        <m:ctrlPr>
                          <a:rPr lang="en-US" altLang="zh-CN" sz="2025" i="1">
                            <a:latin typeface="Cambria Math" panose="02040503050406030204" pitchFamily="18" charset="0"/>
                          </a:rPr>
                        </m:ctrlPr>
                      </m:dPr>
                      <m:e>
                        <m:r>
                          <a:rPr lang="en-US" altLang="zh-CN" sz="2025" i="1">
                            <a:latin typeface="Cambria Math"/>
                          </a:rPr>
                          <m:t>𝑘</m:t>
                        </m:r>
                      </m:e>
                    </m:d>
                    <m:r>
                      <a:rPr lang="en-US" altLang="zh-CN" sz="2025" i="1">
                        <a:latin typeface="Cambria Math"/>
                      </a:rPr>
                      <m:t>=</m:t>
                    </m:r>
                    <m:nary>
                      <m:naryPr>
                        <m:chr m:val="∑"/>
                        <m:ctrlPr>
                          <a:rPr lang="en-US" altLang="zh-CN" sz="2025" i="1">
                            <a:latin typeface="Cambria Math" panose="02040503050406030204" pitchFamily="18" charset="0"/>
                          </a:rPr>
                        </m:ctrlPr>
                      </m:naryPr>
                      <m:sub>
                        <m:r>
                          <a:rPr lang="en-US" altLang="zh-CN" sz="2025" i="1">
                            <a:latin typeface="Cambria Math"/>
                          </a:rPr>
                          <m:t>h</m:t>
                        </m:r>
                        <m:r>
                          <a:rPr lang="en-US" altLang="zh-CN" sz="2025" i="1">
                            <a:latin typeface="Cambria Math"/>
                          </a:rPr>
                          <m:t>=1</m:t>
                        </m:r>
                      </m:sub>
                      <m:sup>
                        <m:r>
                          <a:rPr lang="en-US" altLang="zh-CN" sz="2025" i="1">
                            <a:latin typeface="Cambria Math"/>
                          </a:rPr>
                          <m:t>𝑝</m:t>
                        </m:r>
                      </m:sup>
                      <m:e>
                        <m:sSub>
                          <m:sSubPr>
                            <m:ctrlPr>
                              <a:rPr lang="en-US" altLang="zh-CN" sz="2025" i="1">
                                <a:latin typeface="Cambria Math" panose="02040503050406030204" pitchFamily="18" charset="0"/>
                              </a:rPr>
                            </m:ctrlPr>
                          </m:sSubPr>
                          <m:e>
                            <m:r>
                              <a:rPr lang="en-US" altLang="zh-CN" sz="2025" i="1">
                                <a:latin typeface="Cambria Math"/>
                              </a:rPr>
                              <m:t>𝑤</m:t>
                            </m:r>
                          </m:e>
                          <m:sub>
                            <m:r>
                              <a:rPr lang="en-US" altLang="zh-CN" sz="2025" i="1">
                                <a:latin typeface="Cambria Math"/>
                              </a:rPr>
                              <m:t>h𝑜</m:t>
                            </m:r>
                          </m:sub>
                        </m:sSub>
                        <m:sSub>
                          <m:sSubPr>
                            <m:ctrlPr>
                              <a:rPr lang="en-US" altLang="zh-CN" sz="2025" i="1">
                                <a:latin typeface="Cambria Math" panose="02040503050406030204" pitchFamily="18" charset="0"/>
                              </a:rPr>
                            </m:ctrlPr>
                          </m:sSubPr>
                          <m:e>
                            <m:r>
                              <a:rPr lang="en-US" altLang="zh-CN" sz="2025" i="1">
                                <a:latin typeface="Cambria Math"/>
                              </a:rPr>
                              <m:t>h𝑜</m:t>
                            </m:r>
                          </m:e>
                          <m:sub>
                            <m:r>
                              <a:rPr lang="en-US" altLang="zh-CN" sz="2025" i="1">
                                <a:latin typeface="Cambria Math"/>
                              </a:rPr>
                              <m:t>h</m:t>
                            </m:r>
                          </m:sub>
                        </m:sSub>
                        <m:d>
                          <m:dPr>
                            <m:ctrlPr>
                              <a:rPr lang="en-US" altLang="zh-CN" sz="2025" i="1">
                                <a:latin typeface="Cambria Math" panose="02040503050406030204" pitchFamily="18" charset="0"/>
                              </a:rPr>
                            </m:ctrlPr>
                          </m:dPr>
                          <m:e>
                            <m:r>
                              <a:rPr lang="en-US" altLang="zh-CN" sz="2025" i="1">
                                <a:latin typeface="Cambria Math"/>
                              </a:rPr>
                              <m:t>𝑘</m:t>
                            </m:r>
                          </m:e>
                        </m:d>
                        <m:r>
                          <a:rPr lang="en-US" altLang="zh-CN" sz="2025" i="1">
                            <a:latin typeface="Cambria Math"/>
                          </a:rPr>
                          <m:t>−</m:t>
                        </m:r>
                        <m:sSub>
                          <m:sSubPr>
                            <m:ctrlPr>
                              <a:rPr lang="en-US" altLang="zh-CN" sz="2025" i="1">
                                <a:latin typeface="Cambria Math" panose="02040503050406030204" pitchFamily="18" charset="0"/>
                              </a:rPr>
                            </m:ctrlPr>
                          </m:sSubPr>
                          <m:e>
                            <m:r>
                              <a:rPr lang="en-US" altLang="zh-CN" sz="2025" i="1">
                                <a:latin typeface="Cambria Math"/>
                              </a:rPr>
                              <m:t>𝑏</m:t>
                            </m:r>
                          </m:e>
                          <m:sub>
                            <m:r>
                              <a:rPr lang="en-US" altLang="zh-CN" sz="2025" i="1">
                                <a:latin typeface="Cambria Math"/>
                              </a:rPr>
                              <m:t>𝑜</m:t>
                            </m:r>
                            <m:r>
                              <a:rPr lang="en-US" altLang="zh-CN" sz="2025" i="1">
                                <a:latin typeface="Cambria Math" panose="02040503050406030204" pitchFamily="18" charset="0"/>
                              </a:rPr>
                              <m:t>      </m:t>
                            </m:r>
                          </m:sub>
                        </m:sSub>
                        <m:r>
                          <a:rPr lang="en-US" altLang="zh-CN" sz="2025" i="1">
                            <a:latin typeface="Cambria Math"/>
                          </a:rPr>
                          <m:t> </m:t>
                        </m:r>
                        <m:r>
                          <a:rPr lang="en-US" altLang="zh-CN" sz="2025" i="1">
                            <a:latin typeface="Cambria Math"/>
                          </a:rPr>
                          <m:t>𝑜</m:t>
                        </m:r>
                        <m:r>
                          <a:rPr lang="en-US" altLang="zh-CN" sz="2025" i="1">
                            <a:latin typeface="Cambria Math"/>
                          </a:rPr>
                          <m:t>=1,2,⋯,</m:t>
                        </m:r>
                        <m:r>
                          <a:rPr lang="en-US" altLang="zh-CN" sz="2025" i="1">
                            <a:latin typeface="Cambria Math"/>
                            <a:ea typeface="Cambria Math"/>
                          </a:rPr>
                          <m:t>𝑞</m:t>
                        </m:r>
                      </m:e>
                    </m:nary>
                  </m:oMath>
                </a14:m>
                <a:endParaRPr lang="en-US" altLang="zh-CN" sz="2025" dirty="0"/>
              </a:p>
              <a:p>
                <a:pPr>
                  <a:lnSpc>
                    <a:spcPct val="130000"/>
                  </a:lnSpc>
                  <a:spcBef>
                    <a:spcPts val="0"/>
                  </a:spcBef>
                </a:pPr>
                <a14:m>
                  <m:oMath xmlns:m="http://schemas.openxmlformats.org/officeDocument/2006/math">
                    <m:sSub>
                      <m:sSubPr>
                        <m:ctrlPr>
                          <a:rPr lang="en-US" altLang="zh-CN" sz="2025" i="1">
                            <a:latin typeface="Cambria Math" panose="02040503050406030204" pitchFamily="18" charset="0"/>
                          </a:rPr>
                        </m:ctrlPr>
                      </m:sSubPr>
                      <m:e>
                        <m:r>
                          <a:rPr lang="en-US" altLang="zh-CN" sz="2025" i="1">
                            <a:latin typeface="Cambria Math"/>
                          </a:rPr>
                          <m:t>𝑦𝑜</m:t>
                        </m:r>
                      </m:e>
                      <m:sub>
                        <m:r>
                          <a:rPr lang="en-US" altLang="zh-CN" sz="2025" i="1">
                            <a:latin typeface="Cambria Math"/>
                          </a:rPr>
                          <m:t>𝑜</m:t>
                        </m:r>
                      </m:sub>
                    </m:sSub>
                    <m:d>
                      <m:dPr>
                        <m:ctrlPr>
                          <a:rPr lang="en-US" altLang="zh-CN" sz="2025" i="1">
                            <a:latin typeface="Cambria Math" panose="02040503050406030204" pitchFamily="18" charset="0"/>
                          </a:rPr>
                        </m:ctrlPr>
                      </m:dPr>
                      <m:e>
                        <m:r>
                          <a:rPr lang="en-US" altLang="zh-CN" sz="2025" i="1">
                            <a:latin typeface="Cambria Math"/>
                          </a:rPr>
                          <m:t>𝑘</m:t>
                        </m:r>
                      </m:e>
                    </m:d>
                    <m:r>
                      <a:rPr lang="en-US" altLang="zh-CN" sz="2025" i="1">
                        <a:latin typeface="Cambria Math"/>
                      </a:rPr>
                      <m:t>=</m:t>
                    </m:r>
                    <m:r>
                      <a:rPr lang="en-US" altLang="zh-CN" sz="2025" i="1">
                        <a:latin typeface="Cambria Math"/>
                      </a:rPr>
                      <m:t>𝑓</m:t>
                    </m:r>
                    <m:d>
                      <m:dPr>
                        <m:ctrlPr>
                          <a:rPr lang="en-US" altLang="zh-CN" sz="2025" i="1">
                            <a:latin typeface="Cambria Math" panose="02040503050406030204" pitchFamily="18" charset="0"/>
                          </a:rPr>
                        </m:ctrlPr>
                      </m:dPr>
                      <m:e>
                        <m:sSub>
                          <m:sSubPr>
                            <m:ctrlPr>
                              <a:rPr lang="en-US" altLang="zh-CN" sz="2025" i="1">
                                <a:latin typeface="Cambria Math" panose="02040503050406030204" pitchFamily="18" charset="0"/>
                              </a:rPr>
                            </m:ctrlPr>
                          </m:sSubPr>
                          <m:e>
                            <m:r>
                              <a:rPr lang="en-US" altLang="zh-CN" sz="2025" i="1">
                                <a:latin typeface="Cambria Math"/>
                              </a:rPr>
                              <m:t>𝑦𝑖</m:t>
                            </m:r>
                          </m:e>
                          <m:sub>
                            <m:r>
                              <a:rPr lang="en-US" altLang="zh-CN" sz="2025" i="1">
                                <a:latin typeface="Cambria Math"/>
                              </a:rPr>
                              <m:t>𝑜</m:t>
                            </m:r>
                          </m:sub>
                        </m:sSub>
                        <m:d>
                          <m:dPr>
                            <m:ctrlPr>
                              <a:rPr lang="en-US" altLang="zh-CN" sz="2025" i="1">
                                <a:latin typeface="Cambria Math" panose="02040503050406030204" pitchFamily="18" charset="0"/>
                              </a:rPr>
                            </m:ctrlPr>
                          </m:dPr>
                          <m:e>
                            <m:r>
                              <a:rPr lang="en-US" altLang="zh-CN" sz="2025" i="1">
                                <a:latin typeface="Cambria Math"/>
                              </a:rPr>
                              <m:t>𝑘</m:t>
                            </m:r>
                          </m:e>
                        </m:d>
                      </m:e>
                    </m:d>
                    <m:r>
                      <a:rPr lang="en-US" altLang="zh-CN" sz="2025" i="1">
                        <a:latin typeface="Cambria Math"/>
                      </a:rPr>
                      <m:t>  </m:t>
                    </m:r>
                    <m:r>
                      <a:rPr lang="en-US" altLang="zh-CN" sz="2025" i="1">
                        <a:latin typeface="Cambria Math" panose="02040503050406030204" pitchFamily="18" charset="0"/>
                      </a:rPr>
                      <m:t>    </m:t>
                    </m:r>
                    <m:r>
                      <a:rPr lang="en-US" altLang="zh-CN" sz="2025" i="1">
                        <a:latin typeface="Cambria Math"/>
                      </a:rPr>
                      <m:t> </m:t>
                    </m:r>
                    <m:r>
                      <a:rPr lang="en-US" altLang="zh-CN" sz="2025" i="1">
                        <a:latin typeface="Cambria Math"/>
                      </a:rPr>
                      <m:t>𝑜</m:t>
                    </m:r>
                    <m:r>
                      <a:rPr lang="en-US" altLang="zh-CN" sz="2025" i="1">
                        <a:latin typeface="Cambria Math"/>
                      </a:rPr>
                      <m:t>=1,2,⋯,</m:t>
                    </m:r>
                    <m:r>
                      <a:rPr lang="en-US" altLang="zh-CN" sz="2025" i="1">
                        <a:latin typeface="Cambria Math"/>
                        <a:ea typeface="Cambria Math"/>
                      </a:rPr>
                      <m:t>𝑞</m:t>
                    </m:r>
                  </m:oMath>
                </a14:m>
                <a:endParaRPr lang="en-US" altLang="zh-CN" sz="2025" dirty="0"/>
              </a:p>
              <a:p>
                <a:pPr>
                  <a:lnSpc>
                    <a:spcPct val="130000"/>
                  </a:lnSpc>
                  <a:spcBef>
                    <a:spcPts val="0"/>
                  </a:spcBef>
                </a:pPr>
                <a:endParaRPr lang="en-US" altLang="zh-CN" sz="2025" dirty="0"/>
              </a:p>
              <a:p>
                <a:pPr lvl="1">
                  <a:lnSpc>
                    <a:spcPct val="130000"/>
                  </a:lnSpc>
                  <a:buSzPct val="68000"/>
                </a:pPr>
                <a:r>
                  <a:rPr lang="zh-CN" altLang="en-US" sz="1800" dirty="0">
                    <a:hlinkClick r:id="rId1" action="ppaction://hlinksldjump"/>
                  </a:rPr>
                  <a:t>程序显示</a:t>
                </a:r>
                <a:endParaRPr lang="en-US" altLang="zh-CN" sz="1800" dirty="0"/>
              </a:p>
              <a:p>
                <a:pPr marL="82296" indent="0">
                  <a:lnSpc>
                    <a:spcPct val="130000"/>
                  </a:lnSpc>
                  <a:spcBef>
                    <a:spcPts val="0"/>
                  </a:spcBef>
                  <a:buNone/>
                </a:pPr>
                <a:endParaRPr lang="en-US" altLang="zh-CN" sz="2025" b="1" dirty="0"/>
              </a:p>
              <a:p>
                <a:pPr lvl="1">
                  <a:lnSpc>
                    <a:spcPct val="130000"/>
                  </a:lnSpc>
                  <a:spcBef>
                    <a:spcPts val="0"/>
                  </a:spcBef>
                </a:pPr>
                <a:endParaRPr lang="en-US" altLang="zh-CN" sz="1725" dirty="0">
                  <a:hlinkClick r:id="rId2" action="ppaction://hlinksldjump"/>
                </a:endParaRPr>
              </a:p>
            </p:txBody>
          </p:sp>
        </mc:Choice>
        <mc:Fallback>
          <p:sp>
            <p:nvSpPr>
              <p:cNvPr id="4" name="内容占位符 2"/>
              <p:cNvSpPr txBox="1">
                <a:spLocks noRot="1" noChangeAspect="1" noMove="1" noResize="1" noEditPoints="1" noAdjustHandles="1" noChangeArrowheads="1" noChangeShapeType="1" noTextEdit="1"/>
              </p:cNvSpPr>
              <p:nvPr/>
            </p:nvSpPr>
            <p:spPr>
              <a:xfrm>
                <a:off x="0" y="1052736"/>
                <a:ext cx="8964488" cy="4525963"/>
              </a:xfrm>
              <a:prstGeom prst="rect">
                <a:avLst/>
              </a:prstGeom>
              <a:blipFill rotWithShape="0">
                <a:blip r:embed="rId3"/>
                <a:stretch>
                  <a:fillRect t="-674" r="-2651"/>
                </a:stretch>
              </a:blipFill>
            </p:spPr>
            <p:txBody>
              <a:bodyPr/>
              <a:lstStyle/>
              <a:p>
                <a:r>
                  <a:rPr lang="zh-CN" altLang="en-US">
                    <a:noFill/>
                  </a:rPr>
                  <a:t> </a:t>
                </a:r>
                <a:endParaRPr lang="zh-CN" altLang="en-US">
                  <a:noFill/>
                </a:endParaRPr>
              </a:p>
            </p:txBody>
          </p:sp>
        </mc:Fallback>
      </mc:AlternateContent>
      <p:sp>
        <p:nvSpPr>
          <p:cNvPr id="3" name="Rectangle 2"/>
          <p:cNvSpPr>
            <a:spLocks noGrp="1" noChangeArrowheads="1"/>
          </p:cNvSpPr>
          <p:nvPr>
            <p:ph type="title"/>
          </p:nvPr>
        </p:nvSpPr>
        <p:spPr>
          <a:xfrm>
            <a:off x="2510898" y="141480"/>
            <a:ext cx="2343327" cy="857250"/>
          </a:xfrm>
        </p:spPr>
        <p:txBody>
          <a:bodyPr/>
          <a:lstStyle/>
          <a:p>
            <a:r>
              <a:rPr lang="zh-CN" altLang="zh-CN" dirty="0" smtClean="0"/>
              <a:t>Training</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88640" y="249492"/>
                <a:ext cx="6172200" cy="3837018"/>
              </a:xfrm>
            </p:spPr>
            <p:txBody>
              <a:bodyPr>
                <a:noAutofit/>
              </a:bodyPr>
              <a:lstStyle/>
              <a:p>
                <a:pPr>
                  <a:lnSpc>
                    <a:spcPct val="130000"/>
                  </a:lnSpc>
                </a:pPr>
                <a:r>
                  <a:rPr lang="zh-CN" altLang="en-US" sz="2100" dirty="0"/>
                  <a:t>第三步，调整网络的权值</a:t>
                </a:r>
                <a:endParaRPr lang="en-US" altLang="zh-CN" sz="2100" dirty="0"/>
              </a:p>
              <a:p>
                <a:pPr>
                  <a:lnSpc>
                    <a:spcPct val="130000"/>
                  </a:lnSpc>
                </a:pPr>
                <a:r>
                  <a:rPr lang="zh-CN" altLang="en-US" sz="2100" dirty="0"/>
                  <a:t>利用网络期望输出和实际输出，计算误差函数对输出层的各神经元的偏导数</a:t>
                </a:r>
                <a14:m>
                  <m:oMath xmlns:m="http://schemas.openxmlformats.org/officeDocument/2006/math">
                    <m:sSub>
                      <m:sSubPr>
                        <m:ctrlPr>
                          <a:rPr lang="en-US" altLang="zh-CN" sz="2100" i="1">
                            <a:latin typeface="Cambria Math" panose="02040503050406030204" pitchFamily="18" charset="0"/>
                          </a:rPr>
                        </m:ctrlPr>
                      </m:sSubPr>
                      <m:e>
                        <m:r>
                          <a:rPr lang="zh-CN" altLang="en-US" sz="2100" i="1">
                            <a:latin typeface="Cambria Math"/>
                          </a:rPr>
                          <m:t>𝛿</m:t>
                        </m:r>
                      </m:e>
                      <m:sub>
                        <m:r>
                          <a:rPr lang="en-US" altLang="zh-CN" sz="2100" i="1">
                            <a:latin typeface="Cambria Math"/>
                          </a:rPr>
                          <m:t>𝑜</m:t>
                        </m:r>
                      </m:sub>
                    </m:sSub>
                    <m:r>
                      <a:rPr lang="en-US" altLang="zh-CN" sz="2100" i="1">
                        <a:latin typeface="Cambria Math"/>
                      </a:rPr>
                      <m:t> </m:t>
                    </m:r>
                    <m:d>
                      <m:dPr>
                        <m:ctrlPr>
                          <a:rPr lang="en-US" altLang="zh-CN" sz="2100" i="1">
                            <a:latin typeface="Cambria Math" panose="02040503050406030204" pitchFamily="18" charset="0"/>
                          </a:rPr>
                        </m:ctrlPr>
                      </m:dPr>
                      <m:e>
                        <m:r>
                          <a:rPr lang="en-US" altLang="zh-CN" sz="2100" i="1">
                            <a:latin typeface="Cambria Math"/>
                          </a:rPr>
                          <m:t>𝑘</m:t>
                        </m:r>
                      </m:e>
                    </m:d>
                  </m:oMath>
                </a14:m>
                <a:r>
                  <a:rPr lang="zh-CN" altLang="en-US" sz="2100" dirty="0"/>
                  <a:t>。</a:t>
                </a:r>
                <a:endParaRPr lang="en-US" altLang="zh-CN" sz="2100" dirty="0"/>
              </a:p>
              <a:p>
                <a:pPr>
                  <a:lnSpc>
                    <a:spcPct val="130000"/>
                  </a:lnSpc>
                </a:pPr>
                <a14:m>
                  <m:oMath xmlns:m="http://schemas.openxmlformats.org/officeDocument/2006/math">
                    <m:f>
                      <m:fPr>
                        <m:ctrlPr>
                          <a:rPr lang="en-US" altLang="zh-CN" sz="1800" i="1">
                            <a:latin typeface="Cambria Math" panose="02040503050406030204" pitchFamily="18" charset="0"/>
                          </a:rPr>
                        </m:ctrlPr>
                      </m:fPr>
                      <m:num>
                        <m:r>
                          <a:rPr lang="zh-CN" altLang="en-US" sz="1800" i="1">
                            <a:latin typeface="Cambria Math"/>
                          </a:rPr>
                          <m:t>𝜕</m:t>
                        </m:r>
                        <m:r>
                          <a:rPr lang="en-US" altLang="zh-CN" sz="1800" i="1">
                            <a:latin typeface="Cambria Math"/>
                          </a:rPr>
                          <m:t>𝑒</m:t>
                        </m:r>
                      </m:num>
                      <m:den>
                        <m:r>
                          <a:rPr lang="zh-CN" altLang="en-US" sz="1800" i="1">
                            <a:latin typeface="Cambria Math"/>
                          </a:rPr>
                          <m:t>𝜕</m:t>
                        </m:r>
                        <m:sSub>
                          <m:sSubPr>
                            <m:ctrlPr>
                              <a:rPr lang="en-US" altLang="zh-CN" sz="1800" i="1">
                                <a:latin typeface="Cambria Math" panose="02040503050406030204" pitchFamily="18" charset="0"/>
                              </a:rPr>
                            </m:ctrlPr>
                          </m:sSubPr>
                          <m:e>
                            <m:r>
                              <a:rPr lang="en-US" altLang="zh-CN" sz="1800" i="1">
                                <a:latin typeface="Cambria Math"/>
                              </a:rPr>
                              <m:t>𝑤</m:t>
                            </m:r>
                          </m:e>
                          <m:sub>
                            <m:r>
                              <a:rPr lang="en-US" altLang="zh-CN" sz="1800" i="1">
                                <a:latin typeface="Cambria Math"/>
                              </a:rPr>
                              <m:t>h𝑜</m:t>
                            </m:r>
                          </m:sub>
                        </m:sSub>
                      </m:den>
                    </m:f>
                    <m:r>
                      <a:rPr lang="en-US" altLang="zh-CN" sz="1800" i="1">
                        <a:latin typeface="Cambria Math"/>
                      </a:rPr>
                      <m:t>=</m:t>
                    </m:r>
                    <m:f>
                      <m:fPr>
                        <m:ctrlPr>
                          <a:rPr lang="en-US" altLang="zh-CN" sz="1800" i="1">
                            <a:latin typeface="Cambria Math" panose="02040503050406030204" pitchFamily="18" charset="0"/>
                          </a:rPr>
                        </m:ctrlPr>
                      </m:fPr>
                      <m:num>
                        <m:r>
                          <a:rPr lang="zh-CN" altLang="en-US" sz="1800" i="1">
                            <a:latin typeface="Cambria Math"/>
                          </a:rPr>
                          <m:t>𝜕</m:t>
                        </m:r>
                        <m:r>
                          <a:rPr lang="en-US" altLang="zh-CN" sz="1800" i="1">
                            <a:latin typeface="Cambria Math"/>
                          </a:rPr>
                          <m:t>𝑒</m:t>
                        </m:r>
                      </m:num>
                      <m:den>
                        <m:r>
                          <a:rPr lang="zh-CN" altLang="en-US" sz="1800" i="1">
                            <a:latin typeface="Cambria Math"/>
                          </a:rPr>
                          <m:t>𝜕</m:t>
                        </m:r>
                        <m:sSub>
                          <m:sSubPr>
                            <m:ctrlPr>
                              <a:rPr lang="en-US" altLang="zh-CN" sz="1800" i="1">
                                <a:latin typeface="Cambria Math" panose="02040503050406030204" pitchFamily="18" charset="0"/>
                              </a:rPr>
                            </m:ctrlPr>
                          </m:sSubPr>
                          <m:e>
                            <m:r>
                              <a:rPr lang="en-US" altLang="zh-CN" sz="1800" i="1">
                                <a:latin typeface="Cambria Math"/>
                              </a:rPr>
                              <m:t>𝑦𝑖</m:t>
                            </m:r>
                          </m:e>
                          <m:sub>
                            <m:r>
                              <a:rPr lang="en-US" altLang="zh-CN" sz="1800" i="1">
                                <a:latin typeface="Cambria Math"/>
                              </a:rPr>
                              <m:t>𝑜</m:t>
                            </m:r>
                          </m:sub>
                        </m:sSub>
                      </m:den>
                    </m:f>
                    <m:r>
                      <a:rPr lang="en-US" altLang="zh-CN" sz="1800" i="1">
                        <a:latin typeface="Cambria Math"/>
                      </a:rPr>
                      <m:t> </m:t>
                    </m:r>
                    <m:f>
                      <m:fPr>
                        <m:ctrlPr>
                          <a:rPr lang="en-US" altLang="zh-CN" sz="1800" i="1">
                            <a:latin typeface="Cambria Math" panose="02040503050406030204" pitchFamily="18" charset="0"/>
                          </a:rPr>
                        </m:ctrlPr>
                      </m:fPr>
                      <m:num>
                        <m:r>
                          <a:rPr lang="zh-CN" altLang="en-US" sz="1800" i="1">
                            <a:latin typeface="Cambria Math"/>
                          </a:rPr>
                          <m:t>𝜕</m:t>
                        </m:r>
                        <m:sSub>
                          <m:sSubPr>
                            <m:ctrlPr>
                              <a:rPr lang="en-US" altLang="zh-CN" sz="1800" i="1">
                                <a:latin typeface="Cambria Math" panose="02040503050406030204" pitchFamily="18" charset="0"/>
                              </a:rPr>
                            </m:ctrlPr>
                          </m:sSubPr>
                          <m:e>
                            <m:r>
                              <a:rPr lang="en-US" altLang="zh-CN" sz="1800" i="1">
                                <a:latin typeface="Cambria Math"/>
                              </a:rPr>
                              <m:t>𝑦𝑖</m:t>
                            </m:r>
                          </m:e>
                          <m:sub>
                            <m:r>
                              <a:rPr lang="en-US" altLang="zh-CN" sz="1800" i="1">
                                <a:latin typeface="Cambria Math"/>
                              </a:rPr>
                              <m:t>𝑜</m:t>
                            </m:r>
                          </m:sub>
                        </m:sSub>
                      </m:num>
                      <m:den>
                        <m:r>
                          <a:rPr lang="zh-CN" altLang="en-US" sz="1800" i="1">
                            <a:latin typeface="Cambria Math"/>
                          </a:rPr>
                          <m:t>𝜕</m:t>
                        </m:r>
                        <m:sSub>
                          <m:sSubPr>
                            <m:ctrlPr>
                              <a:rPr lang="en-US" altLang="zh-CN" sz="1800" i="1">
                                <a:latin typeface="Cambria Math" panose="02040503050406030204" pitchFamily="18" charset="0"/>
                              </a:rPr>
                            </m:ctrlPr>
                          </m:sSubPr>
                          <m:e>
                            <m:r>
                              <a:rPr lang="en-US" altLang="zh-CN" sz="1800" i="1">
                                <a:latin typeface="Cambria Math"/>
                              </a:rPr>
                              <m:t>𝑤</m:t>
                            </m:r>
                          </m:e>
                          <m:sub>
                            <m:r>
                              <a:rPr lang="en-US" altLang="zh-CN" sz="1800" i="1">
                                <a:latin typeface="Cambria Math"/>
                              </a:rPr>
                              <m:t>h𝑜</m:t>
                            </m:r>
                          </m:sub>
                        </m:sSub>
                      </m:den>
                    </m:f>
                  </m:oMath>
                </a14:m>
                <a:r>
                  <a:rPr lang="en-US" altLang="zh-CN" sz="1800" dirty="0"/>
                  <a:t>      </a:t>
                </a:r>
                <a14:m>
                  <m:oMath xmlns:m="http://schemas.openxmlformats.org/officeDocument/2006/math">
                    <m:f>
                      <m:fPr>
                        <m:ctrlPr>
                          <a:rPr lang="en-US" altLang="zh-CN" sz="1800" i="1" dirty="0">
                            <a:latin typeface="Cambria Math" panose="02040503050406030204" pitchFamily="18" charset="0"/>
                          </a:rPr>
                        </m:ctrlPr>
                      </m:fPr>
                      <m:num>
                        <m:r>
                          <a:rPr lang="zh-CN" altLang="en-US" sz="1800" i="1" dirty="0">
                            <a:latin typeface="Cambria Math"/>
                          </a:rPr>
                          <m:t>𝜕</m:t>
                        </m:r>
                        <m:sSub>
                          <m:sSubPr>
                            <m:ctrlPr>
                              <a:rPr lang="en-US" altLang="zh-CN" sz="1800" i="1" dirty="0">
                                <a:latin typeface="Cambria Math" panose="02040503050406030204" pitchFamily="18" charset="0"/>
                              </a:rPr>
                            </m:ctrlPr>
                          </m:sSubPr>
                          <m:e>
                            <m:r>
                              <a:rPr lang="en-US" altLang="zh-CN" sz="1800" i="1" dirty="0">
                                <a:latin typeface="Cambria Math"/>
                              </a:rPr>
                              <m:t>𝑦𝑖</m:t>
                            </m:r>
                          </m:e>
                          <m:sub>
                            <m:r>
                              <a:rPr lang="en-US" altLang="zh-CN" sz="1800" i="1" dirty="0">
                                <a:latin typeface="Cambria Math"/>
                              </a:rPr>
                              <m:t>𝑜</m:t>
                            </m:r>
                          </m:sub>
                        </m:sSub>
                        <m:r>
                          <a:rPr lang="en-US" altLang="zh-CN" sz="1800" i="1" dirty="0">
                            <a:latin typeface="Cambria Math"/>
                          </a:rPr>
                          <m:t> (</m:t>
                        </m:r>
                        <m:r>
                          <a:rPr lang="en-US" altLang="zh-CN" sz="1800" i="1" dirty="0">
                            <a:latin typeface="Cambria Math"/>
                          </a:rPr>
                          <m:t>𝑘</m:t>
                        </m:r>
                        <m:r>
                          <a:rPr lang="en-US" altLang="zh-CN" sz="1800" i="1" dirty="0">
                            <a:latin typeface="Cambria Math"/>
                          </a:rPr>
                          <m:t>)</m:t>
                        </m:r>
                      </m:num>
                      <m:den>
                        <m:r>
                          <a:rPr lang="zh-CN" altLang="en-US" sz="1800" i="1" dirty="0">
                            <a:latin typeface="Cambria Math"/>
                          </a:rPr>
                          <m:t>𝜕</m:t>
                        </m:r>
                        <m:sSub>
                          <m:sSubPr>
                            <m:ctrlPr>
                              <a:rPr lang="en-US" altLang="zh-CN" sz="1800" i="1" dirty="0">
                                <a:latin typeface="Cambria Math" panose="02040503050406030204" pitchFamily="18" charset="0"/>
                              </a:rPr>
                            </m:ctrlPr>
                          </m:sSubPr>
                          <m:e>
                            <m:r>
                              <a:rPr lang="en-US" altLang="zh-CN" sz="1800" i="1" dirty="0">
                                <a:latin typeface="Cambria Math"/>
                              </a:rPr>
                              <m:t>𝑤</m:t>
                            </m:r>
                          </m:e>
                          <m:sub>
                            <m:r>
                              <a:rPr lang="en-US" altLang="zh-CN" sz="1800" i="1" dirty="0">
                                <a:latin typeface="Cambria Math"/>
                              </a:rPr>
                              <m:t>h𝑜</m:t>
                            </m:r>
                          </m:sub>
                        </m:sSub>
                      </m:den>
                    </m:f>
                    <m:r>
                      <a:rPr lang="en-US" altLang="zh-CN" sz="1800" i="1" dirty="0">
                        <a:latin typeface="Cambria Math"/>
                      </a:rPr>
                      <m:t>=</m:t>
                    </m:r>
                    <m:f>
                      <m:fPr>
                        <m:ctrlPr>
                          <a:rPr lang="en-US" altLang="zh-CN" sz="1800" i="1" dirty="0">
                            <a:latin typeface="Cambria Math" panose="02040503050406030204" pitchFamily="18" charset="0"/>
                          </a:rPr>
                        </m:ctrlPr>
                      </m:fPr>
                      <m:num>
                        <m:r>
                          <a:rPr lang="zh-CN" altLang="en-US" sz="1800" i="1" dirty="0">
                            <a:latin typeface="Cambria Math"/>
                          </a:rPr>
                          <m:t>𝜕</m:t>
                        </m:r>
                        <m:r>
                          <a:rPr lang="en-US" altLang="zh-CN" sz="1800" i="1" dirty="0">
                            <a:latin typeface="Cambria Math"/>
                          </a:rPr>
                          <m:t>(</m:t>
                        </m:r>
                        <m:nary>
                          <m:naryPr>
                            <m:chr m:val="∑"/>
                            <m:ctrlPr>
                              <a:rPr lang="en-US" altLang="zh-CN" sz="1800" i="1">
                                <a:latin typeface="Cambria Math" panose="02040503050406030204" pitchFamily="18" charset="0"/>
                              </a:rPr>
                            </m:ctrlPr>
                          </m:naryPr>
                          <m:sub>
                            <m:r>
                              <a:rPr lang="en-US" altLang="zh-CN" sz="1800" i="1">
                                <a:latin typeface="Cambria Math"/>
                              </a:rPr>
                              <m:t>h</m:t>
                            </m:r>
                          </m:sub>
                          <m:sup>
                            <m:r>
                              <a:rPr lang="en-US" altLang="zh-CN" sz="1800" i="1">
                                <a:latin typeface="Cambria Math"/>
                              </a:rPr>
                              <m:t>𝑝</m:t>
                            </m:r>
                          </m:sup>
                          <m:e>
                            <m:sSub>
                              <m:sSubPr>
                                <m:ctrlPr>
                                  <a:rPr lang="en-US" altLang="zh-CN" sz="1800" i="1">
                                    <a:latin typeface="Cambria Math" panose="02040503050406030204" pitchFamily="18" charset="0"/>
                                  </a:rPr>
                                </m:ctrlPr>
                              </m:sSubPr>
                              <m:e>
                                <m:r>
                                  <a:rPr lang="en-US" altLang="zh-CN" sz="1800" i="1">
                                    <a:latin typeface="Cambria Math"/>
                                  </a:rPr>
                                  <m:t>𝑤</m:t>
                                </m:r>
                              </m:e>
                              <m:sub>
                                <m:r>
                                  <a:rPr lang="en-US" altLang="zh-CN" sz="1800" i="1">
                                    <a:latin typeface="Cambria Math"/>
                                  </a:rPr>
                                  <m:t>h𝑜</m:t>
                                </m:r>
                              </m:sub>
                            </m:sSub>
                            <m:sSub>
                              <m:sSubPr>
                                <m:ctrlPr>
                                  <a:rPr lang="en-US" altLang="zh-CN" sz="1800" i="1">
                                    <a:latin typeface="Cambria Math" panose="02040503050406030204" pitchFamily="18" charset="0"/>
                                  </a:rPr>
                                </m:ctrlPr>
                              </m:sSubPr>
                              <m:e>
                                <m:r>
                                  <a:rPr lang="en-US" altLang="zh-CN" sz="1800" i="1">
                                    <a:latin typeface="Cambria Math"/>
                                  </a:rPr>
                                  <m:t>h𝑜</m:t>
                                </m:r>
                              </m:e>
                              <m:sub>
                                <m:r>
                                  <a:rPr lang="en-US" altLang="zh-CN" sz="1800" i="1">
                                    <a:latin typeface="Cambria Math"/>
                                  </a:rPr>
                                  <m:t>h</m:t>
                                </m:r>
                              </m:sub>
                            </m:sSub>
                            <m:d>
                              <m:dPr>
                                <m:ctrlPr>
                                  <a:rPr lang="en-US" altLang="zh-CN" sz="1800" i="1">
                                    <a:latin typeface="Cambria Math" panose="02040503050406030204" pitchFamily="18" charset="0"/>
                                  </a:rPr>
                                </m:ctrlPr>
                              </m:dPr>
                              <m:e>
                                <m:r>
                                  <a:rPr lang="en-US" altLang="zh-CN" sz="1800" i="1">
                                    <a:latin typeface="Cambria Math"/>
                                  </a:rPr>
                                  <m:t>𝑘</m:t>
                                </m:r>
                              </m:e>
                            </m:d>
                            <m:r>
                              <a:rPr lang="en-US" altLang="zh-CN" sz="1800" i="1">
                                <a:latin typeface="Cambria Math"/>
                              </a:rPr>
                              <m:t>−</m:t>
                            </m:r>
                            <m:sSub>
                              <m:sSubPr>
                                <m:ctrlPr>
                                  <a:rPr lang="en-US" altLang="zh-CN" sz="1800" i="1">
                                    <a:latin typeface="Cambria Math" panose="02040503050406030204" pitchFamily="18" charset="0"/>
                                  </a:rPr>
                                </m:ctrlPr>
                              </m:sSubPr>
                              <m:e>
                                <m:r>
                                  <a:rPr lang="en-US" altLang="zh-CN" sz="1800" i="1">
                                    <a:latin typeface="Cambria Math"/>
                                  </a:rPr>
                                  <m:t>𝑏</m:t>
                                </m:r>
                              </m:e>
                              <m:sub>
                                <m:r>
                                  <a:rPr lang="en-US" altLang="zh-CN" sz="1800" i="1">
                                    <a:latin typeface="Cambria Math"/>
                                  </a:rPr>
                                  <m:t>𝑜</m:t>
                                </m:r>
                              </m:sub>
                            </m:sSub>
                            <m:r>
                              <a:rPr lang="en-US" altLang="zh-CN" sz="1800" i="1">
                                <a:latin typeface="Cambria Math"/>
                              </a:rPr>
                              <m:t> </m:t>
                            </m:r>
                          </m:e>
                        </m:nary>
                        <m:r>
                          <a:rPr lang="en-US" altLang="zh-CN" sz="1800" i="1" dirty="0">
                            <a:latin typeface="Cambria Math"/>
                          </a:rPr>
                          <m:t>)</m:t>
                        </m:r>
                      </m:num>
                      <m:den>
                        <m:r>
                          <a:rPr lang="zh-CN" altLang="en-US" sz="1800" i="1" dirty="0">
                            <a:latin typeface="Cambria Math"/>
                          </a:rPr>
                          <m:t>𝜕</m:t>
                        </m:r>
                        <m:sSub>
                          <m:sSubPr>
                            <m:ctrlPr>
                              <a:rPr lang="en-US" altLang="zh-CN" sz="1800" i="1" dirty="0">
                                <a:latin typeface="Cambria Math" panose="02040503050406030204" pitchFamily="18" charset="0"/>
                              </a:rPr>
                            </m:ctrlPr>
                          </m:sSubPr>
                          <m:e>
                            <m:r>
                              <a:rPr lang="en-US" altLang="zh-CN" sz="1800" i="1" dirty="0">
                                <a:latin typeface="Cambria Math"/>
                              </a:rPr>
                              <m:t>𝑤</m:t>
                            </m:r>
                          </m:e>
                          <m:sub>
                            <m:r>
                              <a:rPr lang="en-US" altLang="zh-CN" sz="1800" i="1" dirty="0">
                                <a:latin typeface="Cambria Math"/>
                              </a:rPr>
                              <m:t>h𝑜</m:t>
                            </m:r>
                          </m:sub>
                        </m:sSub>
                      </m:den>
                    </m:f>
                    <m:r>
                      <a:rPr lang="en-US" altLang="zh-CN" sz="1800" i="1" dirty="0">
                        <a:latin typeface="Cambria Math"/>
                      </a:rPr>
                      <m:t>=</m:t>
                    </m:r>
                    <m:sSub>
                      <m:sSubPr>
                        <m:ctrlPr>
                          <a:rPr lang="en-US" altLang="zh-CN" sz="1800" i="1" dirty="0">
                            <a:latin typeface="Cambria Math" panose="02040503050406030204" pitchFamily="18" charset="0"/>
                          </a:rPr>
                        </m:ctrlPr>
                      </m:sSubPr>
                      <m:e>
                        <m:r>
                          <a:rPr lang="en-US" altLang="zh-CN" sz="1800" i="1" dirty="0">
                            <a:latin typeface="Cambria Math"/>
                          </a:rPr>
                          <m:t>h𝑜</m:t>
                        </m:r>
                      </m:e>
                      <m:sub>
                        <m:r>
                          <a:rPr lang="en-US" altLang="zh-CN" sz="1800" i="1" dirty="0">
                            <a:latin typeface="Cambria Math"/>
                          </a:rPr>
                          <m:t>h</m:t>
                        </m:r>
                      </m:sub>
                    </m:sSub>
                    <m:r>
                      <a:rPr lang="en-US" altLang="zh-CN" sz="1800" i="1" dirty="0">
                        <a:latin typeface="Cambria Math"/>
                      </a:rPr>
                      <m:t> (</m:t>
                    </m:r>
                    <m:r>
                      <a:rPr lang="en-US" altLang="zh-CN" sz="1800" i="1" dirty="0">
                        <a:latin typeface="Cambria Math"/>
                      </a:rPr>
                      <m:t>𝑘</m:t>
                    </m:r>
                    <m:r>
                      <a:rPr lang="en-US" altLang="zh-CN" sz="1800" i="1" dirty="0">
                        <a:latin typeface="Cambria Math"/>
                      </a:rPr>
                      <m:t>)</m:t>
                    </m:r>
                  </m:oMath>
                </a14:m>
                <a:endParaRPr lang="en-US" altLang="zh-CN" sz="1800" dirty="0"/>
              </a:p>
              <a:p>
                <a:pPr>
                  <a:lnSpc>
                    <a:spcPct val="130000"/>
                  </a:lnSpc>
                </a:pPr>
                <a14:m>
                  <m:oMath xmlns:m="http://schemas.openxmlformats.org/officeDocument/2006/math">
                    <m:f>
                      <m:fPr>
                        <m:ctrlPr>
                          <a:rPr lang="en-US" altLang="zh-CN" sz="1800" i="1">
                            <a:latin typeface="Cambria Math" panose="02040503050406030204" pitchFamily="18" charset="0"/>
                          </a:rPr>
                        </m:ctrlPr>
                      </m:fPr>
                      <m:num>
                        <m:r>
                          <a:rPr lang="en-US" altLang="zh-CN" sz="1800" i="1">
                            <a:latin typeface="Cambria Math"/>
                          </a:rPr>
                          <m:t>𝜕</m:t>
                        </m:r>
                        <m:r>
                          <a:rPr lang="en-US" altLang="zh-CN" sz="1800" i="1">
                            <a:latin typeface="Cambria Math"/>
                          </a:rPr>
                          <m:t>𝑒</m:t>
                        </m:r>
                      </m:num>
                      <m:den>
                        <m:r>
                          <a:rPr lang="en-US" altLang="zh-CN" sz="1800" i="1">
                            <a:latin typeface="Cambria Math"/>
                          </a:rPr>
                          <m:t>𝜕</m:t>
                        </m:r>
                        <m:sSub>
                          <m:sSubPr>
                            <m:ctrlPr>
                              <a:rPr lang="en-US" altLang="zh-CN" sz="1800" i="1">
                                <a:latin typeface="Cambria Math" panose="02040503050406030204" pitchFamily="18" charset="0"/>
                              </a:rPr>
                            </m:ctrlPr>
                          </m:sSubPr>
                          <m:e>
                            <m:r>
                              <a:rPr lang="en-US" altLang="zh-CN" sz="1800" i="1">
                                <a:latin typeface="Cambria Math"/>
                              </a:rPr>
                              <m:t>𝑦𝑖</m:t>
                            </m:r>
                          </m:e>
                          <m:sub>
                            <m:r>
                              <a:rPr lang="en-US" altLang="zh-CN" sz="1800" i="1">
                                <a:latin typeface="Cambria Math"/>
                              </a:rPr>
                              <m:t>𝑜</m:t>
                            </m:r>
                          </m:sub>
                        </m:sSub>
                      </m:den>
                    </m:f>
                    <m:r>
                      <a:rPr lang="en-US" altLang="zh-CN" sz="1800" i="1">
                        <a:latin typeface="Cambria Math"/>
                      </a:rPr>
                      <m:t>=</m:t>
                    </m:r>
                    <m:f>
                      <m:fPr>
                        <m:ctrlPr>
                          <a:rPr lang="en-US" altLang="zh-CN" sz="1800" i="1">
                            <a:latin typeface="Cambria Math" panose="02040503050406030204" pitchFamily="18" charset="0"/>
                          </a:rPr>
                        </m:ctrlPr>
                      </m:fPr>
                      <m:num>
                        <m:r>
                          <a:rPr lang="zh-CN" altLang="en-US" sz="1800" i="1">
                            <a:latin typeface="Cambria Math"/>
                          </a:rPr>
                          <m:t>𝜕</m:t>
                        </m:r>
                        <m:r>
                          <a:rPr lang="en-US" altLang="zh-CN" sz="1800" i="1">
                            <a:latin typeface="Cambria Math"/>
                          </a:rPr>
                          <m:t>(</m:t>
                        </m:r>
                        <m:f>
                          <m:fPr>
                            <m:ctrlPr>
                              <a:rPr lang="en-US" altLang="zh-CN" sz="1800" i="1">
                                <a:latin typeface="Cambria Math" panose="02040503050406030204" pitchFamily="18" charset="0"/>
                              </a:rPr>
                            </m:ctrlPr>
                          </m:fPr>
                          <m:num>
                            <m:r>
                              <a:rPr lang="en-US" altLang="zh-CN" sz="1800" i="1">
                                <a:latin typeface="Cambria Math"/>
                              </a:rPr>
                              <m:t>1</m:t>
                            </m:r>
                          </m:num>
                          <m:den>
                            <m:r>
                              <a:rPr lang="en-US" altLang="zh-CN" sz="1800" i="1">
                                <a:latin typeface="Cambria Math"/>
                              </a:rPr>
                              <m:t>2</m:t>
                            </m:r>
                          </m:den>
                        </m:f>
                        <m:nary>
                          <m:naryPr>
                            <m:chr m:val="∑"/>
                            <m:ctrlPr>
                              <a:rPr lang="en-US" altLang="zh-CN" sz="1800" i="1">
                                <a:latin typeface="Cambria Math" panose="02040503050406030204" pitchFamily="18" charset="0"/>
                              </a:rPr>
                            </m:ctrlPr>
                          </m:naryPr>
                          <m:sub>
                            <m:r>
                              <m:rPr>
                                <m:brk m:alnAt="23"/>
                              </m:rPr>
                              <a:rPr lang="en-US" altLang="zh-CN" sz="1800" i="1">
                                <a:latin typeface="Cambria Math"/>
                              </a:rPr>
                              <m:t>𝑜</m:t>
                            </m:r>
                            <m:r>
                              <a:rPr lang="en-US" altLang="zh-CN" sz="1800" i="1">
                                <a:latin typeface="Cambria Math"/>
                              </a:rPr>
                              <m:t>=1</m:t>
                            </m:r>
                          </m:sub>
                          <m:sup>
                            <m:r>
                              <a:rPr lang="en-US" altLang="zh-CN" sz="1800" i="1">
                                <a:latin typeface="Cambria Math"/>
                              </a:rPr>
                              <m:t>𝑞</m:t>
                            </m:r>
                          </m:sup>
                          <m:e>
                            <m:r>
                              <a:rPr lang="en-US" altLang="zh-CN" sz="1800" i="1">
                                <a:latin typeface="Cambria Math"/>
                              </a:rPr>
                              <m:t>(</m:t>
                            </m:r>
                            <m:sSup>
                              <m:sSupPr>
                                <m:ctrlPr>
                                  <a:rPr lang="en-US" altLang="zh-CN" sz="1800" i="1">
                                    <a:latin typeface="Cambria Math" panose="02040503050406030204" pitchFamily="18" charset="0"/>
                                  </a:rPr>
                                </m:ctrlPr>
                              </m:sSupPr>
                              <m:e>
                                <m:sSub>
                                  <m:sSubPr>
                                    <m:ctrlPr>
                                      <a:rPr lang="en-US" altLang="zh-CN" sz="1800" i="1">
                                        <a:latin typeface="Cambria Math" panose="02040503050406030204" pitchFamily="18" charset="0"/>
                                      </a:rPr>
                                    </m:ctrlPr>
                                  </m:sSubPr>
                                  <m:e>
                                    <m:r>
                                      <a:rPr lang="en-US" altLang="zh-CN" sz="1800" i="1">
                                        <a:latin typeface="Cambria Math"/>
                                      </a:rPr>
                                      <m:t>𝑑</m:t>
                                    </m:r>
                                  </m:e>
                                  <m:sub>
                                    <m:r>
                                      <a:rPr lang="en-US" altLang="zh-CN" sz="1800" i="1">
                                        <a:latin typeface="Cambria Math"/>
                                      </a:rPr>
                                      <m:t>𝑜</m:t>
                                    </m:r>
                                  </m:sub>
                                </m:sSub>
                                <m:d>
                                  <m:dPr>
                                    <m:ctrlPr>
                                      <a:rPr lang="en-US" altLang="zh-CN" sz="1800" i="1">
                                        <a:latin typeface="Cambria Math" panose="02040503050406030204" pitchFamily="18" charset="0"/>
                                      </a:rPr>
                                    </m:ctrlPr>
                                  </m:dPr>
                                  <m:e>
                                    <m:r>
                                      <a:rPr lang="en-US" altLang="zh-CN" sz="1800" i="1">
                                        <a:latin typeface="Cambria Math"/>
                                      </a:rPr>
                                      <m:t>𝑘</m:t>
                                    </m:r>
                                  </m:e>
                                </m:d>
                                <m:r>
                                  <a:rPr lang="en-US" altLang="zh-CN" sz="1800" i="1">
                                    <a:latin typeface="Cambria Math"/>
                                  </a:rPr>
                                  <m:t>−</m:t>
                                </m:r>
                                <m:sSub>
                                  <m:sSubPr>
                                    <m:ctrlPr>
                                      <a:rPr lang="en-US" altLang="zh-CN" sz="1800" i="1">
                                        <a:latin typeface="Cambria Math" panose="02040503050406030204" pitchFamily="18" charset="0"/>
                                      </a:rPr>
                                    </m:ctrlPr>
                                  </m:sSubPr>
                                  <m:e>
                                    <m:r>
                                      <a:rPr lang="en-US" altLang="zh-CN" sz="1800" i="1">
                                        <a:latin typeface="Cambria Math"/>
                                      </a:rPr>
                                      <m:t>𝑦𝑜</m:t>
                                    </m:r>
                                  </m:e>
                                  <m:sub>
                                    <m:r>
                                      <a:rPr lang="en-US" altLang="zh-CN" sz="1800" i="1">
                                        <a:latin typeface="Cambria Math"/>
                                      </a:rPr>
                                      <m:t>𝑜</m:t>
                                    </m:r>
                                  </m:sub>
                                </m:sSub>
                                <m:d>
                                  <m:dPr>
                                    <m:ctrlPr>
                                      <a:rPr lang="en-US" altLang="zh-CN" sz="1800" i="1">
                                        <a:latin typeface="Cambria Math" panose="02040503050406030204" pitchFamily="18" charset="0"/>
                                      </a:rPr>
                                    </m:ctrlPr>
                                  </m:dPr>
                                  <m:e>
                                    <m:r>
                                      <a:rPr lang="en-US" altLang="zh-CN" sz="1800" i="1">
                                        <a:latin typeface="Cambria Math"/>
                                      </a:rPr>
                                      <m:t>𝑘</m:t>
                                    </m:r>
                                  </m:e>
                                </m:d>
                                <m:r>
                                  <a:rPr lang="en-US" altLang="zh-CN" sz="1800" i="1">
                                    <a:latin typeface="Cambria Math"/>
                                  </a:rPr>
                                  <m:t>)</m:t>
                                </m:r>
                              </m:e>
                              <m:sup>
                                <m:r>
                                  <a:rPr lang="en-US" altLang="zh-CN" sz="1800" i="1">
                                    <a:latin typeface="Cambria Math"/>
                                  </a:rPr>
                                  <m:t>2</m:t>
                                </m:r>
                              </m:sup>
                            </m:sSup>
                            <m:r>
                              <a:rPr lang="en-US" altLang="zh-CN" sz="1800" i="1">
                                <a:latin typeface="Cambria Math"/>
                              </a:rPr>
                              <m:t>) </m:t>
                            </m:r>
                          </m:e>
                        </m:nary>
                      </m:num>
                      <m:den>
                        <m:sSub>
                          <m:sSubPr>
                            <m:ctrlPr>
                              <a:rPr lang="en-US" altLang="zh-CN" sz="1800" i="1">
                                <a:latin typeface="Cambria Math" panose="02040503050406030204" pitchFamily="18" charset="0"/>
                              </a:rPr>
                            </m:ctrlPr>
                          </m:sSubPr>
                          <m:e>
                            <m:r>
                              <a:rPr lang="zh-CN" altLang="en-US" sz="1800" i="1">
                                <a:latin typeface="Cambria Math"/>
                              </a:rPr>
                              <m:t>𝜕</m:t>
                            </m:r>
                            <m:r>
                              <a:rPr lang="en-US" altLang="zh-CN" sz="1800" i="1">
                                <a:latin typeface="Cambria Math"/>
                              </a:rPr>
                              <m:t>𝑦𝑖</m:t>
                            </m:r>
                          </m:e>
                          <m:sub>
                            <m:r>
                              <a:rPr lang="en-US" altLang="zh-CN" sz="1800" i="1">
                                <a:latin typeface="Cambria Math"/>
                              </a:rPr>
                              <m:t>𝑜</m:t>
                            </m:r>
                          </m:sub>
                        </m:sSub>
                      </m:den>
                    </m:f>
                  </m:oMath>
                </a14:m>
                <a:endParaRPr lang="en-US" altLang="zh-CN" sz="1800" i="1" dirty="0">
                  <a:latin typeface="Cambria Math"/>
                </a:endParaRPr>
              </a:p>
              <a:p>
                <a:pPr marL="0" indent="0">
                  <a:lnSpc>
                    <a:spcPct val="130000"/>
                  </a:lnSpc>
                  <a:buNone/>
                </a:pPr>
                <a14:m>
                  <m:oMathPara xmlns:m="http://schemas.openxmlformats.org/officeDocument/2006/math">
                    <m:oMathParaPr>
                      <m:jc m:val="centerGroup"/>
                    </m:oMathParaPr>
                    <m:oMath xmlns:m="http://schemas.openxmlformats.org/officeDocument/2006/math">
                      <m:r>
                        <a:rPr lang="en-US" altLang="zh-CN" sz="1800" i="1">
                          <a:latin typeface="Cambria Math"/>
                        </a:rPr>
                        <m:t>=−</m:t>
                      </m:r>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a:rPr>
                                <m:t>𝑑</m:t>
                              </m:r>
                            </m:e>
                            <m:sub>
                              <m:r>
                                <a:rPr lang="en-US" altLang="zh-CN" sz="1800" i="1">
                                  <a:latin typeface="Cambria Math"/>
                                </a:rPr>
                                <m:t>𝑜</m:t>
                              </m:r>
                            </m:sub>
                          </m:sSub>
                          <m:d>
                            <m:dPr>
                              <m:ctrlPr>
                                <a:rPr lang="en-US" altLang="zh-CN" sz="1800" i="1">
                                  <a:latin typeface="Cambria Math" panose="02040503050406030204" pitchFamily="18" charset="0"/>
                                </a:rPr>
                              </m:ctrlPr>
                            </m:dPr>
                            <m:e>
                              <m:r>
                                <a:rPr lang="en-US" altLang="zh-CN" sz="1800" i="1">
                                  <a:latin typeface="Cambria Math"/>
                                </a:rPr>
                                <m:t>𝑘</m:t>
                              </m:r>
                            </m:e>
                          </m:d>
                          <m:r>
                            <a:rPr lang="en-US" altLang="zh-CN" sz="1800" i="1">
                              <a:latin typeface="Cambria Math"/>
                            </a:rPr>
                            <m:t>−</m:t>
                          </m:r>
                          <m:sSub>
                            <m:sSubPr>
                              <m:ctrlPr>
                                <a:rPr lang="en-US" altLang="zh-CN" sz="1800" i="1">
                                  <a:latin typeface="Cambria Math" panose="02040503050406030204" pitchFamily="18" charset="0"/>
                                </a:rPr>
                              </m:ctrlPr>
                            </m:sSubPr>
                            <m:e>
                              <m:r>
                                <a:rPr lang="en-US" altLang="zh-CN" sz="1800" i="1">
                                  <a:latin typeface="Cambria Math"/>
                                </a:rPr>
                                <m:t>𝑦𝑜</m:t>
                              </m:r>
                            </m:e>
                            <m:sub>
                              <m:r>
                                <a:rPr lang="en-US" altLang="zh-CN" sz="1800" i="1">
                                  <a:latin typeface="Cambria Math"/>
                                </a:rPr>
                                <m:t>𝑜</m:t>
                              </m:r>
                            </m:sub>
                          </m:sSub>
                          <m:d>
                            <m:dPr>
                              <m:ctrlPr>
                                <a:rPr lang="en-US" altLang="zh-CN" sz="1800" i="1">
                                  <a:latin typeface="Cambria Math" panose="02040503050406030204" pitchFamily="18" charset="0"/>
                                </a:rPr>
                              </m:ctrlPr>
                            </m:dPr>
                            <m:e>
                              <m:r>
                                <a:rPr lang="en-US" altLang="zh-CN" sz="1800" i="1">
                                  <a:latin typeface="Cambria Math"/>
                                </a:rPr>
                                <m:t>𝑘</m:t>
                              </m:r>
                            </m:e>
                          </m:d>
                        </m:e>
                      </m:d>
                      <m:sSub>
                        <m:sSubPr>
                          <m:ctrlPr>
                            <a:rPr lang="en-US" altLang="zh-CN" sz="1800" i="1">
                              <a:latin typeface="Cambria Math" panose="02040503050406030204" pitchFamily="18" charset="0"/>
                            </a:rPr>
                          </m:ctrlPr>
                        </m:sSubPr>
                        <m:e>
                          <m:r>
                            <a:rPr lang="en-US" altLang="zh-CN" sz="1800" i="1">
                              <a:latin typeface="Cambria Math"/>
                            </a:rPr>
                            <m:t>𝑦</m:t>
                          </m:r>
                          <m:sSup>
                            <m:sSupPr>
                              <m:ctrlPr>
                                <a:rPr lang="en-US" altLang="zh-CN" sz="1800" i="1">
                                  <a:latin typeface="Cambria Math" panose="02040503050406030204" pitchFamily="18" charset="0"/>
                                </a:rPr>
                              </m:ctrlPr>
                            </m:sSupPr>
                            <m:e>
                              <m:r>
                                <a:rPr lang="en-US" altLang="zh-CN" sz="1800" i="1">
                                  <a:latin typeface="Cambria Math"/>
                                </a:rPr>
                                <m:t>𝑜</m:t>
                              </m:r>
                            </m:e>
                            <m:sup>
                              <m:r>
                                <a:rPr lang="en-US" altLang="zh-CN" sz="1800" i="1">
                                  <a:latin typeface="Cambria Math"/>
                                </a:rPr>
                                <m:t>′</m:t>
                              </m:r>
                            </m:sup>
                          </m:sSup>
                        </m:e>
                        <m:sub>
                          <m:r>
                            <a:rPr lang="en-US" altLang="zh-CN" sz="1800" i="1">
                              <a:latin typeface="Cambria Math"/>
                            </a:rPr>
                            <m:t>𝑜</m:t>
                          </m:r>
                        </m:sub>
                      </m:sSub>
                      <m:r>
                        <a:rPr lang="en-US" altLang="zh-CN" sz="1800" i="1">
                          <a:latin typeface="Cambria Math"/>
                        </a:rPr>
                        <m:t> </m:t>
                      </m:r>
                      <m:d>
                        <m:dPr>
                          <m:ctrlPr>
                            <a:rPr lang="en-US" altLang="zh-CN" sz="1800" i="1">
                              <a:latin typeface="Cambria Math" panose="02040503050406030204" pitchFamily="18" charset="0"/>
                            </a:rPr>
                          </m:ctrlPr>
                        </m:dPr>
                        <m:e>
                          <m:r>
                            <a:rPr lang="en-US" altLang="zh-CN" sz="1800" i="1">
                              <a:latin typeface="Cambria Math"/>
                            </a:rPr>
                            <m:t>𝑘</m:t>
                          </m:r>
                        </m:e>
                      </m:d>
                    </m:oMath>
                  </m:oMathPara>
                </a14:m>
                <a:endParaRPr lang="en-US" altLang="zh-CN" sz="1800" i="1" dirty="0">
                  <a:latin typeface="Cambria Math"/>
                </a:endParaRPr>
              </a:p>
              <a:p>
                <a:pPr marL="0" indent="0">
                  <a:lnSpc>
                    <a:spcPct val="130000"/>
                  </a:lnSpc>
                  <a:buNone/>
                </a:pPr>
                <a:r>
                  <a:rPr lang="en-US" altLang="zh-CN" sz="1800" dirty="0"/>
                  <a:t>                              </a:t>
                </a:r>
                <a14:m>
                  <m:oMath xmlns:m="http://schemas.openxmlformats.org/officeDocument/2006/math">
                    <m:r>
                      <a:rPr lang="en-US" altLang="zh-CN" sz="1800" i="1">
                        <a:latin typeface="Cambria Math"/>
                      </a:rPr>
                      <m:t>=−</m:t>
                    </m:r>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a:rPr>
                              <m:t>𝑑</m:t>
                            </m:r>
                          </m:e>
                          <m:sub>
                            <m:r>
                              <a:rPr lang="en-US" altLang="zh-CN" sz="1800" i="1">
                                <a:latin typeface="Cambria Math"/>
                              </a:rPr>
                              <m:t>𝑜</m:t>
                            </m:r>
                          </m:sub>
                        </m:sSub>
                        <m:d>
                          <m:dPr>
                            <m:ctrlPr>
                              <a:rPr lang="en-US" altLang="zh-CN" sz="1800" i="1">
                                <a:latin typeface="Cambria Math" panose="02040503050406030204" pitchFamily="18" charset="0"/>
                              </a:rPr>
                            </m:ctrlPr>
                          </m:dPr>
                          <m:e>
                            <m:r>
                              <a:rPr lang="en-US" altLang="zh-CN" sz="1800" i="1">
                                <a:latin typeface="Cambria Math"/>
                              </a:rPr>
                              <m:t>𝑘</m:t>
                            </m:r>
                          </m:e>
                        </m:d>
                        <m:r>
                          <a:rPr lang="en-US" altLang="zh-CN" sz="1800" i="1">
                            <a:latin typeface="Cambria Math"/>
                          </a:rPr>
                          <m:t>−</m:t>
                        </m:r>
                        <m:sSub>
                          <m:sSubPr>
                            <m:ctrlPr>
                              <a:rPr lang="en-US" altLang="zh-CN" sz="1800" i="1">
                                <a:latin typeface="Cambria Math" panose="02040503050406030204" pitchFamily="18" charset="0"/>
                              </a:rPr>
                            </m:ctrlPr>
                          </m:sSubPr>
                          <m:e>
                            <m:r>
                              <a:rPr lang="en-US" altLang="zh-CN" sz="1800" i="1">
                                <a:latin typeface="Cambria Math"/>
                              </a:rPr>
                              <m:t>𝑦𝑜</m:t>
                            </m:r>
                          </m:e>
                          <m:sub>
                            <m:r>
                              <a:rPr lang="en-US" altLang="zh-CN" sz="1800" i="1">
                                <a:latin typeface="Cambria Math"/>
                              </a:rPr>
                              <m:t>𝑜</m:t>
                            </m:r>
                          </m:sub>
                        </m:sSub>
                        <m:d>
                          <m:dPr>
                            <m:ctrlPr>
                              <a:rPr lang="en-US" altLang="zh-CN" sz="1800" i="1">
                                <a:latin typeface="Cambria Math" panose="02040503050406030204" pitchFamily="18" charset="0"/>
                              </a:rPr>
                            </m:ctrlPr>
                          </m:dPr>
                          <m:e>
                            <m:r>
                              <a:rPr lang="en-US" altLang="zh-CN" sz="1800" i="1">
                                <a:latin typeface="Cambria Math"/>
                              </a:rPr>
                              <m:t>𝑘</m:t>
                            </m:r>
                          </m:e>
                        </m:d>
                      </m:e>
                    </m:d>
                    <m:sSup>
                      <m:sSupPr>
                        <m:ctrlPr>
                          <a:rPr lang="en-US" altLang="zh-CN" sz="1800" i="1">
                            <a:latin typeface="Cambria Math" panose="02040503050406030204" pitchFamily="18" charset="0"/>
                          </a:rPr>
                        </m:ctrlPr>
                      </m:sSupPr>
                      <m:e>
                        <m:r>
                          <a:rPr lang="en-US" altLang="zh-CN" sz="1800" i="1">
                            <a:latin typeface="Cambria Math"/>
                          </a:rPr>
                          <m:t>𝑓</m:t>
                        </m:r>
                      </m:e>
                      <m:sup>
                        <m:r>
                          <a:rPr lang="en-US" altLang="zh-CN" sz="1800" i="1">
                            <a:latin typeface="Cambria Math"/>
                          </a:rPr>
                          <m:t>′</m:t>
                        </m:r>
                      </m:sup>
                    </m:sSup>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a:rPr>
                              <m:t>𝑦𝑖</m:t>
                            </m:r>
                          </m:e>
                          <m:sub>
                            <m:r>
                              <a:rPr lang="en-US" altLang="zh-CN" sz="1800" i="1">
                                <a:latin typeface="Cambria Math"/>
                              </a:rPr>
                              <m:t>𝑜</m:t>
                            </m:r>
                          </m:sub>
                        </m:sSub>
                        <m:r>
                          <a:rPr lang="en-US" altLang="zh-CN" sz="1800" i="1">
                            <a:latin typeface="Cambria Math"/>
                          </a:rPr>
                          <m:t> </m:t>
                        </m:r>
                        <m:d>
                          <m:dPr>
                            <m:ctrlPr>
                              <a:rPr lang="en-US" altLang="zh-CN" sz="1800" i="1">
                                <a:latin typeface="Cambria Math" panose="02040503050406030204" pitchFamily="18" charset="0"/>
                              </a:rPr>
                            </m:ctrlPr>
                          </m:dPr>
                          <m:e>
                            <m:r>
                              <a:rPr lang="en-US" altLang="zh-CN" sz="1800" i="1">
                                <a:latin typeface="Cambria Math"/>
                              </a:rPr>
                              <m:t>𝑘</m:t>
                            </m:r>
                          </m:e>
                        </m:d>
                      </m:e>
                    </m:d>
                  </m:oMath>
                </a14:m>
                <a:endParaRPr lang="en-US" altLang="zh-CN" sz="1800" i="1" dirty="0">
                  <a:latin typeface="Cambria Math"/>
                </a:endParaRPr>
              </a:p>
              <a:p>
                <a:pPr marL="0" indent="0">
                  <a:lnSpc>
                    <a:spcPct val="130000"/>
                  </a:lnSpc>
                  <a:buNone/>
                </a:pPr>
                <a14:m>
                  <m:oMathPara xmlns:m="http://schemas.openxmlformats.org/officeDocument/2006/math">
                    <m:oMathParaPr>
                      <m:jc m:val="centerGroup"/>
                    </m:oMathParaPr>
                    <m:oMath xmlns:m="http://schemas.openxmlformats.org/officeDocument/2006/math">
                      <m:r>
                        <a:rPr lang="en-US" altLang="zh-CN" sz="1800" i="1">
                          <a:latin typeface="Cambria Math"/>
                        </a:rPr>
                        <m:t>                                 =−</m:t>
                      </m:r>
                      <m:sSub>
                        <m:sSubPr>
                          <m:ctrlPr>
                            <a:rPr lang="en-US" altLang="zh-CN" sz="1800" i="1">
                              <a:latin typeface="Cambria Math" panose="02040503050406030204" pitchFamily="18" charset="0"/>
                            </a:rPr>
                          </m:ctrlPr>
                        </m:sSubPr>
                        <m:e>
                          <m:r>
                            <a:rPr lang="zh-CN" altLang="en-US" sz="1800" i="1">
                              <a:latin typeface="Cambria Math"/>
                            </a:rPr>
                            <m:t>𝛿</m:t>
                          </m:r>
                        </m:e>
                        <m:sub>
                          <m:r>
                            <a:rPr lang="en-US" altLang="zh-CN" sz="1800" i="1">
                              <a:latin typeface="Cambria Math"/>
                            </a:rPr>
                            <m:t>𝑜</m:t>
                          </m:r>
                        </m:sub>
                      </m:sSub>
                      <m:r>
                        <a:rPr lang="en-US" altLang="zh-CN" sz="1800" i="1">
                          <a:latin typeface="Cambria Math"/>
                        </a:rPr>
                        <m:t> </m:t>
                      </m:r>
                      <m:d>
                        <m:dPr>
                          <m:ctrlPr>
                            <a:rPr lang="en-US" altLang="zh-CN" sz="1800" i="1">
                              <a:latin typeface="Cambria Math" panose="02040503050406030204" pitchFamily="18" charset="0"/>
                            </a:rPr>
                          </m:ctrlPr>
                        </m:dPr>
                        <m:e>
                          <m:r>
                            <a:rPr lang="en-US" altLang="zh-CN" sz="1800" i="1">
                              <a:latin typeface="Cambria Math"/>
                            </a:rPr>
                            <m:t>𝑘</m:t>
                          </m:r>
                        </m:e>
                      </m:d>
                      <m:r>
                        <a:rPr lang="en-US" altLang="zh-CN" sz="1800">
                          <a:latin typeface="Cambria Math"/>
                        </a:rPr>
                        <m:t>          </m:t>
                      </m:r>
                    </m:oMath>
                  </m:oMathPara>
                </a14:m>
                <a:endParaRPr lang="en-US" altLang="zh-CN" sz="1800" dirty="0">
                  <a:latin typeface="Cambria Math"/>
                </a:endParaRPr>
              </a:p>
              <a:p>
                <a:pPr lvl="1">
                  <a:lnSpc>
                    <a:spcPct val="130000"/>
                  </a:lnSpc>
                  <a:buSzPct val="68000"/>
                </a:pPr>
                <a:r>
                  <a:rPr lang="zh-CN" altLang="en-US" sz="1800" dirty="0">
                    <a:hlinkClick r:id="rId1" action="ppaction://hlinksldjump"/>
                  </a:rPr>
                  <a:t>程序显示</a:t>
                </a:r>
                <a:endParaRPr lang="en-US" altLang="zh-CN" sz="1800" dirty="0"/>
              </a:p>
              <a:p>
                <a:pPr marL="0" indent="0">
                  <a:lnSpc>
                    <a:spcPct val="130000"/>
                  </a:lnSpc>
                  <a:buNone/>
                </a:pPr>
                <a:endParaRPr lang="en-US" altLang="zh-CN" sz="1800" dirty="0">
                  <a:latin typeface="Cambria Math"/>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251520" y="332656"/>
                <a:ext cx="8229600" cy="5116024"/>
              </a:xfrm>
              <a:blipFill rotWithShape="0">
                <a:blip r:embed="rId2"/>
                <a:stretch>
                  <a:fillRect t="-358" b="-15375"/>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350658" y="627535"/>
                <a:ext cx="6172200" cy="3394472"/>
              </a:xfrm>
            </p:spPr>
            <p:txBody>
              <a:bodyPr/>
              <a:lstStyle/>
              <a:p>
                <a:r>
                  <a:rPr lang="zh-CN" altLang="en-US" sz="2100" dirty="0">
                    <a:latin typeface="+mn-ea"/>
                  </a:rPr>
                  <a:t>利用隐含层到输出层的连接权值、输出层的</a:t>
                </a:r>
                <a14:m>
                  <m:oMath xmlns:m="http://schemas.openxmlformats.org/officeDocument/2006/math">
                    <m:sSub>
                      <m:sSubPr>
                        <m:ctrlPr>
                          <a:rPr lang="en-US" altLang="zh-CN" sz="2100" i="1">
                            <a:latin typeface="Cambria Math" panose="02040503050406030204" pitchFamily="18" charset="0"/>
                          </a:rPr>
                        </m:ctrlPr>
                      </m:sSubPr>
                      <m:e>
                        <m:r>
                          <a:rPr lang="zh-CN" altLang="en-US" sz="2100" i="1">
                            <a:latin typeface="Cambria Math" panose="02040503050406030204" pitchFamily="18" charset="0"/>
                          </a:rPr>
                          <m:t>𝛿</m:t>
                        </m:r>
                      </m:e>
                      <m:sub>
                        <m:r>
                          <a:rPr lang="en-US" altLang="zh-CN" sz="2100" i="1">
                            <a:latin typeface="Cambria Math" panose="02040503050406030204" pitchFamily="18" charset="0"/>
                          </a:rPr>
                          <m:t>𝑜</m:t>
                        </m:r>
                      </m:sub>
                    </m:sSub>
                    <m:r>
                      <a:rPr lang="en-US" altLang="zh-CN" sz="2100" i="1">
                        <a:latin typeface="Cambria Math" panose="02040503050406030204" pitchFamily="18" charset="0"/>
                      </a:rPr>
                      <m:t> (</m:t>
                    </m:r>
                    <m:r>
                      <a:rPr lang="en-US" altLang="zh-CN" sz="2100" i="1">
                        <a:latin typeface="Cambria Math" panose="02040503050406030204" pitchFamily="18" charset="0"/>
                      </a:rPr>
                      <m:t>𝑘</m:t>
                    </m:r>
                    <m:r>
                      <a:rPr lang="en-US" altLang="zh-CN" sz="2100" i="1">
                        <a:latin typeface="Cambria Math" panose="02040503050406030204" pitchFamily="18" charset="0"/>
                      </a:rPr>
                      <m:t>)</m:t>
                    </m:r>
                  </m:oMath>
                </a14:m>
                <a:r>
                  <a:rPr lang="zh-CN" altLang="en-US" sz="2100" dirty="0">
                    <a:latin typeface="+mn-ea"/>
                  </a:rPr>
                  <a:t>和隐含层的输出计算误差函数对隐含层各神经元的偏导数</a:t>
                </a:r>
                <a14:m>
                  <m:oMath xmlns:m="http://schemas.openxmlformats.org/officeDocument/2006/math">
                    <m:sSub>
                      <m:sSubPr>
                        <m:ctrlPr>
                          <a:rPr lang="en-US" altLang="zh-CN" sz="2100" i="1">
                            <a:latin typeface="Cambria Math" panose="02040503050406030204" pitchFamily="18" charset="0"/>
                          </a:rPr>
                        </m:ctrlPr>
                      </m:sSubPr>
                      <m:e>
                        <m:r>
                          <a:rPr lang="zh-CN" altLang="en-US" sz="2100" i="1">
                            <a:latin typeface="Cambria Math" panose="02040503050406030204" pitchFamily="18" charset="0"/>
                          </a:rPr>
                          <m:t>𝛿</m:t>
                        </m:r>
                      </m:e>
                      <m:sub>
                        <m:r>
                          <a:rPr lang="en-US" altLang="zh-CN" sz="2100" i="1">
                            <a:latin typeface="Cambria Math" panose="02040503050406030204" pitchFamily="18" charset="0"/>
                          </a:rPr>
                          <m:t>h</m:t>
                        </m:r>
                      </m:sub>
                    </m:sSub>
                    <m:r>
                      <a:rPr lang="en-US" altLang="zh-CN" sz="2100" i="1">
                        <a:latin typeface="Cambria Math" panose="02040503050406030204" pitchFamily="18" charset="0"/>
                      </a:rPr>
                      <m:t> (</m:t>
                    </m:r>
                    <m:r>
                      <a:rPr lang="en-US" altLang="zh-CN" sz="2100" i="1">
                        <a:latin typeface="Cambria Math" panose="02040503050406030204" pitchFamily="18" charset="0"/>
                      </a:rPr>
                      <m:t>𝑘</m:t>
                    </m:r>
                    <m:r>
                      <a:rPr lang="en-US" altLang="zh-CN" sz="2100" i="1">
                        <a:latin typeface="Cambria Math" panose="02040503050406030204" pitchFamily="18" charset="0"/>
                      </a:rPr>
                      <m:t>)</m:t>
                    </m:r>
                  </m:oMath>
                </a14:m>
                <a:r>
                  <a:rPr lang="zh-CN" altLang="en-US" sz="2100" dirty="0">
                    <a:latin typeface="+mn-ea"/>
                  </a:rPr>
                  <a:t>。 </a:t>
                </a:r>
              </a:p>
              <a:p>
                <a:pPr>
                  <a:lnSpc>
                    <a:spcPct val="130000"/>
                  </a:lnSpc>
                </a:pPr>
                <a14:m>
                  <m:oMath xmlns:m="http://schemas.openxmlformats.org/officeDocument/2006/math">
                    <m:f>
                      <m:fPr>
                        <m:ctrlPr>
                          <a:rPr lang="en-US" altLang="zh-CN" sz="2100" i="1">
                            <a:latin typeface="Cambria Math" panose="02040503050406030204" pitchFamily="18" charset="0"/>
                          </a:rPr>
                        </m:ctrlPr>
                      </m:fPr>
                      <m:num>
                        <m:r>
                          <a:rPr lang="zh-CN" altLang="en-US" sz="2100" i="1">
                            <a:latin typeface="Cambria Math"/>
                          </a:rPr>
                          <m:t>𝜕</m:t>
                        </m:r>
                        <m:r>
                          <a:rPr lang="en-US" altLang="zh-CN" sz="2100" i="1">
                            <a:latin typeface="Cambria Math"/>
                          </a:rPr>
                          <m:t>𝑒</m:t>
                        </m:r>
                      </m:num>
                      <m:den>
                        <m:r>
                          <a:rPr lang="zh-CN" altLang="en-US" sz="2100" i="1">
                            <a:latin typeface="Cambria Math"/>
                          </a:rPr>
                          <m:t>𝜕</m:t>
                        </m:r>
                        <m:sSub>
                          <m:sSubPr>
                            <m:ctrlPr>
                              <a:rPr lang="en-US" altLang="zh-CN" sz="2100" i="1">
                                <a:latin typeface="Cambria Math" panose="02040503050406030204" pitchFamily="18" charset="0"/>
                              </a:rPr>
                            </m:ctrlPr>
                          </m:sSubPr>
                          <m:e>
                            <m:r>
                              <a:rPr lang="en-US" altLang="zh-CN" sz="2100" i="1">
                                <a:latin typeface="Cambria Math"/>
                              </a:rPr>
                              <m:t>𝑤</m:t>
                            </m:r>
                          </m:e>
                          <m:sub>
                            <m:r>
                              <a:rPr lang="en-US" altLang="zh-CN" sz="2100" i="1">
                                <a:latin typeface="Cambria Math"/>
                              </a:rPr>
                              <m:t>h𝑜</m:t>
                            </m:r>
                          </m:sub>
                        </m:sSub>
                      </m:den>
                    </m:f>
                    <m:r>
                      <a:rPr lang="en-US" altLang="zh-CN" sz="2100" i="1">
                        <a:latin typeface="Cambria Math"/>
                      </a:rPr>
                      <m:t>=</m:t>
                    </m:r>
                    <m:f>
                      <m:fPr>
                        <m:ctrlPr>
                          <a:rPr lang="en-US" altLang="zh-CN" sz="2100" i="1">
                            <a:latin typeface="Cambria Math" panose="02040503050406030204" pitchFamily="18" charset="0"/>
                          </a:rPr>
                        </m:ctrlPr>
                      </m:fPr>
                      <m:num>
                        <m:r>
                          <a:rPr lang="zh-CN" altLang="en-US" sz="2100" i="1">
                            <a:latin typeface="Cambria Math"/>
                          </a:rPr>
                          <m:t>𝜕</m:t>
                        </m:r>
                        <m:r>
                          <a:rPr lang="en-US" altLang="zh-CN" sz="2100" i="1">
                            <a:latin typeface="Cambria Math"/>
                          </a:rPr>
                          <m:t>𝑒</m:t>
                        </m:r>
                      </m:num>
                      <m:den>
                        <m:r>
                          <a:rPr lang="zh-CN" altLang="en-US" sz="2100" i="1">
                            <a:latin typeface="Cambria Math"/>
                          </a:rPr>
                          <m:t>𝜕</m:t>
                        </m:r>
                        <m:sSub>
                          <m:sSubPr>
                            <m:ctrlPr>
                              <a:rPr lang="en-US" altLang="zh-CN" sz="2100" i="1">
                                <a:latin typeface="Cambria Math" panose="02040503050406030204" pitchFamily="18" charset="0"/>
                              </a:rPr>
                            </m:ctrlPr>
                          </m:sSubPr>
                          <m:e>
                            <m:r>
                              <a:rPr lang="en-US" altLang="zh-CN" sz="2100" i="1">
                                <a:latin typeface="Cambria Math"/>
                              </a:rPr>
                              <m:t>𝑦𝑖</m:t>
                            </m:r>
                          </m:e>
                          <m:sub>
                            <m:r>
                              <a:rPr lang="en-US" altLang="zh-CN" sz="2100" i="1">
                                <a:latin typeface="Cambria Math"/>
                              </a:rPr>
                              <m:t>𝑜</m:t>
                            </m:r>
                          </m:sub>
                        </m:sSub>
                      </m:den>
                    </m:f>
                    <m:r>
                      <a:rPr lang="en-US" altLang="zh-CN" sz="2100" i="1">
                        <a:latin typeface="Cambria Math"/>
                      </a:rPr>
                      <m:t> </m:t>
                    </m:r>
                    <m:f>
                      <m:fPr>
                        <m:ctrlPr>
                          <a:rPr lang="en-US" altLang="zh-CN" sz="2100" i="1">
                            <a:latin typeface="Cambria Math" panose="02040503050406030204" pitchFamily="18" charset="0"/>
                          </a:rPr>
                        </m:ctrlPr>
                      </m:fPr>
                      <m:num>
                        <m:r>
                          <a:rPr lang="zh-CN" altLang="en-US" sz="2100" i="1">
                            <a:latin typeface="Cambria Math"/>
                          </a:rPr>
                          <m:t>𝜕</m:t>
                        </m:r>
                        <m:sSub>
                          <m:sSubPr>
                            <m:ctrlPr>
                              <a:rPr lang="en-US" altLang="zh-CN" sz="2100" i="1">
                                <a:latin typeface="Cambria Math" panose="02040503050406030204" pitchFamily="18" charset="0"/>
                              </a:rPr>
                            </m:ctrlPr>
                          </m:sSubPr>
                          <m:e>
                            <m:r>
                              <a:rPr lang="en-US" altLang="zh-CN" sz="2100" i="1">
                                <a:latin typeface="Cambria Math"/>
                              </a:rPr>
                              <m:t>𝑦𝑖</m:t>
                            </m:r>
                          </m:e>
                          <m:sub>
                            <m:r>
                              <a:rPr lang="en-US" altLang="zh-CN" sz="2100" i="1">
                                <a:latin typeface="Cambria Math"/>
                              </a:rPr>
                              <m:t>𝑜</m:t>
                            </m:r>
                          </m:sub>
                        </m:sSub>
                      </m:num>
                      <m:den>
                        <m:r>
                          <a:rPr lang="zh-CN" altLang="en-US" sz="2100" i="1">
                            <a:latin typeface="Cambria Math"/>
                          </a:rPr>
                          <m:t>𝜕</m:t>
                        </m:r>
                        <m:sSub>
                          <m:sSubPr>
                            <m:ctrlPr>
                              <a:rPr lang="en-US" altLang="zh-CN" sz="2100" i="1">
                                <a:latin typeface="Cambria Math" panose="02040503050406030204" pitchFamily="18" charset="0"/>
                              </a:rPr>
                            </m:ctrlPr>
                          </m:sSubPr>
                          <m:e>
                            <m:r>
                              <a:rPr lang="en-US" altLang="zh-CN" sz="2100" i="1">
                                <a:latin typeface="Cambria Math"/>
                              </a:rPr>
                              <m:t>𝑤</m:t>
                            </m:r>
                          </m:e>
                          <m:sub>
                            <m:r>
                              <a:rPr lang="en-US" altLang="zh-CN" sz="2100" i="1">
                                <a:latin typeface="Cambria Math"/>
                              </a:rPr>
                              <m:t>h𝑜</m:t>
                            </m:r>
                          </m:sub>
                        </m:sSub>
                      </m:den>
                    </m:f>
                    <m:r>
                      <a:rPr lang="en-US" altLang="zh-CN" sz="2100">
                        <a:latin typeface="Cambria Math"/>
                      </a:rPr>
                      <m:t>=−</m:t>
                    </m:r>
                    <m:sSub>
                      <m:sSubPr>
                        <m:ctrlPr>
                          <a:rPr lang="el-GR" altLang="zh-CN" sz="2100" i="1">
                            <a:latin typeface="Cambria Math" panose="02040503050406030204" pitchFamily="18" charset="0"/>
                            <a:ea typeface="Cambria Math"/>
                          </a:rPr>
                        </m:ctrlPr>
                      </m:sSubPr>
                      <m:e>
                        <m:r>
                          <m:rPr>
                            <m:sty m:val="p"/>
                          </m:rPr>
                          <a:rPr lang="el-GR" altLang="zh-CN" sz="2100" i="1">
                            <a:latin typeface="Cambria Math"/>
                            <a:ea typeface="Cambria Math"/>
                          </a:rPr>
                          <m:t>δ</m:t>
                        </m:r>
                      </m:e>
                      <m:sub>
                        <m:r>
                          <a:rPr lang="en-US" altLang="zh-CN" sz="2100" i="1">
                            <a:latin typeface="Cambria Math"/>
                            <a:ea typeface="Cambria Math"/>
                          </a:rPr>
                          <m:t>𝑜</m:t>
                        </m:r>
                      </m:sub>
                    </m:sSub>
                    <m:d>
                      <m:dPr>
                        <m:ctrlPr>
                          <a:rPr lang="en-US" altLang="zh-CN" sz="2100" i="1">
                            <a:latin typeface="Cambria Math" panose="02040503050406030204" pitchFamily="18" charset="0"/>
                            <a:ea typeface="Cambria Math"/>
                          </a:rPr>
                        </m:ctrlPr>
                      </m:dPr>
                      <m:e>
                        <m:r>
                          <a:rPr lang="en-US" altLang="zh-CN" sz="2100" i="1">
                            <a:latin typeface="Cambria Math"/>
                            <a:ea typeface="Cambria Math"/>
                          </a:rPr>
                          <m:t>𝑘</m:t>
                        </m:r>
                      </m:e>
                    </m:d>
                    <m:sSub>
                      <m:sSubPr>
                        <m:ctrlPr>
                          <a:rPr lang="en-US" altLang="zh-CN" sz="2100" i="1">
                            <a:latin typeface="Cambria Math" panose="02040503050406030204" pitchFamily="18" charset="0"/>
                            <a:ea typeface="Cambria Math"/>
                          </a:rPr>
                        </m:ctrlPr>
                      </m:sSubPr>
                      <m:e>
                        <m:r>
                          <a:rPr lang="en-US" altLang="zh-CN" sz="2100" i="1">
                            <a:latin typeface="Cambria Math"/>
                            <a:ea typeface="Cambria Math"/>
                          </a:rPr>
                          <m:t>h𝑜</m:t>
                        </m:r>
                      </m:e>
                      <m:sub>
                        <m:r>
                          <a:rPr lang="en-US" altLang="zh-CN" sz="2100" i="1">
                            <a:latin typeface="Cambria Math"/>
                            <a:ea typeface="Cambria Math"/>
                          </a:rPr>
                          <m:t>h</m:t>
                        </m:r>
                      </m:sub>
                    </m:sSub>
                    <m:r>
                      <a:rPr lang="en-US" altLang="zh-CN" sz="2100" i="1">
                        <a:latin typeface="Cambria Math"/>
                        <a:ea typeface="Cambria Math"/>
                      </a:rPr>
                      <m:t> (</m:t>
                    </m:r>
                    <m:r>
                      <a:rPr lang="en-US" altLang="zh-CN" sz="2100" i="1">
                        <a:latin typeface="Cambria Math"/>
                        <a:ea typeface="Cambria Math"/>
                      </a:rPr>
                      <m:t>𝑘</m:t>
                    </m:r>
                    <m:r>
                      <a:rPr lang="en-US" altLang="zh-CN" sz="2100" i="1">
                        <a:latin typeface="Cambria Math"/>
                        <a:ea typeface="Cambria Math"/>
                      </a:rPr>
                      <m:t>)</m:t>
                    </m:r>
                  </m:oMath>
                </a14:m>
                <a:endParaRPr lang="en-US" altLang="zh-CN" sz="2100" dirty="0"/>
              </a:p>
              <a:p>
                <a:pPr>
                  <a:lnSpc>
                    <a:spcPct val="130000"/>
                  </a:lnSpc>
                </a:pPr>
                <a14:m>
                  <m:oMath xmlns:m="http://schemas.openxmlformats.org/officeDocument/2006/math">
                    <m:f>
                      <m:fPr>
                        <m:ctrlPr>
                          <a:rPr lang="en-US" altLang="zh-CN" sz="2100" i="1">
                            <a:latin typeface="Cambria Math" panose="02040503050406030204" pitchFamily="18" charset="0"/>
                          </a:rPr>
                        </m:ctrlPr>
                      </m:fPr>
                      <m:num>
                        <m:r>
                          <a:rPr lang="zh-CN" altLang="en-US" sz="2100" i="1">
                            <a:latin typeface="Cambria Math"/>
                          </a:rPr>
                          <m:t>𝜕</m:t>
                        </m:r>
                        <m:r>
                          <a:rPr lang="en-US" altLang="zh-CN" sz="2100" i="1">
                            <a:latin typeface="Cambria Math"/>
                          </a:rPr>
                          <m:t>𝑒</m:t>
                        </m:r>
                      </m:num>
                      <m:den>
                        <m:r>
                          <a:rPr lang="zh-CN" altLang="en-US" sz="2100" i="1">
                            <a:latin typeface="Cambria Math"/>
                          </a:rPr>
                          <m:t>𝜕</m:t>
                        </m:r>
                        <m:sSub>
                          <m:sSubPr>
                            <m:ctrlPr>
                              <a:rPr lang="en-US" altLang="zh-CN" sz="2100" i="1">
                                <a:latin typeface="Cambria Math" panose="02040503050406030204" pitchFamily="18" charset="0"/>
                              </a:rPr>
                            </m:ctrlPr>
                          </m:sSubPr>
                          <m:e>
                            <m:r>
                              <a:rPr lang="en-US" altLang="zh-CN" sz="2100" i="1">
                                <a:latin typeface="Cambria Math"/>
                              </a:rPr>
                              <m:t>𝑤</m:t>
                            </m:r>
                          </m:e>
                          <m:sub>
                            <m:r>
                              <a:rPr lang="en-US" altLang="zh-CN" sz="2100" i="1">
                                <a:latin typeface="Cambria Math"/>
                              </a:rPr>
                              <m:t>𝑖h</m:t>
                            </m:r>
                          </m:sub>
                        </m:sSub>
                      </m:den>
                    </m:f>
                    <m:r>
                      <a:rPr lang="en-US" altLang="zh-CN" sz="2100" i="1">
                        <a:latin typeface="Cambria Math"/>
                      </a:rPr>
                      <m:t>=</m:t>
                    </m:r>
                    <m:f>
                      <m:fPr>
                        <m:ctrlPr>
                          <a:rPr lang="en-US" altLang="zh-CN" sz="2100" i="1">
                            <a:latin typeface="Cambria Math" panose="02040503050406030204" pitchFamily="18" charset="0"/>
                          </a:rPr>
                        </m:ctrlPr>
                      </m:fPr>
                      <m:num>
                        <m:r>
                          <a:rPr lang="zh-CN" altLang="en-US" sz="2100" i="1">
                            <a:latin typeface="Cambria Math"/>
                          </a:rPr>
                          <m:t>𝜕</m:t>
                        </m:r>
                        <m:r>
                          <a:rPr lang="en-US" altLang="zh-CN" sz="2100" i="1">
                            <a:latin typeface="Cambria Math"/>
                          </a:rPr>
                          <m:t>𝑒</m:t>
                        </m:r>
                      </m:num>
                      <m:den>
                        <m:r>
                          <a:rPr lang="zh-CN" altLang="en-US" sz="2100" i="1">
                            <a:latin typeface="Cambria Math"/>
                          </a:rPr>
                          <m:t>𝜕</m:t>
                        </m:r>
                        <m:sSub>
                          <m:sSubPr>
                            <m:ctrlPr>
                              <a:rPr lang="en-US" altLang="zh-CN" sz="2100" i="1">
                                <a:latin typeface="Cambria Math" panose="02040503050406030204" pitchFamily="18" charset="0"/>
                              </a:rPr>
                            </m:ctrlPr>
                          </m:sSubPr>
                          <m:e>
                            <m:r>
                              <a:rPr lang="en-US" altLang="zh-CN" sz="2100" i="1">
                                <a:latin typeface="Cambria Math"/>
                              </a:rPr>
                              <m:t>h𝑖</m:t>
                            </m:r>
                          </m:e>
                          <m:sub>
                            <m:r>
                              <a:rPr lang="en-US" altLang="zh-CN" sz="2100" i="1">
                                <a:latin typeface="Cambria Math"/>
                              </a:rPr>
                              <m:t>h</m:t>
                            </m:r>
                          </m:sub>
                        </m:sSub>
                        <m:r>
                          <a:rPr lang="en-US" altLang="zh-CN" sz="2100" i="1">
                            <a:latin typeface="Cambria Math"/>
                          </a:rPr>
                          <m:t>(</m:t>
                        </m:r>
                        <m:r>
                          <a:rPr lang="en-US" altLang="zh-CN" sz="2100" i="1">
                            <a:latin typeface="Cambria Math"/>
                          </a:rPr>
                          <m:t>𝑘</m:t>
                        </m:r>
                        <m:r>
                          <a:rPr lang="en-US" altLang="zh-CN" sz="2100" i="1">
                            <a:latin typeface="Cambria Math"/>
                          </a:rPr>
                          <m:t>)</m:t>
                        </m:r>
                      </m:den>
                    </m:f>
                    <m:r>
                      <a:rPr lang="en-US" altLang="zh-CN" sz="2100" i="1">
                        <a:latin typeface="Cambria Math"/>
                      </a:rPr>
                      <m:t> </m:t>
                    </m:r>
                    <m:f>
                      <m:fPr>
                        <m:ctrlPr>
                          <a:rPr lang="en-US" altLang="zh-CN" sz="2100" i="1">
                            <a:latin typeface="Cambria Math" panose="02040503050406030204" pitchFamily="18" charset="0"/>
                          </a:rPr>
                        </m:ctrlPr>
                      </m:fPr>
                      <m:num>
                        <m:r>
                          <a:rPr lang="zh-CN" altLang="en-US" sz="2100" i="1">
                            <a:latin typeface="Cambria Math"/>
                          </a:rPr>
                          <m:t>𝜕</m:t>
                        </m:r>
                        <m:sSub>
                          <m:sSubPr>
                            <m:ctrlPr>
                              <a:rPr lang="en-US" altLang="zh-CN" sz="2100" i="1">
                                <a:latin typeface="Cambria Math" panose="02040503050406030204" pitchFamily="18" charset="0"/>
                              </a:rPr>
                            </m:ctrlPr>
                          </m:sSubPr>
                          <m:e>
                            <m:r>
                              <a:rPr lang="en-US" altLang="zh-CN" sz="2100" i="1">
                                <a:latin typeface="Cambria Math"/>
                              </a:rPr>
                              <m:t>h𝑖</m:t>
                            </m:r>
                          </m:e>
                          <m:sub>
                            <m:r>
                              <a:rPr lang="en-US" altLang="zh-CN" sz="2100" i="1">
                                <a:latin typeface="Cambria Math"/>
                              </a:rPr>
                              <m:t>h</m:t>
                            </m:r>
                          </m:sub>
                        </m:sSub>
                        <m:r>
                          <a:rPr lang="en-US" altLang="zh-CN" sz="2100" i="1">
                            <a:latin typeface="Cambria Math"/>
                          </a:rPr>
                          <m:t>(</m:t>
                        </m:r>
                        <m:r>
                          <a:rPr lang="en-US" altLang="zh-CN" sz="2100" i="1">
                            <a:latin typeface="Cambria Math"/>
                          </a:rPr>
                          <m:t>𝑘</m:t>
                        </m:r>
                        <m:r>
                          <a:rPr lang="en-US" altLang="zh-CN" sz="2100" i="1">
                            <a:latin typeface="Cambria Math"/>
                          </a:rPr>
                          <m:t>)</m:t>
                        </m:r>
                      </m:num>
                      <m:den>
                        <m:r>
                          <a:rPr lang="zh-CN" altLang="en-US" sz="2100" i="1">
                            <a:latin typeface="Cambria Math"/>
                          </a:rPr>
                          <m:t>𝜕</m:t>
                        </m:r>
                        <m:sSub>
                          <m:sSubPr>
                            <m:ctrlPr>
                              <a:rPr lang="en-US" altLang="zh-CN" sz="2100" i="1">
                                <a:latin typeface="Cambria Math" panose="02040503050406030204" pitchFamily="18" charset="0"/>
                              </a:rPr>
                            </m:ctrlPr>
                          </m:sSubPr>
                          <m:e>
                            <m:r>
                              <a:rPr lang="en-US" altLang="zh-CN" sz="2100" i="1">
                                <a:latin typeface="Cambria Math"/>
                              </a:rPr>
                              <m:t>𝑤</m:t>
                            </m:r>
                          </m:e>
                          <m:sub>
                            <m:r>
                              <a:rPr lang="en-US" altLang="zh-CN" sz="2100" i="1">
                                <a:latin typeface="Cambria Math"/>
                              </a:rPr>
                              <m:t>𝑖h</m:t>
                            </m:r>
                          </m:sub>
                        </m:sSub>
                      </m:den>
                    </m:f>
                  </m:oMath>
                </a14:m>
                <a:endParaRPr lang="en-US" altLang="zh-CN" sz="2100" dirty="0"/>
              </a:p>
              <a:p>
                <a:pPr>
                  <a:lnSpc>
                    <a:spcPct val="130000"/>
                  </a:lnSpc>
                </a:pPr>
                <a14:m>
                  <m:oMath xmlns:m="http://schemas.openxmlformats.org/officeDocument/2006/math">
                    <m:f>
                      <m:fPr>
                        <m:ctrlPr>
                          <a:rPr lang="en-US" altLang="zh-CN" sz="2100" i="1">
                            <a:latin typeface="Cambria Math" panose="02040503050406030204" pitchFamily="18" charset="0"/>
                          </a:rPr>
                        </m:ctrlPr>
                      </m:fPr>
                      <m:num>
                        <m:r>
                          <a:rPr lang="zh-CN" altLang="en-US" sz="2100" i="1">
                            <a:latin typeface="Cambria Math"/>
                          </a:rPr>
                          <m:t>𝜕</m:t>
                        </m:r>
                        <m:sSub>
                          <m:sSubPr>
                            <m:ctrlPr>
                              <a:rPr lang="en-US" altLang="zh-CN" sz="2100" i="1">
                                <a:latin typeface="Cambria Math" panose="02040503050406030204" pitchFamily="18" charset="0"/>
                              </a:rPr>
                            </m:ctrlPr>
                          </m:sSubPr>
                          <m:e>
                            <m:r>
                              <a:rPr lang="en-US" altLang="zh-CN" sz="2100" i="1">
                                <a:latin typeface="Cambria Math"/>
                              </a:rPr>
                              <m:t>h𝑖</m:t>
                            </m:r>
                          </m:e>
                          <m:sub>
                            <m:r>
                              <a:rPr lang="en-US" altLang="zh-CN" sz="2100" i="1">
                                <a:latin typeface="Cambria Math"/>
                              </a:rPr>
                              <m:t>h</m:t>
                            </m:r>
                          </m:sub>
                        </m:sSub>
                        <m:r>
                          <a:rPr lang="en-US" altLang="zh-CN" sz="2100" i="1">
                            <a:latin typeface="Cambria Math"/>
                          </a:rPr>
                          <m:t> (</m:t>
                        </m:r>
                        <m:r>
                          <a:rPr lang="en-US" altLang="zh-CN" sz="2100" i="1">
                            <a:latin typeface="Cambria Math"/>
                          </a:rPr>
                          <m:t>𝑘</m:t>
                        </m:r>
                        <m:r>
                          <a:rPr lang="en-US" altLang="zh-CN" sz="2100" i="1">
                            <a:latin typeface="Cambria Math"/>
                          </a:rPr>
                          <m:t>)</m:t>
                        </m:r>
                      </m:num>
                      <m:den>
                        <m:r>
                          <a:rPr lang="zh-CN" altLang="en-US" sz="2100" i="1">
                            <a:latin typeface="Cambria Math"/>
                          </a:rPr>
                          <m:t>𝜕</m:t>
                        </m:r>
                        <m:sSub>
                          <m:sSubPr>
                            <m:ctrlPr>
                              <a:rPr lang="en-US" altLang="zh-CN" sz="2100" i="1">
                                <a:latin typeface="Cambria Math" panose="02040503050406030204" pitchFamily="18" charset="0"/>
                              </a:rPr>
                            </m:ctrlPr>
                          </m:sSubPr>
                          <m:e>
                            <m:r>
                              <a:rPr lang="en-US" altLang="zh-CN" sz="2100" i="1">
                                <a:latin typeface="Cambria Math"/>
                              </a:rPr>
                              <m:t>𝑤</m:t>
                            </m:r>
                          </m:e>
                          <m:sub>
                            <m:r>
                              <a:rPr lang="en-US" altLang="zh-CN" sz="2100" i="1">
                                <a:latin typeface="Cambria Math"/>
                              </a:rPr>
                              <m:t>𝑖h</m:t>
                            </m:r>
                          </m:sub>
                        </m:sSub>
                      </m:den>
                    </m:f>
                    <m:r>
                      <a:rPr lang="en-US" altLang="zh-CN" sz="2100" i="1">
                        <a:latin typeface="Cambria Math"/>
                      </a:rPr>
                      <m:t>=</m:t>
                    </m:r>
                    <m:f>
                      <m:fPr>
                        <m:ctrlPr>
                          <a:rPr lang="en-US" altLang="zh-CN" sz="2100" i="1">
                            <a:latin typeface="Cambria Math" panose="02040503050406030204" pitchFamily="18" charset="0"/>
                          </a:rPr>
                        </m:ctrlPr>
                      </m:fPr>
                      <m:num>
                        <m:r>
                          <a:rPr lang="zh-CN" altLang="en-US" sz="2100" i="1">
                            <a:latin typeface="Cambria Math"/>
                          </a:rPr>
                          <m:t>𝜕</m:t>
                        </m:r>
                        <m:r>
                          <a:rPr lang="en-US" altLang="zh-CN" sz="2100" i="1">
                            <a:latin typeface="Cambria Math"/>
                          </a:rPr>
                          <m:t>(</m:t>
                        </m:r>
                        <m:nary>
                          <m:naryPr>
                            <m:chr m:val="∑"/>
                            <m:ctrlPr>
                              <a:rPr lang="en-US" altLang="zh-CN" sz="2100" i="1">
                                <a:latin typeface="Cambria Math" panose="02040503050406030204" pitchFamily="18" charset="0"/>
                              </a:rPr>
                            </m:ctrlPr>
                          </m:naryPr>
                          <m:sub>
                            <m:r>
                              <m:rPr>
                                <m:brk m:alnAt="23"/>
                              </m:rPr>
                              <a:rPr lang="en-US" altLang="zh-CN" sz="2100" i="1">
                                <a:latin typeface="Cambria Math"/>
                              </a:rPr>
                              <m:t>𝑖</m:t>
                            </m:r>
                            <m:r>
                              <a:rPr lang="en-US" altLang="zh-CN" sz="2100" i="1">
                                <a:latin typeface="Cambria Math"/>
                              </a:rPr>
                              <m:t>=1</m:t>
                            </m:r>
                          </m:sub>
                          <m:sup>
                            <m:r>
                              <a:rPr lang="en-US" altLang="zh-CN" sz="2100" i="1">
                                <a:latin typeface="Cambria Math"/>
                              </a:rPr>
                              <m:t>𝑛</m:t>
                            </m:r>
                          </m:sup>
                          <m:e>
                            <m:sSub>
                              <m:sSubPr>
                                <m:ctrlPr>
                                  <a:rPr lang="en-US" altLang="zh-CN" sz="2100" i="1">
                                    <a:latin typeface="Cambria Math" panose="02040503050406030204" pitchFamily="18" charset="0"/>
                                  </a:rPr>
                                </m:ctrlPr>
                              </m:sSubPr>
                              <m:e>
                                <m:r>
                                  <a:rPr lang="en-US" altLang="zh-CN" sz="2100" i="1">
                                    <a:latin typeface="Cambria Math"/>
                                  </a:rPr>
                                  <m:t>𝑤</m:t>
                                </m:r>
                              </m:e>
                              <m:sub>
                                <m:r>
                                  <a:rPr lang="en-US" altLang="zh-CN" sz="2100" i="1">
                                    <a:latin typeface="Cambria Math"/>
                                  </a:rPr>
                                  <m:t>𝑖h</m:t>
                                </m:r>
                              </m:sub>
                            </m:sSub>
                            <m:sSub>
                              <m:sSubPr>
                                <m:ctrlPr>
                                  <a:rPr lang="en-US" altLang="zh-CN" sz="2100" i="1">
                                    <a:latin typeface="Cambria Math" panose="02040503050406030204" pitchFamily="18" charset="0"/>
                                  </a:rPr>
                                </m:ctrlPr>
                              </m:sSubPr>
                              <m:e>
                                <m:r>
                                  <a:rPr lang="en-US" altLang="zh-CN" sz="2100" i="1">
                                    <a:latin typeface="Cambria Math"/>
                                  </a:rPr>
                                  <m:t>𝑥</m:t>
                                </m:r>
                              </m:e>
                              <m:sub>
                                <m:r>
                                  <a:rPr lang="en-US" altLang="zh-CN" sz="2100" i="1">
                                    <a:latin typeface="Cambria Math"/>
                                  </a:rPr>
                                  <m:t>𝑖</m:t>
                                </m:r>
                              </m:sub>
                            </m:sSub>
                            <m:d>
                              <m:dPr>
                                <m:ctrlPr>
                                  <a:rPr lang="en-US" altLang="zh-CN" sz="2100" i="1">
                                    <a:latin typeface="Cambria Math" panose="02040503050406030204" pitchFamily="18" charset="0"/>
                                  </a:rPr>
                                </m:ctrlPr>
                              </m:dPr>
                              <m:e>
                                <m:r>
                                  <a:rPr lang="en-US" altLang="zh-CN" sz="2100" i="1">
                                    <a:latin typeface="Cambria Math"/>
                                  </a:rPr>
                                  <m:t>𝑘</m:t>
                                </m:r>
                              </m:e>
                            </m:d>
                            <m:r>
                              <a:rPr lang="en-US" altLang="zh-CN" sz="2100" i="1">
                                <a:latin typeface="Cambria Math"/>
                              </a:rPr>
                              <m:t>−</m:t>
                            </m:r>
                            <m:sSub>
                              <m:sSubPr>
                                <m:ctrlPr>
                                  <a:rPr lang="en-US" altLang="zh-CN" sz="2100" i="1">
                                    <a:latin typeface="Cambria Math" panose="02040503050406030204" pitchFamily="18" charset="0"/>
                                  </a:rPr>
                                </m:ctrlPr>
                              </m:sSubPr>
                              <m:e>
                                <m:r>
                                  <a:rPr lang="en-US" altLang="zh-CN" sz="2100" i="1">
                                    <a:latin typeface="Cambria Math"/>
                                  </a:rPr>
                                  <m:t>𝑏</m:t>
                                </m:r>
                              </m:e>
                              <m:sub>
                                <m:r>
                                  <a:rPr lang="en-US" altLang="zh-CN" sz="2100" i="1">
                                    <a:latin typeface="Cambria Math"/>
                                  </a:rPr>
                                  <m:t>h</m:t>
                                </m:r>
                              </m:sub>
                            </m:sSub>
                          </m:e>
                        </m:nary>
                        <m:r>
                          <a:rPr lang="en-US" altLang="zh-CN" sz="2100" i="1">
                            <a:latin typeface="Cambria Math"/>
                          </a:rPr>
                          <m:t>)</m:t>
                        </m:r>
                      </m:num>
                      <m:den>
                        <m:r>
                          <a:rPr lang="zh-CN" altLang="en-US" sz="2100" i="1">
                            <a:latin typeface="Cambria Math"/>
                          </a:rPr>
                          <m:t>𝜕</m:t>
                        </m:r>
                        <m:sSub>
                          <m:sSubPr>
                            <m:ctrlPr>
                              <a:rPr lang="en-US" altLang="zh-CN" sz="2100" i="1">
                                <a:latin typeface="Cambria Math" panose="02040503050406030204" pitchFamily="18" charset="0"/>
                              </a:rPr>
                            </m:ctrlPr>
                          </m:sSubPr>
                          <m:e>
                            <m:r>
                              <a:rPr lang="en-US" altLang="zh-CN" sz="2100" i="1">
                                <a:latin typeface="Cambria Math"/>
                              </a:rPr>
                              <m:t>𝑤</m:t>
                            </m:r>
                          </m:e>
                          <m:sub>
                            <m:r>
                              <a:rPr lang="en-US" altLang="zh-CN" sz="2100" i="1">
                                <a:latin typeface="Cambria Math"/>
                              </a:rPr>
                              <m:t>𝑖h</m:t>
                            </m:r>
                          </m:sub>
                        </m:sSub>
                      </m:den>
                    </m:f>
                    <m:r>
                      <a:rPr lang="en-US" altLang="zh-CN" sz="2100" i="1">
                        <a:latin typeface="Cambria Math"/>
                      </a:rPr>
                      <m:t>=</m:t>
                    </m:r>
                    <m:sSub>
                      <m:sSubPr>
                        <m:ctrlPr>
                          <a:rPr lang="en-US" altLang="zh-CN" sz="2100" i="1">
                            <a:latin typeface="Cambria Math" panose="02040503050406030204" pitchFamily="18" charset="0"/>
                          </a:rPr>
                        </m:ctrlPr>
                      </m:sSubPr>
                      <m:e>
                        <m:r>
                          <a:rPr lang="en-US" altLang="zh-CN" sz="2100" i="1">
                            <a:latin typeface="Cambria Math"/>
                          </a:rPr>
                          <m:t>𝑥</m:t>
                        </m:r>
                      </m:e>
                      <m:sub>
                        <m:r>
                          <a:rPr lang="en-US" altLang="zh-CN" sz="2100" i="1">
                            <a:latin typeface="Cambria Math"/>
                          </a:rPr>
                          <m:t>𝑖</m:t>
                        </m:r>
                      </m:sub>
                    </m:sSub>
                    <m:r>
                      <a:rPr lang="en-US" altLang="zh-CN" sz="2100" i="1">
                        <a:latin typeface="Cambria Math"/>
                      </a:rPr>
                      <m:t> (</m:t>
                    </m:r>
                    <m:r>
                      <a:rPr lang="en-US" altLang="zh-CN" sz="2100" i="1">
                        <a:latin typeface="Cambria Math"/>
                      </a:rPr>
                      <m:t>𝑘</m:t>
                    </m:r>
                    <m:r>
                      <a:rPr lang="en-US" altLang="zh-CN" sz="2100" i="1">
                        <a:latin typeface="Cambria Math"/>
                      </a:rPr>
                      <m:t>)</m:t>
                    </m:r>
                  </m:oMath>
                </a14:m>
                <a:endParaRPr lang="zh-CN" altLang="en-US" sz="21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67544" y="836712"/>
                <a:ext cx="8229600" cy="4525963"/>
              </a:xfrm>
              <a:blipFill rotWithShape="0">
                <a:blip r:embed="rId1"/>
                <a:stretch>
                  <a:fillRect t="-1346"/>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96652" y="141480"/>
                <a:ext cx="6172200" cy="4914546"/>
              </a:xfrm>
            </p:spPr>
            <p:txBody>
              <a:bodyPr>
                <a:normAutofit/>
              </a:bodyPr>
              <a:lstStyle/>
              <a:p>
                <a:pPr>
                  <a:lnSpc>
                    <a:spcPct val="130000"/>
                  </a:lnSpc>
                </a:pPr>
                <a14:m>
                  <m:oMath xmlns:m="http://schemas.openxmlformats.org/officeDocument/2006/math">
                    <m:f>
                      <m:fPr>
                        <m:ctrlPr>
                          <a:rPr lang="en-US" altLang="zh-CN" sz="1800" i="1">
                            <a:latin typeface="Cambria Math" panose="02040503050406030204" pitchFamily="18" charset="0"/>
                          </a:rPr>
                        </m:ctrlPr>
                      </m:fPr>
                      <m:num>
                        <m:r>
                          <a:rPr lang="en-US" altLang="zh-CN" sz="1800" i="1">
                            <a:latin typeface="Cambria Math"/>
                          </a:rPr>
                          <m:t>𝜕</m:t>
                        </m:r>
                        <m:r>
                          <a:rPr lang="en-US" altLang="zh-CN" sz="1800" i="1">
                            <a:latin typeface="Cambria Math"/>
                          </a:rPr>
                          <m:t>𝑒</m:t>
                        </m:r>
                      </m:num>
                      <m:den>
                        <m:r>
                          <a:rPr lang="en-US" altLang="zh-CN" sz="1800" i="1">
                            <a:latin typeface="Cambria Math"/>
                          </a:rPr>
                          <m:t>𝜕</m:t>
                        </m:r>
                        <m:sSub>
                          <m:sSubPr>
                            <m:ctrlPr>
                              <a:rPr lang="en-US" altLang="zh-CN" sz="1800" i="1">
                                <a:latin typeface="Cambria Math" panose="02040503050406030204" pitchFamily="18" charset="0"/>
                              </a:rPr>
                            </m:ctrlPr>
                          </m:sSubPr>
                          <m:e>
                            <m:r>
                              <a:rPr lang="en-US" altLang="zh-CN" sz="1800" i="1">
                                <a:latin typeface="Cambria Math"/>
                              </a:rPr>
                              <m:t>h𝑖</m:t>
                            </m:r>
                          </m:e>
                          <m:sub>
                            <m:r>
                              <a:rPr lang="en-US" altLang="zh-CN" sz="1800" i="1">
                                <a:latin typeface="Cambria Math"/>
                              </a:rPr>
                              <m:t>h</m:t>
                            </m:r>
                          </m:sub>
                        </m:sSub>
                        <m:r>
                          <a:rPr lang="en-US" altLang="zh-CN" sz="1800" i="1">
                            <a:latin typeface="Cambria Math"/>
                          </a:rPr>
                          <m:t>(</m:t>
                        </m:r>
                        <m:r>
                          <a:rPr lang="en-US" altLang="zh-CN" sz="1800" i="1">
                            <a:latin typeface="Cambria Math"/>
                          </a:rPr>
                          <m:t>𝑘</m:t>
                        </m:r>
                        <m:r>
                          <a:rPr lang="en-US" altLang="zh-CN" sz="1800" i="1">
                            <a:latin typeface="Cambria Math"/>
                          </a:rPr>
                          <m:t>)</m:t>
                        </m:r>
                      </m:den>
                    </m:f>
                    <m:r>
                      <a:rPr lang="en-US" altLang="zh-CN" sz="1800" i="1">
                        <a:latin typeface="Cambria Math"/>
                      </a:rPr>
                      <m:t>=</m:t>
                    </m:r>
                    <m:f>
                      <m:fPr>
                        <m:ctrlPr>
                          <a:rPr lang="en-US" altLang="zh-CN" sz="1800" i="1">
                            <a:latin typeface="Cambria Math" panose="02040503050406030204" pitchFamily="18" charset="0"/>
                          </a:rPr>
                        </m:ctrlPr>
                      </m:fPr>
                      <m:num>
                        <m:r>
                          <a:rPr lang="zh-CN" altLang="en-US" sz="1800" i="1">
                            <a:latin typeface="Cambria Math"/>
                          </a:rPr>
                          <m:t>𝜕</m:t>
                        </m:r>
                        <m:r>
                          <a:rPr lang="en-US" altLang="zh-CN" sz="1800" i="1">
                            <a:latin typeface="Cambria Math"/>
                          </a:rPr>
                          <m:t>(</m:t>
                        </m:r>
                        <m:f>
                          <m:fPr>
                            <m:ctrlPr>
                              <a:rPr lang="en-US" altLang="zh-CN" sz="1800" i="1">
                                <a:latin typeface="Cambria Math" panose="02040503050406030204" pitchFamily="18" charset="0"/>
                              </a:rPr>
                            </m:ctrlPr>
                          </m:fPr>
                          <m:num>
                            <m:r>
                              <a:rPr lang="en-US" altLang="zh-CN" sz="1800" i="1">
                                <a:latin typeface="Cambria Math"/>
                              </a:rPr>
                              <m:t>1</m:t>
                            </m:r>
                          </m:num>
                          <m:den>
                            <m:r>
                              <a:rPr lang="en-US" altLang="zh-CN" sz="1800" i="1">
                                <a:latin typeface="Cambria Math"/>
                              </a:rPr>
                              <m:t>2</m:t>
                            </m:r>
                          </m:den>
                        </m:f>
                        <m:nary>
                          <m:naryPr>
                            <m:chr m:val="∑"/>
                            <m:ctrlPr>
                              <a:rPr lang="en-US" altLang="zh-CN" sz="1800" i="1">
                                <a:latin typeface="Cambria Math" panose="02040503050406030204" pitchFamily="18" charset="0"/>
                              </a:rPr>
                            </m:ctrlPr>
                          </m:naryPr>
                          <m:sub>
                            <m:r>
                              <m:rPr>
                                <m:brk m:alnAt="23"/>
                              </m:rPr>
                              <a:rPr lang="en-US" altLang="zh-CN" sz="1800" i="1">
                                <a:latin typeface="Cambria Math"/>
                              </a:rPr>
                              <m:t>𝑜</m:t>
                            </m:r>
                            <m:r>
                              <a:rPr lang="en-US" altLang="zh-CN" sz="1800" i="1">
                                <a:latin typeface="Cambria Math"/>
                              </a:rPr>
                              <m:t>=1</m:t>
                            </m:r>
                          </m:sub>
                          <m:sup>
                            <m:r>
                              <a:rPr lang="en-US" altLang="zh-CN" sz="1800" i="1">
                                <a:latin typeface="Cambria Math"/>
                              </a:rPr>
                              <m:t>𝑞</m:t>
                            </m:r>
                          </m:sup>
                          <m:e>
                            <m:r>
                              <a:rPr lang="en-US" altLang="zh-CN" sz="1800" i="1">
                                <a:latin typeface="Cambria Math"/>
                              </a:rPr>
                              <m:t>(</m:t>
                            </m:r>
                            <m:sSup>
                              <m:sSupPr>
                                <m:ctrlPr>
                                  <a:rPr lang="en-US" altLang="zh-CN" sz="1800" i="1">
                                    <a:latin typeface="Cambria Math" panose="02040503050406030204" pitchFamily="18" charset="0"/>
                                  </a:rPr>
                                </m:ctrlPr>
                              </m:sSupPr>
                              <m:e>
                                <m:sSub>
                                  <m:sSubPr>
                                    <m:ctrlPr>
                                      <a:rPr lang="en-US" altLang="zh-CN" sz="1800" i="1">
                                        <a:latin typeface="Cambria Math" panose="02040503050406030204" pitchFamily="18" charset="0"/>
                                      </a:rPr>
                                    </m:ctrlPr>
                                  </m:sSubPr>
                                  <m:e>
                                    <m:r>
                                      <a:rPr lang="en-US" altLang="zh-CN" sz="1800" i="1">
                                        <a:latin typeface="Cambria Math"/>
                                      </a:rPr>
                                      <m:t>𝑑</m:t>
                                    </m:r>
                                  </m:e>
                                  <m:sub>
                                    <m:r>
                                      <a:rPr lang="en-US" altLang="zh-CN" sz="1800" i="1">
                                        <a:latin typeface="Cambria Math"/>
                                      </a:rPr>
                                      <m:t>𝑜</m:t>
                                    </m:r>
                                  </m:sub>
                                </m:sSub>
                                <m:d>
                                  <m:dPr>
                                    <m:ctrlPr>
                                      <a:rPr lang="en-US" altLang="zh-CN" sz="1800" i="1">
                                        <a:latin typeface="Cambria Math" panose="02040503050406030204" pitchFamily="18" charset="0"/>
                                      </a:rPr>
                                    </m:ctrlPr>
                                  </m:dPr>
                                  <m:e>
                                    <m:r>
                                      <a:rPr lang="en-US" altLang="zh-CN" sz="1800" i="1">
                                        <a:latin typeface="Cambria Math"/>
                                      </a:rPr>
                                      <m:t>𝑘</m:t>
                                    </m:r>
                                  </m:e>
                                </m:d>
                                <m:r>
                                  <a:rPr lang="en-US" altLang="zh-CN" sz="1800" i="1">
                                    <a:latin typeface="Cambria Math"/>
                                  </a:rPr>
                                  <m:t>−</m:t>
                                </m:r>
                                <m:sSub>
                                  <m:sSubPr>
                                    <m:ctrlPr>
                                      <a:rPr lang="en-US" altLang="zh-CN" sz="1800" i="1">
                                        <a:latin typeface="Cambria Math" panose="02040503050406030204" pitchFamily="18" charset="0"/>
                                      </a:rPr>
                                    </m:ctrlPr>
                                  </m:sSubPr>
                                  <m:e>
                                    <m:r>
                                      <a:rPr lang="en-US" altLang="zh-CN" sz="1800" i="1">
                                        <a:latin typeface="Cambria Math"/>
                                      </a:rPr>
                                      <m:t>𝑦𝑜</m:t>
                                    </m:r>
                                  </m:e>
                                  <m:sub>
                                    <m:r>
                                      <a:rPr lang="en-US" altLang="zh-CN" sz="1800" i="1">
                                        <a:latin typeface="Cambria Math"/>
                                      </a:rPr>
                                      <m:t>𝑜</m:t>
                                    </m:r>
                                  </m:sub>
                                </m:sSub>
                                <m:d>
                                  <m:dPr>
                                    <m:ctrlPr>
                                      <a:rPr lang="en-US" altLang="zh-CN" sz="1800" i="1">
                                        <a:latin typeface="Cambria Math" panose="02040503050406030204" pitchFamily="18" charset="0"/>
                                      </a:rPr>
                                    </m:ctrlPr>
                                  </m:dPr>
                                  <m:e>
                                    <m:r>
                                      <a:rPr lang="en-US" altLang="zh-CN" sz="1800" i="1">
                                        <a:latin typeface="Cambria Math"/>
                                      </a:rPr>
                                      <m:t>𝑘</m:t>
                                    </m:r>
                                  </m:e>
                                </m:d>
                                <m:r>
                                  <a:rPr lang="en-US" altLang="zh-CN" sz="1800" i="1">
                                    <a:latin typeface="Cambria Math"/>
                                  </a:rPr>
                                  <m:t>)</m:t>
                                </m:r>
                              </m:e>
                              <m:sup>
                                <m:r>
                                  <a:rPr lang="en-US" altLang="zh-CN" sz="1800" i="1">
                                    <a:latin typeface="Cambria Math"/>
                                  </a:rPr>
                                  <m:t>2</m:t>
                                </m:r>
                              </m:sup>
                            </m:sSup>
                            <m:r>
                              <a:rPr lang="en-US" altLang="zh-CN" sz="1800" i="1">
                                <a:latin typeface="Cambria Math"/>
                              </a:rPr>
                              <m:t>) </m:t>
                            </m:r>
                          </m:e>
                        </m:nary>
                      </m:num>
                      <m:den>
                        <m:sSub>
                          <m:sSubPr>
                            <m:ctrlPr>
                              <a:rPr lang="en-US" altLang="zh-CN" sz="1800" i="1">
                                <a:latin typeface="Cambria Math" panose="02040503050406030204" pitchFamily="18" charset="0"/>
                              </a:rPr>
                            </m:ctrlPr>
                          </m:sSubPr>
                          <m:e>
                            <m:r>
                              <a:rPr lang="zh-CN" altLang="en-US" sz="1800" i="1">
                                <a:latin typeface="Cambria Math"/>
                              </a:rPr>
                              <m:t>𝜕</m:t>
                            </m:r>
                            <m:r>
                              <a:rPr lang="en-US" altLang="zh-CN" sz="1800" i="1">
                                <a:latin typeface="Cambria Math"/>
                              </a:rPr>
                              <m:t>h𝑜</m:t>
                            </m:r>
                          </m:e>
                          <m:sub>
                            <m:r>
                              <a:rPr lang="en-US" altLang="zh-CN" sz="1800" i="1">
                                <a:latin typeface="Cambria Math"/>
                              </a:rPr>
                              <m:t>h</m:t>
                            </m:r>
                          </m:sub>
                        </m:sSub>
                        <m:r>
                          <a:rPr lang="en-US" altLang="zh-CN" sz="1800" i="1">
                            <a:latin typeface="Cambria Math"/>
                          </a:rPr>
                          <m:t>(</m:t>
                        </m:r>
                        <m:r>
                          <a:rPr lang="en-US" altLang="zh-CN" sz="1800" i="1">
                            <a:latin typeface="Cambria Math"/>
                          </a:rPr>
                          <m:t>𝑘</m:t>
                        </m:r>
                        <m:r>
                          <a:rPr lang="en-US" altLang="zh-CN" sz="1800" i="1">
                            <a:latin typeface="Cambria Math"/>
                          </a:rPr>
                          <m:t>)</m:t>
                        </m:r>
                      </m:den>
                    </m:f>
                    <m:r>
                      <a:rPr lang="en-US" altLang="zh-CN" sz="1800" i="1">
                        <a:latin typeface="Cambria Math"/>
                      </a:rPr>
                      <m:t> </m:t>
                    </m:r>
                    <m:f>
                      <m:fPr>
                        <m:ctrlPr>
                          <a:rPr lang="en-US" altLang="zh-CN" sz="1800" i="1">
                            <a:latin typeface="Cambria Math" panose="02040503050406030204" pitchFamily="18" charset="0"/>
                          </a:rPr>
                        </m:ctrlPr>
                      </m:fPr>
                      <m:num>
                        <m:sSub>
                          <m:sSubPr>
                            <m:ctrlPr>
                              <a:rPr lang="en-US" altLang="zh-CN" sz="1800" i="1">
                                <a:latin typeface="Cambria Math" panose="02040503050406030204" pitchFamily="18" charset="0"/>
                              </a:rPr>
                            </m:ctrlPr>
                          </m:sSubPr>
                          <m:e>
                            <m:r>
                              <a:rPr lang="zh-CN" altLang="en-US" sz="1800" i="1">
                                <a:latin typeface="Cambria Math"/>
                              </a:rPr>
                              <m:t>𝜕</m:t>
                            </m:r>
                            <m:r>
                              <a:rPr lang="en-US" altLang="zh-CN" sz="1800" i="1">
                                <a:latin typeface="Cambria Math"/>
                              </a:rPr>
                              <m:t>h𝑜</m:t>
                            </m:r>
                          </m:e>
                          <m:sub>
                            <m:r>
                              <a:rPr lang="en-US" altLang="zh-CN" sz="1800" i="1">
                                <a:latin typeface="Cambria Math"/>
                              </a:rPr>
                              <m:t>h</m:t>
                            </m:r>
                          </m:sub>
                        </m:sSub>
                        <m:r>
                          <a:rPr lang="en-US" altLang="zh-CN" sz="1800" i="1">
                            <a:latin typeface="Cambria Math"/>
                          </a:rPr>
                          <m:t>(</m:t>
                        </m:r>
                        <m:r>
                          <a:rPr lang="en-US" altLang="zh-CN" sz="1800" i="1">
                            <a:latin typeface="Cambria Math"/>
                          </a:rPr>
                          <m:t>𝑘</m:t>
                        </m:r>
                        <m:r>
                          <a:rPr lang="en-US" altLang="zh-CN" sz="1800" i="1">
                            <a:latin typeface="Cambria Math"/>
                          </a:rPr>
                          <m:t>)</m:t>
                        </m:r>
                      </m:num>
                      <m:den>
                        <m:sSub>
                          <m:sSubPr>
                            <m:ctrlPr>
                              <a:rPr lang="en-US" altLang="zh-CN" sz="1800" i="1">
                                <a:latin typeface="Cambria Math" panose="02040503050406030204" pitchFamily="18" charset="0"/>
                              </a:rPr>
                            </m:ctrlPr>
                          </m:sSubPr>
                          <m:e>
                            <m:r>
                              <a:rPr lang="zh-CN" altLang="en-US" sz="1800" i="1">
                                <a:latin typeface="Cambria Math"/>
                              </a:rPr>
                              <m:t>𝜕</m:t>
                            </m:r>
                            <m:r>
                              <a:rPr lang="en-US" altLang="zh-CN" sz="1800" i="1">
                                <a:latin typeface="Cambria Math"/>
                              </a:rPr>
                              <m:t>h𝑖</m:t>
                            </m:r>
                          </m:e>
                          <m:sub>
                            <m:r>
                              <a:rPr lang="en-US" altLang="zh-CN" sz="1800" i="1">
                                <a:latin typeface="Cambria Math"/>
                              </a:rPr>
                              <m:t>h</m:t>
                            </m:r>
                          </m:sub>
                        </m:sSub>
                        <m:r>
                          <a:rPr lang="en-US" altLang="zh-CN" sz="1800" i="1">
                            <a:latin typeface="Cambria Math"/>
                          </a:rPr>
                          <m:t>(</m:t>
                        </m:r>
                        <m:r>
                          <a:rPr lang="en-US" altLang="zh-CN" sz="1800" i="1">
                            <a:latin typeface="Cambria Math"/>
                          </a:rPr>
                          <m:t>𝑘</m:t>
                        </m:r>
                        <m:r>
                          <a:rPr lang="en-US" altLang="zh-CN" sz="1800" i="1">
                            <a:latin typeface="Cambria Math"/>
                          </a:rPr>
                          <m:t>)</m:t>
                        </m:r>
                      </m:den>
                    </m:f>
                  </m:oMath>
                </a14:m>
                <a:endParaRPr lang="en-US" altLang="zh-CN" sz="1800" i="1" dirty="0">
                  <a:latin typeface="Cambria Math"/>
                </a:endParaRPr>
              </a:p>
              <a:p>
                <a:pPr marL="0" indent="0">
                  <a:lnSpc>
                    <a:spcPct val="130000"/>
                  </a:lnSpc>
                  <a:buNone/>
                </a:pPr>
                <a14:m>
                  <m:oMathPara xmlns:m="http://schemas.openxmlformats.org/officeDocument/2006/math">
                    <m:oMathParaPr>
                      <m:jc m:val="centerGroup"/>
                    </m:oMathParaPr>
                    <m:oMath xmlns:m="http://schemas.openxmlformats.org/officeDocument/2006/math">
                      <m:r>
                        <a:rPr lang="en-US" altLang="zh-CN" sz="1800" i="1">
                          <a:latin typeface="Cambria Math"/>
                        </a:rPr>
                        <m:t>=</m:t>
                      </m:r>
                      <m:f>
                        <m:fPr>
                          <m:ctrlPr>
                            <a:rPr lang="en-US" altLang="zh-CN" sz="1800" i="1">
                              <a:latin typeface="Cambria Math" panose="02040503050406030204" pitchFamily="18" charset="0"/>
                            </a:rPr>
                          </m:ctrlPr>
                        </m:fPr>
                        <m:num>
                          <m:r>
                            <a:rPr lang="zh-CN" altLang="en-US" sz="1800" i="1">
                              <a:latin typeface="Cambria Math"/>
                            </a:rPr>
                            <m:t>𝜕</m:t>
                          </m:r>
                          <m:r>
                            <a:rPr lang="en-US" altLang="zh-CN" sz="1800" i="1">
                              <a:latin typeface="Cambria Math"/>
                            </a:rPr>
                            <m:t>(</m:t>
                          </m:r>
                          <m:f>
                            <m:fPr>
                              <m:ctrlPr>
                                <a:rPr lang="en-US" altLang="zh-CN" sz="1800" i="1">
                                  <a:latin typeface="Cambria Math" panose="02040503050406030204" pitchFamily="18" charset="0"/>
                                </a:rPr>
                              </m:ctrlPr>
                            </m:fPr>
                            <m:num>
                              <m:r>
                                <a:rPr lang="en-US" altLang="zh-CN" sz="1800" i="1">
                                  <a:latin typeface="Cambria Math"/>
                                </a:rPr>
                                <m:t>1</m:t>
                              </m:r>
                            </m:num>
                            <m:den>
                              <m:r>
                                <a:rPr lang="en-US" altLang="zh-CN" sz="1800" i="1">
                                  <a:latin typeface="Cambria Math"/>
                                </a:rPr>
                                <m:t>2</m:t>
                              </m:r>
                            </m:den>
                          </m:f>
                          <m:nary>
                            <m:naryPr>
                              <m:chr m:val="∑"/>
                              <m:ctrlPr>
                                <a:rPr lang="en-US" altLang="zh-CN" sz="1800" i="1">
                                  <a:latin typeface="Cambria Math" panose="02040503050406030204" pitchFamily="18" charset="0"/>
                                </a:rPr>
                              </m:ctrlPr>
                            </m:naryPr>
                            <m:sub>
                              <m:r>
                                <m:rPr>
                                  <m:brk m:alnAt="23"/>
                                </m:rPr>
                                <a:rPr lang="en-US" altLang="zh-CN" sz="1800" i="1">
                                  <a:latin typeface="Cambria Math"/>
                                </a:rPr>
                                <m:t>𝑜</m:t>
                              </m:r>
                              <m:r>
                                <a:rPr lang="en-US" altLang="zh-CN" sz="1800" i="1">
                                  <a:latin typeface="Cambria Math"/>
                                </a:rPr>
                                <m:t>=1</m:t>
                              </m:r>
                            </m:sub>
                            <m:sup>
                              <m:r>
                                <a:rPr lang="en-US" altLang="zh-CN" sz="1800" i="1">
                                  <a:latin typeface="Cambria Math"/>
                                </a:rPr>
                                <m:t>𝑞</m:t>
                              </m:r>
                            </m:sup>
                            <m:e>
                              <m:r>
                                <a:rPr lang="en-US" altLang="zh-CN" sz="1800" i="1">
                                  <a:latin typeface="Cambria Math"/>
                                </a:rPr>
                                <m:t>(</m:t>
                              </m:r>
                              <m:sSup>
                                <m:sSupPr>
                                  <m:ctrlPr>
                                    <a:rPr lang="en-US" altLang="zh-CN" sz="1800" i="1">
                                      <a:latin typeface="Cambria Math" panose="02040503050406030204" pitchFamily="18" charset="0"/>
                                    </a:rPr>
                                  </m:ctrlPr>
                                </m:sSupPr>
                                <m:e>
                                  <m:sSub>
                                    <m:sSubPr>
                                      <m:ctrlPr>
                                        <a:rPr lang="en-US" altLang="zh-CN" sz="1800" i="1">
                                          <a:latin typeface="Cambria Math" panose="02040503050406030204" pitchFamily="18" charset="0"/>
                                        </a:rPr>
                                      </m:ctrlPr>
                                    </m:sSubPr>
                                    <m:e>
                                      <m:r>
                                        <a:rPr lang="en-US" altLang="zh-CN" sz="1800" i="1">
                                          <a:latin typeface="Cambria Math"/>
                                        </a:rPr>
                                        <m:t>𝑑</m:t>
                                      </m:r>
                                    </m:e>
                                    <m:sub>
                                      <m:r>
                                        <a:rPr lang="en-US" altLang="zh-CN" sz="1800" i="1">
                                          <a:latin typeface="Cambria Math"/>
                                        </a:rPr>
                                        <m:t>𝑜</m:t>
                                      </m:r>
                                    </m:sub>
                                  </m:sSub>
                                  <m:d>
                                    <m:dPr>
                                      <m:ctrlPr>
                                        <a:rPr lang="en-US" altLang="zh-CN" sz="1800" i="1">
                                          <a:latin typeface="Cambria Math" panose="02040503050406030204" pitchFamily="18" charset="0"/>
                                        </a:rPr>
                                      </m:ctrlPr>
                                    </m:dPr>
                                    <m:e>
                                      <m:r>
                                        <a:rPr lang="en-US" altLang="zh-CN" sz="1800" i="1">
                                          <a:latin typeface="Cambria Math"/>
                                        </a:rPr>
                                        <m:t>𝑘</m:t>
                                      </m:r>
                                    </m:e>
                                  </m:d>
                                  <m:r>
                                    <a:rPr lang="en-US" altLang="zh-CN" sz="1800" i="1">
                                      <a:latin typeface="Cambria Math"/>
                                    </a:rPr>
                                    <m:t>−</m:t>
                                  </m:r>
                                  <m:r>
                                    <a:rPr lang="en-US" altLang="zh-CN" sz="1800" i="1">
                                      <a:latin typeface="Cambria Math"/>
                                    </a:rPr>
                                    <m:t>𝑓</m:t>
                                  </m:r>
                                  <m:r>
                                    <a:rPr lang="en-US" altLang="zh-CN" sz="1800" i="1">
                                      <a:latin typeface="Cambria Math"/>
                                    </a:rPr>
                                    <m:t>(</m:t>
                                  </m:r>
                                  <m:sSub>
                                    <m:sSubPr>
                                      <m:ctrlPr>
                                        <a:rPr lang="en-US" altLang="zh-CN" sz="1800" i="1">
                                          <a:latin typeface="Cambria Math" panose="02040503050406030204" pitchFamily="18" charset="0"/>
                                        </a:rPr>
                                      </m:ctrlPr>
                                    </m:sSubPr>
                                    <m:e>
                                      <m:r>
                                        <a:rPr lang="en-US" altLang="zh-CN" sz="1800" i="1">
                                          <a:latin typeface="Cambria Math"/>
                                        </a:rPr>
                                        <m:t>𝑦𝑖</m:t>
                                      </m:r>
                                    </m:e>
                                    <m:sub>
                                      <m:r>
                                        <a:rPr lang="en-US" altLang="zh-CN" sz="1800" i="1">
                                          <a:latin typeface="Cambria Math"/>
                                        </a:rPr>
                                        <m:t>𝑜</m:t>
                                      </m:r>
                                    </m:sub>
                                  </m:sSub>
                                  <m:d>
                                    <m:dPr>
                                      <m:ctrlPr>
                                        <a:rPr lang="en-US" altLang="zh-CN" sz="1800" i="1">
                                          <a:latin typeface="Cambria Math" panose="02040503050406030204" pitchFamily="18" charset="0"/>
                                        </a:rPr>
                                      </m:ctrlPr>
                                    </m:dPr>
                                    <m:e>
                                      <m:r>
                                        <a:rPr lang="en-US" altLang="zh-CN" sz="1800" i="1">
                                          <a:latin typeface="Cambria Math"/>
                                        </a:rPr>
                                        <m:t>𝑘</m:t>
                                      </m:r>
                                    </m:e>
                                  </m:d>
                                  <m:r>
                                    <a:rPr lang="en-US" altLang="zh-CN" sz="1800" i="1">
                                      <a:latin typeface="Cambria Math"/>
                                    </a:rPr>
                                    <m:t>))</m:t>
                                  </m:r>
                                </m:e>
                                <m:sup>
                                  <m:r>
                                    <a:rPr lang="en-US" altLang="zh-CN" sz="1800" i="1">
                                      <a:latin typeface="Cambria Math"/>
                                    </a:rPr>
                                    <m:t>2</m:t>
                                  </m:r>
                                </m:sup>
                              </m:sSup>
                              <m:r>
                                <a:rPr lang="en-US" altLang="zh-CN" sz="1800" i="1">
                                  <a:latin typeface="Cambria Math"/>
                                </a:rPr>
                                <m:t>) </m:t>
                              </m:r>
                            </m:e>
                          </m:nary>
                        </m:num>
                        <m:den>
                          <m:sSub>
                            <m:sSubPr>
                              <m:ctrlPr>
                                <a:rPr lang="en-US" altLang="zh-CN" sz="1800" i="1">
                                  <a:latin typeface="Cambria Math" panose="02040503050406030204" pitchFamily="18" charset="0"/>
                                </a:rPr>
                              </m:ctrlPr>
                            </m:sSubPr>
                            <m:e>
                              <m:r>
                                <a:rPr lang="zh-CN" altLang="en-US" sz="1800" i="1">
                                  <a:latin typeface="Cambria Math"/>
                                </a:rPr>
                                <m:t>𝜕</m:t>
                              </m:r>
                              <m:r>
                                <a:rPr lang="en-US" altLang="zh-CN" sz="1800" i="1">
                                  <a:latin typeface="Cambria Math"/>
                                </a:rPr>
                                <m:t>h𝑜</m:t>
                              </m:r>
                            </m:e>
                            <m:sub>
                              <m:r>
                                <a:rPr lang="en-US" altLang="zh-CN" sz="1800" i="1">
                                  <a:latin typeface="Cambria Math"/>
                                </a:rPr>
                                <m:t>h</m:t>
                              </m:r>
                            </m:sub>
                          </m:sSub>
                          <m:r>
                            <a:rPr lang="en-US" altLang="zh-CN" sz="1800" i="1">
                              <a:latin typeface="Cambria Math"/>
                            </a:rPr>
                            <m:t>(</m:t>
                          </m:r>
                          <m:r>
                            <a:rPr lang="en-US" altLang="zh-CN" sz="1800" i="1">
                              <a:latin typeface="Cambria Math"/>
                            </a:rPr>
                            <m:t>𝑘</m:t>
                          </m:r>
                          <m:r>
                            <a:rPr lang="en-US" altLang="zh-CN" sz="1800" i="1">
                              <a:latin typeface="Cambria Math"/>
                            </a:rPr>
                            <m:t>)</m:t>
                          </m:r>
                        </m:den>
                      </m:f>
                      <m:r>
                        <a:rPr lang="en-US" altLang="zh-CN" sz="1800" i="1">
                          <a:latin typeface="Cambria Math"/>
                        </a:rPr>
                        <m:t> </m:t>
                      </m:r>
                      <m:f>
                        <m:fPr>
                          <m:ctrlPr>
                            <a:rPr lang="en-US" altLang="zh-CN" sz="1800" i="1">
                              <a:latin typeface="Cambria Math" panose="02040503050406030204" pitchFamily="18" charset="0"/>
                            </a:rPr>
                          </m:ctrlPr>
                        </m:fPr>
                        <m:num>
                          <m:sSub>
                            <m:sSubPr>
                              <m:ctrlPr>
                                <a:rPr lang="en-US" altLang="zh-CN" sz="1800" i="1">
                                  <a:latin typeface="Cambria Math" panose="02040503050406030204" pitchFamily="18" charset="0"/>
                                </a:rPr>
                              </m:ctrlPr>
                            </m:sSubPr>
                            <m:e>
                              <m:r>
                                <a:rPr lang="zh-CN" altLang="en-US" sz="1800" i="1">
                                  <a:latin typeface="Cambria Math"/>
                                </a:rPr>
                                <m:t>𝜕</m:t>
                              </m:r>
                              <m:r>
                                <a:rPr lang="en-US" altLang="zh-CN" sz="1800" i="1">
                                  <a:latin typeface="Cambria Math"/>
                                </a:rPr>
                                <m:t>h𝑜</m:t>
                              </m:r>
                            </m:e>
                            <m:sub>
                              <m:r>
                                <a:rPr lang="en-US" altLang="zh-CN" sz="1800" i="1">
                                  <a:latin typeface="Cambria Math"/>
                                </a:rPr>
                                <m:t>h</m:t>
                              </m:r>
                            </m:sub>
                          </m:sSub>
                          <m:r>
                            <a:rPr lang="en-US" altLang="zh-CN" sz="1800" i="1">
                              <a:latin typeface="Cambria Math"/>
                            </a:rPr>
                            <m:t>(</m:t>
                          </m:r>
                          <m:r>
                            <a:rPr lang="en-US" altLang="zh-CN" sz="1800" i="1">
                              <a:latin typeface="Cambria Math"/>
                            </a:rPr>
                            <m:t>𝑘</m:t>
                          </m:r>
                          <m:r>
                            <a:rPr lang="en-US" altLang="zh-CN" sz="1800" i="1">
                              <a:latin typeface="Cambria Math"/>
                            </a:rPr>
                            <m:t>)</m:t>
                          </m:r>
                        </m:num>
                        <m:den>
                          <m:sSub>
                            <m:sSubPr>
                              <m:ctrlPr>
                                <a:rPr lang="en-US" altLang="zh-CN" sz="1800" i="1">
                                  <a:latin typeface="Cambria Math" panose="02040503050406030204" pitchFamily="18" charset="0"/>
                                </a:rPr>
                              </m:ctrlPr>
                            </m:sSubPr>
                            <m:e>
                              <m:r>
                                <a:rPr lang="zh-CN" altLang="en-US" sz="1800" i="1">
                                  <a:latin typeface="Cambria Math"/>
                                </a:rPr>
                                <m:t>𝜕</m:t>
                              </m:r>
                              <m:r>
                                <a:rPr lang="en-US" altLang="zh-CN" sz="1800" i="1">
                                  <a:latin typeface="Cambria Math"/>
                                </a:rPr>
                                <m:t>h𝑖</m:t>
                              </m:r>
                            </m:e>
                            <m:sub>
                              <m:r>
                                <a:rPr lang="en-US" altLang="zh-CN" sz="1800" i="1">
                                  <a:latin typeface="Cambria Math"/>
                                </a:rPr>
                                <m:t>h</m:t>
                              </m:r>
                            </m:sub>
                          </m:sSub>
                          <m:r>
                            <a:rPr lang="en-US" altLang="zh-CN" sz="1800" i="1">
                              <a:latin typeface="Cambria Math"/>
                            </a:rPr>
                            <m:t>(</m:t>
                          </m:r>
                          <m:r>
                            <a:rPr lang="en-US" altLang="zh-CN" sz="1800" i="1">
                              <a:latin typeface="Cambria Math"/>
                            </a:rPr>
                            <m:t>𝑘</m:t>
                          </m:r>
                          <m:r>
                            <a:rPr lang="en-US" altLang="zh-CN" sz="1800" i="1">
                              <a:latin typeface="Cambria Math"/>
                            </a:rPr>
                            <m:t>)</m:t>
                          </m:r>
                        </m:den>
                      </m:f>
                    </m:oMath>
                  </m:oMathPara>
                </a14:m>
                <a:endParaRPr lang="en-US" altLang="zh-CN" sz="1800" i="1" dirty="0">
                  <a:latin typeface="Cambria Math"/>
                </a:endParaRPr>
              </a:p>
              <a:p>
                <a:pPr>
                  <a:lnSpc>
                    <a:spcPct val="130000"/>
                  </a:lnSpc>
                </a:pPr>
                <a14:m>
                  <m:oMath xmlns:m="http://schemas.openxmlformats.org/officeDocument/2006/math">
                    <m:r>
                      <a:rPr lang="en-US" altLang="zh-CN" sz="1800" i="1">
                        <a:latin typeface="Cambria Math"/>
                      </a:rPr>
                      <m:t>=</m:t>
                    </m:r>
                    <m:f>
                      <m:fPr>
                        <m:ctrlPr>
                          <a:rPr lang="en-US" altLang="zh-CN" sz="1800" i="1">
                            <a:latin typeface="Cambria Math" panose="02040503050406030204" pitchFamily="18" charset="0"/>
                          </a:rPr>
                        </m:ctrlPr>
                      </m:fPr>
                      <m:num>
                        <m:r>
                          <a:rPr lang="zh-CN" altLang="en-US" sz="1800" i="1">
                            <a:latin typeface="Cambria Math"/>
                          </a:rPr>
                          <m:t>𝜕</m:t>
                        </m:r>
                        <m:r>
                          <a:rPr lang="en-US" altLang="zh-CN" sz="1800" i="1">
                            <a:latin typeface="Cambria Math"/>
                          </a:rPr>
                          <m:t>(</m:t>
                        </m:r>
                        <m:f>
                          <m:fPr>
                            <m:ctrlPr>
                              <a:rPr lang="en-US" altLang="zh-CN" sz="1800" i="1">
                                <a:latin typeface="Cambria Math" panose="02040503050406030204" pitchFamily="18" charset="0"/>
                              </a:rPr>
                            </m:ctrlPr>
                          </m:fPr>
                          <m:num>
                            <m:r>
                              <a:rPr lang="en-US" altLang="zh-CN" sz="1800" i="1">
                                <a:latin typeface="Cambria Math"/>
                              </a:rPr>
                              <m:t>1</m:t>
                            </m:r>
                          </m:num>
                          <m:den>
                            <m:r>
                              <a:rPr lang="en-US" altLang="zh-CN" sz="1800" i="1">
                                <a:latin typeface="Cambria Math"/>
                              </a:rPr>
                              <m:t>2</m:t>
                            </m:r>
                          </m:den>
                        </m:f>
                        <m:nary>
                          <m:naryPr>
                            <m:chr m:val="∑"/>
                            <m:ctrlPr>
                              <a:rPr lang="en-US" altLang="zh-CN" sz="1800" i="1">
                                <a:latin typeface="Cambria Math" panose="02040503050406030204" pitchFamily="18" charset="0"/>
                              </a:rPr>
                            </m:ctrlPr>
                          </m:naryPr>
                          <m:sub>
                            <m:r>
                              <m:rPr>
                                <m:brk m:alnAt="23"/>
                              </m:rPr>
                              <a:rPr lang="en-US" altLang="zh-CN" sz="1800" i="1">
                                <a:latin typeface="Cambria Math"/>
                              </a:rPr>
                              <m:t>𝑜</m:t>
                            </m:r>
                            <m:r>
                              <a:rPr lang="en-US" altLang="zh-CN" sz="1800" i="1">
                                <a:latin typeface="Cambria Math"/>
                              </a:rPr>
                              <m:t>=1</m:t>
                            </m:r>
                          </m:sub>
                          <m:sup>
                            <m:r>
                              <a:rPr lang="en-US" altLang="zh-CN" sz="1800" i="1">
                                <a:latin typeface="Cambria Math"/>
                              </a:rPr>
                              <m:t>𝑞</m:t>
                            </m:r>
                          </m:sup>
                          <m:e>
                            <m:r>
                              <a:rPr lang="en-US" altLang="zh-CN" sz="1800" i="1">
                                <a:latin typeface="Cambria Math"/>
                              </a:rPr>
                              <m:t>(</m:t>
                            </m:r>
                            <m:sSup>
                              <m:sSupPr>
                                <m:ctrlPr>
                                  <a:rPr lang="en-US" altLang="zh-CN" sz="1800" i="1">
                                    <a:latin typeface="Cambria Math" panose="02040503050406030204" pitchFamily="18" charset="0"/>
                                  </a:rPr>
                                </m:ctrlPr>
                              </m:sSupPr>
                              <m:e>
                                <m:sSub>
                                  <m:sSubPr>
                                    <m:ctrlPr>
                                      <a:rPr lang="en-US" altLang="zh-CN" sz="1800" i="1">
                                        <a:latin typeface="Cambria Math" panose="02040503050406030204" pitchFamily="18" charset="0"/>
                                      </a:rPr>
                                    </m:ctrlPr>
                                  </m:sSubPr>
                                  <m:e>
                                    <m:r>
                                      <a:rPr lang="en-US" altLang="zh-CN" sz="1800" i="1">
                                        <a:latin typeface="Cambria Math"/>
                                      </a:rPr>
                                      <m:t>𝑑</m:t>
                                    </m:r>
                                  </m:e>
                                  <m:sub>
                                    <m:r>
                                      <a:rPr lang="en-US" altLang="zh-CN" sz="1800" i="1">
                                        <a:latin typeface="Cambria Math"/>
                                      </a:rPr>
                                      <m:t>𝑜</m:t>
                                    </m:r>
                                  </m:sub>
                                </m:sSub>
                                <m:d>
                                  <m:dPr>
                                    <m:ctrlPr>
                                      <a:rPr lang="en-US" altLang="zh-CN" sz="1800" i="1">
                                        <a:latin typeface="Cambria Math" panose="02040503050406030204" pitchFamily="18" charset="0"/>
                                      </a:rPr>
                                    </m:ctrlPr>
                                  </m:dPr>
                                  <m:e>
                                    <m:r>
                                      <a:rPr lang="en-US" altLang="zh-CN" sz="1800" i="1">
                                        <a:latin typeface="Cambria Math"/>
                                      </a:rPr>
                                      <m:t>𝑘</m:t>
                                    </m:r>
                                  </m:e>
                                </m:d>
                                <m:r>
                                  <a:rPr lang="en-US" altLang="zh-CN" sz="1800" i="1">
                                    <a:latin typeface="Cambria Math"/>
                                  </a:rPr>
                                  <m:t>−</m:t>
                                </m:r>
                                <m:r>
                                  <a:rPr lang="en-US" altLang="zh-CN" sz="1800" i="1">
                                    <a:latin typeface="Cambria Math"/>
                                  </a:rPr>
                                  <m:t>𝑓</m:t>
                                </m:r>
                                <m:r>
                                  <a:rPr lang="en-US" altLang="zh-CN" sz="1800" i="1">
                                    <a:latin typeface="Cambria Math"/>
                                  </a:rPr>
                                  <m:t>(</m:t>
                                </m:r>
                                <m:nary>
                                  <m:naryPr>
                                    <m:chr m:val="∑"/>
                                    <m:ctrlPr>
                                      <a:rPr lang="en-US" altLang="zh-CN" sz="1800" i="1">
                                        <a:latin typeface="Cambria Math" panose="02040503050406030204" pitchFamily="18" charset="0"/>
                                      </a:rPr>
                                    </m:ctrlPr>
                                  </m:naryPr>
                                  <m:sub>
                                    <m:r>
                                      <a:rPr lang="en-US" altLang="zh-CN" sz="1800" i="1">
                                        <a:latin typeface="Cambria Math"/>
                                      </a:rPr>
                                      <m:t>h</m:t>
                                    </m:r>
                                    <m:r>
                                      <a:rPr lang="en-US" altLang="zh-CN" sz="1800" i="1">
                                        <a:latin typeface="Cambria Math"/>
                                      </a:rPr>
                                      <m:t>=1</m:t>
                                    </m:r>
                                  </m:sub>
                                  <m:sup>
                                    <m:r>
                                      <a:rPr lang="en-US" altLang="zh-CN" sz="1800" i="1">
                                        <a:latin typeface="Cambria Math"/>
                                      </a:rPr>
                                      <m:t>𝑝</m:t>
                                    </m:r>
                                  </m:sup>
                                  <m:e>
                                    <m:sSub>
                                      <m:sSubPr>
                                        <m:ctrlPr>
                                          <a:rPr lang="en-US" altLang="zh-CN" sz="1800" i="1">
                                            <a:latin typeface="Cambria Math" panose="02040503050406030204" pitchFamily="18" charset="0"/>
                                          </a:rPr>
                                        </m:ctrlPr>
                                      </m:sSubPr>
                                      <m:e>
                                        <m:r>
                                          <a:rPr lang="en-US" altLang="zh-CN" sz="1800" i="1">
                                            <a:latin typeface="Cambria Math"/>
                                          </a:rPr>
                                          <m:t>𝑤</m:t>
                                        </m:r>
                                      </m:e>
                                      <m:sub>
                                        <m:r>
                                          <a:rPr lang="en-US" altLang="zh-CN" sz="1800" i="1">
                                            <a:latin typeface="Cambria Math"/>
                                          </a:rPr>
                                          <m:t>h𝑜</m:t>
                                        </m:r>
                                      </m:sub>
                                    </m:sSub>
                                    <m:sSub>
                                      <m:sSubPr>
                                        <m:ctrlPr>
                                          <a:rPr lang="en-US" altLang="zh-CN" sz="1800" i="1">
                                            <a:latin typeface="Cambria Math" panose="02040503050406030204" pitchFamily="18" charset="0"/>
                                          </a:rPr>
                                        </m:ctrlPr>
                                      </m:sSubPr>
                                      <m:e>
                                        <m:r>
                                          <a:rPr lang="en-US" altLang="zh-CN" sz="1800" i="1">
                                            <a:latin typeface="Cambria Math"/>
                                          </a:rPr>
                                          <m:t>h𝑜</m:t>
                                        </m:r>
                                      </m:e>
                                      <m:sub>
                                        <m:r>
                                          <a:rPr lang="en-US" altLang="zh-CN" sz="1800" i="1">
                                            <a:latin typeface="Cambria Math"/>
                                          </a:rPr>
                                          <m:t>h</m:t>
                                        </m:r>
                                      </m:sub>
                                    </m:sSub>
                                    <m:d>
                                      <m:dPr>
                                        <m:ctrlPr>
                                          <a:rPr lang="en-US" altLang="zh-CN" sz="1800" i="1">
                                            <a:latin typeface="Cambria Math" panose="02040503050406030204" pitchFamily="18" charset="0"/>
                                          </a:rPr>
                                        </m:ctrlPr>
                                      </m:dPr>
                                      <m:e>
                                        <m:r>
                                          <a:rPr lang="en-US" altLang="zh-CN" sz="1800" i="1">
                                            <a:latin typeface="Cambria Math"/>
                                          </a:rPr>
                                          <m:t>𝑘</m:t>
                                        </m:r>
                                      </m:e>
                                    </m:d>
                                    <m:r>
                                      <a:rPr lang="en-US" altLang="zh-CN" sz="1800" i="1">
                                        <a:latin typeface="Cambria Math"/>
                                      </a:rPr>
                                      <m:t>−</m:t>
                                    </m:r>
                                    <m:sSub>
                                      <m:sSubPr>
                                        <m:ctrlPr>
                                          <a:rPr lang="en-US" altLang="zh-CN" sz="1800" i="1">
                                            <a:latin typeface="Cambria Math" panose="02040503050406030204" pitchFamily="18" charset="0"/>
                                          </a:rPr>
                                        </m:ctrlPr>
                                      </m:sSubPr>
                                      <m:e>
                                        <m:r>
                                          <a:rPr lang="en-US" altLang="zh-CN" sz="1800" i="1">
                                            <a:latin typeface="Cambria Math"/>
                                          </a:rPr>
                                          <m:t>𝑏</m:t>
                                        </m:r>
                                      </m:e>
                                      <m:sub>
                                        <m:r>
                                          <a:rPr lang="en-US" altLang="zh-CN" sz="1800" i="1">
                                            <a:latin typeface="Cambria Math"/>
                                          </a:rPr>
                                          <m:t>𝑜</m:t>
                                        </m:r>
                                      </m:sub>
                                    </m:sSub>
                                    <m:r>
                                      <a:rPr lang="en-US" altLang="zh-CN" sz="1800" i="1">
                                        <a:latin typeface="Cambria Math"/>
                                      </a:rPr>
                                      <m:t>)</m:t>
                                    </m:r>
                                  </m:e>
                                </m:nary>
                                <m:r>
                                  <a:rPr lang="en-US" altLang="zh-CN" sz="1800" i="1">
                                    <a:latin typeface="Cambria Math"/>
                                  </a:rPr>
                                  <m:t>)</m:t>
                                </m:r>
                              </m:e>
                              <m:sup>
                                <m:r>
                                  <a:rPr lang="en-US" altLang="zh-CN" sz="1800" i="1">
                                    <a:latin typeface="Cambria Math"/>
                                  </a:rPr>
                                  <m:t>2</m:t>
                                </m:r>
                              </m:sup>
                            </m:sSup>
                            <m:r>
                              <a:rPr lang="en-US" altLang="zh-CN" sz="1800" i="1">
                                <a:latin typeface="Cambria Math"/>
                              </a:rPr>
                              <m:t>) </m:t>
                            </m:r>
                          </m:e>
                        </m:nary>
                      </m:num>
                      <m:den>
                        <m:sSub>
                          <m:sSubPr>
                            <m:ctrlPr>
                              <a:rPr lang="en-US" altLang="zh-CN" sz="1800" i="1">
                                <a:latin typeface="Cambria Math" panose="02040503050406030204" pitchFamily="18" charset="0"/>
                              </a:rPr>
                            </m:ctrlPr>
                          </m:sSubPr>
                          <m:e>
                            <m:r>
                              <a:rPr lang="zh-CN" altLang="en-US" sz="1800" i="1">
                                <a:latin typeface="Cambria Math"/>
                              </a:rPr>
                              <m:t>𝜕</m:t>
                            </m:r>
                            <m:r>
                              <a:rPr lang="en-US" altLang="zh-CN" sz="1800" i="1">
                                <a:latin typeface="Cambria Math"/>
                              </a:rPr>
                              <m:t>h𝑜</m:t>
                            </m:r>
                          </m:e>
                          <m:sub>
                            <m:r>
                              <a:rPr lang="en-US" altLang="zh-CN" sz="1800" i="1">
                                <a:latin typeface="Cambria Math"/>
                              </a:rPr>
                              <m:t>h</m:t>
                            </m:r>
                          </m:sub>
                        </m:sSub>
                        <m:r>
                          <a:rPr lang="en-US" altLang="zh-CN" sz="1800" i="1">
                            <a:latin typeface="Cambria Math"/>
                          </a:rPr>
                          <m:t>(</m:t>
                        </m:r>
                        <m:r>
                          <a:rPr lang="en-US" altLang="zh-CN" sz="1800" i="1">
                            <a:latin typeface="Cambria Math"/>
                          </a:rPr>
                          <m:t>𝑘</m:t>
                        </m:r>
                        <m:r>
                          <a:rPr lang="en-US" altLang="zh-CN" sz="1800" i="1">
                            <a:latin typeface="Cambria Math"/>
                          </a:rPr>
                          <m:t>)</m:t>
                        </m:r>
                      </m:den>
                    </m:f>
                    <m:r>
                      <a:rPr lang="en-US" altLang="zh-CN" sz="1800" i="1">
                        <a:latin typeface="Cambria Math"/>
                      </a:rPr>
                      <m:t> </m:t>
                    </m:r>
                    <m:f>
                      <m:fPr>
                        <m:ctrlPr>
                          <a:rPr lang="en-US" altLang="zh-CN" sz="1800" i="1">
                            <a:latin typeface="Cambria Math" panose="02040503050406030204" pitchFamily="18" charset="0"/>
                          </a:rPr>
                        </m:ctrlPr>
                      </m:fPr>
                      <m:num>
                        <m:sSub>
                          <m:sSubPr>
                            <m:ctrlPr>
                              <a:rPr lang="en-US" altLang="zh-CN" sz="1800" i="1">
                                <a:latin typeface="Cambria Math" panose="02040503050406030204" pitchFamily="18" charset="0"/>
                              </a:rPr>
                            </m:ctrlPr>
                          </m:sSubPr>
                          <m:e>
                            <m:r>
                              <a:rPr lang="zh-CN" altLang="en-US" sz="1800" i="1">
                                <a:latin typeface="Cambria Math"/>
                              </a:rPr>
                              <m:t>𝜕</m:t>
                            </m:r>
                            <m:r>
                              <a:rPr lang="en-US" altLang="zh-CN" sz="1800" i="1">
                                <a:latin typeface="Cambria Math"/>
                              </a:rPr>
                              <m:t>h𝑜</m:t>
                            </m:r>
                          </m:e>
                          <m:sub>
                            <m:r>
                              <a:rPr lang="en-US" altLang="zh-CN" sz="1800" i="1">
                                <a:latin typeface="Cambria Math"/>
                              </a:rPr>
                              <m:t>h</m:t>
                            </m:r>
                          </m:sub>
                        </m:sSub>
                        <m:r>
                          <a:rPr lang="en-US" altLang="zh-CN" sz="1800" i="1">
                            <a:latin typeface="Cambria Math"/>
                          </a:rPr>
                          <m:t>(</m:t>
                        </m:r>
                        <m:r>
                          <a:rPr lang="en-US" altLang="zh-CN" sz="1800" i="1">
                            <a:latin typeface="Cambria Math"/>
                          </a:rPr>
                          <m:t>𝑘</m:t>
                        </m:r>
                        <m:r>
                          <a:rPr lang="en-US" altLang="zh-CN" sz="1800" i="1">
                            <a:latin typeface="Cambria Math"/>
                          </a:rPr>
                          <m:t>)</m:t>
                        </m:r>
                      </m:num>
                      <m:den>
                        <m:sSub>
                          <m:sSubPr>
                            <m:ctrlPr>
                              <a:rPr lang="en-US" altLang="zh-CN" sz="1800" i="1">
                                <a:latin typeface="Cambria Math" panose="02040503050406030204" pitchFamily="18" charset="0"/>
                              </a:rPr>
                            </m:ctrlPr>
                          </m:sSubPr>
                          <m:e>
                            <m:r>
                              <a:rPr lang="zh-CN" altLang="en-US" sz="1800" i="1">
                                <a:latin typeface="Cambria Math"/>
                              </a:rPr>
                              <m:t>𝜕</m:t>
                            </m:r>
                            <m:r>
                              <a:rPr lang="en-US" altLang="zh-CN" sz="1800" i="1">
                                <a:latin typeface="Cambria Math"/>
                              </a:rPr>
                              <m:t>h𝑖</m:t>
                            </m:r>
                          </m:e>
                          <m:sub>
                            <m:r>
                              <a:rPr lang="en-US" altLang="zh-CN" sz="1800" i="1">
                                <a:latin typeface="Cambria Math"/>
                              </a:rPr>
                              <m:t>h</m:t>
                            </m:r>
                          </m:sub>
                        </m:sSub>
                        <m:r>
                          <a:rPr lang="en-US" altLang="zh-CN" sz="1800" i="1">
                            <a:latin typeface="Cambria Math"/>
                          </a:rPr>
                          <m:t>(</m:t>
                        </m:r>
                        <m:r>
                          <a:rPr lang="en-US" altLang="zh-CN" sz="1800" i="1">
                            <a:latin typeface="Cambria Math"/>
                          </a:rPr>
                          <m:t>𝑘</m:t>
                        </m:r>
                        <m:r>
                          <a:rPr lang="en-US" altLang="zh-CN" sz="1800" i="1">
                            <a:latin typeface="Cambria Math"/>
                          </a:rPr>
                          <m:t>)</m:t>
                        </m:r>
                      </m:den>
                    </m:f>
                  </m:oMath>
                </a14:m>
                <a:endParaRPr lang="en-US" altLang="zh-CN" sz="1800" i="1" dirty="0">
                  <a:latin typeface="Cambria Math"/>
                </a:endParaRPr>
              </a:p>
              <a:p>
                <a:pPr marL="0" indent="0">
                  <a:lnSpc>
                    <a:spcPct val="130000"/>
                  </a:lnSpc>
                  <a:buNone/>
                </a:pPr>
                <a14:m>
                  <m:oMathPara xmlns:m="http://schemas.openxmlformats.org/officeDocument/2006/math">
                    <m:oMathParaPr>
                      <m:jc m:val="centerGroup"/>
                    </m:oMathParaPr>
                    <m:oMath xmlns:m="http://schemas.openxmlformats.org/officeDocument/2006/math">
                      <m:r>
                        <a:rPr lang="en-US" altLang="zh-CN" sz="1650" i="1">
                          <a:latin typeface="Cambria Math"/>
                        </a:rPr>
                        <m:t>=−</m:t>
                      </m:r>
                      <m:nary>
                        <m:naryPr>
                          <m:chr m:val="∑"/>
                          <m:ctrlPr>
                            <a:rPr lang="en-US" altLang="zh-CN" sz="1650" i="1">
                              <a:latin typeface="Cambria Math" panose="02040503050406030204" pitchFamily="18" charset="0"/>
                            </a:rPr>
                          </m:ctrlPr>
                        </m:naryPr>
                        <m:sub>
                          <m:r>
                            <m:rPr>
                              <m:brk m:alnAt="23"/>
                            </m:rPr>
                            <a:rPr lang="en-US" altLang="zh-CN" sz="1650" i="1">
                              <a:latin typeface="Cambria Math"/>
                            </a:rPr>
                            <m:t>𝑜</m:t>
                          </m:r>
                          <m:r>
                            <a:rPr lang="en-US" altLang="zh-CN" sz="1650" i="1">
                              <a:latin typeface="Cambria Math"/>
                            </a:rPr>
                            <m:t>=1</m:t>
                          </m:r>
                        </m:sub>
                        <m:sup>
                          <m:r>
                            <a:rPr lang="en-US" altLang="zh-CN" sz="1650" i="1">
                              <a:latin typeface="Cambria Math"/>
                            </a:rPr>
                            <m:t>𝑞</m:t>
                          </m:r>
                        </m:sup>
                        <m:e>
                          <m:d>
                            <m:dPr>
                              <m:ctrlPr>
                                <a:rPr lang="en-US" altLang="zh-CN" sz="1650" i="1">
                                  <a:latin typeface="Cambria Math" panose="02040503050406030204" pitchFamily="18" charset="0"/>
                                </a:rPr>
                              </m:ctrlPr>
                            </m:dPr>
                            <m:e>
                              <m:sSub>
                                <m:sSubPr>
                                  <m:ctrlPr>
                                    <a:rPr lang="en-US" altLang="zh-CN" sz="1650" i="1">
                                      <a:latin typeface="Cambria Math" panose="02040503050406030204" pitchFamily="18" charset="0"/>
                                    </a:rPr>
                                  </m:ctrlPr>
                                </m:sSubPr>
                                <m:e>
                                  <m:r>
                                    <a:rPr lang="en-US" altLang="zh-CN" sz="1650" i="1">
                                      <a:latin typeface="Cambria Math"/>
                                    </a:rPr>
                                    <m:t>𝑑</m:t>
                                  </m:r>
                                </m:e>
                                <m:sub>
                                  <m:r>
                                    <a:rPr lang="en-US" altLang="zh-CN" sz="1650" i="1">
                                      <a:latin typeface="Cambria Math"/>
                                    </a:rPr>
                                    <m:t>𝑜</m:t>
                                  </m:r>
                                </m:sub>
                              </m:sSub>
                              <m:d>
                                <m:dPr>
                                  <m:ctrlPr>
                                    <a:rPr lang="en-US" altLang="zh-CN" sz="1650" i="1">
                                      <a:latin typeface="Cambria Math" panose="02040503050406030204" pitchFamily="18" charset="0"/>
                                    </a:rPr>
                                  </m:ctrlPr>
                                </m:dPr>
                                <m:e>
                                  <m:r>
                                    <a:rPr lang="en-US" altLang="zh-CN" sz="1650" i="1">
                                      <a:latin typeface="Cambria Math"/>
                                    </a:rPr>
                                    <m:t>𝑘</m:t>
                                  </m:r>
                                </m:e>
                              </m:d>
                              <m:r>
                                <a:rPr lang="en-US" altLang="zh-CN" sz="1650" i="1">
                                  <a:latin typeface="Cambria Math"/>
                                </a:rPr>
                                <m:t>−</m:t>
                              </m:r>
                              <m:sSub>
                                <m:sSubPr>
                                  <m:ctrlPr>
                                    <a:rPr lang="en-US" altLang="zh-CN" sz="1650" i="1">
                                      <a:latin typeface="Cambria Math" panose="02040503050406030204" pitchFamily="18" charset="0"/>
                                    </a:rPr>
                                  </m:ctrlPr>
                                </m:sSubPr>
                                <m:e>
                                  <m:r>
                                    <a:rPr lang="en-US" altLang="zh-CN" sz="1650" i="1">
                                      <a:latin typeface="Cambria Math"/>
                                    </a:rPr>
                                    <m:t>𝑦𝑜</m:t>
                                  </m:r>
                                </m:e>
                                <m:sub>
                                  <m:r>
                                    <a:rPr lang="en-US" altLang="zh-CN" sz="1650" i="1">
                                      <a:latin typeface="Cambria Math"/>
                                    </a:rPr>
                                    <m:t>𝑜</m:t>
                                  </m:r>
                                </m:sub>
                              </m:sSub>
                              <m:d>
                                <m:dPr>
                                  <m:ctrlPr>
                                    <a:rPr lang="en-US" altLang="zh-CN" sz="1650" i="1">
                                      <a:latin typeface="Cambria Math" panose="02040503050406030204" pitchFamily="18" charset="0"/>
                                    </a:rPr>
                                  </m:ctrlPr>
                                </m:dPr>
                                <m:e>
                                  <m:r>
                                    <a:rPr lang="en-US" altLang="zh-CN" sz="1650" i="1">
                                      <a:latin typeface="Cambria Math"/>
                                    </a:rPr>
                                    <m:t>𝑘</m:t>
                                  </m:r>
                                </m:e>
                              </m:d>
                            </m:e>
                          </m:d>
                          <m:sSup>
                            <m:sSupPr>
                              <m:ctrlPr>
                                <a:rPr lang="en-US" altLang="zh-CN" sz="1650" i="1">
                                  <a:latin typeface="Cambria Math" panose="02040503050406030204" pitchFamily="18" charset="0"/>
                                </a:rPr>
                              </m:ctrlPr>
                            </m:sSupPr>
                            <m:e>
                              <m:r>
                                <a:rPr lang="en-US" altLang="zh-CN" sz="1650" i="1">
                                  <a:latin typeface="Cambria Math"/>
                                </a:rPr>
                                <m:t>𝑓</m:t>
                              </m:r>
                            </m:e>
                            <m:sup>
                              <m:r>
                                <a:rPr lang="en-US" altLang="zh-CN" sz="1650" i="1">
                                  <a:latin typeface="Cambria Math"/>
                                </a:rPr>
                                <m:t>′</m:t>
                              </m:r>
                            </m:sup>
                          </m:sSup>
                          <m:d>
                            <m:dPr>
                              <m:ctrlPr>
                                <a:rPr lang="en-US" altLang="zh-CN" sz="1650" i="1">
                                  <a:latin typeface="Cambria Math" panose="02040503050406030204" pitchFamily="18" charset="0"/>
                                </a:rPr>
                              </m:ctrlPr>
                            </m:dPr>
                            <m:e>
                              <m:sSub>
                                <m:sSubPr>
                                  <m:ctrlPr>
                                    <a:rPr lang="en-US" altLang="zh-CN" sz="1650" i="1">
                                      <a:latin typeface="Cambria Math" panose="02040503050406030204" pitchFamily="18" charset="0"/>
                                    </a:rPr>
                                  </m:ctrlPr>
                                </m:sSubPr>
                                <m:e>
                                  <m:r>
                                    <a:rPr lang="en-US" altLang="zh-CN" sz="1650" i="1">
                                      <a:latin typeface="Cambria Math"/>
                                    </a:rPr>
                                    <m:t>𝑦𝑖</m:t>
                                  </m:r>
                                </m:e>
                                <m:sub>
                                  <m:r>
                                    <a:rPr lang="en-US" altLang="zh-CN" sz="1650" i="1">
                                      <a:latin typeface="Cambria Math"/>
                                    </a:rPr>
                                    <m:t>𝑜</m:t>
                                  </m:r>
                                </m:sub>
                              </m:sSub>
                              <m:r>
                                <a:rPr lang="en-US" altLang="zh-CN" sz="1650" i="1">
                                  <a:latin typeface="Cambria Math"/>
                                </a:rPr>
                                <m:t> </m:t>
                              </m:r>
                              <m:d>
                                <m:dPr>
                                  <m:ctrlPr>
                                    <a:rPr lang="en-US" altLang="zh-CN" sz="1650" i="1">
                                      <a:latin typeface="Cambria Math" panose="02040503050406030204" pitchFamily="18" charset="0"/>
                                    </a:rPr>
                                  </m:ctrlPr>
                                </m:dPr>
                                <m:e>
                                  <m:r>
                                    <a:rPr lang="en-US" altLang="zh-CN" sz="1650" i="1">
                                      <a:latin typeface="Cambria Math"/>
                                    </a:rPr>
                                    <m:t>𝑘</m:t>
                                  </m:r>
                                </m:e>
                              </m:d>
                            </m:e>
                          </m:d>
                          <m:sSub>
                            <m:sSubPr>
                              <m:ctrlPr>
                                <a:rPr lang="en-US" altLang="zh-CN" sz="1650" i="1">
                                  <a:latin typeface="Cambria Math" panose="02040503050406030204" pitchFamily="18" charset="0"/>
                                </a:rPr>
                              </m:ctrlPr>
                            </m:sSubPr>
                            <m:e>
                              <m:r>
                                <a:rPr lang="en-US" altLang="zh-CN" sz="1650" i="1">
                                  <a:latin typeface="Cambria Math"/>
                                </a:rPr>
                                <m:t>𝑤</m:t>
                              </m:r>
                            </m:e>
                            <m:sub>
                              <m:r>
                                <a:rPr lang="en-US" altLang="zh-CN" sz="1650" i="1">
                                  <a:latin typeface="Cambria Math"/>
                                </a:rPr>
                                <m:t>h𝑜</m:t>
                              </m:r>
                            </m:sub>
                          </m:sSub>
                          <m:f>
                            <m:fPr>
                              <m:ctrlPr>
                                <a:rPr lang="en-US" altLang="zh-CN" sz="1650" i="1">
                                  <a:latin typeface="Cambria Math" panose="02040503050406030204" pitchFamily="18" charset="0"/>
                                </a:rPr>
                              </m:ctrlPr>
                            </m:fPr>
                            <m:num>
                              <m:sSub>
                                <m:sSubPr>
                                  <m:ctrlPr>
                                    <a:rPr lang="en-US" altLang="zh-CN" sz="1650" i="1">
                                      <a:latin typeface="Cambria Math" panose="02040503050406030204" pitchFamily="18" charset="0"/>
                                    </a:rPr>
                                  </m:ctrlPr>
                                </m:sSubPr>
                                <m:e>
                                  <m:r>
                                    <a:rPr lang="zh-CN" altLang="en-US" sz="1650" i="1">
                                      <a:latin typeface="Cambria Math"/>
                                    </a:rPr>
                                    <m:t>𝜕</m:t>
                                  </m:r>
                                  <m:r>
                                    <a:rPr lang="en-US" altLang="zh-CN" sz="1650" i="1">
                                      <a:latin typeface="Cambria Math"/>
                                    </a:rPr>
                                    <m:t>h𝑜</m:t>
                                  </m:r>
                                </m:e>
                                <m:sub>
                                  <m:r>
                                    <a:rPr lang="en-US" altLang="zh-CN" sz="1650" i="1">
                                      <a:latin typeface="Cambria Math"/>
                                    </a:rPr>
                                    <m:t>h</m:t>
                                  </m:r>
                                </m:sub>
                              </m:sSub>
                              <m:d>
                                <m:dPr>
                                  <m:ctrlPr>
                                    <a:rPr lang="en-US" altLang="zh-CN" sz="1650" i="1">
                                      <a:latin typeface="Cambria Math" panose="02040503050406030204" pitchFamily="18" charset="0"/>
                                    </a:rPr>
                                  </m:ctrlPr>
                                </m:dPr>
                                <m:e>
                                  <m:r>
                                    <a:rPr lang="en-US" altLang="zh-CN" sz="1650" i="1">
                                      <a:latin typeface="Cambria Math"/>
                                    </a:rPr>
                                    <m:t>𝑘</m:t>
                                  </m:r>
                                </m:e>
                              </m:d>
                            </m:num>
                            <m:den>
                              <m:sSub>
                                <m:sSubPr>
                                  <m:ctrlPr>
                                    <a:rPr lang="en-US" altLang="zh-CN" sz="1650" i="1">
                                      <a:latin typeface="Cambria Math" panose="02040503050406030204" pitchFamily="18" charset="0"/>
                                    </a:rPr>
                                  </m:ctrlPr>
                                </m:sSubPr>
                                <m:e>
                                  <m:r>
                                    <a:rPr lang="zh-CN" altLang="en-US" sz="1650" i="1">
                                      <a:latin typeface="Cambria Math"/>
                                    </a:rPr>
                                    <m:t>𝜕</m:t>
                                  </m:r>
                                  <m:r>
                                    <a:rPr lang="en-US" altLang="zh-CN" sz="1650" i="1">
                                      <a:latin typeface="Cambria Math"/>
                                    </a:rPr>
                                    <m:t>h𝑖</m:t>
                                  </m:r>
                                </m:e>
                                <m:sub>
                                  <m:r>
                                    <a:rPr lang="en-US" altLang="zh-CN" sz="1650" i="1">
                                      <a:latin typeface="Cambria Math"/>
                                    </a:rPr>
                                    <m:t>h</m:t>
                                  </m:r>
                                </m:sub>
                              </m:sSub>
                              <m:d>
                                <m:dPr>
                                  <m:ctrlPr>
                                    <a:rPr lang="en-US" altLang="zh-CN" sz="1650" i="1">
                                      <a:latin typeface="Cambria Math" panose="02040503050406030204" pitchFamily="18" charset="0"/>
                                    </a:rPr>
                                  </m:ctrlPr>
                                </m:dPr>
                                <m:e>
                                  <m:r>
                                    <a:rPr lang="en-US" altLang="zh-CN" sz="1650" i="1">
                                      <a:latin typeface="Cambria Math"/>
                                    </a:rPr>
                                    <m:t>𝑘</m:t>
                                  </m:r>
                                </m:e>
                              </m:d>
                            </m:den>
                          </m:f>
                        </m:e>
                      </m:nary>
                    </m:oMath>
                  </m:oMathPara>
                </a14:m>
                <a:endParaRPr lang="en-US" altLang="zh-CN" sz="1650" i="1" dirty="0">
                  <a:latin typeface="Cambria Math"/>
                </a:endParaRPr>
              </a:p>
              <a:p>
                <a:pPr marL="0" indent="0">
                  <a:lnSpc>
                    <a:spcPct val="130000"/>
                  </a:lnSpc>
                  <a:buNone/>
                </a:pPr>
                <a14:m>
                  <m:oMathPara xmlns:m="http://schemas.openxmlformats.org/officeDocument/2006/math">
                    <m:oMathParaPr>
                      <m:jc m:val="centerGroup"/>
                    </m:oMathParaPr>
                    <m:oMath xmlns:m="http://schemas.openxmlformats.org/officeDocument/2006/math">
                      <m:r>
                        <a:rPr lang="en-US" altLang="zh-CN" sz="1350" i="1">
                          <a:latin typeface="Cambria Math"/>
                        </a:rPr>
                        <m:t>               </m:t>
                      </m:r>
                    </m:oMath>
                  </m:oMathPara>
                </a14:m>
                <a:endParaRPr lang="en-US" altLang="zh-CN" sz="1350" i="1" dirty="0">
                  <a:latin typeface="Cambria Math"/>
                </a:endParaRPr>
              </a:p>
              <a:p>
                <a:pPr marL="0" indent="0">
                  <a:lnSpc>
                    <a:spcPct val="130000"/>
                  </a:lnSpc>
                  <a:buNone/>
                </a:pPr>
                <a:r>
                  <a:rPr lang="en-US" altLang="zh-CN" sz="1800" dirty="0"/>
                  <a:t>                     </a:t>
                </a:r>
                <a14:m>
                  <m:oMath xmlns:m="http://schemas.openxmlformats.org/officeDocument/2006/math">
                    <m:r>
                      <a:rPr lang="en-US" altLang="zh-CN" sz="1800" i="1">
                        <a:latin typeface="Cambria Math"/>
                      </a:rPr>
                      <m:t>=−(</m:t>
                    </m:r>
                    <m:nary>
                      <m:naryPr>
                        <m:chr m:val="∑"/>
                        <m:ctrlPr>
                          <a:rPr lang="en-US" altLang="zh-CN" sz="1800" i="1">
                            <a:latin typeface="Cambria Math" panose="02040503050406030204" pitchFamily="18" charset="0"/>
                          </a:rPr>
                        </m:ctrlPr>
                      </m:naryPr>
                      <m:sub>
                        <m:r>
                          <m:rPr>
                            <m:brk m:alnAt="23"/>
                          </m:rPr>
                          <a:rPr lang="en-US" altLang="zh-CN" sz="1800" i="1">
                            <a:latin typeface="Cambria Math"/>
                          </a:rPr>
                          <m:t>𝑜</m:t>
                        </m:r>
                        <m:r>
                          <a:rPr lang="en-US" altLang="zh-CN" sz="1800" i="1">
                            <a:latin typeface="Cambria Math"/>
                          </a:rPr>
                          <m:t>=1</m:t>
                        </m:r>
                      </m:sub>
                      <m:sup>
                        <m:r>
                          <a:rPr lang="en-US" altLang="zh-CN" sz="1800" i="1">
                            <a:latin typeface="Cambria Math"/>
                          </a:rPr>
                          <m:t>𝑞</m:t>
                        </m:r>
                      </m:sup>
                      <m:e>
                        <m:sSub>
                          <m:sSubPr>
                            <m:ctrlPr>
                              <a:rPr lang="en-US" altLang="zh-CN" sz="1800" i="1">
                                <a:latin typeface="Cambria Math" panose="02040503050406030204" pitchFamily="18" charset="0"/>
                              </a:rPr>
                            </m:ctrlPr>
                          </m:sSubPr>
                          <m:e>
                            <m:r>
                              <a:rPr lang="zh-CN" altLang="en-US" sz="1800" i="1">
                                <a:latin typeface="Cambria Math"/>
                              </a:rPr>
                              <m:t>𝛿</m:t>
                            </m:r>
                          </m:e>
                          <m:sub>
                            <m:r>
                              <a:rPr lang="en-US" altLang="zh-CN" sz="1800" i="1">
                                <a:latin typeface="Cambria Math"/>
                              </a:rPr>
                              <m:t>𝑜</m:t>
                            </m:r>
                          </m:sub>
                        </m:sSub>
                        <m:r>
                          <a:rPr lang="en-US" altLang="zh-CN" sz="1800" i="1">
                            <a:latin typeface="Cambria Math"/>
                          </a:rPr>
                          <m:t> </m:t>
                        </m:r>
                        <m:d>
                          <m:dPr>
                            <m:ctrlPr>
                              <a:rPr lang="en-US" altLang="zh-CN" sz="1800" i="1">
                                <a:latin typeface="Cambria Math" panose="02040503050406030204" pitchFamily="18" charset="0"/>
                              </a:rPr>
                            </m:ctrlPr>
                          </m:dPr>
                          <m:e>
                            <m:r>
                              <a:rPr lang="en-US" altLang="zh-CN" sz="1800" i="1">
                                <a:latin typeface="Cambria Math"/>
                              </a:rPr>
                              <m:t>𝑘</m:t>
                            </m:r>
                          </m:e>
                        </m:d>
                        <m:sSub>
                          <m:sSubPr>
                            <m:ctrlPr>
                              <a:rPr lang="en-US" altLang="zh-CN" sz="1800" i="1">
                                <a:latin typeface="Cambria Math" panose="02040503050406030204" pitchFamily="18" charset="0"/>
                              </a:rPr>
                            </m:ctrlPr>
                          </m:sSubPr>
                          <m:e>
                            <m:r>
                              <a:rPr lang="en-US" altLang="zh-CN" sz="1800" i="1">
                                <a:latin typeface="Cambria Math"/>
                              </a:rPr>
                              <m:t>𝑤</m:t>
                            </m:r>
                          </m:e>
                          <m:sub>
                            <m:r>
                              <a:rPr lang="en-US" altLang="zh-CN" sz="1800" i="1">
                                <a:latin typeface="Cambria Math"/>
                              </a:rPr>
                              <m:t>h𝑜</m:t>
                            </m:r>
                          </m:sub>
                        </m:sSub>
                      </m:e>
                    </m:nary>
                    <m:sSup>
                      <m:sSupPr>
                        <m:ctrlPr>
                          <a:rPr lang="en-US" altLang="zh-CN" sz="1800" i="1">
                            <a:latin typeface="Cambria Math" panose="02040503050406030204" pitchFamily="18" charset="0"/>
                          </a:rPr>
                        </m:ctrlPr>
                      </m:sSupPr>
                      <m:e>
                        <m:r>
                          <a:rPr lang="en-US" altLang="zh-CN" sz="1800" i="1">
                            <a:latin typeface="Cambria Math"/>
                          </a:rPr>
                          <m:t>)</m:t>
                        </m:r>
                        <m:r>
                          <a:rPr lang="en-US" altLang="zh-CN" sz="1800" i="1">
                            <a:latin typeface="Cambria Math"/>
                          </a:rPr>
                          <m:t>𝑓</m:t>
                        </m:r>
                      </m:e>
                      <m:sup>
                        <m:r>
                          <a:rPr lang="en-US" altLang="zh-CN" sz="1800" i="1">
                            <a:latin typeface="Cambria Math"/>
                          </a:rPr>
                          <m:t>′</m:t>
                        </m:r>
                      </m:sup>
                    </m:sSup>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a:rPr>
                              <m:t>h𝑖</m:t>
                            </m:r>
                          </m:e>
                          <m:sub>
                            <m:r>
                              <a:rPr lang="en-US" altLang="zh-CN" sz="1800" i="1">
                                <a:latin typeface="Cambria Math"/>
                              </a:rPr>
                              <m:t>h</m:t>
                            </m:r>
                          </m:sub>
                        </m:sSub>
                        <m:r>
                          <a:rPr lang="en-US" altLang="zh-CN" sz="1800" i="1">
                            <a:latin typeface="Cambria Math"/>
                          </a:rPr>
                          <m:t> </m:t>
                        </m:r>
                        <m:d>
                          <m:dPr>
                            <m:ctrlPr>
                              <a:rPr lang="en-US" altLang="zh-CN" sz="1800" i="1">
                                <a:latin typeface="Cambria Math" panose="02040503050406030204" pitchFamily="18" charset="0"/>
                              </a:rPr>
                            </m:ctrlPr>
                          </m:dPr>
                          <m:e>
                            <m:r>
                              <a:rPr lang="en-US" altLang="zh-CN" sz="1800" i="1">
                                <a:latin typeface="Cambria Math"/>
                              </a:rPr>
                              <m:t>𝑘</m:t>
                            </m:r>
                          </m:e>
                        </m:d>
                      </m:e>
                    </m:d>
                    <m:r>
                      <a:rPr lang="en-US" altLang="zh-CN" sz="1800" i="1">
                        <a:latin typeface="Cambria Math"/>
                      </a:rPr>
                      <m:t>=</m:t>
                    </m:r>
                  </m:oMath>
                </a14:m>
                <a:r>
                  <a:rPr lang="en-US" altLang="zh-CN" sz="1800" dirty="0"/>
                  <a:t> </a:t>
                </a:r>
                <a14:m>
                  <m:oMath xmlns:m="http://schemas.openxmlformats.org/officeDocument/2006/math">
                    <m:r>
                      <a:rPr lang="en-US" altLang="zh-CN" sz="1800">
                        <a:latin typeface="Cambria Math"/>
                      </a:rPr>
                      <m:t>−</m:t>
                    </m:r>
                    <m:sSub>
                      <m:sSubPr>
                        <m:ctrlPr>
                          <a:rPr lang="en-US" altLang="zh-CN" sz="1800" i="1">
                            <a:latin typeface="Cambria Math" panose="02040503050406030204" pitchFamily="18" charset="0"/>
                          </a:rPr>
                        </m:ctrlPr>
                      </m:sSubPr>
                      <m:e>
                        <m:r>
                          <a:rPr lang="zh-CN" altLang="en-US" sz="1800" i="1">
                            <a:latin typeface="Cambria Math"/>
                          </a:rPr>
                          <m:t>𝛿</m:t>
                        </m:r>
                      </m:e>
                      <m:sub>
                        <m:r>
                          <a:rPr lang="en-US" altLang="zh-CN" sz="1800" i="1">
                            <a:latin typeface="Cambria Math"/>
                          </a:rPr>
                          <m:t>h</m:t>
                        </m:r>
                      </m:sub>
                    </m:sSub>
                    <m:r>
                      <a:rPr lang="en-US" altLang="zh-CN" sz="1800" i="1">
                        <a:latin typeface="Cambria Math"/>
                      </a:rPr>
                      <m:t> (</m:t>
                    </m:r>
                    <m:r>
                      <a:rPr lang="en-US" altLang="zh-CN" sz="1800" i="1">
                        <a:latin typeface="Cambria Math"/>
                      </a:rPr>
                      <m:t>𝑘</m:t>
                    </m:r>
                    <m:r>
                      <a:rPr lang="en-US" altLang="zh-CN" sz="1800" i="1">
                        <a:latin typeface="Cambria Math"/>
                      </a:rPr>
                      <m:t>)</m:t>
                    </m:r>
                  </m:oMath>
                </a14:m>
                <a:endParaRPr lang="en-US" altLang="zh-CN" sz="1800" i="1" dirty="0">
                  <a:latin typeface="Cambria Math"/>
                </a:endParaRPr>
              </a:p>
              <a:p>
                <a:pPr lvl="1">
                  <a:lnSpc>
                    <a:spcPct val="130000"/>
                  </a:lnSpc>
                  <a:buSzPct val="68000"/>
                </a:pPr>
                <a:r>
                  <a:rPr lang="zh-CN" altLang="en-US" sz="1800" dirty="0">
                    <a:hlinkClick r:id="rId1" action="ppaction://hlinksldjump"/>
                  </a:rPr>
                  <a:t>程序显示</a:t>
                </a:r>
                <a:endParaRPr lang="en-US" altLang="zh-CN" sz="1800" dirty="0"/>
              </a:p>
              <a:p>
                <a:pPr marL="82296" indent="0">
                  <a:buNone/>
                </a:pPr>
                <a:endParaRPr lang="zh-CN" altLang="en-US" sz="18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395536" y="188640"/>
                <a:ext cx="8229600" cy="6552728"/>
              </a:xfrm>
              <a:blipFill rotWithShape="0">
                <a:blip r:embed="rId2"/>
                <a:stretch>
                  <a:fillRect/>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42646" y="411511"/>
                <a:ext cx="6172200" cy="3394472"/>
              </a:xfrm>
            </p:spPr>
            <p:txBody>
              <a:bodyPr/>
              <a:lstStyle/>
              <a:p>
                <a:pPr>
                  <a:lnSpc>
                    <a:spcPct val="130000"/>
                  </a:lnSpc>
                </a:pPr>
                <a:r>
                  <a:rPr lang="zh-CN" altLang="en-US" sz="2100" dirty="0" smtClean="0"/>
                  <a:t>第四步，修改权值</a:t>
                </a:r>
                <a:endParaRPr lang="en-US" altLang="zh-CN" sz="2100" dirty="0"/>
              </a:p>
              <a:p>
                <a:pPr>
                  <a:lnSpc>
                    <a:spcPct val="130000"/>
                  </a:lnSpc>
                </a:pPr>
                <a:r>
                  <a:rPr lang="zh-CN" altLang="en-US" sz="2100" dirty="0"/>
                  <a:t>利用输出层各神经元的 </a:t>
                </a:r>
                <a14:m>
                  <m:oMath xmlns:m="http://schemas.openxmlformats.org/officeDocument/2006/math">
                    <m:sSub>
                      <m:sSubPr>
                        <m:ctrlPr>
                          <a:rPr lang="en-US" altLang="zh-CN" sz="2100" i="1" dirty="0">
                            <a:latin typeface="Cambria Math" panose="02040503050406030204" pitchFamily="18" charset="0"/>
                          </a:rPr>
                        </m:ctrlPr>
                      </m:sSubPr>
                      <m:e>
                        <m:r>
                          <a:rPr lang="zh-CN" altLang="en-US" sz="2100" i="1" dirty="0">
                            <a:latin typeface="Cambria Math"/>
                          </a:rPr>
                          <m:t>𝛿</m:t>
                        </m:r>
                      </m:e>
                      <m:sub>
                        <m:r>
                          <a:rPr lang="en-US" altLang="zh-CN" sz="2100" i="1" dirty="0">
                            <a:latin typeface="Cambria Math"/>
                          </a:rPr>
                          <m:t>𝑜</m:t>
                        </m:r>
                      </m:sub>
                    </m:sSub>
                    <m:r>
                      <a:rPr lang="en-US" altLang="zh-CN" sz="2100" i="1" dirty="0">
                        <a:latin typeface="Cambria Math"/>
                      </a:rPr>
                      <m:t> (</m:t>
                    </m:r>
                    <m:r>
                      <a:rPr lang="en-US" altLang="zh-CN" sz="2100" i="1" dirty="0">
                        <a:latin typeface="Cambria Math"/>
                      </a:rPr>
                      <m:t>𝑘</m:t>
                    </m:r>
                    <m:r>
                      <a:rPr lang="en-US" altLang="zh-CN" sz="2100" i="1" dirty="0">
                        <a:latin typeface="Cambria Math"/>
                      </a:rPr>
                      <m:t>)</m:t>
                    </m:r>
                  </m:oMath>
                </a14:m>
                <a:r>
                  <a:rPr lang="zh-CN" altLang="en-US" sz="2100" dirty="0"/>
                  <a:t>和隐含层各神经元的输出来修正连接权值</a:t>
                </a:r>
                <a14:m>
                  <m:oMath xmlns:m="http://schemas.openxmlformats.org/officeDocument/2006/math">
                    <m:sSub>
                      <m:sSubPr>
                        <m:ctrlPr>
                          <a:rPr lang="en-US" altLang="zh-CN" sz="2100" i="1" dirty="0">
                            <a:latin typeface="Cambria Math" panose="02040503050406030204" pitchFamily="18" charset="0"/>
                          </a:rPr>
                        </m:ctrlPr>
                      </m:sSubPr>
                      <m:e>
                        <m:r>
                          <a:rPr lang="en-US" altLang="zh-CN" sz="2100" i="1" dirty="0">
                            <a:latin typeface="Cambria Math"/>
                          </a:rPr>
                          <m:t>𝑤</m:t>
                        </m:r>
                      </m:e>
                      <m:sub>
                        <m:r>
                          <a:rPr lang="en-US" altLang="zh-CN" sz="2100" i="1" dirty="0">
                            <a:latin typeface="Cambria Math"/>
                          </a:rPr>
                          <m:t>h𝑜</m:t>
                        </m:r>
                      </m:sub>
                    </m:sSub>
                    <m:r>
                      <a:rPr lang="en-US" altLang="zh-CN" sz="2100" i="1" dirty="0">
                        <a:latin typeface="Cambria Math"/>
                      </a:rPr>
                      <m:t> </m:t>
                    </m:r>
                    <m:d>
                      <m:dPr>
                        <m:ctrlPr>
                          <a:rPr lang="en-US" altLang="zh-CN" sz="2100" i="1" dirty="0">
                            <a:latin typeface="Cambria Math" panose="02040503050406030204" pitchFamily="18" charset="0"/>
                          </a:rPr>
                        </m:ctrlPr>
                      </m:dPr>
                      <m:e>
                        <m:r>
                          <a:rPr lang="en-US" altLang="zh-CN" sz="2100" i="1" dirty="0">
                            <a:latin typeface="Cambria Math"/>
                          </a:rPr>
                          <m:t>𝑘</m:t>
                        </m:r>
                      </m:e>
                    </m:d>
                    <m:r>
                      <a:rPr lang="zh-CN" altLang="en-US" sz="2100" i="1" dirty="0">
                        <a:latin typeface="Cambria Math"/>
                      </a:rPr>
                      <m:t>。</m:t>
                    </m:r>
                  </m:oMath>
                </a14:m>
                <a:endParaRPr lang="en-US" altLang="zh-CN" sz="2100" dirty="0"/>
              </a:p>
              <a:p>
                <a:pPr>
                  <a:lnSpc>
                    <a:spcPct val="130000"/>
                  </a:lnSpc>
                </a:pPr>
                <a:r>
                  <a:rPr lang="en-US" altLang="zh-CN" sz="2100" dirty="0"/>
                  <a:t> </a:t>
                </a:r>
                <a14:m>
                  <m:oMath xmlns:m="http://schemas.openxmlformats.org/officeDocument/2006/math">
                    <m:r>
                      <a:rPr lang="en-US" altLang="zh-CN" sz="2100" i="1">
                        <a:latin typeface="Cambria Math"/>
                        <a:ea typeface="Cambria Math"/>
                      </a:rPr>
                      <m:t>∆</m:t>
                    </m:r>
                    <m:sSub>
                      <m:sSubPr>
                        <m:ctrlPr>
                          <a:rPr lang="en-US" altLang="zh-CN" sz="2100" i="1">
                            <a:latin typeface="Cambria Math" panose="02040503050406030204" pitchFamily="18" charset="0"/>
                            <a:ea typeface="Cambria Math"/>
                          </a:rPr>
                        </m:ctrlPr>
                      </m:sSubPr>
                      <m:e>
                        <m:r>
                          <a:rPr lang="en-US" altLang="zh-CN" sz="2100" i="1">
                            <a:latin typeface="Cambria Math"/>
                            <a:ea typeface="Cambria Math"/>
                          </a:rPr>
                          <m:t>𝑤</m:t>
                        </m:r>
                      </m:e>
                      <m:sub>
                        <m:r>
                          <a:rPr lang="en-US" altLang="zh-CN" sz="2100" i="1">
                            <a:latin typeface="Cambria Math"/>
                            <a:ea typeface="Cambria Math"/>
                          </a:rPr>
                          <m:t>h𝑜</m:t>
                        </m:r>
                      </m:sub>
                    </m:sSub>
                    <m:d>
                      <m:dPr>
                        <m:ctrlPr>
                          <a:rPr lang="en-US" altLang="zh-CN" sz="2100" i="1">
                            <a:latin typeface="Cambria Math" panose="02040503050406030204" pitchFamily="18" charset="0"/>
                            <a:ea typeface="Cambria Math"/>
                          </a:rPr>
                        </m:ctrlPr>
                      </m:dPr>
                      <m:e>
                        <m:r>
                          <a:rPr lang="en-US" altLang="zh-CN" sz="2100" i="1">
                            <a:latin typeface="Cambria Math"/>
                            <a:ea typeface="Cambria Math"/>
                          </a:rPr>
                          <m:t>𝑘</m:t>
                        </m:r>
                      </m:e>
                    </m:d>
                    <m:r>
                      <a:rPr lang="en-US" altLang="zh-CN" sz="2100" i="1">
                        <a:latin typeface="Cambria Math"/>
                        <a:ea typeface="Cambria Math"/>
                      </a:rPr>
                      <m:t>=</m:t>
                    </m:r>
                    <m:r>
                      <a:rPr lang="en-US" altLang="zh-CN" sz="2100" b="0" i="1" smtClean="0">
                        <a:latin typeface="Cambria Math" panose="02040503050406030204" pitchFamily="18" charset="0"/>
                        <a:ea typeface="Cambria Math"/>
                      </a:rPr>
                      <m:t>−</m:t>
                    </m:r>
                    <m:f>
                      <m:fPr>
                        <m:ctrlPr>
                          <a:rPr lang="en-US" altLang="zh-CN" sz="2100" i="1">
                            <a:latin typeface="Cambria Math" panose="02040503050406030204" pitchFamily="18" charset="0"/>
                            <a:ea typeface="Cambria Math"/>
                          </a:rPr>
                        </m:ctrlPr>
                      </m:fPr>
                      <m:num>
                        <m:r>
                          <a:rPr lang="zh-CN" altLang="en-US" sz="2100" i="1">
                            <a:latin typeface="Cambria Math"/>
                            <a:ea typeface="Cambria Math"/>
                          </a:rPr>
                          <m:t>𝜕</m:t>
                        </m:r>
                        <m:r>
                          <a:rPr lang="en-US" altLang="zh-CN" sz="2100" i="1">
                            <a:latin typeface="Cambria Math"/>
                            <a:ea typeface="Cambria Math"/>
                          </a:rPr>
                          <m:t>𝑒</m:t>
                        </m:r>
                      </m:num>
                      <m:den>
                        <m:r>
                          <a:rPr lang="zh-CN" altLang="en-US" sz="2100" i="1">
                            <a:latin typeface="Cambria Math"/>
                            <a:ea typeface="Cambria Math"/>
                          </a:rPr>
                          <m:t>𝜕</m:t>
                        </m:r>
                        <m:sSub>
                          <m:sSubPr>
                            <m:ctrlPr>
                              <a:rPr lang="en-US" altLang="zh-CN" sz="2100" i="1">
                                <a:latin typeface="Cambria Math" panose="02040503050406030204" pitchFamily="18" charset="0"/>
                                <a:ea typeface="Cambria Math"/>
                              </a:rPr>
                            </m:ctrlPr>
                          </m:sSubPr>
                          <m:e>
                            <m:r>
                              <a:rPr lang="en-US" altLang="zh-CN" sz="2100" i="1">
                                <a:latin typeface="Cambria Math"/>
                                <a:ea typeface="Cambria Math"/>
                              </a:rPr>
                              <m:t>𝑤</m:t>
                            </m:r>
                          </m:e>
                          <m:sub>
                            <m:r>
                              <a:rPr lang="en-US" altLang="zh-CN" sz="2100" i="1">
                                <a:latin typeface="Cambria Math"/>
                                <a:ea typeface="Cambria Math"/>
                              </a:rPr>
                              <m:t>h𝑜</m:t>
                            </m:r>
                          </m:sub>
                        </m:sSub>
                      </m:den>
                    </m:f>
                    <m:r>
                      <a:rPr lang="en-US" altLang="zh-CN" sz="2100" i="1">
                        <a:latin typeface="Cambria Math"/>
                        <a:ea typeface="Cambria Math"/>
                      </a:rPr>
                      <m:t>=</m:t>
                    </m:r>
                    <m:sSub>
                      <m:sSubPr>
                        <m:ctrlPr>
                          <a:rPr lang="en-US" altLang="zh-CN" sz="2100" i="1">
                            <a:latin typeface="Cambria Math" panose="02040503050406030204" pitchFamily="18" charset="0"/>
                            <a:ea typeface="Cambria Math"/>
                          </a:rPr>
                        </m:ctrlPr>
                      </m:sSubPr>
                      <m:e>
                        <m:r>
                          <a:rPr lang="zh-CN" altLang="en-US" sz="2100" i="1">
                            <a:latin typeface="Cambria Math"/>
                            <a:ea typeface="Cambria Math"/>
                          </a:rPr>
                          <m:t>𝛿</m:t>
                        </m:r>
                      </m:e>
                      <m:sub>
                        <m:r>
                          <a:rPr lang="en-US" altLang="zh-CN" sz="2100" i="1">
                            <a:latin typeface="Cambria Math"/>
                            <a:ea typeface="Cambria Math"/>
                          </a:rPr>
                          <m:t>𝑜</m:t>
                        </m:r>
                      </m:sub>
                    </m:sSub>
                    <m:d>
                      <m:dPr>
                        <m:ctrlPr>
                          <a:rPr lang="en-US" altLang="zh-CN" sz="2100" i="1">
                            <a:latin typeface="Cambria Math" panose="02040503050406030204" pitchFamily="18" charset="0"/>
                            <a:ea typeface="Cambria Math"/>
                          </a:rPr>
                        </m:ctrlPr>
                      </m:dPr>
                      <m:e>
                        <m:r>
                          <a:rPr lang="en-US" altLang="zh-CN" sz="2100" i="1">
                            <a:latin typeface="Cambria Math"/>
                            <a:ea typeface="Cambria Math"/>
                          </a:rPr>
                          <m:t>𝑘</m:t>
                        </m:r>
                      </m:e>
                    </m:d>
                    <m:sSub>
                      <m:sSubPr>
                        <m:ctrlPr>
                          <a:rPr lang="en-US" altLang="zh-CN" sz="2100" i="1">
                            <a:latin typeface="Cambria Math" panose="02040503050406030204" pitchFamily="18" charset="0"/>
                            <a:ea typeface="Cambria Math"/>
                          </a:rPr>
                        </m:ctrlPr>
                      </m:sSubPr>
                      <m:e>
                        <m:r>
                          <a:rPr lang="en-US" altLang="zh-CN" sz="2100" i="1">
                            <a:latin typeface="Cambria Math"/>
                            <a:ea typeface="Cambria Math"/>
                          </a:rPr>
                          <m:t>h𝑜</m:t>
                        </m:r>
                      </m:e>
                      <m:sub>
                        <m:r>
                          <a:rPr lang="en-US" altLang="zh-CN" sz="2100" i="1">
                            <a:latin typeface="Cambria Math"/>
                            <a:ea typeface="Cambria Math"/>
                          </a:rPr>
                          <m:t>h</m:t>
                        </m:r>
                      </m:sub>
                    </m:sSub>
                    <m:r>
                      <a:rPr lang="en-US" altLang="zh-CN" sz="2100" i="1">
                        <a:latin typeface="Cambria Math"/>
                        <a:ea typeface="Cambria Math"/>
                      </a:rPr>
                      <m:t> (</m:t>
                    </m:r>
                    <m:r>
                      <a:rPr lang="en-US" altLang="zh-CN" sz="2100" i="1">
                        <a:latin typeface="Cambria Math"/>
                        <a:ea typeface="Cambria Math"/>
                      </a:rPr>
                      <m:t>𝑘</m:t>
                    </m:r>
                    <m:r>
                      <a:rPr lang="en-US" altLang="zh-CN" sz="2100" i="1">
                        <a:latin typeface="Cambria Math"/>
                        <a:ea typeface="Cambria Math"/>
                      </a:rPr>
                      <m:t>)</m:t>
                    </m:r>
                  </m:oMath>
                </a14:m>
                <a:endParaRPr lang="en-US" altLang="zh-CN" sz="2100" dirty="0"/>
              </a:p>
              <a:p>
                <a:pPr>
                  <a:lnSpc>
                    <a:spcPct val="130000"/>
                  </a:lnSpc>
                </a:pPr>
                <a:r>
                  <a:rPr lang="en-US" altLang="zh-CN" sz="2100" dirty="0"/>
                  <a:t> </a:t>
                </a:r>
                <a14:m>
                  <m:oMath xmlns:m="http://schemas.openxmlformats.org/officeDocument/2006/math">
                    <m:sSup>
                      <m:sSupPr>
                        <m:ctrlPr>
                          <a:rPr lang="en-US" altLang="zh-CN" sz="2100" i="1">
                            <a:latin typeface="Cambria Math" panose="02040503050406030204" pitchFamily="18" charset="0"/>
                          </a:rPr>
                        </m:ctrlPr>
                      </m:sSupPr>
                      <m:e>
                        <m:sSub>
                          <m:sSubPr>
                            <m:ctrlPr>
                              <a:rPr lang="en-US" altLang="zh-CN" sz="2100" i="1">
                                <a:latin typeface="Cambria Math" panose="02040503050406030204" pitchFamily="18" charset="0"/>
                              </a:rPr>
                            </m:ctrlPr>
                          </m:sSubPr>
                          <m:e>
                            <m:r>
                              <a:rPr lang="en-US" altLang="zh-CN" sz="2100" i="1">
                                <a:latin typeface="Cambria Math"/>
                              </a:rPr>
                              <m:t>𝑤</m:t>
                            </m:r>
                          </m:e>
                          <m:sub>
                            <m:r>
                              <a:rPr lang="en-US" altLang="zh-CN" sz="2100" i="1">
                                <a:latin typeface="Cambria Math"/>
                              </a:rPr>
                              <m:t>h𝑜</m:t>
                            </m:r>
                            <m:r>
                              <m:rPr>
                                <m:nor/>
                              </m:rPr>
                              <a:rPr lang="en-US" altLang="zh-CN" sz="2100" dirty="0"/>
                              <m:t> </m:t>
                            </m:r>
                          </m:sub>
                        </m:sSub>
                      </m:e>
                      <m:sup>
                        <m:r>
                          <a:rPr lang="en-US" altLang="zh-CN" sz="2100" i="1">
                            <a:latin typeface="Cambria Math"/>
                          </a:rPr>
                          <m:t>𝑁</m:t>
                        </m:r>
                        <m:r>
                          <a:rPr lang="en-US" altLang="zh-CN" sz="2100" i="1">
                            <a:latin typeface="Cambria Math"/>
                          </a:rPr>
                          <m:t>+1</m:t>
                        </m:r>
                      </m:sup>
                    </m:sSup>
                    <m:r>
                      <a:rPr lang="en-US" altLang="zh-CN" sz="2100" i="1">
                        <a:latin typeface="Cambria Math"/>
                      </a:rPr>
                      <m:t>=</m:t>
                    </m:r>
                    <m:sSup>
                      <m:sSupPr>
                        <m:ctrlPr>
                          <a:rPr lang="en-US" altLang="zh-CN" sz="2100" i="1">
                            <a:latin typeface="Cambria Math" panose="02040503050406030204" pitchFamily="18" charset="0"/>
                          </a:rPr>
                        </m:ctrlPr>
                      </m:sSupPr>
                      <m:e>
                        <m:sSub>
                          <m:sSubPr>
                            <m:ctrlPr>
                              <a:rPr lang="en-US" altLang="zh-CN" sz="2100" i="1">
                                <a:latin typeface="Cambria Math" panose="02040503050406030204" pitchFamily="18" charset="0"/>
                              </a:rPr>
                            </m:ctrlPr>
                          </m:sSubPr>
                          <m:e>
                            <m:r>
                              <a:rPr lang="en-US" altLang="zh-CN" sz="2100" i="1">
                                <a:latin typeface="Cambria Math"/>
                              </a:rPr>
                              <m:t>𝑤</m:t>
                            </m:r>
                          </m:e>
                          <m:sub>
                            <m:r>
                              <a:rPr lang="en-US" altLang="zh-CN" sz="2100" i="1">
                                <a:latin typeface="Cambria Math"/>
                              </a:rPr>
                              <m:t>h𝑜</m:t>
                            </m:r>
                            <m:r>
                              <m:rPr>
                                <m:nor/>
                              </m:rPr>
                              <a:rPr lang="en-US" altLang="zh-CN" sz="2100" dirty="0"/>
                              <m:t> </m:t>
                            </m:r>
                          </m:sub>
                        </m:sSub>
                      </m:e>
                      <m:sup>
                        <m:r>
                          <a:rPr lang="en-US" altLang="zh-CN" sz="2100" i="1">
                            <a:latin typeface="Cambria Math"/>
                          </a:rPr>
                          <m:t>𝑁</m:t>
                        </m:r>
                      </m:sup>
                    </m:sSup>
                    <m:r>
                      <a:rPr lang="en-US" altLang="zh-CN" sz="2100" i="1">
                        <a:latin typeface="Cambria Math"/>
                      </a:rPr>
                      <m:t>+</m:t>
                    </m:r>
                    <m:r>
                      <a:rPr lang="zh-CN" altLang="en-US" sz="2100" i="1">
                        <a:latin typeface="Cambria Math"/>
                      </a:rPr>
                      <m:t>𝜂</m:t>
                    </m:r>
                    <m:sSub>
                      <m:sSubPr>
                        <m:ctrlPr>
                          <a:rPr lang="en-US" altLang="zh-CN" sz="2100" i="1">
                            <a:latin typeface="Cambria Math" panose="02040503050406030204" pitchFamily="18" charset="0"/>
                          </a:rPr>
                        </m:ctrlPr>
                      </m:sSubPr>
                      <m:e>
                        <m:r>
                          <a:rPr lang="zh-CN" altLang="en-US" sz="2100" i="1">
                            <a:latin typeface="Cambria Math"/>
                          </a:rPr>
                          <m:t>𝛿</m:t>
                        </m:r>
                      </m:e>
                      <m:sub>
                        <m:r>
                          <a:rPr lang="en-US" altLang="zh-CN" sz="2100" i="1">
                            <a:latin typeface="Cambria Math"/>
                          </a:rPr>
                          <m:t>𝑜</m:t>
                        </m:r>
                      </m:sub>
                    </m:sSub>
                    <m:d>
                      <m:dPr>
                        <m:ctrlPr>
                          <a:rPr lang="en-US" altLang="zh-CN" sz="2100" i="1">
                            <a:latin typeface="Cambria Math" panose="02040503050406030204" pitchFamily="18" charset="0"/>
                          </a:rPr>
                        </m:ctrlPr>
                      </m:dPr>
                      <m:e>
                        <m:r>
                          <a:rPr lang="en-US" altLang="zh-CN" sz="2100" i="1">
                            <a:latin typeface="Cambria Math"/>
                          </a:rPr>
                          <m:t>𝑘</m:t>
                        </m:r>
                      </m:e>
                    </m:d>
                    <m:sSub>
                      <m:sSubPr>
                        <m:ctrlPr>
                          <a:rPr lang="en-US" altLang="zh-CN" sz="2100" i="1">
                            <a:latin typeface="Cambria Math" panose="02040503050406030204" pitchFamily="18" charset="0"/>
                          </a:rPr>
                        </m:ctrlPr>
                      </m:sSubPr>
                      <m:e>
                        <m:r>
                          <a:rPr lang="en-US" altLang="zh-CN" sz="2100" i="1">
                            <a:latin typeface="Cambria Math"/>
                          </a:rPr>
                          <m:t>h𝑜</m:t>
                        </m:r>
                      </m:e>
                      <m:sub>
                        <m:r>
                          <a:rPr lang="en-US" altLang="zh-CN" sz="2100" i="1">
                            <a:latin typeface="Cambria Math"/>
                          </a:rPr>
                          <m:t>h</m:t>
                        </m:r>
                      </m:sub>
                    </m:sSub>
                    <m:r>
                      <a:rPr lang="en-US" altLang="zh-CN" sz="2100" i="1">
                        <a:latin typeface="Cambria Math"/>
                      </a:rPr>
                      <m:t> </m:t>
                    </m:r>
                    <m:d>
                      <m:dPr>
                        <m:ctrlPr>
                          <a:rPr lang="en-US" altLang="zh-CN" sz="2100" i="1">
                            <a:latin typeface="Cambria Math" panose="02040503050406030204" pitchFamily="18" charset="0"/>
                          </a:rPr>
                        </m:ctrlPr>
                      </m:dPr>
                      <m:e>
                        <m:r>
                          <a:rPr lang="en-US" altLang="zh-CN" sz="2100" i="1">
                            <a:latin typeface="Cambria Math"/>
                          </a:rPr>
                          <m:t>𝑘</m:t>
                        </m:r>
                      </m:e>
                    </m:d>
                    <m:r>
                      <a:rPr lang="en-US" altLang="zh-CN" sz="2100" i="1">
                        <a:latin typeface="Cambria Math"/>
                      </a:rPr>
                      <m:t>+</m:t>
                    </m:r>
                    <m:r>
                      <a:rPr lang="zh-CN" altLang="en-US" sz="2100" i="1" dirty="0">
                        <a:latin typeface="Cambria Math"/>
                      </a:rPr>
                      <m:t>𝛼</m:t>
                    </m:r>
                    <m:r>
                      <a:rPr lang="zh-CN" altLang="en-US" sz="2100" i="1" dirty="0">
                        <a:latin typeface="Cambria Math"/>
                      </a:rPr>
                      <m:t>∆</m:t>
                    </m:r>
                    <m:sSup>
                      <m:sSupPr>
                        <m:ctrlPr>
                          <a:rPr lang="en-US" altLang="zh-CN" sz="2100" i="1">
                            <a:latin typeface="Cambria Math" panose="02040503050406030204" pitchFamily="18" charset="0"/>
                          </a:rPr>
                        </m:ctrlPr>
                      </m:sSupPr>
                      <m:e>
                        <m:sSub>
                          <m:sSubPr>
                            <m:ctrlPr>
                              <a:rPr lang="en-US" altLang="zh-CN" sz="2100" i="1">
                                <a:latin typeface="Cambria Math" panose="02040503050406030204" pitchFamily="18" charset="0"/>
                              </a:rPr>
                            </m:ctrlPr>
                          </m:sSubPr>
                          <m:e>
                            <m:r>
                              <a:rPr lang="en-US" altLang="zh-CN" sz="2100" i="1">
                                <a:latin typeface="Cambria Math"/>
                              </a:rPr>
                              <m:t>𝑤</m:t>
                            </m:r>
                          </m:e>
                          <m:sub>
                            <m:r>
                              <a:rPr lang="en-US" altLang="zh-CN" sz="2100" i="1">
                                <a:latin typeface="Cambria Math"/>
                              </a:rPr>
                              <m:t>h𝑜</m:t>
                            </m:r>
                          </m:sub>
                        </m:sSub>
                      </m:e>
                      <m:sup>
                        <m:r>
                          <a:rPr lang="en-US" altLang="zh-CN" sz="2100" i="1">
                            <a:latin typeface="Cambria Math"/>
                          </a:rPr>
                          <m:t>𝑁</m:t>
                        </m:r>
                      </m:sup>
                    </m:sSup>
                  </m:oMath>
                </a14:m>
                <a:endParaRPr lang="en-US" altLang="zh-CN" sz="2100" dirty="0"/>
              </a:p>
              <a:p>
                <a:pPr>
                  <a:lnSpc>
                    <a:spcPct val="130000"/>
                  </a:lnSpc>
                </a:pPr>
                <a:endParaRPr lang="en-US" altLang="zh-CN" sz="2100" dirty="0"/>
              </a:p>
              <a:p>
                <a:pPr>
                  <a:lnSpc>
                    <a:spcPct val="130000"/>
                  </a:lnSpc>
                </a:pPr>
                <a:endParaRPr lang="en-US" altLang="zh-CN" sz="18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242646" y="411511"/>
                <a:ext cx="6172200" cy="3394472"/>
              </a:xfrm>
              <a:blipFill rotWithShape="0">
                <a:blip r:embed="rId1"/>
                <a:stretch>
                  <a:fillRect l="-988" t="-360"/>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96652" y="735546"/>
                <a:ext cx="6210690" cy="3834426"/>
              </a:xfrm>
            </p:spPr>
            <p:txBody>
              <a:bodyPr>
                <a:normAutofit lnSpcReduction="10000"/>
              </a:bodyPr>
              <a:lstStyle/>
              <a:p>
                <a:pPr>
                  <a:lnSpc>
                    <a:spcPct val="130000"/>
                  </a:lnSpc>
                </a:pPr>
                <a:r>
                  <a:rPr lang="zh-CN" altLang="en-US" sz="2100" dirty="0" smtClean="0"/>
                  <a:t>利用隐含层各神经元的</a:t>
                </a:r>
                <a14:m>
                  <m:oMath xmlns:m="http://schemas.openxmlformats.org/officeDocument/2006/math">
                    <m:sSub>
                      <m:sSubPr>
                        <m:ctrlPr>
                          <a:rPr lang="en-US" altLang="zh-CN" sz="2100" i="1">
                            <a:latin typeface="Cambria Math" panose="02040503050406030204" pitchFamily="18" charset="0"/>
                          </a:rPr>
                        </m:ctrlPr>
                      </m:sSubPr>
                      <m:e>
                        <m:r>
                          <a:rPr lang="zh-CN" altLang="en-US" sz="2100" i="1">
                            <a:latin typeface="Cambria Math"/>
                          </a:rPr>
                          <m:t>𝛿</m:t>
                        </m:r>
                      </m:e>
                      <m:sub>
                        <m:r>
                          <a:rPr lang="en-US" altLang="zh-CN" sz="2100" i="1">
                            <a:latin typeface="Cambria Math"/>
                          </a:rPr>
                          <m:t>h</m:t>
                        </m:r>
                      </m:sub>
                    </m:sSub>
                    <m:d>
                      <m:dPr>
                        <m:ctrlPr>
                          <a:rPr lang="en-US" altLang="zh-CN" sz="2100" i="1">
                            <a:latin typeface="Cambria Math" panose="02040503050406030204" pitchFamily="18" charset="0"/>
                          </a:rPr>
                        </m:ctrlPr>
                      </m:dPr>
                      <m:e>
                        <m:r>
                          <a:rPr lang="en-US" altLang="zh-CN" sz="2100" i="1">
                            <a:latin typeface="Cambria Math"/>
                          </a:rPr>
                          <m:t>𝑘</m:t>
                        </m:r>
                      </m:e>
                    </m:d>
                  </m:oMath>
                </a14:m>
                <a:r>
                  <a:rPr lang="zh-CN" altLang="en-US" sz="2100" dirty="0"/>
                  <a:t>和输入层各神经元的输入修正连接权。 </a:t>
                </a:r>
              </a:p>
              <a:p>
                <a:pPr>
                  <a:lnSpc>
                    <a:spcPct val="130000"/>
                  </a:lnSpc>
                </a:pPr>
                <a14:m>
                  <m:oMath xmlns:m="http://schemas.openxmlformats.org/officeDocument/2006/math">
                    <m:r>
                      <a:rPr lang="en-US" altLang="zh-CN" i="1">
                        <a:latin typeface="Cambria Math"/>
                        <a:ea typeface="Cambria Math"/>
                      </a:rPr>
                      <m:t>∆</m:t>
                    </m:r>
                    <m:sSub>
                      <m:sSubPr>
                        <m:ctrlPr>
                          <a:rPr lang="en-US" altLang="zh-CN" i="1">
                            <a:latin typeface="Cambria Math" panose="02040503050406030204" pitchFamily="18" charset="0"/>
                            <a:ea typeface="Cambria Math"/>
                          </a:rPr>
                        </m:ctrlPr>
                      </m:sSubPr>
                      <m:e>
                        <m:r>
                          <a:rPr lang="en-US" altLang="zh-CN" i="1">
                            <a:latin typeface="Cambria Math"/>
                            <a:ea typeface="Cambria Math"/>
                          </a:rPr>
                          <m:t>𝑤</m:t>
                        </m:r>
                      </m:e>
                      <m:sub>
                        <m:r>
                          <a:rPr lang="en-US" altLang="zh-CN" b="0" i="1" smtClean="0">
                            <a:latin typeface="Cambria Math"/>
                            <a:ea typeface="Cambria Math"/>
                          </a:rPr>
                          <m:t>𝑖h</m:t>
                        </m:r>
                      </m:sub>
                    </m:sSub>
                    <m:d>
                      <m:dPr>
                        <m:ctrlPr>
                          <a:rPr lang="en-US" altLang="zh-CN" i="1">
                            <a:latin typeface="Cambria Math" panose="02040503050406030204" pitchFamily="18" charset="0"/>
                            <a:ea typeface="Cambria Math"/>
                          </a:rPr>
                        </m:ctrlPr>
                      </m:dPr>
                      <m:e>
                        <m:r>
                          <a:rPr lang="en-US" altLang="zh-CN" i="1">
                            <a:latin typeface="Cambria Math"/>
                            <a:ea typeface="Cambria Math"/>
                          </a:rPr>
                          <m:t>𝑘</m:t>
                        </m:r>
                      </m:e>
                    </m:d>
                    <m:r>
                      <a:rPr lang="en-US" altLang="zh-CN" i="1">
                        <a:latin typeface="Cambria Math"/>
                        <a:ea typeface="Cambria Math"/>
                      </a:rPr>
                      <m:t>=</m:t>
                    </m:r>
                    <m:r>
                      <a:rPr lang="en-US" altLang="zh-CN" b="0" i="1" smtClean="0">
                        <a:latin typeface="Cambria Math" panose="02040503050406030204" pitchFamily="18" charset="0"/>
                        <a:ea typeface="Cambria Math"/>
                      </a:rPr>
                      <m:t>−</m:t>
                    </m:r>
                    <m:f>
                      <m:fPr>
                        <m:ctrlPr>
                          <a:rPr lang="en-US" altLang="zh-CN" i="1">
                            <a:latin typeface="Cambria Math" panose="02040503050406030204" pitchFamily="18" charset="0"/>
                            <a:ea typeface="Cambria Math"/>
                          </a:rPr>
                        </m:ctrlPr>
                      </m:fPr>
                      <m:num>
                        <m:r>
                          <a:rPr lang="zh-CN" altLang="en-US" i="1">
                            <a:latin typeface="Cambria Math"/>
                            <a:ea typeface="Cambria Math"/>
                          </a:rPr>
                          <m:t>𝜕</m:t>
                        </m:r>
                        <m:r>
                          <a:rPr lang="en-US" altLang="zh-CN" i="1">
                            <a:latin typeface="Cambria Math"/>
                            <a:ea typeface="Cambria Math"/>
                          </a:rPr>
                          <m:t>𝑒</m:t>
                        </m:r>
                      </m:num>
                      <m:den>
                        <m:r>
                          <a:rPr lang="zh-CN" altLang="en-US" i="1">
                            <a:latin typeface="Cambria Math"/>
                            <a:ea typeface="Cambria Math"/>
                          </a:rPr>
                          <m:t>𝜕</m:t>
                        </m:r>
                        <m:sSub>
                          <m:sSubPr>
                            <m:ctrlPr>
                              <a:rPr lang="en-US" altLang="zh-CN" i="1">
                                <a:latin typeface="Cambria Math" panose="02040503050406030204" pitchFamily="18" charset="0"/>
                                <a:ea typeface="Cambria Math"/>
                              </a:rPr>
                            </m:ctrlPr>
                          </m:sSubPr>
                          <m:e>
                            <m:r>
                              <a:rPr lang="en-US" altLang="zh-CN" i="1">
                                <a:latin typeface="Cambria Math"/>
                                <a:ea typeface="Cambria Math"/>
                              </a:rPr>
                              <m:t>𝑤</m:t>
                            </m:r>
                          </m:e>
                          <m:sub>
                            <m:r>
                              <a:rPr lang="en-US" altLang="zh-CN" b="0" i="1" smtClean="0">
                                <a:latin typeface="Cambria Math"/>
                                <a:ea typeface="Cambria Math"/>
                              </a:rPr>
                              <m:t>𝑖h</m:t>
                            </m:r>
                          </m:sub>
                        </m:sSub>
                      </m:den>
                    </m:f>
                  </m:oMath>
                </a14:m>
                <a:endParaRPr lang="en-US" altLang="zh-CN" i="1" dirty="0" smtClean="0">
                  <a:latin typeface="Cambria Math"/>
                  <a:ea typeface="Cambria Math"/>
                </a:endParaRPr>
              </a:p>
              <a:p>
                <a:pPr marL="0" indent="0">
                  <a:lnSpc>
                    <a:spcPct val="130000"/>
                  </a:lnSpc>
                  <a:buNone/>
                </a:pPr>
                <a14:m>
                  <m:oMathPara xmlns:m="http://schemas.openxmlformats.org/officeDocument/2006/math">
                    <m:oMathParaPr>
                      <m:jc m:val="centerGroup"/>
                    </m:oMathParaPr>
                    <m:oMath xmlns:m="http://schemas.openxmlformats.org/officeDocument/2006/math">
                      <m:r>
                        <a:rPr lang="en-US" altLang="zh-CN" i="1" smtClean="0">
                          <a:latin typeface="Cambria Math"/>
                          <a:ea typeface="Cambria Math"/>
                        </a:rPr>
                        <m:t>=</m:t>
                      </m:r>
                      <m:r>
                        <a:rPr lang="en-US" altLang="zh-CN" b="0" i="1" smtClean="0">
                          <a:latin typeface="Cambria Math" panose="02040503050406030204" pitchFamily="18" charset="0"/>
                          <a:ea typeface="Cambria Math"/>
                        </a:rPr>
                        <m:t>−</m:t>
                      </m:r>
                      <m:sSub>
                        <m:sSubPr>
                          <m:ctrlPr>
                            <a:rPr lang="en-US" altLang="zh-CN" i="1">
                              <a:latin typeface="Cambria Math" panose="02040503050406030204" pitchFamily="18" charset="0"/>
                              <a:ea typeface="Cambria Math"/>
                            </a:rPr>
                          </m:ctrlPr>
                        </m:sSubPr>
                        <m:e>
                          <m:f>
                            <m:fPr>
                              <m:ctrlPr>
                                <a:rPr lang="en-US" altLang="zh-CN" i="1" smtClean="0">
                                  <a:latin typeface="Cambria Math" panose="02040503050406030204" pitchFamily="18" charset="0"/>
                                  <a:ea typeface="Cambria Math"/>
                                </a:rPr>
                              </m:ctrlPr>
                            </m:fPr>
                            <m:num>
                              <m:r>
                                <a:rPr lang="zh-CN" altLang="en-US" i="1" smtClean="0">
                                  <a:latin typeface="Cambria Math"/>
                                  <a:ea typeface="Cambria Math"/>
                                </a:rPr>
                                <m:t>𝜕</m:t>
                              </m:r>
                              <m:r>
                                <a:rPr lang="en-US" altLang="zh-CN" b="0" i="1" smtClean="0">
                                  <a:latin typeface="Cambria Math"/>
                                  <a:ea typeface="Cambria Math"/>
                                </a:rPr>
                                <m:t>𝑒</m:t>
                              </m:r>
                            </m:num>
                            <m:den>
                              <m:r>
                                <a:rPr lang="zh-CN" altLang="en-US" i="1" smtClean="0">
                                  <a:latin typeface="Cambria Math"/>
                                  <a:ea typeface="Cambria Math"/>
                                </a:rPr>
                                <m:t>𝜕</m:t>
                              </m:r>
                              <m:r>
                                <a:rPr lang="en-US" altLang="zh-CN" b="0" i="1" smtClean="0">
                                  <a:latin typeface="Cambria Math"/>
                                  <a:ea typeface="Cambria Math"/>
                                </a:rPr>
                                <m:t>h𝑖h</m:t>
                              </m:r>
                              <m:r>
                                <a:rPr lang="en-US" altLang="zh-CN" b="0" i="1" smtClean="0">
                                  <a:latin typeface="Cambria Math"/>
                                  <a:ea typeface="Cambria Math"/>
                                </a:rPr>
                                <m:t>(</m:t>
                              </m:r>
                              <m:r>
                                <a:rPr lang="en-US" altLang="zh-CN" b="0" i="1" smtClean="0">
                                  <a:latin typeface="Cambria Math"/>
                                  <a:ea typeface="Cambria Math"/>
                                </a:rPr>
                                <m:t>𝑘</m:t>
                              </m:r>
                              <m:r>
                                <a:rPr lang="en-US" altLang="zh-CN" b="0" i="1" smtClean="0">
                                  <a:latin typeface="Cambria Math"/>
                                  <a:ea typeface="Cambria Math"/>
                                </a:rPr>
                                <m:t>)</m:t>
                              </m:r>
                            </m:den>
                          </m:f>
                          <m:f>
                            <m:fPr>
                              <m:ctrlPr>
                                <a:rPr lang="en-US" altLang="zh-CN" i="1" smtClean="0">
                                  <a:latin typeface="Cambria Math" panose="02040503050406030204" pitchFamily="18" charset="0"/>
                                  <a:ea typeface="Cambria Math"/>
                                </a:rPr>
                              </m:ctrlPr>
                            </m:fPr>
                            <m:num>
                              <m:r>
                                <a:rPr lang="zh-CN" altLang="en-US" i="1" smtClean="0">
                                  <a:latin typeface="Cambria Math"/>
                                  <a:ea typeface="Cambria Math"/>
                                </a:rPr>
                                <m:t>𝜕</m:t>
                              </m:r>
                              <m:r>
                                <a:rPr lang="en-US" altLang="zh-CN" b="0" i="1" smtClean="0">
                                  <a:latin typeface="Cambria Math"/>
                                  <a:ea typeface="Cambria Math"/>
                                </a:rPr>
                                <m:t>h𝑖h</m:t>
                              </m:r>
                              <m:r>
                                <a:rPr lang="en-US" altLang="zh-CN" b="0" i="1" smtClean="0">
                                  <a:latin typeface="Cambria Math"/>
                                  <a:ea typeface="Cambria Math"/>
                                </a:rPr>
                                <m:t>(</m:t>
                              </m:r>
                              <m:r>
                                <a:rPr lang="en-US" altLang="zh-CN" b="0" i="1" smtClean="0">
                                  <a:latin typeface="Cambria Math"/>
                                  <a:ea typeface="Cambria Math"/>
                                </a:rPr>
                                <m:t>𝑘</m:t>
                              </m:r>
                              <m:r>
                                <a:rPr lang="en-US" altLang="zh-CN" b="0" i="1" smtClean="0">
                                  <a:latin typeface="Cambria Math"/>
                                  <a:ea typeface="Cambria Math"/>
                                </a:rPr>
                                <m:t>)</m:t>
                              </m:r>
                            </m:num>
                            <m:den>
                              <m:r>
                                <a:rPr lang="zh-CN" altLang="en-US" i="1" smtClean="0">
                                  <a:latin typeface="Cambria Math"/>
                                  <a:ea typeface="Cambria Math"/>
                                </a:rPr>
                                <m:t>𝜕</m:t>
                              </m:r>
                              <m:r>
                                <a:rPr lang="en-US" altLang="zh-CN" b="0" i="1" smtClean="0">
                                  <a:latin typeface="Cambria Math"/>
                                  <a:ea typeface="Cambria Math"/>
                                </a:rPr>
                                <m:t>𝑤𝑖h</m:t>
                              </m:r>
                            </m:den>
                          </m:f>
                          <m:r>
                            <a:rPr lang="en-US" altLang="zh-CN" b="0" i="1" smtClean="0">
                              <a:latin typeface="Cambria Math"/>
                              <a:ea typeface="Cambria Math"/>
                            </a:rPr>
                            <m:t>=</m:t>
                          </m:r>
                          <m:r>
                            <a:rPr lang="zh-CN" altLang="en-US" i="1">
                              <a:latin typeface="Cambria Math"/>
                              <a:ea typeface="Cambria Math"/>
                            </a:rPr>
                            <m:t>𝛿</m:t>
                          </m:r>
                        </m:e>
                        <m:sub>
                          <m:r>
                            <a:rPr lang="en-US" altLang="zh-CN" b="0" i="1" smtClean="0">
                              <a:latin typeface="Cambria Math"/>
                              <a:ea typeface="Cambria Math"/>
                            </a:rPr>
                            <m:t>h</m:t>
                          </m:r>
                        </m:sub>
                      </m:sSub>
                      <m:d>
                        <m:dPr>
                          <m:ctrlPr>
                            <a:rPr lang="en-US" altLang="zh-CN" i="1">
                              <a:latin typeface="Cambria Math" panose="02040503050406030204" pitchFamily="18" charset="0"/>
                              <a:ea typeface="Cambria Math"/>
                            </a:rPr>
                          </m:ctrlPr>
                        </m:dPr>
                        <m:e>
                          <m:r>
                            <a:rPr lang="en-US" altLang="zh-CN" i="1">
                              <a:latin typeface="Cambria Math"/>
                              <a:ea typeface="Cambria Math"/>
                            </a:rPr>
                            <m:t>𝑘</m:t>
                          </m:r>
                        </m:e>
                      </m:d>
                      <m:sSub>
                        <m:sSubPr>
                          <m:ctrlPr>
                            <a:rPr lang="en-US" altLang="zh-CN" i="1">
                              <a:latin typeface="Cambria Math" panose="02040503050406030204" pitchFamily="18" charset="0"/>
                              <a:ea typeface="Cambria Math"/>
                            </a:rPr>
                          </m:ctrlPr>
                        </m:sSubPr>
                        <m:e>
                          <m:r>
                            <a:rPr lang="en-US" altLang="zh-CN" b="0" i="1" smtClean="0">
                              <a:latin typeface="Cambria Math"/>
                              <a:ea typeface="Cambria Math"/>
                            </a:rPr>
                            <m:t>𝑥</m:t>
                          </m:r>
                        </m:e>
                        <m:sub>
                          <m:r>
                            <a:rPr lang="en-US" altLang="zh-CN" b="0" i="1" smtClean="0">
                              <a:latin typeface="Cambria Math"/>
                              <a:ea typeface="Cambria Math"/>
                            </a:rPr>
                            <m:t>𝑖</m:t>
                          </m:r>
                        </m:sub>
                      </m:sSub>
                      <m:r>
                        <a:rPr lang="en-US" altLang="zh-CN" i="1">
                          <a:latin typeface="Cambria Math"/>
                          <a:ea typeface="Cambria Math"/>
                        </a:rPr>
                        <m:t> (</m:t>
                      </m:r>
                      <m:r>
                        <a:rPr lang="en-US" altLang="zh-CN" i="1">
                          <a:latin typeface="Cambria Math"/>
                          <a:ea typeface="Cambria Math"/>
                        </a:rPr>
                        <m:t>𝑘</m:t>
                      </m:r>
                      <m:r>
                        <a:rPr lang="en-US" altLang="zh-CN" i="1">
                          <a:latin typeface="Cambria Math"/>
                          <a:ea typeface="Cambria Math"/>
                        </a:rPr>
                        <m:t>)</m:t>
                      </m:r>
                    </m:oMath>
                  </m:oMathPara>
                </a14:m>
                <a:endParaRPr lang="en-US" altLang="zh-CN" dirty="0"/>
              </a:p>
              <a:p>
                <a:pPr>
                  <a:lnSpc>
                    <a:spcPct val="130000"/>
                  </a:lnSpc>
                </a:pPr>
                <a:r>
                  <a:rPr lang="en-US" altLang="zh-CN" dirty="0"/>
                  <a:t> </a:t>
                </a:r>
                <a14:m>
                  <m:oMath xmlns:m="http://schemas.openxmlformats.org/officeDocument/2006/math">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a:rPr>
                              <m:t>𝑤</m:t>
                            </m:r>
                          </m:e>
                          <m:sub>
                            <m:r>
                              <a:rPr lang="en-US" altLang="zh-CN" b="0" i="1" smtClean="0">
                                <a:latin typeface="Cambria Math"/>
                              </a:rPr>
                              <m:t>𝑖h</m:t>
                            </m:r>
                          </m:sub>
                        </m:sSub>
                      </m:e>
                      <m:sup>
                        <m:r>
                          <a:rPr lang="en-US" altLang="zh-CN" i="1">
                            <a:latin typeface="Cambria Math"/>
                          </a:rPr>
                          <m:t>𝑁</m:t>
                        </m:r>
                        <m:r>
                          <a:rPr lang="en-US" altLang="zh-CN" i="1">
                            <a:latin typeface="Cambria Math"/>
                          </a:rPr>
                          <m:t>+1</m:t>
                        </m:r>
                      </m:sup>
                    </m:sSup>
                    <m:r>
                      <a:rPr lang="en-US" altLang="zh-CN" i="1">
                        <a:latin typeface="Cambria Math"/>
                      </a:rPr>
                      <m:t>=</m:t>
                    </m:r>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a:rPr>
                              <m:t>𝑤</m:t>
                            </m:r>
                          </m:e>
                          <m:sub>
                            <m:r>
                              <a:rPr lang="en-US" altLang="zh-CN" b="0" i="1" smtClean="0">
                                <a:latin typeface="Cambria Math"/>
                              </a:rPr>
                              <m:t>𝑖h</m:t>
                            </m:r>
                          </m:sub>
                        </m:sSub>
                      </m:e>
                      <m:sup>
                        <m:r>
                          <a:rPr lang="en-US" altLang="zh-CN" i="1">
                            <a:latin typeface="Cambria Math"/>
                          </a:rPr>
                          <m:t>𝑁</m:t>
                        </m:r>
                      </m:sup>
                    </m:sSup>
                    <m:r>
                      <a:rPr lang="en-US" altLang="zh-CN" i="1">
                        <a:latin typeface="Cambria Math"/>
                      </a:rPr>
                      <m:t>+</m:t>
                    </m:r>
                    <m:r>
                      <a:rPr lang="zh-CN" altLang="en-US" i="1">
                        <a:latin typeface="Cambria Math"/>
                      </a:rPr>
                      <m:t>𝜂</m:t>
                    </m:r>
                    <m:sSub>
                      <m:sSubPr>
                        <m:ctrlPr>
                          <a:rPr lang="en-US" altLang="zh-CN" i="1">
                            <a:latin typeface="Cambria Math" panose="02040503050406030204" pitchFamily="18" charset="0"/>
                          </a:rPr>
                        </m:ctrlPr>
                      </m:sSubPr>
                      <m:e>
                        <m:r>
                          <a:rPr lang="zh-CN" altLang="en-US" i="1">
                            <a:latin typeface="Cambria Math"/>
                          </a:rPr>
                          <m:t>𝛿</m:t>
                        </m:r>
                      </m:e>
                      <m:sub>
                        <m:r>
                          <a:rPr lang="en-US" altLang="zh-CN" b="0" i="1" smtClean="0">
                            <a:latin typeface="Cambria Math"/>
                          </a:rPr>
                          <m:t>h</m:t>
                        </m:r>
                      </m:sub>
                    </m:sSub>
                    <m:d>
                      <m:dPr>
                        <m:ctrlPr>
                          <a:rPr lang="en-US" altLang="zh-CN" i="1">
                            <a:latin typeface="Cambria Math" panose="02040503050406030204" pitchFamily="18" charset="0"/>
                          </a:rPr>
                        </m:ctrlPr>
                      </m:dPr>
                      <m:e>
                        <m:r>
                          <a:rPr lang="en-US" altLang="zh-CN" i="1">
                            <a:latin typeface="Cambria Math"/>
                          </a:rPr>
                          <m:t>𝑘</m:t>
                        </m:r>
                      </m:e>
                    </m:d>
                    <m:sSub>
                      <m:sSubPr>
                        <m:ctrlPr>
                          <a:rPr lang="en-US" altLang="zh-CN" i="1">
                            <a:latin typeface="Cambria Math" panose="02040503050406030204" pitchFamily="18" charset="0"/>
                          </a:rPr>
                        </m:ctrlPr>
                      </m:sSubPr>
                      <m:e>
                        <m:r>
                          <a:rPr lang="en-US" altLang="zh-CN" b="0" i="1" smtClean="0">
                            <a:latin typeface="Cambria Math"/>
                          </a:rPr>
                          <m:t>𝑥</m:t>
                        </m:r>
                      </m:e>
                      <m:sub>
                        <m:r>
                          <a:rPr lang="en-US" altLang="zh-CN" b="0" i="1" smtClean="0">
                            <a:latin typeface="Cambria Math"/>
                          </a:rPr>
                          <m:t>𝑖</m:t>
                        </m:r>
                      </m:sub>
                    </m:sSub>
                    <m:r>
                      <a:rPr lang="en-US" altLang="zh-CN" i="1">
                        <a:latin typeface="Cambria Math"/>
                      </a:rPr>
                      <m:t> (</m:t>
                    </m:r>
                    <m:r>
                      <a:rPr lang="en-US" altLang="zh-CN" i="1">
                        <a:latin typeface="Cambria Math"/>
                      </a:rPr>
                      <m:t>𝑘</m:t>
                    </m:r>
                    <m:r>
                      <a:rPr lang="en-US" altLang="zh-CN" i="1">
                        <a:latin typeface="Cambria Math"/>
                      </a:rPr>
                      <m:t>)</m:t>
                    </m:r>
                  </m:oMath>
                </a14:m>
                <a:r>
                  <a:rPr lang="en-US" altLang="zh-CN" dirty="0" smtClean="0"/>
                  <a:t>+</a:t>
                </a:r>
                <a14:m>
                  <m:oMath xmlns:m="http://schemas.openxmlformats.org/officeDocument/2006/math">
                    <m:r>
                      <a:rPr lang="zh-CN" altLang="en-US" i="1" dirty="0" smtClean="0">
                        <a:latin typeface="Cambria Math"/>
                      </a:rPr>
                      <m:t>𝛼</m:t>
                    </m:r>
                    <m:r>
                      <a:rPr lang="zh-CN" altLang="en-US" i="1" dirty="0" smtClean="0">
                        <a:latin typeface="Cambria Math"/>
                      </a:rPr>
                      <m:t>∆</m:t>
                    </m:r>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a:rPr>
                              <m:t>𝑤</m:t>
                            </m:r>
                          </m:e>
                          <m:sub>
                            <m:r>
                              <a:rPr lang="en-US" altLang="zh-CN" i="1">
                                <a:latin typeface="Cambria Math"/>
                              </a:rPr>
                              <m:t>𝑖h</m:t>
                            </m:r>
                          </m:sub>
                        </m:sSub>
                      </m:e>
                      <m:sup>
                        <m:r>
                          <a:rPr lang="en-US" altLang="zh-CN" i="1">
                            <a:latin typeface="Cambria Math"/>
                          </a:rPr>
                          <m:t>𝑁</m:t>
                        </m:r>
                      </m:sup>
                    </m:sSup>
                  </m:oMath>
                </a14:m>
                <a:endParaRPr lang="en-US" altLang="zh-CN" sz="1800" dirty="0">
                  <a:hlinkClick r:id="rId1" action="ppaction://hlinksldjump"/>
                </a:endParaRPr>
              </a:p>
              <a:p>
                <a:pPr marL="274320" lvl="1" indent="-192024">
                  <a:lnSpc>
                    <a:spcPct val="130000"/>
                  </a:lnSpc>
                  <a:spcBef>
                    <a:spcPts val="300"/>
                  </a:spcBef>
                  <a:buSzPct val="68000"/>
                  <a:buFont typeface="Wingdings 3"/>
                  <a:buChar char=""/>
                </a:pPr>
                <a:endParaRPr lang="en-US" altLang="zh-CN" sz="675" dirty="0">
                  <a:hlinkClick r:id="rId1" action="ppaction://hlinksldjump"/>
                </a:endParaRPr>
              </a:p>
              <a:p>
                <a:pPr marL="274320" lvl="1" indent="-192024">
                  <a:lnSpc>
                    <a:spcPct val="130000"/>
                  </a:lnSpc>
                  <a:spcBef>
                    <a:spcPts val="300"/>
                  </a:spcBef>
                  <a:buSzPct val="68000"/>
                  <a:buFont typeface="Wingdings 3"/>
                  <a:buChar char=""/>
                </a:pPr>
                <a:r>
                  <a:rPr lang="zh-CN" altLang="en-US" sz="1800" dirty="0">
                    <a:hlinkClick r:id="rId1" action="ppaction://hlinksldjump"/>
                  </a:rPr>
                  <a:t>程序显示</a:t>
                </a:r>
                <a:endParaRPr lang="en-US" altLang="zh-CN" dirty="0"/>
              </a:p>
              <a:p>
                <a:pPr>
                  <a:lnSpc>
                    <a:spcPct val="130000"/>
                  </a:lnSpc>
                </a:pPr>
                <a:endParaRPr lang="en-US" altLang="zh-CN" sz="1800" dirty="0">
                  <a:hlinkClick r:id="rId1" action="ppaction://hlinksldjump"/>
                </a:endParaRPr>
              </a:p>
              <a:p>
                <a:pPr>
                  <a:lnSpc>
                    <a:spcPct val="130000"/>
                  </a:lnSpc>
                </a:pP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296652" y="735546"/>
                <a:ext cx="6210690" cy="3834426"/>
              </a:xfrm>
              <a:blipFill rotWithShape="0">
                <a:blip r:embed="rId3"/>
                <a:stretch>
                  <a:fillRect l="-1375" t="-954" r="-589"/>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a:lnSpc>
                    <a:spcPct val="130000"/>
                  </a:lnSpc>
                </a:pPr>
                <a:r>
                  <a:rPr lang="zh-CN" altLang="en-US" sz="2100" dirty="0"/>
                  <a:t>第五步，计算全局误差</a:t>
                </a:r>
                <a:endParaRPr lang="en-US" altLang="zh-CN" sz="2100" dirty="0"/>
              </a:p>
              <a:p>
                <a:pPr>
                  <a:lnSpc>
                    <a:spcPct val="130000"/>
                  </a:lnSpc>
                </a:pPr>
                <a14:m>
                  <m:oMath xmlns:m="http://schemas.openxmlformats.org/officeDocument/2006/math">
                    <m:r>
                      <a:rPr lang="en-US" altLang="zh-CN" b="0" i="1" smtClean="0">
                        <a:latin typeface="Cambria Math"/>
                      </a:rPr>
                      <m:t>𝐸</m:t>
                    </m:r>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1</m:t>
                        </m:r>
                      </m:num>
                      <m:den>
                        <m:r>
                          <a:rPr lang="en-US" altLang="zh-CN" b="0" i="1" smtClean="0">
                            <a:latin typeface="Cambria Math"/>
                          </a:rPr>
                          <m:t>2</m:t>
                        </m:r>
                        <m:r>
                          <a:rPr lang="en-US" altLang="zh-CN" b="0" i="1" smtClean="0">
                            <a:latin typeface="Cambria Math"/>
                          </a:rPr>
                          <m:t>𝑚</m:t>
                        </m:r>
                      </m:den>
                    </m:f>
                  </m:oMath>
                </a14:m>
                <a:r>
                  <a:rPr lang="zh-CN" altLang="en-US" dirty="0" smtClean="0"/>
                  <a:t>  </a:t>
                </a:r>
                <a14:m>
                  <m:oMath xmlns:m="http://schemas.openxmlformats.org/officeDocument/2006/math">
                    <m:nary>
                      <m:naryPr>
                        <m:chr m:val="∑"/>
                        <m:ctrlPr>
                          <a:rPr lang="zh-CN" altLang="en-US" i="1" dirty="0" smtClean="0">
                            <a:latin typeface="Cambria Math" panose="02040503050406030204" pitchFamily="18" charset="0"/>
                          </a:rPr>
                        </m:ctrlPr>
                      </m:naryPr>
                      <m:sub>
                        <m:r>
                          <m:rPr>
                            <m:brk m:alnAt="23"/>
                          </m:rPr>
                          <a:rPr lang="en-US" altLang="zh-CN" b="0" i="1" dirty="0" smtClean="0">
                            <a:latin typeface="Cambria Math"/>
                          </a:rPr>
                          <m:t>𝑘</m:t>
                        </m:r>
                        <m:r>
                          <a:rPr lang="en-US" altLang="zh-CN" b="0" i="1" dirty="0" smtClean="0">
                            <a:latin typeface="Cambria Math"/>
                          </a:rPr>
                          <m:t>=1</m:t>
                        </m:r>
                      </m:sub>
                      <m:sup>
                        <m:r>
                          <a:rPr lang="en-US" altLang="zh-CN" b="0" i="1" dirty="0" smtClean="0">
                            <a:latin typeface="Cambria Math"/>
                          </a:rPr>
                          <m:t>𝑚</m:t>
                        </m:r>
                      </m:sup>
                      <m:e>
                        <m:nary>
                          <m:naryPr>
                            <m:chr m:val="∑"/>
                            <m:ctrlPr>
                              <a:rPr lang="en-US" altLang="zh-CN" i="1" dirty="0" smtClean="0">
                                <a:latin typeface="Cambria Math" panose="02040503050406030204" pitchFamily="18" charset="0"/>
                              </a:rPr>
                            </m:ctrlPr>
                          </m:naryPr>
                          <m:sub>
                            <m:r>
                              <m:rPr>
                                <m:brk m:alnAt="23"/>
                              </m:rPr>
                              <a:rPr lang="en-US" altLang="zh-CN" b="0" i="1" dirty="0" smtClean="0">
                                <a:latin typeface="Cambria Math"/>
                              </a:rPr>
                              <m:t>𝑜</m:t>
                            </m:r>
                            <m:r>
                              <a:rPr lang="en-US" altLang="zh-CN" b="0" i="1" dirty="0" smtClean="0">
                                <a:latin typeface="Cambria Math"/>
                              </a:rPr>
                              <m:t>=1</m:t>
                            </m:r>
                          </m:sub>
                          <m:sup>
                            <m:r>
                              <a:rPr lang="en-US" altLang="zh-CN" b="0" i="1" dirty="0" smtClean="0">
                                <a:latin typeface="Cambria Math"/>
                              </a:rPr>
                              <m:t>𝑞</m:t>
                            </m:r>
                          </m:sup>
                          <m:e>
                            <m:sSup>
                              <m:sSupPr>
                                <m:ctrlPr>
                                  <a:rPr lang="en-US" altLang="zh-CN" b="0" i="1" dirty="0" smtClean="0">
                                    <a:latin typeface="Cambria Math" panose="02040503050406030204" pitchFamily="18" charset="0"/>
                                  </a:rPr>
                                </m:ctrlPr>
                              </m:sSupPr>
                              <m:e>
                                <m:r>
                                  <a:rPr lang="en-US" altLang="zh-CN" i="1" dirty="0">
                                    <a:latin typeface="Cambria Math"/>
                                  </a:rPr>
                                  <m:t>(</m:t>
                                </m:r>
                                <m:sSub>
                                  <m:sSubPr>
                                    <m:ctrlPr>
                                      <a:rPr lang="en-US" altLang="zh-CN" i="1" dirty="0" smtClean="0">
                                        <a:latin typeface="Cambria Math" panose="02040503050406030204" pitchFamily="18" charset="0"/>
                                      </a:rPr>
                                    </m:ctrlPr>
                                  </m:sSubPr>
                                  <m:e>
                                    <m:r>
                                      <a:rPr lang="en-US" altLang="zh-CN" i="1" dirty="0">
                                        <a:latin typeface="Cambria Math"/>
                                      </a:rPr>
                                      <m:t>𝑑</m:t>
                                    </m:r>
                                  </m:e>
                                  <m:sub>
                                    <m:r>
                                      <a:rPr lang="en-US" altLang="zh-CN" i="1" dirty="0">
                                        <a:latin typeface="Cambria Math"/>
                                      </a:rPr>
                                      <m:t>𝑜</m:t>
                                    </m:r>
                                  </m:sub>
                                </m:sSub>
                                <m:d>
                                  <m:dPr>
                                    <m:ctrlPr>
                                      <a:rPr lang="en-US" altLang="zh-CN" i="1" dirty="0">
                                        <a:latin typeface="Cambria Math" panose="02040503050406030204" pitchFamily="18" charset="0"/>
                                      </a:rPr>
                                    </m:ctrlPr>
                                  </m:dPr>
                                  <m:e>
                                    <m:r>
                                      <a:rPr lang="en-US" altLang="zh-CN" i="1" dirty="0">
                                        <a:latin typeface="Cambria Math"/>
                                      </a:rPr>
                                      <m:t>𝑘</m:t>
                                    </m:r>
                                  </m:e>
                                </m:d>
                                <m:r>
                                  <a:rPr lang="en-US" altLang="zh-CN" i="1" dirty="0">
                                    <a:latin typeface="Cambria Math"/>
                                  </a:rPr>
                                  <m:t>−</m:t>
                                </m:r>
                                <m:sSub>
                                  <m:sSubPr>
                                    <m:ctrlPr>
                                      <a:rPr lang="en-US" altLang="zh-CN" i="1" dirty="0" smtClean="0">
                                        <a:latin typeface="Cambria Math" panose="02040503050406030204" pitchFamily="18" charset="0"/>
                                      </a:rPr>
                                    </m:ctrlPr>
                                  </m:sSubPr>
                                  <m:e>
                                    <m:r>
                                      <a:rPr lang="en-US" altLang="zh-CN" i="1" dirty="0">
                                        <a:latin typeface="Cambria Math"/>
                                      </a:rPr>
                                      <m:t>𝑦𝑜</m:t>
                                    </m:r>
                                  </m:e>
                                  <m:sub>
                                    <m:r>
                                      <a:rPr lang="en-US" altLang="zh-CN" b="0" i="1" dirty="0" smtClean="0">
                                        <a:latin typeface="Cambria Math"/>
                                      </a:rPr>
                                      <m:t>𝑜</m:t>
                                    </m:r>
                                  </m:sub>
                                </m:sSub>
                                <m:r>
                                  <a:rPr lang="en-US" altLang="zh-CN" i="1" dirty="0">
                                    <a:latin typeface="Cambria Math"/>
                                  </a:rPr>
                                  <m:t>(</m:t>
                                </m:r>
                                <m:r>
                                  <a:rPr lang="en-US" altLang="zh-CN" i="1" dirty="0">
                                    <a:latin typeface="Cambria Math"/>
                                  </a:rPr>
                                  <m:t>𝑘</m:t>
                                </m:r>
                                <m:r>
                                  <a:rPr lang="en-US" altLang="zh-CN" i="1" dirty="0">
                                    <a:latin typeface="Cambria Math"/>
                                  </a:rPr>
                                  <m:t>))</m:t>
                                </m:r>
                              </m:e>
                              <m:sup>
                                <m:r>
                                  <a:rPr lang="en-US" altLang="zh-CN" b="0" i="1" dirty="0" smtClean="0">
                                    <a:latin typeface="Cambria Math"/>
                                  </a:rPr>
                                  <m:t>2</m:t>
                                </m:r>
                              </m:sup>
                            </m:sSup>
                          </m:e>
                        </m:nary>
                      </m:e>
                    </m:nary>
                  </m:oMath>
                </a14:m>
                <a:endParaRPr lang="en-US" altLang="zh-CN" b="0" dirty="0" smtClean="0"/>
              </a:p>
              <a:p>
                <a:pPr>
                  <a:lnSpc>
                    <a:spcPct val="130000"/>
                  </a:lnSpc>
                </a:pPr>
                <a:endParaRPr lang="en-US" altLang="zh-CN" dirty="0" smtClean="0"/>
              </a:p>
              <a:p>
                <a:pPr marL="274320" lvl="1" indent="-192024">
                  <a:lnSpc>
                    <a:spcPct val="130000"/>
                  </a:lnSpc>
                  <a:spcBef>
                    <a:spcPts val="300"/>
                  </a:spcBef>
                  <a:buSzPct val="68000"/>
                  <a:buFont typeface="Wingdings 3"/>
                  <a:buChar char=""/>
                </a:pPr>
                <a:r>
                  <a:rPr lang="zh-CN" altLang="en-US" sz="1800" dirty="0">
                    <a:hlinkClick r:id="rId1" action="ppaction://hlinksldjump"/>
                  </a:rPr>
                  <a:t>程序显示</a:t>
                </a:r>
                <a:endParaRPr lang="en-US" altLang="zh-CN" dirty="0" smtClean="0"/>
              </a:p>
              <a:p>
                <a:pPr>
                  <a:lnSpc>
                    <a:spcPct val="130000"/>
                  </a:lnSpc>
                </a:pPr>
                <a:endParaRPr lang="en-US" altLang="zh-CN" dirty="0"/>
              </a:p>
              <a:p>
                <a:pPr>
                  <a:lnSpc>
                    <a:spcPct val="130000"/>
                  </a:lnSpc>
                </a:pPr>
                <a:endParaRPr lang="en-US" altLang="zh-CN" dirty="0" smtClean="0"/>
              </a:p>
              <a:p>
                <a:pPr>
                  <a:lnSpc>
                    <a:spcPct val="130000"/>
                  </a:lnSpc>
                </a:pPr>
                <a:endParaRPr lang="en-US" altLang="zh-CN" dirty="0"/>
              </a:p>
              <a:p>
                <a:pPr>
                  <a:lnSpc>
                    <a:spcPct val="130000"/>
                  </a:lnSpc>
                </a:pPr>
                <a:endParaRPr lang="en-US" altLang="zh-CN"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t="-270"/>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30000"/>
              </a:lnSpc>
            </a:pPr>
            <a:r>
              <a:rPr lang="zh-CN" altLang="en-US" sz="2100" dirty="0"/>
              <a:t>第六步，判断网络误差是否满足要求。当误差达到预设精度或学习次数大于设定的最大次数，则结束算法。否则，选取下一个学习样本及对应的期望输出，返回到第二步，进入下一轮学习。</a:t>
            </a:r>
            <a:endParaRPr lang="en-US" altLang="zh-CN" sz="2100" dirty="0"/>
          </a:p>
          <a:p>
            <a:pPr>
              <a:lnSpc>
                <a:spcPct val="130000"/>
              </a:lnSpc>
            </a:pPr>
            <a:endParaRPr lang="en-US" altLang="zh-CN" sz="2100" dirty="0"/>
          </a:p>
          <a:p>
            <a:pPr marL="274320" lvl="1" indent="-191770">
              <a:lnSpc>
                <a:spcPct val="130000"/>
              </a:lnSpc>
              <a:spcBef>
                <a:spcPts val="300"/>
              </a:spcBef>
              <a:buSzPct val="68000"/>
              <a:buFont typeface="Wingdings 3" panose="05040102010807070707"/>
              <a:buChar char=""/>
            </a:pPr>
            <a:r>
              <a:rPr lang="zh-CN" altLang="en-US" sz="1800" dirty="0">
                <a:hlinkClick r:id="rId1" action="ppaction://hlinksldjump"/>
              </a:rPr>
              <a:t>程序显示</a:t>
            </a:r>
            <a:r>
              <a:rPr lang="zh-CN" altLang="en-US" dirty="0"/>
              <a:t> </a:t>
            </a:r>
            <a:endParaRPr lang="en-US" altLang="zh-CN" dirty="0"/>
          </a:p>
          <a:p>
            <a:pPr>
              <a:lnSpc>
                <a:spcPct val="130000"/>
              </a:lnSpc>
            </a:pPr>
            <a:endParaRPr lang="en-US" altLang="zh-CN" sz="2100" dirty="0"/>
          </a:p>
          <a:p>
            <a:pPr>
              <a:lnSpc>
                <a:spcPct val="130000"/>
              </a:lnSpc>
            </a:pPr>
            <a:endParaRPr lang="en-US" altLang="zh-CN" sz="2100" dirty="0"/>
          </a:p>
          <a:p>
            <a:pPr>
              <a:lnSpc>
                <a:spcPct val="130000"/>
              </a:lnSpc>
            </a:pPr>
            <a:endParaRPr lang="zh-CN" altLang="en-US" sz="2100"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2900" y="1005576"/>
            <a:ext cx="6172200" cy="3996444"/>
          </a:xfrm>
        </p:spPr>
        <p:txBody>
          <a:bodyPr>
            <a:normAutofit/>
          </a:bodyPr>
          <a:lstStyle/>
          <a:p>
            <a:pPr>
              <a:lnSpc>
                <a:spcPct val="150000"/>
              </a:lnSpc>
            </a:pPr>
            <a:r>
              <a:rPr lang="zh-CN" altLang="en-US" sz="2475" dirty="0"/>
              <a:t>评价一个神经网络学习算法的优劣可以有很多指标：</a:t>
            </a:r>
            <a:endParaRPr lang="zh-CN" altLang="en-US" sz="2475" dirty="0"/>
          </a:p>
          <a:p>
            <a:pPr marL="300355" lvl="1" indent="0">
              <a:lnSpc>
                <a:spcPct val="150000"/>
              </a:lnSpc>
              <a:buNone/>
            </a:pPr>
            <a:r>
              <a:rPr lang="en-US" altLang="zh-CN" sz="1950" dirty="0"/>
              <a:t>1</a:t>
            </a:r>
            <a:r>
              <a:rPr lang="zh-CN" altLang="en-US" sz="1950" dirty="0"/>
              <a:t>）学习所需的时间；</a:t>
            </a:r>
            <a:endParaRPr lang="en-US" altLang="zh-CN" sz="1950" dirty="0"/>
          </a:p>
          <a:p>
            <a:pPr marL="300355" lvl="1" indent="0">
              <a:lnSpc>
                <a:spcPct val="150000"/>
              </a:lnSpc>
              <a:buNone/>
            </a:pPr>
            <a:r>
              <a:rPr lang="en-US" altLang="zh-CN" sz="1950" dirty="0"/>
              <a:t>2</a:t>
            </a:r>
            <a:r>
              <a:rPr lang="zh-CN" altLang="en-US" sz="1950" dirty="0"/>
              <a:t>）泛化能力；</a:t>
            </a:r>
            <a:endParaRPr lang="en-US" altLang="zh-CN" sz="1950" dirty="0"/>
          </a:p>
          <a:p>
            <a:pPr marL="300355" lvl="1" indent="0">
              <a:lnSpc>
                <a:spcPct val="150000"/>
              </a:lnSpc>
              <a:buNone/>
            </a:pPr>
            <a:r>
              <a:rPr lang="en-US" altLang="zh-CN" sz="1950" dirty="0"/>
              <a:t>3</a:t>
            </a:r>
            <a:r>
              <a:rPr lang="zh-CN" altLang="en-US" sz="1950" dirty="0"/>
              <a:t>）神经网络的结构复杂性；</a:t>
            </a:r>
            <a:endParaRPr lang="en-US" altLang="zh-CN" sz="1950" dirty="0"/>
          </a:p>
          <a:p>
            <a:pPr marL="300355" lvl="1" indent="0">
              <a:lnSpc>
                <a:spcPct val="150000"/>
              </a:lnSpc>
              <a:buNone/>
            </a:pPr>
            <a:r>
              <a:rPr lang="en-US" altLang="zh-CN" sz="1950" dirty="0"/>
              <a:t>4</a:t>
            </a:r>
            <a:r>
              <a:rPr lang="zh-CN" altLang="en-US" sz="1950" dirty="0"/>
              <a:t>）鲁棒性，即算法的学习参数在很大范围变化，算法是否仍能较好</a:t>
            </a:r>
            <a:endParaRPr lang="en-US" altLang="zh-CN" sz="2700" dirty="0"/>
          </a:p>
        </p:txBody>
      </p:sp>
      <p:sp>
        <p:nvSpPr>
          <p:cNvPr id="4" name="标题 3"/>
          <p:cNvSpPr>
            <a:spLocks noGrp="1"/>
          </p:cNvSpPr>
          <p:nvPr>
            <p:ph type="title"/>
          </p:nvPr>
        </p:nvSpPr>
        <p:spPr>
          <a:xfrm>
            <a:off x="458670" y="141480"/>
            <a:ext cx="6172200" cy="857250"/>
          </a:xfrm>
        </p:spPr>
        <p:txBody>
          <a:bodyPr/>
          <a:lstStyle/>
          <a:p>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BP</a:t>
            </a:r>
            <a:r>
              <a:rPr lang="en-US" altLang="zh-CN" b="1" dirty="0" smtClean="0">
                <a:latin typeface="楷体" panose="02010609060101010101" pitchFamily="49" charset="-122"/>
                <a:ea typeface="楷体" panose="02010609060101010101" pitchFamily="49" charset="-122"/>
              </a:rPr>
              <a:t> </a:t>
            </a:r>
            <a:r>
              <a:rPr lang="zh-CN" altLang="en-US" b="1" dirty="0" smtClean="0">
                <a:latin typeface="楷体" panose="02010609060101010101" pitchFamily="49" charset="-122"/>
                <a:ea typeface="楷体" panose="02010609060101010101" pitchFamily="49" charset="-122"/>
              </a:rPr>
              <a:t>算法改进  </a:t>
            </a:r>
            <a:endParaRPr lang="zh-CN" altLang="en-US"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2"/>
          <p:cNvSpPr>
            <a:spLocks noGrp="1" noChangeArrowheads="1"/>
          </p:cNvSpPr>
          <p:nvPr>
            <p:ph type="title"/>
          </p:nvPr>
        </p:nvSpPr>
        <p:spPr>
          <a:xfrm>
            <a:off x="350658" y="249492"/>
            <a:ext cx="5829300" cy="571500"/>
          </a:xfrm>
        </p:spPr>
        <p:txBody>
          <a:bodyPr/>
          <a:lstStyle/>
          <a:p>
            <a:pPr algn="l" eaLnBrk="1" hangingPunct="1">
              <a:buFontTx/>
              <a:buNone/>
            </a:pPr>
            <a:r>
              <a:rPr lang="zh-CN" altLang="en-US" dirty="0" smtClean="0">
                <a:latin typeface="宋体" panose="02010600030101010101" pitchFamily="2" charset="-122"/>
              </a:rPr>
              <a:t>几个问题的讨论</a:t>
            </a:r>
            <a:r>
              <a:rPr lang="zh-CN" altLang="en-US" b="0" dirty="0" smtClean="0">
                <a:ea typeface="黑体" panose="02010609060101010101" pitchFamily="49" charset="-122"/>
              </a:rPr>
              <a:t> </a:t>
            </a:r>
            <a:endParaRPr lang="zh-CN" altLang="en-US" dirty="0" smtClean="0"/>
          </a:p>
        </p:txBody>
      </p:sp>
      <p:sp>
        <p:nvSpPr>
          <p:cNvPr id="285699" name="Rectangle 3"/>
          <p:cNvSpPr>
            <a:spLocks noGrp="1" noChangeArrowheads="1"/>
          </p:cNvSpPr>
          <p:nvPr>
            <p:ph type="body" idx="1"/>
          </p:nvPr>
        </p:nvSpPr>
        <p:spPr>
          <a:xfrm>
            <a:off x="134634" y="951570"/>
            <a:ext cx="6515100" cy="3371850"/>
          </a:xfrm>
        </p:spPr>
        <p:txBody>
          <a:bodyPr>
            <a:noAutofit/>
          </a:bodyPr>
          <a:lstStyle/>
          <a:p>
            <a:pPr eaLnBrk="1" hangingPunct="1">
              <a:lnSpc>
                <a:spcPct val="120000"/>
              </a:lnSpc>
            </a:pPr>
            <a:r>
              <a:rPr lang="zh-CN" altLang="en-US" sz="1500" b="1" dirty="0">
                <a:ea typeface="黑体" panose="02010609060101010101" pitchFamily="49" charset="-122"/>
              </a:rPr>
              <a:t>收敛速度问题</a:t>
            </a:r>
            <a:r>
              <a:rPr lang="zh-CN" altLang="en-US" sz="1500" dirty="0"/>
              <a:t> </a:t>
            </a:r>
            <a:endParaRPr lang="zh-CN" altLang="en-US" sz="1500" dirty="0"/>
          </a:p>
          <a:p>
            <a:pPr marL="82550" indent="0">
              <a:lnSpc>
                <a:spcPct val="120000"/>
              </a:lnSpc>
              <a:buNone/>
            </a:pPr>
            <a:r>
              <a:rPr lang="zh-CN" altLang="en-US" sz="1500" dirty="0"/>
              <a:t>       </a:t>
            </a:r>
            <a:r>
              <a:rPr lang="zh-CN" altLang="en-US" sz="1500" b="1" dirty="0"/>
              <a:t>学习算法的</a:t>
            </a:r>
            <a:r>
              <a:rPr lang="zh-CN" altLang="en-US" sz="1500" b="1" dirty="0">
                <a:solidFill>
                  <a:srgbClr val="CC3300"/>
                </a:solidFill>
              </a:rPr>
              <a:t>收敛速度</a:t>
            </a:r>
            <a:r>
              <a:rPr lang="zh-CN" altLang="en-US" sz="1500" b="1" dirty="0"/>
              <a:t>很慢，常需要几千步迭代或更多</a:t>
            </a:r>
            <a:endParaRPr lang="zh-CN" altLang="en-US" sz="1500" b="1" dirty="0"/>
          </a:p>
          <a:p>
            <a:pPr eaLnBrk="1" hangingPunct="1">
              <a:lnSpc>
                <a:spcPct val="120000"/>
              </a:lnSpc>
            </a:pPr>
            <a:r>
              <a:rPr lang="zh-CN" altLang="en-US" sz="1500" b="1" dirty="0">
                <a:ea typeface="黑体" panose="02010609060101010101" pitchFamily="49" charset="-122"/>
              </a:rPr>
              <a:t>局部极小点问题</a:t>
            </a:r>
            <a:r>
              <a:rPr lang="zh-CN" altLang="en-US" sz="1500" dirty="0"/>
              <a:t> </a:t>
            </a:r>
            <a:endParaRPr lang="zh-CN" altLang="en-US" sz="1500" dirty="0"/>
          </a:p>
          <a:p>
            <a:pPr lvl="1" algn="just">
              <a:lnSpc>
                <a:spcPct val="120000"/>
              </a:lnSpc>
            </a:pPr>
            <a:r>
              <a:rPr lang="zh-CN" altLang="en-US" sz="1500" b="1" dirty="0">
                <a:ea typeface="黑体" panose="02010609060101010101" pitchFamily="49" charset="-122"/>
              </a:rPr>
              <a:t>易陷入局部极小点</a:t>
            </a:r>
            <a:endParaRPr lang="en-US" altLang="zh-CN" sz="1500" b="1" dirty="0">
              <a:ea typeface="黑体" panose="02010609060101010101" pitchFamily="49" charset="-122"/>
            </a:endParaRPr>
          </a:p>
          <a:p>
            <a:pPr>
              <a:spcAft>
                <a:spcPts val="450"/>
              </a:spcAft>
            </a:pPr>
            <a:r>
              <a:rPr lang="zh-CN" altLang="en-US" sz="1500" b="1" dirty="0"/>
              <a:t>步长问题</a:t>
            </a:r>
            <a:r>
              <a:rPr lang="zh-CN" altLang="en-US" sz="1500" dirty="0"/>
              <a:t> </a:t>
            </a:r>
            <a:endParaRPr lang="zh-CN" altLang="en-US" sz="1500" dirty="0"/>
          </a:p>
          <a:p>
            <a:pPr lvl="1">
              <a:spcAft>
                <a:spcPts val="450"/>
              </a:spcAft>
            </a:pPr>
            <a:r>
              <a:rPr lang="en-US" altLang="zh-CN" sz="1500" b="1" dirty="0"/>
              <a:t>BP</a:t>
            </a:r>
            <a:r>
              <a:rPr lang="zh-CN" altLang="en-US" sz="1500" b="1" dirty="0">
                <a:latin typeface="宋体" panose="02010600030101010101" pitchFamily="2" charset="-122"/>
              </a:rPr>
              <a:t>网络收敛是基于小的权修改量</a:t>
            </a:r>
            <a:endParaRPr lang="zh-CN" altLang="en-US" sz="1500" b="1" dirty="0">
              <a:latin typeface="宋体" panose="02010600030101010101" pitchFamily="2" charset="-122"/>
            </a:endParaRPr>
          </a:p>
          <a:p>
            <a:pPr lvl="1">
              <a:spcAft>
                <a:spcPts val="450"/>
              </a:spcAft>
            </a:pPr>
            <a:r>
              <a:rPr lang="zh-CN" altLang="en-US" sz="1500" b="1" dirty="0">
                <a:latin typeface="宋体" panose="02010600030101010101" pitchFamily="2" charset="-122"/>
              </a:rPr>
              <a:t>步长太小，收敛就非常慢；步长太大，导致网络的瘫痪和不稳定</a:t>
            </a:r>
            <a:endParaRPr lang="zh-CN" altLang="en-US" sz="1500" b="1" dirty="0">
              <a:latin typeface="宋体" panose="02010600030101010101" pitchFamily="2" charset="-122"/>
            </a:endParaRPr>
          </a:p>
          <a:p>
            <a:pPr lvl="1">
              <a:spcAft>
                <a:spcPts val="450"/>
              </a:spcAft>
            </a:pPr>
            <a:r>
              <a:rPr lang="zh-CN" altLang="en-US" sz="1500" b="1" dirty="0">
                <a:solidFill>
                  <a:schemeClr val="accent2"/>
                </a:solidFill>
                <a:latin typeface="宋体" panose="02010600030101010101" pitchFamily="2" charset="-122"/>
              </a:rPr>
              <a:t>自适应步长</a:t>
            </a:r>
            <a:r>
              <a:rPr lang="zh-CN" altLang="en-US" sz="1500" b="1" dirty="0">
                <a:latin typeface="宋体" panose="02010600030101010101" pitchFamily="2" charset="-122"/>
              </a:rPr>
              <a:t>，使得权修改量能随着网络的训练而不断变化</a:t>
            </a:r>
            <a:endParaRPr lang="en-US" altLang="zh-CN" sz="1500" b="1" dirty="0">
              <a:latin typeface="宋体" panose="02010600030101010101" pitchFamily="2" charset="-122"/>
            </a:endParaRPr>
          </a:p>
          <a:p>
            <a:pPr>
              <a:spcAft>
                <a:spcPts val="450"/>
              </a:spcAft>
            </a:pPr>
            <a:r>
              <a:rPr lang="zh-CN" altLang="en-US" sz="1500" b="1" dirty="0"/>
              <a:t>学习问题</a:t>
            </a:r>
            <a:endParaRPr lang="zh-CN" altLang="en-US" sz="1500" b="1" dirty="0"/>
          </a:p>
          <a:p>
            <a:pPr marL="82550" indent="0">
              <a:spcAft>
                <a:spcPts val="450"/>
              </a:spcAft>
              <a:buNone/>
            </a:pPr>
            <a:r>
              <a:rPr lang="zh-CN" altLang="en-US" sz="1500" dirty="0"/>
              <a:t>     </a:t>
            </a:r>
            <a:r>
              <a:rPr lang="zh-CN" altLang="en-US" sz="1500" b="1" dirty="0"/>
              <a:t>对新加入的样本要影响已经学完的样本，</a:t>
            </a:r>
            <a:r>
              <a:rPr lang="zh-CN" altLang="en-US" sz="1500" b="1" dirty="0">
                <a:solidFill>
                  <a:schemeClr val="accent2"/>
                </a:solidFill>
              </a:rPr>
              <a:t>不能在线学习，</a:t>
            </a:r>
            <a:r>
              <a:rPr lang="zh-CN" altLang="en-US" sz="1500" b="1" dirty="0"/>
              <a:t>同时每个样本的特征数目也必须相同</a:t>
            </a:r>
            <a:endParaRPr lang="zh-CN" altLang="en-US" sz="15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5699">
                                            <p:txEl>
                                              <p:pRg st="0" end="0"/>
                                            </p:txEl>
                                          </p:spTgt>
                                        </p:tgtEl>
                                        <p:attrNameLst>
                                          <p:attrName>style.visibility</p:attrName>
                                        </p:attrNameLst>
                                      </p:cBhvr>
                                      <p:to>
                                        <p:strVal val="visible"/>
                                      </p:to>
                                    </p:set>
                                    <p:animEffect transition="in" filter="fade">
                                      <p:cBhvr>
                                        <p:cTn id="7" dur="1000"/>
                                        <p:tgtEl>
                                          <p:spTgt spid="285699">
                                            <p:txEl>
                                              <p:pRg st="0" end="0"/>
                                            </p:txEl>
                                          </p:spTgt>
                                        </p:tgtEl>
                                      </p:cBhvr>
                                    </p:animEffect>
                                    <p:anim calcmode="lin" valueType="num">
                                      <p:cBhvr>
                                        <p:cTn id="8" dur="1000" fill="hold"/>
                                        <p:tgtEl>
                                          <p:spTgt spid="2856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8569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85699">
                                            <p:txEl>
                                              <p:pRg st="1" end="1"/>
                                            </p:txEl>
                                          </p:spTgt>
                                        </p:tgtEl>
                                        <p:attrNameLst>
                                          <p:attrName>style.visibility</p:attrName>
                                        </p:attrNameLst>
                                      </p:cBhvr>
                                      <p:to>
                                        <p:strVal val="visible"/>
                                      </p:to>
                                    </p:set>
                                    <p:animEffect transition="in" filter="fade">
                                      <p:cBhvr>
                                        <p:cTn id="14" dur="1000"/>
                                        <p:tgtEl>
                                          <p:spTgt spid="285699">
                                            <p:txEl>
                                              <p:pRg st="1" end="1"/>
                                            </p:txEl>
                                          </p:spTgt>
                                        </p:tgtEl>
                                      </p:cBhvr>
                                    </p:animEffect>
                                    <p:anim calcmode="lin" valueType="num">
                                      <p:cBhvr>
                                        <p:cTn id="15" dur="1000" fill="hold"/>
                                        <p:tgtEl>
                                          <p:spTgt spid="28569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8569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85699">
                                            <p:txEl>
                                              <p:pRg st="2" end="2"/>
                                            </p:txEl>
                                          </p:spTgt>
                                        </p:tgtEl>
                                        <p:attrNameLst>
                                          <p:attrName>style.visibility</p:attrName>
                                        </p:attrNameLst>
                                      </p:cBhvr>
                                      <p:to>
                                        <p:strVal val="visible"/>
                                      </p:to>
                                    </p:set>
                                    <p:animEffect transition="in" filter="fade">
                                      <p:cBhvr>
                                        <p:cTn id="21" dur="1000"/>
                                        <p:tgtEl>
                                          <p:spTgt spid="285699">
                                            <p:txEl>
                                              <p:pRg st="2" end="2"/>
                                            </p:txEl>
                                          </p:spTgt>
                                        </p:tgtEl>
                                      </p:cBhvr>
                                    </p:animEffect>
                                    <p:anim calcmode="lin" valueType="num">
                                      <p:cBhvr>
                                        <p:cTn id="22" dur="1000" fill="hold"/>
                                        <p:tgtEl>
                                          <p:spTgt spid="28569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8569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85699">
                                            <p:txEl>
                                              <p:pRg st="3" end="3"/>
                                            </p:txEl>
                                          </p:spTgt>
                                        </p:tgtEl>
                                        <p:attrNameLst>
                                          <p:attrName>style.visibility</p:attrName>
                                        </p:attrNameLst>
                                      </p:cBhvr>
                                      <p:to>
                                        <p:strVal val="visible"/>
                                      </p:to>
                                    </p:set>
                                    <p:animEffect transition="in" filter="fade">
                                      <p:cBhvr>
                                        <p:cTn id="28" dur="1000"/>
                                        <p:tgtEl>
                                          <p:spTgt spid="285699">
                                            <p:txEl>
                                              <p:pRg st="3" end="3"/>
                                            </p:txEl>
                                          </p:spTgt>
                                        </p:tgtEl>
                                      </p:cBhvr>
                                    </p:animEffect>
                                    <p:anim calcmode="lin" valueType="num">
                                      <p:cBhvr>
                                        <p:cTn id="29" dur="1000" fill="hold"/>
                                        <p:tgtEl>
                                          <p:spTgt spid="28569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8569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85699">
                                            <p:txEl>
                                              <p:pRg st="4" end="4"/>
                                            </p:txEl>
                                          </p:spTgt>
                                        </p:tgtEl>
                                        <p:attrNameLst>
                                          <p:attrName>style.visibility</p:attrName>
                                        </p:attrNameLst>
                                      </p:cBhvr>
                                      <p:to>
                                        <p:strVal val="visible"/>
                                      </p:to>
                                    </p:set>
                                    <p:animEffect transition="in" filter="fade">
                                      <p:cBhvr>
                                        <p:cTn id="35" dur="1000"/>
                                        <p:tgtEl>
                                          <p:spTgt spid="285699">
                                            <p:txEl>
                                              <p:pRg st="4" end="4"/>
                                            </p:txEl>
                                          </p:spTgt>
                                        </p:tgtEl>
                                      </p:cBhvr>
                                    </p:animEffect>
                                    <p:anim calcmode="lin" valueType="num">
                                      <p:cBhvr>
                                        <p:cTn id="36" dur="1000" fill="hold"/>
                                        <p:tgtEl>
                                          <p:spTgt spid="285699">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8569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85699">
                                            <p:txEl>
                                              <p:pRg st="5" end="5"/>
                                            </p:txEl>
                                          </p:spTgt>
                                        </p:tgtEl>
                                        <p:attrNameLst>
                                          <p:attrName>style.visibility</p:attrName>
                                        </p:attrNameLst>
                                      </p:cBhvr>
                                      <p:to>
                                        <p:strVal val="visible"/>
                                      </p:to>
                                    </p:set>
                                    <p:animEffect transition="in" filter="fade">
                                      <p:cBhvr>
                                        <p:cTn id="42" dur="1000"/>
                                        <p:tgtEl>
                                          <p:spTgt spid="285699">
                                            <p:txEl>
                                              <p:pRg st="5" end="5"/>
                                            </p:txEl>
                                          </p:spTgt>
                                        </p:tgtEl>
                                      </p:cBhvr>
                                    </p:animEffect>
                                    <p:anim calcmode="lin" valueType="num">
                                      <p:cBhvr>
                                        <p:cTn id="43" dur="1000" fill="hold"/>
                                        <p:tgtEl>
                                          <p:spTgt spid="285699">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8569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85699">
                                            <p:txEl>
                                              <p:pRg st="6" end="6"/>
                                            </p:txEl>
                                          </p:spTgt>
                                        </p:tgtEl>
                                        <p:attrNameLst>
                                          <p:attrName>style.visibility</p:attrName>
                                        </p:attrNameLst>
                                      </p:cBhvr>
                                      <p:to>
                                        <p:strVal val="visible"/>
                                      </p:to>
                                    </p:set>
                                    <p:animEffect transition="in" filter="fade">
                                      <p:cBhvr>
                                        <p:cTn id="49" dur="1000"/>
                                        <p:tgtEl>
                                          <p:spTgt spid="285699">
                                            <p:txEl>
                                              <p:pRg st="6" end="6"/>
                                            </p:txEl>
                                          </p:spTgt>
                                        </p:tgtEl>
                                      </p:cBhvr>
                                    </p:animEffect>
                                    <p:anim calcmode="lin" valueType="num">
                                      <p:cBhvr>
                                        <p:cTn id="50" dur="1000" fill="hold"/>
                                        <p:tgtEl>
                                          <p:spTgt spid="285699">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28569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85699">
                                            <p:txEl>
                                              <p:pRg st="7" end="7"/>
                                            </p:txEl>
                                          </p:spTgt>
                                        </p:tgtEl>
                                        <p:attrNameLst>
                                          <p:attrName>style.visibility</p:attrName>
                                        </p:attrNameLst>
                                      </p:cBhvr>
                                      <p:to>
                                        <p:strVal val="visible"/>
                                      </p:to>
                                    </p:set>
                                    <p:animEffect transition="in" filter="fade">
                                      <p:cBhvr>
                                        <p:cTn id="56" dur="1000"/>
                                        <p:tgtEl>
                                          <p:spTgt spid="285699">
                                            <p:txEl>
                                              <p:pRg st="7" end="7"/>
                                            </p:txEl>
                                          </p:spTgt>
                                        </p:tgtEl>
                                      </p:cBhvr>
                                    </p:animEffect>
                                    <p:anim calcmode="lin" valueType="num">
                                      <p:cBhvr>
                                        <p:cTn id="57" dur="1000" fill="hold"/>
                                        <p:tgtEl>
                                          <p:spTgt spid="285699">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28569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85699">
                                            <p:txEl>
                                              <p:pRg st="8" end="8"/>
                                            </p:txEl>
                                          </p:spTgt>
                                        </p:tgtEl>
                                        <p:attrNameLst>
                                          <p:attrName>style.visibility</p:attrName>
                                        </p:attrNameLst>
                                      </p:cBhvr>
                                      <p:to>
                                        <p:strVal val="visible"/>
                                      </p:to>
                                    </p:set>
                                    <p:animEffect transition="in" filter="fade">
                                      <p:cBhvr>
                                        <p:cTn id="63" dur="1000"/>
                                        <p:tgtEl>
                                          <p:spTgt spid="285699">
                                            <p:txEl>
                                              <p:pRg st="8" end="8"/>
                                            </p:txEl>
                                          </p:spTgt>
                                        </p:tgtEl>
                                      </p:cBhvr>
                                    </p:animEffect>
                                    <p:anim calcmode="lin" valueType="num">
                                      <p:cBhvr>
                                        <p:cTn id="64" dur="1000" fill="hold"/>
                                        <p:tgtEl>
                                          <p:spTgt spid="285699">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28569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285699">
                                            <p:txEl>
                                              <p:pRg st="9" end="9"/>
                                            </p:txEl>
                                          </p:spTgt>
                                        </p:tgtEl>
                                        <p:attrNameLst>
                                          <p:attrName>style.visibility</p:attrName>
                                        </p:attrNameLst>
                                      </p:cBhvr>
                                      <p:to>
                                        <p:strVal val="visible"/>
                                      </p:to>
                                    </p:set>
                                    <p:animEffect transition="in" filter="fade">
                                      <p:cBhvr>
                                        <p:cTn id="70" dur="1000"/>
                                        <p:tgtEl>
                                          <p:spTgt spid="285699">
                                            <p:txEl>
                                              <p:pRg st="9" end="9"/>
                                            </p:txEl>
                                          </p:spTgt>
                                        </p:tgtEl>
                                      </p:cBhvr>
                                    </p:animEffect>
                                    <p:anim calcmode="lin" valueType="num">
                                      <p:cBhvr>
                                        <p:cTn id="71" dur="1000" fill="hold"/>
                                        <p:tgtEl>
                                          <p:spTgt spid="285699">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285699">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
          <p:cNvSpPr>
            <a:spLocks noGrp="1" noChangeArrowheads="1"/>
          </p:cNvSpPr>
          <p:nvPr>
            <p:ph type="body" idx="4294967295"/>
          </p:nvPr>
        </p:nvSpPr>
        <p:spPr>
          <a:xfrm>
            <a:off x="17462" y="843558"/>
            <a:ext cx="6840538" cy="4205287"/>
          </a:xfrm>
          <a:prstGeom prst="rect">
            <a:avLst/>
          </a:prstGeom>
        </p:spPr>
        <p:txBody>
          <a:bodyPr>
            <a:noAutofit/>
          </a:bodyPr>
          <a:lstStyle/>
          <a:p>
            <a:pPr lvl="1" eaLnBrk="1" hangingPunct="1">
              <a:buFont typeface="Wingdings" panose="05000000000000000000" pitchFamily="2" charset="2"/>
              <a:buChar char="Ø"/>
            </a:pPr>
            <a:r>
              <a:rPr lang="zh-CN" altLang="en-US" sz="2000" b="1" dirty="0"/>
              <a:t>目前国内外研究状况</a:t>
            </a:r>
            <a:endParaRPr lang="zh-CN" altLang="en-US" sz="2000" b="1" dirty="0"/>
          </a:p>
          <a:p>
            <a:pPr marL="0" indent="0">
              <a:buNone/>
            </a:pPr>
            <a:r>
              <a:rPr lang="en-US" altLang="zh-CN" sz="2000" b="1" dirty="0"/>
              <a:t>1. </a:t>
            </a:r>
            <a:r>
              <a:rPr lang="zh-CN" altLang="en-US" sz="2000" b="1" dirty="0"/>
              <a:t>研究机构 </a:t>
            </a:r>
            <a:endParaRPr lang="zh-CN" altLang="en-US" sz="2000" b="1" dirty="0"/>
          </a:p>
          <a:p>
            <a:pPr eaLnBrk="1" hangingPunct="1"/>
            <a:r>
              <a:rPr lang="zh-CN" altLang="en-US" sz="2000" b="1" dirty="0"/>
              <a:t>美国</a:t>
            </a:r>
            <a:r>
              <a:rPr lang="en-US" altLang="zh-CN" sz="2000" b="1" i="1" dirty="0"/>
              <a:t>DARPA</a:t>
            </a:r>
            <a:r>
              <a:rPr lang="zh-CN" altLang="en-US" sz="2000" b="1" dirty="0"/>
              <a:t>、日本</a:t>
            </a:r>
            <a:r>
              <a:rPr lang="en-US" altLang="zh-CN" sz="2000" b="1" i="1" dirty="0"/>
              <a:t>HFSP</a:t>
            </a:r>
            <a:r>
              <a:rPr lang="zh-CN" altLang="en-US" sz="2000" b="1" dirty="0"/>
              <a:t>、法国尤里卡、德国欧洲防御计划、前苏联高技术发展计划</a:t>
            </a:r>
            <a:endParaRPr lang="zh-CN" altLang="en-US" sz="2000" b="1" dirty="0"/>
          </a:p>
          <a:p>
            <a:pPr marL="0" indent="0">
              <a:buNone/>
            </a:pPr>
            <a:r>
              <a:rPr lang="en-US" altLang="zh-CN" sz="2000" b="1" dirty="0"/>
              <a:t>2.  </a:t>
            </a:r>
            <a:r>
              <a:rPr lang="zh-CN" altLang="en-US" sz="2000" b="1" dirty="0"/>
              <a:t>学会</a:t>
            </a:r>
            <a:endParaRPr lang="zh-CN" altLang="en-US" sz="2000" b="1" dirty="0"/>
          </a:p>
          <a:p>
            <a:pPr eaLnBrk="1" hangingPunct="1"/>
            <a:r>
              <a:rPr lang="en-US" altLang="zh-CN" sz="2000" b="1" dirty="0"/>
              <a:t>86</a:t>
            </a:r>
            <a:r>
              <a:rPr lang="zh-CN" altLang="en-US" sz="2000" b="1" dirty="0"/>
              <a:t>年</a:t>
            </a:r>
            <a:r>
              <a:rPr lang="en-US" altLang="zh-CN" sz="2000" b="1" dirty="0"/>
              <a:t>4</a:t>
            </a:r>
            <a:r>
              <a:rPr lang="zh-CN" altLang="en-US" sz="2000" b="1" dirty="0"/>
              <a:t>月，美国物理学会在</a:t>
            </a:r>
            <a:r>
              <a:rPr lang="en-US" altLang="zh-CN" sz="2000" b="1" i="1" dirty="0"/>
              <a:t>Snowbirds</a:t>
            </a:r>
            <a:r>
              <a:rPr lang="zh-CN" altLang="en-US" sz="2000" b="1" dirty="0"/>
              <a:t>（</a:t>
            </a:r>
            <a:r>
              <a:rPr lang="en-US" altLang="zh-CN" sz="2000" b="1" dirty="0"/>
              <a:t> </a:t>
            </a:r>
            <a:r>
              <a:rPr lang="zh-CN" altLang="en-US" sz="2000" b="1" dirty="0"/>
              <a:t>莱克兰）召开国际神经网络学术会议；</a:t>
            </a:r>
            <a:endParaRPr lang="zh-CN" altLang="en-US" sz="2000" b="1" dirty="0"/>
          </a:p>
          <a:p>
            <a:pPr eaLnBrk="1" hangingPunct="1"/>
            <a:r>
              <a:rPr lang="en-US" altLang="zh-CN" sz="2000" b="1" dirty="0"/>
              <a:t>87</a:t>
            </a:r>
            <a:r>
              <a:rPr lang="zh-CN" altLang="en-US" sz="2000" b="1" dirty="0"/>
              <a:t>年</a:t>
            </a:r>
            <a:r>
              <a:rPr lang="en-US" altLang="zh-CN" sz="2000" b="1" dirty="0"/>
              <a:t>6</a:t>
            </a:r>
            <a:r>
              <a:rPr lang="zh-CN" altLang="en-US" sz="2000" b="1" dirty="0"/>
              <a:t>月，</a:t>
            </a:r>
            <a:r>
              <a:rPr lang="en-US" altLang="zh-CN" sz="2000" b="1" i="1" dirty="0">
                <a:solidFill>
                  <a:srgbClr val="CC3300"/>
                </a:solidFill>
              </a:rPr>
              <a:t>IEEE</a:t>
            </a:r>
            <a:r>
              <a:rPr lang="zh-CN" altLang="en-US" sz="2000" b="1" dirty="0"/>
              <a:t>在</a:t>
            </a:r>
            <a:r>
              <a:rPr lang="en-US" altLang="zh-CN" sz="2000" b="1" i="1" dirty="0"/>
              <a:t>San Diego</a:t>
            </a:r>
            <a:r>
              <a:rPr lang="zh-CN" altLang="en-US" sz="2000" b="1" dirty="0"/>
              <a:t>（圣地亚哥）召开国际神经网络学术会议，并成立国际神经网络学会；</a:t>
            </a:r>
            <a:endParaRPr lang="zh-CN" altLang="en-US" sz="2000" b="1" dirty="0"/>
          </a:p>
          <a:p>
            <a:pPr eaLnBrk="1" hangingPunct="1"/>
            <a:r>
              <a:rPr lang="en-US" altLang="zh-CN" sz="2000" b="1" dirty="0"/>
              <a:t>88</a:t>
            </a:r>
            <a:r>
              <a:rPr lang="zh-CN" altLang="en-US" sz="2000" b="1" dirty="0"/>
              <a:t>年起，</a:t>
            </a:r>
            <a:r>
              <a:rPr lang="en-US" altLang="zh-CN" sz="2000" b="1" i="1" dirty="0"/>
              <a:t>IEEE</a:t>
            </a:r>
            <a:r>
              <a:rPr lang="zh-CN" altLang="en-US" sz="2000" b="1" dirty="0"/>
              <a:t>和国际神经网络学会每年召开一次国际会议；</a:t>
            </a:r>
            <a:endParaRPr lang="zh-CN" altLang="en-US" sz="2000" b="1" dirty="0"/>
          </a:p>
          <a:p>
            <a:pPr eaLnBrk="1" hangingPunct="1"/>
            <a:r>
              <a:rPr lang="zh-CN" altLang="en-US" sz="2000" b="1" dirty="0"/>
              <a:t>我国自</a:t>
            </a:r>
            <a:r>
              <a:rPr lang="en-US" altLang="zh-CN" sz="2000" b="1" dirty="0"/>
              <a:t>91</a:t>
            </a:r>
            <a:r>
              <a:rPr lang="zh-CN" altLang="en-US" sz="2000" b="1" dirty="0"/>
              <a:t>年开始每</a:t>
            </a:r>
            <a:r>
              <a:rPr lang="zh-CN" altLang="en-US" sz="2000" b="1" dirty="0">
                <a:solidFill>
                  <a:srgbClr val="CC3300"/>
                </a:solidFill>
              </a:rPr>
              <a:t>两年</a:t>
            </a:r>
            <a:r>
              <a:rPr lang="zh-CN" altLang="en-US" sz="2000" b="1" dirty="0"/>
              <a:t>召开一次学术会议。</a:t>
            </a:r>
            <a:endParaRPr lang="zh-CN" altLang="en-US" sz="2000" b="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2">
                                            <p:txEl>
                                              <p:pRg st="0" end="0"/>
                                            </p:txEl>
                                          </p:spTgt>
                                        </p:tgtEl>
                                        <p:attrNameLst>
                                          <p:attrName>style.visibility</p:attrName>
                                        </p:attrNameLst>
                                      </p:cBhvr>
                                      <p:to>
                                        <p:strVal val="visible"/>
                                      </p:to>
                                    </p:set>
                                    <p:anim calcmode="lin" valueType="num">
                                      <p:cBhvr additive="base">
                                        <p:cTn id="7" dur="500" fill="hold"/>
                                        <p:tgtEl>
                                          <p:spTgt spid="4096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62">
                                            <p:txEl>
                                              <p:pRg st="1" end="1"/>
                                            </p:txEl>
                                          </p:spTgt>
                                        </p:tgtEl>
                                        <p:attrNameLst>
                                          <p:attrName>style.visibility</p:attrName>
                                        </p:attrNameLst>
                                      </p:cBhvr>
                                      <p:to>
                                        <p:strVal val="visible"/>
                                      </p:to>
                                    </p:set>
                                    <p:anim calcmode="lin" valueType="num">
                                      <p:cBhvr additive="base">
                                        <p:cTn id="13" dur="500" fill="hold"/>
                                        <p:tgtEl>
                                          <p:spTgt spid="4096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6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962">
                                            <p:txEl>
                                              <p:pRg st="2" end="2"/>
                                            </p:txEl>
                                          </p:spTgt>
                                        </p:tgtEl>
                                        <p:attrNameLst>
                                          <p:attrName>style.visibility</p:attrName>
                                        </p:attrNameLst>
                                      </p:cBhvr>
                                      <p:to>
                                        <p:strVal val="visible"/>
                                      </p:to>
                                    </p:set>
                                    <p:anim calcmode="lin" valueType="num">
                                      <p:cBhvr additive="base">
                                        <p:cTn id="19" dur="500" fill="hold"/>
                                        <p:tgtEl>
                                          <p:spTgt spid="4096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6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0962">
                                            <p:txEl>
                                              <p:pRg st="3" end="3"/>
                                            </p:txEl>
                                          </p:spTgt>
                                        </p:tgtEl>
                                        <p:attrNameLst>
                                          <p:attrName>style.visibility</p:attrName>
                                        </p:attrNameLst>
                                      </p:cBhvr>
                                      <p:to>
                                        <p:strVal val="visible"/>
                                      </p:to>
                                    </p:set>
                                    <p:anim calcmode="lin" valueType="num">
                                      <p:cBhvr additive="base">
                                        <p:cTn id="25" dur="500" fill="hold"/>
                                        <p:tgtEl>
                                          <p:spTgt spid="4096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6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0962">
                                            <p:txEl>
                                              <p:pRg st="4" end="4"/>
                                            </p:txEl>
                                          </p:spTgt>
                                        </p:tgtEl>
                                        <p:attrNameLst>
                                          <p:attrName>style.visibility</p:attrName>
                                        </p:attrNameLst>
                                      </p:cBhvr>
                                      <p:to>
                                        <p:strVal val="visible"/>
                                      </p:to>
                                    </p:set>
                                    <p:anim calcmode="lin" valueType="num">
                                      <p:cBhvr additive="base">
                                        <p:cTn id="31" dur="500" fill="hold"/>
                                        <p:tgtEl>
                                          <p:spTgt spid="4096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096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0962">
                                            <p:txEl>
                                              <p:pRg st="5" end="5"/>
                                            </p:txEl>
                                          </p:spTgt>
                                        </p:tgtEl>
                                        <p:attrNameLst>
                                          <p:attrName>style.visibility</p:attrName>
                                        </p:attrNameLst>
                                      </p:cBhvr>
                                      <p:to>
                                        <p:strVal val="visible"/>
                                      </p:to>
                                    </p:set>
                                    <p:anim calcmode="lin" valueType="num">
                                      <p:cBhvr additive="base">
                                        <p:cTn id="37" dur="500" fill="hold"/>
                                        <p:tgtEl>
                                          <p:spTgt spid="4096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096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0962">
                                            <p:txEl>
                                              <p:pRg st="6" end="6"/>
                                            </p:txEl>
                                          </p:spTgt>
                                        </p:tgtEl>
                                        <p:attrNameLst>
                                          <p:attrName>style.visibility</p:attrName>
                                        </p:attrNameLst>
                                      </p:cBhvr>
                                      <p:to>
                                        <p:strVal val="visible"/>
                                      </p:to>
                                    </p:set>
                                    <p:anim calcmode="lin" valueType="num">
                                      <p:cBhvr additive="base">
                                        <p:cTn id="43" dur="500" fill="hold"/>
                                        <p:tgtEl>
                                          <p:spTgt spid="4096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096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0962">
                                            <p:txEl>
                                              <p:pRg st="7" end="7"/>
                                            </p:txEl>
                                          </p:spTgt>
                                        </p:tgtEl>
                                        <p:attrNameLst>
                                          <p:attrName>style.visibility</p:attrName>
                                        </p:attrNameLst>
                                      </p:cBhvr>
                                      <p:to>
                                        <p:strVal val="visible"/>
                                      </p:to>
                                    </p:set>
                                    <p:anim calcmode="lin" valueType="num">
                                      <p:cBhvr additive="base">
                                        <p:cTn id="49" dur="500" fill="hold"/>
                                        <p:tgtEl>
                                          <p:spTgt spid="4096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096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2668"/>
            <a:ext cx="6777372" cy="3697058"/>
          </a:xfrm>
        </p:spPr>
        <p:txBody>
          <a:bodyPr>
            <a:noAutofit/>
          </a:bodyPr>
          <a:lstStyle/>
          <a:p>
            <a:pPr>
              <a:lnSpc>
                <a:spcPct val="90000"/>
              </a:lnSpc>
              <a:spcBef>
                <a:spcPts val="0"/>
              </a:spcBef>
            </a:pPr>
            <a:r>
              <a:rPr lang="en-US" altLang="zh-CN" sz="1800" dirty="0" err="1">
                <a:solidFill>
                  <a:srgbClr val="0000FF"/>
                </a:solidFill>
                <a:latin typeface="新宋体" panose="02010609030101010101" charset="-122"/>
                <a:ea typeface="新宋体" panose="02010609030101010101" charset="-122"/>
              </a:rPr>
              <a:t>typedef</a:t>
            </a:r>
            <a:r>
              <a:rPr lang="en-US" altLang="zh-CN" sz="1800" dirty="0">
                <a:solidFill>
                  <a:prstClr val="black"/>
                </a:solidFill>
                <a:latin typeface="新宋体" panose="02010609030101010101" charset="-122"/>
                <a:ea typeface="新宋体" panose="02010609030101010101" charset="-122"/>
              </a:rPr>
              <a:t> </a:t>
            </a:r>
            <a:r>
              <a:rPr lang="en-US" altLang="zh-CN" sz="1800" dirty="0" err="1">
                <a:solidFill>
                  <a:srgbClr val="0000FF"/>
                </a:solidFill>
                <a:latin typeface="新宋体" panose="02010609030101010101" charset="-122"/>
                <a:ea typeface="新宋体" panose="02010609030101010101" charset="-122"/>
              </a:rPr>
              <a:t>struct</a:t>
            </a:r>
            <a:r>
              <a:rPr lang="en-US" altLang="zh-CN" sz="1800" dirty="0">
                <a:solidFill>
                  <a:prstClr val="black"/>
                </a:solidFill>
                <a:latin typeface="新宋体" panose="02010609030101010101" charset="-122"/>
                <a:ea typeface="新宋体" panose="02010609030101010101" charset="-122"/>
              </a:rPr>
              <a:t> {        </a:t>
            </a:r>
            <a:r>
              <a:rPr lang="en-US" altLang="zh-CN" sz="1800" dirty="0">
                <a:solidFill>
                  <a:srgbClr val="00B050"/>
                </a:solidFill>
                <a:latin typeface="新宋体" panose="02010609030101010101" charset="-122"/>
                <a:ea typeface="新宋体" panose="02010609030101010101" charset="-122"/>
              </a:rPr>
              <a:t>// BP</a:t>
            </a:r>
            <a:r>
              <a:rPr lang="zh-CN" altLang="en-US" sz="1800" dirty="0">
                <a:solidFill>
                  <a:srgbClr val="00B050"/>
                </a:solidFill>
                <a:latin typeface="新宋体" panose="02010609030101010101" charset="-122"/>
                <a:ea typeface="新宋体" panose="02010609030101010101" charset="-122"/>
              </a:rPr>
              <a:t>网络的一层：</a:t>
            </a:r>
            <a:r>
              <a:rPr lang="en-US" altLang="zh-CN" sz="1800" dirty="0">
                <a:solidFill>
                  <a:srgbClr val="00B050"/>
                </a:solidFill>
                <a:latin typeface="新宋体" panose="02010609030101010101" charset="-122"/>
                <a:ea typeface="新宋体" panose="02010609030101010101" charset="-122"/>
              </a:rPr>
              <a:t>   </a:t>
            </a:r>
            <a:endParaRPr lang="en-US" altLang="zh-CN" sz="1800" dirty="0">
              <a:solidFill>
                <a:srgbClr val="00B050"/>
              </a:solidFill>
              <a:latin typeface="新宋体" panose="02010609030101010101" charset="-122"/>
              <a:ea typeface="新宋体" panose="02010609030101010101" charset="-122"/>
            </a:endParaRPr>
          </a:p>
          <a:p>
            <a:pPr>
              <a:lnSpc>
                <a:spcPct val="90000"/>
              </a:lnSpc>
              <a:spcBef>
                <a:spcPts val="0"/>
              </a:spcBef>
            </a:pPr>
            <a:r>
              <a:rPr lang="en-US" altLang="zh-CN" sz="1800" dirty="0">
                <a:solidFill>
                  <a:srgbClr val="0000FF"/>
                </a:solidFill>
                <a:latin typeface="新宋体" panose="02010609030101010101" charset="-122"/>
                <a:ea typeface="新宋体" panose="02010609030101010101" charset="-122"/>
              </a:rPr>
              <a:t>  </a:t>
            </a:r>
            <a:r>
              <a:rPr lang="en-US" altLang="zh-CN" sz="1800" dirty="0" err="1">
                <a:solidFill>
                  <a:srgbClr val="0000FF"/>
                </a:solidFill>
                <a:latin typeface="新宋体" panose="02010609030101010101" charset="-122"/>
                <a:ea typeface="新宋体" panose="02010609030101010101" charset="-122"/>
              </a:rPr>
              <a:t>int</a:t>
            </a:r>
            <a:r>
              <a:rPr lang="zh-CN" altLang="en-US" sz="1800" dirty="0">
                <a:solidFill>
                  <a:prstClr val="black"/>
                </a:solidFill>
                <a:latin typeface="新宋体" panose="02010609030101010101" charset="-122"/>
                <a:ea typeface="新宋体" panose="02010609030101010101" charset="-122"/>
              </a:rPr>
              <a:t>       </a:t>
            </a:r>
            <a:r>
              <a:rPr lang="en-US" altLang="zh-CN" sz="1800" dirty="0">
                <a:solidFill>
                  <a:prstClr val="black"/>
                </a:solidFill>
                <a:latin typeface="新宋体" panose="02010609030101010101" charset="-122"/>
                <a:ea typeface="新宋体" panose="02010609030101010101" charset="-122"/>
              </a:rPr>
              <a:t>Units;      </a:t>
            </a:r>
            <a:r>
              <a:rPr lang="en-US" altLang="zh-CN" sz="1800" dirty="0">
                <a:solidFill>
                  <a:srgbClr val="00B050"/>
                </a:solidFill>
                <a:latin typeface="新宋体" panose="02010609030101010101" charset="-122"/>
                <a:ea typeface="新宋体" panose="02010609030101010101" charset="-122"/>
              </a:rPr>
              <a:t>//</a:t>
            </a:r>
            <a:r>
              <a:rPr lang="zh-CN" altLang="en-US" sz="1800" dirty="0">
                <a:solidFill>
                  <a:srgbClr val="00B050"/>
                </a:solidFill>
                <a:latin typeface="新宋体" panose="02010609030101010101" charset="-122"/>
                <a:ea typeface="新宋体" panose="02010609030101010101" charset="-122"/>
              </a:rPr>
              <a:t>每层的节点数目</a:t>
            </a:r>
            <a:endParaRPr lang="en-US" altLang="zh-CN" sz="1800" dirty="0">
              <a:solidFill>
                <a:srgbClr val="00B050"/>
              </a:solidFill>
              <a:latin typeface="新宋体" panose="02010609030101010101" charset="-122"/>
              <a:ea typeface="新宋体" panose="02010609030101010101" charset="-122"/>
            </a:endParaRPr>
          </a:p>
          <a:p>
            <a:pPr>
              <a:lnSpc>
                <a:spcPct val="90000"/>
              </a:lnSpc>
              <a:spcBef>
                <a:spcPts val="0"/>
              </a:spcBef>
            </a:pPr>
            <a:r>
              <a:rPr lang="en-US" altLang="zh-CN" sz="1800" dirty="0">
                <a:solidFill>
                  <a:srgbClr val="0000FF"/>
                </a:solidFill>
                <a:latin typeface="新宋体" panose="02010609030101010101" charset="-122"/>
                <a:ea typeface="新宋体" panose="02010609030101010101" charset="-122"/>
              </a:rPr>
              <a:t>  double</a:t>
            </a:r>
            <a:r>
              <a:rPr lang="en-US" altLang="zh-CN" sz="1800" dirty="0">
                <a:solidFill>
                  <a:prstClr val="black"/>
                </a:solidFill>
                <a:latin typeface="新宋体" panose="02010609030101010101" charset="-122"/>
                <a:ea typeface="新宋体" panose="02010609030101010101" charset="-122"/>
              </a:rPr>
              <a:t>*   Output;     </a:t>
            </a:r>
            <a:r>
              <a:rPr lang="en-US" altLang="zh-CN" sz="1800" dirty="0">
                <a:solidFill>
                  <a:srgbClr val="00B050"/>
                </a:solidFill>
                <a:latin typeface="新宋体" panose="02010609030101010101" charset="-122"/>
                <a:ea typeface="新宋体" panose="02010609030101010101" charset="-122"/>
              </a:rPr>
              <a:t>//</a:t>
            </a:r>
            <a:r>
              <a:rPr lang="zh-CN" altLang="en-US" sz="1800" dirty="0">
                <a:solidFill>
                  <a:srgbClr val="00B050"/>
                </a:solidFill>
                <a:latin typeface="新宋体" panose="02010609030101010101" charset="-122"/>
                <a:ea typeface="新宋体" panose="02010609030101010101" charset="-122"/>
              </a:rPr>
              <a:t>每层输出 </a:t>
            </a:r>
            <a:endParaRPr lang="en-US" altLang="zh-CN" sz="1800" dirty="0">
              <a:solidFill>
                <a:srgbClr val="00B050"/>
              </a:solidFill>
              <a:latin typeface="新宋体" panose="02010609030101010101" charset="-122"/>
              <a:ea typeface="新宋体" panose="02010609030101010101" charset="-122"/>
            </a:endParaRPr>
          </a:p>
          <a:p>
            <a:pPr>
              <a:lnSpc>
                <a:spcPct val="90000"/>
              </a:lnSpc>
              <a:spcBef>
                <a:spcPts val="0"/>
              </a:spcBef>
            </a:pPr>
            <a:r>
              <a:rPr lang="en-US" altLang="zh-CN" sz="1800" dirty="0">
                <a:solidFill>
                  <a:srgbClr val="0000FF"/>
                </a:solidFill>
                <a:latin typeface="新宋体" panose="02010609030101010101" charset="-122"/>
                <a:ea typeface="新宋体" panose="02010609030101010101" charset="-122"/>
              </a:rPr>
              <a:t>  double</a:t>
            </a:r>
            <a:r>
              <a:rPr lang="en-US" altLang="zh-CN" sz="1800" dirty="0">
                <a:solidFill>
                  <a:prstClr val="black"/>
                </a:solidFill>
                <a:latin typeface="新宋体" panose="02010609030101010101" charset="-122"/>
                <a:ea typeface="新宋体" panose="02010609030101010101" charset="-122"/>
              </a:rPr>
              <a:t>*   Error;      </a:t>
            </a:r>
            <a:r>
              <a:rPr lang="en-US" altLang="zh-CN" sz="1800" dirty="0">
                <a:solidFill>
                  <a:srgbClr val="00B050"/>
                </a:solidFill>
                <a:latin typeface="新宋体" panose="02010609030101010101" charset="-122"/>
                <a:ea typeface="新宋体" panose="02010609030101010101" charset="-122"/>
              </a:rPr>
              <a:t>//</a:t>
            </a:r>
            <a:r>
              <a:rPr lang="zh-CN" altLang="en-US" sz="1800" dirty="0">
                <a:solidFill>
                  <a:srgbClr val="00B050"/>
                </a:solidFill>
                <a:latin typeface="新宋体" panose="02010609030101010101" charset="-122"/>
                <a:ea typeface="新宋体" panose="02010609030101010101" charset="-122"/>
              </a:rPr>
              <a:t>误差，每层均方误差</a:t>
            </a:r>
            <a:endParaRPr lang="en-US" altLang="zh-CN" sz="1800" dirty="0">
              <a:solidFill>
                <a:srgbClr val="00B050"/>
              </a:solidFill>
              <a:latin typeface="新宋体" panose="02010609030101010101" charset="-122"/>
              <a:ea typeface="新宋体" panose="02010609030101010101" charset="-122"/>
            </a:endParaRPr>
          </a:p>
          <a:p>
            <a:pPr>
              <a:lnSpc>
                <a:spcPct val="90000"/>
              </a:lnSpc>
              <a:spcBef>
                <a:spcPts val="0"/>
              </a:spcBef>
            </a:pPr>
            <a:r>
              <a:rPr lang="en-US" altLang="zh-CN" sz="1800" dirty="0">
                <a:solidFill>
                  <a:srgbClr val="0000FF"/>
                </a:solidFill>
                <a:latin typeface="新宋体" panose="02010609030101010101" charset="-122"/>
                <a:ea typeface="新宋体" panose="02010609030101010101" charset="-122"/>
              </a:rPr>
              <a:t>  double</a:t>
            </a:r>
            <a:r>
              <a:rPr lang="en-US" altLang="zh-CN" sz="1800" dirty="0">
                <a:solidFill>
                  <a:prstClr val="black"/>
                </a:solidFill>
                <a:latin typeface="新宋体" panose="02010609030101010101" charset="-122"/>
                <a:ea typeface="新宋体" panose="02010609030101010101" charset="-122"/>
              </a:rPr>
              <a:t>**  Weight;     </a:t>
            </a:r>
            <a:r>
              <a:rPr lang="en-US" altLang="zh-CN" sz="1800" dirty="0">
                <a:solidFill>
                  <a:srgbClr val="00B050"/>
                </a:solidFill>
                <a:latin typeface="新宋体" panose="02010609030101010101" charset="-122"/>
                <a:ea typeface="新宋体" panose="02010609030101010101" charset="-122"/>
              </a:rPr>
              <a:t>//</a:t>
            </a:r>
            <a:r>
              <a:rPr lang="zh-CN" altLang="en-US" sz="1800" dirty="0">
                <a:solidFill>
                  <a:srgbClr val="00B050"/>
                </a:solidFill>
                <a:latin typeface="新宋体" panose="02010609030101010101" charset="-122"/>
                <a:ea typeface="新宋体" panose="02010609030101010101" charset="-122"/>
              </a:rPr>
              <a:t>连接两层之间的权值</a:t>
            </a:r>
            <a:endParaRPr lang="en-US" altLang="zh-CN" sz="1800" dirty="0">
              <a:solidFill>
                <a:srgbClr val="00B050"/>
              </a:solidFill>
              <a:latin typeface="新宋体" panose="02010609030101010101" charset="-122"/>
              <a:ea typeface="新宋体" panose="02010609030101010101" charset="-122"/>
            </a:endParaRPr>
          </a:p>
          <a:p>
            <a:pPr>
              <a:lnSpc>
                <a:spcPct val="90000"/>
              </a:lnSpc>
              <a:spcBef>
                <a:spcPts val="0"/>
              </a:spcBef>
            </a:pPr>
            <a:r>
              <a:rPr lang="zh-CN" altLang="zh-CN" sz="1800" dirty="0"/>
              <a:t> </a:t>
            </a:r>
            <a:r>
              <a:rPr lang="en-US" altLang="zh-CN" sz="1800" dirty="0"/>
              <a:t>  </a:t>
            </a:r>
            <a:r>
              <a:rPr lang="en-US" altLang="zh-CN" sz="1800" dirty="0">
                <a:solidFill>
                  <a:srgbClr val="0000FF"/>
                </a:solidFill>
                <a:latin typeface="新宋体" panose="02010609030101010101" charset="-122"/>
                <a:ea typeface="新宋体" panose="02010609030101010101" charset="-122"/>
              </a:rPr>
              <a:t>double</a:t>
            </a:r>
            <a:r>
              <a:rPr lang="en-US" altLang="zh-CN" sz="1800" dirty="0">
                <a:solidFill>
                  <a:prstClr val="black"/>
                </a:solidFill>
                <a:latin typeface="新宋体" panose="02010609030101010101" charset="-122"/>
                <a:ea typeface="新宋体" panose="02010609030101010101" charset="-122"/>
              </a:rPr>
              <a:t>*   </a:t>
            </a:r>
            <a:r>
              <a:rPr lang="zh-CN" altLang="zh-CN" sz="1800" dirty="0">
                <a:solidFill>
                  <a:prstClr val="black"/>
                </a:solidFill>
                <a:latin typeface="新宋体" panose="02010609030101010101" charset="-122"/>
                <a:ea typeface="新宋体" panose="02010609030101010101" charset="-122"/>
              </a:rPr>
              <a:t>WeightSave</a:t>
            </a:r>
            <a:r>
              <a:rPr lang="zh-CN" altLang="zh-CN" sz="1800" dirty="0">
                <a:solidFill>
                  <a:srgbClr val="00B050"/>
                </a:solidFill>
                <a:latin typeface="新宋体" panose="02010609030101010101" charset="-122"/>
                <a:ea typeface="新宋体" panose="02010609030101010101" charset="-122"/>
              </a:rPr>
              <a:t>; //最后结束之时保存的权值</a:t>
            </a:r>
            <a:endParaRPr lang="en-US" altLang="zh-CN" sz="1800" dirty="0">
              <a:solidFill>
                <a:srgbClr val="00B050"/>
              </a:solidFill>
              <a:latin typeface="新宋体" panose="02010609030101010101" charset="-122"/>
              <a:ea typeface="新宋体" panose="02010609030101010101" charset="-122"/>
            </a:endParaRPr>
          </a:p>
          <a:p>
            <a:pPr>
              <a:lnSpc>
                <a:spcPct val="90000"/>
              </a:lnSpc>
              <a:spcBef>
                <a:spcPts val="0"/>
              </a:spcBef>
            </a:pPr>
            <a:r>
              <a:rPr lang="en-US" altLang="zh-CN" sz="1800" dirty="0">
                <a:solidFill>
                  <a:srgbClr val="0000FF"/>
                </a:solidFill>
                <a:latin typeface="新宋体" panose="02010609030101010101" charset="-122"/>
                <a:ea typeface="新宋体" panose="02010609030101010101" charset="-122"/>
              </a:rPr>
              <a:t>  double</a:t>
            </a:r>
            <a:r>
              <a:rPr lang="en-US" altLang="zh-CN" sz="1800" dirty="0">
                <a:solidFill>
                  <a:prstClr val="black"/>
                </a:solidFill>
                <a:latin typeface="新宋体" panose="02010609030101010101" charset="-122"/>
                <a:ea typeface="新宋体" panose="02010609030101010101" charset="-122"/>
              </a:rPr>
              <a:t>**  </a:t>
            </a:r>
            <a:r>
              <a:rPr lang="en-US" altLang="zh-CN" sz="1800" dirty="0" err="1">
                <a:solidFill>
                  <a:prstClr val="black"/>
                </a:solidFill>
                <a:latin typeface="新宋体" panose="02010609030101010101" charset="-122"/>
                <a:ea typeface="新宋体" panose="02010609030101010101" charset="-122"/>
              </a:rPr>
              <a:t>dWeight</a:t>
            </a:r>
            <a:r>
              <a:rPr lang="en-US" altLang="zh-CN" sz="1800" dirty="0">
                <a:solidFill>
                  <a:prstClr val="black"/>
                </a:solidFill>
                <a:latin typeface="新宋体" panose="02010609030101010101" charset="-122"/>
                <a:ea typeface="新宋体" panose="02010609030101010101" charset="-122"/>
              </a:rPr>
              <a:t>;    </a:t>
            </a:r>
            <a:r>
              <a:rPr lang="en-US" altLang="zh-CN" sz="1800" dirty="0">
                <a:solidFill>
                  <a:srgbClr val="00B050"/>
                </a:solidFill>
                <a:latin typeface="新宋体" panose="02010609030101010101" charset="-122"/>
                <a:ea typeface="新宋体" panose="02010609030101010101" charset="-122"/>
              </a:rPr>
              <a:t>//</a:t>
            </a:r>
            <a:r>
              <a:rPr lang="zh-CN" altLang="en-US" sz="1800" dirty="0">
                <a:solidFill>
                  <a:srgbClr val="00B050"/>
                </a:solidFill>
                <a:latin typeface="新宋体" panose="02010609030101010101" charset="-122"/>
                <a:ea typeface="新宋体" panose="02010609030101010101" charset="-122"/>
              </a:rPr>
              <a:t>调整权值时增加的量即</a:t>
            </a:r>
            <a:r>
              <a:rPr lang="en-US" altLang="zh-CN" sz="1800" dirty="0">
                <a:solidFill>
                  <a:srgbClr val="00B050"/>
                </a:solidFill>
                <a:latin typeface="新宋体" panose="02010609030101010101" charset="-122"/>
                <a:ea typeface="新宋体" panose="02010609030101010101" charset="-122"/>
              </a:rPr>
              <a:t>deltas</a:t>
            </a:r>
            <a:endParaRPr lang="en-US" altLang="zh-CN" sz="1800" dirty="0">
              <a:solidFill>
                <a:srgbClr val="00B050"/>
              </a:solidFill>
              <a:latin typeface="新宋体" panose="02010609030101010101" charset="-122"/>
              <a:ea typeface="新宋体" panose="02010609030101010101" charset="-122"/>
            </a:endParaRPr>
          </a:p>
          <a:p>
            <a:pPr>
              <a:lnSpc>
                <a:spcPct val="90000"/>
              </a:lnSpc>
              <a:spcBef>
                <a:spcPts val="0"/>
              </a:spcBef>
            </a:pPr>
            <a:r>
              <a:rPr lang="en-US" altLang="zh-CN" sz="1800" dirty="0">
                <a:solidFill>
                  <a:srgbClr val="0000FF"/>
                </a:solidFill>
                <a:latin typeface="新宋体" panose="02010609030101010101" charset="-122"/>
                <a:ea typeface="新宋体" panose="02010609030101010101" charset="-122"/>
              </a:rPr>
              <a:t>  double</a:t>
            </a:r>
            <a:r>
              <a:rPr lang="en-US" altLang="zh-CN" sz="1800" dirty="0">
                <a:solidFill>
                  <a:prstClr val="black"/>
                </a:solidFill>
                <a:latin typeface="新宋体" panose="02010609030101010101" charset="-122"/>
                <a:ea typeface="新宋体" panose="02010609030101010101" charset="-122"/>
              </a:rPr>
              <a:t>*   Threshold;  </a:t>
            </a:r>
            <a:r>
              <a:rPr lang="en-US" altLang="zh-CN" sz="1800" dirty="0">
                <a:solidFill>
                  <a:srgbClr val="00B050"/>
                </a:solidFill>
                <a:latin typeface="新宋体" panose="02010609030101010101" charset="-122"/>
                <a:ea typeface="新宋体" panose="02010609030101010101" charset="-122"/>
              </a:rPr>
              <a:t>//</a:t>
            </a:r>
            <a:r>
              <a:rPr lang="zh-CN" altLang="en-US" sz="1800" dirty="0">
                <a:solidFill>
                  <a:srgbClr val="00B050"/>
                </a:solidFill>
                <a:latin typeface="新宋体" panose="02010609030101010101" charset="-122"/>
                <a:ea typeface="新宋体" panose="02010609030101010101" charset="-122"/>
              </a:rPr>
              <a:t>阈值 即等于</a:t>
            </a:r>
            <a:r>
              <a:rPr lang="en-US" altLang="zh-CN" sz="1800" dirty="0">
                <a:solidFill>
                  <a:srgbClr val="00B050"/>
                </a:solidFill>
                <a:latin typeface="新宋体" panose="02010609030101010101" charset="-122"/>
                <a:ea typeface="新宋体" panose="02010609030101010101" charset="-122"/>
              </a:rPr>
              <a:t>Eta * Error;</a:t>
            </a:r>
            <a:endParaRPr lang="en-US" altLang="zh-CN" sz="1800" dirty="0">
              <a:solidFill>
                <a:srgbClr val="00B050"/>
              </a:solidFill>
              <a:latin typeface="新宋体" panose="02010609030101010101" charset="-122"/>
              <a:ea typeface="新宋体" panose="02010609030101010101" charset="-122"/>
            </a:endParaRPr>
          </a:p>
          <a:p>
            <a:pPr>
              <a:lnSpc>
                <a:spcPct val="90000"/>
              </a:lnSpc>
              <a:spcBef>
                <a:spcPts val="0"/>
              </a:spcBef>
            </a:pPr>
            <a:r>
              <a:rPr lang="en-US" altLang="zh-CN" sz="1800" dirty="0">
                <a:solidFill>
                  <a:prstClr val="black"/>
                </a:solidFill>
                <a:latin typeface="新宋体" panose="02010609030101010101" charset="-122"/>
                <a:ea typeface="新宋体" panose="02010609030101010101" charset="-122"/>
              </a:rPr>
              <a:t>}LAYER;</a:t>
            </a:r>
            <a:endParaRPr lang="en-US" altLang="zh-CN" sz="1800" dirty="0">
              <a:solidFill>
                <a:prstClr val="black"/>
              </a:solidFill>
              <a:latin typeface="新宋体" panose="02010609030101010101" charset="-122"/>
              <a:ea typeface="新宋体" panose="02010609030101010101" charset="-122"/>
            </a:endParaRPr>
          </a:p>
          <a:p>
            <a:pPr>
              <a:lnSpc>
                <a:spcPct val="90000"/>
              </a:lnSpc>
              <a:spcBef>
                <a:spcPts val="0"/>
              </a:spcBef>
            </a:pPr>
            <a:endParaRPr lang="zh-CN" altLang="en-US" sz="1800" dirty="0">
              <a:solidFill>
                <a:prstClr val="black"/>
              </a:solidFill>
              <a:latin typeface="新宋体" panose="02010609030101010101" charset="-122"/>
              <a:ea typeface="新宋体" panose="02010609030101010101" charset="-122"/>
            </a:endParaRPr>
          </a:p>
          <a:p>
            <a:pPr>
              <a:lnSpc>
                <a:spcPct val="90000"/>
              </a:lnSpc>
              <a:spcBef>
                <a:spcPts val="0"/>
              </a:spcBef>
            </a:pPr>
            <a:endParaRPr lang="zh-CN" altLang="en-US" sz="1500" dirty="0"/>
          </a:p>
        </p:txBody>
      </p:sp>
      <p:sp>
        <p:nvSpPr>
          <p:cNvPr id="2" name="标题 1"/>
          <p:cNvSpPr>
            <a:spLocks noGrp="1"/>
          </p:cNvSpPr>
          <p:nvPr>
            <p:ph type="title"/>
          </p:nvPr>
        </p:nvSpPr>
        <p:spPr>
          <a:xfrm>
            <a:off x="4239091" y="2992120"/>
            <a:ext cx="2762162" cy="857250"/>
          </a:xfrm>
        </p:spPr>
        <p:txBody>
          <a:bodyPr>
            <a:normAutofit fontScale="90000"/>
          </a:bodyPr>
          <a:lstStyle/>
          <a:p>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BP </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网络结构体</a:t>
            </a:r>
            <a:endParaRPr lang="zh-CN" altLang="en-US" dirty="0"/>
          </a:p>
        </p:txBody>
      </p:sp>
      <p:sp>
        <p:nvSpPr>
          <p:cNvPr id="4" name="矩形 3"/>
          <p:cNvSpPr/>
          <p:nvPr/>
        </p:nvSpPr>
        <p:spPr>
          <a:xfrm>
            <a:off x="12081" y="2568250"/>
            <a:ext cx="6878045" cy="2585323"/>
          </a:xfrm>
          <a:prstGeom prst="rect">
            <a:avLst/>
          </a:prstGeom>
        </p:spPr>
        <p:txBody>
          <a:bodyPr wrap="square">
            <a:spAutoFit/>
          </a:bodyPr>
          <a:lstStyle/>
          <a:p>
            <a:pPr marL="274320" indent="-191770">
              <a:lnSpc>
                <a:spcPct val="90000"/>
              </a:lnSpc>
              <a:buClr>
                <a:schemeClr val="accent1"/>
              </a:buClr>
              <a:buSzPct val="68000"/>
              <a:buFont typeface="Wingdings 3" panose="05040102010807070707"/>
              <a:buChar char=""/>
            </a:pPr>
            <a:r>
              <a:rPr lang="en-US" altLang="zh-CN" dirty="0" err="1">
                <a:solidFill>
                  <a:srgbClr val="0000FF"/>
                </a:solidFill>
                <a:latin typeface="新宋体" panose="02010609030101010101" charset="-122"/>
                <a:ea typeface="新宋体" panose="02010609030101010101" charset="-122"/>
              </a:rPr>
              <a:t>typedef</a:t>
            </a:r>
            <a:r>
              <a:rPr lang="en-US" altLang="zh-CN" dirty="0">
                <a:solidFill>
                  <a:srgbClr val="0000FF"/>
                </a:solidFill>
                <a:latin typeface="新宋体" panose="02010609030101010101" charset="-122"/>
                <a:ea typeface="新宋体" panose="02010609030101010101" charset="-122"/>
              </a:rPr>
              <a:t> </a:t>
            </a:r>
            <a:r>
              <a:rPr lang="en-US" altLang="zh-CN" dirty="0" err="1">
                <a:solidFill>
                  <a:srgbClr val="0000FF"/>
                </a:solidFill>
                <a:latin typeface="新宋体" panose="02010609030101010101" charset="-122"/>
                <a:ea typeface="新宋体" panose="02010609030101010101" charset="-122"/>
              </a:rPr>
              <a:t>struct</a:t>
            </a:r>
            <a:r>
              <a:rPr lang="en-US" altLang="zh-CN" dirty="0">
                <a:solidFill>
                  <a:srgbClr val="0000FF"/>
                </a:solidFill>
                <a:latin typeface="新宋体" panose="02010609030101010101" charset="-122"/>
                <a:ea typeface="新宋体" panose="02010609030101010101" charset="-122"/>
              </a:rPr>
              <a:t> </a:t>
            </a:r>
            <a:r>
              <a:rPr lang="en-US" altLang="zh-CN" dirty="0">
                <a:solidFill>
                  <a:prstClr val="black"/>
                </a:solidFill>
                <a:latin typeface="新宋体" panose="02010609030101010101" charset="-122"/>
                <a:ea typeface="新宋体" panose="02010609030101010101" charset="-122"/>
              </a:rPr>
              <a:t>{</a:t>
            </a:r>
            <a:r>
              <a:rPr lang="en-US" altLang="zh-CN" dirty="0">
                <a:solidFill>
                  <a:srgbClr val="0000FF"/>
                </a:solidFill>
                <a:latin typeface="新宋体" panose="02010609030101010101" charset="-122"/>
                <a:ea typeface="新宋体" panose="02010609030101010101" charset="-122"/>
              </a:rPr>
              <a:t>         </a:t>
            </a:r>
            <a:r>
              <a:rPr lang="en-US" altLang="zh-CN" dirty="0">
                <a:solidFill>
                  <a:srgbClr val="00B050"/>
                </a:solidFill>
                <a:latin typeface="新宋体" panose="02010609030101010101" charset="-122"/>
                <a:ea typeface="新宋体" panose="02010609030101010101" charset="-122"/>
              </a:rPr>
              <a:t>//BP</a:t>
            </a:r>
            <a:r>
              <a:rPr lang="zh-CN" altLang="en-US" dirty="0">
                <a:solidFill>
                  <a:srgbClr val="00B050"/>
                </a:solidFill>
                <a:latin typeface="新宋体" panose="02010609030101010101" charset="-122"/>
                <a:ea typeface="新宋体" panose="02010609030101010101" charset="-122"/>
              </a:rPr>
              <a:t>网络</a:t>
            </a:r>
            <a:r>
              <a:rPr lang="en-US" altLang="zh-CN" dirty="0">
                <a:solidFill>
                  <a:srgbClr val="00B050"/>
                </a:solidFill>
                <a:latin typeface="新宋体" panose="02010609030101010101" charset="-122"/>
                <a:ea typeface="新宋体" panose="02010609030101010101" charset="-122"/>
              </a:rPr>
              <a:t>:     </a:t>
            </a:r>
            <a:endParaRPr lang="en-US" altLang="zh-CN" dirty="0">
              <a:solidFill>
                <a:srgbClr val="00B050"/>
              </a:solidFill>
              <a:latin typeface="新宋体" panose="02010609030101010101" charset="-122"/>
              <a:ea typeface="新宋体" panose="02010609030101010101" charset="-122"/>
            </a:endParaRPr>
          </a:p>
          <a:p>
            <a:pPr marL="274320" indent="-191770">
              <a:lnSpc>
                <a:spcPct val="90000"/>
              </a:lnSpc>
              <a:buClr>
                <a:schemeClr val="accent1"/>
              </a:buClr>
              <a:buSzPct val="68000"/>
              <a:buFont typeface="Wingdings 3" panose="05040102010807070707"/>
              <a:buChar char=""/>
            </a:pPr>
            <a:r>
              <a:rPr lang="en-US" altLang="zh-CN" dirty="0">
                <a:solidFill>
                  <a:srgbClr val="0000FF"/>
                </a:solidFill>
                <a:latin typeface="新宋体" panose="02010609030101010101" charset="-122"/>
                <a:ea typeface="新宋体" panose="02010609030101010101" charset="-122"/>
              </a:rPr>
              <a:t>  </a:t>
            </a:r>
            <a:r>
              <a:rPr lang="en-US" altLang="zh-CN" dirty="0" err="1">
                <a:solidFill>
                  <a:srgbClr val="0000FF"/>
                </a:solidFill>
                <a:latin typeface="新宋体" panose="02010609030101010101" charset="-122"/>
                <a:ea typeface="新宋体" panose="02010609030101010101" charset="-122"/>
              </a:rPr>
              <a:t>int</a:t>
            </a:r>
            <a:r>
              <a:rPr lang="en-US" altLang="zh-CN" dirty="0">
                <a:solidFill>
                  <a:srgbClr val="0000FF"/>
                </a:solidFill>
                <a:latin typeface="新宋体" panose="02010609030101010101" charset="-122"/>
                <a:ea typeface="新宋体" panose="02010609030101010101" charset="-122"/>
              </a:rPr>
              <a:t>      </a:t>
            </a:r>
            <a:r>
              <a:rPr lang="en-US" altLang="zh-CN" dirty="0" err="1">
                <a:solidFill>
                  <a:prstClr val="black"/>
                </a:solidFill>
                <a:latin typeface="新宋体" panose="02010609030101010101" charset="-122"/>
                <a:ea typeface="新宋体" panose="02010609030101010101" charset="-122"/>
              </a:rPr>
              <a:t>Num_Layers</a:t>
            </a:r>
            <a:r>
              <a:rPr lang="en-US" altLang="zh-CN" dirty="0">
                <a:solidFill>
                  <a:prstClr val="black"/>
                </a:solidFill>
                <a:latin typeface="新宋体" panose="02010609030101010101" charset="-122"/>
                <a:ea typeface="新宋体" panose="02010609030101010101" charset="-122"/>
              </a:rPr>
              <a:t>;</a:t>
            </a:r>
            <a:r>
              <a:rPr lang="en-US" altLang="zh-CN" dirty="0">
                <a:solidFill>
                  <a:srgbClr val="0000FF"/>
                </a:solidFill>
                <a:latin typeface="新宋体" panose="02010609030101010101" charset="-122"/>
                <a:ea typeface="新宋体" panose="02010609030101010101" charset="-122"/>
              </a:rPr>
              <a:t>   </a:t>
            </a:r>
            <a:r>
              <a:rPr lang="en-US" altLang="zh-CN" dirty="0">
                <a:solidFill>
                  <a:srgbClr val="00B050"/>
                </a:solidFill>
                <a:latin typeface="新宋体" panose="02010609030101010101" charset="-122"/>
                <a:ea typeface="新宋体" panose="02010609030101010101" charset="-122"/>
              </a:rPr>
              <a:t>//</a:t>
            </a:r>
            <a:r>
              <a:rPr lang="zh-CN" altLang="en-US" dirty="0">
                <a:solidFill>
                  <a:srgbClr val="00B050"/>
                </a:solidFill>
                <a:latin typeface="新宋体" panose="02010609030101010101" charset="-122"/>
                <a:ea typeface="新宋体" panose="02010609030101010101" charset="-122"/>
              </a:rPr>
              <a:t>网络层数</a:t>
            </a:r>
            <a:endParaRPr lang="zh-CN" altLang="en-US" dirty="0">
              <a:solidFill>
                <a:srgbClr val="00B050"/>
              </a:solidFill>
              <a:latin typeface="新宋体" panose="02010609030101010101" charset="-122"/>
              <a:ea typeface="新宋体" panose="02010609030101010101" charset="-122"/>
            </a:endParaRPr>
          </a:p>
          <a:p>
            <a:pPr marL="274320" indent="-191770">
              <a:lnSpc>
                <a:spcPct val="90000"/>
              </a:lnSpc>
              <a:buClr>
                <a:schemeClr val="accent1"/>
              </a:buClr>
              <a:buSzPct val="68000"/>
              <a:buFont typeface="Wingdings 3" panose="05040102010807070707"/>
              <a:buChar char=""/>
            </a:pPr>
            <a:r>
              <a:rPr lang="en-US" altLang="zh-CN" dirty="0">
                <a:solidFill>
                  <a:srgbClr val="0000FF"/>
                </a:solidFill>
                <a:latin typeface="新宋体" panose="02010609030101010101" charset="-122"/>
                <a:ea typeface="新宋体" panose="02010609030101010101" charset="-122"/>
              </a:rPr>
              <a:t>  LAYER**  </a:t>
            </a:r>
            <a:r>
              <a:rPr lang="en-US" altLang="zh-CN" dirty="0">
                <a:solidFill>
                  <a:prstClr val="black"/>
                </a:solidFill>
                <a:latin typeface="新宋体" panose="02010609030101010101" charset="-122"/>
                <a:ea typeface="新宋体" panose="02010609030101010101" charset="-122"/>
              </a:rPr>
              <a:t>Layer;        </a:t>
            </a:r>
            <a:r>
              <a:rPr lang="en-US" altLang="zh-CN" dirty="0">
                <a:solidFill>
                  <a:srgbClr val="00B050"/>
                </a:solidFill>
                <a:latin typeface="新宋体" panose="02010609030101010101" charset="-122"/>
                <a:ea typeface="新宋体" panose="02010609030101010101" charset="-122"/>
              </a:rPr>
              <a:t>//</a:t>
            </a:r>
            <a:r>
              <a:rPr lang="zh-CN" altLang="en-US" dirty="0">
                <a:solidFill>
                  <a:srgbClr val="00B050"/>
                </a:solidFill>
                <a:latin typeface="新宋体" panose="02010609030101010101" charset="-122"/>
                <a:ea typeface="新宋体" panose="02010609030101010101" charset="-122"/>
              </a:rPr>
              <a:t>层</a:t>
            </a:r>
            <a:endParaRPr lang="en-US" altLang="zh-CN" dirty="0">
              <a:solidFill>
                <a:srgbClr val="00B050"/>
              </a:solidFill>
              <a:latin typeface="新宋体" panose="02010609030101010101" charset="-122"/>
              <a:ea typeface="新宋体" panose="02010609030101010101" charset="-122"/>
            </a:endParaRPr>
          </a:p>
          <a:p>
            <a:pPr marL="274320" indent="-191770">
              <a:lnSpc>
                <a:spcPct val="90000"/>
              </a:lnSpc>
              <a:buClr>
                <a:schemeClr val="accent1"/>
              </a:buClr>
              <a:buSzPct val="68000"/>
              <a:buFont typeface="Wingdings 3" panose="05040102010807070707"/>
              <a:buChar char=""/>
            </a:pPr>
            <a:r>
              <a:rPr lang="zh-CN" altLang="en-US" dirty="0">
                <a:solidFill>
                  <a:srgbClr val="0000FF"/>
                </a:solidFill>
                <a:latin typeface="新宋体" panose="02010609030101010101" charset="-122"/>
                <a:ea typeface="新宋体" panose="02010609030101010101" charset="-122"/>
              </a:rPr>
              <a:t>  LAYER*   </a:t>
            </a:r>
            <a:r>
              <a:rPr lang="zh-CN" altLang="en-US" dirty="0">
                <a:solidFill>
                  <a:prstClr val="black"/>
                </a:solidFill>
                <a:latin typeface="新宋体" panose="02010609030101010101" charset="-122"/>
                <a:ea typeface="新宋体" panose="02010609030101010101" charset="-122"/>
              </a:rPr>
              <a:t>InputLayer;</a:t>
            </a:r>
            <a:r>
              <a:rPr lang="zh-CN" altLang="en-US" dirty="0">
                <a:solidFill>
                  <a:srgbClr val="0000FF"/>
                </a:solidFill>
                <a:latin typeface="新宋体" panose="02010609030101010101" charset="-122"/>
                <a:ea typeface="新宋体" panose="02010609030101010101" charset="-122"/>
              </a:rPr>
              <a:t>   </a:t>
            </a:r>
            <a:r>
              <a:rPr lang="en-US" altLang="zh-CN" dirty="0">
                <a:solidFill>
                  <a:srgbClr val="00B050"/>
                </a:solidFill>
                <a:latin typeface="新宋体" panose="02010609030101010101" charset="-122"/>
                <a:ea typeface="新宋体" panose="02010609030101010101" charset="-122"/>
              </a:rPr>
              <a:t>//</a:t>
            </a:r>
            <a:r>
              <a:rPr lang="zh-CN" altLang="en-US" dirty="0">
                <a:solidFill>
                  <a:srgbClr val="00B050"/>
                </a:solidFill>
                <a:latin typeface="新宋体" panose="02010609030101010101" charset="-122"/>
                <a:ea typeface="新宋体" panose="02010609030101010101" charset="-122"/>
              </a:rPr>
              <a:t>输入层</a:t>
            </a:r>
            <a:endParaRPr lang="en-US" altLang="zh-CN" dirty="0">
              <a:solidFill>
                <a:srgbClr val="00B050"/>
              </a:solidFill>
              <a:latin typeface="新宋体" panose="02010609030101010101" charset="-122"/>
              <a:ea typeface="新宋体" panose="02010609030101010101" charset="-122"/>
            </a:endParaRPr>
          </a:p>
          <a:p>
            <a:pPr marL="274320" indent="-191770">
              <a:lnSpc>
                <a:spcPct val="90000"/>
              </a:lnSpc>
              <a:buClr>
                <a:schemeClr val="accent1"/>
              </a:buClr>
              <a:buSzPct val="68000"/>
              <a:buFont typeface="Wingdings 3" panose="05040102010807070707"/>
              <a:buChar char=""/>
            </a:pPr>
            <a:r>
              <a:rPr lang="en-US" altLang="zh-CN" dirty="0">
                <a:solidFill>
                  <a:srgbClr val="0000FF"/>
                </a:solidFill>
                <a:latin typeface="新宋体" panose="02010609030101010101" charset="-122"/>
                <a:ea typeface="新宋体" panose="02010609030101010101" charset="-122"/>
              </a:rPr>
              <a:t>  </a:t>
            </a:r>
            <a:r>
              <a:rPr lang="zh-CN" altLang="en-US" dirty="0">
                <a:solidFill>
                  <a:srgbClr val="0000FF"/>
                </a:solidFill>
                <a:latin typeface="新宋体" panose="02010609030101010101" charset="-122"/>
                <a:ea typeface="新宋体" panose="02010609030101010101" charset="-122"/>
              </a:rPr>
              <a:t>LAYER*   </a:t>
            </a:r>
            <a:r>
              <a:rPr lang="zh-CN" altLang="en-US" dirty="0">
                <a:solidFill>
                  <a:prstClr val="black"/>
                </a:solidFill>
                <a:latin typeface="新宋体" panose="02010609030101010101" charset="-122"/>
                <a:ea typeface="新宋体" panose="02010609030101010101" charset="-122"/>
              </a:rPr>
              <a:t>OutputLayer;</a:t>
            </a:r>
            <a:r>
              <a:rPr lang="zh-CN" altLang="en-US" dirty="0">
                <a:solidFill>
                  <a:srgbClr val="0000FF"/>
                </a:solidFill>
                <a:latin typeface="新宋体" panose="02010609030101010101" charset="-122"/>
                <a:ea typeface="新宋体" panose="02010609030101010101" charset="-122"/>
              </a:rPr>
              <a:t>  </a:t>
            </a:r>
            <a:r>
              <a:rPr lang="en-US" altLang="zh-CN" dirty="0">
                <a:solidFill>
                  <a:srgbClr val="00B050"/>
                </a:solidFill>
                <a:latin typeface="新宋体" panose="02010609030101010101" charset="-122"/>
                <a:ea typeface="新宋体" panose="02010609030101010101" charset="-122"/>
              </a:rPr>
              <a:t>//</a:t>
            </a:r>
            <a:r>
              <a:rPr lang="zh-CN" altLang="en-US" dirty="0">
                <a:solidFill>
                  <a:srgbClr val="00B050"/>
                </a:solidFill>
                <a:latin typeface="新宋体" panose="02010609030101010101" charset="-122"/>
                <a:ea typeface="新宋体" panose="02010609030101010101" charset="-122"/>
              </a:rPr>
              <a:t>输出层</a:t>
            </a:r>
            <a:endParaRPr lang="en-US" altLang="zh-CN" dirty="0">
              <a:solidFill>
                <a:srgbClr val="00B050"/>
              </a:solidFill>
              <a:latin typeface="新宋体" panose="02010609030101010101" charset="-122"/>
              <a:ea typeface="新宋体" panose="02010609030101010101" charset="-122"/>
            </a:endParaRPr>
          </a:p>
          <a:p>
            <a:pPr marL="274320" indent="-191770">
              <a:lnSpc>
                <a:spcPct val="90000"/>
              </a:lnSpc>
              <a:buClr>
                <a:schemeClr val="accent1"/>
              </a:buClr>
              <a:buSzPct val="68000"/>
              <a:buFont typeface="Wingdings 3" panose="05040102010807070707"/>
              <a:buChar char=""/>
            </a:pPr>
            <a:r>
              <a:rPr lang="zh-CN" altLang="en-US" dirty="0">
                <a:solidFill>
                  <a:srgbClr val="0000FF"/>
                </a:solidFill>
                <a:latin typeface="新宋体" panose="02010609030101010101" charset="-122"/>
                <a:ea typeface="新宋体" panose="02010609030101010101" charset="-122"/>
              </a:rPr>
              <a:t>  REAL     </a:t>
            </a:r>
            <a:r>
              <a:rPr lang="zh-CN" altLang="en-US" dirty="0">
                <a:solidFill>
                  <a:prstClr val="black"/>
                </a:solidFill>
                <a:latin typeface="新宋体" panose="02010609030101010101" charset="-122"/>
                <a:ea typeface="新宋体" panose="02010609030101010101" charset="-122"/>
              </a:rPr>
              <a:t>Alpha;</a:t>
            </a:r>
            <a:r>
              <a:rPr lang="zh-CN" altLang="en-US" dirty="0">
                <a:solidFill>
                  <a:srgbClr val="0000FF"/>
                </a:solidFill>
                <a:latin typeface="新宋体" panose="02010609030101010101" charset="-122"/>
                <a:ea typeface="新宋体" panose="02010609030101010101" charset="-122"/>
              </a:rPr>
              <a:t>        </a:t>
            </a:r>
            <a:r>
              <a:rPr lang="en-US" altLang="zh-CN" dirty="0">
                <a:solidFill>
                  <a:srgbClr val="00B050"/>
                </a:solidFill>
                <a:latin typeface="新宋体" panose="02010609030101010101" charset="-122"/>
                <a:ea typeface="新宋体" panose="02010609030101010101" charset="-122"/>
              </a:rPr>
              <a:t>//</a:t>
            </a:r>
            <a:r>
              <a:rPr lang="zh-CN" altLang="en-US" dirty="0">
                <a:solidFill>
                  <a:srgbClr val="00B050"/>
                </a:solidFill>
                <a:latin typeface="新宋体" panose="02010609030101010101" charset="-122"/>
                <a:ea typeface="新宋体" panose="02010609030101010101" charset="-122"/>
              </a:rPr>
              <a:t>动量因子</a:t>
            </a:r>
            <a:endParaRPr lang="zh-CN" altLang="en-US" dirty="0">
              <a:solidFill>
                <a:srgbClr val="00B050"/>
              </a:solidFill>
              <a:latin typeface="新宋体" panose="02010609030101010101" charset="-122"/>
              <a:ea typeface="新宋体" panose="02010609030101010101" charset="-122"/>
            </a:endParaRPr>
          </a:p>
          <a:p>
            <a:pPr marL="274320" indent="-191770">
              <a:lnSpc>
                <a:spcPct val="90000"/>
              </a:lnSpc>
              <a:buClr>
                <a:schemeClr val="accent1"/>
              </a:buClr>
              <a:buSzPct val="68000"/>
              <a:buFont typeface="Wingdings 3" panose="05040102010807070707"/>
              <a:buChar char=""/>
            </a:pPr>
            <a:r>
              <a:rPr lang="zh-CN" altLang="en-US" dirty="0">
                <a:solidFill>
                  <a:srgbClr val="0000FF"/>
                </a:solidFill>
                <a:latin typeface="新宋体" panose="02010609030101010101" charset="-122"/>
                <a:ea typeface="新宋体" panose="02010609030101010101" charset="-122"/>
              </a:rPr>
              <a:t>  REAL     </a:t>
            </a:r>
            <a:r>
              <a:rPr lang="zh-CN" altLang="en-US" dirty="0">
                <a:solidFill>
                  <a:prstClr val="black"/>
                </a:solidFill>
                <a:latin typeface="新宋体" panose="02010609030101010101" charset="-122"/>
                <a:ea typeface="新宋体" panose="02010609030101010101" charset="-122"/>
              </a:rPr>
              <a:t>Eta;          </a:t>
            </a:r>
            <a:r>
              <a:rPr lang="en-US" altLang="zh-CN" dirty="0">
                <a:solidFill>
                  <a:srgbClr val="00B050"/>
                </a:solidFill>
                <a:latin typeface="新宋体" panose="02010609030101010101" charset="-122"/>
                <a:ea typeface="新宋体" panose="02010609030101010101" charset="-122"/>
              </a:rPr>
              <a:t>//</a:t>
            </a:r>
            <a:r>
              <a:rPr lang="zh-CN" altLang="en-US" dirty="0">
                <a:solidFill>
                  <a:srgbClr val="00B050"/>
                </a:solidFill>
                <a:latin typeface="新宋体" panose="02010609030101010101" charset="-122"/>
                <a:ea typeface="新宋体" panose="02010609030101010101" charset="-122"/>
              </a:rPr>
              <a:t>学习因子      </a:t>
            </a:r>
            <a:endParaRPr lang="en-US" altLang="zh-CN" dirty="0">
              <a:solidFill>
                <a:srgbClr val="00B050"/>
              </a:solidFill>
              <a:latin typeface="新宋体" panose="02010609030101010101" charset="-122"/>
              <a:ea typeface="新宋体" panose="02010609030101010101" charset="-122"/>
            </a:endParaRPr>
          </a:p>
          <a:p>
            <a:pPr marL="274320" indent="-191770">
              <a:lnSpc>
                <a:spcPct val="90000"/>
              </a:lnSpc>
              <a:buClr>
                <a:schemeClr val="accent1"/>
              </a:buClr>
              <a:buSzPct val="68000"/>
              <a:buFont typeface="Wingdings 3" panose="05040102010807070707"/>
              <a:buChar char=""/>
            </a:pPr>
            <a:r>
              <a:rPr lang="zh-CN" altLang="en-US" dirty="0">
                <a:solidFill>
                  <a:srgbClr val="0000FF"/>
                </a:solidFill>
                <a:latin typeface="新宋体" panose="02010609030101010101" charset="-122"/>
                <a:ea typeface="新宋体" panose="02010609030101010101" charset="-122"/>
              </a:rPr>
              <a:t>  REAL     </a:t>
            </a:r>
            <a:r>
              <a:rPr lang="zh-CN" altLang="en-US" dirty="0">
                <a:solidFill>
                  <a:prstClr val="black"/>
                </a:solidFill>
                <a:latin typeface="新宋体" panose="02010609030101010101" charset="-122"/>
                <a:ea typeface="新宋体" panose="02010609030101010101" charset="-122"/>
              </a:rPr>
              <a:t>Gain;         </a:t>
            </a:r>
            <a:r>
              <a:rPr lang="en-US" altLang="zh-CN" dirty="0">
                <a:solidFill>
                  <a:srgbClr val="00B050"/>
                </a:solidFill>
                <a:latin typeface="新宋体" panose="02010609030101010101" charset="-122"/>
                <a:ea typeface="新宋体" panose="02010609030101010101" charset="-122"/>
              </a:rPr>
              <a:t>//</a:t>
            </a:r>
            <a:r>
              <a:rPr lang="zh-CN" altLang="en-US" dirty="0">
                <a:solidFill>
                  <a:srgbClr val="00B050"/>
                </a:solidFill>
                <a:latin typeface="新宋体" panose="02010609030101010101" charset="-122"/>
                <a:ea typeface="新宋体" panose="02010609030101010101" charset="-122"/>
              </a:rPr>
              <a:t>sigmoid函数因子  </a:t>
            </a:r>
            <a:endParaRPr lang="zh-CN" altLang="en-US" dirty="0">
              <a:solidFill>
                <a:srgbClr val="00B050"/>
              </a:solidFill>
              <a:latin typeface="新宋体" panose="02010609030101010101" charset="-122"/>
              <a:ea typeface="新宋体" panose="02010609030101010101" charset="-122"/>
            </a:endParaRPr>
          </a:p>
          <a:p>
            <a:pPr marL="274320" indent="-191770">
              <a:lnSpc>
                <a:spcPct val="90000"/>
              </a:lnSpc>
              <a:buClr>
                <a:schemeClr val="accent1"/>
              </a:buClr>
              <a:buSzPct val="68000"/>
              <a:buFont typeface="Wingdings 3" panose="05040102010807070707"/>
              <a:buChar char=""/>
            </a:pPr>
            <a:r>
              <a:rPr lang="zh-CN" altLang="en-US" dirty="0">
                <a:solidFill>
                  <a:srgbClr val="0000FF"/>
                </a:solidFill>
                <a:latin typeface="新宋体" panose="02010609030101010101" charset="-122"/>
                <a:ea typeface="新宋体" panose="02010609030101010101" charset="-122"/>
              </a:rPr>
              <a:t>  REAL     </a:t>
            </a:r>
            <a:r>
              <a:rPr lang="zh-CN" altLang="en-US" dirty="0">
                <a:solidFill>
                  <a:prstClr val="black"/>
                </a:solidFill>
                <a:latin typeface="新宋体" panose="02010609030101010101" charset="-122"/>
                <a:ea typeface="新宋体" panose="02010609030101010101" charset="-122"/>
              </a:rPr>
              <a:t>Error;        </a:t>
            </a:r>
            <a:r>
              <a:rPr lang="en-US" altLang="zh-CN" dirty="0">
                <a:solidFill>
                  <a:srgbClr val="00B050"/>
                </a:solidFill>
                <a:latin typeface="新宋体" panose="02010609030101010101" charset="-122"/>
                <a:ea typeface="新宋体" panose="02010609030101010101" charset="-122"/>
              </a:rPr>
              <a:t>//</a:t>
            </a:r>
            <a:r>
              <a:rPr lang="zh-CN" altLang="en-US" dirty="0">
                <a:solidFill>
                  <a:srgbClr val="00B050"/>
                </a:solidFill>
                <a:latin typeface="新宋体" panose="02010609030101010101" charset="-122"/>
                <a:ea typeface="新宋体" panose="02010609030101010101" charset="-122"/>
              </a:rPr>
              <a:t>整个网络均方误差</a:t>
            </a:r>
            <a:endParaRPr lang="zh-CN" altLang="en-US" dirty="0">
              <a:solidFill>
                <a:srgbClr val="00B050"/>
              </a:solidFill>
              <a:latin typeface="新宋体" panose="02010609030101010101" charset="-122"/>
              <a:ea typeface="新宋体" panose="02010609030101010101" charset="-122"/>
            </a:endParaRPr>
          </a:p>
          <a:p>
            <a:pPr marL="274320" indent="-191770">
              <a:lnSpc>
                <a:spcPct val="90000"/>
              </a:lnSpc>
              <a:buClr>
                <a:schemeClr val="accent1"/>
              </a:buClr>
              <a:buSzPct val="68000"/>
              <a:buFont typeface="Wingdings 3" panose="05040102010807070707"/>
              <a:buChar char=""/>
            </a:pPr>
            <a:r>
              <a:rPr lang="en-US" altLang="zh-CN" dirty="0">
                <a:solidFill>
                  <a:prstClr val="black"/>
                </a:solidFill>
                <a:latin typeface="新宋体" panose="02010609030101010101" charset="-122"/>
                <a:ea typeface="新宋体" panose="02010609030101010101" charset="-122"/>
              </a:rPr>
              <a:t>}NET;</a:t>
            </a:r>
            <a:endParaRPr lang="en-US" altLang="zh-CN" dirty="0">
              <a:solidFill>
                <a:prstClr val="black"/>
              </a:solidFill>
              <a:latin typeface="新宋体" panose="02010609030101010101" charset="-122"/>
              <a:ea typeface="新宋体" panose="02010609030101010101" charset="-122"/>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465516"/>
            <a:ext cx="6758508" cy="4536504"/>
          </a:xfrm>
        </p:spPr>
        <p:txBody>
          <a:bodyPr>
            <a:noAutofit/>
          </a:bodyPr>
          <a:lstStyle/>
          <a:p>
            <a:r>
              <a:rPr lang="en-US" altLang="zh-CN" sz="1800" dirty="0">
                <a:solidFill>
                  <a:srgbClr val="0000FF"/>
                </a:solidFill>
                <a:latin typeface="新宋体" panose="02010609030101010101" charset="-122"/>
                <a:ea typeface="新宋体" panose="02010609030101010101" charset="-122"/>
              </a:rPr>
              <a:t>#define </a:t>
            </a:r>
            <a:r>
              <a:rPr lang="en-US" altLang="zh-CN" sz="1800" dirty="0">
                <a:latin typeface="新宋体" panose="02010609030101010101" charset="-122"/>
                <a:ea typeface="新宋体" panose="02010609030101010101" charset="-122"/>
              </a:rPr>
              <a:t>LO   0.1  </a:t>
            </a:r>
            <a:r>
              <a:rPr lang="en-US" altLang="zh-CN" sz="1800" b="1" dirty="0">
                <a:solidFill>
                  <a:srgbClr val="00B050"/>
                </a:solidFill>
                <a:latin typeface="新宋体" panose="02010609030101010101" charset="-122"/>
                <a:ea typeface="新宋体" panose="02010609030101010101" charset="-122"/>
              </a:rPr>
              <a:t>//0.1 </a:t>
            </a:r>
            <a:r>
              <a:rPr lang="zh-CN" altLang="en-US" sz="1800" b="1" dirty="0">
                <a:solidFill>
                  <a:srgbClr val="00B050"/>
                </a:solidFill>
                <a:latin typeface="新宋体" panose="02010609030101010101" charset="-122"/>
                <a:ea typeface="新宋体" panose="02010609030101010101" charset="-122"/>
              </a:rPr>
              <a:t>近似</a:t>
            </a:r>
            <a:r>
              <a:rPr lang="en-US" altLang="zh-CN" sz="1800" b="1" dirty="0">
                <a:solidFill>
                  <a:srgbClr val="00B050"/>
                </a:solidFill>
                <a:latin typeface="新宋体" panose="02010609030101010101" charset="-122"/>
                <a:ea typeface="新宋体" panose="02010609030101010101" charset="-122"/>
              </a:rPr>
              <a:t>0</a:t>
            </a:r>
            <a:r>
              <a:rPr lang="zh-CN" altLang="en-US" sz="1800" b="1" dirty="0">
                <a:solidFill>
                  <a:srgbClr val="00B050"/>
                </a:solidFill>
                <a:latin typeface="新宋体" panose="02010609030101010101" charset="-122"/>
                <a:ea typeface="新宋体" panose="02010609030101010101" charset="-122"/>
              </a:rPr>
              <a:t>的阈值</a:t>
            </a:r>
            <a:endParaRPr lang="zh-CN" altLang="en-US" sz="1800" b="1" dirty="0">
              <a:solidFill>
                <a:srgbClr val="00B050"/>
              </a:solidFill>
              <a:latin typeface="新宋体" panose="02010609030101010101" charset="-122"/>
              <a:ea typeface="新宋体" panose="02010609030101010101" charset="-122"/>
            </a:endParaRPr>
          </a:p>
          <a:p>
            <a:r>
              <a:rPr lang="en-US" altLang="zh-CN" sz="1800" dirty="0">
                <a:solidFill>
                  <a:srgbClr val="0000FF"/>
                </a:solidFill>
                <a:latin typeface="新宋体" panose="02010609030101010101" charset="-122"/>
                <a:ea typeface="新宋体" panose="02010609030101010101" charset="-122"/>
              </a:rPr>
              <a:t>#define</a:t>
            </a:r>
            <a:r>
              <a:rPr lang="en-US" altLang="zh-CN" sz="1800" dirty="0">
                <a:latin typeface="新宋体" panose="02010609030101010101" charset="-122"/>
                <a:ea typeface="新宋体" panose="02010609030101010101" charset="-122"/>
              </a:rPr>
              <a:t> HI   0.9  </a:t>
            </a:r>
            <a:r>
              <a:rPr lang="en-US" altLang="zh-CN" sz="1800" b="1" dirty="0">
                <a:solidFill>
                  <a:srgbClr val="00B050"/>
                </a:solidFill>
                <a:latin typeface="新宋体" panose="02010609030101010101" charset="-122"/>
                <a:ea typeface="新宋体" panose="02010609030101010101" charset="-122"/>
              </a:rPr>
              <a:t>//0.9 </a:t>
            </a:r>
            <a:r>
              <a:rPr lang="zh-CN" altLang="en-US" sz="1800" b="1" dirty="0">
                <a:solidFill>
                  <a:srgbClr val="00B050"/>
                </a:solidFill>
                <a:latin typeface="新宋体" panose="02010609030101010101" charset="-122"/>
                <a:ea typeface="新宋体" panose="02010609030101010101" charset="-122"/>
              </a:rPr>
              <a:t>近似</a:t>
            </a:r>
            <a:r>
              <a:rPr lang="en-US" altLang="zh-CN" sz="1800" b="1" dirty="0">
                <a:solidFill>
                  <a:srgbClr val="00B050"/>
                </a:solidFill>
                <a:latin typeface="新宋体" panose="02010609030101010101" charset="-122"/>
                <a:ea typeface="新宋体" panose="02010609030101010101" charset="-122"/>
              </a:rPr>
              <a:t>1</a:t>
            </a:r>
            <a:r>
              <a:rPr lang="zh-CN" altLang="en-US" sz="1800" b="1" dirty="0">
                <a:solidFill>
                  <a:srgbClr val="00B050"/>
                </a:solidFill>
                <a:latin typeface="新宋体" panose="02010609030101010101" charset="-122"/>
                <a:ea typeface="新宋体" panose="02010609030101010101" charset="-122"/>
              </a:rPr>
              <a:t>的阈值 </a:t>
            </a:r>
            <a:endParaRPr lang="en-US" altLang="zh-CN" sz="1800" b="1" dirty="0">
              <a:solidFill>
                <a:srgbClr val="00B050"/>
              </a:solidFill>
              <a:latin typeface="新宋体" panose="02010609030101010101" charset="-122"/>
              <a:ea typeface="新宋体" panose="02010609030101010101" charset="-122"/>
            </a:endParaRPr>
          </a:p>
          <a:p>
            <a:r>
              <a:rPr lang="en-US" altLang="zh-CN" sz="1800" dirty="0">
                <a:solidFill>
                  <a:srgbClr val="0000FF"/>
                </a:solidFill>
                <a:latin typeface="新宋体" panose="02010609030101010101" charset="-122"/>
                <a:ea typeface="新宋体" panose="02010609030101010101" charset="-122"/>
              </a:rPr>
              <a:t>#define </a:t>
            </a:r>
            <a:r>
              <a:rPr lang="en-US" altLang="zh-CN" sz="1800" dirty="0">
                <a:latin typeface="新宋体" panose="02010609030101010101" charset="-122"/>
                <a:ea typeface="新宋体" panose="02010609030101010101" charset="-122"/>
              </a:rPr>
              <a:t>NUM_LAYERS 3</a:t>
            </a:r>
            <a:r>
              <a:rPr lang="en-US" altLang="zh-CN" sz="1800" dirty="0">
                <a:solidFill>
                  <a:srgbClr val="0000FF"/>
                </a:solidFill>
                <a:latin typeface="新宋体" panose="02010609030101010101" charset="-122"/>
                <a:ea typeface="新宋体" panose="02010609030101010101" charset="-122"/>
              </a:rPr>
              <a:t>  </a:t>
            </a:r>
            <a:r>
              <a:rPr lang="en-US" altLang="zh-CN" sz="1800" b="1" dirty="0">
                <a:solidFill>
                  <a:srgbClr val="00B050"/>
                </a:solidFill>
                <a:latin typeface="新宋体" panose="02010609030101010101" charset="-122"/>
                <a:ea typeface="新宋体" panose="02010609030101010101" charset="-122"/>
              </a:rPr>
              <a:t>//BP</a:t>
            </a:r>
            <a:r>
              <a:rPr lang="zh-CN" altLang="en-US" sz="1800" b="1" dirty="0">
                <a:solidFill>
                  <a:srgbClr val="00B050"/>
                </a:solidFill>
                <a:latin typeface="新宋体" panose="02010609030101010101" charset="-122"/>
                <a:ea typeface="新宋体" panose="02010609030101010101" charset="-122"/>
              </a:rPr>
              <a:t>网络层数</a:t>
            </a:r>
            <a:endParaRPr lang="zh-CN" altLang="en-US" sz="1800" b="1" dirty="0">
              <a:solidFill>
                <a:srgbClr val="00B050"/>
              </a:solidFill>
              <a:latin typeface="新宋体" panose="02010609030101010101" charset="-122"/>
              <a:ea typeface="新宋体" panose="02010609030101010101" charset="-122"/>
            </a:endParaRPr>
          </a:p>
          <a:p>
            <a:r>
              <a:rPr lang="en-US" altLang="zh-CN" sz="1800" dirty="0">
                <a:solidFill>
                  <a:srgbClr val="0000FF"/>
                </a:solidFill>
                <a:latin typeface="新宋体" panose="02010609030101010101" charset="-122"/>
                <a:ea typeface="新宋体" panose="02010609030101010101" charset="-122"/>
              </a:rPr>
              <a:t>#define </a:t>
            </a:r>
            <a:r>
              <a:rPr lang="en-US" altLang="zh-CN" sz="1800" dirty="0">
                <a:latin typeface="新宋体" panose="02010609030101010101" charset="-122"/>
                <a:ea typeface="新宋体" panose="02010609030101010101" charset="-122"/>
              </a:rPr>
              <a:t>N</a:t>
            </a:r>
            <a:r>
              <a:rPr lang="en-US" altLang="zh-CN" sz="1800" dirty="0">
                <a:solidFill>
                  <a:srgbClr val="0000FF"/>
                </a:solidFill>
                <a:latin typeface="新宋体" panose="02010609030101010101" charset="-122"/>
                <a:ea typeface="新宋体" panose="02010609030101010101" charset="-122"/>
              </a:rPr>
              <a:t>          </a:t>
            </a:r>
            <a:r>
              <a:rPr lang="en-US" altLang="zh-CN" sz="1800" dirty="0">
                <a:latin typeface="新宋体" panose="02010609030101010101" charset="-122"/>
                <a:ea typeface="新宋体" panose="02010609030101010101" charset="-122"/>
              </a:rPr>
              <a:t>4</a:t>
            </a:r>
            <a:r>
              <a:rPr lang="en-US" altLang="zh-CN" sz="1800" dirty="0">
                <a:solidFill>
                  <a:srgbClr val="0000FF"/>
                </a:solidFill>
                <a:latin typeface="新宋体" panose="02010609030101010101" charset="-122"/>
                <a:ea typeface="新宋体" panose="02010609030101010101" charset="-122"/>
              </a:rPr>
              <a:t>  </a:t>
            </a:r>
            <a:r>
              <a:rPr lang="en-US" altLang="zh-CN" sz="1800" b="1" dirty="0">
                <a:solidFill>
                  <a:srgbClr val="00B050"/>
                </a:solidFill>
                <a:latin typeface="新宋体" panose="02010609030101010101" charset="-122"/>
                <a:ea typeface="新宋体" panose="02010609030101010101" charset="-122"/>
              </a:rPr>
              <a:t>//</a:t>
            </a:r>
            <a:r>
              <a:rPr lang="zh-CN" altLang="en-US" sz="1800" b="1" dirty="0">
                <a:solidFill>
                  <a:srgbClr val="00B050"/>
                </a:solidFill>
                <a:latin typeface="新宋体" panose="02010609030101010101" charset="-122"/>
                <a:ea typeface="新宋体" panose="02010609030101010101" charset="-122"/>
              </a:rPr>
              <a:t>输入特征向量中的元素数</a:t>
            </a:r>
            <a:endParaRPr lang="zh-CN" altLang="en-US" sz="1800" b="1" dirty="0">
              <a:solidFill>
                <a:srgbClr val="00B050"/>
              </a:solidFill>
              <a:latin typeface="新宋体" panose="02010609030101010101" charset="-122"/>
              <a:ea typeface="新宋体" panose="02010609030101010101" charset="-122"/>
            </a:endParaRPr>
          </a:p>
          <a:p>
            <a:r>
              <a:rPr lang="en-US" altLang="zh-CN" sz="1800" dirty="0">
                <a:solidFill>
                  <a:srgbClr val="0000FF"/>
                </a:solidFill>
                <a:latin typeface="新宋体" panose="02010609030101010101" charset="-122"/>
                <a:ea typeface="新宋体" panose="02010609030101010101" charset="-122"/>
              </a:rPr>
              <a:t>#define </a:t>
            </a:r>
            <a:r>
              <a:rPr lang="en-US" altLang="zh-CN" sz="1800" dirty="0">
                <a:latin typeface="新宋体" panose="02010609030101010101" charset="-122"/>
                <a:ea typeface="新宋体" panose="02010609030101010101" charset="-122"/>
              </a:rPr>
              <a:t>M</a:t>
            </a:r>
            <a:r>
              <a:rPr lang="en-US" altLang="zh-CN" sz="1800" dirty="0">
                <a:solidFill>
                  <a:srgbClr val="0000FF"/>
                </a:solidFill>
                <a:latin typeface="新宋体" panose="02010609030101010101" charset="-122"/>
                <a:ea typeface="新宋体" panose="02010609030101010101" charset="-122"/>
              </a:rPr>
              <a:t>          </a:t>
            </a:r>
            <a:r>
              <a:rPr lang="en-US" altLang="zh-CN" sz="1800" dirty="0">
                <a:latin typeface="新宋体" panose="02010609030101010101" charset="-122"/>
                <a:ea typeface="新宋体" panose="02010609030101010101" charset="-122"/>
              </a:rPr>
              <a:t>3</a:t>
            </a:r>
            <a:r>
              <a:rPr lang="en-US" altLang="zh-CN" sz="1800" dirty="0">
                <a:solidFill>
                  <a:srgbClr val="0000FF"/>
                </a:solidFill>
                <a:latin typeface="新宋体" panose="02010609030101010101" charset="-122"/>
                <a:ea typeface="新宋体" panose="02010609030101010101" charset="-122"/>
              </a:rPr>
              <a:t>  </a:t>
            </a:r>
            <a:r>
              <a:rPr lang="en-US" altLang="zh-CN" sz="1800" b="1" dirty="0">
                <a:solidFill>
                  <a:srgbClr val="00B050"/>
                </a:solidFill>
                <a:latin typeface="新宋体" panose="02010609030101010101" charset="-122"/>
                <a:ea typeface="新宋体" panose="02010609030101010101" charset="-122"/>
              </a:rPr>
              <a:t>//</a:t>
            </a:r>
            <a:r>
              <a:rPr lang="zh-CN" altLang="en-US" sz="1800" b="1" dirty="0">
                <a:solidFill>
                  <a:srgbClr val="00B050"/>
                </a:solidFill>
                <a:latin typeface="新宋体" panose="02010609030101010101" charset="-122"/>
                <a:ea typeface="新宋体" panose="02010609030101010101" charset="-122"/>
              </a:rPr>
              <a:t>输出</a:t>
            </a:r>
            <a:endParaRPr lang="zh-CN" altLang="en-US" sz="1800" b="1" dirty="0">
              <a:solidFill>
                <a:srgbClr val="00B050"/>
              </a:solidFill>
              <a:latin typeface="新宋体" panose="02010609030101010101" charset="-122"/>
              <a:ea typeface="新宋体" panose="02010609030101010101" charset="-122"/>
            </a:endParaRPr>
          </a:p>
          <a:p>
            <a:r>
              <a:rPr lang="en-US" altLang="zh-CN" sz="1800" dirty="0">
                <a:solidFill>
                  <a:srgbClr val="0000FF"/>
                </a:solidFill>
                <a:latin typeface="新宋体" panose="02010609030101010101" charset="-122"/>
                <a:ea typeface="新宋体" panose="02010609030101010101" charset="-122"/>
              </a:rPr>
              <a:t>INT </a:t>
            </a:r>
            <a:r>
              <a:rPr lang="en-US" altLang="zh-CN" sz="1800" dirty="0">
                <a:latin typeface="新宋体" panose="02010609030101010101" charset="-122"/>
                <a:ea typeface="新宋体" panose="02010609030101010101" charset="-122"/>
              </a:rPr>
              <a:t>Units[NUM_LAYERS] = {N, 4, M};</a:t>
            </a:r>
            <a:r>
              <a:rPr lang="en-US" altLang="zh-CN" sz="1800" b="1" dirty="0">
                <a:solidFill>
                  <a:srgbClr val="00B050"/>
                </a:solidFill>
                <a:latin typeface="新宋体" panose="02010609030101010101" charset="-122"/>
                <a:ea typeface="新宋体" panose="02010609030101010101" charset="-122"/>
              </a:rPr>
              <a:t>//</a:t>
            </a:r>
            <a:r>
              <a:rPr lang="zh-CN" altLang="en-US" sz="1800" b="1" dirty="0">
                <a:solidFill>
                  <a:srgbClr val="00B050"/>
                </a:solidFill>
                <a:latin typeface="新宋体" panose="02010609030101010101" charset="-122"/>
                <a:ea typeface="新宋体" panose="02010609030101010101" charset="-122"/>
              </a:rPr>
              <a:t>每层所含神经元数</a:t>
            </a:r>
            <a:endParaRPr lang="zh-CN" altLang="en-US" sz="1800" b="1" dirty="0">
              <a:solidFill>
                <a:srgbClr val="00B050"/>
              </a:solidFill>
              <a:latin typeface="新宋体" panose="02010609030101010101" charset="-122"/>
              <a:ea typeface="新宋体" panose="02010609030101010101" charset="-122"/>
            </a:endParaRPr>
          </a:p>
          <a:p>
            <a:r>
              <a:rPr lang="en-US" altLang="zh-CN" sz="1800" dirty="0">
                <a:solidFill>
                  <a:srgbClr val="0000FF"/>
                </a:solidFill>
                <a:latin typeface="新宋体" panose="02010609030101010101" charset="-122"/>
                <a:ea typeface="新宋体" panose="02010609030101010101" charset="-122"/>
              </a:rPr>
              <a:t>#define </a:t>
            </a:r>
            <a:r>
              <a:rPr lang="en-US" altLang="zh-CN" sz="1800" dirty="0">
                <a:latin typeface="新宋体" panose="02010609030101010101" charset="-122"/>
                <a:ea typeface="新宋体" panose="02010609030101010101" charset="-122"/>
              </a:rPr>
              <a:t>NUM_SAMPLE (150) </a:t>
            </a:r>
            <a:r>
              <a:rPr lang="en-US" altLang="zh-CN" sz="1800" b="1" dirty="0">
                <a:solidFill>
                  <a:srgbClr val="00B050"/>
                </a:solidFill>
                <a:latin typeface="新宋体" panose="02010609030101010101" charset="-122"/>
                <a:ea typeface="新宋体" panose="02010609030101010101" charset="-122"/>
              </a:rPr>
              <a:t>//</a:t>
            </a:r>
            <a:r>
              <a:rPr lang="zh-CN" altLang="en-US" sz="1800" b="1" dirty="0">
                <a:solidFill>
                  <a:srgbClr val="00B050"/>
                </a:solidFill>
                <a:latin typeface="新宋体" panose="02010609030101010101" charset="-122"/>
                <a:ea typeface="新宋体" panose="02010609030101010101" charset="-122"/>
              </a:rPr>
              <a:t>测试样本数目</a:t>
            </a:r>
            <a:endParaRPr lang="en-US" altLang="zh-CN" sz="1800" b="1" dirty="0">
              <a:solidFill>
                <a:srgbClr val="00B050"/>
              </a:solidFill>
              <a:latin typeface="新宋体" panose="02010609030101010101" charset="-122"/>
              <a:ea typeface="新宋体" panose="02010609030101010101" charset="-122"/>
            </a:endParaRPr>
          </a:p>
          <a:p>
            <a:r>
              <a:rPr lang="en-US" altLang="zh-CN" sz="1800" dirty="0">
                <a:solidFill>
                  <a:srgbClr val="0000FF"/>
                </a:solidFill>
                <a:latin typeface="新宋体" panose="02010609030101010101" charset="-122"/>
                <a:ea typeface="新宋体" panose="02010609030101010101" charset="-122"/>
              </a:rPr>
              <a:t>REAL  </a:t>
            </a:r>
            <a:r>
              <a:rPr lang="en-US" altLang="zh-CN" sz="1800" dirty="0" err="1">
                <a:latin typeface="新宋体" panose="02010609030101010101" charset="-122"/>
                <a:ea typeface="新宋体" panose="02010609030101010101" charset="-122"/>
              </a:rPr>
              <a:t>TrainInputSet</a:t>
            </a:r>
            <a:r>
              <a:rPr lang="en-US" altLang="zh-CN" sz="1800" dirty="0">
                <a:latin typeface="新宋体" panose="02010609030101010101" charset="-122"/>
                <a:ea typeface="新宋体" panose="02010609030101010101" charset="-122"/>
              </a:rPr>
              <a:t>[NUM_SAMPLE][N];  </a:t>
            </a:r>
            <a:r>
              <a:rPr lang="en-US" altLang="zh-CN" sz="1800" b="1" dirty="0">
                <a:solidFill>
                  <a:srgbClr val="00B050"/>
                </a:solidFill>
                <a:latin typeface="新宋体" panose="02010609030101010101" charset="-122"/>
                <a:ea typeface="新宋体" panose="02010609030101010101" charset="-122"/>
              </a:rPr>
              <a:t>//</a:t>
            </a:r>
            <a:r>
              <a:rPr lang="zh-CN" altLang="en-US" sz="1800" b="1" dirty="0">
                <a:solidFill>
                  <a:srgbClr val="00B050"/>
                </a:solidFill>
                <a:latin typeface="新宋体" panose="02010609030101010101" charset="-122"/>
                <a:ea typeface="新宋体" panose="02010609030101010101" charset="-122"/>
              </a:rPr>
              <a:t>输入数据集</a:t>
            </a:r>
            <a:endParaRPr lang="zh-CN" altLang="en-US" sz="1800" b="1" dirty="0">
              <a:solidFill>
                <a:srgbClr val="00B050"/>
              </a:solidFill>
              <a:latin typeface="新宋体" panose="02010609030101010101" charset="-122"/>
              <a:ea typeface="新宋体" panose="02010609030101010101" charset="-122"/>
            </a:endParaRPr>
          </a:p>
          <a:p>
            <a:r>
              <a:rPr lang="en-US" altLang="zh-CN" sz="1800" dirty="0">
                <a:solidFill>
                  <a:srgbClr val="0000FF"/>
                </a:solidFill>
                <a:latin typeface="新宋体" panose="02010609030101010101" charset="-122"/>
                <a:ea typeface="新宋体" panose="02010609030101010101" charset="-122"/>
              </a:rPr>
              <a:t>REAL  </a:t>
            </a:r>
            <a:r>
              <a:rPr lang="en-US" altLang="zh-CN" sz="1800" dirty="0" err="1">
                <a:latin typeface="新宋体" panose="02010609030101010101" charset="-122"/>
                <a:ea typeface="新宋体" panose="02010609030101010101" charset="-122"/>
              </a:rPr>
              <a:t>TrainOutputSet</a:t>
            </a:r>
            <a:r>
              <a:rPr lang="en-US" altLang="zh-CN" sz="1800" dirty="0">
                <a:latin typeface="新宋体" panose="02010609030101010101" charset="-122"/>
                <a:ea typeface="新宋体" panose="02010609030101010101" charset="-122"/>
              </a:rPr>
              <a:t>[NUM_SAMPLE][M]; </a:t>
            </a:r>
            <a:r>
              <a:rPr lang="en-US" altLang="zh-CN" sz="1800" b="1" dirty="0">
                <a:solidFill>
                  <a:srgbClr val="00B050"/>
                </a:solidFill>
                <a:latin typeface="新宋体" panose="02010609030101010101" charset="-122"/>
                <a:ea typeface="新宋体" panose="02010609030101010101" charset="-122"/>
              </a:rPr>
              <a:t>//</a:t>
            </a:r>
            <a:r>
              <a:rPr lang="zh-CN" altLang="en-US" sz="1800" b="1" dirty="0">
                <a:solidFill>
                  <a:srgbClr val="00B050"/>
                </a:solidFill>
                <a:latin typeface="新宋体" panose="02010609030101010101" charset="-122"/>
                <a:ea typeface="新宋体" panose="02010609030101010101" charset="-122"/>
              </a:rPr>
              <a:t>输出数据集</a:t>
            </a:r>
            <a:endParaRPr lang="zh-CN" altLang="en-US" sz="1800" dirty="0">
              <a:solidFill>
                <a:prstClr val="black"/>
              </a:solidFill>
              <a:latin typeface="新宋体" panose="02010609030101010101" charset="-122"/>
              <a:ea typeface="新宋体" panose="02010609030101010101" charset="-122"/>
            </a:endParaRPr>
          </a:p>
          <a:p>
            <a:r>
              <a:rPr lang="en-US" altLang="zh-CN" sz="1800" dirty="0">
                <a:solidFill>
                  <a:srgbClr val="0000FF"/>
                </a:solidFill>
                <a:latin typeface="新宋体" panose="02010609030101010101" charset="-122"/>
                <a:ea typeface="新宋体" panose="02010609030101010101" charset="-122"/>
              </a:rPr>
              <a:t>REAL  </a:t>
            </a:r>
            <a:r>
              <a:rPr lang="en-US" altLang="zh-CN" sz="1800" dirty="0" err="1">
                <a:latin typeface="新宋体" panose="02010609030101010101" charset="-122"/>
                <a:ea typeface="新宋体" panose="02010609030101010101" charset="-122"/>
              </a:rPr>
              <a:t>TestError</a:t>
            </a:r>
            <a:r>
              <a:rPr lang="en-US" altLang="zh-CN" sz="1800" dirty="0">
                <a:solidFill>
                  <a:srgbClr val="0000FF"/>
                </a:solidFill>
                <a:latin typeface="新宋体" panose="02010609030101010101" charset="-122"/>
                <a:ea typeface="新宋体" panose="02010609030101010101" charset="-122"/>
              </a:rPr>
              <a:t>;  </a:t>
            </a:r>
            <a:r>
              <a:rPr lang="en-US" altLang="zh-CN" sz="1800" b="1" dirty="0">
                <a:solidFill>
                  <a:srgbClr val="00B050"/>
                </a:solidFill>
                <a:latin typeface="新宋体" panose="02010609030101010101" charset="-122"/>
                <a:ea typeface="新宋体" panose="02010609030101010101" charset="-122"/>
              </a:rPr>
              <a:t>//</a:t>
            </a:r>
            <a:r>
              <a:rPr lang="zh-CN" altLang="en-US" sz="1800" b="1" dirty="0">
                <a:solidFill>
                  <a:srgbClr val="00B050"/>
                </a:solidFill>
                <a:latin typeface="新宋体" panose="02010609030101010101" charset="-122"/>
                <a:ea typeface="新宋体" panose="02010609030101010101" charset="-122"/>
              </a:rPr>
              <a:t>全局误差</a:t>
            </a:r>
            <a:endParaRPr lang="en-US" altLang="zh-CN" sz="1800" b="1" dirty="0">
              <a:solidFill>
                <a:srgbClr val="00B050"/>
              </a:solidFill>
              <a:latin typeface="新宋体" panose="02010609030101010101" charset="-122"/>
              <a:ea typeface="新宋体" panose="02010609030101010101" charset="-122"/>
            </a:endParaRPr>
          </a:p>
          <a:p>
            <a:endParaRPr lang="zh-CN" altLang="en-US" sz="1800" dirty="0"/>
          </a:p>
        </p:txBody>
      </p:sp>
      <p:sp>
        <p:nvSpPr>
          <p:cNvPr id="2" name="标题 1"/>
          <p:cNvSpPr>
            <a:spLocks noGrp="1"/>
          </p:cNvSpPr>
          <p:nvPr>
            <p:ph type="title"/>
          </p:nvPr>
        </p:nvSpPr>
        <p:spPr>
          <a:xfrm>
            <a:off x="3969060" y="4350644"/>
            <a:ext cx="2700300" cy="598623"/>
          </a:xfrm>
        </p:spPr>
        <p:txBody>
          <a:bodyPr>
            <a:normAutofit fontScale="90000"/>
          </a:bodyPr>
          <a:lstStyle/>
          <a:p>
            <a:r>
              <a:rPr lang="en-US" altLang="zh-CN" b="1" dirty="0">
                <a:latin typeface="楷体" panose="02010609060101010101" pitchFamily="49" charset="-122"/>
                <a:ea typeface="楷体" panose="02010609060101010101" pitchFamily="49" charset="-122"/>
                <a:cs typeface="Times New Roman" panose="02020603050405020304" pitchFamily="18" charset="0"/>
              </a:rPr>
              <a:t>BP</a:t>
            </a:r>
            <a:r>
              <a:rPr lang="en-US" altLang="zh-CN" b="1" dirty="0" smtClean="0">
                <a:latin typeface="楷体" panose="02010609060101010101" pitchFamily="49" charset="-122"/>
                <a:ea typeface="楷体" panose="02010609060101010101" pitchFamily="49" charset="-122"/>
              </a:rPr>
              <a:t> </a:t>
            </a:r>
            <a:r>
              <a:rPr lang="zh-CN" altLang="en-US" b="1" dirty="0" smtClean="0">
                <a:latin typeface="楷体" panose="02010609060101010101" pitchFamily="49" charset="-122"/>
                <a:ea typeface="楷体" panose="02010609060101010101" pitchFamily="49" charset="-122"/>
              </a:rPr>
              <a:t>网络的构造</a:t>
            </a:r>
            <a:endParaRPr lang="zh-CN" altLang="en-US"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99587" y="138139"/>
            <a:ext cx="6993396" cy="4569972"/>
          </a:xfrm>
        </p:spPr>
        <p:txBody>
          <a:bodyPr>
            <a:noAutofit/>
          </a:bodyPr>
          <a:lstStyle/>
          <a:p>
            <a:r>
              <a:rPr lang="en-US" altLang="zh-CN" sz="1350" dirty="0">
                <a:solidFill>
                  <a:srgbClr val="0000FF"/>
                </a:solidFill>
                <a:latin typeface="新宋体" panose="02010609030101010101" charset="-122"/>
                <a:ea typeface="新宋体" panose="02010609030101010101" charset="-122"/>
              </a:rPr>
              <a:t>INT </a:t>
            </a:r>
            <a:r>
              <a:rPr lang="en-US" altLang="zh-CN" sz="1350" dirty="0" err="1">
                <a:latin typeface="新宋体" panose="02010609030101010101" charset="-122"/>
                <a:ea typeface="新宋体" panose="02010609030101010101" charset="-122"/>
              </a:rPr>
              <a:t>RandomEqualINT</a:t>
            </a:r>
            <a:r>
              <a:rPr lang="en-US" altLang="zh-CN" sz="1350" dirty="0">
                <a:solidFill>
                  <a:srgbClr val="0000FF"/>
                </a:solidFill>
                <a:latin typeface="新宋体" panose="02010609030101010101" charset="-122"/>
                <a:ea typeface="新宋体" panose="02010609030101010101" charset="-122"/>
              </a:rPr>
              <a:t>(INT Low, INT High);   </a:t>
            </a:r>
            <a:r>
              <a:rPr lang="en-US" altLang="zh-CN" sz="1350" b="1" dirty="0">
                <a:solidFill>
                  <a:srgbClr val="00B050"/>
                </a:solidFill>
                <a:latin typeface="新宋体" panose="02010609030101010101" charset="-122"/>
                <a:ea typeface="新宋体" panose="02010609030101010101" charset="-122"/>
              </a:rPr>
              <a:t>//</a:t>
            </a:r>
            <a:r>
              <a:rPr lang="zh-CN" altLang="en-US" sz="1350" b="1" dirty="0">
                <a:solidFill>
                  <a:srgbClr val="00B050"/>
                </a:solidFill>
                <a:latin typeface="新宋体" panose="02010609030101010101" charset="-122"/>
                <a:ea typeface="新宋体" panose="02010609030101010101" charset="-122"/>
              </a:rPr>
              <a:t>随机产生整数</a:t>
            </a:r>
            <a:endParaRPr lang="en-US" altLang="zh-CN" sz="1350" b="1" dirty="0">
              <a:solidFill>
                <a:srgbClr val="00B050"/>
              </a:solidFill>
              <a:latin typeface="新宋体" panose="02010609030101010101" charset="-122"/>
              <a:ea typeface="新宋体" panose="02010609030101010101" charset="-122"/>
            </a:endParaRPr>
          </a:p>
          <a:p>
            <a:r>
              <a:rPr lang="en-US" altLang="zh-CN" sz="1350" dirty="0">
                <a:solidFill>
                  <a:srgbClr val="0000FF"/>
                </a:solidFill>
                <a:latin typeface="新宋体" panose="02010609030101010101" charset="-122"/>
                <a:ea typeface="新宋体" panose="02010609030101010101" charset="-122"/>
              </a:rPr>
              <a:t>REAL </a:t>
            </a:r>
            <a:r>
              <a:rPr lang="en-US" altLang="zh-CN" sz="1350" dirty="0" err="1">
                <a:latin typeface="新宋体" panose="02010609030101010101" charset="-122"/>
                <a:ea typeface="新宋体" panose="02010609030101010101" charset="-122"/>
              </a:rPr>
              <a:t>RandomEqualREAL</a:t>
            </a:r>
            <a:r>
              <a:rPr lang="en-US" altLang="zh-CN" sz="1350" dirty="0">
                <a:solidFill>
                  <a:srgbClr val="0000FF"/>
                </a:solidFill>
                <a:latin typeface="新宋体" panose="02010609030101010101" charset="-122"/>
                <a:ea typeface="新宋体" panose="02010609030101010101" charset="-122"/>
              </a:rPr>
              <a:t>(REAL Low, REAL High)</a:t>
            </a:r>
            <a:r>
              <a:rPr lang="en-US" altLang="zh-CN" sz="1350" b="1" dirty="0">
                <a:solidFill>
                  <a:srgbClr val="008000"/>
                </a:solidFill>
                <a:latin typeface="新宋体" panose="02010609030101010101" charset="-122"/>
                <a:ea typeface="新宋体" panose="02010609030101010101" charset="-122"/>
              </a:rPr>
              <a:t>/</a:t>
            </a:r>
            <a:r>
              <a:rPr lang="en-US" altLang="zh-CN" sz="1500" b="1" dirty="0">
                <a:solidFill>
                  <a:srgbClr val="00B050"/>
                </a:solidFill>
                <a:latin typeface="新宋体" panose="02010609030101010101" charset="-122"/>
                <a:ea typeface="新宋体" panose="02010609030101010101" charset="-122"/>
              </a:rPr>
              <a:t>/</a:t>
            </a:r>
            <a:r>
              <a:rPr lang="zh-CN" altLang="en-US" sz="1500" b="1" dirty="0">
                <a:solidFill>
                  <a:srgbClr val="00B050"/>
                </a:solidFill>
                <a:latin typeface="新宋体" panose="02010609030101010101" charset="-122"/>
                <a:ea typeface="新宋体" panose="02010609030101010101" charset="-122"/>
              </a:rPr>
              <a:t>返回</a:t>
            </a:r>
            <a:r>
              <a:rPr lang="en-US" altLang="zh-CN" sz="1500" b="1" dirty="0">
                <a:solidFill>
                  <a:srgbClr val="00B050"/>
                </a:solidFill>
                <a:latin typeface="新宋体" panose="02010609030101010101" charset="-122"/>
                <a:ea typeface="新宋体" panose="02010609030101010101" charset="-122"/>
              </a:rPr>
              <a:t>double</a:t>
            </a:r>
            <a:r>
              <a:rPr lang="zh-CN" altLang="en-US" sz="1500" b="1" dirty="0">
                <a:solidFill>
                  <a:srgbClr val="00B050"/>
                </a:solidFill>
                <a:latin typeface="新宋体" panose="02010609030101010101" charset="-122"/>
                <a:ea typeface="新宋体" panose="02010609030101010101" charset="-122"/>
              </a:rPr>
              <a:t>随机数</a:t>
            </a:r>
            <a:endParaRPr lang="zh-CN" altLang="en-US" sz="1500" b="1" dirty="0">
              <a:solidFill>
                <a:srgbClr val="00B050"/>
              </a:solidFill>
              <a:latin typeface="新宋体" panose="02010609030101010101" charset="-122"/>
              <a:ea typeface="新宋体" panose="02010609030101010101" charset="-122"/>
            </a:endParaRPr>
          </a:p>
          <a:p>
            <a:r>
              <a:rPr lang="en-US" altLang="zh-CN" sz="1350" dirty="0">
                <a:solidFill>
                  <a:srgbClr val="0000FF"/>
                </a:solidFill>
                <a:latin typeface="新宋体" panose="02010609030101010101" charset="-122"/>
                <a:ea typeface="新宋体" panose="02010609030101010101" charset="-122"/>
              </a:rPr>
              <a:t>void</a:t>
            </a:r>
            <a:r>
              <a:rPr lang="en-US" altLang="zh-CN" sz="1350" dirty="0">
                <a:solidFill>
                  <a:prstClr val="black"/>
                </a:solidFill>
                <a:latin typeface="新宋体" panose="02010609030101010101" charset="-122"/>
                <a:ea typeface="新宋体" panose="02010609030101010101" charset="-122"/>
              </a:rPr>
              <a:t> </a:t>
            </a:r>
            <a:r>
              <a:rPr lang="en-US" altLang="zh-CN" sz="1350" dirty="0" err="1">
                <a:solidFill>
                  <a:prstClr val="black"/>
                </a:solidFill>
                <a:latin typeface="新宋体" panose="02010609030101010101" charset="-122"/>
                <a:ea typeface="新宋体" panose="02010609030101010101" charset="-122"/>
              </a:rPr>
              <a:t>SetInput</a:t>
            </a:r>
            <a:r>
              <a:rPr lang="en-US" altLang="zh-CN" sz="1350" dirty="0">
                <a:solidFill>
                  <a:prstClr val="black"/>
                </a:solidFill>
                <a:latin typeface="新宋体" panose="02010609030101010101" charset="-122"/>
                <a:ea typeface="新宋体" panose="02010609030101010101" charset="-122"/>
              </a:rPr>
              <a:t>(</a:t>
            </a:r>
            <a:r>
              <a:rPr lang="en-US" altLang="zh-CN" sz="1350" dirty="0">
                <a:solidFill>
                  <a:srgbClr val="0000FF"/>
                </a:solidFill>
                <a:latin typeface="新宋体" panose="02010609030101010101" charset="-122"/>
                <a:ea typeface="新宋体" panose="02010609030101010101" charset="-122"/>
              </a:rPr>
              <a:t>NET* Net, REAL* Input</a:t>
            </a:r>
            <a:r>
              <a:rPr lang="en-US" altLang="zh-CN" sz="1350" dirty="0">
                <a:solidFill>
                  <a:prstClr val="black"/>
                </a:solidFill>
                <a:latin typeface="新宋体" panose="02010609030101010101" charset="-122"/>
                <a:ea typeface="新宋体" panose="02010609030101010101" charset="-122"/>
              </a:rPr>
              <a:t>);    </a:t>
            </a:r>
            <a:r>
              <a:rPr lang="en-US" altLang="zh-CN" sz="1500" b="1" dirty="0">
                <a:solidFill>
                  <a:srgbClr val="00B050"/>
                </a:solidFill>
                <a:latin typeface="新宋体" panose="02010609030101010101" charset="-122"/>
                <a:ea typeface="新宋体" panose="02010609030101010101" charset="-122"/>
              </a:rPr>
              <a:t>//</a:t>
            </a:r>
            <a:r>
              <a:rPr lang="zh-CN" altLang="en-US" sz="1500" b="1" dirty="0">
                <a:solidFill>
                  <a:srgbClr val="00B050"/>
                </a:solidFill>
                <a:latin typeface="新宋体" panose="02010609030101010101" charset="-122"/>
                <a:ea typeface="新宋体" panose="02010609030101010101" charset="-122"/>
              </a:rPr>
              <a:t>输入一组数据</a:t>
            </a:r>
            <a:endParaRPr lang="en-US" altLang="zh-CN" sz="1500" b="1" dirty="0">
              <a:solidFill>
                <a:srgbClr val="00B050"/>
              </a:solidFill>
              <a:latin typeface="新宋体" panose="02010609030101010101" charset="-122"/>
              <a:ea typeface="新宋体" panose="02010609030101010101" charset="-122"/>
            </a:endParaRPr>
          </a:p>
          <a:p>
            <a:r>
              <a:rPr lang="en-US" altLang="zh-CN" sz="1350" dirty="0">
                <a:solidFill>
                  <a:srgbClr val="0000FF"/>
                </a:solidFill>
                <a:latin typeface="新宋体" panose="02010609030101010101" charset="-122"/>
                <a:ea typeface="新宋体" panose="02010609030101010101" charset="-122"/>
              </a:rPr>
              <a:t>void</a:t>
            </a:r>
            <a:r>
              <a:rPr lang="en-US" altLang="zh-CN" sz="1350" dirty="0">
                <a:solidFill>
                  <a:prstClr val="black"/>
                </a:solidFill>
                <a:latin typeface="新宋体" panose="02010609030101010101" charset="-122"/>
                <a:ea typeface="新宋体" panose="02010609030101010101" charset="-122"/>
              </a:rPr>
              <a:t> </a:t>
            </a:r>
            <a:r>
              <a:rPr lang="en-US" altLang="zh-CN" sz="1350" dirty="0" err="1">
                <a:solidFill>
                  <a:prstClr val="black"/>
                </a:solidFill>
                <a:latin typeface="新宋体" panose="02010609030101010101" charset="-122"/>
                <a:ea typeface="新宋体" panose="02010609030101010101" charset="-122"/>
              </a:rPr>
              <a:t>GetOutput</a:t>
            </a:r>
            <a:r>
              <a:rPr lang="en-US" altLang="zh-CN" sz="1350" dirty="0">
                <a:solidFill>
                  <a:prstClr val="black"/>
                </a:solidFill>
                <a:latin typeface="新宋体" panose="02010609030101010101" charset="-122"/>
                <a:ea typeface="新宋体" panose="02010609030101010101" charset="-122"/>
              </a:rPr>
              <a:t>(</a:t>
            </a:r>
            <a:r>
              <a:rPr lang="en-US" altLang="zh-CN" sz="1350" dirty="0">
                <a:solidFill>
                  <a:srgbClr val="0000FF"/>
                </a:solidFill>
                <a:latin typeface="新宋体" panose="02010609030101010101" charset="-122"/>
                <a:ea typeface="新宋体" panose="02010609030101010101" charset="-122"/>
              </a:rPr>
              <a:t>NET* Net, REAL* Output</a:t>
            </a:r>
            <a:r>
              <a:rPr lang="en-US" altLang="zh-CN" sz="1350" dirty="0">
                <a:solidFill>
                  <a:prstClr val="black"/>
                </a:solidFill>
                <a:latin typeface="新宋体" panose="02010609030101010101" charset="-122"/>
                <a:ea typeface="新宋体" panose="02010609030101010101" charset="-122"/>
              </a:rPr>
              <a:t>);  </a:t>
            </a:r>
            <a:r>
              <a:rPr lang="en-US" altLang="zh-CN" sz="1500" b="1" dirty="0">
                <a:solidFill>
                  <a:srgbClr val="00B050"/>
                </a:solidFill>
                <a:latin typeface="新宋体" panose="02010609030101010101" charset="-122"/>
                <a:ea typeface="新宋体" panose="02010609030101010101" charset="-122"/>
              </a:rPr>
              <a:t>//</a:t>
            </a:r>
            <a:r>
              <a:rPr lang="zh-CN" altLang="en-US" sz="1500" b="1" dirty="0">
                <a:solidFill>
                  <a:srgbClr val="00B050"/>
                </a:solidFill>
                <a:latin typeface="新宋体" panose="02010609030101010101" charset="-122"/>
                <a:ea typeface="新宋体" panose="02010609030101010101" charset="-122"/>
              </a:rPr>
              <a:t>输出一组数据</a:t>
            </a:r>
            <a:endParaRPr lang="en-US" altLang="zh-CN" sz="1500" b="1" dirty="0">
              <a:solidFill>
                <a:srgbClr val="00B050"/>
              </a:solidFill>
              <a:latin typeface="新宋体" panose="02010609030101010101" charset="-122"/>
              <a:ea typeface="新宋体" panose="02010609030101010101" charset="-122"/>
            </a:endParaRPr>
          </a:p>
          <a:p>
            <a:r>
              <a:rPr lang="en-US" altLang="zh-CN" sz="1350" dirty="0">
                <a:solidFill>
                  <a:srgbClr val="0000FF"/>
                </a:solidFill>
                <a:latin typeface="新宋体" panose="02010609030101010101" charset="-122"/>
                <a:ea typeface="新宋体" panose="02010609030101010101" charset="-122"/>
              </a:rPr>
              <a:t>void</a:t>
            </a:r>
            <a:r>
              <a:rPr lang="en-US" altLang="zh-CN" sz="1350" dirty="0">
                <a:solidFill>
                  <a:prstClr val="black"/>
                </a:solidFill>
                <a:latin typeface="新宋体" panose="02010609030101010101" charset="-122"/>
                <a:ea typeface="新宋体" panose="02010609030101010101" charset="-122"/>
              </a:rPr>
              <a:t> </a:t>
            </a:r>
            <a:r>
              <a:rPr lang="en-US" altLang="zh-CN" sz="1350" dirty="0" err="1">
                <a:solidFill>
                  <a:prstClr val="black"/>
                </a:solidFill>
                <a:latin typeface="新宋体" panose="02010609030101010101" charset="-122"/>
                <a:ea typeface="新宋体" panose="02010609030101010101" charset="-122"/>
              </a:rPr>
              <a:t>RandomWeights</a:t>
            </a:r>
            <a:r>
              <a:rPr lang="en-US" altLang="zh-CN" sz="1500" dirty="0">
                <a:latin typeface="新宋体" panose="02010609030101010101" charset="-122"/>
                <a:ea typeface="新宋体" panose="02010609030101010101" charset="-122"/>
              </a:rPr>
              <a:t>();</a:t>
            </a:r>
            <a:r>
              <a:rPr lang="en-US" altLang="zh-CN" sz="1500" b="1" dirty="0">
                <a:solidFill>
                  <a:srgbClr val="00B050"/>
                </a:solidFill>
                <a:latin typeface="新宋体" panose="02010609030101010101" charset="-122"/>
                <a:ea typeface="新宋体" panose="02010609030101010101" charset="-122"/>
              </a:rPr>
              <a:t>                  //</a:t>
            </a:r>
            <a:r>
              <a:rPr lang="zh-CN" altLang="en-US" sz="1500" b="1" dirty="0">
                <a:solidFill>
                  <a:srgbClr val="00B050"/>
                </a:solidFill>
                <a:latin typeface="新宋体" panose="02010609030101010101" charset="-122"/>
                <a:ea typeface="新宋体" panose="02010609030101010101" charset="-122"/>
              </a:rPr>
              <a:t>随机化权值</a:t>
            </a:r>
            <a:endParaRPr lang="el-GR" altLang="zh-CN" sz="1500" b="1" dirty="0">
              <a:solidFill>
                <a:srgbClr val="00B050"/>
              </a:solidFill>
              <a:latin typeface="新宋体" panose="02010609030101010101" charset="-122"/>
              <a:ea typeface="新宋体" panose="02010609030101010101" charset="-122"/>
            </a:endParaRPr>
          </a:p>
          <a:p>
            <a:r>
              <a:rPr lang="en-US" altLang="zh-CN" sz="1350" dirty="0">
                <a:solidFill>
                  <a:srgbClr val="0000FF"/>
                </a:solidFill>
                <a:latin typeface="新宋体" panose="02010609030101010101" charset="-122"/>
                <a:ea typeface="新宋体" panose="02010609030101010101" charset="-122"/>
              </a:rPr>
              <a:t>void</a:t>
            </a:r>
            <a:r>
              <a:rPr lang="en-US" altLang="zh-CN" sz="1350" dirty="0">
                <a:solidFill>
                  <a:prstClr val="black"/>
                </a:solidFill>
                <a:latin typeface="新宋体" panose="02010609030101010101" charset="-122"/>
                <a:ea typeface="新宋体" panose="02010609030101010101" charset="-122"/>
              </a:rPr>
              <a:t> </a:t>
            </a:r>
            <a:r>
              <a:rPr lang="en-US" altLang="zh-CN" sz="1350" dirty="0" err="1">
                <a:solidFill>
                  <a:prstClr val="black"/>
                </a:solidFill>
                <a:latin typeface="新宋体" panose="02010609030101010101" charset="-122"/>
                <a:ea typeface="新宋体" panose="02010609030101010101" charset="-122"/>
              </a:rPr>
              <a:t>SaveWeights</a:t>
            </a:r>
            <a:r>
              <a:rPr lang="en-US" altLang="zh-CN" sz="1350" dirty="0">
                <a:solidFill>
                  <a:prstClr val="black"/>
                </a:solidFill>
                <a:latin typeface="新宋体" panose="02010609030101010101" charset="-122"/>
                <a:ea typeface="新宋体" panose="02010609030101010101" charset="-122"/>
              </a:rPr>
              <a:t>(</a:t>
            </a:r>
            <a:r>
              <a:rPr lang="en-US" altLang="zh-CN" sz="1350" dirty="0">
                <a:solidFill>
                  <a:srgbClr val="0000FF"/>
                </a:solidFill>
                <a:latin typeface="新宋体" panose="02010609030101010101" charset="-122"/>
                <a:ea typeface="新宋体" panose="02010609030101010101" charset="-122"/>
              </a:rPr>
              <a:t>NET* </a:t>
            </a:r>
            <a:r>
              <a:rPr lang="en-US" altLang="zh-CN" sz="1350" dirty="0">
                <a:latin typeface="新宋体" panose="02010609030101010101" charset="-122"/>
                <a:ea typeface="新宋体" panose="02010609030101010101" charset="-122"/>
              </a:rPr>
              <a:t>Net</a:t>
            </a:r>
            <a:r>
              <a:rPr lang="en-US" altLang="zh-CN" sz="1350" dirty="0">
                <a:solidFill>
                  <a:prstClr val="black"/>
                </a:solidFill>
                <a:latin typeface="新宋体" panose="02010609030101010101" charset="-122"/>
                <a:ea typeface="新宋体" panose="02010609030101010101" charset="-122"/>
              </a:rPr>
              <a:t>);               </a:t>
            </a:r>
            <a:r>
              <a:rPr lang="en-US" altLang="zh-CN" sz="1500" b="1" dirty="0">
                <a:solidFill>
                  <a:srgbClr val="00B050"/>
                </a:solidFill>
                <a:latin typeface="新宋体" panose="02010609030101010101" charset="-122"/>
                <a:ea typeface="新宋体" panose="02010609030101010101" charset="-122"/>
              </a:rPr>
              <a:t>//</a:t>
            </a:r>
            <a:r>
              <a:rPr lang="zh-CN" altLang="en-US" sz="1500" b="1" dirty="0">
                <a:solidFill>
                  <a:srgbClr val="00B050"/>
                </a:solidFill>
                <a:latin typeface="新宋体" panose="02010609030101010101" charset="-122"/>
                <a:ea typeface="新宋体" panose="02010609030101010101" charset="-122"/>
              </a:rPr>
              <a:t>保存权值</a:t>
            </a:r>
            <a:endParaRPr lang="el-GR" altLang="zh-CN" sz="1500" b="1" dirty="0">
              <a:solidFill>
                <a:srgbClr val="00B050"/>
              </a:solidFill>
              <a:latin typeface="新宋体" panose="02010609030101010101" charset="-122"/>
              <a:ea typeface="新宋体" panose="02010609030101010101" charset="-122"/>
            </a:endParaRPr>
          </a:p>
          <a:p>
            <a:r>
              <a:rPr lang="en-US" altLang="zh-CN" sz="1350" dirty="0">
                <a:solidFill>
                  <a:srgbClr val="0000FF"/>
                </a:solidFill>
                <a:latin typeface="新宋体" panose="02010609030101010101" charset="-122"/>
                <a:ea typeface="新宋体" panose="02010609030101010101" charset="-122"/>
              </a:rPr>
              <a:t>void</a:t>
            </a:r>
            <a:r>
              <a:rPr lang="en-US" altLang="zh-CN" sz="1350" dirty="0">
                <a:solidFill>
                  <a:prstClr val="black"/>
                </a:solidFill>
                <a:latin typeface="新宋体" panose="02010609030101010101" charset="-122"/>
                <a:ea typeface="新宋体" panose="02010609030101010101" charset="-122"/>
              </a:rPr>
              <a:t> </a:t>
            </a:r>
            <a:r>
              <a:rPr lang="en-US" altLang="zh-CN" sz="1350" dirty="0" err="1">
                <a:solidFill>
                  <a:prstClr val="black"/>
                </a:solidFill>
                <a:latin typeface="新宋体" panose="02010609030101010101" charset="-122"/>
                <a:ea typeface="新宋体" panose="02010609030101010101" charset="-122"/>
              </a:rPr>
              <a:t>PropagateLayer</a:t>
            </a:r>
            <a:r>
              <a:rPr lang="en-US" altLang="zh-CN" sz="1350" dirty="0">
                <a:solidFill>
                  <a:prstClr val="black"/>
                </a:solidFill>
                <a:latin typeface="新宋体" panose="02010609030101010101" charset="-122"/>
                <a:ea typeface="新宋体" panose="02010609030101010101" charset="-122"/>
              </a:rPr>
              <a:t>(</a:t>
            </a:r>
            <a:r>
              <a:rPr lang="en-US" altLang="zh-CN" sz="1350" dirty="0">
                <a:solidFill>
                  <a:srgbClr val="0000FF"/>
                </a:solidFill>
                <a:latin typeface="新宋体" panose="02010609030101010101" charset="-122"/>
                <a:ea typeface="新宋体" panose="02010609030101010101" charset="-122"/>
              </a:rPr>
              <a:t>NET* </a:t>
            </a:r>
            <a:r>
              <a:rPr lang="en-US" altLang="zh-CN" sz="1350" dirty="0">
                <a:latin typeface="新宋体" panose="02010609030101010101" charset="-122"/>
                <a:ea typeface="新宋体" panose="02010609030101010101" charset="-122"/>
              </a:rPr>
              <a:t>Net</a:t>
            </a:r>
            <a:r>
              <a:rPr lang="en-US" altLang="zh-CN" sz="1350" dirty="0">
                <a:solidFill>
                  <a:srgbClr val="0000FF"/>
                </a:solidFill>
                <a:latin typeface="新宋体" panose="02010609030101010101" charset="-122"/>
                <a:ea typeface="新宋体" panose="02010609030101010101" charset="-122"/>
              </a:rPr>
              <a:t>, LAYER* </a:t>
            </a:r>
            <a:r>
              <a:rPr lang="en-US" altLang="zh-CN" sz="1350" dirty="0">
                <a:latin typeface="新宋体" panose="02010609030101010101" charset="-122"/>
                <a:ea typeface="新宋体" panose="02010609030101010101" charset="-122"/>
              </a:rPr>
              <a:t>Lower</a:t>
            </a:r>
            <a:r>
              <a:rPr lang="en-US" altLang="zh-CN" sz="1350" dirty="0">
                <a:solidFill>
                  <a:srgbClr val="0000FF"/>
                </a:solidFill>
                <a:latin typeface="新宋体" panose="02010609030101010101" charset="-122"/>
                <a:ea typeface="新宋体" panose="02010609030101010101" charset="-122"/>
              </a:rPr>
              <a:t>, LAYER* </a:t>
            </a:r>
            <a:r>
              <a:rPr lang="en-US" altLang="zh-CN" sz="1350" dirty="0">
                <a:latin typeface="新宋体" panose="02010609030101010101" charset="-122"/>
                <a:ea typeface="新宋体" panose="02010609030101010101" charset="-122"/>
              </a:rPr>
              <a:t>Upper</a:t>
            </a:r>
            <a:r>
              <a:rPr lang="en-US" altLang="zh-CN" sz="1350" dirty="0">
                <a:solidFill>
                  <a:prstClr val="black"/>
                </a:solidFill>
                <a:latin typeface="新宋体" panose="02010609030101010101" charset="-122"/>
                <a:ea typeface="新宋体" panose="02010609030101010101" charset="-122"/>
              </a:rPr>
              <a:t>); </a:t>
            </a:r>
            <a:r>
              <a:rPr lang="en-US" altLang="zh-CN" sz="1500" b="1" dirty="0">
                <a:solidFill>
                  <a:srgbClr val="00B050"/>
                </a:solidFill>
                <a:latin typeface="新宋体" panose="02010609030101010101" charset="-122"/>
                <a:ea typeface="新宋体" panose="02010609030101010101" charset="-122"/>
              </a:rPr>
              <a:t>//</a:t>
            </a:r>
            <a:r>
              <a:rPr lang="zh-CN" altLang="en-US" sz="1500" b="1" dirty="0">
                <a:solidFill>
                  <a:srgbClr val="00B050"/>
                </a:solidFill>
                <a:latin typeface="新宋体" panose="02010609030101010101" charset="-122"/>
                <a:ea typeface="新宋体" panose="02010609030101010101" charset="-122"/>
              </a:rPr>
              <a:t>层传播</a:t>
            </a:r>
            <a:endParaRPr lang="zh-CN" altLang="en-US" sz="1500" b="1" dirty="0">
              <a:solidFill>
                <a:srgbClr val="00B050"/>
              </a:solidFill>
              <a:latin typeface="新宋体" panose="02010609030101010101" charset="-122"/>
              <a:ea typeface="新宋体" panose="02010609030101010101" charset="-122"/>
            </a:endParaRPr>
          </a:p>
          <a:p>
            <a:r>
              <a:rPr lang="en-US" altLang="zh-CN" sz="1350" dirty="0">
                <a:solidFill>
                  <a:srgbClr val="0000FF"/>
                </a:solidFill>
                <a:latin typeface="新宋体" panose="02010609030101010101" charset="-122"/>
                <a:ea typeface="新宋体" panose="02010609030101010101" charset="-122"/>
              </a:rPr>
              <a:t>void</a:t>
            </a:r>
            <a:r>
              <a:rPr lang="en-US" altLang="zh-CN" sz="1350" dirty="0">
                <a:solidFill>
                  <a:prstClr val="black"/>
                </a:solidFill>
                <a:latin typeface="新宋体" panose="02010609030101010101" charset="-122"/>
                <a:ea typeface="新宋体" panose="02010609030101010101" charset="-122"/>
              </a:rPr>
              <a:t> </a:t>
            </a:r>
            <a:r>
              <a:rPr lang="en-US" altLang="zh-CN" sz="1350" dirty="0" err="1">
                <a:solidFill>
                  <a:prstClr val="black"/>
                </a:solidFill>
                <a:latin typeface="新宋体" panose="02010609030101010101" charset="-122"/>
                <a:ea typeface="新宋体" panose="02010609030101010101" charset="-122"/>
              </a:rPr>
              <a:t>PropagateNet</a:t>
            </a:r>
            <a:r>
              <a:rPr lang="en-US" altLang="zh-CN" sz="1350" dirty="0">
                <a:solidFill>
                  <a:prstClr val="black"/>
                </a:solidFill>
                <a:latin typeface="新宋体" panose="02010609030101010101" charset="-122"/>
                <a:ea typeface="新宋体" panose="02010609030101010101" charset="-122"/>
              </a:rPr>
              <a:t>(</a:t>
            </a:r>
            <a:r>
              <a:rPr lang="en-US" altLang="zh-CN" sz="1350" dirty="0">
                <a:solidFill>
                  <a:srgbClr val="0000FF"/>
                </a:solidFill>
                <a:latin typeface="新宋体" panose="02010609030101010101" charset="-122"/>
                <a:ea typeface="新宋体" panose="02010609030101010101" charset="-122"/>
              </a:rPr>
              <a:t>NET* </a:t>
            </a:r>
            <a:r>
              <a:rPr lang="en-US" altLang="zh-CN" sz="1350" dirty="0">
                <a:latin typeface="新宋体" panose="02010609030101010101" charset="-122"/>
                <a:ea typeface="新宋体" panose="02010609030101010101" charset="-122"/>
              </a:rPr>
              <a:t>Net</a:t>
            </a:r>
            <a:r>
              <a:rPr lang="en-US" altLang="zh-CN" sz="1350" dirty="0">
                <a:solidFill>
                  <a:prstClr val="black"/>
                </a:solidFill>
                <a:latin typeface="新宋体" panose="02010609030101010101" charset="-122"/>
                <a:ea typeface="新宋体" panose="02010609030101010101" charset="-122"/>
              </a:rPr>
              <a:t>);              </a:t>
            </a:r>
            <a:r>
              <a:rPr lang="en-US" altLang="zh-CN" sz="1500" b="1" dirty="0">
                <a:solidFill>
                  <a:srgbClr val="00B050"/>
                </a:solidFill>
                <a:latin typeface="新宋体" panose="02010609030101010101" charset="-122"/>
                <a:ea typeface="新宋体" panose="02010609030101010101" charset="-122"/>
              </a:rPr>
              <a:t>//</a:t>
            </a:r>
            <a:r>
              <a:rPr lang="zh-CN" altLang="en-US" sz="1500" b="1" dirty="0">
                <a:solidFill>
                  <a:srgbClr val="00B050"/>
                </a:solidFill>
                <a:latin typeface="新宋体" panose="02010609030101010101" charset="-122"/>
                <a:ea typeface="新宋体" panose="02010609030101010101" charset="-122"/>
              </a:rPr>
              <a:t>网络传播</a:t>
            </a:r>
            <a:endParaRPr lang="zh-CN" altLang="en-US" sz="1500" b="1" dirty="0">
              <a:solidFill>
                <a:srgbClr val="00B050"/>
              </a:solidFill>
              <a:latin typeface="新宋体" panose="02010609030101010101" charset="-122"/>
              <a:ea typeface="新宋体" panose="02010609030101010101" charset="-122"/>
            </a:endParaRPr>
          </a:p>
          <a:p>
            <a:pPr lvl="0"/>
            <a:r>
              <a:rPr lang="en-US" altLang="zh-CN" sz="1350" dirty="0">
                <a:solidFill>
                  <a:srgbClr val="0000FF"/>
                </a:solidFill>
                <a:latin typeface="新宋体" panose="02010609030101010101" charset="-122"/>
                <a:ea typeface="新宋体" panose="02010609030101010101" charset="-122"/>
              </a:rPr>
              <a:t>void</a:t>
            </a:r>
            <a:r>
              <a:rPr lang="en-US" altLang="zh-CN" sz="1350" dirty="0">
                <a:solidFill>
                  <a:prstClr val="black"/>
                </a:solidFill>
                <a:latin typeface="新宋体" panose="02010609030101010101" charset="-122"/>
                <a:ea typeface="新宋体" panose="02010609030101010101" charset="-122"/>
              </a:rPr>
              <a:t> </a:t>
            </a:r>
            <a:r>
              <a:rPr lang="en-US" altLang="zh-CN" sz="1350" dirty="0" err="1">
                <a:solidFill>
                  <a:prstClr val="black"/>
                </a:solidFill>
                <a:latin typeface="新宋体" panose="02010609030101010101" charset="-122"/>
                <a:ea typeface="新宋体" panose="02010609030101010101" charset="-122"/>
              </a:rPr>
              <a:t>ComputeOutputError</a:t>
            </a:r>
            <a:r>
              <a:rPr lang="en-US" altLang="zh-CN" sz="1350" dirty="0">
                <a:solidFill>
                  <a:prstClr val="black"/>
                </a:solidFill>
                <a:latin typeface="新宋体" panose="02010609030101010101" charset="-122"/>
                <a:ea typeface="新宋体" panose="02010609030101010101" charset="-122"/>
              </a:rPr>
              <a:t>(</a:t>
            </a:r>
            <a:r>
              <a:rPr lang="en-US" altLang="zh-CN" sz="1350" dirty="0">
                <a:solidFill>
                  <a:srgbClr val="0000FF"/>
                </a:solidFill>
                <a:latin typeface="新宋体" panose="02010609030101010101" charset="-122"/>
                <a:ea typeface="新宋体" panose="02010609030101010101" charset="-122"/>
              </a:rPr>
              <a:t>NET* </a:t>
            </a:r>
            <a:r>
              <a:rPr lang="en-US" altLang="zh-CN" sz="1350" dirty="0">
                <a:latin typeface="新宋体" panose="02010609030101010101" charset="-122"/>
                <a:ea typeface="新宋体" panose="02010609030101010101" charset="-122"/>
              </a:rPr>
              <a:t>Net</a:t>
            </a:r>
            <a:r>
              <a:rPr lang="en-US" altLang="zh-CN" sz="1350" dirty="0">
                <a:solidFill>
                  <a:srgbClr val="0000FF"/>
                </a:solidFill>
                <a:latin typeface="新宋体" panose="02010609030101010101" charset="-122"/>
                <a:ea typeface="新宋体" panose="02010609030101010101" charset="-122"/>
              </a:rPr>
              <a:t>, REAL* </a:t>
            </a:r>
            <a:r>
              <a:rPr lang="en-US" altLang="zh-CN" sz="1350" dirty="0">
                <a:latin typeface="新宋体" panose="02010609030101010101" charset="-122"/>
                <a:ea typeface="新宋体" panose="02010609030101010101" charset="-122"/>
              </a:rPr>
              <a:t>Target</a:t>
            </a:r>
            <a:r>
              <a:rPr lang="en-US" altLang="zh-CN" sz="1350" dirty="0">
                <a:solidFill>
                  <a:prstClr val="black"/>
                </a:solidFill>
                <a:latin typeface="新宋体" panose="02010609030101010101" charset="-122"/>
                <a:ea typeface="新宋体" panose="02010609030101010101" charset="-122"/>
              </a:rPr>
              <a:t>); </a:t>
            </a:r>
            <a:r>
              <a:rPr lang="en-US" altLang="zh-CN" sz="1500" b="1" dirty="0">
                <a:solidFill>
                  <a:srgbClr val="00B050"/>
                </a:solidFill>
                <a:latin typeface="新宋体" panose="02010609030101010101" charset="-122"/>
                <a:ea typeface="新宋体" panose="02010609030101010101" charset="-122"/>
              </a:rPr>
              <a:t>//</a:t>
            </a:r>
            <a:r>
              <a:rPr lang="zh-CN" altLang="en-US" sz="1500" b="1" dirty="0">
                <a:solidFill>
                  <a:srgbClr val="00B050"/>
                </a:solidFill>
                <a:latin typeface="新宋体" panose="02010609030101010101" charset="-122"/>
                <a:ea typeface="新宋体" panose="02010609030101010101" charset="-122"/>
              </a:rPr>
              <a:t>计算输出层的误差</a:t>
            </a:r>
            <a:endParaRPr lang="en-US" altLang="zh-CN" sz="1500" b="1" dirty="0">
              <a:solidFill>
                <a:srgbClr val="00B050"/>
              </a:solidFill>
              <a:latin typeface="新宋体" panose="02010609030101010101" charset="-122"/>
              <a:ea typeface="新宋体" panose="02010609030101010101" charset="-122"/>
            </a:endParaRPr>
          </a:p>
          <a:p>
            <a:r>
              <a:rPr lang="en-US" altLang="zh-CN" sz="1350" dirty="0">
                <a:solidFill>
                  <a:srgbClr val="0000FF"/>
                </a:solidFill>
                <a:latin typeface="新宋体" panose="02010609030101010101" charset="-122"/>
                <a:ea typeface="新宋体" panose="02010609030101010101" charset="-122"/>
              </a:rPr>
              <a:t>void</a:t>
            </a:r>
            <a:r>
              <a:rPr lang="en-US" altLang="zh-CN" sz="1350" dirty="0">
                <a:solidFill>
                  <a:prstClr val="black"/>
                </a:solidFill>
                <a:latin typeface="新宋体" panose="02010609030101010101" charset="-122"/>
                <a:ea typeface="新宋体" panose="02010609030101010101" charset="-122"/>
              </a:rPr>
              <a:t> </a:t>
            </a:r>
            <a:r>
              <a:rPr lang="en-US" altLang="zh-CN" sz="1350" dirty="0" err="1">
                <a:solidFill>
                  <a:prstClr val="black"/>
                </a:solidFill>
                <a:latin typeface="新宋体" panose="02010609030101010101" charset="-122"/>
                <a:ea typeface="新宋体" panose="02010609030101010101" charset="-122"/>
              </a:rPr>
              <a:t>BackpropagateLayer</a:t>
            </a:r>
            <a:r>
              <a:rPr lang="en-US" altLang="zh-CN" sz="1350" dirty="0">
                <a:solidFill>
                  <a:prstClr val="black"/>
                </a:solidFill>
                <a:latin typeface="新宋体" panose="02010609030101010101" charset="-122"/>
                <a:ea typeface="新宋体" panose="02010609030101010101" charset="-122"/>
              </a:rPr>
              <a:t>(</a:t>
            </a:r>
            <a:r>
              <a:rPr lang="en-US" altLang="zh-CN" sz="1350" dirty="0">
                <a:solidFill>
                  <a:srgbClr val="0000FF"/>
                </a:solidFill>
                <a:latin typeface="新宋体" panose="02010609030101010101" charset="-122"/>
                <a:ea typeface="新宋体" panose="02010609030101010101" charset="-122"/>
              </a:rPr>
              <a:t>NET* </a:t>
            </a:r>
            <a:r>
              <a:rPr lang="en-US" altLang="zh-CN" sz="1350" dirty="0">
                <a:latin typeface="新宋体" panose="02010609030101010101" charset="-122"/>
                <a:ea typeface="新宋体" panose="02010609030101010101" charset="-122"/>
              </a:rPr>
              <a:t>Net</a:t>
            </a:r>
            <a:r>
              <a:rPr lang="en-US" altLang="zh-CN" sz="1350" dirty="0">
                <a:solidFill>
                  <a:srgbClr val="0000FF"/>
                </a:solidFill>
                <a:latin typeface="新宋体" panose="02010609030101010101" charset="-122"/>
                <a:ea typeface="新宋体" panose="02010609030101010101" charset="-122"/>
              </a:rPr>
              <a:t>, LAYER* </a:t>
            </a:r>
            <a:r>
              <a:rPr lang="en-US" altLang="zh-CN" sz="1350" dirty="0">
                <a:latin typeface="新宋体" panose="02010609030101010101" charset="-122"/>
                <a:ea typeface="新宋体" panose="02010609030101010101" charset="-122"/>
              </a:rPr>
              <a:t>Upper</a:t>
            </a:r>
            <a:r>
              <a:rPr lang="en-US" altLang="zh-CN" sz="1350" dirty="0">
                <a:solidFill>
                  <a:srgbClr val="0000FF"/>
                </a:solidFill>
                <a:latin typeface="新宋体" panose="02010609030101010101" charset="-122"/>
                <a:ea typeface="新宋体" panose="02010609030101010101" charset="-122"/>
              </a:rPr>
              <a:t>, LAYER* </a:t>
            </a:r>
            <a:r>
              <a:rPr lang="en-US" altLang="zh-CN" sz="1350" dirty="0">
                <a:latin typeface="新宋体" panose="02010609030101010101" charset="-122"/>
                <a:ea typeface="新宋体" panose="02010609030101010101" charset="-122"/>
              </a:rPr>
              <a:t>Lower</a:t>
            </a:r>
            <a:r>
              <a:rPr lang="en-US" altLang="zh-CN" sz="1350" dirty="0">
                <a:solidFill>
                  <a:prstClr val="black"/>
                </a:solidFill>
                <a:latin typeface="新宋体" panose="02010609030101010101" charset="-122"/>
                <a:ea typeface="新宋体" panose="02010609030101010101" charset="-122"/>
              </a:rPr>
              <a:t>);</a:t>
            </a:r>
            <a:r>
              <a:rPr lang="en-US" altLang="zh-CN" sz="1350" dirty="0">
                <a:solidFill>
                  <a:srgbClr val="008000"/>
                </a:solidFill>
                <a:latin typeface="新宋体" panose="02010609030101010101" charset="-122"/>
                <a:ea typeface="新宋体" panose="02010609030101010101" charset="-122"/>
              </a:rPr>
              <a:t>//</a:t>
            </a:r>
            <a:r>
              <a:rPr lang="zh-CN" altLang="en-US" sz="1500" b="1" dirty="0">
                <a:solidFill>
                  <a:srgbClr val="00B050"/>
                </a:solidFill>
                <a:latin typeface="新宋体" panose="02010609030101010101" charset="-122"/>
                <a:ea typeface="新宋体" panose="02010609030101010101" charset="-122"/>
              </a:rPr>
              <a:t>层反向传播</a:t>
            </a:r>
            <a:endParaRPr lang="zh-CN" altLang="en-US" sz="1500" b="1" dirty="0">
              <a:solidFill>
                <a:srgbClr val="00B050"/>
              </a:solidFill>
              <a:latin typeface="新宋体" panose="02010609030101010101" charset="-122"/>
              <a:ea typeface="新宋体" panose="02010609030101010101" charset="-122"/>
            </a:endParaRPr>
          </a:p>
          <a:p>
            <a:r>
              <a:rPr lang="en-US" altLang="zh-CN" sz="1350" dirty="0">
                <a:solidFill>
                  <a:srgbClr val="0000FF"/>
                </a:solidFill>
                <a:latin typeface="新宋体" panose="02010609030101010101" charset="-122"/>
                <a:ea typeface="新宋体" panose="02010609030101010101" charset="-122"/>
              </a:rPr>
              <a:t>void</a:t>
            </a:r>
            <a:r>
              <a:rPr lang="en-US" altLang="zh-CN" sz="1350" dirty="0">
                <a:solidFill>
                  <a:prstClr val="black"/>
                </a:solidFill>
                <a:latin typeface="新宋体" panose="02010609030101010101" charset="-122"/>
                <a:ea typeface="新宋体" panose="02010609030101010101" charset="-122"/>
              </a:rPr>
              <a:t> </a:t>
            </a:r>
            <a:r>
              <a:rPr lang="en-US" altLang="zh-CN" sz="1350" dirty="0" err="1">
                <a:solidFill>
                  <a:prstClr val="black"/>
                </a:solidFill>
                <a:latin typeface="新宋体" panose="02010609030101010101" charset="-122"/>
                <a:ea typeface="新宋体" panose="02010609030101010101" charset="-122"/>
              </a:rPr>
              <a:t>BackpropagateNet</a:t>
            </a:r>
            <a:r>
              <a:rPr lang="en-US" altLang="zh-CN" sz="1350" dirty="0">
                <a:solidFill>
                  <a:prstClr val="black"/>
                </a:solidFill>
                <a:latin typeface="新宋体" panose="02010609030101010101" charset="-122"/>
                <a:ea typeface="新宋体" panose="02010609030101010101" charset="-122"/>
              </a:rPr>
              <a:t>(</a:t>
            </a:r>
            <a:r>
              <a:rPr lang="en-US" altLang="zh-CN" sz="1350" dirty="0">
                <a:solidFill>
                  <a:srgbClr val="0000FF"/>
                </a:solidFill>
                <a:latin typeface="新宋体" panose="02010609030101010101" charset="-122"/>
                <a:ea typeface="新宋体" panose="02010609030101010101" charset="-122"/>
              </a:rPr>
              <a:t>NET* </a:t>
            </a:r>
            <a:r>
              <a:rPr lang="en-US" altLang="zh-CN" sz="1350" dirty="0">
                <a:latin typeface="新宋体" panose="02010609030101010101" charset="-122"/>
                <a:ea typeface="新宋体" panose="02010609030101010101" charset="-122"/>
              </a:rPr>
              <a:t>Net</a:t>
            </a:r>
            <a:r>
              <a:rPr lang="en-US" altLang="zh-CN" sz="1350" dirty="0">
                <a:solidFill>
                  <a:prstClr val="black"/>
                </a:solidFill>
                <a:latin typeface="新宋体" panose="02010609030101010101" charset="-122"/>
                <a:ea typeface="新宋体" panose="02010609030101010101" charset="-122"/>
              </a:rPr>
              <a:t>);         </a:t>
            </a:r>
            <a:r>
              <a:rPr lang="en-US" altLang="zh-CN" sz="1500" b="1" dirty="0">
                <a:solidFill>
                  <a:srgbClr val="00B050"/>
                </a:solidFill>
                <a:latin typeface="新宋体" panose="02010609030101010101" charset="-122"/>
                <a:ea typeface="新宋体" panose="02010609030101010101" charset="-122"/>
              </a:rPr>
              <a:t>//</a:t>
            </a:r>
            <a:r>
              <a:rPr lang="zh-CN" altLang="en-US" sz="1500" b="1" dirty="0">
                <a:solidFill>
                  <a:srgbClr val="00B050"/>
                </a:solidFill>
                <a:latin typeface="新宋体" panose="02010609030101010101" charset="-122"/>
                <a:ea typeface="新宋体" panose="02010609030101010101" charset="-122"/>
              </a:rPr>
              <a:t>网络反向传播</a:t>
            </a:r>
            <a:endParaRPr lang="zh-CN" altLang="en-US" sz="1500" b="1" dirty="0">
              <a:solidFill>
                <a:srgbClr val="00B050"/>
              </a:solidFill>
              <a:latin typeface="新宋体" panose="02010609030101010101" charset="-122"/>
              <a:ea typeface="新宋体" panose="02010609030101010101" charset="-122"/>
            </a:endParaRPr>
          </a:p>
          <a:p>
            <a:r>
              <a:rPr lang="en-US" altLang="zh-CN" sz="1350" dirty="0">
                <a:solidFill>
                  <a:srgbClr val="0000FF"/>
                </a:solidFill>
                <a:latin typeface="新宋体" panose="02010609030101010101" charset="-122"/>
                <a:ea typeface="新宋体" panose="02010609030101010101" charset="-122"/>
              </a:rPr>
              <a:t>void</a:t>
            </a:r>
            <a:r>
              <a:rPr lang="en-US" altLang="zh-CN" sz="1350" dirty="0">
                <a:solidFill>
                  <a:prstClr val="black"/>
                </a:solidFill>
                <a:latin typeface="新宋体" panose="02010609030101010101" charset="-122"/>
                <a:ea typeface="新宋体" panose="02010609030101010101" charset="-122"/>
              </a:rPr>
              <a:t> </a:t>
            </a:r>
            <a:r>
              <a:rPr lang="en-US" altLang="zh-CN" sz="1350" dirty="0" err="1">
                <a:solidFill>
                  <a:prstClr val="black"/>
                </a:solidFill>
                <a:latin typeface="新宋体" panose="02010609030101010101" charset="-122"/>
                <a:ea typeface="新宋体" panose="02010609030101010101" charset="-122"/>
              </a:rPr>
              <a:t>AdjustWeights</a:t>
            </a:r>
            <a:r>
              <a:rPr lang="en-US" altLang="zh-CN" sz="1350" dirty="0">
                <a:solidFill>
                  <a:prstClr val="black"/>
                </a:solidFill>
                <a:latin typeface="新宋体" panose="02010609030101010101" charset="-122"/>
                <a:ea typeface="新宋体" panose="02010609030101010101" charset="-122"/>
              </a:rPr>
              <a:t>(</a:t>
            </a:r>
            <a:r>
              <a:rPr lang="en-US" altLang="zh-CN" sz="1350" dirty="0">
                <a:solidFill>
                  <a:srgbClr val="0000FF"/>
                </a:solidFill>
                <a:latin typeface="新宋体" panose="02010609030101010101" charset="-122"/>
                <a:ea typeface="新宋体" panose="02010609030101010101" charset="-122"/>
              </a:rPr>
              <a:t>NET* </a:t>
            </a:r>
            <a:r>
              <a:rPr lang="en-US" altLang="zh-CN" sz="1350" dirty="0">
                <a:latin typeface="新宋体" panose="02010609030101010101" charset="-122"/>
                <a:ea typeface="新宋体" panose="02010609030101010101" charset="-122"/>
              </a:rPr>
              <a:t>Net</a:t>
            </a:r>
            <a:r>
              <a:rPr lang="en-US" altLang="zh-CN" sz="1350" dirty="0">
                <a:solidFill>
                  <a:prstClr val="black"/>
                </a:solidFill>
                <a:latin typeface="新宋体" panose="02010609030101010101" charset="-122"/>
                <a:ea typeface="新宋体" panose="02010609030101010101" charset="-122"/>
              </a:rPr>
              <a:t>);            </a:t>
            </a:r>
            <a:r>
              <a:rPr lang="en-US" altLang="zh-CN" sz="1500" b="1" dirty="0">
                <a:solidFill>
                  <a:srgbClr val="00B050"/>
                </a:solidFill>
                <a:latin typeface="新宋体" panose="02010609030101010101" charset="-122"/>
                <a:ea typeface="新宋体" panose="02010609030101010101" charset="-122"/>
              </a:rPr>
              <a:t>//</a:t>
            </a:r>
            <a:r>
              <a:rPr lang="zh-CN" altLang="en-US" sz="1500" b="1" dirty="0">
                <a:solidFill>
                  <a:srgbClr val="00B050"/>
                </a:solidFill>
                <a:latin typeface="新宋体" panose="02010609030101010101" charset="-122"/>
                <a:ea typeface="新宋体" panose="02010609030101010101" charset="-122"/>
              </a:rPr>
              <a:t>调节权值</a:t>
            </a:r>
            <a:endParaRPr lang="el-GR" altLang="zh-CN" sz="1500" b="1" dirty="0">
              <a:solidFill>
                <a:srgbClr val="00B050"/>
              </a:solidFill>
              <a:latin typeface="新宋体" panose="02010609030101010101" charset="-122"/>
              <a:ea typeface="新宋体" panose="02010609030101010101" charset="-122"/>
            </a:endParaRPr>
          </a:p>
          <a:p>
            <a:r>
              <a:rPr lang="en-US" altLang="zh-CN" sz="1350" dirty="0">
                <a:solidFill>
                  <a:srgbClr val="0000FF"/>
                </a:solidFill>
                <a:latin typeface="新宋体" panose="02010609030101010101" charset="-122"/>
                <a:ea typeface="新宋体" panose="02010609030101010101" charset="-122"/>
              </a:rPr>
              <a:t>void</a:t>
            </a:r>
            <a:r>
              <a:rPr lang="en-US" altLang="zh-CN" sz="1350" dirty="0">
                <a:solidFill>
                  <a:prstClr val="black"/>
                </a:solidFill>
                <a:latin typeface="新宋体" panose="02010609030101010101" charset="-122"/>
                <a:ea typeface="新宋体" panose="02010609030101010101" charset="-122"/>
              </a:rPr>
              <a:t> </a:t>
            </a:r>
            <a:r>
              <a:rPr lang="en-US" altLang="zh-CN" sz="1350" dirty="0" err="1">
                <a:solidFill>
                  <a:prstClr val="black"/>
                </a:solidFill>
                <a:latin typeface="新宋体" panose="02010609030101010101" charset="-122"/>
                <a:ea typeface="新宋体" panose="02010609030101010101" charset="-122"/>
              </a:rPr>
              <a:t>SimulateNet</a:t>
            </a:r>
            <a:r>
              <a:rPr lang="en-US" altLang="zh-CN" sz="1350" dirty="0">
                <a:solidFill>
                  <a:prstClr val="black"/>
                </a:solidFill>
                <a:latin typeface="新宋体" panose="02010609030101010101" charset="-122"/>
                <a:ea typeface="新宋体" panose="02010609030101010101" charset="-122"/>
              </a:rPr>
              <a:t>(</a:t>
            </a:r>
            <a:r>
              <a:rPr lang="en-US" altLang="zh-CN" sz="1350" dirty="0">
                <a:solidFill>
                  <a:srgbClr val="0000FF"/>
                </a:solidFill>
                <a:latin typeface="新宋体" panose="02010609030101010101" charset="-122"/>
                <a:ea typeface="新宋体" panose="02010609030101010101" charset="-122"/>
              </a:rPr>
              <a:t>NET* </a:t>
            </a:r>
            <a:r>
              <a:rPr lang="en-US" altLang="zh-CN" sz="1350" dirty="0">
                <a:latin typeface="新宋体" panose="02010609030101010101" charset="-122"/>
                <a:ea typeface="新宋体" panose="02010609030101010101" charset="-122"/>
              </a:rPr>
              <a:t>Net</a:t>
            </a:r>
            <a:r>
              <a:rPr lang="en-US" altLang="zh-CN" sz="1350" dirty="0">
                <a:solidFill>
                  <a:srgbClr val="0000FF"/>
                </a:solidFill>
                <a:latin typeface="新宋体" panose="02010609030101010101" charset="-122"/>
                <a:ea typeface="新宋体" panose="02010609030101010101" charset="-122"/>
              </a:rPr>
              <a:t>, REAL*</a:t>
            </a:r>
            <a:r>
              <a:rPr lang="en-US" altLang="zh-CN" sz="1350" dirty="0">
                <a:solidFill>
                  <a:prstClr val="black"/>
                </a:solidFill>
                <a:latin typeface="新宋体" panose="02010609030101010101" charset="-122"/>
                <a:ea typeface="新宋体" panose="02010609030101010101" charset="-122"/>
              </a:rPr>
              <a:t> Input, </a:t>
            </a:r>
            <a:r>
              <a:rPr lang="en-US" altLang="zh-CN" sz="1350" dirty="0">
                <a:solidFill>
                  <a:srgbClr val="0000FF"/>
                </a:solidFill>
                <a:latin typeface="新宋体" panose="02010609030101010101" charset="-122"/>
                <a:ea typeface="新宋体" panose="02010609030101010101" charset="-122"/>
              </a:rPr>
              <a:t>REAL* </a:t>
            </a:r>
            <a:r>
              <a:rPr lang="en-US" altLang="zh-CN" sz="1350" dirty="0">
                <a:solidFill>
                  <a:prstClr val="black"/>
                </a:solidFill>
                <a:latin typeface="新宋体" panose="02010609030101010101" charset="-122"/>
                <a:ea typeface="新宋体" panose="02010609030101010101" charset="-122"/>
              </a:rPr>
              <a:t>Output, </a:t>
            </a:r>
            <a:r>
              <a:rPr lang="en-US" altLang="zh-CN" sz="1350" dirty="0">
                <a:solidFill>
                  <a:srgbClr val="0000FF"/>
                </a:solidFill>
                <a:latin typeface="新宋体" panose="02010609030101010101" charset="-122"/>
                <a:ea typeface="新宋体" panose="02010609030101010101" charset="-122"/>
              </a:rPr>
              <a:t>REAL* </a:t>
            </a:r>
            <a:r>
              <a:rPr lang="en-US" altLang="zh-CN" sz="1350" dirty="0">
                <a:solidFill>
                  <a:prstClr val="black"/>
                </a:solidFill>
                <a:latin typeface="新宋体" panose="02010609030101010101" charset="-122"/>
                <a:ea typeface="新宋体" panose="02010609030101010101" charset="-122"/>
              </a:rPr>
              <a:t>Target, </a:t>
            </a:r>
            <a:r>
              <a:rPr lang="en-US" altLang="zh-CN" sz="1350" dirty="0">
                <a:solidFill>
                  <a:srgbClr val="0000FF"/>
                </a:solidFill>
                <a:latin typeface="新宋体" panose="02010609030101010101" charset="-122"/>
                <a:ea typeface="新宋体" panose="02010609030101010101" charset="-122"/>
              </a:rPr>
              <a:t>BOOL</a:t>
            </a:r>
            <a:r>
              <a:rPr lang="en-US" altLang="zh-CN" sz="1350" dirty="0">
                <a:solidFill>
                  <a:prstClr val="black"/>
                </a:solidFill>
                <a:latin typeface="新宋体" panose="02010609030101010101" charset="-122"/>
                <a:ea typeface="新宋体" panose="02010609030101010101" charset="-122"/>
              </a:rPr>
              <a:t> Training);                               </a:t>
            </a:r>
            <a:r>
              <a:rPr lang="en-US" altLang="zh-CN" sz="1500" b="1" dirty="0">
                <a:solidFill>
                  <a:srgbClr val="00B050"/>
                </a:solidFill>
                <a:latin typeface="新宋体" panose="02010609030101010101" charset="-122"/>
                <a:ea typeface="新宋体" panose="02010609030101010101" charset="-122"/>
              </a:rPr>
              <a:t>//</a:t>
            </a:r>
            <a:r>
              <a:rPr lang="zh-CN" altLang="en-US" sz="1500" b="1" dirty="0">
                <a:solidFill>
                  <a:srgbClr val="00B050"/>
                </a:solidFill>
                <a:latin typeface="新宋体" panose="02010609030101010101" charset="-122"/>
                <a:ea typeface="新宋体" panose="02010609030101010101" charset="-122"/>
              </a:rPr>
              <a:t>模拟网络</a:t>
            </a:r>
            <a:endParaRPr lang="zh-CN" altLang="en-US" sz="1500" b="1" dirty="0">
              <a:solidFill>
                <a:srgbClr val="00B050"/>
              </a:solidFill>
              <a:latin typeface="新宋体" panose="02010609030101010101" charset="-122"/>
              <a:ea typeface="新宋体" panose="02010609030101010101" charset="-122"/>
            </a:endParaRPr>
          </a:p>
          <a:p>
            <a:r>
              <a:rPr lang="en-US" altLang="zh-CN" sz="1350" dirty="0">
                <a:solidFill>
                  <a:srgbClr val="0000FF"/>
                </a:solidFill>
                <a:latin typeface="新宋体" panose="02010609030101010101" charset="-122"/>
                <a:ea typeface="新宋体" panose="02010609030101010101" charset="-122"/>
              </a:rPr>
              <a:t>void</a:t>
            </a:r>
            <a:r>
              <a:rPr lang="en-US" altLang="zh-CN" sz="1350" dirty="0">
                <a:solidFill>
                  <a:prstClr val="black"/>
                </a:solidFill>
                <a:latin typeface="新宋体" panose="02010609030101010101" charset="-122"/>
                <a:ea typeface="新宋体" panose="02010609030101010101" charset="-122"/>
              </a:rPr>
              <a:t> </a:t>
            </a:r>
            <a:r>
              <a:rPr lang="en-US" altLang="zh-CN" sz="1350" dirty="0" err="1">
                <a:solidFill>
                  <a:prstClr val="black"/>
                </a:solidFill>
                <a:latin typeface="新宋体" panose="02010609030101010101" charset="-122"/>
                <a:ea typeface="新宋体" panose="02010609030101010101" charset="-122"/>
              </a:rPr>
              <a:t>TrainNet</a:t>
            </a:r>
            <a:r>
              <a:rPr lang="en-US" altLang="zh-CN" sz="1350" dirty="0">
                <a:solidFill>
                  <a:prstClr val="black"/>
                </a:solidFill>
                <a:latin typeface="新宋体" panose="02010609030101010101" charset="-122"/>
                <a:ea typeface="新宋体" panose="02010609030101010101" charset="-122"/>
              </a:rPr>
              <a:t>(</a:t>
            </a:r>
            <a:r>
              <a:rPr lang="en-US" altLang="zh-CN" sz="1350" dirty="0">
                <a:solidFill>
                  <a:srgbClr val="0000FF"/>
                </a:solidFill>
                <a:latin typeface="新宋体" panose="02010609030101010101" charset="-122"/>
                <a:ea typeface="新宋体" panose="02010609030101010101" charset="-122"/>
              </a:rPr>
              <a:t>NET*</a:t>
            </a:r>
            <a:r>
              <a:rPr lang="en-US" altLang="zh-CN" sz="1350" dirty="0">
                <a:solidFill>
                  <a:prstClr val="black"/>
                </a:solidFill>
                <a:latin typeface="新宋体" panose="02010609030101010101" charset="-122"/>
                <a:ea typeface="新宋体" panose="02010609030101010101" charset="-122"/>
              </a:rPr>
              <a:t> Net, </a:t>
            </a:r>
            <a:r>
              <a:rPr lang="en-US" altLang="zh-CN" sz="1350" dirty="0">
                <a:solidFill>
                  <a:srgbClr val="0000FF"/>
                </a:solidFill>
                <a:latin typeface="新宋体" panose="02010609030101010101" charset="-122"/>
                <a:ea typeface="新宋体" panose="02010609030101010101" charset="-122"/>
              </a:rPr>
              <a:t>INT</a:t>
            </a:r>
            <a:r>
              <a:rPr lang="en-US" altLang="zh-CN" sz="1350" dirty="0">
                <a:solidFill>
                  <a:prstClr val="black"/>
                </a:solidFill>
                <a:latin typeface="新宋体" panose="02010609030101010101" charset="-122"/>
                <a:ea typeface="新宋体" panose="02010609030101010101" charset="-122"/>
              </a:rPr>
              <a:t> Epochs);     </a:t>
            </a:r>
            <a:r>
              <a:rPr lang="en-US" altLang="zh-CN" sz="1500" b="1" dirty="0">
                <a:solidFill>
                  <a:srgbClr val="00B050"/>
                </a:solidFill>
                <a:latin typeface="新宋体" panose="02010609030101010101" charset="-122"/>
                <a:ea typeface="新宋体" panose="02010609030101010101" charset="-122"/>
              </a:rPr>
              <a:t>//</a:t>
            </a:r>
            <a:r>
              <a:rPr lang="zh-CN" altLang="en-US" sz="1500" b="1" dirty="0">
                <a:solidFill>
                  <a:srgbClr val="00B050"/>
                </a:solidFill>
                <a:latin typeface="新宋体" panose="02010609030101010101" charset="-122"/>
                <a:ea typeface="新宋体" panose="02010609030101010101" charset="-122"/>
              </a:rPr>
              <a:t>训练网络</a:t>
            </a:r>
            <a:endParaRPr lang="zh-CN" altLang="en-US" sz="1350" dirty="0">
              <a:solidFill>
                <a:prstClr val="black"/>
              </a:solidFill>
              <a:latin typeface="新宋体" panose="02010609030101010101" charset="-122"/>
              <a:ea typeface="新宋体" panose="02010609030101010101" charset="-122"/>
            </a:endParaRPr>
          </a:p>
          <a:p>
            <a:r>
              <a:rPr lang="en-US" altLang="zh-CN" sz="1350" dirty="0">
                <a:solidFill>
                  <a:srgbClr val="0000FF"/>
                </a:solidFill>
                <a:latin typeface="新宋体" panose="02010609030101010101" charset="-122"/>
                <a:ea typeface="新宋体" panose="02010609030101010101" charset="-122"/>
              </a:rPr>
              <a:t>void </a:t>
            </a:r>
            <a:r>
              <a:rPr lang="en-US" altLang="zh-CN" sz="1350" dirty="0" err="1">
                <a:latin typeface="新宋体" panose="02010609030101010101" charset="-122"/>
                <a:ea typeface="新宋体" panose="02010609030101010101" charset="-122"/>
              </a:rPr>
              <a:t>TestNet</a:t>
            </a:r>
            <a:r>
              <a:rPr lang="en-US" altLang="zh-CN" sz="1350" dirty="0">
                <a:solidFill>
                  <a:srgbClr val="0000FF"/>
                </a:solidFill>
                <a:latin typeface="新宋体" panose="02010609030101010101" charset="-122"/>
                <a:ea typeface="新宋体" panose="02010609030101010101" charset="-122"/>
              </a:rPr>
              <a:t>(NET* </a:t>
            </a:r>
            <a:r>
              <a:rPr lang="en-US" altLang="zh-CN" sz="1350" dirty="0">
                <a:latin typeface="新宋体" panose="02010609030101010101" charset="-122"/>
                <a:ea typeface="新宋体" panose="02010609030101010101" charset="-122"/>
              </a:rPr>
              <a:t>Net);</a:t>
            </a:r>
            <a:endParaRPr lang="zh-CN" altLang="en-US" sz="1350" dirty="0">
              <a:latin typeface="新宋体" panose="02010609030101010101" charset="-122"/>
              <a:ea typeface="新宋体" panose="02010609030101010101" charset="-122"/>
            </a:endParaRPr>
          </a:p>
          <a:p>
            <a:endParaRPr lang="zh-CN" altLang="en-US" sz="1350" dirty="0">
              <a:solidFill>
                <a:prstClr val="black"/>
              </a:solidFill>
              <a:latin typeface="新宋体" panose="02010609030101010101" charset="-122"/>
              <a:ea typeface="新宋体" panose="02010609030101010101" charset="-122"/>
            </a:endParaRPr>
          </a:p>
          <a:p>
            <a:endParaRPr lang="zh-CN" altLang="en-US" sz="1350" dirty="0"/>
          </a:p>
        </p:txBody>
      </p:sp>
      <p:sp>
        <p:nvSpPr>
          <p:cNvPr id="2" name="标题 1"/>
          <p:cNvSpPr>
            <a:spLocks noGrp="1"/>
          </p:cNvSpPr>
          <p:nvPr>
            <p:ph type="title"/>
          </p:nvPr>
        </p:nvSpPr>
        <p:spPr>
          <a:xfrm>
            <a:off x="3266982" y="4286250"/>
            <a:ext cx="3591018" cy="857250"/>
          </a:xfrm>
        </p:spPr>
        <p:txBody>
          <a:bodyPr>
            <a:normAutofit fontScale="90000"/>
          </a:bodyPr>
          <a:lstStyle/>
          <a:p>
            <a:r>
              <a:rPr lang="en-US" altLang="zh-CN" b="1" dirty="0" smtClean="0">
                <a:latin typeface="楷体" panose="02010609060101010101" pitchFamily="49" charset="-122"/>
                <a:ea typeface="楷体" panose="02010609060101010101" pitchFamily="49" charset="-122"/>
              </a:rPr>
              <a:t>BP </a:t>
            </a:r>
            <a:r>
              <a:rPr lang="zh-CN" altLang="en-US" b="1" dirty="0" smtClean="0">
                <a:latin typeface="楷体" panose="02010609060101010101" pitchFamily="49" charset="-122"/>
                <a:ea typeface="楷体" panose="02010609060101010101" pitchFamily="49" charset="-122"/>
              </a:rPr>
              <a:t>算法的主要函数</a:t>
            </a:r>
            <a:endParaRPr lang="zh-CN" altLang="en-US" b="1" dirty="0">
              <a:latin typeface="楷体" panose="02010609060101010101" pitchFamily="49" charset="-122"/>
              <a:ea typeface="楷体" panose="02010609060101010101" pitchFamily="49" charset="-122"/>
            </a:endParaRPr>
          </a:p>
        </p:txBody>
      </p:sp>
      <p:sp>
        <p:nvSpPr>
          <p:cNvPr id="5" name="动作按钮: 上一张 4">
            <a:hlinkClick r:id="rId1" action="ppaction://hlinksldjump" highlightClick="1"/>
          </p:cNvPr>
          <p:cNvSpPr/>
          <p:nvPr/>
        </p:nvSpPr>
        <p:spPr>
          <a:xfrm>
            <a:off x="188640" y="4790790"/>
            <a:ext cx="648072" cy="270030"/>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
            <a:ext cx="6318702" cy="4335908"/>
          </a:xfrm>
        </p:spPr>
        <p:txBody>
          <a:bodyPr>
            <a:normAutofit/>
          </a:bodyPr>
          <a:lstStyle/>
          <a:p>
            <a:r>
              <a:rPr lang="zh-CN" altLang="en-US" sz="1500" b="1" dirty="0">
                <a:solidFill>
                  <a:srgbClr val="FF0000"/>
                </a:solidFill>
                <a:latin typeface="新宋体" panose="02010609030101010101" charset="-122"/>
                <a:ea typeface="新宋体" panose="02010609030101010101" charset="-122"/>
              </a:rPr>
              <a:t>初始化</a:t>
            </a:r>
            <a:endParaRPr lang="zh-CN" altLang="en-US" sz="1500" b="1" dirty="0">
              <a:solidFill>
                <a:srgbClr val="FF0000"/>
              </a:solidFill>
              <a:latin typeface="新宋体" panose="02010609030101010101" charset="-122"/>
              <a:ea typeface="新宋体" panose="02010609030101010101" charset="-122"/>
            </a:endParaRPr>
          </a:p>
          <a:p>
            <a:r>
              <a:rPr lang="en-US" altLang="zh-CN" sz="1500" dirty="0">
                <a:latin typeface="Times New Roman" panose="02020603050405020304" pitchFamily="18" charset="0"/>
                <a:cs typeface="Times New Roman" panose="02020603050405020304" pitchFamily="18" charset="0"/>
              </a:rPr>
              <a:t>void </a:t>
            </a:r>
            <a:r>
              <a:rPr lang="en-US" altLang="zh-CN" sz="1500" dirty="0" err="1">
                <a:latin typeface="Times New Roman" panose="02020603050405020304" pitchFamily="18" charset="0"/>
                <a:cs typeface="Times New Roman" panose="02020603050405020304" pitchFamily="18" charset="0"/>
              </a:rPr>
              <a:t>InitializeApplication</a:t>
            </a:r>
            <a:r>
              <a:rPr lang="en-US" altLang="zh-CN" sz="1500" dirty="0">
                <a:latin typeface="Times New Roman" panose="02020603050405020304" pitchFamily="18" charset="0"/>
                <a:cs typeface="Times New Roman" panose="02020603050405020304" pitchFamily="18" charset="0"/>
              </a:rPr>
              <a:t>(NET* Net)</a:t>
            </a:r>
            <a:endParaRPr lang="en-US" altLang="zh-CN" sz="1500" dirty="0">
              <a:latin typeface="Times New Roman" panose="02020603050405020304" pitchFamily="18" charset="0"/>
              <a:cs typeface="Times New Roman" panose="02020603050405020304" pitchFamily="18" charset="0"/>
            </a:endParaRPr>
          </a:p>
          <a:p>
            <a:r>
              <a:rPr lang="en-US" altLang="zh-CN" sz="1500" dirty="0">
                <a:latin typeface="Times New Roman" panose="02020603050405020304" pitchFamily="18" charset="0"/>
                <a:cs typeface="Times New Roman" panose="02020603050405020304" pitchFamily="18" charset="0"/>
              </a:rPr>
              <a:t>{</a:t>
            </a:r>
            <a:endParaRPr lang="en-US" altLang="zh-CN" sz="1500" dirty="0">
              <a:latin typeface="Times New Roman" panose="02020603050405020304" pitchFamily="18" charset="0"/>
              <a:cs typeface="Times New Roman" panose="02020603050405020304" pitchFamily="18" charset="0"/>
            </a:endParaRPr>
          </a:p>
          <a:p>
            <a:r>
              <a:rPr lang="en-US" altLang="zh-CN" sz="1500" dirty="0">
                <a:latin typeface="Times New Roman" panose="02020603050405020304" pitchFamily="18" charset="0"/>
                <a:cs typeface="Times New Roman" panose="02020603050405020304" pitchFamily="18" charset="0"/>
              </a:rPr>
              <a:t>	  string  </a:t>
            </a:r>
            <a:r>
              <a:rPr lang="en-US" altLang="zh-CN" sz="1500" dirty="0" err="1">
                <a:latin typeface="Times New Roman" panose="02020603050405020304" pitchFamily="18" charset="0"/>
                <a:cs typeface="Times New Roman" panose="02020603050405020304" pitchFamily="18" charset="0"/>
              </a:rPr>
              <a:t>FileName</a:t>
            </a:r>
            <a:r>
              <a:rPr lang="en-US" altLang="zh-CN" sz="1500" dirty="0">
                <a:latin typeface="Times New Roman" panose="02020603050405020304" pitchFamily="18" charset="0"/>
                <a:cs typeface="Times New Roman" panose="02020603050405020304" pitchFamily="18" charset="0"/>
              </a:rPr>
              <a:t>("iris.txt");</a:t>
            </a:r>
            <a:endParaRPr lang="en-US" altLang="zh-CN" sz="1500" dirty="0">
              <a:latin typeface="Times New Roman" panose="02020603050405020304" pitchFamily="18" charset="0"/>
              <a:cs typeface="Times New Roman" panose="02020603050405020304" pitchFamily="18" charset="0"/>
            </a:endParaRPr>
          </a:p>
          <a:p>
            <a:endParaRPr lang="zh-CN" altLang="en-US" sz="1500" dirty="0">
              <a:latin typeface="Times New Roman" panose="02020603050405020304" pitchFamily="18" charset="0"/>
              <a:cs typeface="Times New Roman" panose="02020603050405020304" pitchFamily="18" charset="0"/>
            </a:endParaRPr>
          </a:p>
          <a:p>
            <a:r>
              <a:rPr lang="zh-CN" altLang="en-US" sz="1500" dirty="0">
                <a:latin typeface="Times New Roman" panose="02020603050405020304" pitchFamily="18" charset="0"/>
                <a:cs typeface="Times New Roman" panose="02020603050405020304" pitchFamily="18" charset="0"/>
              </a:rPr>
              <a:t>	</a:t>
            </a:r>
            <a:r>
              <a:rPr lang="en-US" altLang="zh-CN" sz="1500" dirty="0">
                <a:latin typeface="Times New Roman" panose="02020603050405020304" pitchFamily="18" charset="0"/>
                <a:cs typeface="Times New Roman" panose="02020603050405020304" pitchFamily="18" charset="0"/>
              </a:rPr>
              <a:t>  </a:t>
            </a:r>
            <a:r>
              <a:rPr lang="en-US" altLang="zh-CN" sz="1500" dirty="0" err="1">
                <a:solidFill>
                  <a:srgbClr val="C00000"/>
                </a:solidFill>
                <a:latin typeface="Times New Roman" panose="02020603050405020304" pitchFamily="18" charset="0"/>
                <a:cs typeface="Times New Roman" panose="02020603050405020304" pitchFamily="18" charset="0"/>
              </a:rPr>
              <a:t>ReadTrainData</a:t>
            </a:r>
            <a:r>
              <a:rPr lang="en-US" altLang="zh-CN" sz="1500" dirty="0">
                <a:latin typeface="Times New Roman" panose="02020603050405020304" pitchFamily="18" charset="0"/>
                <a:cs typeface="Times New Roman" panose="02020603050405020304" pitchFamily="18" charset="0"/>
              </a:rPr>
              <a:t>( </a:t>
            </a:r>
            <a:r>
              <a:rPr lang="en-US" altLang="zh-CN" sz="1500" dirty="0" err="1">
                <a:latin typeface="Times New Roman" panose="02020603050405020304" pitchFamily="18" charset="0"/>
                <a:cs typeface="Times New Roman" panose="02020603050405020304" pitchFamily="18" charset="0"/>
              </a:rPr>
              <a:t>FileName</a:t>
            </a:r>
            <a:r>
              <a:rPr lang="en-US" altLang="zh-CN" sz="1500" dirty="0">
                <a:latin typeface="Times New Roman" panose="02020603050405020304" pitchFamily="18" charset="0"/>
                <a:cs typeface="Times New Roman" panose="02020603050405020304" pitchFamily="18" charset="0"/>
              </a:rPr>
              <a:t>);</a:t>
            </a:r>
            <a:endParaRPr lang="en-US" altLang="zh-CN" sz="1500" dirty="0">
              <a:latin typeface="Times New Roman" panose="02020603050405020304" pitchFamily="18" charset="0"/>
              <a:cs typeface="Times New Roman" panose="02020603050405020304" pitchFamily="18" charset="0"/>
            </a:endParaRPr>
          </a:p>
          <a:p>
            <a:r>
              <a:rPr lang="en-US" altLang="zh-CN" sz="1500" dirty="0">
                <a:latin typeface="Times New Roman" panose="02020603050405020304" pitchFamily="18" charset="0"/>
                <a:cs typeface="Times New Roman" panose="02020603050405020304" pitchFamily="18" charset="0"/>
              </a:rPr>
              <a:t>	  f = </a:t>
            </a:r>
            <a:r>
              <a:rPr lang="en-US" altLang="zh-CN" sz="1500" dirty="0" err="1">
                <a:latin typeface="Times New Roman" panose="02020603050405020304" pitchFamily="18" charset="0"/>
                <a:cs typeface="Times New Roman" panose="02020603050405020304" pitchFamily="18" charset="0"/>
              </a:rPr>
              <a:t>fopen</a:t>
            </a:r>
            <a:r>
              <a:rPr lang="en-US" altLang="zh-CN" sz="1500" dirty="0">
                <a:latin typeface="Times New Roman" panose="02020603050405020304" pitchFamily="18" charset="0"/>
                <a:cs typeface="Times New Roman" panose="02020603050405020304" pitchFamily="18" charset="0"/>
              </a:rPr>
              <a:t>("BPN.txt", "w");</a:t>
            </a:r>
            <a:endParaRPr lang="en-US" altLang="zh-CN" sz="1500" dirty="0">
              <a:latin typeface="Times New Roman" panose="02020603050405020304" pitchFamily="18" charset="0"/>
              <a:cs typeface="Times New Roman" panose="02020603050405020304" pitchFamily="18" charset="0"/>
            </a:endParaRPr>
          </a:p>
          <a:p>
            <a:r>
              <a:rPr lang="en-US" altLang="zh-CN" sz="1500" dirty="0">
                <a:latin typeface="Times New Roman" panose="02020603050405020304" pitchFamily="18" charset="0"/>
                <a:cs typeface="Times New Roman" panose="02020603050405020304" pitchFamily="18" charset="0"/>
              </a:rPr>
              <a:t>}</a:t>
            </a:r>
            <a:endParaRPr lang="zh-CN" altLang="en-US" sz="1500" dirty="0">
              <a:latin typeface="Times New Roman" panose="02020603050405020304" pitchFamily="18" charset="0"/>
              <a:cs typeface="Times New Roman" panose="02020603050405020304" pitchFamily="18" charset="0"/>
            </a:endParaRPr>
          </a:p>
        </p:txBody>
      </p:sp>
      <p:sp>
        <p:nvSpPr>
          <p:cNvPr id="3" name="内容占位符 2"/>
          <p:cNvSpPr txBox="1"/>
          <p:nvPr/>
        </p:nvSpPr>
        <p:spPr>
          <a:xfrm>
            <a:off x="-983" y="2231749"/>
            <a:ext cx="6318702" cy="2700300"/>
          </a:xfrm>
          <a:prstGeom prst="rect">
            <a:avLst/>
          </a:prstGeom>
        </p:spPr>
        <p:txBody>
          <a:bodyPr vert="horz">
            <a:no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a:spcBef>
                <a:spcPts val="0"/>
              </a:spcBef>
            </a:pPr>
            <a:r>
              <a:rPr lang="zh-CN" altLang="en-US" sz="1500" b="1" dirty="0">
                <a:solidFill>
                  <a:srgbClr val="FF0000"/>
                </a:solidFill>
                <a:latin typeface="Times New Roman" panose="02020603050405020304" pitchFamily="18" charset="0"/>
                <a:ea typeface="新宋体" panose="02010609030101010101" charset="-122"/>
                <a:cs typeface="Times New Roman" panose="02020603050405020304" pitchFamily="18" charset="0"/>
              </a:rPr>
              <a:t>从文本中读取测试样本：</a:t>
            </a:r>
            <a:endParaRPr lang="en-US" altLang="zh-CN" sz="1500" b="1" dirty="0">
              <a:solidFill>
                <a:srgbClr val="FF0000"/>
              </a:solidFill>
              <a:latin typeface="Times New Roman" panose="02020603050405020304" pitchFamily="18" charset="0"/>
              <a:ea typeface="新宋体" panose="02010609030101010101" charset="-122"/>
              <a:cs typeface="Times New Roman" panose="02020603050405020304" pitchFamily="18" charset="0"/>
            </a:endParaRPr>
          </a:p>
          <a:p>
            <a:pPr>
              <a:spcBef>
                <a:spcPts val="0"/>
              </a:spcBef>
            </a:pPr>
            <a:r>
              <a:rPr lang="en-US" altLang="zh-CN" sz="1500" dirty="0">
                <a:latin typeface="Times New Roman" panose="02020603050405020304" pitchFamily="18" charset="0"/>
                <a:ea typeface="新宋体" panose="02010609030101010101" charset="-122"/>
                <a:cs typeface="Times New Roman" panose="02020603050405020304" pitchFamily="18" charset="0"/>
              </a:rPr>
              <a:t>void </a:t>
            </a:r>
            <a:r>
              <a:rPr lang="en-US" altLang="zh-CN" sz="1500" dirty="0" err="1">
                <a:solidFill>
                  <a:srgbClr val="0000FF"/>
                </a:solidFill>
                <a:latin typeface="Times New Roman" panose="02020603050405020304" pitchFamily="18" charset="0"/>
                <a:ea typeface="新宋体" panose="02010609030101010101" charset="-122"/>
                <a:cs typeface="Times New Roman" panose="02020603050405020304" pitchFamily="18" charset="0"/>
              </a:rPr>
              <a:t>ReadTrainData</a:t>
            </a:r>
            <a:r>
              <a:rPr lang="en-US" altLang="zh-CN" sz="1500" dirty="0">
                <a:latin typeface="Times New Roman" panose="02020603050405020304" pitchFamily="18" charset="0"/>
                <a:ea typeface="新宋体" panose="02010609030101010101" charset="-122"/>
                <a:cs typeface="Times New Roman" panose="02020603050405020304" pitchFamily="18" charset="0"/>
              </a:rPr>
              <a:t>(string </a:t>
            </a:r>
            <a:r>
              <a:rPr lang="en-US" altLang="zh-CN" sz="1500" dirty="0" err="1">
                <a:latin typeface="Times New Roman" panose="02020603050405020304" pitchFamily="18" charset="0"/>
                <a:ea typeface="新宋体" panose="02010609030101010101" charset="-122"/>
                <a:cs typeface="Times New Roman" panose="02020603050405020304" pitchFamily="18" charset="0"/>
              </a:rPr>
              <a:t>FileName</a:t>
            </a:r>
            <a:r>
              <a:rPr lang="en-US" altLang="zh-CN" sz="1500" dirty="0">
                <a:latin typeface="Times New Roman" panose="02020603050405020304" pitchFamily="18" charset="0"/>
                <a:ea typeface="新宋体" panose="02010609030101010101" charset="-122"/>
                <a:cs typeface="Times New Roman" panose="02020603050405020304" pitchFamily="18" charset="0"/>
              </a:rPr>
              <a:t>)</a:t>
            </a:r>
            <a:endParaRPr lang="en-US" altLang="zh-CN" sz="1500" dirty="0">
              <a:latin typeface="Times New Roman" panose="02020603050405020304" pitchFamily="18" charset="0"/>
              <a:ea typeface="新宋体" panose="02010609030101010101" charset="-122"/>
              <a:cs typeface="Times New Roman" panose="02020603050405020304" pitchFamily="18" charset="0"/>
            </a:endParaRPr>
          </a:p>
          <a:p>
            <a:pPr>
              <a:spcBef>
                <a:spcPts val="0"/>
              </a:spcBef>
            </a:pPr>
            <a:r>
              <a:rPr lang="en-US" altLang="zh-CN" sz="1500" dirty="0">
                <a:latin typeface="Times New Roman" panose="02020603050405020304" pitchFamily="18" charset="0"/>
                <a:ea typeface="新宋体" panose="02010609030101010101" charset="-122"/>
                <a:cs typeface="Times New Roman" panose="02020603050405020304" pitchFamily="18" charset="0"/>
              </a:rPr>
              <a:t>{</a:t>
            </a:r>
            <a:endParaRPr lang="en-US" altLang="zh-CN" sz="1500" dirty="0">
              <a:latin typeface="Times New Roman" panose="02020603050405020304" pitchFamily="18" charset="0"/>
              <a:ea typeface="新宋体" panose="02010609030101010101" charset="-122"/>
              <a:cs typeface="Times New Roman" panose="02020603050405020304" pitchFamily="18" charset="0"/>
            </a:endParaRPr>
          </a:p>
          <a:p>
            <a:pPr>
              <a:spcBef>
                <a:spcPts val="0"/>
              </a:spcBef>
            </a:pPr>
            <a:r>
              <a:rPr lang="en-US" altLang="zh-CN" sz="1500" dirty="0">
                <a:latin typeface="Times New Roman" panose="02020603050405020304" pitchFamily="18" charset="0"/>
                <a:ea typeface="新宋体" panose="02010609030101010101" charset="-122"/>
                <a:cs typeface="Times New Roman" panose="02020603050405020304" pitchFamily="18" charset="0"/>
              </a:rPr>
              <a:t>	</a:t>
            </a:r>
            <a:r>
              <a:rPr lang="en-US" altLang="zh-CN" sz="1500" dirty="0" err="1">
                <a:latin typeface="Times New Roman" panose="02020603050405020304" pitchFamily="18" charset="0"/>
                <a:ea typeface="新宋体" panose="02010609030101010101" charset="-122"/>
                <a:cs typeface="Times New Roman" panose="02020603050405020304" pitchFamily="18" charset="0"/>
              </a:rPr>
              <a:t>ifstream</a:t>
            </a:r>
            <a:r>
              <a:rPr lang="en-US" altLang="zh-CN" sz="1500" dirty="0">
                <a:latin typeface="Times New Roman" panose="02020603050405020304" pitchFamily="18" charset="0"/>
                <a:ea typeface="新宋体" panose="02010609030101010101" charset="-122"/>
                <a:cs typeface="Times New Roman" panose="02020603050405020304" pitchFamily="18" charset="0"/>
              </a:rPr>
              <a:t> </a:t>
            </a:r>
            <a:r>
              <a:rPr lang="en-US" altLang="zh-CN" sz="1500" dirty="0" err="1">
                <a:latin typeface="Times New Roman" panose="02020603050405020304" pitchFamily="18" charset="0"/>
                <a:ea typeface="新宋体" panose="02010609030101010101" charset="-122"/>
                <a:cs typeface="Times New Roman" panose="02020603050405020304" pitchFamily="18" charset="0"/>
              </a:rPr>
              <a:t>InFile</a:t>
            </a:r>
            <a:r>
              <a:rPr lang="en-US" altLang="zh-CN" sz="1500" dirty="0">
                <a:latin typeface="Times New Roman" panose="02020603050405020304" pitchFamily="18" charset="0"/>
                <a:ea typeface="新宋体" panose="02010609030101010101" charset="-122"/>
                <a:cs typeface="Times New Roman" panose="02020603050405020304" pitchFamily="18" charset="0"/>
              </a:rPr>
              <a:t>;</a:t>
            </a:r>
            <a:endParaRPr lang="en-US" altLang="zh-CN" sz="1500" dirty="0">
              <a:latin typeface="Times New Roman" panose="02020603050405020304" pitchFamily="18" charset="0"/>
              <a:ea typeface="新宋体" panose="02010609030101010101" charset="-122"/>
              <a:cs typeface="Times New Roman" panose="02020603050405020304" pitchFamily="18" charset="0"/>
            </a:endParaRPr>
          </a:p>
          <a:p>
            <a:pPr>
              <a:spcBef>
                <a:spcPts val="0"/>
              </a:spcBef>
            </a:pPr>
            <a:r>
              <a:rPr lang="en-US" altLang="zh-CN" sz="1500" dirty="0">
                <a:latin typeface="Times New Roman" panose="02020603050405020304" pitchFamily="18" charset="0"/>
                <a:ea typeface="新宋体" panose="02010609030101010101" charset="-122"/>
                <a:cs typeface="Times New Roman" panose="02020603050405020304" pitchFamily="18" charset="0"/>
              </a:rPr>
              <a:t>	string </a:t>
            </a:r>
            <a:r>
              <a:rPr lang="en-US" altLang="zh-CN" sz="1500" dirty="0" err="1">
                <a:latin typeface="Times New Roman" panose="02020603050405020304" pitchFamily="18" charset="0"/>
                <a:ea typeface="新宋体" panose="02010609030101010101" charset="-122"/>
                <a:cs typeface="Times New Roman" panose="02020603050405020304" pitchFamily="18" charset="0"/>
              </a:rPr>
              <a:t>LineData</a:t>
            </a:r>
            <a:r>
              <a:rPr lang="en-US" altLang="zh-CN" sz="1500" dirty="0">
                <a:latin typeface="Times New Roman" panose="02020603050405020304" pitchFamily="18" charset="0"/>
                <a:ea typeface="新宋体" panose="02010609030101010101" charset="-122"/>
                <a:cs typeface="Times New Roman" panose="02020603050405020304" pitchFamily="18" charset="0"/>
              </a:rPr>
              <a:t>;</a:t>
            </a:r>
            <a:endParaRPr lang="en-US" altLang="zh-CN" sz="1500" dirty="0">
              <a:latin typeface="Times New Roman" panose="02020603050405020304" pitchFamily="18" charset="0"/>
              <a:ea typeface="新宋体" panose="02010609030101010101" charset="-122"/>
              <a:cs typeface="Times New Roman" panose="02020603050405020304" pitchFamily="18" charset="0"/>
            </a:endParaRPr>
          </a:p>
          <a:p>
            <a:pPr>
              <a:spcBef>
                <a:spcPts val="0"/>
              </a:spcBef>
            </a:pPr>
            <a:r>
              <a:rPr lang="en-US" altLang="zh-CN" sz="1500" dirty="0">
                <a:latin typeface="Times New Roman" panose="02020603050405020304" pitchFamily="18" charset="0"/>
                <a:ea typeface="新宋体" panose="02010609030101010101" charset="-122"/>
                <a:cs typeface="Times New Roman" panose="02020603050405020304" pitchFamily="18" charset="0"/>
              </a:rPr>
              <a:t>	REAL </a:t>
            </a:r>
            <a:r>
              <a:rPr lang="en-US" altLang="zh-CN" sz="1500" dirty="0" err="1">
                <a:latin typeface="Times New Roman" panose="02020603050405020304" pitchFamily="18" charset="0"/>
                <a:ea typeface="新宋体" panose="02010609030101010101" charset="-122"/>
                <a:cs typeface="Times New Roman" panose="02020603050405020304" pitchFamily="18" charset="0"/>
              </a:rPr>
              <a:t>SingleData</a:t>
            </a:r>
            <a:r>
              <a:rPr lang="en-US" altLang="zh-CN" sz="1500" dirty="0">
                <a:latin typeface="Times New Roman" panose="02020603050405020304" pitchFamily="18" charset="0"/>
                <a:ea typeface="新宋体" panose="02010609030101010101" charset="-122"/>
                <a:cs typeface="Times New Roman" panose="02020603050405020304" pitchFamily="18" charset="0"/>
              </a:rPr>
              <a:t>;</a:t>
            </a:r>
            <a:endParaRPr lang="en-US" altLang="zh-CN" sz="1500" dirty="0">
              <a:latin typeface="Times New Roman" panose="02020603050405020304" pitchFamily="18" charset="0"/>
              <a:ea typeface="新宋体" panose="02010609030101010101" charset="-122"/>
              <a:cs typeface="Times New Roman" panose="02020603050405020304" pitchFamily="18" charset="0"/>
            </a:endParaRPr>
          </a:p>
          <a:p>
            <a:pPr>
              <a:spcBef>
                <a:spcPts val="0"/>
              </a:spcBef>
            </a:pPr>
            <a:endParaRPr lang="en-US" altLang="zh-CN" sz="1500" dirty="0">
              <a:latin typeface="Times New Roman" panose="02020603050405020304" pitchFamily="18" charset="0"/>
              <a:ea typeface="新宋体" panose="02010609030101010101" charset="-122"/>
              <a:cs typeface="Times New Roman" panose="02020603050405020304" pitchFamily="18" charset="0"/>
            </a:endParaRPr>
          </a:p>
          <a:p>
            <a:pPr>
              <a:spcBef>
                <a:spcPts val="0"/>
              </a:spcBef>
            </a:pPr>
            <a:r>
              <a:rPr lang="en-US" altLang="zh-CN" sz="1500" dirty="0">
                <a:latin typeface="Times New Roman" panose="02020603050405020304" pitchFamily="18" charset="0"/>
                <a:ea typeface="新宋体" panose="02010609030101010101" charset="-122"/>
                <a:cs typeface="Times New Roman" panose="02020603050405020304" pitchFamily="18" charset="0"/>
              </a:rPr>
              <a:t>	</a:t>
            </a:r>
            <a:r>
              <a:rPr lang="en-US" altLang="zh-CN" sz="1500" dirty="0" err="1">
                <a:latin typeface="Times New Roman" panose="02020603050405020304" pitchFamily="18" charset="0"/>
                <a:ea typeface="新宋体" panose="02010609030101010101" charset="-122"/>
                <a:cs typeface="Times New Roman" panose="02020603050405020304" pitchFamily="18" charset="0"/>
              </a:rPr>
              <a:t>InFile.open</a:t>
            </a:r>
            <a:r>
              <a:rPr lang="en-US" altLang="zh-CN" sz="1500" dirty="0">
                <a:latin typeface="Times New Roman" panose="02020603050405020304" pitchFamily="18" charset="0"/>
                <a:ea typeface="新宋体" panose="02010609030101010101" charset="-122"/>
                <a:cs typeface="Times New Roman" panose="02020603050405020304" pitchFamily="18" charset="0"/>
              </a:rPr>
              <a:t>(</a:t>
            </a:r>
            <a:r>
              <a:rPr lang="en-US" altLang="zh-CN" sz="1500" dirty="0" err="1">
                <a:latin typeface="Times New Roman" panose="02020603050405020304" pitchFamily="18" charset="0"/>
                <a:ea typeface="新宋体" panose="02010609030101010101" charset="-122"/>
                <a:cs typeface="Times New Roman" panose="02020603050405020304" pitchFamily="18" charset="0"/>
              </a:rPr>
              <a:t>FileName.c_str</a:t>
            </a:r>
            <a:r>
              <a:rPr lang="en-US" altLang="zh-CN" sz="1500" dirty="0">
                <a:latin typeface="Times New Roman" panose="02020603050405020304" pitchFamily="18" charset="0"/>
                <a:ea typeface="新宋体" panose="02010609030101010101" charset="-122"/>
                <a:cs typeface="Times New Roman" panose="02020603050405020304" pitchFamily="18" charset="0"/>
              </a:rPr>
              <a:t>(),</a:t>
            </a:r>
            <a:r>
              <a:rPr lang="en-US" altLang="zh-CN" sz="1500" dirty="0" err="1">
                <a:latin typeface="Times New Roman" panose="02020603050405020304" pitchFamily="18" charset="0"/>
                <a:ea typeface="新宋体" panose="02010609030101010101" charset="-122"/>
                <a:cs typeface="Times New Roman" panose="02020603050405020304" pitchFamily="18" charset="0"/>
              </a:rPr>
              <a:t>ios_base</a:t>
            </a:r>
            <a:r>
              <a:rPr lang="en-US" altLang="zh-CN" sz="1500" dirty="0">
                <a:latin typeface="Times New Roman" panose="02020603050405020304" pitchFamily="18" charset="0"/>
                <a:ea typeface="新宋体" panose="02010609030101010101" charset="-122"/>
                <a:cs typeface="Times New Roman" panose="02020603050405020304" pitchFamily="18" charset="0"/>
              </a:rPr>
              <a:t>::in);</a:t>
            </a:r>
            <a:endParaRPr lang="en-US" altLang="zh-CN" sz="1500" dirty="0">
              <a:latin typeface="Times New Roman" panose="02020603050405020304" pitchFamily="18" charset="0"/>
              <a:ea typeface="新宋体" panose="02010609030101010101" charset="-122"/>
              <a:cs typeface="Times New Roman" panose="02020603050405020304" pitchFamily="18" charset="0"/>
            </a:endParaRPr>
          </a:p>
          <a:p>
            <a:pPr>
              <a:spcBef>
                <a:spcPts val="0"/>
              </a:spcBef>
            </a:pPr>
            <a:r>
              <a:rPr lang="en-US" altLang="zh-CN" sz="1500" dirty="0">
                <a:latin typeface="Times New Roman" panose="02020603050405020304" pitchFamily="18" charset="0"/>
                <a:ea typeface="新宋体" panose="02010609030101010101" charset="-122"/>
                <a:cs typeface="Times New Roman" panose="02020603050405020304" pitchFamily="18" charset="0"/>
              </a:rPr>
              <a:t>	if (! </a:t>
            </a:r>
            <a:r>
              <a:rPr lang="en-US" altLang="zh-CN" sz="1500" dirty="0" err="1">
                <a:latin typeface="Times New Roman" panose="02020603050405020304" pitchFamily="18" charset="0"/>
                <a:ea typeface="新宋体" panose="02010609030101010101" charset="-122"/>
                <a:cs typeface="Times New Roman" panose="02020603050405020304" pitchFamily="18" charset="0"/>
              </a:rPr>
              <a:t>InFile</a:t>
            </a:r>
            <a:r>
              <a:rPr lang="en-US" altLang="zh-CN" sz="1500" dirty="0">
                <a:latin typeface="Times New Roman" panose="02020603050405020304" pitchFamily="18" charset="0"/>
                <a:ea typeface="新宋体" panose="02010609030101010101" charset="-122"/>
                <a:cs typeface="Times New Roman" panose="02020603050405020304" pitchFamily="18" charset="0"/>
              </a:rPr>
              <a:t>)</a:t>
            </a:r>
            <a:endParaRPr lang="en-US" altLang="zh-CN" sz="1500" dirty="0">
              <a:latin typeface="Times New Roman" panose="02020603050405020304" pitchFamily="18" charset="0"/>
              <a:ea typeface="新宋体" panose="02010609030101010101" charset="-122"/>
              <a:cs typeface="Times New Roman" panose="02020603050405020304" pitchFamily="18" charset="0"/>
            </a:endParaRPr>
          </a:p>
          <a:p>
            <a:pPr>
              <a:spcBef>
                <a:spcPts val="0"/>
              </a:spcBef>
            </a:pPr>
            <a:r>
              <a:rPr lang="en-US" altLang="zh-CN" sz="1500" dirty="0">
                <a:latin typeface="Times New Roman" panose="02020603050405020304" pitchFamily="18" charset="0"/>
                <a:ea typeface="新宋体" panose="02010609030101010101" charset="-122"/>
                <a:cs typeface="Times New Roman" panose="02020603050405020304" pitchFamily="18" charset="0"/>
              </a:rPr>
              <a:t>	{</a:t>
            </a:r>
            <a:endParaRPr lang="en-US" altLang="zh-CN" sz="1500" dirty="0">
              <a:latin typeface="Times New Roman" panose="02020603050405020304" pitchFamily="18" charset="0"/>
              <a:ea typeface="新宋体" panose="02010609030101010101" charset="-122"/>
              <a:cs typeface="Times New Roman" panose="02020603050405020304" pitchFamily="18" charset="0"/>
            </a:endParaRPr>
          </a:p>
          <a:p>
            <a:pPr>
              <a:spcBef>
                <a:spcPts val="0"/>
              </a:spcBef>
            </a:pPr>
            <a:r>
              <a:rPr lang="en-US" altLang="zh-CN" sz="1500" dirty="0">
                <a:latin typeface="Times New Roman" panose="02020603050405020304" pitchFamily="18" charset="0"/>
                <a:ea typeface="新宋体" panose="02010609030101010101" charset="-122"/>
                <a:cs typeface="Times New Roman" panose="02020603050405020304" pitchFamily="18" charset="0"/>
              </a:rPr>
              <a:t>		</a:t>
            </a:r>
            <a:r>
              <a:rPr lang="en-US" altLang="zh-CN" sz="1500" dirty="0" err="1">
                <a:latin typeface="Times New Roman" panose="02020603050405020304" pitchFamily="18" charset="0"/>
                <a:ea typeface="新宋体" panose="02010609030101010101" charset="-122"/>
                <a:cs typeface="Times New Roman" panose="02020603050405020304" pitchFamily="18" charset="0"/>
              </a:rPr>
              <a:t>cerr</a:t>
            </a:r>
            <a:r>
              <a:rPr lang="en-US" altLang="zh-CN" sz="1500" dirty="0">
                <a:latin typeface="Times New Roman" panose="02020603050405020304" pitchFamily="18" charset="0"/>
                <a:ea typeface="新宋体" panose="02010609030101010101" charset="-122"/>
                <a:cs typeface="Times New Roman" panose="02020603050405020304" pitchFamily="18" charset="0"/>
              </a:rPr>
              <a:t>&lt;&lt;"error: unable to open:"&lt;&lt; </a:t>
            </a:r>
            <a:r>
              <a:rPr lang="en-US" altLang="zh-CN" sz="1500" dirty="0" err="1">
                <a:latin typeface="Times New Roman" panose="02020603050405020304" pitchFamily="18" charset="0"/>
                <a:ea typeface="新宋体" panose="02010609030101010101" charset="-122"/>
                <a:cs typeface="Times New Roman" panose="02020603050405020304" pitchFamily="18" charset="0"/>
              </a:rPr>
              <a:t>FileName</a:t>
            </a:r>
            <a:r>
              <a:rPr lang="en-US" altLang="zh-CN" sz="1500" dirty="0">
                <a:latin typeface="Times New Roman" panose="02020603050405020304" pitchFamily="18" charset="0"/>
                <a:ea typeface="新宋体" panose="02010609030101010101" charset="-122"/>
                <a:cs typeface="Times New Roman" panose="02020603050405020304" pitchFamily="18" charset="0"/>
              </a:rPr>
              <a:t>&lt;&lt;</a:t>
            </a:r>
            <a:r>
              <a:rPr lang="en-US" altLang="zh-CN" sz="1500" dirty="0" err="1">
                <a:latin typeface="Times New Roman" panose="02020603050405020304" pitchFamily="18" charset="0"/>
                <a:ea typeface="新宋体" panose="02010609030101010101" charset="-122"/>
                <a:cs typeface="Times New Roman" panose="02020603050405020304" pitchFamily="18" charset="0"/>
              </a:rPr>
              <a:t>endl</a:t>
            </a:r>
            <a:r>
              <a:rPr lang="en-US" altLang="zh-CN" sz="1500" dirty="0">
                <a:latin typeface="Times New Roman" panose="02020603050405020304" pitchFamily="18" charset="0"/>
                <a:ea typeface="新宋体" panose="02010609030101010101" charset="-122"/>
                <a:cs typeface="Times New Roman" panose="02020603050405020304" pitchFamily="18" charset="0"/>
              </a:rPr>
              <a:t>;</a:t>
            </a:r>
            <a:endParaRPr lang="en-US" altLang="zh-CN" sz="1500" dirty="0">
              <a:latin typeface="Times New Roman" panose="02020603050405020304" pitchFamily="18" charset="0"/>
              <a:ea typeface="新宋体" panose="02010609030101010101" charset="-122"/>
              <a:cs typeface="Times New Roman" panose="02020603050405020304" pitchFamily="18" charset="0"/>
            </a:endParaRPr>
          </a:p>
          <a:p>
            <a:pPr>
              <a:spcBef>
                <a:spcPts val="0"/>
              </a:spcBef>
            </a:pPr>
            <a:r>
              <a:rPr lang="en-US" altLang="zh-CN" sz="1500" dirty="0">
                <a:latin typeface="Times New Roman" panose="02020603050405020304" pitchFamily="18" charset="0"/>
                <a:ea typeface="新宋体" panose="02010609030101010101" charset="-122"/>
                <a:cs typeface="Times New Roman" panose="02020603050405020304" pitchFamily="18" charset="0"/>
              </a:rPr>
              <a:t>	}</a:t>
            </a:r>
            <a:endParaRPr lang="zh-CN" altLang="en-US" sz="1500" dirty="0">
              <a:latin typeface="Times New Roman" panose="02020603050405020304" pitchFamily="18" charset="0"/>
              <a:ea typeface="新宋体" panose="02010609030101010101"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41481"/>
            <a:ext cx="6691031" cy="4183112"/>
          </a:xfrm>
        </p:spPr>
        <p:txBody>
          <a:bodyPr>
            <a:noAutofit/>
          </a:bodyPr>
          <a:lstStyle/>
          <a:p>
            <a:r>
              <a:rPr lang="en-US" altLang="zh-CN" sz="1800" b="1" dirty="0">
                <a:solidFill>
                  <a:srgbClr val="00B050"/>
                </a:solidFill>
                <a:latin typeface="Times New Roman" panose="02020603050405020304" pitchFamily="18" charset="0"/>
                <a:ea typeface="新宋体" panose="02010609030101010101" charset="-122"/>
                <a:cs typeface="Times New Roman" panose="02020603050405020304" pitchFamily="18" charset="0"/>
              </a:rPr>
              <a:t>//</a:t>
            </a:r>
            <a:r>
              <a:rPr lang="zh-CN" altLang="en-US" sz="1800" b="1" dirty="0">
                <a:solidFill>
                  <a:srgbClr val="00B050"/>
                </a:solidFill>
                <a:latin typeface="Times New Roman" panose="02020603050405020304" pitchFamily="18" charset="0"/>
                <a:ea typeface="新宋体" panose="02010609030101010101" charset="-122"/>
                <a:cs typeface="Times New Roman" panose="02020603050405020304" pitchFamily="18" charset="0"/>
              </a:rPr>
              <a:t>有</a:t>
            </a:r>
            <a:r>
              <a:rPr lang="en-US" altLang="zh-CN" sz="1800" b="1" dirty="0">
                <a:solidFill>
                  <a:srgbClr val="00B050"/>
                </a:solidFill>
                <a:latin typeface="Times New Roman" panose="02020603050405020304" pitchFamily="18" charset="0"/>
                <a:ea typeface="新宋体" panose="02010609030101010101" charset="-122"/>
                <a:cs typeface="Times New Roman" panose="02020603050405020304" pitchFamily="18" charset="0"/>
              </a:rPr>
              <a:t>150</a:t>
            </a:r>
            <a:r>
              <a:rPr lang="zh-CN" altLang="en-US" sz="1800" b="1" dirty="0">
                <a:solidFill>
                  <a:srgbClr val="00B050"/>
                </a:solidFill>
                <a:latin typeface="Times New Roman" panose="02020603050405020304" pitchFamily="18" charset="0"/>
                <a:ea typeface="新宋体" panose="02010609030101010101" charset="-122"/>
                <a:cs typeface="Times New Roman" panose="02020603050405020304" pitchFamily="18" charset="0"/>
              </a:rPr>
              <a:t>（</a:t>
            </a:r>
            <a:r>
              <a:rPr lang="en-US" altLang="zh-CN" sz="1800" dirty="0">
                <a:solidFill>
                  <a:prstClr val="black"/>
                </a:solidFill>
                <a:latin typeface="Times New Roman" panose="02020603050405020304" pitchFamily="18" charset="0"/>
                <a:ea typeface="新宋体" panose="02010609030101010101" charset="-122"/>
                <a:cs typeface="Times New Roman" panose="02020603050405020304" pitchFamily="18" charset="0"/>
              </a:rPr>
              <a:t>NUM_SAMPLE</a:t>
            </a:r>
            <a:r>
              <a:rPr lang="zh-CN" altLang="en-US" sz="1800" b="1" dirty="0">
                <a:solidFill>
                  <a:srgbClr val="00B050"/>
                </a:solidFill>
                <a:latin typeface="Times New Roman" panose="02020603050405020304" pitchFamily="18" charset="0"/>
                <a:ea typeface="新宋体" panose="02010609030101010101" charset="-122"/>
                <a:cs typeface="Times New Roman" panose="02020603050405020304" pitchFamily="18" charset="0"/>
              </a:rPr>
              <a:t>）行测试数据样本，把每行的数据读入输入数据集中</a:t>
            </a:r>
            <a:endParaRPr lang="nn-NO" altLang="zh-CN" sz="1800" b="1" dirty="0">
              <a:solidFill>
                <a:srgbClr val="00B050"/>
              </a:solidFill>
              <a:latin typeface="Times New Roman" panose="02020603050405020304" pitchFamily="18" charset="0"/>
              <a:ea typeface="新宋体" panose="02010609030101010101" charset="-122"/>
              <a:cs typeface="Times New Roman" panose="02020603050405020304" pitchFamily="18" charset="0"/>
            </a:endParaRPr>
          </a:p>
          <a:p>
            <a:r>
              <a:rPr lang="en-US" altLang="zh-CN" sz="1800" dirty="0">
                <a:solidFill>
                  <a:prstClr val="black"/>
                </a:solidFill>
                <a:latin typeface="Times New Roman" panose="02020603050405020304" pitchFamily="18" charset="0"/>
                <a:ea typeface="新宋体" panose="02010609030101010101" charset="-122"/>
                <a:cs typeface="Times New Roman" panose="02020603050405020304" pitchFamily="18" charset="0"/>
              </a:rPr>
              <a:t>  for ( </a:t>
            </a:r>
            <a:r>
              <a:rPr lang="en-US" altLang="zh-CN" sz="1800" dirty="0" err="1">
                <a:solidFill>
                  <a:prstClr val="black"/>
                </a:solidFill>
                <a:latin typeface="Times New Roman" panose="02020603050405020304" pitchFamily="18" charset="0"/>
                <a:ea typeface="新宋体" panose="02010609030101010101" charset="-122"/>
                <a:cs typeface="Times New Roman" panose="02020603050405020304" pitchFamily="18" charset="0"/>
              </a:rPr>
              <a:t>int</a:t>
            </a:r>
            <a:r>
              <a:rPr lang="en-US" altLang="zh-CN" sz="1800" dirty="0">
                <a:solidFill>
                  <a:prstClr val="black"/>
                </a:solidFill>
                <a:latin typeface="Times New Roman" panose="02020603050405020304" pitchFamily="18" charset="0"/>
                <a:ea typeface="新宋体" panose="02010609030101010101" charset="-122"/>
                <a:cs typeface="Times New Roman" panose="02020603050405020304" pitchFamily="18" charset="0"/>
              </a:rPr>
              <a:t> </a:t>
            </a:r>
            <a:r>
              <a:rPr lang="en-US" altLang="zh-CN" sz="1800" dirty="0" err="1">
                <a:solidFill>
                  <a:prstClr val="black"/>
                </a:solidFill>
                <a:latin typeface="Times New Roman" panose="02020603050405020304" pitchFamily="18" charset="0"/>
                <a:ea typeface="新宋体" panose="02010609030101010101" charset="-122"/>
                <a:cs typeface="Times New Roman" panose="02020603050405020304" pitchFamily="18" charset="0"/>
              </a:rPr>
              <a:t>i</a:t>
            </a:r>
            <a:r>
              <a:rPr lang="en-US" altLang="zh-CN" sz="1800" dirty="0">
                <a:solidFill>
                  <a:prstClr val="black"/>
                </a:solidFill>
                <a:latin typeface="Times New Roman" panose="02020603050405020304" pitchFamily="18" charset="0"/>
                <a:ea typeface="新宋体" panose="02010609030101010101" charset="-122"/>
                <a:cs typeface="Times New Roman" panose="02020603050405020304" pitchFamily="18" charset="0"/>
              </a:rPr>
              <a:t> = 0; </a:t>
            </a:r>
            <a:r>
              <a:rPr lang="en-US" altLang="zh-CN" sz="1800" dirty="0" err="1">
                <a:solidFill>
                  <a:prstClr val="black"/>
                </a:solidFill>
                <a:latin typeface="Times New Roman" panose="02020603050405020304" pitchFamily="18" charset="0"/>
                <a:ea typeface="新宋体" panose="02010609030101010101" charset="-122"/>
                <a:cs typeface="Times New Roman" panose="02020603050405020304" pitchFamily="18" charset="0"/>
              </a:rPr>
              <a:t>i</a:t>
            </a:r>
            <a:r>
              <a:rPr lang="en-US" altLang="zh-CN" sz="1800" dirty="0">
                <a:solidFill>
                  <a:prstClr val="black"/>
                </a:solidFill>
                <a:latin typeface="Times New Roman" panose="02020603050405020304" pitchFamily="18" charset="0"/>
                <a:ea typeface="新宋体" panose="02010609030101010101" charset="-122"/>
                <a:cs typeface="Times New Roman" panose="02020603050405020304" pitchFamily="18" charset="0"/>
              </a:rPr>
              <a:t> &lt; NUM_SAMPLE; </a:t>
            </a:r>
            <a:r>
              <a:rPr lang="en-US" altLang="zh-CN" sz="1800" dirty="0" err="1">
                <a:solidFill>
                  <a:prstClr val="black"/>
                </a:solidFill>
                <a:latin typeface="Times New Roman" panose="02020603050405020304" pitchFamily="18" charset="0"/>
                <a:ea typeface="新宋体" panose="02010609030101010101" charset="-122"/>
                <a:cs typeface="Times New Roman" panose="02020603050405020304" pitchFamily="18" charset="0"/>
              </a:rPr>
              <a:t>i</a:t>
            </a:r>
            <a:r>
              <a:rPr lang="en-US" altLang="zh-CN" sz="1800" dirty="0">
                <a:solidFill>
                  <a:prstClr val="black"/>
                </a:solidFill>
                <a:latin typeface="Times New Roman" panose="02020603050405020304" pitchFamily="18" charset="0"/>
                <a:ea typeface="新宋体" panose="02010609030101010101" charset="-122"/>
                <a:cs typeface="Times New Roman" panose="02020603050405020304" pitchFamily="18" charset="0"/>
              </a:rPr>
              <a:t>++)</a:t>
            </a:r>
            <a:endParaRPr lang="en-US" altLang="zh-CN" sz="1800" dirty="0">
              <a:solidFill>
                <a:prstClr val="black"/>
              </a:solidFill>
              <a:latin typeface="Times New Roman" panose="02020603050405020304" pitchFamily="18" charset="0"/>
              <a:ea typeface="新宋体" panose="02010609030101010101" charset="-122"/>
              <a:cs typeface="Times New Roman" panose="02020603050405020304" pitchFamily="18" charset="0"/>
            </a:endParaRPr>
          </a:p>
          <a:p>
            <a:r>
              <a:rPr lang="en-US" altLang="zh-CN" sz="1800" dirty="0">
                <a:solidFill>
                  <a:prstClr val="black"/>
                </a:solidFill>
                <a:latin typeface="Times New Roman" panose="02020603050405020304" pitchFamily="18" charset="0"/>
                <a:ea typeface="新宋体" panose="02010609030101010101" charset="-122"/>
                <a:cs typeface="Times New Roman" panose="02020603050405020304" pitchFamily="18" charset="0"/>
              </a:rPr>
              <a:t>	{</a:t>
            </a:r>
            <a:endParaRPr lang="en-US" altLang="zh-CN" sz="1800" dirty="0">
              <a:solidFill>
                <a:prstClr val="black"/>
              </a:solidFill>
              <a:latin typeface="Times New Roman" panose="02020603050405020304" pitchFamily="18" charset="0"/>
              <a:ea typeface="新宋体" panose="02010609030101010101" charset="-122"/>
              <a:cs typeface="Times New Roman" panose="02020603050405020304" pitchFamily="18" charset="0"/>
            </a:endParaRPr>
          </a:p>
          <a:p>
            <a:r>
              <a:rPr lang="en-US" altLang="zh-CN" sz="1800" dirty="0">
                <a:solidFill>
                  <a:prstClr val="black"/>
                </a:solidFill>
                <a:latin typeface="Times New Roman" panose="02020603050405020304" pitchFamily="18" charset="0"/>
                <a:ea typeface="新宋体" panose="02010609030101010101" charset="-122"/>
                <a:cs typeface="Times New Roman" panose="02020603050405020304" pitchFamily="18" charset="0"/>
              </a:rPr>
              <a:t>		if ( </a:t>
            </a:r>
            <a:r>
              <a:rPr lang="en-US" altLang="zh-CN" sz="1800" dirty="0" err="1">
                <a:solidFill>
                  <a:srgbClr val="0000FF"/>
                </a:solidFill>
                <a:latin typeface="Times New Roman" panose="02020603050405020304" pitchFamily="18" charset="0"/>
                <a:ea typeface="新宋体" panose="02010609030101010101" charset="-122"/>
                <a:cs typeface="Times New Roman" panose="02020603050405020304" pitchFamily="18" charset="0"/>
              </a:rPr>
              <a:t>getline</a:t>
            </a:r>
            <a:r>
              <a:rPr lang="en-US" altLang="zh-CN" sz="1800" dirty="0">
                <a:solidFill>
                  <a:prstClr val="black"/>
                </a:solidFill>
                <a:latin typeface="Times New Roman" panose="02020603050405020304" pitchFamily="18" charset="0"/>
                <a:ea typeface="新宋体" panose="02010609030101010101" charset="-122"/>
                <a:cs typeface="Times New Roman" panose="02020603050405020304" pitchFamily="18" charset="0"/>
              </a:rPr>
              <a:t> ( </a:t>
            </a:r>
            <a:r>
              <a:rPr lang="en-US" altLang="zh-CN" sz="1800" dirty="0" err="1">
                <a:solidFill>
                  <a:prstClr val="black"/>
                </a:solidFill>
                <a:latin typeface="Times New Roman" panose="02020603050405020304" pitchFamily="18" charset="0"/>
                <a:ea typeface="新宋体" panose="02010609030101010101" charset="-122"/>
                <a:cs typeface="Times New Roman" panose="02020603050405020304" pitchFamily="18" charset="0"/>
              </a:rPr>
              <a:t>InFile</a:t>
            </a:r>
            <a:r>
              <a:rPr lang="en-US" altLang="zh-CN" sz="1800" dirty="0">
                <a:solidFill>
                  <a:prstClr val="black"/>
                </a:solidFill>
                <a:latin typeface="Times New Roman" panose="02020603050405020304" pitchFamily="18" charset="0"/>
                <a:ea typeface="新宋体" panose="02010609030101010101" charset="-122"/>
                <a:cs typeface="Times New Roman" panose="02020603050405020304" pitchFamily="18" charset="0"/>
              </a:rPr>
              <a:t>, </a:t>
            </a:r>
            <a:r>
              <a:rPr lang="en-US" altLang="zh-CN" sz="1800" dirty="0" err="1">
                <a:solidFill>
                  <a:prstClr val="black"/>
                </a:solidFill>
                <a:latin typeface="Times New Roman" panose="02020603050405020304" pitchFamily="18" charset="0"/>
                <a:ea typeface="新宋体" panose="02010609030101010101" charset="-122"/>
                <a:cs typeface="Times New Roman" panose="02020603050405020304" pitchFamily="18" charset="0"/>
              </a:rPr>
              <a:t>LineData</a:t>
            </a:r>
            <a:r>
              <a:rPr lang="en-US" altLang="zh-CN" sz="1800" dirty="0">
                <a:solidFill>
                  <a:prstClr val="black"/>
                </a:solidFill>
                <a:latin typeface="Times New Roman" panose="02020603050405020304" pitchFamily="18" charset="0"/>
                <a:ea typeface="新宋体" panose="02010609030101010101" charset="-122"/>
                <a:cs typeface="Times New Roman" panose="02020603050405020304" pitchFamily="18" charset="0"/>
              </a:rPr>
              <a:t>) )</a:t>
            </a:r>
            <a:endParaRPr lang="en-US" altLang="zh-CN" sz="1800" dirty="0">
              <a:solidFill>
                <a:prstClr val="black"/>
              </a:solidFill>
              <a:latin typeface="Times New Roman" panose="02020603050405020304" pitchFamily="18" charset="0"/>
              <a:ea typeface="新宋体" panose="02010609030101010101" charset="-122"/>
              <a:cs typeface="Times New Roman" panose="02020603050405020304" pitchFamily="18" charset="0"/>
            </a:endParaRPr>
          </a:p>
          <a:p>
            <a:r>
              <a:rPr lang="en-US" altLang="zh-CN" sz="1800" dirty="0">
                <a:solidFill>
                  <a:prstClr val="black"/>
                </a:solidFill>
                <a:latin typeface="Times New Roman" panose="02020603050405020304" pitchFamily="18" charset="0"/>
                <a:ea typeface="新宋体" panose="02010609030101010101" charset="-122"/>
                <a:cs typeface="Times New Roman" panose="02020603050405020304" pitchFamily="18" charset="0"/>
              </a:rPr>
              <a:t>		{</a:t>
            </a:r>
            <a:endParaRPr lang="en-US" altLang="zh-CN" sz="1800" dirty="0">
              <a:solidFill>
                <a:prstClr val="black"/>
              </a:solidFill>
              <a:latin typeface="Times New Roman" panose="02020603050405020304" pitchFamily="18" charset="0"/>
              <a:ea typeface="新宋体" panose="02010609030101010101" charset="-122"/>
              <a:cs typeface="Times New Roman" panose="02020603050405020304" pitchFamily="18" charset="0"/>
            </a:endParaRPr>
          </a:p>
          <a:p>
            <a:r>
              <a:rPr lang="en-US" altLang="zh-CN" sz="1800" dirty="0">
                <a:solidFill>
                  <a:prstClr val="black"/>
                </a:solidFill>
                <a:latin typeface="Times New Roman" panose="02020603050405020304" pitchFamily="18" charset="0"/>
                <a:ea typeface="新宋体" panose="02010609030101010101" charset="-122"/>
                <a:cs typeface="Times New Roman" panose="02020603050405020304" pitchFamily="18" charset="0"/>
              </a:rPr>
              <a:t>			</a:t>
            </a:r>
            <a:r>
              <a:rPr lang="en-US" altLang="zh-CN" sz="1800" dirty="0" err="1">
                <a:solidFill>
                  <a:prstClr val="black"/>
                </a:solidFill>
                <a:latin typeface="Times New Roman" panose="02020603050405020304" pitchFamily="18" charset="0"/>
                <a:ea typeface="新宋体" panose="02010609030101010101" charset="-122"/>
                <a:cs typeface="Times New Roman" panose="02020603050405020304" pitchFamily="18" charset="0"/>
              </a:rPr>
              <a:t>cout</a:t>
            </a:r>
            <a:r>
              <a:rPr lang="en-US" altLang="zh-CN" sz="1800" dirty="0">
                <a:solidFill>
                  <a:prstClr val="black"/>
                </a:solidFill>
                <a:latin typeface="Times New Roman" panose="02020603050405020304" pitchFamily="18" charset="0"/>
                <a:ea typeface="新宋体" panose="02010609030101010101" charset="-122"/>
                <a:cs typeface="Times New Roman" panose="02020603050405020304" pitchFamily="18" charset="0"/>
              </a:rPr>
              <a:t>&lt;&lt;"</a:t>
            </a:r>
            <a:r>
              <a:rPr lang="zh-CN" altLang="en-US" sz="1800" dirty="0">
                <a:solidFill>
                  <a:prstClr val="black"/>
                </a:solidFill>
                <a:latin typeface="Times New Roman" panose="02020603050405020304" pitchFamily="18" charset="0"/>
                <a:ea typeface="新宋体" panose="02010609030101010101" charset="-122"/>
                <a:cs typeface="Times New Roman" panose="02020603050405020304" pitchFamily="18" charset="0"/>
              </a:rPr>
              <a:t>特征向量</a:t>
            </a:r>
            <a:r>
              <a:rPr lang="en-US" altLang="zh-CN" sz="1800" dirty="0">
                <a:solidFill>
                  <a:prstClr val="black"/>
                </a:solidFill>
                <a:latin typeface="Times New Roman" panose="02020603050405020304" pitchFamily="18" charset="0"/>
                <a:ea typeface="新宋体" panose="02010609030101010101" charset="-122"/>
                <a:cs typeface="Times New Roman" panose="02020603050405020304" pitchFamily="18" charset="0"/>
              </a:rPr>
              <a:t>:";</a:t>
            </a:r>
            <a:endParaRPr lang="en-US" altLang="zh-CN" sz="1800" dirty="0">
              <a:solidFill>
                <a:prstClr val="black"/>
              </a:solidFill>
              <a:latin typeface="Times New Roman" panose="02020603050405020304" pitchFamily="18" charset="0"/>
              <a:ea typeface="新宋体" panose="02010609030101010101" charset="-122"/>
              <a:cs typeface="Times New Roman" panose="02020603050405020304" pitchFamily="18" charset="0"/>
            </a:endParaRPr>
          </a:p>
          <a:p>
            <a:r>
              <a:rPr lang="en-US" altLang="zh-CN" sz="1800" dirty="0">
                <a:solidFill>
                  <a:prstClr val="black"/>
                </a:solidFill>
                <a:latin typeface="Times New Roman" panose="02020603050405020304" pitchFamily="18" charset="0"/>
                <a:ea typeface="新宋体" panose="02010609030101010101" charset="-122"/>
                <a:cs typeface="Times New Roman" panose="02020603050405020304" pitchFamily="18" charset="0"/>
              </a:rPr>
              <a:t>			</a:t>
            </a:r>
            <a:r>
              <a:rPr lang="en-US" altLang="zh-CN" sz="1800" dirty="0" err="1">
                <a:solidFill>
                  <a:prstClr val="black"/>
                </a:solidFill>
                <a:latin typeface="Times New Roman" panose="02020603050405020304" pitchFamily="18" charset="0"/>
                <a:ea typeface="新宋体" panose="02010609030101010101" charset="-122"/>
                <a:cs typeface="Times New Roman" panose="02020603050405020304" pitchFamily="18" charset="0"/>
              </a:rPr>
              <a:t>istringstream</a:t>
            </a:r>
            <a:r>
              <a:rPr lang="en-US" altLang="zh-CN" sz="1800" dirty="0">
                <a:solidFill>
                  <a:prstClr val="black"/>
                </a:solidFill>
                <a:latin typeface="Times New Roman" panose="02020603050405020304" pitchFamily="18" charset="0"/>
                <a:ea typeface="新宋体" panose="02010609030101010101" charset="-122"/>
                <a:cs typeface="Times New Roman" panose="02020603050405020304" pitchFamily="18" charset="0"/>
              </a:rPr>
              <a:t> </a:t>
            </a:r>
            <a:r>
              <a:rPr lang="en-US" altLang="zh-CN" sz="1800" dirty="0">
                <a:solidFill>
                  <a:srgbClr val="0000FF"/>
                </a:solidFill>
                <a:latin typeface="Times New Roman" panose="02020603050405020304" pitchFamily="18" charset="0"/>
                <a:ea typeface="新宋体" panose="02010609030101010101" charset="-122"/>
                <a:cs typeface="Times New Roman" panose="02020603050405020304" pitchFamily="18" charset="0"/>
              </a:rPr>
              <a:t>stream</a:t>
            </a:r>
            <a:r>
              <a:rPr lang="en-US" altLang="zh-CN" sz="1800" dirty="0">
                <a:solidFill>
                  <a:prstClr val="black"/>
                </a:solidFill>
                <a:latin typeface="Times New Roman" panose="02020603050405020304" pitchFamily="18" charset="0"/>
                <a:ea typeface="新宋体" panose="02010609030101010101" charset="-122"/>
                <a:cs typeface="Times New Roman" panose="02020603050405020304" pitchFamily="18" charset="0"/>
              </a:rPr>
              <a:t> ( </a:t>
            </a:r>
            <a:r>
              <a:rPr lang="en-US" altLang="zh-CN" sz="1800" dirty="0" err="1">
                <a:solidFill>
                  <a:prstClr val="black"/>
                </a:solidFill>
                <a:latin typeface="Times New Roman" panose="02020603050405020304" pitchFamily="18" charset="0"/>
                <a:ea typeface="新宋体" panose="02010609030101010101" charset="-122"/>
                <a:cs typeface="Times New Roman" panose="02020603050405020304" pitchFamily="18" charset="0"/>
              </a:rPr>
              <a:t>LineData</a:t>
            </a:r>
            <a:r>
              <a:rPr lang="en-US" altLang="zh-CN" sz="1800" dirty="0">
                <a:solidFill>
                  <a:prstClr val="black"/>
                </a:solidFill>
                <a:latin typeface="Times New Roman" panose="02020603050405020304" pitchFamily="18" charset="0"/>
                <a:ea typeface="新宋体" panose="02010609030101010101" charset="-122"/>
                <a:cs typeface="Times New Roman" panose="02020603050405020304" pitchFamily="18" charset="0"/>
              </a:rPr>
              <a:t> );</a:t>
            </a:r>
            <a:endParaRPr lang="en-US" altLang="zh-CN" sz="1800" dirty="0">
              <a:solidFill>
                <a:prstClr val="black"/>
              </a:solidFill>
              <a:latin typeface="Times New Roman" panose="02020603050405020304" pitchFamily="18" charset="0"/>
              <a:ea typeface="新宋体" panose="02010609030101010101" charset="-122"/>
              <a:cs typeface="Times New Roman" panose="02020603050405020304" pitchFamily="18" charset="0"/>
            </a:endParaRPr>
          </a:p>
          <a:p>
            <a:r>
              <a:rPr lang="en-US" altLang="zh-CN" sz="1800" dirty="0">
                <a:solidFill>
                  <a:prstClr val="black"/>
                </a:solidFill>
                <a:latin typeface="Times New Roman" panose="02020603050405020304" pitchFamily="18" charset="0"/>
                <a:ea typeface="新宋体" panose="02010609030101010101" charset="-122"/>
                <a:cs typeface="Times New Roman" panose="02020603050405020304" pitchFamily="18" charset="0"/>
              </a:rPr>
              <a:t>			for ( </a:t>
            </a:r>
            <a:r>
              <a:rPr lang="en-US" altLang="zh-CN" sz="1800" dirty="0" err="1">
                <a:solidFill>
                  <a:prstClr val="black"/>
                </a:solidFill>
                <a:latin typeface="Times New Roman" panose="02020603050405020304" pitchFamily="18" charset="0"/>
                <a:ea typeface="新宋体" panose="02010609030101010101" charset="-122"/>
                <a:cs typeface="Times New Roman" panose="02020603050405020304" pitchFamily="18" charset="0"/>
              </a:rPr>
              <a:t>int</a:t>
            </a:r>
            <a:r>
              <a:rPr lang="en-US" altLang="zh-CN" sz="1800" dirty="0">
                <a:solidFill>
                  <a:prstClr val="black"/>
                </a:solidFill>
                <a:latin typeface="Times New Roman" panose="02020603050405020304" pitchFamily="18" charset="0"/>
                <a:ea typeface="新宋体" panose="02010609030101010101" charset="-122"/>
                <a:cs typeface="Times New Roman" panose="02020603050405020304" pitchFamily="18" charset="0"/>
              </a:rPr>
              <a:t> j = 0;j &lt; </a:t>
            </a:r>
            <a:r>
              <a:rPr lang="en-US" altLang="zh-CN" sz="1800" dirty="0" err="1">
                <a:solidFill>
                  <a:prstClr val="black"/>
                </a:solidFill>
                <a:latin typeface="Times New Roman" panose="02020603050405020304" pitchFamily="18" charset="0"/>
                <a:ea typeface="新宋体" panose="02010609030101010101" charset="-122"/>
                <a:cs typeface="Times New Roman" panose="02020603050405020304" pitchFamily="18" charset="0"/>
              </a:rPr>
              <a:t>N;j</a:t>
            </a:r>
            <a:r>
              <a:rPr lang="en-US" altLang="zh-CN" sz="1800" dirty="0">
                <a:solidFill>
                  <a:prstClr val="black"/>
                </a:solidFill>
                <a:latin typeface="Times New Roman" panose="02020603050405020304" pitchFamily="18" charset="0"/>
                <a:ea typeface="新宋体" panose="02010609030101010101" charset="-122"/>
                <a:cs typeface="Times New Roman" panose="02020603050405020304" pitchFamily="18" charset="0"/>
              </a:rPr>
              <a:t> ++ )</a:t>
            </a:r>
            <a:endParaRPr lang="en-US" altLang="zh-CN" sz="1800" dirty="0">
              <a:solidFill>
                <a:prstClr val="black"/>
              </a:solidFill>
              <a:latin typeface="Times New Roman" panose="02020603050405020304" pitchFamily="18" charset="0"/>
              <a:ea typeface="新宋体" panose="02010609030101010101" charset="-122"/>
              <a:cs typeface="Times New Roman" panose="02020603050405020304" pitchFamily="18" charset="0"/>
            </a:endParaRPr>
          </a:p>
          <a:p>
            <a:r>
              <a:rPr lang="en-US" altLang="zh-CN" sz="1800" dirty="0">
                <a:solidFill>
                  <a:prstClr val="black"/>
                </a:solidFill>
                <a:latin typeface="Times New Roman" panose="02020603050405020304" pitchFamily="18" charset="0"/>
                <a:ea typeface="新宋体" panose="02010609030101010101" charset="-122"/>
                <a:cs typeface="Times New Roman" panose="02020603050405020304" pitchFamily="18" charset="0"/>
              </a:rPr>
              <a:t>			{</a:t>
            </a:r>
            <a:endParaRPr lang="en-US" altLang="zh-CN" sz="1800" dirty="0">
              <a:solidFill>
                <a:prstClr val="black"/>
              </a:solidFill>
              <a:latin typeface="Times New Roman" panose="02020603050405020304" pitchFamily="18" charset="0"/>
              <a:ea typeface="新宋体" panose="02010609030101010101" charset="-122"/>
              <a:cs typeface="Times New Roman" panose="02020603050405020304" pitchFamily="18" charset="0"/>
            </a:endParaRPr>
          </a:p>
          <a:p>
            <a:r>
              <a:rPr lang="en-US" altLang="zh-CN" sz="1800" dirty="0">
                <a:solidFill>
                  <a:prstClr val="black"/>
                </a:solidFill>
                <a:latin typeface="Times New Roman" panose="02020603050405020304" pitchFamily="18" charset="0"/>
                <a:ea typeface="新宋体" panose="02010609030101010101" charset="-122"/>
                <a:cs typeface="Times New Roman" panose="02020603050405020304" pitchFamily="18" charset="0"/>
              </a:rPr>
              <a:t>				stream &gt;&gt; </a:t>
            </a:r>
            <a:r>
              <a:rPr lang="en-US" altLang="zh-CN" sz="1800" dirty="0" err="1">
                <a:solidFill>
                  <a:srgbClr val="0000FF"/>
                </a:solidFill>
                <a:latin typeface="Times New Roman" panose="02020603050405020304" pitchFamily="18" charset="0"/>
                <a:ea typeface="新宋体" panose="02010609030101010101" charset="-122"/>
                <a:cs typeface="Times New Roman" panose="02020603050405020304" pitchFamily="18" charset="0"/>
              </a:rPr>
              <a:t>SingleData</a:t>
            </a:r>
            <a:r>
              <a:rPr lang="en-US" altLang="zh-CN" sz="1800" dirty="0">
                <a:solidFill>
                  <a:prstClr val="black"/>
                </a:solidFill>
                <a:latin typeface="Times New Roman" panose="02020603050405020304" pitchFamily="18" charset="0"/>
                <a:ea typeface="新宋体" panose="02010609030101010101" charset="-122"/>
                <a:cs typeface="Times New Roman" panose="02020603050405020304" pitchFamily="18" charset="0"/>
              </a:rPr>
              <a:t>;</a:t>
            </a:r>
            <a:endParaRPr lang="en-US" altLang="zh-CN" sz="1800" dirty="0">
              <a:solidFill>
                <a:prstClr val="black"/>
              </a:solidFill>
              <a:latin typeface="Times New Roman" panose="02020603050405020304" pitchFamily="18" charset="0"/>
              <a:ea typeface="新宋体" panose="02010609030101010101" charset="-122"/>
              <a:cs typeface="Times New Roman" panose="02020603050405020304" pitchFamily="18" charset="0"/>
            </a:endParaRPr>
          </a:p>
          <a:p>
            <a:r>
              <a:rPr lang="en-US" altLang="zh-CN" sz="1800" dirty="0">
                <a:solidFill>
                  <a:prstClr val="black"/>
                </a:solidFill>
                <a:latin typeface="Times New Roman" panose="02020603050405020304" pitchFamily="18" charset="0"/>
                <a:ea typeface="新宋体" panose="02010609030101010101" charset="-122"/>
                <a:cs typeface="Times New Roman" panose="02020603050405020304" pitchFamily="18" charset="0"/>
              </a:rPr>
              <a:t>				</a:t>
            </a:r>
            <a:r>
              <a:rPr lang="en-US" altLang="zh-CN" sz="1800" dirty="0" err="1">
                <a:solidFill>
                  <a:srgbClr val="C00000"/>
                </a:solidFill>
                <a:latin typeface="Times New Roman" panose="02020603050405020304" pitchFamily="18" charset="0"/>
                <a:cs typeface="Times New Roman" panose="02020603050405020304" pitchFamily="18" charset="0"/>
              </a:rPr>
              <a:t>TrainInputSet</a:t>
            </a:r>
            <a:r>
              <a:rPr lang="en-US" altLang="zh-CN" sz="1800" dirty="0">
                <a:solidFill>
                  <a:prstClr val="black"/>
                </a:solidFill>
                <a:latin typeface="Times New Roman" panose="02020603050405020304" pitchFamily="18" charset="0"/>
                <a:ea typeface="新宋体" panose="02010609030101010101" charset="-122"/>
                <a:cs typeface="Times New Roman" panose="02020603050405020304" pitchFamily="18" charset="0"/>
              </a:rPr>
              <a:t> [ </a:t>
            </a:r>
            <a:r>
              <a:rPr lang="en-US" altLang="zh-CN" sz="1800" dirty="0" err="1">
                <a:solidFill>
                  <a:prstClr val="black"/>
                </a:solidFill>
                <a:latin typeface="Times New Roman" panose="02020603050405020304" pitchFamily="18" charset="0"/>
                <a:ea typeface="新宋体" panose="02010609030101010101" charset="-122"/>
                <a:cs typeface="Times New Roman" panose="02020603050405020304" pitchFamily="18" charset="0"/>
              </a:rPr>
              <a:t>i</a:t>
            </a:r>
            <a:r>
              <a:rPr lang="en-US" altLang="zh-CN" sz="1800" dirty="0">
                <a:solidFill>
                  <a:prstClr val="black"/>
                </a:solidFill>
                <a:latin typeface="Times New Roman" panose="02020603050405020304" pitchFamily="18" charset="0"/>
                <a:ea typeface="新宋体" panose="02010609030101010101" charset="-122"/>
                <a:cs typeface="Times New Roman" panose="02020603050405020304" pitchFamily="18" charset="0"/>
              </a:rPr>
              <a:t> ][ j ] =  </a:t>
            </a:r>
            <a:r>
              <a:rPr lang="en-US" altLang="zh-CN" sz="1800" dirty="0" err="1">
                <a:solidFill>
                  <a:prstClr val="black"/>
                </a:solidFill>
                <a:latin typeface="Times New Roman" panose="02020603050405020304" pitchFamily="18" charset="0"/>
                <a:ea typeface="新宋体" panose="02010609030101010101" charset="-122"/>
                <a:cs typeface="Times New Roman" panose="02020603050405020304" pitchFamily="18" charset="0"/>
              </a:rPr>
              <a:t>SingleData</a:t>
            </a:r>
            <a:r>
              <a:rPr lang="en-US" altLang="zh-CN" sz="1800" dirty="0">
                <a:solidFill>
                  <a:prstClr val="black"/>
                </a:solidFill>
                <a:latin typeface="Times New Roman" panose="02020603050405020304" pitchFamily="18" charset="0"/>
                <a:ea typeface="新宋体" panose="02010609030101010101" charset="-122"/>
                <a:cs typeface="Times New Roman" panose="02020603050405020304" pitchFamily="18" charset="0"/>
              </a:rPr>
              <a:t>;</a:t>
            </a:r>
            <a:endParaRPr lang="en-US" altLang="zh-CN" sz="1800" dirty="0">
              <a:solidFill>
                <a:prstClr val="black"/>
              </a:solidFill>
              <a:latin typeface="Times New Roman" panose="02020603050405020304" pitchFamily="18" charset="0"/>
              <a:ea typeface="新宋体" panose="02010609030101010101" charset="-122"/>
              <a:cs typeface="Times New Roman" panose="02020603050405020304" pitchFamily="18" charset="0"/>
            </a:endParaRPr>
          </a:p>
          <a:p>
            <a:r>
              <a:rPr lang="en-US" altLang="zh-CN" sz="1800" dirty="0">
                <a:solidFill>
                  <a:prstClr val="black"/>
                </a:solidFill>
                <a:latin typeface="Times New Roman" panose="02020603050405020304" pitchFamily="18" charset="0"/>
                <a:ea typeface="新宋体" panose="02010609030101010101" charset="-122"/>
                <a:cs typeface="Times New Roman" panose="02020603050405020304" pitchFamily="18" charset="0"/>
              </a:rPr>
              <a:t>				</a:t>
            </a:r>
            <a:r>
              <a:rPr lang="en-US" altLang="zh-CN" sz="1800" dirty="0" err="1">
                <a:solidFill>
                  <a:prstClr val="black"/>
                </a:solidFill>
                <a:latin typeface="Times New Roman" panose="02020603050405020304" pitchFamily="18" charset="0"/>
                <a:ea typeface="新宋体" panose="02010609030101010101" charset="-122"/>
                <a:cs typeface="Times New Roman" panose="02020603050405020304" pitchFamily="18" charset="0"/>
              </a:rPr>
              <a:t>cout</a:t>
            </a:r>
            <a:r>
              <a:rPr lang="en-US" altLang="zh-CN" sz="1800" dirty="0">
                <a:solidFill>
                  <a:prstClr val="black"/>
                </a:solidFill>
                <a:latin typeface="Times New Roman" panose="02020603050405020304" pitchFamily="18" charset="0"/>
                <a:ea typeface="新宋体" panose="02010609030101010101" charset="-122"/>
                <a:cs typeface="Times New Roman" panose="02020603050405020304" pitchFamily="18" charset="0"/>
              </a:rPr>
              <a:t>&lt;&lt;</a:t>
            </a:r>
            <a:r>
              <a:rPr lang="en-US" altLang="zh-CN" sz="1800" dirty="0" err="1">
                <a:solidFill>
                  <a:prstClr val="black"/>
                </a:solidFill>
                <a:latin typeface="Times New Roman" panose="02020603050405020304" pitchFamily="18" charset="0"/>
                <a:ea typeface="新宋体" panose="02010609030101010101" charset="-122"/>
                <a:cs typeface="Times New Roman" panose="02020603050405020304" pitchFamily="18" charset="0"/>
              </a:rPr>
              <a:t>TrainInputSet</a:t>
            </a:r>
            <a:r>
              <a:rPr lang="en-US" altLang="zh-CN" sz="1800" dirty="0">
                <a:solidFill>
                  <a:prstClr val="black"/>
                </a:solidFill>
                <a:latin typeface="Times New Roman" panose="02020603050405020304" pitchFamily="18" charset="0"/>
                <a:ea typeface="新宋体" panose="02010609030101010101" charset="-122"/>
                <a:cs typeface="Times New Roman" panose="02020603050405020304" pitchFamily="18" charset="0"/>
              </a:rPr>
              <a:t>[</a:t>
            </a:r>
            <a:r>
              <a:rPr lang="en-US" altLang="zh-CN" sz="1800" dirty="0" err="1">
                <a:solidFill>
                  <a:prstClr val="black"/>
                </a:solidFill>
                <a:latin typeface="Times New Roman" panose="02020603050405020304" pitchFamily="18" charset="0"/>
                <a:ea typeface="新宋体" panose="02010609030101010101" charset="-122"/>
                <a:cs typeface="Times New Roman" panose="02020603050405020304" pitchFamily="18" charset="0"/>
              </a:rPr>
              <a:t>i</a:t>
            </a:r>
            <a:r>
              <a:rPr lang="en-US" altLang="zh-CN" sz="1800" dirty="0">
                <a:solidFill>
                  <a:prstClr val="black"/>
                </a:solidFill>
                <a:latin typeface="Times New Roman" panose="02020603050405020304" pitchFamily="18" charset="0"/>
                <a:ea typeface="新宋体" panose="02010609030101010101" charset="-122"/>
                <a:cs typeface="Times New Roman" panose="02020603050405020304" pitchFamily="18" charset="0"/>
              </a:rPr>
              <a:t>][j]&lt;&lt;"\t";</a:t>
            </a:r>
            <a:endParaRPr lang="en-US" altLang="zh-CN" sz="1800" dirty="0">
              <a:solidFill>
                <a:prstClr val="black"/>
              </a:solidFill>
              <a:latin typeface="Times New Roman" panose="02020603050405020304" pitchFamily="18" charset="0"/>
              <a:ea typeface="新宋体" panose="02010609030101010101" charset="-122"/>
              <a:cs typeface="Times New Roman" panose="02020603050405020304" pitchFamily="18" charset="0"/>
            </a:endParaRPr>
          </a:p>
          <a:p>
            <a:r>
              <a:rPr lang="en-US" altLang="zh-CN" sz="1800" dirty="0">
                <a:solidFill>
                  <a:prstClr val="black"/>
                </a:solidFill>
                <a:latin typeface="Times New Roman" panose="02020603050405020304" pitchFamily="18" charset="0"/>
                <a:ea typeface="新宋体" panose="02010609030101010101" charset="-122"/>
                <a:cs typeface="Times New Roman" panose="02020603050405020304" pitchFamily="18" charset="0"/>
              </a:rPr>
              <a:t>			}//end N        </a:t>
            </a:r>
            <a:endParaRPr lang="en-US" altLang="zh-CN" sz="1800" dirty="0">
              <a:solidFill>
                <a:prstClr val="black"/>
              </a:solidFill>
              <a:latin typeface="Times New Roman" panose="02020603050405020304" pitchFamily="18" charset="0"/>
              <a:ea typeface="新宋体" panose="02010609030101010101" charset="-122"/>
              <a:cs typeface="Times New Roman" panose="02020603050405020304" pitchFamily="18" charset="0"/>
            </a:endParaRPr>
          </a:p>
          <a:p>
            <a:r>
              <a:rPr lang="en-US" altLang="zh-CN" sz="1800" dirty="0">
                <a:solidFill>
                  <a:prstClr val="black"/>
                </a:solidFill>
                <a:latin typeface="Times New Roman" panose="02020603050405020304" pitchFamily="18" charset="0"/>
                <a:ea typeface="新宋体" panose="02010609030101010101" charset="-122"/>
                <a:cs typeface="Times New Roman" panose="02020603050405020304" pitchFamily="18" charset="0"/>
              </a:rPr>
              <a:t>             }</a:t>
            </a:r>
            <a:endParaRPr lang="en-US" altLang="zh-CN" sz="1800" dirty="0">
              <a:solidFill>
                <a:prstClr val="black"/>
              </a:solidFill>
              <a:latin typeface="Times New Roman" panose="02020603050405020304" pitchFamily="18" charset="0"/>
              <a:ea typeface="新宋体" panose="02010609030101010101" charset="-122"/>
              <a:cs typeface="Times New Roman" panose="02020603050405020304" pitchFamily="18" charset="0"/>
            </a:endParaRPr>
          </a:p>
          <a:p>
            <a:r>
              <a:rPr lang="en-US" altLang="zh-CN" sz="1800" dirty="0">
                <a:solidFill>
                  <a:prstClr val="black"/>
                </a:solidFill>
                <a:latin typeface="Times New Roman" panose="02020603050405020304" pitchFamily="18" charset="0"/>
                <a:ea typeface="新宋体" panose="02010609030101010101" charset="-122"/>
                <a:cs typeface="Times New Roman" panose="02020603050405020304" pitchFamily="18" charset="0"/>
              </a:rPr>
              <a:t>    </a:t>
            </a:r>
            <a:endParaRPr lang="zh-CN" altLang="en-US" sz="1800" dirty="0">
              <a:solidFill>
                <a:prstClr val="black"/>
              </a:solidFill>
              <a:latin typeface="Times New Roman" panose="02020603050405020304" pitchFamily="18" charset="0"/>
              <a:cs typeface="Times New Roman" panose="02020603050405020304" pitchFamily="18" charset="0"/>
            </a:endParaRPr>
          </a:p>
          <a:p>
            <a:endParaRPr lang="zh-CN" altLang="en-US" sz="1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35396" y="-12700"/>
            <a:ext cx="7128792" cy="4420654"/>
          </a:xfrm>
        </p:spPr>
        <p:txBody>
          <a:bodyPr>
            <a:noAutofit/>
          </a:bodyPr>
          <a:lstStyle/>
          <a:p>
            <a:pPr>
              <a:spcBef>
                <a:spcPts val="0"/>
              </a:spcBef>
            </a:pPr>
            <a:r>
              <a:rPr lang="en-US" altLang="zh-CN" sz="1200" dirty="0">
                <a:latin typeface="Times New Roman" panose="02020603050405020304" pitchFamily="18" charset="0"/>
                <a:cs typeface="Times New Roman" panose="02020603050405020304" pitchFamily="18" charset="0"/>
              </a:rPr>
              <a:t>void </a:t>
            </a:r>
            <a:r>
              <a:rPr lang="en-US" altLang="zh-CN" sz="1200" dirty="0" err="1">
                <a:latin typeface="Times New Roman" panose="02020603050405020304" pitchFamily="18" charset="0"/>
                <a:cs typeface="Times New Roman" panose="02020603050405020304" pitchFamily="18" charset="0"/>
              </a:rPr>
              <a:t>GenerateNetwork</a:t>
            </a:r>
            <a:r>
              <a:rPr lang="en-US" altLang="zh-CN" sz="1200" dirty="0">
                <a:latin typeface="Times New Roman" panose="02020603050405020304" pitchFamily="18" charset="0"/>
                <a:cs typeface="Times New Roman" panose="02020603050405020304" pitchFamily="18" charset="0"/>
              </a:rPr>
              <a:t>(NET* Net)</a:t>
            </a:r>
            <a:endParaRPr lang="en-US" altLang="zh-CN" sz="1200" dirty="0">
              <a:latin typeface="Times New Roman" panose="02020603050405020304" pitchFamily="18" charset="0"/>
              <a:cs typeface="Times New Roman" panose="02020603050405020304" pitchFamily="18" charset="0"/>
            </a:endParaRPr>
          </a:p>
          <a:p>
            <a:pPr>
              <a:spcBef>
                <a:spcPts val="0"/>
              </a:spcBef>
            </a:pPr>
            <a:r>
              <a:rPr lang="en-US" altLang="zh-CN" sz="1200" dirty="0">
                <a:latin typeface="Times New Roman" panose="02020603050405020304" pitchFamily="18" charset="0"/>
                <a:cs typeface="Times New Roman" panose="02020603050405020304" pitchFamily="18" charset="0"/>
              </a:rPr>
              <a:t>{	  INT l;</a:t>
            </a:r>
            <a:endParaRPr lang="en-US" altLang="zh-CN" sz="1200" dirty="0">
              <a:latin typeface="Times New Roman" panose="02020603050405020304" pitchFamily="18" charset="0"/>
              <a:cs typeface="Times New Roman" panose="02020603050405020304" pitchFamily="18" charset="0"/>
            </a:endParaRPr>
          </a:p>
          <a:p>
            <a:pPr>
              <a:spcBef>
                <a:spcPts val="0"/>
              </a:spcBef>
            </a:pPr>
            <a:r>
              <a:rPr lang="en-US" altLang="zh-CN" sz="1200" dirty="0">
                <a:latin typeface="Times New Roman" panose="02020603050405020304" pitchFamily="18" charset="0"/>
                <a:cs typeface="Times New Roman" panose="02020603050405020304" pitchFamily="18" charset="0"/>
              </a:rPr>
              <a:t>	  Net-&gt;Layer = (LAYER**) </a:t>
            </a:r>
            <a:r>
              <a:rPr lang="en-US" altLang="zh-CN" sz="1200" dirty="0" err="1">
                <a:latin typeface="Times New Roman" panose="02020603050405020304" pitchFamily="18" charset="0"/>
                <a:cs typeface="Times New Roman" panose="02020603050405020304" pitchFamily="18" charset="0"/>
              </a:rPr>
              <a:t>calloc</a:t>
            </a:r>
            <a:r>
              <a:rPr lang="en-US" altLang="zh-CN" sz="1200" dirty="0">
                <a:latin typeface="Times New Roman" panose="02020603050405020304" pitchFamily="18" charset="0"/>
                <a:cs typeface="Times New Roman" panose="02020603050405020304" pitchFamily="18" charset="0"/>
              </a:rPr>
              <a:t>(NUM_LAYERS, </a:t>
            </a:r>
            <a:r>
              <a:rPr lang="en-US" altLang="zh-CN" sz="1200" dirty="0" err="1">
                <a:latin typeface="Times New Roman" panose="02020603050405020304" pitchFamily="18" charset="0"/>
                <a:cs typeface="Times New Roman" panose="02020603050405020304" pitchFamily="18" charset="0"/>
              </a:rPr>
              <a:t>sizeof</a:t>
            </a:r>
            <a:r>
              <a:rPr lang="en-US" altLang="zh-CN" sz="1200" dirty="0">
                <a:latin typeface="Times New Roman" panose="02020603050405020304" pitchFamily="18" charset="0"/>
                <a:cs typeface="Times New Roman" panose="02020603050405020304" pitchFamily="18" charset="0"/>
              </a:rPr>
              <a:t>(LAYER*));</a:t>
            </a:r>
            <a:endParaRPr lang="en-US" altLang="zh-CN" sz="1200" dirty="0">
              <a:latin typeface="Times New Roman" panose="02020603050405020304" pitchFamily="18" charset="0"/>
              <a:cs typeface="Times New Roman" panose="02020603050405020304" pitchFamily="18" charset="0"/>
            </a:endParaRPr>
          </a:p>
          <a:p>
            <a:pPr>
              <a:spcBef>
                <a:spcPts val="0"/>
              </a:spcBef>
            </a:pPr>
            <a:r>
              <a:rPr lang="en-US" altLang="zh-CN" sz="1200" dirty="0">
                <a:latin typeface="Times New Roman" panose="02020603050405020304" pitchFamily="18" charset="0"/>
                <a:cs typeface="Times New Roman" panose="02020603050405020304" pitchFamily="18" charset="0"/>
              </a:rPr>
              <a:t>	  for (l=0; l&lt;NUM_LAYERS; l++) </a:t>
            </a:r>
            <a:endParaRPr lang="en-US" altLang="zh-CN" sz="1200" dirty="0">
              <a:latin typeface="Times New Roman" panose="02020603050405020304" pitchFamily="18" charset="0"/>
              <a:cs typeface="Times New Roman" panose="02020603050405020304" pitchFamily="18" charset="0"/>
            </a:endParaRPr>
          </a:p>
          <a:p>
            <a:pPr>
              <a:spcBef>
                <a:spcPts val="0"/>
              </a:spcBef>
            </a:pPr>
            <a:r>
              <a:rPr lang="en-US" altLang="zh-CN" sz="1200" dirty="0">
                <a:latin typeface="Times New Roman" panose="02020603050405020304" pitchFamily="18" charset="0"/>
                <a:cs typeface="Times New Roman" panose="02020603050405020304" pitchFamily="18" charset="0"/>
              </a:rPr>
              <a:t>	  {               Net-&gt;Layer[l] = (LAYER*) </a:t>
            </a:r>
            <a:r>
              <a:rPr lang="en-US" altLang="zh-CN" sz="1200" dirty="0" err="1">
                <a:latin typeface="Times New Roman" panose="02020603050405020304" pitchFamily="18" charset="0"/>
                <a:cs typeface="Times New Roman" panose="02020603050405020304" pitchFamily="18" charset="0"/>
              </a:rPr>
              <a:t>malloc</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sizeof</a:t>
            </a:r>
            <a:r>
              <a:rPr lang="en-US" altLang="zh-CN" sz="1200" dirty="0">
                <a:latin typeface="Times New Roman" panose="02020603050405020304" pitchFamily="18" charset="0"/>
                <a:cs typeface="Times New Roman" panose="02020603050405020304" pitchFamily="18" charset="0"/>
              </a:rPr>
              <a:t>(LAYER));</a:t>
            </a:r>
            <a:endParaRPr lang="en-US" altLang="zh-CN" sz="1200" dirty="0">
              <a:latin typeface="Times New Roman" panose="02020603050405020304" pitchFamily="18" charset="0"/>
              <a:cs typeface="Times New Roman" panose="02020603050405020304" pitchFamily="18" charset="0"/>
            </a:endParaRPr>
          </a:p>
          <a:p>
            <a:pPr>
              <a:spcBef>
                <a:spcPts val="0"/>
              </a:spcBef>
            </a:pPr>
            <a:r>
              <a:rPr lang="en-US" altLang="zh-CN" sz="1200" dirty="0">
                <a:latin typeface="Times New Roman" panose="02020603050405020304" pitchFamily="18" charset="0"/>
                <a:cs typeface="Times New Roman" panose="02020603050405020304" pitchFamily="18" charset="0"/>
              </a:rPr>
              <a:t>                              Net-&gt;Layer[l]-&gt;Units  = Units[l];</a:t>
            </a:r>
            <a:endParaRPr lang="en-US" altLang="zh-CN" sz="1200" dirty="0">
              <a:latin typeface="Times New Roman" panose="02020603050405020304" pitchFamily="18" charset="0"/>
              <a:cs typeface="Times New Roman" panose="02020603050405020304" pitchFamily="18" charset="0"/>
            </a:endParaRPr>
          </a:p>
          <a:p>
            <a:pPr>
              <a:spcBef>
                <a:spcPts val="0"/>
              </a:spcBef>
            </a:pPr>
            <a:r>
              <a:rPr lang="en-US" altLang="zh-CN" sz="1200" dirty="0">
                <a:latin typeface="Times New Roman" panose="02020603050405020304" pitchFamily="18" charset="0"/>
                <a:cs typeface="Times New Roman" panose="02020603050405020304" pitchFamily="18" charset="0"/>
              </a:rPr>
              <a:t>	                   Net-&gt;Layer[l]-&gt;Output = (REAL*)  </a:t>
            </a:r>
            <a:r>
              <a:rPr lang="en-US" altLang="zh-CN" sz="1200" dirty="0" err="1">
                <a:latin typeface="Times New Roman" panose="02020603050405020304" pitchFamily="18" charset="0"/>
                <a:cs typeface="Times New Roman" panose="02020603050405020304" pitchFamily="18" charset="0"/>
              </a:rPr>
              <a:t>calloc</a:t>
            </a:r>
            <a:r>
              <a:rPr lang="en-US" altLang="zh-CN" sz="1200" dirty="0">
                <a:latin typeface="Times New Roman" panose="02020603050405020304" pitchFamily="18" charset="0"/>
                <a:cs typeface="Times New Roman" panose="02020603050405020304" pitchFamily="18" charset="0"/>
              </a:rPr>
              <a:t>(Units[l]+1, </a:t>
            </a:r>
            <a:r>
              <a:rPr lang="en-US" altLang="zh-CN" sz="1200" dirty="0" err="1">
                <a:latin typeface="Times New Roman" panose="02020603050405020304" pitchFamily="18" charset="0"/>
                <a:cs typeface="Times New Roman" panose="02020603050405020304" pitchFamily="18" charset="0"/>
              </a:rPr>
              <a:t>sizeof</a:t>
            </a:r>
            <a:r>
              <a:rPr lang="en-US" altLang="zh-CN" sz="1200" dirty="0">
                <a:latin typeface="Times New Roman" panose="02020603050405020304" pitchFamily="18" charset="0"/>
                <a:cs typeface="Times New Roman" panose="02020603050405020304" pitchFamily="18" charset="0"/>
              </a:rPr>
              <a:t>(REAL));</a:t>
            </a:r>
            <a:endParaRPr lang="en-US" altLang="zh-CN" sz="1200" dirty="0">
              <a:latin typeface="Times New Roman" panose="02020603050405020304" pitchFamily="18" charset="0"/>
              <a:cs typeface="Times New Roman" panose="02020603050405020304" pitchFamily="18" charset="0"/>
            </a:endParaRPr>
          </a:p>
          <a:p>
            <a:pPr>
              <a:spcBef>
                <a:spcPts val="0"/>
              </a:spcBef>
            </a:pPr>
            <a:r>
              <a:rPr lang="en-US" altLang="zh-CN" sz="1200" dirty="0">
                <a:latin typeface="Times New Roman" panose="02020603050405020304" pitchFamily="18" charset="0"/>
                <a:cs typeface="Times New Roman" panose="02020603050405020304" pitchFamily="18" charset="0"/>
              </a:rPr>
              <a:t>	                   Net-&gt;Layer[l]-&gt;Error  = (REAL*)  </a:t>
            </a:r>
            <a:r>
              <a:rPr lang="en-US" altLang="zh-CN" sz="1200" dirty="0" err="1">
                <a:latin typeface="Times New Roman" panose="02020603050405020304" pitchFamily="18" charset="0"/>
                <a:cs typeface="Times New Roman" panose="02020603050405020304" pitchFamily="18" charset="0"/>
              </a:rPr>
              <a:t>calloc</a:t>
            </a:r>
            <a:r>
              <a:rPr lang="en-US" altLang="zh-CN" sz="1200" dirty="0">
                <a:latin typeface="Times New Roman" panose="02020603050405020304" pitchFamily="18" charset="0"/>
                <a:cs typeface="Times New Roman" panose="02020603050405020304" pitchFamily="18" charset="0"/>
              </a:rPr>
              <a:t>(Units[l]+1, </a:t>
            </a:r>
            <a:r>
              <a:rPr lang="en-US" altLang="zh-CN" sz="1200" dirty="0" err="1">
                <a:latin typeface="Times New Roman" panose="02020603050405020304" pitchFamily="18" charset="0"/>
                <a:cs typeface="Times New Roman" panose="02020603050405020304" pitchFamily="18" charset="0"/>
              </a:rPr>
              <a:t>sizeof</a:t>
            </a:r>
            <a:r>
              <a:rPr lang="en-US" altLang="zh-CN" sz="1200" dirty="0">
                <a:latin typeface="Times New Roman" panose="02020603050405020304" pitchFamily="18" charset="0"/>
                <a:cs typeface="Times New Roman" panose="02020603050405020304" pitchFamily="18" charset="0"/>
              </a:rPr>
              <a:t>(REAL));</a:t>
            </a:r>
            <a:endParaRPr lang="en-US" altLang="zh-CN" sz="1200" dirty="0">
              <a:latin typeface="Times New Roman" panose="02020603050405020304" pitchFamily="18" charset="0"/>
              <a:cs typeface="Times New Roman" panose="02020603050405020304" pitchFamily="18" charset="0"/>
            </a:endParaRPr>
          </a:p>
          <a:p>
            <a:pPr>
              <a:spcBef>
                <a:spcPts val="0"/>
              </a:spcBef>
            </a:pPr>
            <a:r>
              <a:rPr lang="en-US" altLang="zh-CN" sz="1200" dirty="0">
                <a:latin typeface="Times New Roman" panose="02020603050405020304" pitchFamily="18" charset="0"/>
                <a:cs typeface="Times New Roman" panose="02020603050405020304" pitchFamily="18" charset="0"/>
              </a:rPr>
              <a:t>	                   Net-&gt;Layer[l]-&gt;Weight = (REAL**) </a:t>
            </a:r>
            <a:r>
              <a:rPr lang="en-US" altLang="zh-CN" sz="1200" dirty="0" err="1">
                <a:latin typeface="Times New Roman" panose="02020603050405020304" pitchFamily="18" charset="0"/>
                <a:cs typeface="Times New Roman" panose="02020603050405020304" pitchFamily="18" charset="0"/>
              </a:rPr>
              <a:t>calloc</a:t>
            </a:r>
            <a:r>
              <a:rPr lang="en-US" altLang="zh-CN" sz="1200" dirty="0">
                <a:latin typeface="Times New Roman" panose="02020603050405020304" pitchFamily="18" charset="0"/>
                <a:cs typeface="Times New Roman" panose="02020603050405020304" pitchFamily="18" charset="0"/>
              </a:rPr>
              <a:t>(Units[l]+1, </a:t>
            </a:r>
            <a:r>
              <a:rPr lang="en-US" altLang="zh-CN" sz="1200" dirty="0" err="1">
                <a:latin typeface="Times New Roman" panose="02020603050405020304" pitchFamily="18" charset="0"/>
                <a:cs typeface="Times New Roman" panose="02020603050405020304" pitchFamily="18" charset="0"/>
              </a:rPr>
              <a:t>sizeof</a:t>
            </a:r>
            <a:r>
              <a:rPr lang="en-US" altLang="zh-CN" sz="1200" dirty="0">
                <a:latin typeface="Times New Roman" panose="02020603050405020304" pitchFamily="18" charset="0"/>
                <a:cs typeface="Times New Roman" panose="02020603050405020304" pitchFamily="18" charset="0"/>
              </a:rPr>
              <a:t>(REAL*));</a:t>
            </a:r>
            <a:endParaRPr lang="en-US" altLang="zh-CN" sz="1200" dirty="0">
              <a:latin typeface="Times New Roman" panose="02020603050405020304" pitchFamily="18" charset="0"/>
              <a:cs typeface="Times New Roman" panose="02020603050405020304" pitchFamily="18" charset="0"/>
            </a:endParaRPr>
          </a:p>
          <a:p>
            <a:pPr>
              <a:spcBef>
                <a:spcPts val="0"/>
              </a:spcBef>
            </a:pPr>
            <a:r>
              <a:rPr lang="en-US" altLang="zh-CN" sz="1200" dirty="0">
                <a:latin typeface="Times New Roman" panose="02020603050405020304" pitchFamily="18" charset="0"/>
                <a:cs typeface="Times New Roman" panose="02020603050405020304" pitchFamily="18" charset="0"/>
              </a:rPr>
              <a:t>	                   Net-&gt;Layer[l]-&gt;</a:t>
            </a:r>
            <a:r>
              <a:rPr lang="en-US" altLang="zh-CN" sz="1200" dirty="0" err="1">
                <a:latin typeface="Times New Roman" panose="02020603050405020304" pitchFamily="18" charset="0"/>
                <a:cs typeface="Times New Roman" panose="02020603050405020304" pitchFamily="18" charset="0"/>
              </a:rPr>
              <a:t>WeightSave</a:t>
            </a:r>
            <a:r>
              <a:rPr lang="en-US" altLang="zh-CN" sz="1200" dirty="0">
                <a:latin typeface="Times New Roman" panose="02020603050405020304" pitchFamily="18" charset="0"/>
                <a:cs typeface="Times New Roman" panose="02020603050405020304" pitchFamily="18" charset="0"/>
              </a:rPr>
              <a:t> = (REAL**) </a:t>
            </a:r>
            <a:r>
              <a:rPr lang="en-US" altLang="zh-CN" sz="1200" dirty="0" err="1">
                <a:latin typeface="Times New Roman" panose="02020603050405020304" pitchFamily="18" charset="0"/>
                <a:cs typeface="Times New Roman" panose="02020603050405020304" pitchFamily="18" charset="0"/>
              </a:rPr>
              <a:t>calloc</a:t>
            </a:r>
            <a:r>
              <a:rPr lang="en-US" altLang="zh-CN" sz="1200" dirty="0">
                <a:latin typeface="Times New Roman" panose="02020603050405020304" pitchFamily="18" charset="0"/>
                <a:cs typeface="Times New Roman" panose="02020603050405020304" pitchFamily="18" charset="0"/>
              </a:rPr>
              <a:t>(Units[l]+1, </a:t>
            </a:r>
            <a:r>
              <a:rPr lang="en-US" altLang="zh-CN" sz="1200" dirty="0" err="1">
                <a:latin typeface="Times New Roman" panose="02020603050405020304" pitchFamily="18" charset="0"/>
                <a:cs typeface="Times New Roman" panose="02020603050405020304" pitchFamily="18" charset="0"/>
              </a:rPr>
              <a:t>sizeof</a:t>
            </a:r>
            <a:r>
              <a:rPr lang="en-US" altLang="zh-CN" sz="1200" dirty="0">
                <a:latin typeface="Times New Roman" panose="02020603050405020304" pitchFamily="18" charset="0"/>
                <a:cs typeface="Times New Roman" panose="02020603050405020304" pitchFamily="18" charset="0"/>
              </a:rPr>
              <a:t>(REAL*));</a:t>
            </a:r>
            <a:endParaRPr lang="en-US" altLang="zh-CN" sz="1200" dirty="0">
              <a:latin typeface="Times New Roman" panose="02020603050405020304" pitchFamily="18" charset="0"/>
              <a:cs typeface="Times New Roman" panose="02020603050405020304" pitchFamily="18" charset="0"/>
            </a:endParaRPr>
          </a:p>
          <a:p>
            <a:pPr>
              <a:spcBef>
                <a:spcPts val="0"/>
              </a:spcBef>
            </a:pPr>
            <a:r>
              <a:rPr lang="en-US" altLang="zh-CN" sz="1200" dirty="0">
                <a:latin typeface="Times New Roman" panose="02020603050405020304" pitchFamily="18" charset="0"/>
                <a:cs typeface="Times New Roman" panose="02020603050405020304" pitchFamily="18" charset="0"/>
              </a:rPr>
              <a:t>	                   Net-&gt;Layer[l]-&gt;</a:t>
            </a:r>
            <a:r>
              <a:rPr lang="en-US" altLang="zh-CN" sz="1200" dirty="0" err="1">
                <a:latin typeface="Times New Roman" panose="02020603050405020304" pitchFamily="18" charset="0"/>
                <a:cs typeface="Times New Roman" panose="02020603050405020304" pitchFamily="18" charset="0"/>
              </a:rPr>
              <a:t>dWeight</a:t>
            </a:r>
            <a:r>
              <a:rPr lang="en-US" altLang="zh-CN" sz="1200" dirty="0">
                <a:latin typeface="Times New Roman" panose="02020603050405020304" pitchFamily="18" charset="0"/>
                <a:cs typeface="Times New Roman" panose="02020603050405020304" pitchFamily="18" charset="0"/>
              </a:rPr>
              <a:t> = (REAL**) </a:t>
            </a:r>
            <a:r>
              <a:rPr lang="en-US" altLang="zh-CN" sz="1200" dirty="0" err="1">
                <a:latin typeface="Times New Roman" panose="02020603050405020304" pitchFamily="18" charset="0"/>
                <a:cs typeface="Times New Roman" panose="02020603050405020304" pitchFamily="18" charset="0"/>
              </a:rPr>
              <a:t>calloc</a:t>
            </a:r>
            <a:r>
              <a:rPr lang="en-US" altLang="zh-CN" sz="1200" dirty="0">
                <a:latin typeface="Times New Roman" panose="02020603050405020304" pitchFamily="18" charset="0"/>
                <a:cs typeface="Times New Roman" panose="02020603050405020304" pitchFamily="18" charset="0"/>
              </a:rPr>
              <a:t>(Units[l]+1, </a:t>
            </a:r>
            <a:r>
              <a:rPr lang="en-US" altLang="zh-CN" sz="1200" dirty="0" err="1">
                <a:latin typeface="Times New Roman" panose="02020603050405020304" pitchFamily="18" charset="0"/>
                <a:cs typeface="Times New Roman" panose="02020603050405020304" pitchFamily="18" charset="0"/>
              </a:rPr>
              <a:t>sizeof</a:t>
            </a:r>
            <a:r>
              <a:rPr lang="en-US" altLang="zh-CN" sz="1200" dirty="0">
                <a:latin typeface="Times New Roman" panose="02020603050405020304" pitchFamily="18" charset="0"/>
                <a:cs typeface="Times New Roman" panose="02020603050405020304" pitchFamily="18" charset="0"/>
              </a:rPr>
              <a:t>(REAL*));</a:t>
            </a:r>
            <a:endParaRPr lang="en-US" altLang="zh-CN" sz="1200" dirty="0">
              <a:latin typeface="Times New Roman" panose="02020603050405020304" pitchFamily="18" charset="0"/>
              <a:cs typeface="Times New Roman" panose="02020603050405020304" pitchFamily="18" charset="0"/>
            </a:endParaRPr>
          </a:p>
          <a:p>
            <a:pPr>
              <a:spcBef>
                <a:spcPts val="0"/>
              </a:spcBef>
            </a:pPr>
            <a:r>
              <a:rPr lang="en-US" altLang="zh-CN" sz="1200" dirty="0">
                <a:latin typeface="Times New Roman" panose="02020603050405020304" pitchFamily="18" charset="0"/>
                <a:cs typeface="Times New Roman" panose="02020603050405020304" pitchFamily="18" charset="0"/>
              </a:rPr>
              <a:t>	                   Net-&gt;Layer[l]-&gt;Threshold = (REAL *) </a:t>
            </a:r>
            <a:r>
              <a:rPr lang="en-US" altLang="zh-CN" sz="1200" dirty="0" err="1">
                <a:latin typeface="Times New Roman" panose="02020603050405020304" pitchFamily="18" charset="0"/>
                <a:cs typeface="Times New Roman" panose="02020603050405020304" pitchFamily="18" charset="0"/>
              </a:rPr>
              <a:t>calloc</a:t>
            </a:r>
            <a:r>
              <a:rPr lang="en-US" altLang="zh-CN" sz="1200" dirty="0">
                <a:latin typeface="Times New Roman" panose="02020603050405020304" pitchFamily="18" charset="0"/>
                <a:cs typeface="Times New Roman" panose="02020603050405020304" pitchFamily="18" charset="0"/>
              </a:rPr>
              <a:t>(Units[l]+1,sizeof(REAL));</a:t>
            </a:r>
            <a:endParaRPr lang="en-US" altLang="zh-CN" sz="1200" dirty="0">
              <a:latin typeface="Times New Roman" panose="02020603050405020304" pitchFamily="18" charset="0"/>
              <a:cs typeface="Times New Roman" panose="02020603050405020304" pitchFamily="18" charset="0"/>
            </a:endParaRPr>
          </a:p>
          <a:p>
            <a:pPr>
              <a:spcBef>
                <a:spcPts val="0"/>
              </a:spcBef>
            </a:pPr>
            <a:r>
              <a:rPr lang="en-US" altLang="zh-CN" sz="1200" dirty="0">
                <a:latin typeface="Times New Roman" panose="02020603050405020304" pitchFamily="18" charset="0"/>
                <a:cs typeface="Times New Roman" panose="02020603050405020304" pitchFamily="18" charset="0"/>
              </a:rPr>
              <a:t>	                   Net-&gt;Layer[l]-&gt;</a:t>
            </a:r>
            <a:r>
              <a:rPr lang="en-US" altLang="zh-CN" sz="1200" dirty="0" err="1">
                <a:latin typeface="Times New Roman" panose="02020603050405020304" pitchFamily="18" charset="0"/>
                <a:cs typeface="Times New Roman" panose="02020603050405020304" pitchFamily="18" charset="0"/>
              </a:rPr>
              <a:t>ThreSave</a:t>
            </a:r>
            <a:r>
              <a:rPr lang="en-US" altLang="zh-CN" sz="1200" dirty="0">
                <a:latin typeface="Times New Roman" panose="02020603050405020304" pitchFamily="18" charset="0"/>
                <a:cs typeface="Times New Roman" panose="02020603050405020304" pitchFamily="18" charset="0"/>
              </a:rPr>
              <a:t> = (REAL *) </a:t>
            </a:r>
            <a:r>
              <a:rPr lang="en-US" altLang="zh-CN" sz="1200" dirty="0" err="1">
                <a:latin typeface="Times New Roman" panose="02020603050405020304" pitchFamily="18" charset="0"/>
                <a:cs typeface="Times New Roman" panose="02020603050405020304" pitchFamily="18" charset="0"/>
              </a:rPr>
              <a:t>calloc</a:t>
            </a:r>
            <a:r>
              <a:rPr lang="en-US" altLang="zh-CN" sz="1200" dirty="0">
                <a:latin typeface="Times New Roman" panose="02020603050405020304" pitchFamily="18" charset="0"/>
                <a:cs typeface="Times New Roman" panose="02020603050405020304" pitchFamily="18" charset="0"/>
              </a:rPr>
              <a:t>(Units[l]+1,sizeof(REAL));</a:t>
            </a:r>
            <a:endParaRPr lang="en-US" altLang="zh-CN" sz="1200" dirty="0">
              <a:latin typeface="Times New Roman" panose="02020603050405020304" pitchFamily="18" charset="0"/>
              <a:cs typeface="Times New Roman" panose="02020603050405020304" pitchFamily="18" charset="0"/>
            </a:endParaRPr>
          </a:p>
          <a:p>
            <a:pPr>
              <a:spcBef>
                <a:spcPts val="0"/>
              </a:spcBef>
            </a:pPr>
            <a:r>
              <a:rPr lang="en-US" altLang="zh-CN" sz="1200" dirty="0">
                <a:latin typeface="Times New Roman" panose="02020603050405020304" pitchFamily="18" charset="0"/>
                <a:cs typeface="Times New Roman" panose="02020603050405020304" pitchFamily="18" charset="0"/>
              </a:rPr>
              <a:t>	                   Net-&gt;Layer[l]-&gt;Output[0] = BIAS;</a:t>
            </a:r>
            <a:endParaRPr lang="en-US" altLang="zh-CN" sz="1200" dirty="0">
              <a:latin typeface="Times New Roman" panose="02020603050405020304" pitchFamily="18" charset="0"/>
              <a:cs typeface="Times New Roman" panose="02020603050405020304" pitchFamily="18" charset="0"/>
            </a:endParaRPr>
          </a:p>
          <a:p>
            <a:pPr>
              <a:spcBef>
                <a:spcPts val="0"/>
              </a:spcBef>
            </a:pPr>
            <a:r>
              <a:rPr lang="en-US" altLang="zh-CN" sz="1200" dirty="0">
                <a:latin typeface="Times New Roman" panose="02020603050405020304" pitchFamily="18" charset="0"/>
                <a:cs typeface="Times New Roman" panose="02020603050405020304" pitchFamily="18" charset="0"/>
              </a:rPr>
              <a:t>	                  if (l != 0)</a:t>
            </a:r>
            <a:endParaRPr lang="en-US" altLang="zh-CN" sz="1200" dirty="0">
              <a:latin typeface="Times New Roman" panose="02020603050405020304" pitchFamily="18" charset="0"/>
              <a:cs typeface="Times New Roman" panose="02020603050405020304" pitchFamily="18" charset="0"/>
            </a:endParaRPr>
          </a:p>
          <a:p>
            <a:pPr>
              <a:spcBef>
                <a:spcPts val="0"/>
              </a:spcBef>
            </a:pPr>
            <a:r>
              <a:rPr lang="en-US" altLang="zh-CN" sz="1200" dirty="0">
                <a:latin typeface="Times New Roman" panose="02020603050405020304" pitchFamily="18" charset="0"/>
                <a:cs typeface="Times New Roman" panose="02020603050405020304" pitchFamily="18" charset="0"/>
              </a:rPr>
              <a:t>	                 {</a:t>
            </a:r>
            <a:endParaRPr lang="en-US" altLang="zh-CN" sz="1200" dirty="0">
              <a:latin typeface="Times New Roman" panose="02020603050405020304" pitchFamily="18" charset="0"/>
              <a:cs typeface="Times New Roman" panose="02020603050405020304" pitchFamily="18" charset="0"/>
            </a:endParaRPr>
          </a:p>
          <a:p>
            <a:pPr>
              <a:spcBef>
                <a:spcPts val="0"/>
              </a:spcBef>
            </a:pPr>
            <a:r>
              <a:rPr lang="en-US" altLang="zh-CN" sz="1200" dirty="0">
                <a:latin typeface="Times New Roman" panose="02020603050405020304" pitchFamily="18" charset="0"/>
                <a:cs typeface="Times New Roman" panose="02020603050405020304" pitchFamily="18" charset="0"/>
              </a:rPr>
              <a:t>		    for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=1;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&lt;=Units[l];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a:t>
            </a:r>
            <a:endParaRPr lang="en-US" altLang="zh-CN" sz="1200" dirty="0">
              <a:latin typeface="Times New Roman" panose="02020603050405020304" pitchFamily="18" charset="0"/>
              <a:cs typeface="Times New Roman" panose="02020603050405020304" pitchFamily="18" charset="0"/>
            </a:endParaRPr>
          </a:p>
          <a:p>
            <a:pPr>
              <a:spcBef>
                <a:spcPts val="0"/>
              </a:spcBef>
            </a:pPr>
            <a:r>
              <a:rPr lang="en-US" altLang="zh-CN" sz="1200" dirty="0">
                <a:latin typeface="Times New Roman" panose="02020603050405020304" pitchFamily="18" charset="0"/>
                <a:cs typeface="Times New Roman" panose="02020603050405020304" pitchFamily="18" charset="0"/>
              </a:rPr>
              <a:t>		    {</a:t>
            </a:r>
            <a:endParaRPr lang="en-US" altLang="zh-CN" sz="1200" dirty="0">
              <a:latin typeface="Times New Roman" panose="02020603050405020304" pitchFamily="18" charset="0"/>
              <a:cs typeface="Times New Roman" panose="02020603050405020304" pitchFamily="18" charset="0"/>
            </a:endParaRPr>
          </a:p>
          <a:p>
            <a:pPr>
              <a:spcBef>
                <a:spcPts val="0"/>
              </a:spcBef>
            </a:pPr>
            <a:r>
              <a:rPr lang="en-US" altLang="zh-CN" sz="1200" dirty="0">
                <a:latin typeface="Times New Roman" panose="02020603050405020304" pitchFamily="18" charset="0"/>
                <a:cs typeface="Times New Roman" panose="02020603050405020304" pitchFamily="18" charset="0"/>
              </a:rPr>
              <a:t>		            Net-&gt;Layer[l]-&gt;Weight[</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 (REAL*) </a:t>
            </a:r>
            <a:r>
              <a:rPr lang="en-US" altLang="zh-CN" sz="1200" dirty="0" err="1">
                <a:latin typeface="Times New Roman" panose="02020603050405020304" pitchFamily="18" charset="0"/>
                <a:cs typeface="Times New Roman" panose="02020603050405020304" pitchFamily="18" charset="0"/>
              </a:rPr>
              <a:t>calloc</a:t>
            </a:r>
            <a:r>
              <a:rPr lang="en-US" altLang="zh-CN" sz="1200" dirty="0">
                <a:latin typeface="Times New Roman" panose="02020603050405020304" pitchFamily="18" charset="0"/>
                <a:cs typeface="Times New Roman" panose="02020603050405020304" pitchFamily="18" charset="0"/>
              </a:rPr>
              <a:t>(Units[l-1]+1, </a:t>
            </a:r>
            <a:r>
              <a:rPr lang="en-US" altLang="zh-CN" sz="1200" dirty="0" err="1">
                <a:latin typeface="Times New Roman" panose="02020603050405020304" pitchFamily="18" charset="0"/>
                <a:cs typeface="Times New Roman" panose="02020603050405020304" pitchFamily="18" charset="0"/>
              </a:rPr>
              <a:t>sizeof</a:t>
            </a:r>
            <a:r>
              <a:rPr lang="en-US" altLang="zh-CN" sz="1200" dirty="0">
                <a:latin typeface="Times New Roman" panose="02020603050405020304" pitchFamily="18" charset="0"/>
                <a:cs typeface="Times New Roman" panose="02020603050405020304" pitchFamily="18" charset="0"/>
              </a:rPr>
              <a:t>(REAL));</a:t>
            </a:r>
            <a:endParaRPr lang="en-US" altLang="zh-CN" sz="1200" dirty="0">
              <a:latin typeface="Times New Roman" panose="02020603050405020304" pitchFamily="18" charset="0"/>
              <a:cs typeface="Times New Roman" panose="02020603050405020304" pitchFamily="18" charset="0"/>
            </a:endParaRPr>
          </a:p>
          <a:p>
            <a:pPr>
              <a:spcBef>
                <a:spcPts val="0"/>
              </a:spcBef>
            </a:pPr>
            <a:r>
              <a:rPr lang="en-US" altLang="zh-CN" sz="1200" dirty="0">
                <a:latin typeface="Times New Roman" panose="02020603050405020304" pitchFamily="18" charset="0"/>
                <a:cs typeface="Times New Roman" panose="02020603050405020304" pitchFamily="18" charset="0"/>
              </a:rPr>
              <a:t>		            Net-&gt;Layer[l]-&gt;</a:t>
            </a:r>
            <a:r>
              <a:rPr lang="en-US" altLang="zh-CN" sz="1200" dirty="0" err="1">
                <a:latin typeface="Times New Roman" panose="02020603050405020304" pitchFamily="18" charset="0"/>
                <a:cs typeface="Times New Roman" panose="02020603050405020304" pitchFamily="18" charset="0"/>
              </a:rPr>
              <a:t>WeightSave</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 (REAL*) </a:t>
            </a:r>
            <a:r>
              <a:rPr lang="en-US" altLang="zh-CN" sz="1200" dirty="0" err="1">
                <a:latin typeface="Times New Roman" panose="02020603050405020304" pitchFamily="18" charset="0"/>
                <a:cs typeface="Times New Roman" panose="02020603050405020304" pitchFamily="18" charset="0"/>
              </a:rPr>
              <a:t>calloc</a:t>
            </a:r>
            <a:r>
              <a:rPr lang="en-US" altLang="zh-CN" sz="1200" dirty="0">
                <a:latin typeface="Times New Roman" panose="02020603050405020304" pitchFamily="18" charset="0"/>
                <a:cs typeface="Times New Roman" panose="02020603050405020304" pitchFamily="18" charset="0"/>
              </a:rPr>
              <a:t>(Units[l-1]+1, </a:t>
            </a:r>
            <a:r>
              <a:rPr lang="en-US" altLang="zh-CN" sz="1200" dirty="0" err="1">
                <a:latin typeface="Times New Roman" panose="02020603050405020304" pitchFamily="18" charset="0"/>
                <a:cs typeface="Times New Roman" panose="02020603050405020304" pitchFamily="18" charset="0"/>
              </a:rPr>
              <a:t>sizeof</a:t>
            </a:r>
            <a:r>
              <a:rPr lang="en-US" altLang="zh-CN" sz="1200" dirty="0">
                <a:latin typeface="Times New Roman" panose="02020603050405020304" pitchFamily="18" charset="0"/>
                <a:cs typeface="Times New Roman" panose="02020603050405020304" pitchFamily="18" charset="0"/>
              </a:rPr>
              <a:t>(REAL));</a:t>
            </a:r>
            <a:endParaRPr lang="en-US" altLang="zh-CN" sz="1200" dirty="0">
              <a:latin typeface="Times New Roman" panose="02020603050405020304" pitchFamily="18" charset="0"/>
              <a:cs typeface="Times New Roman" panose="02020603050405020304" pitchFamily="18" charset="0"/>
            </a:endParaRPr>
          </a:p>
          <a:p>
            <a:pPr>
              <a:spcBef>
                <a:spcPts val="0"/>
              </a:spcBef>
            </a:pPr>
            <a:r>
              <a:rPr lang="en-US" altLang="zh-CN" sz="1200" dirty="0">
                <a:latin typeface="Times New Roman" panose="02020603050405020304" pitchFamily="18" charset="0"/>
                <a:cs typeface="Times New Roman" panose="02020603050405020304" pitchFamily="18" charset="0"/>
              </a:rPr>
              <a:t>		            Net-&gt;Layer[l]-&gt;</a:t>
            </a:r>
            <a:r>
              <a:rPr lang="en-US" altLang="zh-CN" sz="1200" dirty="0" err="1">
                <a:latin typeface="Times New Roman" panose="02020603050405020304" pitchFamily="18" charset="0"/>
                <a:cs typeface="Times New Roman" panose="02020603050405020304" pitchFamily="18" charset="0"/>
              </a:rPr>
              <a:t>dWeight</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 (REAL*) </a:t>
            </a:r>
            <a:r>
              <a:rPr lang="en-US" altLang="zh-CN" sz="1200" dirty="0" err="1">
                <a:latin typeface="Times New Roman" panose="02020603050405020304" pitchFamily="18" charset="0"/>
                <a:cs typeface="Times New Roman" panose="02020603050405020304" pitchFamily="18" charset="0"/>
              </a:rPr>
              <a:t>calloc</a:t>
            </a:r>
            <a:r>
              <a:rPr lang="en-US" altLang="zh-CN" sz="1200" dirty="0">
                <a:latin typeface="Times New Roman" panose="02020603050405020304" pitchFamily="18" charset="0"/>
                <a:cs typeface="Times New Roman" panose="02020603050405020304" pitchFamily="18" charset="0"/>
              </a:rPr>
              <a:t>(Units[l-1]+1, </a:t>
            </a:r>
            <a:r>
              <a:rPr lang="en-US" altLang="zh-CN" sz="1200" dirty="0" err="1">
                <a:latin typeface="Times New Roman" panose="02020603050405020304" pitchFamily="18" charset="0"/>
                <a:cs typeface="Times New Roman" panose="02020603050405020304" pitchFamily="18" charset="0"/>
              </a:rPr>
              <a:t>sizeof</a:t>
            </a:r>
            <a:r>
              <a:rPr lang="en-US" altLang="zh-CN" sz="1200" dirty="0">
                <a:latin typeface="Times New Roman" panose="02020603050405020304" pitchFamily="18" charset="0"/>
                <a:cs typeface="Times New Roman" panose="02020603050405020304" pitchFamily="18" charset="0"/>
              </a:rPr>
              <a:t>(REAL));</a:t>
            </a:r>
            <a:endParaRPr lang="en-US" altLang="zh-CN" sz="1200" dirty="0">
              <a:latin typeface="Times New Roman" panose="02020603050405020304" pitchFamily="18" charset="0"/>
              <a:cs typeface="Times New Roman" panose="02020603050405020304" pitchFamily="18" charset="0"/>
            </a:endParaRPr>
          </a:p>
          <a:p>
            <a:pPr>
              <a:spcBef>
                <a:spcPts val="0"/>
              </a:spcBef>
            </a:pPr>
            <a:r>
              <a:rPr lang="en-US" altLang="zh-CN" sz="1200" dirty="0">
                <a:latin typeface="Times New Roman" panose="02020603050405020304" pitchFamily="18" charset="0"/>
                <a:cs typeface="Times New Roman" panose="02020603050405020304" pitchFamily="18" charset="0"/>
              </a:rPr>
              <a:t>		     }</a:t>
            </a:r>
            <a:endParaRPr lang="en-US" altLang="zh-CN" sz="1200" dirty="0">
              <a:latin typeface="Times New Roman" panose="02020603050405020304" pitchFamily="18" charset="0"/>
              <a:cs typeface="Times New Roman" panose="02020603050405020304" pitchFamily="18" charset="0"/>
            </a:endParaRPr>
          </a:p>
          <a:p>
            <a:pPr>
              <a:spcBef>
                <a:spcPts val="0"/>
              </a:spcBef>
            </a:pPr>
            <a:r>
              <a:rPr lang="en-US" altLang="zh-CN" sz="1200" dirty="0">
                <a:latin typeface="Times New Roman" panose="02020603050405020304" pitchFamily="18" charset="0"/>
                <a:cs typeface="Times New Roman" panose="02020603050405020304" pitchFamily="18" charset="0"/>
              </a:rPr>
              <a:t>	                  }</a:t>
            </a:r>
            <a:endParaRPr lang="en-US" altLang="zh-CN" sz="1200" dirty="0">
              <a:latin typeface="Times New Roman" panose="02020603050405020304" pitchFamily="18" charset="0"/>
              <a:cs typeface="Times New Roman" panose="02020603050405020304" pitchFamily="18" charset="0"/>
            </a:endParaRPr>
          </a:p>
          <a:p>
            <a:pPr>
              <a:spcBef>
                <a:spcPts val="0"/>
              </a:spcBef>
            </a:pPr>
            <a:r>
              <a:rPr lang="en-US" altLang="zh-CN" sz="1200" dirty="0">
                <a:latin typeface="Times New Roman" panose="02020603050405020304" pitchFamily="18" charset="0"/>
                <a:cs typeface="Times New Roman" panose="02020603050405020304" pitchFamily="18" charset="0"/>
              </a:rPr>
              <a:t>	  }</a:t>
            </a:r>
            <a:endParaRPr lang="en-US" altLang="zh-CN" sz="1200" dirty="0">
              <a:latin typeface="Times New Roman" panose="02020603050405020304" pitchFamily="18" charset="0"/>
              <a:cs typeface="Times New Roman" panose="02020603050405020304" pitchFamily="18" charset="0"/>
            </a:endParaRPr>
          </a:p>
        </p:txBody>
      </p:sp>
      <p:sp>
        <p:nvSpPr>
          <p:cNvPr id="4" name="矩形 3"/>
          <p:cNvSpPr/>
          <p:nvPr/>
        </p:nvSpPr>
        <p:spPr>
          <a:xfrm>
            <a:off x="1975822" y="3867894"/>
            <a:ext cx="4779150" cy="1546577"/>
          </a:xfrm>
          <a:prstGeom prst="rect">
            <a:avLst/>
          </a:prstGeom>
        </p:spPr>
        <p:txBody>
          <a:bodyPr wrap="square">
            <a:spAutoFit/>
          </a:bodyPr>
          <a:lstStyle/>
          <a:p>
            <a:r>
              <a:rPr lang="en-US" altLang="zh-CN" sz="1350" dirty="0">
                <a:solidFill>
                  <a:srgbClr val="0000FF"/>
                </a:solidFill>
                <a:latin typeface="Times New Roman" panose="02020603050405020304" pitchFamily="18" charset="0"/>
                <a:cs typeface="Times New Roman" panose="02020603050405020304" pitchFamily="18" charset="0"/>
              </a:rPr>
              <a:t>                  Net-&gt;</a:t>
            </a:r>
            <a:r>
              <a:rPr lang="en-US" altLang="zh-CN" sz="1350" dirty="0" err="1">
                <a:solidFill>
                  <a:srgbClr val="0000FF"/>
                </a:solidFill>
                <a:latin typeface="Times New Roman" panose="02020603050405020304" pitchFamily="18" charset="0"/>
                <a:cs typeface="Times New Roman" panose="02020603050405020304" pitchFamily="18" charset="0"/>
              </a:rPr>
              <a:t>InputLayer</a:t>
            </a:r>
            <a:r>
              <a:rPr lang="en-US" altLang="zh-CN" sz="1350" dirty="0">
                <a:solidFill>
                  <a:srgbClr val="0000FF"/>
                </a:solidFill>
                <a:latin typeface="Times New Roman" panose="02020603050405020304" pitchFamily="18" charset="0"/>
                <a:cs typeface="Times New Roman" panose="02020603050405020304" pitchFamily="18" charset="0"/>
              </a:rPr>
              <a:t>  = Net-&gt;Layer[0];</a:t>
            </a:r>
            <a:endParaRPr lang="en-US" altLang="zh-CN" sz="1350" dirty="0">
              <a:solidFill>
                <a:srgbClr val="0000FF"/>
              </a:solidFill>
              <a:latin typeface="Times New Roman" panose="02020603050405020304" pitchFamily="18" charset="0"/>
              <a:cs typeface="Times New Roman" panose="02020603050405020304" pitchFamily="18" charset="0"/>
            </a:endParaRPr>
          </a:p>
          <a:p>
            <a:r>
              <a:rPr lang="en-US" altLang="zh-CN" sz="1350" dirty="0">
                <a:solidFill>
                  <a:srgbClr val="0000FF"/>
                </a:solidFill>
                <a:latin typeface="Times New Roman" panose="02020603050405020304" pitchFamily="18" charset="0"/>
                <a:cs typeface="Times New Roman" panose="02020603050405020304" pitchFamily="18" charset="0"/>
              </a:rPr>
              <a:t>	  Net-&gt;</a:t>
            </a:r>
            <a:r>
              <a:rPr lang="en-US" altLang="zh-CN" sz="1350" dirty="0" err="1">
                <a:solidFill>
                  <a:srgbClr val="0000FF"/>
                </a:solidFill>
                <a:latin typeface="Times New Roman" panose="02020603050405020304" pitchFamily="18" charset="0"/>
                <a:cs typeface="Times New Roman" panose="02020603050405020304" pitchFamily="18" charset="0"/>
              </a:rPr>
              <a:t>OutputLayer</a:t>
            </a:r>
            <a:r>
              <a:rPr lang="en-US" altLang="zh-CN" sz="1350" dirty="0">
                <a:solidFill>
                  <a:srgbClr val="0000FF"/>
                </a:solidFill>
                <a:latin typeface="Times New Roman" panose="02020603050405020304" pitchFamily="18" charset="0"/>
                <a:cs typeface="Times New Roman" panose="02020603050405020304" pitchFamily="18" charset="0"/>
              </a:rPr>
              <a:t> = Net-&gt;Layer[NUM_LAYERS - 1];</a:t>
            </a:r>
            <a:endParaRPr lang="en-US" altLang="zh-CN" sz="1350" dirty="0">
              <a:solidFill>
                <a:srgbClr val="0000FF"/>
              </a:solidFill>
              <a:latin typeface="Times New Roman" panose="02020603050405020304" pitchFamily="18" charset="0"/>
              <a:cs typeface="Times New Roman" panose="02020603050405020304" pitchFamily="18" charset="0"/>
            </a:endParaRPr>
          </a:p>
          <a:p>
            <a:r>
              <a:rPr lang="en-US" altLang="zh-CN" sz="1350" dirty="0">
                <a:solidFill>
                  <a:srgbClr val="0000FF"/>
                </a:solidFill>
                <a:latin typeface="Times New Roman" panose="02020603050405020304" pitchFamily="18" charset="0"/>
                <a:cs typeface="Times New Roman" panose="02020603050405020304" pitchFamily="18" charset="0"/>
              </a:rPr>
              <a:t>	  Net-&gt;Alpha = 0.9;</a:t>
            </a:r>
            <a:endParaRPr lang="en-US" altLang="zh-CN" sz="1350" dirty="0">
              <a:solidFill>
                <a:srgbClr val="0000FF"/>
              </a:solidFill>
              <a:latin typeface="Times New Roman" panose="02020603050405020304" pitchFamily="18" charset="0"/>
              <a:cs typeface="Times New Roman" panose="02020603050405020304" pitchFamily="18" charset="0"/>
            </a:endParaRPr>
          </a:p>
          <a:p>
            <a:r>
              <a:rPr lang="en-US" altLang="zh-CN" sz="1350" dirty="0">
                <a:solidFill>
                  <a:srgbClr val="0000FF"/>
                </a:solidFill>
                <a:latin typeface="Times New Roman" panose="02020603050405020304" pitchFamily="18" charset="0"/>
                <a:cs typeface="Times New Roman" panose="02020603050405020304" pitchFamily="18" charset="0"/>
              </a:rPr>
              <a:t>	  Net-&gt;Eta      = 0.25;</a:t>
            </a:r>
            <a:endParaRPr lang="en-US" altLang="zh-CN" sz="1350" dirty="0">
              <a:solidFill>
                <a:srgbClr val="0000FF"/>
              </a:solidFill>
              <a:latin typeface="Times New Roman" panose="02020603050405020304" pitchFamily="18" charset="0"/>
              <a:cs typeface="Times New Roman" panose="02020603050405020304" pitchFamily="18" charset="0"/>
            </a:endParaRPr>
          </a:p>
          <a:p>
            <a:r>
              <a:rPr lang="en-US" altLang="zh-CN" sz="1350" dirty="0">
                <a:solidFill>
                  <a:srgbClr val="0000FF"/>
                </a:solidFill>
                <a:latin typeface="Times New Roman" panose="02020603050405020304" pitchFamily="18" charset="0"/>
                <a:cs typeface="Times New Roman" panose="02020603050405020304" pitchFamily="18" charset="0"/>
              </a:rPr>
              <a:t>	  Net-&gt;Gain    = 1;</a:t>
            </a:r>
            <a:endParaRPr lang="en-US" altLang="zh-CN" sz="1350" dirty="0">
              <a:solidFill>
                <a:srgbClr val="0000FF"/>
              </a:solidFill>
              <a:latin typeface="Times New Roman" panose="02020603050405020304" pitchFamily="18" charset="0"/>
              <a:cs typeface="Times New Roman" panose="02020603050405020304" pitchFamily="18" charset="0"/>
            </a:endParaRPr>
          </a:p>
          <a:p>
            <a:r>
              <a:rPr lang="en-US" altLang="zh-CN" sz="1350" dirty="0">
                <a:solidFill>
                  <a:srgbClr val="0000FF"/>
                </a:solidFill>
                <a:latin typeface="Times New Roman" panose="02020603050405020304" pitchFamily="18" charset="0"/>
                <a:cs typeface="Times New Roman" panose="02020603050405020304" pitchFamily="18" charset="0"/>
              </a:rPr>
              <a:t>}</a:t>
            </a:r>
            <a:endParaRPr lang="zh-CN" altLang="en-US" sz="1350" dirty="0">
              <a:solidFill>
                <a:srgbClr val="0000FF"/>
              </a:solidFill>
            </a:endParaRPr>
          </a:p>
        </p:txBody>
      </p:sp>
      <p:sp>
        <p:nvSpPr>
          <p:cNvPr id="5" name="矩形 4"/>
          <p:cNvSpPr/>
          <p:nvPr/>
        </p:nvSpPr>
        <p:spPr>
          <a:xfrm>
            <a:off x="5406526" y="357504"/>
            <a:ext cx="1348446" cy="369332"/>
          </a:xfrm>
          <a:prstGeom prst="rect">
            <a:avLst/>
          </a:prstGeom>
        </p:spPr>
        <p:txBody>
          <a:bodyPr wrap="none">
            <a:spAutoFit/>
          </a:bodyPr>
          <a:lstStyle/>
          <a:p>
            <a:r>
              <a:rPr lang="zh-CN" altLang="en-US" b="1" dirty="0">
                <a:solidFill>
                  <a:srgbClr val="FF0000"/>
                </a:solidFill>
                <a:latin typeface="新宋体" panose="02010609030101010101" charset="-122"/>
                <a:ea typeface="新宋体" panose="02010609030101010101" charset="-122"/>
              </a:rPr>
              <a:t>设置</a:t>
            </a:r>
            <a:r>
              <a:rPr lang="en-US" altLang="zh-CN" b="1" dirty="0">
                <a:solidFill>
                  <a:srgbClr val="FF0000"/>
                </a:solidFill>
                <a:latin typeface="新宋体" panose="02010609030101010101" charset="-122"/>
                <a:ea typeface="新宋体" panose="02010609030101010101" charset="-122"/>
              </a:rPr>
              <a:t>BP</a:t>
            </a:r>
            <a:r>
              <a:rPr lang="zh-CN" altLang="en-US" b="1" dirty="0">
                <a:solidFill>
                  <a:srgbClr val="FF0000"/>
                </a:solidFill>
                <a:latin typeface="新宋体" panose="02010609030101010101" charset="-122"/>
                <a:ea typeface="新宋体" panose="02010609030101010101" charset="-122"/>
              </a:rPr>
              <a:t>网络</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75456" y="249492"/>
            <a:ext cx="6843632" cy="5372836"/>
          </a:xfrm>
        </p:spPr>
        <p:txBody>
          <a:bodyPr>
            <a:normAutofit/>
          </a:bodyPr>
          <a:lstStyle/>
          <a:p>
            <a:pPr>
              <a:lnSpc>
                <a:spcPct val="120000"/>
              </a:lnSpc>
              <a:spcBef>
                <a:spcPts val="0"/>
              </a:spcBef>
            </a:pPr>
            <a:r>
              <a:rPr lang="en-US" altLang="zh-CN" sz="1800" dirty="0">
                <a:latin typeface="Times New Roman" panose="02020603050405020304" pitchFamily="18" charset="0"/>
                <a:cs typeface="Times New Roman" panose="02020603050405020304" pitchFamily="18" charset="0"/>
              </a:rPr>
              <a:t>	if(</a:t>
            </a:r>
            <a:r>
              <a:rPr lang="en-US" altLang="zh-CN" sz="1800" dirty="0" err="1">
                <a:latin typeface="Times New Roman" panose="02020603050405020304" pitchFamily="18" charset="0"/>
                <a:cs typeface="Times New Roman" panose="02020603050405020304" pitchFamily="18" charset="0"/>
              </a:rPr>
              <a:t>i</a:t>
            </a:r>
            <a:r>
              <a:rPr lang="en-US" altLang="zh-CN" sz="1800" dirty="0">
                <a:latin typeface="Times New Roman" panose="02020603050405020304" pitchFamily="18" charset="0"/>
                <a:cs typeface="Times New Roman" panose="02020603050405020304" pitchFamily="18" charset="0"/>
              </a:rPr>
              <a:t>&lt;50)</a:t>
            </a:r>
            <a:endParaRPr lang="en-US" altLang="zh-CN" sz="1800" dirty="0">
              <a:latin typeface="Times New Roman" panose="02020603050405020304" pitchFamily="18" charset="0"/>
              <a:cs typeface="Times New Roman" panose="02020603050405020304" pitchFamily="18" charset="0"/>
            </a:endParaRPr>
          </a:p>
          <a:p>
            <a:pPr>
              <a:lnSpc>
                <a:spcPct val="120000"/>
              </a:lnSpc>
              <a:spcBef>
                <a:spcPts val="0"/>
              </a:spcBef>
            </a:pPr>
            <a:r>
              <a:rPr lang="en-US" altLang="zh-CN" sz="1800" dirty="0">
                <a:latin typeface="Times New Roman" panose="02020603050405020304" pitchFamily="18" charset="0"/>
                <a:cs typeface="Times New Roman" panose="02020603050405020304" pitchFamily="18" charset="0"/>
              </a:rPr>
              <a:t>	 {</a:t>
            </a:r>
            <a:endParaRPr lang="en-US" altLang="zh-CN" sz="1800" dirty="0">
              <a:latin typeface="Times New Roman" panose="02020603050405020304" pitchFamily="18" charset="0"/>
              <a:cs typeface="Times New Roman" panose="02020603050405020304" pitchFamily="18" charset="0"/>
            </a:endParaRPr>
          </a:p>
          <a:p>
            <a:pPr>
              <a:lnSpc>
                <a:spcPct val="120000"/>
              </a:lnSpc>
              <a:spcBef>
                <a:spcPts val="0"/>
              </a:spcBef>
            </a:pP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TrainOutputSet</a:t>
            </a: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i</a:t>
            </a:r>
            <a:r>
              <a:rPr lang="en-US" altLang="zh-CN" sz="1800" dirty="0">
                <a:latin typeface="Times New Roman" panose="02020603050405020304" pitchFamily="18" charset="0"/>
                <a:cs typeface="Times New Roman" panose="02020603050405020304" pitchFamily="18" charset="0"/>
              </a:rPr>
              <a:t> ][0]=1;</a:t>
            </a:r>
            <a:endParaRPr lang="en-US" altLang="zh-CN" sz="1800" dirty="0">
              <a:latin typeface="Times New Roman" panose="02020603050405020304" pitchFamily="18" charset="0"/>
              <a:cs typeface="Times New Roman" panose="02020603050405020304" pitchFamily="18" charset="0"/>
            </a:endParaRPr>
          </a:p>
          <a:p>
            <a:pPr>
              <a:lnSpc>
                <a:spcPct val="120000"/>
              </a:lnSpc>
              <a:spcBef>
                <a:spcPts val="0"/>
              </a:spcBef>
            </a:pP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TrainOutputSet</a:t>
            </a: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i</a:t>
            </a:r>
            <a:r>
              <a:rPr lang="en-US" altLang="zh-CN" sz="1800" dirty="0">
                <a:latin typeface="Times New Roman" panose="02020603050405020304" pitchFamily="18" charset="0"/>
                <a:cs typeface="Times New Roman" panose="02020603050405020304" pitchFamily="18" charset="0"/>
              </a:rPr>
              <a:t> ][1]=0;</a:t>
            </a:r>
            <a:endParaRPr lang="en-US" altLang="zh-CN" sz="1800" dirty="0">
              <a:latin typeface="Times New Roman" panose="02020603050405020304" pitchFamily="18" charset="0"/>
              <a:cs typeface="Times New Roman" panose="02020603050405020304" pitchFamily="18" charset="0"/>
            </a:endParaRPr>
          </a:p>
          <a:p>
            <a:pPr>
              <a:lnSpc>
                <a:spcPct val="120000"/>
              </a:lnSpc>
              <a:spcBef>
                <a:spcPts val="0"/>
              </a:spcBef>
            </a:pP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TrainOutputSet</a:t>
            </a: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i</a:t>
            </a:r>
            <a:r>
              <a:rPr lang="en-US" altLang="zh-CN" sz="1800" dirty="0">
                <a:latin typeface="Times New Roman" panose="02020603050405020304" pitchFamily="18" charset="0"/>
                <a:cs typeface="Times New Roman" panose="02020603050405020304" pitchFamily="18" charset="0"/>
              </a:rPr>
              <a:t> ][2]=0;</a:t>
            </a:r>
            <a:endParaRPr lang="en-US" altLang="zh-CN" sz="1800" dirty="0">
              <a:latin typeface="Times New Roman" panose="02020603050405020304" pitchFamily="18" charset="0"/>
              <a:cs typeface="Times New Roman" panose="02020603050405020304" pitchFamily="18" charset="0"/>
            </a:endParaRPr>
          </a:p>
          <a:p>
            <a:pPr>
              <a:lnSpc>
                <a:spcPct val="120000"/>
              </a:lnSpc>
              <a:spcBef>
                <a:spcPts val="0"/>
              </a:spcBef>
            </a:pPr>
            <a:r>
              <a:rPr lang="en-US" altLang="zh-CN" sz="1800" dirty="0">
                <a:latin typeface="Times New Roman" panose="02020603050405020304" pitchFamily="18" charset="0"/>
                <a:cs typeface="Times New Roman" panose="02020603050405020304" pitchFamily="18" charset="0"/>
              </a:rPr>
              <a:t>	 }</a:t>
            </a:r>
            <a:endParaRPr lang="en-US" altLang="zh-CN" sz="1800" dirty="0">
              <a:latin typeface="Times New Roman" panose="02020603050405020304" pitchFamily="18" charset="0"/>
              <a:cs typeface="Times New Roman" panose="02020603050405020304" pitchFamily="18" charset="0"/>
            </a:endParaRPr>
          </a:p>
          <a:p>
            <a:pPr>
              <a:lnSpc>
                <a:spcPct val="120000"/>
              </a:lnSpc>
              <a:spcBef>
                <a:spcPts val="0"/>
              </a:spcBef>
            </a:pPr>
            <a:r>
              <a:rPr lang="en-US" altLang="zh-CN" sz="1800" dirty="0">
                <a:latin typeface="Times New Roman" panose="02020603050405020304" pitchFamily="18" charset="0"/>
                <a:cs typeface="Times New Roman" panose="02020603050405020304" pitchFamily="18" charset="0"/>
              </a:rPr>
              <a:t>	 else if(</a:t>
            </a:r>
            <a:r>
              <a:rPr lang="en-US" altLang="zh-CN" sz="1800" dirty="0" err="1">
                <a:latin typeface="Times New Roman" panose="02020603050405020304" pitchFamily="18" charset="0"/>
                <a:cs typeface="Times New Roman" panose="02020603050405020304" pitchFamily="18" charset="0"/>
              </a:rPr>
              <a:t>i</a:t>
            </a:r>
            <a:r>
              <a:rPr lang="en-US" altLang="zh-CN" sz="1800" dirty="0">
                <a:latin typeface="Times New Roman" panose="02020603050405020304" pitchFamily="18" charset="0"/>
                <a:cs typeface="Times New Roman" panose="02020603050405020304" pitchFamily="18" charset="0"/>
              </a:rPr>
              <a:t>&lt;100)</a:t>
            </a:r>
            <a:endParaRPr lang="en-US" altLang="zh-CN" sz="1800" dirty="0">
              <a:latin typeface="Times New Roman" panose="02020603050405020304" pitchFamily="18" charset="0"/>
              <a:cs typeface="Times New Roman" panose="02020603050405020304" pitchFamily="18" charset="0"/>
            </a:endParaRPr>
          </a:p>
          <a:p>
            <a:pPr>
              <a:lnSpc>
                <a:spcPct val="120000"/>
              </a:lnSpc>
              <a:spcBef>
                <a:spcPts val="0"/>
              </a:spcBef>
            </a:pPr>
            <a:r>
              <a:rPr lang="en-US" altLang="zh-CN" sz="1800" dirty="0">
                <a:latin typeface="Times New Roman" panose="02020603050405020304" pitchFamily="18" charset="0"/>
                <a:cs typeface="Times New Roman" panose="02020603050405020304" pitchFamily="18" charset="0"/>
              </a:rPr>
              <a:t>	 {</a:t>
            </a:r>
            <a:endParaRPr lang="en-US" altLang="zh-CN" sz="1800" dirty="0">
              <a:latin typeface="Times New Roman" panose="02020603050405020304" pitchFamily="18" charset="0"/>
              <a:cs typeface="Times New Roman" panose="02020603050405020304" pitchFamily="18" charset="0"/>
            </a:endParaRPr>
          </a:p>
          <a:p>
            <a:pPr>
              <a:lnSpc>
                <a:spcPct val="120000"/>
              </a:lnSpc>
              <a:spcBef>
                <a:spcPts val="0"/>
              </a:spcBef>
            </a:pP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TrainOutputSet</a:t>
            </a: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i</a:t>
            </a:r>
            <a:r>
              <a:rPr lang="en-US" altLang="zh-CN" sz="1800" dirty="0">
                <a:latin typeface="Times New Roman" panose="02020603050405020304" pitchFamily="18" charset="0"/>
                <a:cs typeface="Times New Roman" panose="02020603050405020304" pitchFamily="18" charset="0"/>
              </a:rPr>
              <a:t> ][0]=0;</a:t>
            </a:r>
            <a:endParaRPr lang="en-US" altLang="zh-CN" sz="1800" dirty="0">
              <a:latin typeface="Times New Roman" panose="02020603050405020304" pitchFamily="18" charset="0"/>
              <a:cs typeface="Times New Roman" panose="02020603050405020304" pitchFamily="18" charset="0"/>
            </a:endParaRPr>
          </a:p>
          <a:p>
            <a:pPr>
              <a:lnSpc>
                <a:spcPct val="120000"/>
              </a:lnSpc>
              <a:spcBef>
                <a:spcPts val="0"/>
              </a:spcBef>
            </a:pP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TrainOutputSet</a:t>
            </a: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i</a:t>
            </a:r>
            <a:r>
              <a:rPr lang="en-US" altLang="zh-CN" sz="1800" dirty="0">
                <a:latin typeface="Times New Roman" panose="02020603050405020304" pitchFamily="18" charset="0"/>
                <a:cs typeface="Times New Roman" panose="02020603050405020304" pitchFamily="18" charset="0"/>
              </a:rPr>
              <a:t> ][1]=1;</a:t>
            </a:r>
            <a:endParaRPr lang="en-US" altLang="zh-CN" sz="1800" dirty="0">
              <a:latin typeface="Times New Roman" panose="02020603050405020304" pitchFamily="18" charset="0"/>
              <a:cs typeface="Times New Roman" panose="02020603050405020304" pitchFamily="18" charset="0"/>
            </a:endParaRPr>
          </a:p>
          <a:p>
            <a:pPr>
              <a:lnSpc>
                <a:spcPct val="120000"/>
              </a:lnSpc>
              <a:spcBef>
                <a:spcPts val="0"/>
              </a:spcBef>
            </a:pP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TrainOutputSet</a:t>
            </a: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i</a:t>
            </a:r>
            <a:r>
              <a:rPr lang="en-US" altLang="zh-CN" sz="1800" dirty="0">
                <a:latin typeface="Times New Roman" panose="02020603050405020304" pitchFamily="18" charset="0"/>
                <a:cs typeface="Times New Roman" panose="02020603050405020304" pitchFamily="18" charset="0"/>
              </a:rPr>
              <a:t> ][2]=0;</a:t>
            </a:r>
            <a:endParaRPr lang="en-US" altLang="zh-CN" sz="1800" dirty="0">
              <a:latin typeface="Times New Roman" panose="02020603050405020304" pitchFamily="18" charset="0"/>
              <a:cs typeface="Times New Roman" panose="02020603050405020304" pitchFamily="18" charset="0"/>
            </a:endParaRPr>
          </a:p>
          <a:p>
            <a:pPr>
              <a:lnSpc>
                <a:spcPct val="120000"/>
              </a:lnSpc>
              <a:spcBef>
                <a:spcPts val="0"/>
              </a:spcBef>
            </a:pPr>
            <a:r>
              <a:rPr lang="en-US" altLang="zh-CN" sz="1800" dirty="0">
                <a:latin typeface="Times New Roman" panose="02020603050405020304" pitchFamily="18" charset="0"/>
                <a:cs typeface="Times New Roman" panose="02020603050405020304" pitchFamily="18" charset="0"/>
              </a:rPr>
              <a:t>	 }</a:t>
            </a:r>
            <a:endParaRPr lang="en-US" altLang="zh-CN" sz="1800" dirty="0">
              <a:latin typeface="Times New Roman" panose="02020603050405020304" pitchFamily="18" charset="0"/>
              <a:cs typeface="Times New Roman" panose="02020603050405020304" pitchFamily="18" charset="0"/>
            </a:endParaRPr>
          </a:p>
          <a:p>
            <a:pPr>
              <a:lnSpc>
                <a:spcPct val="120000"/>
              </a:lnSpc>
              <a:spcBef>
                <a:spcPts val="0"/>
              </a:spcBef>
            </a:pPr>
            <a:r>
              <a:rPr lang="en-US" altLang="zh-CN" sz="1800" dirty="0">
                <a:latin typeface="Times New Roman" panose="02020603050405020304" pitchFamily="18" charset="0"/>
                <a:cs typeface="Times New Roman" panose="02020603050405020304" pitchFamily="18" charset="0"/>
              </a:rPr>
              <a:t>	</a:t>
            </a:r>
            <a:endParaRPr lang="zh-CN" altLang="en-US" sz="1800" dirty="0">
              <a:latin typeface="Times New Roman" panose="02020603050405020304" pitchFamily="18" charset="0"/>
              <a:cs typeface="Times New Roman" panose="02020603050405020304" pitchFamily="18" charset="0"/>
            </a:endParaRPr>
          </a:p>
        </p:txBody>
      </p:sp>
      <p:sp>
        <p:nvSpPr>
          <p:cNvPr id="4" name="矩形 3"/>
          <p:cNvSpPr/>
          <p:nvPr/>
        </p:nvSpPr>
        <p:spPr>
          <a:xfrm>
            <a:off x="2736094" y="-1426"/>
            <a:ext cx="4121906" cy="5410712"/>
          </a:xfrm>
          <a:prstGeom prst="rect">
            <a:avLst/>
          </a:prstGeom>
        </p:spPr>
        <p:txBody>
          <a:bodyPr wrap="square">
            <a:spAutoFit/>
          </a:bodyPr>
          <a:lstStyle/>
          <a:p>
            <a:pPr>
              <a:lnSpc>
                <a:spcPct val="120000"/>
              </a:lnSpc>
            </a:pPr>
            <a:r>
              <a:rPr lang="en-US" altLang="zh-CN" dirty="0">
                <a:latin typeface="Times New Roman" panose="02020603050405020304" pitchFamily="18" charset="0"/>
                <a:cs typeface="Times New Roman" panose="02020603050405020304" pitchFamily="18" charset="0"/>
              </a:rPr>
              <a:t> else if(</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&lt;150)</a:t>
            </a:r>
            <a:endParaRPr lang="en-US" altLang="zh-CN" dirty="0">
              <a:latin typeface="Times New Roman" panose="02020603050405020304" pitchFamily="18" charset="0"/>
              <a:cs typeface="Times New Roman" panose="02020603050405020304" pitchFamily="18" charset="0"/>
            </a:endParaRPr>
          </a:p>
          <a:p>
            <a:pPr>
              <a:lnSpc>
                <a:spcPct val="120000"/>
              </a:lnSpc>
            </a:pPr>
            <a:r>
              <a:rPr lang="en-US" altLang="zh-CN"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a:lnSpc>
                <a:spcPct val="120000"/>
              </a:lnSpc>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TrainOutputSet</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][0]=0;</a:t>
            </a:r>
            <a:endParaRPr lang="en-US" altLang="zh-CN" dirty="0">
              <a:latin typeface="Times New Roman" panose="02020603050405020304" pitchFamily="18" charset="0"/>
              <a:cs typeface="Times New Roman" panose="02020603050405020304" pitchFamily="18" charset="0"/>
            </a:endParaRPr>
          </a:p>
          <a:p>
            <a:pPr>
              <a:lnSpc>
                <a:spcPct val="120000"/>
              </a:lnSpc>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TrainOutputSet</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][1]=0;</a:t>
            </a:r>
            <a:endParaRPr lang="en-US" altLang="zh-CN" dirty="0">
              <a:latin typeface="Times New Roman" panose="02020603050405020304" pitchFamily="18" charset="0"/>
              <a:cs typeface="Times New Roman" panose="02020603050405020304" pitchFamily="18" charset="0"/>
            </a:endParaRPr>
          </a:p>
          <a:p>
            <a:pPr>
              <a:lnSpc>
                <a:spcPct val="120000"/>
              </a:lnSpc>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TrainOutputSet</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][2]=1;</a:t>
            </a:r>
            <a:endParaRPr lang="en-US" altLang="zh-CN" dirty="0">
              <a:latin typeface="Times New Roman" panose="02020603050405020304" pitchFamily="18" charset="0"/>
              <a:cs typeface="Times New Roman" panose="02020603050405020304" pitchFamily="18" charset="0"/>
            </a:endParaRPr>
          </a:p>
          <a:p>
            <a:pPr>
              <a:lnSpc>
                <a:spcPct val="120000"/>
              </a:lnSpc>
            </a:pPr>
            <a:r>
              <a:rPr lang="en-US" altLang="zh-CN"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a:lnSpc>
                <a:spcPct val="120000"/>
              </a:lnSpc>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cout</a:t>
            </a:r>
            <a:r>
              <a:rPr lang="en-US" altLang="zh-CN" dirty="0">
                <a:latin typeface="Times New Roman" panose="02020603050405020304" pitchFamily="18" charset="0"/>
                <a:cs typeface="Times New Roman" panose="02020603050405020304" pitchFamily="18" charset="0"/>
              </a:rPr>
              <a:t>&lt;&lt;"</a:t>
            </a:r>
            <a:r>
              <a:rPr lang="zh-CN" altLang="en-US" dirty="0">
                <a:latin typeface="Times New Roman" panose="02020603050405020304" pitchFamily="18" charset="0"/>
                <a:cs typeface="Times New Roman" panose="02020603050405020304" pitchFamily="18" charset="0"/>
              </a:rPr>
              <a:t>期望输出</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lnSpc>
                <a:spcPct val="120000"/>
              </a:lnSpc>
            </a:pPr>
            <a:r>
              <a:rPr lang="en-US" altLang="zh-CN" dirty="0">
                <a:latin typeface="Times New Roman" panose="02020603050405020304" pitchFamily="18" charset="0"/>
                <a:cs typeface="Times New Roman" panose="02020603050405020304" pitchFamily="18" charset="0"/>
              </a:rPr>
              <a:t>	 for(</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k=0;k&lt;</a:t>
            </a:r>
            <a:r>
              <a:rPr lang="en-US" altLang="zh-CN" dirty="0" err="1">
                <a:latin typeface="Times New Roman" panose="02020603050405020304" pitchFamily="18" charset="0"/>
                <a:cs typeface="Times New Roman" panose="02020603050405020304" pitchFamily="18" charset="0"/>
              </a:rPr>
              <a:t>M;k</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lnSpc>
                <a:spcPct val="120000"/>
              </a:lnSpc>
            </a:pPr>
            <a:r>
              <a:rPr lang="en-US" altLang="zh-CN"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a:lnSpc>
                <a:spcPct val="120000"/>
              </a:lnSpc>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cout</a:t>
            </a:r>
            <a:r>
              <a:rPr lang="en-US" altLang="zh-CN" dirty="0">
                <a:latin typeface="Times New Roman" panose="02020603050405020304" pitchFamily="18" charset="0"/>
                <a:cs typeface="Times New Roman" panose="02020603050405020304" pitchFamily="18" charset="0"/>
              </a:rPr>
              <a:t>&lt;&lt;</a:t>
            </a:r>
            <a:r>
              <a:rPr lang="en-US" altLang="zh-CN" dirty="0" err="1">
                <a:solidFill>
                  <a:srgbClr val="C00000"/>
                </a:solidFill>
                <a:latin typeface="Times New Roman" panose="02020603050405020304" pitchFamily="18" charset="0"/>
                <a:cs typeface="Times New Roman" panose="02020603050405020304" pitchFamily="18" charset="0"/>
              </a:rPr>
              <a:t>TrainOutputSet</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][k]&lt;&lt;" ";</a:t>
            </a:r>
            <a:endParaRPr lang="en-US" altLang="zh-CN" dirty="0">
              <a:latin typeface="Times New Roman" panose="02020603050405020304" pitchFamily="18" charset="0"/>
              <a:cs typeface="Times New Roman" panose="02020603050405020304" pitchFamily="18" charset="0"/>
            </a:endParaRPr>
          </a:p>
          <a:p>
            <a:pPr>
              <a:lnSpc>
                <a:spcPct val="120000"/>
              </a:lnSpc>
            </a:pPr>
            <a:r>
              <a:rPr lang="en-US" altLang="zh-CN"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a:lnSpc>
                <a:spcPct val="120000"/>
              </a:lnSpc>
            </a:pPr>
            <a:r>
              <a:rPr lang="en-US" altLang="zh-CN" dirty="0">
                <a:latin typeface="Times New Roman" panose="02020603050405020304" pitchFamily="18" charset="0"/>
                <a:cs typeface="Times New Roman" panose="02020603050405020304" pitchFamily="18" charset="0"/>
              </a:rPr>
              <a:t>       }//end if </a:t>
            </a:r>
            <a:r>
              <a:rPr lang="en-US" altLang="zh-CN" dirty="0" err="1">
                <a:latin typeface="Times New Roman" panose="02020603050405020304" pitchFamily="18" charset="0"/>
                <a:cs typeface="Times New Roman" panose="02020603050405020304" pitchFamily="18" charset="0"/>
              </a:rPr>
              <a:t>getline</a:t>
            </a:r>
            <a:endParaRPr lang="en-US" altLang="zh-CN" dirty="0">
              <a:latin typeface="Times New Roman" panose="02020603050405020304" pitchFamily="18" charset="0"/>
              <a:cs typeface="Times New Roman" panose="02020603050405020304" pitchFamily="18" charset="0"/>
            </a:endParaRPr>
          </a:p>
          <a:p>
            <a:pPr>
              <a:lnSpc>
                <a:spcPct val="120000"/>
              </a:lnSpc>
            </a:pPr>
            <a:r>
              <a:rPr lang="en-US" altLang="zh-CN" dirty="0">
                <a:latin typeface="Times New Roman" panose="02020603050405020304" pitchFamily="18" charset="0"/>
                <a:cs typeface="Times New Roman" panose="02020603050405020304" pitchFamily="18" charset="0"/>
              </a:rPr>
              <a:t>   }//end for NUM_SAMPLE</a:t>
            </a:r>
            <a:endParaRPr lang="en-US" altLang="zh-CN" dirty="0">
              <a:latin typeface="Times New Roman" panose="02020603050405020304" pitchFamily="18" charset="0"/>
              <a:cs typeface="Times New Roman" panose="02020603050405020304" pitchFamily="18" charset="0"/>
            </a:endParaRPr>
          </a:p>
          <a:p>
            <a:pPr>
              <a:lnSpc>
                <a:spcPct val="120000"/>
              </a:lnSpc>
            </a:pPr>
            <a:r>
              <a:rPr lang="en-US" altLang="zh-CN" dirty="0" err="1">
                <a:latin typeface="Times New Roman" panose="02020603050405020304" pitchFamily="18" charset="0"/>
                <a:cs typeface="Times New Roman" panose="02020603050405020304" pitchFamily="18" charset="0"/>
              </a:rPr>
              <a:t>inFile.close</a:t>
            </a:r>
            <a:r>
              <a:rPr lang="en-US" altLang="zh-CN" dirty="0">
                <a:latin typeface="Times New Roman" panose="02020603050405020304" pitchFamily="18" charset="0"/>
                <a:cs typeface="Times New Roman" panose="02020603050405020304" pitchFamily="18" charset="0"/>
              </a:rPr>
              <a:t>( );	</a:t>
            </a:r>
            <a:endParaRPr lang="en-US" altLang="zh-CN" dirty="0">
              <a:latin typeface="Times New Roman" panose="02020603050405020304" pitchFamily="18" charset="0"/>
              <a:cs typeface="Times New Roman" panose="02020603050405020304" pitchFamily="18" charset="0"/>
            </a:endParaRPr>
          </a:p>
          <a:p>
            <a:pPr>
              <a:lnSpc>
                <a:spcPct val="120000"/>
              </a:lnSpc>
            </a:pP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41" y="69968"/>
            <a:ext cx="6669360" cy="4914546"/>
          </a:xfrm>
        </p:spPr>
        <p:txBody>
          <a:bodyPr>
            <a:noAutofit/>
          </a:bodyPr>
          <a:lstStyle/>
          <a:p>
            <a:r>
              <a:rPr lang="zh-CN" altLang="en-US" sz="1650" b="1" dirty="0">
                <a:solidFill>
                  <a:srgbClr val="FF0000"/>
                </a:solidFill>
                <a:latin typeface="Times New Roman" panose="02020603050405020304" pitchFamily="18" charset="0"/>
                <a:ea typeface="新宋体" panose="02010609030101010101" charset="-122"/>
                <a:cs typeface="Times New Roman" panose="02020603050405020304" pitchFamily="18" charset="0"/>
              </a:rPr>
              <a:t>为权值和阈值产生随机数</a:t>
            </a:r>
            <a:endParaRPr lang="en-US" altLang="zh-CN" sz="1650" b="1" dirty="0">
              <a:solidFill>
                <a:srgbClr val="0000FF"/>
              </a:solidFill>
              <a:latin typeface="Times New Roman" panose="02020603050405020304" pitchFamily="18" charset="0"/>
              <a:ea typeface="新宋体" panose="02010609030101010101" charset="-122"/>
              <a:cs typeface="Times New Roman" panose="02020603050405020304" pitchFamily="18" charset="0"/>
            </a:endParaRPr>
          </a:p>
          <a:p>
            <a:r>
              <a:rPr lang="en-US" altLang="zh-CN" sz="1650" dirty="0">
                <a:solidFill>
                  <a:srgbClr val="0000FF"/>
                </a:solidFill>
                <a:latin typeface="Times New Roman" panose="02020603050405020304" pitchFamily="18" charset="0"/>
                <a:ea typeface="新宋体" panose="02010609030101010101" charset="-122"/>
                <a:cs typeface="Times New Roman" panose="02020603050405020304" pitchFamily="18" charset="0"/>
              </a:rPr>
              <a:t>void</a:t>
            </a:r>
            <a:r>
              <a:rPr lang="en-US" altLang="zh-CN" sz="1650" dirty="0">
                <a:solidFill>
                  <a:prstClr val="black"/>
                </a:solidFill>
                <a:latin typeface="Times New Roman" panose="02020603050405020304" pitchFamily="18" charset="0"/>
                <a:ea typeface="新宋体" panose="02010609030101010101" charset="-122"/>
                <a:cs typeface="Times New Roman" panose="02020603050405020304" pitchFamily="18" charset="0"/>
              </a:rPr>
              <a:t> </a:t>
            </a:r>
            <a:r>
              <a:rPr lang="en-US" altLang="zh-CN" sz="1650" dirty="0" err="1">
                <a:solidFill>
                  <a:prstClr val="black"/>
                </a:solidFill>
                <a:latin typeface="Times New Roman" panose="02020603050405020304" pitchFamily="18" charset="0"/>
                <a:ea typeface="新宋体" panose="02010609030101010101" charset="-122"/>
                <a:cs typeface="Times New Roman" panose="02020603050405020304" pitchFamily="18" charset="0"/>
              </a:rPr>
              <a:t>RandomWeights</a:t>
            </a:r>
            <a:r>
              <a:rPr lang="en-US" altLang="zh-CN" sz="1650" dirty="0">
                <a:solidFill>
                  <a:prstClr val="black"/>
                </a:solidFill>
                <a:latin typeface="Times New Roman" panose="02020603050405020304" pitchFamily="18" charset="0"/>
                <a:ea typeface="新宋体" panose="02010609030101010101" charset="-122"/>
                <a:cs typeface="Times New Roman" panose="02020603050405020304" pitchFamily="18" charset="0"/>
              </a:rPr>
              <a:t>(NET* Net)</a:t>
            </a:r>
            <a:endParaRPr lang="en-US" altLang="zh-CN" sz="1650" dirty="0">
              <a:solidFill>
                <a:prstClr val="black"/>
              </a:solidFill>
              <a:latin typeface="Times New Roman" panose="02020603050405020304" pitchFamily="18" charset="0"/>
              <a:ea typeface="新宋体" panose="02010609030101010101" charset="-122"/>
              <a:cs typeface="Times New Roman" panose="02020603050405020304" pitchFamily="18" charset="0"/>
            </a:endParaRPr>
          </a:p>
          <a:p>
            <a:r>
              <a:rPr lang="en-US" altLang="zh-CN" sz="1650" dirty="0">
                <a:solidFill>
                  <a:prstClr val="black"/>
                </a:solidFill>
                <a:latin typeface="Times New Roman" panose="02020603050405020304" pitchFamily="18" charset="0"/>
                <a:ea typeface="新宋体" panose="02010609030101010101" charset="-122"/>
                <a:cs typeface="Times New Roman" panose="02020603050405020304" pitchFamily="18" charset="0"/>
              </a:rPr>
              <a:t>{</a:t>
            </a:r>
            <a:endParaRPr lang="en-US" altLang="zh-CN" sz="1650" dirty="0">
              <a:solidFill>
                <a:prstClr val="black"/>
              </a:solidFill>
              <a:latin typeface="Times New Roman" panose="02020603050405020304" pitchFamily="18" charset="0"/>
              <a:ea typeface="新宋体" panose="02010609030101010101" charset="-122"/>
              <a:cs typeface="Times New Roman" panose="02020603050405020304" pitchFamily="18" charset="0"/>
            </a:endParaRPr>
          </a:p>
          <a:p>
            <a:r>
              <a:rPr lang="en-US" altLang="zh-CN" sz="1650" dirty="0">
                <a:solidFill>
                  <a:srgbClr val="0000FF"/>
                </a:solidFill>
                <a:latin typeface="Times New Roman" panose="02020603050405020304" pitchFamily="18" charset="0"/>
                <a:ea typeface="新宋体" panose="02010609030101010101" charset="-122"/>
                <a:cs typeface="Times New Roman" panose="02020603050405020304" pitchFamily="18" charset="0"/>
              </a:rPr>
              <a:t>    </a:t>
            </a:r>
            <a:r>
              <a:rPr lang="en-US" altLang="zh-CN" sz="1650" dirty="0" err="1">
                <a:solidFill>
                  <a:srgbClr val="0000FF"/>
                </a:solidFill>
                <a:latin typeface="Times New Roman" panose="02020603050405020304" pitchFamily="18" charset="0"/>
                <a:ea typeface="新宋体" panose="02010609030101010101" charset="-122"/>
                <a:cs typeface="Times New Roman" panose="02020603050405020304" pitchFamily="18" charset="0"/>
              </a:rPr>
              <a:t>int</a:t>
            </a:r>
            <a:r>
              <a:rPr lang="en-US" altLang="zh-CN" sz="1650" dirty="0">
                <a:solidFill>
                  <a:prstClr val="black"/>
                </a:solidFill>
                <a:latin typeface="Times New Roman" panose="02020603050405020304" pitchFamily="18" charset="0"/>
                <a:ea typeface="新宋体" panose="02010609030101010101" charset="-122"/>
                <a:cs typeface="Times New Roman" panose="02020603050405020304" pitchFamily="18" charset="0"/>
              </a:rPr>
              <a:t> </a:t>
            </a:r>
            <a:r>
              <a:rPr lang="en-US" altLang="zh-CN" sz="1650" dirty="0" err="1">
                <a:solidFill>
                  <a:prstClr val="black"/>
                </a:solidFill>
                <a:latin typeface="Times New Roman" panose="02020603050405020304" pitchFamily="18" charset="0"/>
                <a:ea typeface="新宋体" panose="02010609030101010101" charset="-122"/>
                <a:cs typeface="Times New Roman" panose="02020603050405020304" pitchFamily="18" charset="0"/>
              </a:rPr>
              <a:t>l,i,j</a:t>
            </a:r>
            <a:r>
              <a:rPr lang="en-US" altLang="zh-CN" sz="1650" dirty="0">
                <a:solidFill>
                  <a:prstClr val="black"/>
                </a:solidFill>
                <a:latin typeface="Times New Roman" panose="02020603050405020304" pitchFamily="18" charset="0"/>
                <a:ea typeface="新宋体" panose="02010609030101010101" charset="-122"/>
                <a:cs typeface="Times New Roman" panose="02020603050405020304" pitchFamily="18" charset="0"/>
              </a:rPr>
              <a:t>;</a:t>
            </a:r>
            <a:endParaRPr lang="zh-CN" altLang="en-US" sz="1650" dirty="0">
              <a:solidFill>
                <a:prstClr val="black"/>
              </a:solidFill>
              <a:latin typeface="Times New Roman" panose="02020603050405020304" pitchFamily="18" charset="0"/>
              <a:ea typeface="新宋体" panose="02010609030101010101" charset="-122"/>
              <a:cs typeface="Times New Roman" panose="02020603050405020304" pitchFamily="18" charset="0"/>
            </a:endParaRPr>
          </a:p>
          <a:p>
            <a:r>
              <a:rPr lang="en-US" altLang="zh-CN" sz="1650" dirty="0">
                <a:solidFill>
                  <a:srgbClr val="0000FF"/>
                </a:solidFill>
                <a:latin typeface="Times New Roman" panose="02020603050405020304" pitchFamily="18" charset="0"/>
                <a:ea typeface="新宋体" panose="02010609030101010101" charset="-122"/>
                <a:cs typeface="Times New Roman" panose="02020603050405020304" pitchFamily="18" charset="0"/>
              </a:rPr>
              <a:t>    for</a:t>
            </a:r>
            <a:r>
              <a:rPr lang="en-US" altLang="zh-CN" sz="1650" dirty="0">
                <a:solidFill>
                  <a:prstClr val="black"/>
                </a:solidFill>
                <a:latin typeface="Times New Roman" panose="02020603050405020304" pitchFamily="18" charset="0"/>
                <a:ea typeface="新宋体" panose="02010609030101010101" charset="-122"/>
                <a:cs typeface="Times New Roman" panose="02020603050405020304" pitchFamily="18" charset="0"/>
              </a:rPr>
              <a:t> (l=1; l&lt;NUM_LAYERS; l++) </a:t>
            </a:r>
            <a:r>
              <a:rPr lang="zh-CN" altLang="en-US" sz="1650" b="1" dirty="0">
                <a:solidFill>
                  <a:srgbClr val="00B050"/>
                </a:solidFill>
                <a:latin typeface="Times New Roman" panose="02020603050405020304" pitchFamily="18" charset="0"/>
                <a:ea typeface="新宋体" panose="02010609030101010101" charset="-122"/>
                <a:cs typeface="Times New Roman" panose="02020603050405020304" pitchFamily="18" charset="0"/>
              </a:rPr>
              <a:t>//层数</a:t>
            </a:r>
            <a:endParaRPr lang="en-US" altLang="zh-CN" sz="1650" b="1" dirty="0">
              <a:solidFill>
                <a:srgbClr val="00B050"/>
              </a:solidFill>
              <a:latin typeface="Times New Roman" panose="02020603050405020304" pitchFamily="18" charset="0"/>
              <a:ea typeface="新宋体" panose="02010609030101010101" charset="-122"/>
              <a:cs typeface="Times New Roman" panose="02020603050405020304" pitchFamily="18" charset="0"/>
            </a:endParaRPr>
          </a:p>
          <a:p>
            <a:r>
              <a:rPr lang="en-US" altLang="zh-CN" sz="1650" dirty="0">
                <a:solidFill>
                  <a:prstClr val="black"/>
                </a:solidFill>
                <a:latin typeface="Times New Roman" panose="02020603050405020304" pitchFamily="18" charset="0"/>
                <a:ea typeface="新宋体" panose="02010609030101010101" charset="-122"/>
                <a:cs typeface="Times New Roman" panose="02020603050405020304" pitchFamily="18" charset="0"/>
              </a:rPr>
              <a:t>    {</a:t>
            </a:r>
            <a:endParaRPr lang="en-US" altLang="zh-CN" sz="1650" dirty="0">
              <a:solidFill>
                <a:prstClr val="black"/>
              </a:solidFill>
              <a:latin typeface="Times New Roman" panose="02020603050405020304" pitchFamily="18" charset="0"/>
              <a:ea typeface="新宋体" panose="02010609030101010101" charset="-122"/>
              <a:cs typeface="Times New Roman" panose="02020603050405020304" pitchFamily="18" charset="0"/>
            </a:endParaRPr>
          </a:p>
          <a:p>
            <a:r>
              <a:rPr lang="en-US" altLang="zh-CN" sz="1650" dirty="0">
                <a:solidFill>
                  <a:srgbClr val="0000FF"/>
                </a:solidFill>
                <a:latin typeface="Times New Roman" panose="02020603050405020304" pitchFamily="18" charset="0"/>
                <a:ea typeface="新宋体" panose="02010609030101010101" charset="-122"/>
                <a:cs typeface="Times New Roman" panose="02020603050405020304" pitchFamily="18" charset="0"/>
              </a:rPr>
              <a:t>        for</a:t>
            </a:r>
            <a:r>
              <a:rPr lang="en-US" altLang="zh-CN" sz="1650" dirty="0">
                <a:solidFill>
                  <a:prstClr val="black"/>
                </a:solidFill>
                <a:latin typeface="Times New Roman" panose="02020603050405020304" pitchFamily="18" charset="0"/>
                <a:ea typeface="新宋体" panose="02010609030101010101" charset="-122"/>
                <a:cs typeface="Times New Roman" panose="02020603050405020304" pitchFamily="18" charset="0"/>
              </a:rPr>
              <a:t> (</a:t>
            </a:r>
            <a:r>
              <a:rPr lang="en-US" altLang="zh-CN" sz="1650" dirty="0" err="1">
                <a:solidFill>
                  <a:prstClr val="black"/>
                </a:solidFill>
                <a:latin typeface="Times New Roman" panose="02020603050405020304" pitchFamily="18" charset="0"/>
                <a:ea typeface="新宋体" panose="02010609030101010101" charset="-122"/>
                <a:cs typeface="Times New Roman" panose="02020603050405020304" pitchFamily="18" charset="0"/>
              </a:rPr>
              <a:t>i</a:t>
            </a:r>
            <a:r>
              <a:rPr lang="en-US" altLang="zh-CN" sz="1650" dirty="0">
                <a:solidFill>
                  <a:prstClr val="black"/>
                </a:solidFill>
                <a:latin typeface="Times New Roman" panose="02020603050405020304" pitchFamily="18" charset="0"/>
                <a:ea typeface="新宋体" panose="02010609030101010101" charset="-122"/>
                <a:cs typeface="Times New Roman" panose="02020603050405020304" pitchFamily="18" charset="0"/>
              </a:rPr>
              <a:t>=1; </a:t>
            </a:r>
            <a:r>
              <a:rPr lang="en-US" altLang="zh-CN" sz="1650" dirty="0" err="1">
                <a:solidFill>
                  <a:prstClr val="black"/>
                </a:solidFill>
                <a:latin typeface="Times New Roman" panose="02020603050405020304" pitchFamily="18" charset="0"/>
                <a:ea typeface="新宋体" panose="02010609030101010101" charset="-122"/>
                <a:cs typeface="Times New Roman" panose="02020603050405020304" pitchFamily="18" charset="0"/>
              </a:rPr>
              <a:t>i</a:t>
            </a:r>
            <a:r>
              <a:rPr lang="en-US" altLang="zh-CN" sz="1650" dirty="0">
                <a:solidFill>
                  <a:prstClr val="black"/>
                </a:solidFill>
                <a:latin typeface="Times New Roman" panose="02020603050405020304" pitchFamily="18" charset="0"/>
                <a:ea typeface="新宋体" panose="02010609030101010101" charset="-122"/>
                <a:cs typeface="Times New Roman" panose="02020603050405020304" pitchFamily="18" charset="0"/>
              </a:rPr>
              <a:t>&lt;=Net-&gt;Layer[l]-&gt;Units; </a:t>
            </a:r>
            <a:r>
              <a:rPr lang="en-US" altLang="zh-CN" sz="1650" dirty="0" err="1">
                <a:solidFill>
                  <a:prstClr val="black"/>
                </a:solidFill>
                <a:latin typeface="Times New Roman" panose="02020603050405020304" pitchFamily="18" charset="0"/>
                <a:ea typeface="新宋体" panose="02010609030101010101" charset="-122"/>
                <a:cs typeface="Times New Roman" panose="02020603050405020304" pitchFamily="18" charset="0"/>
              </a:rPr>
              <a:t>i</a:t>
            </a:r>
            <a:r>
              <a:rPr lang="en-US" altLang="zh-CN" sz="1650" dirty="0">
                <a:solidFill>
                  <a:prstClr val="black"/>
                </a:solidFill>
                <a:latin typeface="Times New Roman" panose="02020603050405020304" pitchFamily="18" charset="0"/>
                <a:ea typeface="新宋体" panose="02010609030101010101" charset="-122"/>
                <a:cs typeface="Times New Roman" panose="02020603050405020304" pitchFamily="18" charset="0"/>
              </a:rPr>
              <a:t>++) </a:t>
            </a:r>
            <a:r>
              <a:rPr lang="zh-CN" altLang="en-US" sz="1650" b="1" dirty="0">
                <a:solidFill>
                  <a:srgbClr val="00B050"/>
                </a:solidFill>
                <a:latin typeface="Times New Roman" panose="02020603050405020304" pitchFamily="18" charset="0"/>
                <a:ea typeface="新宋体" panose="02010609030101010101" charset="-122"/>
                <a:cs typeface="Times New Roman" panose="02020603050405020304" pitchFamily="18" charset="0"/>
              </a:rPr>
              <a:t>//每一层的神经元数</a:t>
            </a:r>
            <a:endParaRPr lang="en-US" altLang="zh-CN" sz="1650" b="1" dirty="0">
              <a:solidFill>
                <a:srgbClr val="00B050"/>
              </a:solidFill>
              <a:latin typeface="Times New Roman" panose="02020603050405020304" pitchFamily="18" charset="0"/>
              <a:ea typeface="新宋体" panose="02010609030101010101" charset="-122"/>
              <a:cs typeface="Times New Roman" panose="02020603050405020304" pitchFamily="18" charset="0"/>
            </a:endParaRPr>
          </a:p>
          <a:p>
            <a:r>
              <a:rPr lang="en-US" altLang="zh-CN" sz="1650" dirty="0">
                <a:solidFill>
                  <a:prstClr val="black"/>
                </a:solidFill>
                <a:latin typeface="Times New Roman" panose="02020603050405020304" pitchFamily="18" charset="0"/>
                <a:ea typeface="新宋体" panose="02010609030101010101" charset="-122"/>
                <a:cs typeface="Times New Roman" panose="02020603050405020304" pitchFamily="18" charset="0"/>
              </a:rPr>
              <a:t>        {</a:t>
            </a:r>
            <a:endParaRPr lang="en-US" altLang="zh-CN" sz="1650" dirty="0">
              <a:solidFill>
                <a:prstClr val="black"/>
              </a:solidFill>
              <a:latin typeface="Times New Roman" panose="02020603050405020304" pitchFamily="18" charset="0"/>
              <a:ea typeface="新宋体" panose="02010609030101010101" charset="-122"/>
              <a:cs typeface="Times New Roman" panose="02020603050405020304" pitchFamily="18" charset="0"/>
            </a:endParaRPr>
          </a:p>
          <a:p>
            <a:r>
              <a:rPr lang="en-US" altLang="zh-CN" sz="1650" dirty="0">
                <a:solidFill>
                  <a:srgbClr val="0000FF"/>
                </a:solidFill>
                <a:latin typeface="Times New Roman" panose="02020603050405020304" pitchFamily="18" charset="0"/>
                <a:ea typeface="新宋体" panose="02010609030101010101" charset="-122"/>
                <a:cs typeface="Times New Roman" panose="02020603050405020304" pitchFamily="18" charset="0"/>
              </a:rPr>
              <a:t>           for</a:t>
            </a:r>
            <a:r>
              <a:rPr lang="en-US" altLang="zh-CN" sz="1650" dirty="0">
                <a:solidFill>
                  <a:prstClr val="black"/>
                </a:solidFill>
                <a:latin typeface="Times New Roman" panose="02020603050405020304" pitchFamily="18" charset="0"/>
                <a:ea typeface="新宋体" panose="02010609030101010101" charset="-122"/>
                <a:cs typeface="Times New Roman" panose="02020603050405020304" pitchFamily="18" charset="0"/>
              </a:rPr>
              <a:t> (j=0; j&lt;=Net-&gt;Layer[l-1]-&gt;Units; j++) </a:t>
            </a:r>
            <a:r>
              <a:rPr lang="zh-CN" altLang="en-US" sz="1650" b="1" dirty="0">
                <a:solidFill>
                  <a:srgbClr val="00B050"/>
                </a:solidFill>
                <a:latin typeface="Times New Roman" panose="02020603050405020304" pitchFamily="18" charset="0"/>
                <a:ea typeface="新宋体" panose="02010609030101010101" charset="-122"/>
                <a:cs typeface="Times New Roman" panose="02020603050405020304" pitchFamily="18" charset="0"/>
              </a:rPr>
              <a:t>//前一层的神经元数</a:t>
            </a:r>
            <a:endParaRPr lang="en-US" altLang="zh-CN" sz="1650" b="1" dirty="0">
              <a:solidFill>
                <a:srgbClr val="00B050"/>
              </a:solidFill>
              <a:latin typeface="Times New Roman" panose="02020603050405020304" pitchFamily="18" charset="0"/>
              <a:ea typeface="新宋体" panose="02010609030101010101" charset="-122"/>
              <a:cs typeface="Times New Roman" panose="02020603050405020304" pitchFamily="18" charset="0"/>
            </a:endParaRPr>
          </a:p>
          <a:p>
            <a:r>
              <a:rPr lang="en-US" altLang="zh-CN" sz="1650" dirty="0">
                <a:solidFill>
                  <a:prstClr val="black"/>
                </a:solidFill>
                <a:latin typeface="Times New Roman" panose="02020603050405020304" pitchFamily="18" charset="0"/>
                <a:ea typeface="新宋体" panose="02010609030101010101" charset="-122"/>
                <a:cs typeface="Times New Roman" panose="02020603050405020304" pitchFamily="18" charset="0"/>
              </a:rPr>
              <a:t>           {</a:t>
            </a:r>
            <a:endParaRPr lang="en-US" altLang="zh-CN" sz="1650" dirty="0">
              <a:solidFill>
                <a:prstClr val="black"/>
              </a:solidFill>
              <a:latin typeface="Times New Roman" panose="02020603050405020304" pitchFamily="18" charset="0"/>
              <a:ea typeface="新宋体" panose="02010609030101010101" charset="-122"/>
              <a:cs typeface="Times New Roman" panose="02020603050405020304" pitchFamily="18" charset="0"/>
            </a:endParaRPr>
          </a:p>
          <a:p>
            <a:pPr marL="0" indent="0">
              <a:buNone/>
            </a:pPr>
            <a:r>
              <a:rPr lang="en-US" altLang="zh-CN" sz="1650" dirty="0">
                <a:solidFill>
                  <a:prstClr val="black"/>
                </a:solidFill>
                <a:latin typeface="Times New Roman" panose="02020603050405020304" pitchFamily="18" charset="0"/>
                <a:ea typeface="新宋体" panose="02010609030101010101" charset="-122"/>
                <a:cs typeface="Times New Roman" panose="02020603050405020304" pitchFamily="18" charset="0"/>
              </a:rPr>
              <a:t>                    Net-&gt;Layer[l]-&gt;Weight[</a:t>
            </a:r>
            <a:r>
              <a:rPr lang="en-US" altLang="zh-CN" sz="1650" dirty="0" err="1">
                <a:solidFill>
                  <a:prstClr val="black"/>
                </a:solidFill>
                <a:latin typeface="Times New Roman" panose="02020603050405020304" pitchFamily="18" charset="0"/>
                <a:ea typeface="新宋体" panose="02010609030101010101" charset="-122"/>
                <a:cs typeface="Times New Roman" panose="02020603050405020304" pitchFamily="18" charset="0"/>
              </a:rPr>
              <a:t>i</a:t>
            </a:r>
            <a:r>
              <a:rPr lang="en-US" altLang="zh-CN" sz="1650" dirty="0">
                <a:solidFill>
                  <a:prstClr val="black"/>
                </a:solidFill>
                <a:latin typeface="Times New Roman" panose="02020603050405020304" pitchFamily="18" charset="0"/>
                <a:ea typeface="新宋体" panose="02010609030101010101" charset="-122"/>
                <a:cs typeface="Times New Roman" panose="02020603050405020304" pitchFamily="18" charset="0"/>
              </a:rPr>
              <a:t>][j] = </a:t>
            </a:r>
            <a:r>
              <a:rPr lang="en-US" altLang="zh-CN" sz="1650" dirty="0" err="1">
                <a:solidFill>
                  <a:prstClr val="black"/>
                </a:solidFill>
                <a:latin typeface="Times New Roman" panose="02020603050405020304" pitchFamily="18" charset="0"/>
                <a:ea typeface="新宋体" panose="02010609030101010101" charset="-122"/>
                <a:cs typeface="Times New Roman" panose="02020603050405020304" pitchFamily="18" charset="0"/>
              </a:rPr>
              <a:t>RandomEqualREAL</a:t>
            </a:r>
            <a:r>
              <a:rPr lang="en-US" altLang="zh-CN" sz="1650" dirty="0">
                <a:solidFill>
                  <a:prstClr val="black"/>
                </a:solidFill>
                <a:latin typeface="Times New Roman" panose="02020603050405020304" pitchFamily="18" charset="0"/>
                <a:ea typeface="新宋体" panose="02010609030101010101" charset="-122"/>
                <a:cs typeface="Times New Roman" panose="02020603050405020304" pitchFamily="18" charset="0"/>
              </a:rPr>
              <a:t>(-0.5, 0.5);</a:t>
            </a:r>
            <a:endParaRPr lang="en-US" altLang="zh-CN" sz="1650" dirty="0">
              <a:solidFill>
                <a:prstClr val="black"/>
              </a:solidFill>
              <a:latin typeface="Times New Roman" panose="02020603050405020304" pitchFamily="18" charset="0"/>
              <a:ea typeface="新宋体" panose="02010609030101010101" charset="-122"/>
              <a:cs typeface="Times New Roman" panose="02020603050405020304" pitchFamily="18" charset="0"/>
            </a:endParaRPr>
          </a:p>
          <a:p>
            <a:pPr marL="0" indent="0">
              <a:buNone/>
            </a:pPr>
            <a:r>
              <a:rPr lang="en-US" altLang="zh-CN" sz="1650" b="1" dirty="0">
                <a:solidFill>
                  <a:srgbClr val="00B050"/>
                </a:solidFill>
                <a:latin typeface="Times New Roman" panose="02020603050405020304" pitchFamily="18" charset="0"/>
                <a:ea typeface="新宋体" panose="02010609030101010101" charset="-122"/>
                <a:cs typeface="Times New Roman" panose="02020603050405020304" pitchFamily="18" charset="0"/>
              </a:rPr>
              <a:t>                    //</a:t>
            </a:r>
            <a:r>
              <a:rPr lang="zh-CN" altLang="en-US" sz="1650" b="1" dirty="0">
                <a:solidFill>
                  <a:srgbClr val="00B050"/>
                </a:solidFill>
                <a:latin typeface="Times New Roman" panose="02020603050405020304" pitchFamily="18" charset="0"/>
                <a:ea typeface="新宋体" panose="02010609030101010101" charset="-122"/>
                <a:cs typeface="Times New Roman" panose="02020603050405020304" pitchFamily="18" charset="0"/>
              </a:rPr>
              <a:t>为连接权值产生随机数</a:t>
            </a:r>
            <a:endParaRPr lang="en-US" altLang="zh-CN" sz="1650" b="1" dirty="0">
              <a:solidFill>
                <a:srgbClr val="00B050"/>
              </a:solidFill>
              <a:latin typeface="Times New Roman" panose="02020603050405020304" pitchFamily="18" charset="0"/>
              <a:ea typeface="新宋体" panose="02010609030101010101" charset="-122"/>
              <a:cs typeface="Times New Roman" panose="02020603050405020304" pitchFamily="18" charset="0"/>
            </a:endParaRPr>
          </a:p>
          <a:p>
            <a:r>
              <a:rPr lang="en-US" altLang="zh-CN" sz="1650" dirty="0">
                <a:solidFill>
                  <a:prstClr val="black"/>
                </a:solidFill>
                <a:latin typeface="Times New Roman" panose="02020603050405020304" pitchFamily="18" charset="0"/>
                <a:ea typeface="新宋体" panose="02010609030101010101" charset="-122"/>
                <a:cs typeface="Times New Roman" panose="02020603050405020304" pitchFamily="18" charset="0"/>
              </a:rPr>
              <a:t>            }</a:t>
            </a:r>
            <a:endParaRPr lang="en-US" altLang="zh-CN" sz="1650" dirty="0">
              <a:solidFill>
                <a:prstClr val="black"/>
              </a:solidFill>
              <a:latin typeface="Times New Roman" panose="02020603050405020304" pitchFamily="18" charset="0"/>
              <a:ea typeface="新宋体" panose="02010609030101010101" charset="-122"/>
              <a:cs typeface="Times New Roman" panose="02020603050405020304" pitchFamily="18" charset="0"/>
            </a:endParaRPr>
          </a:p>
          <a:p>
            <a:pPr marL="0" indent="0">
              <a:buNone/>
            </a:pPr>
            <a:r>
              <a:rPr lang="en-US" altLang="zh-CN" sz="1650" dirty="0">
                <a:solidFill>
                  <a:prstClr val="black"/>
                </a:solidFill>
                <a:latin typeface="Times New Roman" panose="02020603050405020304" pitchFamily="18" charset="0"/>
                <a:ea typeface="新宋体" panose="02010609030101010101" charset="-122"/>
                <a:cs typeface="Times New Roman" panose="02020603050405020304" pitchFamily="18" charset="0"/>
              </a:rPr>
              <a:t>               Net-&gt;Layer[l]-&gt;Threshold[</a:t>
            </a:r>
            <a:r>
              <a:rPr lang="en-US" altLang="zh-CN" sz="1650" dirty="0" err="1">
                <a:solidFill>
                  <a:prstClr val="black"/>
                </a:solidFill>
                <a:latin typeface="Times New Roman" panose="02020603050405020304" pitchFamily="18" charset="0"/>
                <a:ea typeface="新宋体" panose="02010609030101010101" charset="-122"/>
                <a:cs typeface="Times New Roman" panose="02020603050405020304" pitchFamily="18" charset="0"/>
              </a:rPr>
              <a:t>i</a:t>
            </a:r>
            <a:r>
              <a:rPr lang="en-US" altLang="zh-CN" sz="1650" dirty="0">
                <a:solidFill>
                  <a:prstClr val="black"/>
                </a:solidFill>
                <a:latin typeface="Times New Roman" panose="02020603050405020304" pitchFamily="18" charset="0"/>
                <a:ea typeface="新宋体" panose="02010609030101010101" charset="-122"/>
                <a:cs typeface="Times New Roman" panose="02020603050405020304" pitchFamily="18" charset="0"/>
              </a:rPr>
              <a:t>] = </a:t>
            </a:r>
            <a:r>
              <a:rPr lang="en-US" altLang="zh-CN" sz="1650" dirty="0" err="1">
                <a:solidFill>
                  <a:prstClr val="black"/>
                </a:solidFill>
                <a:latin typeface="Times New Roman" panose="02020603050405020304" pitchFamily="18" charset="0"/>
                <a:ea typeface="新宋体" panose="02010609030101010101" charset="-122"/>
                <a:cs typeface="Times New Roman" panose="02020603050405020304" pitchFamily="18" charset="0"/>
              </a:rPr>
              <a:t>RandomEqualREAL</a:t>
            </a:r>
            <a:r>
              <a:rPr lang="en-US" altLang="zh-CN" sz="1650" dirty="0">
                <a:solidFill>
                  <a:prstClr val="black"/>
                </a:solidFill>
                <a:latin typeface="Times New Roman" panose="02020603050405020304" pitchFamily="18" charset="0"/>
                <a:ea typeface="新宋体" panose="02010609030101010101" charset="-122"/>
                <a:cs typeface="Times New Roman" panose="02020603050405020304" pitchFamily="18" charset="0"/>
              </a:rPr>
              <a:t>(-0.5,0.5); </a:t>
            </a:r>
            <a:endParaRPr lang="en-US" altLang="zh-CN" sz="1650" dirty="0">
              <a:solidFill>
                <a:prstClr val="black"/>
              </a:solidFill>
              <a:latin typeface="Times New Roman" panose="02020603050405020304" pitchFamily="18" charset="0"/>
              <a:ea typeface="新宋体" panose="02010609030101010101" charset="-122"/>
              <a:cs typeface="Times New Roman" panose="02020603050405020304" pitchFamily="18" charset="0"/>
            </a:endParaRPr>
          </a:p>
          <a:p>
            <a:pPr marL="0" indent="0">
              <a:buNone/>
            </a:pPr>
            <a:r>
              <a:rPr lang="en-US" altLang="zh-CN" sz="1650" b="1" dirty="0">
                <a:solidFill>
                  <a:prstClr val="black"/>
                </a:solidFill>
                <a:latin typeface="Times New Roman" panose="02020603050405020304" pitchFamily="18" charset="0"/>
                <a:ea typeface="新宋体" panose="02010609030101010101" charset="-122"/>
                <a:cs typeface="Times New Roman" panose="02020603050405020304" pitchFamily="18" charset="0"/>
              </a:rPr>
              <a:t>                    </a:t>
            </a:r>
            <a:r>
              <a:rPr lang="en-US" altLang="zh-CN" sz="1650" b="1" dirty="0">
                <a:solidFill>
                  <a:srgbClr val="00B050"/>
                </a:solidFill>
                <a:latin typeface="Times New Roman" panose="02020603050405020304" pitchFamily="18" charset="0"/>
                <a:ea typeface="新宋体" panose="02010609030101010101" charset="-122"/>
                <a:cs typeface="Times New Roman" panose="02020603050405020304" pitchFamily="18" charset="0"/>
              </a:rPr>
              <a:t>//</a:t>
            </a:r>
            <a:r>
              <a:rPr lang="zh-CN" altLang="en-US" sz="1650" b="1" dirty="0">
                <a:solidFill>
                  <a:srgbClr val="00B050"/>
                </a:solidFill>
                <a:latin typeface="Times New Roman" panose="02020603050405020304" pitchFamily="18" charset="0"/>
                <a:ea typeface="新宋体" panose="02010609030101010101" charset="-122"/>
                <a:cs typeface="Times New Roman" panose="02020603050405020304" pitchFamily="18" charset="0"/>
              </a:rPr>
              <a:t>为中间层节点的阈值产生随机数</a:t>
            </a:r>
            <a:endParaRPr lang="en-US" altLang="zh-CN" sz="1650" b="1" dirty="0">
              <a:solidFill>
                <a:srgbClr val="00B050"/>
              </a:solidFill>
              <a:latin typeface="Times New Roman" panose="02020603050405020304" pitchFamily="18" charset="0"/>
              <a:ea typeface="新宋体" panose="02010609030101010101" charset="-122"/>
              <a:cs typeface="Times New Roman" panose="02020603050405020304" pitchFamily="18" charset="0"/>
            </a:endParaRPr>
          </a:p>
          <a:p>
            <a:r>
              <a:rPr lang="en-US" altLang="zh-CN" sz="1650" dirty="0">
                <a:solidFill>
                  <a:prstClr val="black"/>
                </a:solidFill>
                <a:latin typeface="Times New Roman" panose="02020603050405020304" pitchFamily="18" charset="0"/>
                <a:ea typeface="新宋体" panose="02010609030101010101" charset="-122"/>
                <a:cs typeface="Times New Roman" panose="02020603050405020304" pitchFamily="18" charset="0"/>
              </a:rPr>
              <a:t>           }</a:t>
            </a:r>
            <a:endParaRPr lang="en-US" altLang="zh-CN" sz="1650" dirty="0">
              <a:solidFill>
                <a:prstClr val="black"/>
              </a:solidFill>
              <a:latin typeface="Times New Roman" panose="02020603050405020304" pitchFamily="18" charset="0"/>
              <a:ea typeface="新宋体" panose="02010609030101010101" charset="-122"/>
              <a:cs typeface="Times New Roman" panose="02020603050405020304" pitchFamily="18" charset="0"/>
            </a:endParaRPr>
          </a:p>
          <a:p>
            <a:r>
              <a:rPr lang="en-US" altLang="zh-CN" sz="1650" dirty="0">
                <a:solidFill>
                  <a:prstClr val="black"/>
                </a:solidFill>
                <a:latin typeface="Times New Roman" panose="02020603050405020304" pitchFamily="18" charset="0"/>
                <a:ea typeface="新宋体" panose="02010609030101010101" charset="-122"/>
                <a:cs typeface="Times New Roman" panose="02020603050405020304" pitchFamily="18" charset="0"/>
              </a:rPr>
              <a:t>     }</a:t>
            </a:r>
            <a:endParaRPr lang="en-US" altLang="zh-CN" sz="1650" dirty="0">
              <a:solidFill>
                <a:prstClr val="black"/>
              </a:solidFill>
              <a:latin typeface="Times New Roman" panose="02020603050405020304" pitchFamily="18" charset="0"/>
              <a:ea typeface="新宋体" panose="02010609030101010101" charset="-122"/>
              <a:cs typeface="Times New Roman" panose="02020603050405020304" pitchFamily="18" charset="0"/>
            </a:endParaRPr>
          </a:p>
          <a:p>
            <a:r>
              <a:rPr lang="en-US" altLang="zh-CN" sz="1650" dirty="0">
                <a:solidFill>
                  <a:prstClr val="black"/>
                </a:solidFill>
                <a:latin typeface="Times New Roman" panose="02020603050405020304" pitchFamily="18" charset="0"/>
                <a:ea typeface="新宋体" panose="02010609030101010101" charset="-122"/>
                <a:cs typeface="Times New Roman" panose="02020603050405020304" pitchFamily="18" charset="0"/>
              </a:rPr>
              <a:t>}</a:t>
            </a:r>
            <a:endParaRPr lang="en-US" altLang="zh-CN" sz="1650" dirty="0">
              <a:solidFill>
                <a:prstClr val="black"/>
              </a:solidFill>
              <a:latin typeface="Times New Roman" panose="02020603050405020304" pitchFamily="18" charset="0"/>
              <a:ea typeface="新宋体" panose="02010609030101010101" charset="-122"/>
              <a:cs typeface="Times New Roman" panose="02020603050405020304" pitchFamily="18" charset="0"/>
            </a:endParaRPr>
          </a:p>
          <a:p>
            <a:endParaRPr lang="zh-CN" altLang="en-US" sz="1650" dirty="0">
              <a:solidFill>
                <a:prstClr val="black"/>
              </a:solidFill>
              <a:latin typeface="Times New Roman" panose="02020603050405020304" pitchFamily="18" charset="0"/>
              <a:ea typeface="新宋体" panose="02010609030101010101" charset="-122"/>
              <a:cs typeface="Times New Roman" panose="02020603050405020304" pitchFamily="18" charset="0"/>
            </a:endParaRPr>
          </a:p>
          <a:p>
            <a:endParaRPr lang="zh-CN" altLang="en-US" sz="1650" dirty="0">
              <a:latin typeface="Times New Roman" panose="02020603050405020304" pitchFamily="18" charset="0"/>
              <a:cs typeface="Times New Roman" panose="02020603050405020304" pitchFamily="18" charset="0"/>
            </a:endParaRPr>
          </a:p>
        </p:txBody>
      </p:sp>
      <p:sp>
        <p:nvSpPr>
          <p:cNvPr id="5" name="动作按钮: 上一张 4">
            <a:hlinkClick r:id="rId1" action="ppaction://hlinksldjump" highlightClick="1"/>
          </p:cNvPr>
          <p:cNvSpPr/>
          <p:nvPr/>
        </p:nvSpPr>
        <p:spPr>
          <a:xfrm>
            <a:off x="6399330" y="4840002"/>
            <a:ext cx="458670" cy="289023"/>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97414" y="15587"/>
                <a:ext cx="7425444" cy="5143500"/>
              </a:xfrm>
            </p:spPr>
            <p:txBody>
              <a:bodyPr>
                <a:noAutofit/>
              </a:bodyPr>
              <a:lstStyle/>
              <a:p>
                <a:r>
                  <a:rPr lang="zh-CN" altLang="en-US" sz="1500" b="1" dirty="0">
                    <a:solidFill>
                      <a:srgbClr val="FF0000"/>
                    </a:solidFill>
                    <a:latin typeface="Times New Roman" panose="02020603050405020304" pitchFamily="18" charset="0"/>
                    <a:ea typeface="新宋体"/>
                    <a:cs typeface="Times New Roman" panose="02020603050405020304" pitchFamily="18" charset="0"/>
                  </a:rPr>
                  <a:t>计算从第一隐藏层到输出层的输入值和输出值</a:t>
                </a:r>
                <a:endParaRPr lang="en-US" altLang="zh-CN" sz="1500" b="1" dirty="0">
                  <a:solidFill>
                    <a:srgbClr val="0000FF"/>
                  </a:solidFill>
                  <a:latin typeface="Times New Roman" panose="02020603050405020304" pitchFamily="18" charset="0"/>
                  <a:ea typeface="新宋体"/>
                  <a:cs typeface="Times New Roman" panose="02020603050405020304" pitchFamily="18" charset="0"/>
                </a:endParaRPr>
              </a:p>
              <a:p>
                <a:r>
                  <a:rPr lang="en-US" altLang="zh-CN" sz="1500" dirty="0">
                    <a:solidFill>
                      <a:srgbClr val="0000FF"/>
                    </a:solidFill>
                    <a:latin typeface="Times New Roman" panose="02020603050405020304" pitchFamily="18" charset="0"/>
                    <a:ea typeface="新宋体"/>
                    <a:cs typeface="Times New Roman" panose="02020603050405020304" pitchFamily="18" charset="0"/>
                  </a:rPr>
                  <a:t>void</a:t>
                </a:r>
                <a:r>
                  <a:rPr lang="en-US" altLang="zh-CN" sz="1500" dirty="0">
                    <a:solidFill>
                      <a:prstClr val="black"/>
                    </a:solidFill>
                    <a:latin typeface="Times New Roman" panose="02020603050405020304" pitchFamily="18" charset="0"/>
                    <a:ea typeface="新宋体"/>
                    <a:cs typeface="Times New Roman" panose="02020603050405020304" pitchFamily="18" charset="0"/>
                  </a:rPr>
                  <a:t> </a:t>
                </a:r>
                <a:r>
                  <a:rPr lang="en-US" altLang="zh-CN" sz="1500" dirty="0" err="1">
                    <a:solidFill>
                      <a:prstClr val="black"/>
                    </a:solidFill>
                    <a:latin typeface="Times New Roman" panose="02020603050405020304" pitchFamily="18" charset="0"/>
                    <a:ea typeface="新宋体"/>
                    <a:cs typeface="Times New Roman" panose="02020603050405020304" pitchFamily="18" charset="0"/>
                  </a:rPr>
                  <a:t>PropagateLayer</a:t>
                </a:r>
                <a:r>
                  <a:rPr lang="en-US" altLang="zh-CN" sz="1500" dirty="0">
                    <a:solidFill>
                      <a:prstClr val="black"/>
                    </a:solidFill>
                    <a:latin typeface="Times New Roman" panose="02020603050405020304" pitchFamily="18" charset="0"/>
                    <a:ea typeface="新宋体"/>
                    <a:cs typeface="Times New Roman" panose="02020603050405020304" pitchFamily="18" charset="0"/>
                  </a:rPr>
                  <a:t>(NET* Net, LAYER* Lower, LAYER* Upper)</a:t>
                </a:r>
              </a:p>
              <a:p>
                <a:r>
                  <a:rPr lang="en-US" altLang="zh-CN" sz="1500" dirty="0">
                    <a:solidFill>
                      <a:prstClr val="black"/>
                    </a:solidFill>
                    <a:latin typeface="Times New Roman" panose="02020603050405020304" pitchFamily="18" charset="0"/>
                    <a:ea typeface="新宋体"/>
                    <a:cs typeface="Times New Roman" panose="02020603050405020304" pitchFamily="18" charset="0"/>
                  </a:rPr>
                  <a:t>{</a:t>
                </a:r>
              </a:p>
              <a:p>
                <a:r>
                  <a:rPr lang="en-US" altLang="zh-CN" sz="1500" dirty="0">
                    <a:solidFill>
                      <a:srgbClr val="0000FF"/>
                    </a:solidFill>
                    <a:latin typeface="Times New Roman" panose="02020603050405020304" pitchFamily="18" charset="0"/>
                    <a:ea typeface="新宋体"/>
                    <a:cs typeface="Times New Roman" panose="02020603050405020304" pitchFamily="18" charset="0"/>
                  </a:rPr>
                  <a:t>    INT</a:t>
                </a:r>
                <a:r>
                  <a:rPr lang="en-US" altLang="zh-CN" sz="1500" dirty="0">
                    <a:solidFill>
                      <a:prstClr val="black"/>
                    </a:solidFill>
                    <a:latin typeface="Times New Roman" panose="02020603050405020304" pitchFamily="18" charset="0"/>
                    <a:ea typeface="新宋体"/>
                    <a:cs typeface="Times New Roman" panose="02020603050405020304" pitchFamily="18" charset="0"/>
                  </a:rPr>
                  <a:t>  </a:t>
                </a:r>
                <a:r>
                  <a:rPr lang="en-US" altLang="zh-CN" sz="1500" dirty="0" err="1">
                    <a:solidFill>
                      <a:prstClr val="black"/>
                    </a:solidFill>
                    <a:latin typeface="Times New Roman" panose="02020603050405020304" pitchFamily="18" charset="0"/>
                    <a:ea typeface="新宋体"/>
                    <a:cs typeface="Times New Roman" panose="02020603050405020304" pitchFamily="18" charset="0"/>
                  </a:rPr>
                  <a:t>i,j</a:t>
                </a:r>
                <a:r>
                  <a:rPr lang="en-US" altLang="zh-CN" sz="1500" dirty="0">
                    <a:solidFill>
                      <a:prstClr val="black"/>
                    </a:solidFill>
                    <a:latin typeface="Times New Roman" panose="02020603050405020304" pitchFamily="18" charset="0"/>
                    <a:ea typeface="新宋体"/>
                    <a:cs typeface="Times New Roman" panose="02020603050405020304" pitchFamily="18" charset="0"/>
                  </a:rPr>
                  <a:t>;</a:t>
                </a:r>
              </a:p>
              <a:p>
                <a:r>
                  <a:rPr lang="en-US" altLang="zh-CN" sz="1500" dirty="0">
                    <a:solidFill>
                      <a:srgbClr val="0000FF"/>
                    </a:solidFill>
                    <a:latin typeface="Times New Roman" panose="02020603050405020304" pitchFamily="18" charset="0"/>
                    <a:ea typeface="新宋体"/>
                    <a:cs typeface="Times New Roman" panose="02020603050405020304" pitchFamily="18" charset="0"/>
                  </a:rPr>
                  <a:t>    REAL</a:t>
                </a:r>
                <a:r>
                  <a:rPr lang="en-US" altLang="zh-CN" sz="1500" dirty="0">
                    <a:solidFill>
                      <a:prstClr val="black"/>
                    </a:solidFill>
                    <a:latin typeface="Times New Roman" panose="02020603050405020304" pitchFamily="18" charset="0"/>
                    <a:ea typeface="新宋体"/>
                    <a:cs typeface="Times New Roman" panose="02020603050405020304" pitchFamily="18" charset="0"/>
                  </a:rPr>
                  <a:t> Sum;</a:t>
                </a:r>
                <a:endParaRPr lang="zh-CN" altLang="en-US" sz="1500" dirty="0">
                  <a:solidFill>
                    <a:prstClr val="black"/>
                  </a:solidFill>
                  <a:latin typeface="Times New Roman" panose="02020603050405020304" pitchFamily="18" charset="0"/>
                  <a:ea typeface="新宋体"/>
                  <a:cs typeface="Times New Roman" panose="02020603050405020304" pitchFamily="18" charset="0"/>
                </a:endParaRPr>
              </a:p>
              <a:p>
                <a:r>
                  <a:rPr lang="en-US" altLang="zh-CN" sz="1500" dirty="0">
                    <a:solidFill>
                      <a:srgbClr val="0000FF"/>
                    </a:solidFill>
                    <a:latin typeface="Times New Roman" panose="02020603050405020304" pitchFamily="18" charset="0"/>
                    <a:ea typeface="新宋体"/>
                    <a:cs typeface="Times New Roman" panose="02020603050405020304" pitchFamily="18" charset="0"/>
                  </a:rPr>
                  <a:t>    for</a:t>
                </a:r>
                <a:r>
                  <a:rPr lang="en-US" altLang="zh-CN" sz="1500" dirty="0">
                    <a:solidFill>
                      <a:prstClr val="black"/>
                    </a:solidFill>
                    <a:latin typeface="Times New Roman" panose="02020603050405020304" pitchFamily="18" charset="0"/>
                    <a:ea typeface="新宋体"/>
                    <a:cs typeface="Times New Roman" panose="02020603050405020304" pitchFamily="18" charset="0"/>
                  </a:rPr>
                  <a:t> (</a:t>
                </a:r>
                <a:r>
                  <a:rPr lang="en-US" altLang="zh-CN" sz="1500" dirty="0" err="1">
                    <a:solidFill>
                      <a:prstClr val="black"/>
                    </a:solidFill>
                    <a:latin typeface="Times New Roman" panose="02020603050405020304" pitchFamily="18" charset="0"/>
                    <a:ea typeface="新宋体"/>
                    <a:cs typeface="Times New Roman" panose="02020603050405020304" pitchFamily="18" charset="0"/>
                  </a:rPr>
                  <a:t>i</a:t>
                </a:r>
                <a:r>
                  <a:rPr lang="en-US" altLang="zh-CN" sz="1500" dirty="0">
                    <a:solidFill>
                      <a:prstClr val="black"/>
                    </a:solidFill>
                    <a:latin typeface="Times New Roman" panose="02020603050405020304" pitchFamily="18" charset="0"/>
                    <a:ea typeface="新宋体"/>
                    <a:cs typeface="Times New Roman" panose="02020603050405020304" pitchFamily="18" charset="0"/>
                  </a:rPr>
                  <a:t>=1; </a:t>
                </a:r>
                <a:r>
                  <a:rPr lang="en-US" altLang="zh-CN" sz="1500" dirty="0" err="1">
                    <a:solidFill>
                      <a:prstClr val="black"/>
                    </a:solidFill>
                    <a:latin typeface="Times New Roman" panose="02020603050405020304" pitchFamily="18" charset="0"/>
                    <a:ea typeface="新宋体"/>
                    <a:cs typeface="Times New Roman" panose="02020603050405020304" pitchFamily="18" charset="0"/>
                  </a:rPr>
                  <a:t>i</a:t>
                </a:r>
                <a:r>
                  <a:rPr lang="en-US" altLang="zh-CN" sz="1500" dirty="0">
                    <a:solidFill>
                      <a:prstClr val="black"/>
                    </a:solidFill>
                    <a:latin typeface="Times New Roman" panose="02020603050405020304" pitchFamily="18" charset="0"/>
                    <a:ea typeface="新宋体"/>
                    <a:cs typeface="Times New Roman" panose="02020603050405020304" pitchFamily="18" charset="0"/>
                  </a:rPr>
                  <a:t>&lt;=Upper-&gt;Units; </a:t>
                </a:r>
                <a:r>
                  <a:rPr lang="en-US" altLang="zh-CN" sz="1500" dirty="0" err="1">
                    <a:solidFill>
                      <a:prstClr val="black"/>
                    </a:solidFill>
                    <a:latin typeface="Times New Roman" panose="02020603050405020304" pitchFamily="18" charset="0"/>
                    <a:ea typeface="新宋体"/>
                    <a:cs typeface="Times New Roman" panose="02020603050405020304" pitchFamily="18" charset="0"/>
                  </a:rPr>
                  <a:t>i</a:t>
                </a:r>
                <a:r>
                  <a:rPr lang="en-US" altLang="zh-CN" sz="1500" dirty="0">
                    <a:solidFill>
                      <a:prstClr val="black"/>
                    </a:solidFill>
                    <a:latin typeface="Times New Roman" panose="02020603050405020304" pitchFamily="18" charset="0"/>
                    <a:ea typeface="新宋体"/>
                    <a:cs typeface="Times New Roman" panose="02020603050405020304" pitchFamily="18" charset="0"/>
                  </a:rPr>
                  <a:t>++)</a:t>
                </a:r>
              </a:p>
              <a:p>
                <a:r>
                  <a:rPr lang="en-US" altLang="zh-CN" sz="1500" dirty="0">
                    <a:solidFill>
                      <a:prstClr val="black"/>
                    </a:solidFill>
                    <a:latin typeface="Times New Roman" panose="02020603050405020304" pitchFamily="18" charset="0"/>
                    <a:ea typeface="新宋体"/>
                    <a:cs typeface="Times New Roman" panose="02020603050405020304" pitchFamily="18" charset="0"/>
                  </a:rPr>
                  <a:t>   {</a:t>
                </a:r>
              </a:p>
              <a:p>
                <a:r>
                  <a:rPr lang="en-US" altLang="zh-CN" sz="1500" dirty="0">
                    <a:solidFill>
                      <a:prstClr val="black"/>
                    </a:solidFill>
                    <a:latin typeface="Times New Roman" panose="02020603050405020304" pitchFamily="18" charset="0"/>
                    <a:ea typeface="新宋体"/>
                    <a:cs typeface="Times New Roman" panose="02020603050405020304" pitchFamily="18" charset="0"/>
                  </a:rPr>
                  <a:t>       Sum = 0;</a:t>
                </a:r>
              </a:p>
              <a:p>
                <a:r>
                  <a:rPr lang="en-US" altLang="zh-CN" sz="1500" dirty="0">
                    <a:solidFill>
                      <a:srgbClr val="0000FF"/>
                    </a:solidFill>
                    <a:latin typeface="Times New Roman" panose="02020603050405020304" pitchFamily="18" charset="0"/>
                    <a:ea typeface="新宋体"/>
                    <a:cs typeface="Times New Roman" panose="02020603050405020304" pitchFamily="18" charset="0"/>
                  </a:rPr>
                  <a:t>       for</a:t>
                </a:r>
                <a:r>
                  <a:rPr lang="en-US" altLang="zh-CN" sz="1500" dirty="0">
                    <a:solidFill>
                      <a:prstClr val="black"/>
                    </a:solidFill>
                    <a:latin typeface="Times New Roman" panose="02020603050405020304" pitchFamily="18" charset="0"/>
                    <a:ea typeface="新宋体"/>
                    <a:cs typeface="Times New Roman" panose="02020603050405020304" pitchFamily="18" charset="0"/>
                  </a:rPr>
                  <a:t> (j=0; j&lt;=Lower-&gt;Units; j++) </a:t>
                </a:r>
              </a:p>
              <a:p>
                <a:r>
                  <a:rPr lang="en-US" altLang="zh-CN" sz="1500" dirty="0">
                    <a:solidFill>
                      <a:prstClr val="black"/>
                    </a:solidFill>
                    <a:latin typeface="Times New Roman" panose="02020603050405020304" pitchFamily="18" charset="0"/>
                    <a:ea typeface="新宋体"/>
                    <a:cs typeface="Times New Roman" panose="02020603050405020304" pitchFamily="18" charset="0"/>
                  </a:rPr>
                  <a:t>      {</a:t>
                </a:r>
              </a:p>
              <a:p>
                <a:r>
                  <a:rPr lang="en-US" altLang="zh-CN" sz="1500" dirty="0">
                    <a:solidFill>
                      <a:prstClr val="black"/>
                    </a:solidFill>
                    <a:latin typeface="Times New Roman" panose="02020603050405020304" pitchFamily="18" charset="0"/>
                    <a:ea typeface="新宋体"/>
                    <a:cs typeface="Times New Roman" panose="02020603050405020304" pitchFamily="18" charset="0"/>
                  </a:rPr>
                  <a:t>          Sum += Upper-&gt;Weight[</a:t>
                </a:r>
                <a:r>
                  <a:rPr lang="en-US" altLang="zh-CN" sz="1500" dirty="0" err="1">
                    <a:solidFill>
                      <a:prstClr val="black"/>
                    </a:solidFill>
                    <a:latin typeface="Times New Roman" panose="02020603050405020304" pitchFamily="18" charset="0"/>
                    <a:ea typeface="新宋体"/>
                    <a:cs typeface="Times New Roman" panose="02020603050405020304" pitchFamily="18" charset="0"/>
                  </a:rPr>
                  <a:t>i</a:t>
                </a:r>
                <a:r>
                  <a:rPr lang="en-US" altLang="zh-CN" sz="1500" dirty="0">
                    <a:solidFill>
                      <a:prstClr val="black"/>
                    </a:solidFill>
                    <a:latin typeface="Times New Roman" panose="02020603050405020304" pitchFamily="18" charset="0"/>
                    <a:ea typeface="新宋体"/>
                    <a:cs typeface="Times New Roman" panose="02020603050405020304" pitchFamily="18" charset="0"/>
                  </a:rPr>
                  <a:t>][j] * Lower-&gt;Output[j];</a:t>
                </a:r>
                <a:r>
                  <a:rPr lang="zh-CN" altLang="zh-CN" sz="1500" dirty="0"/>
                  <a:t> </a:t>
                </a:r>
                <a:r>
                  <a:rPr lang="zh-CN" altLang="zh-CN" sz="1500" b="1" dirty="0">
                    <a:solidFill>
                      <a:srgbClr val="00B050"/>
                    </a:solidFill>
                    <a:latin typeface="Times New Roman" panose="02020603050405020304" pitchFamily="18" charset="0"/>
                    <a:ea typeface="新宋体"/>
                    <a:cs typeface="Times New Roman" panose="02020603050405020304" pitchFamily="18" charset="0"/>
                  </a:rPr>
                  <a:t>//高层的权重乘以底层的输出</a:t>
                </a:r>
                <a:endParaRPr lang="en-US" altLang="zh-CN" sz="1500" b="1" dirty="0">
                  <a:solidFill>
                    <a:srgbClr val="00B050"/>
                  </a:solidFill>
                  <a:latin typeface="Times New Roman" panose="02020603050405020304" pitchFamily="18" charset="0"/>
                  <a:ea typeface="新宋体"/>
                  <a:cs typeface="Times New Roman" panose="02020603050405020304" pitchFamily="18" charset="0"/>
                </a:endParaRPr>
              </a:p>
              <a:p>
                <a:r>
                  <a:rPr lang="en-US" altLang="zh-CN" sz="1500" dirty="0">
                    <a:solidFill>
                      <a:prstClr val="black"/>
                    </a:solidFill>
                    <a:latin typeface="Times New Roman" panose="02020603050405020304" pitchFamily="18" charset="0"/>
                    <a:ea typeface="新宋体"/>
                    <a:cs typeface="Times New Roman" panose="02020603050405020304" pitchFamily="18" charset="0"/>
                  </a:rPr>
                  <a:t>       }</a:t>
                </a:r>
              </a:p>
              <a:p>
                <a:r>
                  <a:rPr lang="en-US" altLang="zh-CN" sz="1500" dirty="0">
                    <a:solidFill>
                      <a:prstClr val="black"/>
                    </a:solidFill>
                    <a:latin typeface="Times New Roman" panose="02020603050405020304" pitchFamily="18" charset="0"/>
                    <a:ea typeface="新宋体"/>
                    <a:cs typeface="Times New Roman" panose="02020603050405020304" pitchFamily="18" charset="0"/>
                  </a:rPr>
                  <a:t>      </a:t>
                </a:r>
                <a:r>
                  <a:rPr lang="zh-CN" altLang="en-US" sz="1500" dirty="0">
                    <a:solidFill>
                      <a:prstClr val="black"/>
                    </a:solidFill>
                    <a:latin typeface="Times New Roman" panose="02020603050405020304" pitchFamily="18" charset="0"/>
                    <a:ea typeface="新宋体"/>
                    <a:cs typeface="Times New Roman" panose="02020603050405020304" pitchFamily="18" charset="0"/>
                  </a:rPr>
                  <a:t> </a:t>
                </a:r>
                <a:r>
                  <a:rPr lang="en-US" altLang="zh-CN" sz="1500" dirty="0">
                    <a:solidFill>
                      <a:prstClr val="black"/>
                    </a:solidFill>
                    <a:latin typeface="Times New Roman" panose="02020603050405020304" pitchFamily="18" charset="0"/>
                    <a:ea typeface="新宋体"/>
                    <a:cs typeface="Times New Roman" panose="02020603050405020304" pitchFamily="18" charset="0"/>
                  </a:rPr>
                  <a:t>Sum -= Upper-&gt;Threshold[</a:t>
                </a:r>
                <a:r>
                  <a:rPr lang="en-US" altLang="zh-CN" sz="1500" dirty="0" err="1">
                    <a:solidFill>
                      <a:prstClr val="black"/>
                    </a:solidFill>
                    <a:latin typeface="Times New Roman" panose="02020603050405020304" pitchFamily="18" charset="0"/>
                    <a:ea typeface="新宋体"/>
                    <a:cs typeface="Times New Roman" panose="02020603050405020304" pitchFamily="18" charset="0"/>
                  </a:rPr>
                  <a:t>i</a:t>
                </a:r>
                <a:r>
                  <a:rPr lang="en-US" altLang="zh-CN" sz="1500" dirty="0">
                    <a:latin typeface="Times New Roman" panose="02020603050405020304" pitchFamily="18" charset="0"/>
                    <a:ea typeface="新宋体"/>
                    <a:cs typeface="Times New Roman" panose="02020603050405020304" pitchFamily="18" charset="0"/>
                  </a:rPr>
                  <a:t>];</a:t>
                </a:r>
                <a:r>
                  <a:rPr lang="en-US" altLang="zh-CN" sz="1500" b="1" dirty="0">
                    <a:latin typeface="Times New Roman" panose="02020603050405020304" pitchFamily="18" charset="0"/>
                    <a:ea typeface="新宋体"/>
                    <a:cs typeface="Times New Roman" panose="02020603050405020304" pitchFamily="18" charset="0"/>
                  </a:rPr>
                  <a:t> </a:t>
                </a:r>
                <a:r>
                  <a:rPr lang="en-US" altLang="zh-CN" sz="1500" b="1" dirty="0">
                    <a:solidFill>
                      <a:srgbClr val="00B050"/>
                    </a:solidFill>
                    <a:latin typeface="Times New Roman" panose="02020603050405020304" pitchFamily="18" charset="0"/>
                    <a:ea typeface="新宋体"/>
                    <a:cs typeface="Times New Roman" panose="02020603050405020304" pitchFamily="18" charset="0"/>
                  </a:rPr>
                  <a:t>//</a:t>
                </a:r>
                <a:r>
                  <a:rPr lang="zh-CN" altLang="en-US" sz="1500" b="1" dirty="0">
                    <a:solidFill>
                      <a:srgbClr val="00B050"/>
                    </a:solidFill>
                    <a:latin typeface="Times New Roman" panose="02020603050405020304" pitchFamily="18" charset="0"/>
                    <a:ea typeface="新宋体"/>
                    <a:cs typeface="Times New Roman" panose="02020603050405020304" pitchFamily="18" charset="0"/>
                  </a:rPr>
                  <a:t>计算从第一隐藏层到输出层的输入值</a:t>
                </a:r>
                <a:endParaRPr lang="en-US" altLang="zh-CN" sz="1500" b="1" dirty="0">
                  <a:solidFill>
                    <a:srgbClr val="00B050"/>
                  </a:solidFill>
                  <a:latin typeface="Times New Roman" panose="02020603050405020304" pitchFamily="18" charset="0"/>
                  <a:ea typeface="新宋体"/>
                  <a:cs typeface="Times New Roman" panose="02020603050405020304" pitchFamily="18" charset="0"/>
                </a:endParaRPr>
              </a:p>
              <a:p>
                <a:pPr marL="0" indent="0">
                  <a:buNone/>
                </a:pPr>
                <a:r>
                  <a:rPr lang="en-US" altLang="zh-CN" sz="1500" b="1" dirty="0">
                    <a:solidFill>
                      <a:srgbClr val="00B050"/>
                    </a:solidFill>
                    <a:latin typeface="Times New Roman" panose="02020603050405020304" pitchFamily="18" charset="0"/>
                    <a:ea typeface="新宋体"/>
                    <a:cs typeface="Times New Roman" panose="02020603050405020304" pitchFamily="18" charset="0"/>
                  </a:rPr>
                  <a:t>             //</a:t>
                </a:r>
                <a:r>
                  <a:rPr lang="zh-CN" altLang="en-US" sz="1500" b="1" dirty="0">
                    <a:solidFill>
                      <a:srgbClr val="00B050"/>
                    </a:solidFill>
                    <a:latin typeface="Times New Roman" panose="02020603050405020304" pitchFamily="18" charset="0"/>
                    <a:ea typeface="新宋体"/>
                    <a:cs typeface="Times New Roman" panose="02020603050405020304" pitchFamily="18" charset="0"/>
                  </a:rPr>
                  <a:t>运用</a:t>
                </a:r>
                <a14:m>
                  <m:oMath xmlns:m="http://schemas.openxmlformats.org/officeDocument/2006/math">
                    <m:r>
                      <a:rPr lang="en-US" altLang="zh-CN" sz="1500" b="1">
                        <a:solidFill>
                          <a:srgbClr val="00B050"/>
                        </a:solidFill>
                        <a:latin typeface="Cambria Math"/>
                      </a:rPr>
                      <m:t> </m:t>
                    </m:r>
                    <m:sSub>
                      <m:sSubPr>
                        <m:ctrlPr>
                          <a:rPr lang="en-US" altLang="zh-CN" sz="1500" b="1" i="1">
                            <a:solidFill>
                              <a:srgbClr val="00B050"/>
                            </a:solidFill>
                            <a:latin typeface="Cambria Math" panose="02040503050406030204" pitchFamily="18" charset="0"/>
                          </a:rPr>
                        </m:ctrlPr>
                      </m:sSubPr>
                      <m:e>
                        <m:r>
                          <a:rPr lang="en-US" altLang="zh-CN" sz="1500" b="1" i="1">
                            <a:solidFill>
                              <a:srgbClr val="00B050"/>
                            </a:solidFill>
                            <a:latin typeface="Cambria Math"/>
                          </a:rPr>
                          <m:t>𝒉𝒊</m:t>
                        </m:r>
                      </m:e>
                      <m:sub>
                        <m:r>
                          <a:rPr lang="en-US" altLang="zh-CN" sz="1500" b="1" i="1">
                            <a:solidFill>
                              <a:srgbClr val="00B050"/>
                            </a:solidFill>
                            <a:latin typeface="Cambria Math"/>
                          </a:rPr>
                          <m:t>𝒉</m:t>
                        </m:r>
                      </m:sub>
                    </m:sSub>
                    <m:d>
                      <m:dPr>
                        <m:ctrlPr>
                          <a:rPr lang="en-US" altLang="zh-CN" sz="1500" b="1" i="1">
                            <a:solidFill>
                              <a:srgbClr val="00B050"/>
                            </a:solidFill>
                            <a:latin typeface="Cambria Math" panose="02040503050406030204" pitchFamily="18" charset="0"/>
                          </a:rPr>
                        </m:ctrlPr>
                      </m:dPr>
                      <m:e>
                        <m:r>
                          <a:rPr lang="en-US" altLang="zh-CN" sz="1500" b="1" i="1">
                            <a:solidFill>
                              <a:srgbClr val="00B050"/>
                            </a:solidFill>
                            <a:latin typeface="Cambria Math"/>
                          </a:rPr>
                          <m:t>𝒌</m:t>
                        </m:r>
                      </m:e>
                    </m:d>
                    <m:r>
                      <a:rPr lang="en-US" altLang="zh-CN" sz="1500" b="1" i="1">
                        <a:solidFill>
                          <a:srgbClr val="00B050"/>
                        </a:solidFill>
                        <a:latin typeface="Cambria Math"/>
                      </a:rPr>
                      <m:t>=</m:t>
                    </m:r>
                    <m:nary>
                      <m:naryPr>
                        <m:chr m:val="∑"/>
                        <m:ctrlPr>
                          <a:rPr lang="en-US" altLang="zh-CN" sz="1500" b="1" i="1">
                            <a:solidFill>
                              <a:srgbClr val="00B050"/>
                            </a:solidFill>
                            <a:latin typeface="Cambria Math" panose="02040503050406030204" pitchFamily="18" charset="0"/>
                          </a:rPr>
                        </m:ctrlPr>
                      </m:naryPr>
                      <m:sub>
                        <m:r>
                          <a:rPr lang="en-US" altLang="zh-CN" sz="1500" b="1" i="1">
                            <a:solidFill>
                              <a:srgbClr val="00B050"/>
                            </a:solidFill>
                            <a:latin typeface="Cambria Math"/>
                          </a:rPr>
                          <m:t>𝒊</m:t>
                        </m:r>
                        <m:r>
                          <a:rPr lang="en-US" altLang="zh-CN" sz="1500" b="1" i="1">
                            <a:solidFill>
                              <a:srgbClr val="00B050"/>
                            </a:solidFill>
                            <a:latin typeface="Cambria Math"/>
                          </a:rPr>
                          <m:t>=</m:t>
                        </m:r>
                        <m:r>
                          <a:rPr lang="en-US" altLang="zh-CN" sz="1500" b="1" i="1">
                            <a:solidFill>
                              <a:srgbClr val="00B050"/>
                            </a:solidFill>
                            <a:latin typeface="Cambria Math"/>
                          </a:rPr>
                          <m:t>𝟏</m:t>
                        </m:r>
                      </m:sub>
                      <m:sup>
                        <m:r>
                          <a:rPr lang="en-US" altLang="zh-CN" sz="1500" b="1" i="1">
                            <a:solidFill>
                              <a:srgbClr val="00B050"/>
                            </a:solidFill>
                            <a:latin typeface="Cambria Math"/>
                          </a:rPr>
                          <m:t>𝒏</m:t>
                        </m:r>
                      </m:sup>
                      <m:e>
                        <m:sSub>
                          <m:sSubPr>
                            <m:ctrlPr>
                              <a:rPr lang="en-US" altLang="zh-CN" sz="1500" b="1" i="1">
                                <a:solidFill>
                                  <a:srgbClr val="00B050"/>
                                </a:solidFill>
                                <a:latin typeface="Cambria Math" panose="02040503050406030204" pitchFamily="18" charset="0"/>
                              </a:rPr>
                            </m:ctrlPr>
                          </m:sSubPr>
                          <m:e>
                            <m:r>
                              <a:rPr lang="en-US" altLang="zh-CN" sz="1500" b="1" i="1">
                                <a:solidFill>
                                  <a:srgbClr val="00B050"/>
                                </a:solidFill>
                                <a:latin typeface="Cambria Math"/>
                              </a:rPr>
                              <m:t>𝒘</m:t>
                            </m:r>
                          </m:e>
                          <m:sub>
                            <m:r>
                              <a:rPr lang="en-US" altLang="zh-CN" sz="1500" b="1" i="1">
                                <a:solidFill>
                                  <a:srgbClr val="00B050"/>
                                </a:solidFill>
                                <a:latin typeface="Cambria Math"/>
                              </a:rPr>
                              <m:t>𝒊𝒉</m:t>
                            </m:r>
                          </m:sub>
                        </m:sSub>
                        <m:sSub>
                          <m:sSubPr>
                            <m:ctrlPr>
                              <a:rPr lang="en-US" altLang="zh-CN" sz="1500" b="1" i="1">
                                <a:solidFill>
                                  <a:srgbClr val="00B050"/>
                                </a:solidFill>
                                <a:latin typeface="Cambria Math" panose="02040503050406030204" pitchFamily="18" charset="0"/>
                              </a:rPr>
                            </m:ctrlPr>
                          </m:sSubPr>
                          <m:e>
                            <m:r>
                              <a:rPr lang="en-US" altLang="zh-CN" sz="1500" b="1" i="1">
                                <a:solidFill>
                                  <a:srgbClr val="00B050"/>
                                </a:solidFill>
                                <a:latin typeface="Cambria Math"/>
                              </a:rPr>
                              <m:t>𝒙</m:t>
                            </m:r>
                          </m:e>
                          <m:sub>
                            <m:r>
                              <a:rPr lang="en-US" altLang="zh-CN" sz="1500" b="1" i="1">
                                <a:solidFill>
                                  <a:srgbClr val="00B050"/>
                                </a:solidFill>
                                <a:latin typeface="Cambria Math"/>
                              </a:rPr>
                              <m:t>𝒊</m:t>
                            </m:r>
                          </m:sub>
                        </m:sSub>
                        <m:d>
                          <m:dPr>
                            <m:ctrlPr>
                              <a:rPr lang="en-US" altLang="zh-CN" sz="1500" b="1" i="1">
                                <a:solidFill>
                                  <a:srgbClr val="00B050"/>
                                </a:solidFill>
                                <a:latin typeface="Cambria Math" panose="02040503050406030204" pitchFamily="18" charset="0"/>
                              </a:rPr>
                            </m:ctrlPr>
                          </m:dPr>
                          <m:e>
                            <m:r>
                              <a:rPr lang="en-US" altLang="zh-CN" sz="1500" b="1" i="1">
                                <a:solidFill>
                                  <a:srgbClr val="00B050"/>
                                </a:solidFill>
                                <a:latin typeface="Cambria Math"/>
                              </a:rPr>
                              <m:t>𝒌</m:t>
                            </m:r>
                          </m:e>
                        </m:d>
                        <m:r>
                          <a:rPr lang="en-US" altLang="zh-CN" sz="1500" b="1" i="1">
                            <a:solidFill>
                              <a:srgbClr val="00B050"/>
                            </a:solidFill>
                            <a:latin typeface="Cambria Math"/>
                          </a:rPr>
                          <m:t>−</m:t>
                        </m:r>
                        <m:sSub>
                          <m:sSubPr>
                            <m:ctrlPr>
                              <a:rPr lang="en-US" altLang="zh-CN" sz="1500" b="1" i="1">
                                <a:solidFill>
                                  <a:srgbClr val="00B050"/>
                                </a:solidFill>
                                <a:latin typeface="Cambria Math" panose="02040503050406030204" pitchFamily="18" charset="0"/>
                              </a:rPr>
                            </m:ctrlPr>
                          </m:sSubPr>
                          <m:e>
                            <m:r>
                              <a:rPr lang="en-US" altLang="zh-CN" sz="1500" b="1" i="1">
                                <a:solidFill>
                                  <a:srgbClr val="00B050"/>
                                </a:solidFill>
                                <a:latin typeface="Cambria Math"/>
                              </a:rPr>
                              <m:t>𝒃</m:t>
                            </m:r>
                          </m:e>
                          <m:sub>
                            <m:r>
                              <a:rPr lang="en-US" altLang="zh-CN" sz="1500" b="1" i="1">
                                <a:solidFill>
                                  <a:srgbClr val="00B050"/>
                                </a:solidFill>
                                <a:latin typeface="Cambria Math"/>
                              </a:rPr>
                              <m:t>𝒉</m:t>
                            </m:r>
                          </m:sub>
                        </m:sSub>
                        <m:r>
                          <a:rPr lang="en-US" altLang="zh-CN" sz="1500" b="1" i="1">
                            <a:solidFill>
                              <a:srgbClr val="00B050"/>
                            </a:solidFill>
                            <a:latin typeface="Cambria Math"/>
                          </a:rPr>
                          <m:t>   </m:t>
                        </m:r>
                        <m:r>
                          <a:rPr lang="en-US" altLang="zh-CN" sz="1500" b="1" i="1">
                            <a:solidFill>
                              <a:srgbClr val="00B050"/>
                            </a:solidFill>
                            <a:latin typeface="Cambria Math"/>
                          </a:rPr>
                          <m:t>𝒉</m:t>
                        </m:r>
                        <m:r>
                          <a:rPr lang="en-US" altLang="zh-CN" sz="1500" b="1" i="1">
                            <a:solidFill>
                              <a:srgbClr val="00B050"/>
                            </a:solidFill>
                            <a:latin typeface="Cambria Math"/>
                          </a:rPr>
                          <m:t>=</m:t>
                        </m:r>
                        <m:r>
                          <a:rPr lang="en-US" altLang="zh-CN" sz="1500" b="1" i="1">
                            <a:solidFill>
                              <a:srgbClr val="00B050"/>
                            </a:solidFill>
                            <a:latin typeface="Cambria Math"/>
                          </a:rPr>
                          <m:t>𝟏</m:t>
                        </m:r>
                        <m:r>
                          <a:rPr lang="en-US" altLang="zh-CN" sz="1500" b="1" i="1">
                            <a:solidFill>
                              <a:srgbClr val="00B050"/>
                            </a:solidFill>
                            <a:latin typeface="Cambria Math"/>
                          </a:rPr>
                          <m:t>,</m:t>
                        </m:r>
                        <m:r>
                          <a:rPr lang="en-US" altLang="zh-CN" sz="1500" b="1" i="1">
                            <a:solidFill>
                              <a:srgbClr val="00B050"/>
                            </a:solidFill>
                            <a:latin typeface="Cambria Math"/>
                          </a:rPr>
                          <m:t>𝟐</m:t>
                        </m:r>
                        <m:r>
                          <a:rPr lang="en-US" altLang="zh-CN" sz="1500" b="1" i="1">
                            <a:solidFill>
                              <a:srgbClr val="00B050"/>
                            </a:solidFill>
                            <a:latin typeface="Cambria Math"/>
                          </a:rPr>
                          <m:t>,⋯,</m:t>
                        </m:r>
                        <m:r>
                          <a:rPr lang="en-US" altLang="zh-CN" sz="1500" b="1" i="1">
                            <a:solidFill>
                              <a:srgbClr val="00B050"/>
                            </a:solidFill>
                            <a:latin typeface="Cambria Math"/>
                            <a:ea typeface="Cambria Math"/>
                          </a:rPr>
                          <m:t>𝒑</m:t>
                        </m:r>
                      </m:e>
                    </m:nary>
                  </m:oMath>
                </a14:m>
                <a:r>
                  <a:rPr lang="zh-CN" altLang="en-US" sz="1500" b="1" dirty="0">
                    <a:solidFill>
                      <a:srgbClr val="00B050"/>
                    </a:solidFill>
                    <a:latin typeface="Times New Roman" panose="02020603050405020304" pitchFamily="18" charset="0"/>
                    <a:ea typeface="新宋体"/>
                    <a:cs typeface="Times New Roman" panose="02020603050405020304" pitchFamily="18" charset="0"/>
                  </a:rPr>
                  <a:t>或</a:t>
                </a:r>
                <a14:m>
                  <m:oMath xmlns:m="http://schemas.openxmlformats.org/officeDocument/2006/math">
                    <m:sSub>
                      <m:sSubPr>
                        <m:ctrlPr>
                          <a:rPr lang="en-US" altLang="zh-CN" sz="1500" b="1" i="1">
                            <a:solidFill>
                              <a:srgbClr val="00B050"/>
                            </a:solidFill>
                            <a:latin typeface="Cambria Math" panose="02040503050406030204" pitchFamily="18" charset="0"/>
                          </a:rPr>
                        </m:ctrlPr>
                      </m:sSubPr>
                      <m:e>
                        <m:r>
                          <a:rPr lang="en-US" altLang="zh-CN" sz="1500" b="1" i="1">
                            <a:solidFill>
                              <a:srgbClr val="00B050"/>
                            </a:solidFill>
                            <a:latin typeface="Cambria Math"/>
                          </a:rPr>
                          <m:t>𝒚𝒊</m:t>
                        </m:r>
                      </m:e>
                      <m:sub>
                        <m:r>
                          <a:rPr lang="en-US" altLang="zh-CN" sz="1500" b="1" i="1">
                            <a:solidFill>
                              <a:srgbClr val="00B050"/>
                            </a:solidFill>
                            <a:latin typeface="Cambria Math"/>
                          </a:rPr>
                          <m:t>𝒐</m:t>
                        </m:r>
                      </m:sub>
                    </m:sSub>
                    <m:d>
                      <m:dPr>
                        <m:ctrlPr>
                          <a:rPr lang="en-US" altLang="zh-CN" sz="1500" b="1" i="1">
                            <a:solidFill>
                              <a:srgbClr val="00B050"/>
                            </a:solidFill>
                            <a:latin typeface="Cambria Math" panose="02040503050406030204" pitchFamily="18" charset="0"/>
                          </a:rPr>
                        </m:ctrlPr>
                      </m:dPr>
                      <m:e>
                        <m:r>
                          <a:rPr lang="en-US" altLang="zh-CN" sz="1500" b="1" i="1">
                            <a:solidFill>
                              <a:srgbClr val="00B050"/>
                            </a:solidFill>
                            <a:latin typeface="Cambria Math"/>
                          </a:rPr>
                          <m:t>𝒌</m:t>
                        </m:r>
                      </m:e>
                    </m:d>
                  </m:oMath>
                </a14:m>
                <a:r>
                  <a:rPr lang="zh-CN" altLang="en-US" sz="1500" b="1" dirty="0">
                    <a:solidFill>
                      <a:srgbClr val="00B050"/>
                    </a:solidFill>
                    <a:latin typeface="Times New Roman" panose="02020603050405020304" pitchFamily="18" charset="0"/>
                    <a:ea typeface="新宋体"/>
                    <a:cs typeface="Times New Roman" panose="02020603050405020304" pitchFamily="18" charset="0"/>
                  </a:rPr>
                  <a:t>公式</a:t>
                </a:r>
                <a:endParaRPr lang="en-US" altLang="zh-CN" sz="1500" b="1" dirty="0">
                  <a:solidFill>
                    <a:prstClr val="black"/>
                  </a:solidFill>
                  <a:latin typeface="Times New Roman" panose="02020603050405020304" pitchFamily="18" charset="0"/>
                  <a:ea typeface="新宋体"/>
                  <a:cs typeface="Times New Roman" panose="02020603050405020304" pitchFamily="18" charset="0"/>
                </a:endParaRPr>
              </a:p>
              <a:p>
                <a:r>
                  <a:rPr lang="en-US" altLang="zh-CN" sz="1500" b="1" dirty="0">
                    <a:solidFill>
                      <a:prstClr val="black"/>
                    </a:solidFill>
                    <a:latin typeface="Times New Roman" panose="02020603050405020304" pitchFamily="18" charset="0"/>
                    <a:ea typeface="新宋体"/>
                    <a:cs typeface="Times New Roman" panose="02020603050405020304" pitchFamily="18" charset="0"/>
                  </a:rPr>
                  <a:t>       </a:t>
                </a:r>
                <a:r>
                  <a:rPr lang="en-US" altLang="zh-CN" sz="1500" b="1" dirty="0">
                    <a:solidFill>
                      <a:srgbClr val="FF0000"/>
                    </a:solidFill>
                    <a:latin typeface="Times New Roman" panose="02020603050405020304" pitchFamily="18" charset="0"/>
                    <a:ea typeface="新宋体"/>
                    <a:cs typeface="Times New Roman" panose="02020603050405020304" pitchFamily="18" charset="0"/>
                  </a:rPr>
                  <a:t>Upper-&gt;Output[</a:t>
                </a:r>
                <a:r>
                  <a:rPr lang="en-US" altLang="zh-CN" sz="1500" b="1" dirty="0" err="1">
                    <a:solidFill>
                      <a:srgbClr val="FF0000"/>
                    </a:solidFill>
                    <a:latin typeface="Times New Roman" panose="02020603050405020304" pitchFamily="18" charset="0"/>
                    <a:ea typeface="新宋体"/>
                    <a:cs typeface="Times New Roman" panose="02020603050405020304" pitchFamily="18" charset="0"/>
                  </a:rPr>
                  <a:t>i</a:t>
                </a:r>
                <a:r>
                  <a:rPr lang="en-US" altLang="zh-CN" sz="1500" b="1" dirty="0">
                    <a:solidFill>
                      <a:srgbClr val="FF0000"/>
                    </a:solidFill>
                    <a:latin typeface="Times New Roman" panose="02020603050405020304" pitchFamily="18" charset="0"/>
                    <a:ea typeface="新宋体"/>
                    <a:cs typeface="Times New Roman" panose="02020603050405020304" pitchFamily="18" charset="0"/>
                  </a:rPr>
                  <a:t>] = 1. / (1. + </a:t>
                </a:r>
                <a:r>
                  <a:rPr lang="en-US" altLang="zh-CN" sz="1500" b="1" dirty="0" err="1">
                    <a:solidFill>
                      <a:srgbClr val="FF0000"/>
                    </a:solidFill>
                    <a:latin typeface="Times New Roman" panose="02020603050405020304" pitchFamily="18" charset="0"/>
                    <a:ea typeface="新宋体"/>
                    <a:cs typeface="Times New Roman" panose="02020603050405020304" pitchFamily="18" charset="0"/>
                  </a:rPr>
                  <a:t>exp</a:t>
                </a:r>
                <a:r>
                  <a:rPr lang="en-US" altLang="zh-CN" sz="1500" b="1" dirty="0">
                    <a:solidFill>
                      <a:srgbClr val="FF0000"/>
                    </a:solidFill>
                    <a:latin typeface="Times New Roman" panose="02020603050405020304" pitchFamily="18" charset="0"/>
                    <a:ea typeface="新宋体"/>
                    <a:cs typeface="Times New Roman" panose="02020603050405020304" pitchFamily="18" charset="0"/>
                  </a:rPr>
                  <a:t>(-Gain * Sum));</a:t>
                </a:r>
              </a:p>
              <a:p>
                <a:pPr marL="82296" indent="0">
                  <a:buNone/>
                </a:pPr>
                <a:r>
                  <a:rPr lang="en-US" altLang="zh-CN" sz="1500" b="1" dirty="0">
                    <a:solidFill>
                      <a:prstClr val="black"/>
                    </a:solidFill>
                    <a:latin typeface="Times New Roman" panose="02020603050405020304" pitchFamily="18" charset="0"/>
                    <a:ea typeface="新宋体"/>
                    <a:cs typeface="Times New Roman" panose="02020603050405020304" pitchFamily="18" charset="0"/>
                  </a:rPr>
                  <a:t>           </a:t>
                </a:r>
                <a:r>
                  <a:rPr lang="en-US" altLang="zh-CN" sz="1500" b="1" dirty="0">
                    <a:solidFill>
                      <a:srgbClr val="00B050"/>
                    </a:solidFill>
                    <a:latin typeface="Times New Roman" panose="02020603050405020304" pitchFamily="18" charset="0"/>
                    <a:ea typeface="新宋体"/>
                    <a:cs typeface="Times New Roman" panose="02020603050405020304" pitchFamily="18" charset="0"/>
                  </a:rPr>
                  <a:t>//</a:t>
                </a:r>
                <a:r>
                  <a:rPr lang="zh-CN" altLang="en-US" sz="1500" b="1" dirty="0">
                    <a:solidFill>
                      <a:srgbClr val="00B050"/>
                    </a:solidFill>
                    <a:latin typeface="Times New Roman" panose="02020603050405020304" pitchFamily="18" charset="0"/>
                    <a:ea typeface="新宋体"/>
                    <a:cs typeface="Times New Roman" panose="02020603050405020304" pitchFamily="18" charset="0"/>
                  </a:rPr>
                  <a:t>计算隐含层各节点的输出值</a:t>
                </a:r>
                <a:endParaRPr lang="en-US" altLang="zh-CN" sz="1500" b="1" dirty="0">
                  <a:solidFill>
                    <a:srgbClr val="00B050"/>
                  </a:solidFill>
                  <a:latin typeface="Times New Roman" panose="02020603050405020304" pitchFamily="18" charset="0"/>
                  <a:ea typeface="新宋体"/>
                  <a:cs typeface="Times New Roman" panose="02020603050405020304" pitchFamily="18" charset="0"/>
                </a:endParaRPr>
              </a:p>
              <a:p>
                <a:pPr marL="82296" indent="0">
                  <a:buNone/>
                </a:pPr>
                <a:r>
                  <a:rPr lang="en-US" altLang="zh-CN" sz="1500" dirty="0">
                    <a:solidFill>
                      <a:srgbClr val="00B050"/>
                    </a:solidFill>
                    <a:latin typeface="Times New Roman" panose="02020603050405020304" pitchFamily="18" charset="0"/>
                    <a:ea typeface="新宋体"/>
                    <a:cs typeface="Times New Roman" panose="02020603050405020304" pitchFamily="18" charset="0"/>
                  </a:rPr>
                  <a:t>            </a:t>
                </a:r>
                <a:r>
                  <a:rPr lang="en-US" altLang="zh-CN" sz="1500" b="1" dirty="0">
                    <a:solidFill>
                      <a:srgbClr val="00B050"/>
                    </a:solidFill>
                    <a:latin typeface="Times New Roman" panose="02020603050405020304" pitchFamily="18" charset="0"/>
                    <a:ea typeface="新宋体"/>
                    <a:cs typeface="Times New Roman" panose="02020603050405020304" pitchFamily="18" charset="0"/>
                  </a:rPr>
                  <a:t>//</a:t>
                </a:r>
                <a:r>
                  <a:rPr lang="zh-CN" altLang="en-US" sz="1500" b="1" dirty="0">
                    <a:solidFill>
                      <a:srgbClr val="00B050"/>
                    </a:solidFill>
                    <a:latin typeface="Times New Roman" panose="02020603050405020304" pitchFamily="18" charset="0"/>
                    <a:ea typeface="新宋体"/>
                    <a:cs typeface="Times New Roman" panose="02020603050405020304" pitchFamily="18" charset="0"/>
                  </a:rPr>
                  <a:t>运用</a:t>
                </a:r>
                <a14:m>
                  <m:oMath xmlns:m="http://schemas.openxmlformats.org/officeDocument/2006/math">
                    <m:sSub>
                      <m:sSubPr>
                        <m:ctrlPr>
                          <a:rPr lang="en-US" altLang="zh-CN" sz="1500" b="1" i="1">
                            <a:solidFill>
                              <a:srgbClr val="00B050"/>
                            </a:solidFill>
                            <a:latin typeface="Cambria Math" panose="02040503050406030204" pitchFamily="18" charset="0"/>
                          </a:rPr>
                        </m:ctrlPr>
                      </m:sSubPr>
                      <m:e>
                        <m:r>
                          <a:rPr lang="en-US" altLang="zh-CN" sz="1500" b="1" i="1">
                            <a:solidFill>
                              <a:srgbClr val="00B050"/>
                            </a:solidFill>
                            <a:latin typeface="Cambria Math"/>
                          </a:rPr>
                          <m:t> </m:t>
                        </m:r>
                        <m:r>
                          <a:rPr lang="en-US" altLang="zh-CN" sz="1500" b="1" i="1">
                            <a:solidFill>
                              <a:srgbClr val="00B050"/>
                            </a:solidFill>
                            <a:latin typeface="Cambria Math"/>
                          </a:rPr>
                          <m:t>𝒉𝒐</m:t>
                        </m:r>
                      </m:e>
                      <m:sub>
                        <m:r>
                          <a:rPr lang="en-US" altLang="zh-CN" sz="1500" b="1" i="1">
                            <a:solidFill>
                              <a:srgbClr val="00B050"/>
                            </a:solidFill>
                            <a:latin typeface="Cambria Math"/>
                          </a:rPr>
                          <m:t>𝒉</m:t>
                        </m:r>
                      </m:sub>
                    </m:sSub>
                    <m:d>
                      <m:dPr>
                        <m:ctrlPr>
                          <a:rPr lang="en-US" altLang="zh-CN" sz="1500" b="1" i="1">
                            <a:solidFill>
                              <a:srgbClr val="00B050"/>
                            </a:solidFill>
                            <a:latin typeface="Cambria Math" panose="02040503050406030204" pitchFamily="18" charset="0"/>
                          </a:rPr>
                        </m:ctrlPr>
                      </m:dPr>
                      <m:e>
                        <m:r>
                          <a:rPr lang="en-US" altLang="zh-CN" sz="1500" b="1" i="1">
                            <a:solidFill>
                              <a:srgbClr val="00B050"/>
                            </a:solidFill>
                            <a:latin typeface="Cambria Math"/>
                          </a:rPr>
                          <m:t>𝒌</m:t>
                        </m:r>
                      </m:e>
                    </m:d>
                    <m:r>
                      <a:rPr lang="en-US" altLang="zh-CN" sz="1500" b="1" i="1">
                        <a:solidFill>
                          <a:srgbClr val="00B050"/>
                        </a:solidFill>
                        <a:latin typeface="Cambria Math"/>
                      </a:rPr>
                      <m:t>= </m:t>
                    </m:r>
                    <m:r>
                      <a:rPr lang="en-US" altLang="zh-CN" sz="1500" b="1" i="1">
                        <a:solidFill>
                          <a:srgbClr val="00B050"/>
                        </a:solidFill>
                        <a:latin typeface="Cambria Math"/>
                      </a:rPr>
                      <m:t>𝒇</m:t>
                    </m:r>
                    <m:d>
                      <m:dPr>
                        <m:ctrlPr>
                          <a:rPr lang="en-US" altLang="zh-CN" sz="1500" b="1" i="1">
                            <a:solidFill>
                              <a:srgbClr val="00B050"/>
                            </a:solidFill>
                            <a:latin typeface="Cambria Math" panose="02040503050406030204" pitchFamily="18" charset="0"/>
                          </a:rPr>
                        </m:ctrlPr>
                      </m:dPr>
                      <m:e>
                        <m:sSub>
                          <m:sSubPr>
                            <m:ctrlPr>
                              <a:rPr lang="en-US" altLang="zh-CN" sz="1500" b="1" i="1">
                                <a:solidFill>
                                  <a:srgbClr val="00B050"/>
                                </a:solidFill>
                                <a:latin typeface="Cambria Math" panose="02040503050406030204" pitchFamily="18" charset="0"/>
                              </a:rPr>
                            </m:ctrlPr>
                          </m:sSubPr>
                          <m:e>
                            <m:r>
                              <a:rPr lang="en-US" altLang="zh-CN" sz="1500" b="1" i="1">
                                <a:solidFill>
                                  <a:srgbClr val="00B050"/>
                                </a:solidFill>
                                <a:latin typeface="Cambria Math"/>
                              </a:rPr>
                              <m:t>𝒉𝒊</m:t>
                            </m:r>
                          </m:e>
                          <m:sub>
                            <m:r>
                              <a:rPr lang="en-US" altLang="zh-CN" sz="1500" b="1" i="1">
                                <a:solidFill>
                                  <a:srgbClr val="00B050"/>
                                </a:solidFill>
                                <a:latin typeface="Cambria Math"/>
                              </a:rPr>
                              <m:t>𝒉</m:t>
                            </m:r>
                          </m:sub>
                        </m:sSub>
                        <m:d>
                          <m:dPr>
                            <m:ctrlPr>
                              <a:rPr lang="en-US" altLang="zh-CN" sz="1500" b="1" i="1">
                                <a:solidFill>
                                  <a:srgbClr val="00B050"/>
                                </a:solidFill>
                                <a:latin typeface="Cambria Math" panose="02040503050406030204" pitchFamily="18" charset="0"/>
                              </a:rPr>
                            </m:ctrlPr>
                          </m:dPr>
                          <m:e>
                            <m:r>
                              <a:rPr lang="en-US" altLang="zh-CN" sz="1500" b="1" i="1">
                                <a:solidFill>
                                  <a:srgbClr val="00B050"/>
                                </a:solidFill>
                                <a:latin typeface="Cambria Math"/>
                              </a:rPr>
                              <m:t>𝒌</m:t>
                            </m:r>
                          </m:e>
                        </m:d>
                      </m:e>
                    </m:d>
                    <m:r>
                      <a:rPr lang="en-US" altLang="zh-CN" sz="1500" b="1" i="1">
                        <a:solidFill>
                          <a:srgbClr val="00B050"/>
                        </a:solidFill>
                        <a:latin typeface="Cambria Math"/>
                      </a:rPr>
                      <m:t> </m:t>
                    </m:r>
                    <m:r>
                      <a:rPr lang="en-US" altLang="zh-CN" sz="1500" b="1" i="1">
                        <a:solidFill>
                          <a:srgbClr val="00B050"/>
                        </a:solidFill>
                        <a:latin typeface="Cambria Math"/>
                      </a:rPr>
                      <m:t>𝒉</m:t>
                    </m:r>
                    <m:r>
                      <a:rPr lang="en-US" altLang="zh-CN" sz="1500" b="1" i="1">
                        <a:solidFill>
                          <a:srgbClr val="00B050"/>
                        </a:solidFill>
                        <a:latin typeface="Cambria Math"/>
                      </a:rPr>
                      <m:t>=</m:t>
                    </m:r>
                    <m:r>
                      <a:rPr lang="en-US" altLang="zh-CN" sz="1500" b="1" i="1">
                        <a:solidFill>
                          <a:srgbClr val="00B050"/>
                        </a:solidFill>
                        <a:latin typeface="Cambria Math"/>
                      </a:rPr>
                      <m:t>𝟏</m:t>
                    </m:r>
                    <m:r>
                      <a:rPr lang="en-US" altLang="zh-CN" sz="1500" b="1" i="1">
                        <a:solidFill>
                          <a:srgbClr val="00B050"/>
                        </a:solidFill>
                        <a:latin typeface="Cambria Math"/>
                      </a:rPr>
                      <m:t>,</m:t>
                    </m:r>
                    <m:r>
                      <a:rPr lang="en-US" altLang="zh-CN" sz="1500" b="1" i="1">
                        <a:solidFill>
                          <a:srgbClr val="00B050"/>
                        </a:solidFill>
                        <a:latin typeface="Cambria Math"/>
                      </a:rPr>
                      <m:t>𝟐</m:t>
                    </m:r>
                    <m:r>
                      <a:rPr lang="en-US" altLang="zh-CN" sz="1500" b="1" i="1">
                        <a:solidFill>
                          <a:srgbClr val="00B050"/>
                        </a:solidFill>
                        <a:latin typeface="Cambria Math"/>
                      </a:rPr>
                      <m:t>,⋯,</m:t>
                    </m:r>
                    <m:r>
                      <a:rPr lang="en-US" altLang="zh-CN" sz="1500" b="1" i="1">
                        <a:solidFill>
                          <a:srgbClr val="00B050"/>
                        </a:solidFill>
                        <a:latin typeface="Cambria Math"/>
                        <a:ea typeface="Cambria Math"/>
                      </a:rPr>
                      <m:t>𝒑</m:t>
                    </m:r>
                    <m:r>
                      <a:rPr lang="en-US" altLang="zh-CN" sz="1500" b="1">
                        <a:solidFill>
                          <a:srgbClr val="00B050"/>
                        </a:solidFill>
                        <a:latin typeface="Cambria Math"/>
                        <a:ea typeface="Cambria Math"/>
                      </a:rPr>
                      <m:t>  </m:t>
                    </m:r>
                  </m:oMath>
                </a14:m>
                <a:r>
                  <a:rPr lang="zh-CN" altLang="en-US" sz="1500" b="1" dirty="0">
                    <a:solidFill>
                      <a:srgbClr val="00B050"/>
                    </a:solidFill>
                    <a:latin typeface="Times New Roman" panose="02020603050405020304" pitchFamily="18" charset="0"/>
                    <a:ea typeface="新宋体"/>
                    <a:cs typeface="Times New Roman" panose="02020603050405020304" pitchFamily="18" charset="0"/>
                  </a:rPr>
                  <a:t>或</a:t>
                </a:r>
                <a14:m>
                  <m:oMath xmlns:m="http://schemas.openxmlformats.org/officeDocument/2006/math">
                    <m:sSub>
                      <m:sSubPr>
                        <m:ctrlPr>
                          <a:rPr lang="en-US" altLang="zh-CN" sz="1500" b="1" i="1">
                            <a:solidFill>
                              <a:srgbClr val="00B050"/>
                            </a:solidFill>
                            <a:latin typeface="Cambria Math" panose="02040503050406030204" pitchFamily="18" charset="0"/>
                          </a:rPr>
                        </m:ctrlPr>
                      </m:sSubPr>
                      <m:e>
                        <m:r>
                          <a:rPr lang="en-US" altLang="zh-CN" sz="1500" b="1" i="1">
                            <a:solidFill>
                              <a:srgbClr val="00B050"/>
                            </a:solidFill>
                            <a:latin typeface="Cambria Math"/>
                          </a:rPr>
                          <m:t>𝒚𝒐</m:t>
                        </m:r>
                      </m:e>
                      <m:sub>
                        <m:r>
                          <a:rPr lang="en-US" altLang="zh-CN" sz="1500" b="1" i="1">
                            <a:solidFill>
                              <a:srgbClr val="00B050"/>
                            </a:solidFill>
                            <a:latin typeface="Cambria Math"/>
                          </a:rPr>
                          <m:t>𝒐</m:t>
                        </m:r>
                      </m:sub>
                    </m:sSub>
                    <m:d>
                      <m:dPr>
                        <m:ctrlPr>
                          <a:rPr lang="en-US" altLang="zh-CN" sz="1500" b="1" i="1">
                            <a:solidFill>
                              <a:srgbClr val="00B050"/>
                            </a:solidFill>
                            <a:latin typeface="Cambria Math" panose="02040503050406030204" pitchFamily="18" charset="0"/>
                          </a:rPr>
                        </m:ctrlPr>
                      </m:dPr>
                      <m:e>
                        <m:r>
                          <a:rPr lang="en-US" altLang="zh-CN" sz="1500" b="1" i="1">
                            <a:solidFill>
                              <a:srgbClr val="00B050"/>
                            </a:solidFill>
                            <a:latin typeface="Cambria Math"/>
                          </a:rPr>
                          <m:t>𝒌</m:t>
                        </m:r>
                      </m:e>
                    </m:d>
                  </m:oMath>
                </a14:m>
                <a:r>
                  <a:rPr lang="zh-CN" altLang="en-US" sz="1500" b="1" dirty="0">
                    <a:solidFill>
                      <a:srgbClr val="00B050"/>
                    </a:solidFill>
                    <a:latin typeface="Times New Roman" panose="02020603050405020304" pitchFamily="18" charset="0"/>
                    <a:ea typeface="新宋体"/>
                    <a:cs typeface="Times New Roman" panose="02020603050405020304" pitchFamily="18" charset="0"/>
                  </a:rPr>
                  <a:t>公式</a:t>
                </a:r>
                <a:endParaRPr lang="el-GR" altLang="zh-CN" sz="1500" b="1" dirty="0">
                  <a:latin typeface="Times New Roman" panose="02020603050405020304" pitchFamily="18" charset="0"/>
                  <a:ea typeface="新宋体"/>
                  <a:cs typeface="Times New Roman" panose="02020603050405020304" pitchFamily="18" charset="0"/>
                </a:endParaRPr>
              </a:p>
              <a:p>
                <a:r>
                  <a:rPr lang="en-US" altLang="zh-CN" sz="1500" dirty="0">
                    <a:solidFill>
                      <a:prstClr val="black"/>
                    </a:solidFill>
                    <a:latin typeface="Times New Roman" panose="02020603050405020304" pitchFamily="18" charset="0"/>
                    <a:ea typeface="新宋体"/>
                    <a:cs typeface="Times New Roman" panose="02020603050405020304" pitchFamily="18" charset="0"/>
                  </a:rPr>
                  <a:t>    }</a:t>
                </a:r>
              </a:p>
              <a:p>
                <a:r>
                  <a:rPr lang="en-US" altLang="zh-CN" sz="1500" dirty="0">
                    <a:solidFill>
                      <a:prstClr val="black"/>
                    </a:solidFill>
                    <a:latin typeface="Times New Roman" panose="02020603050405020304" pitchFamily="18" charset="0"/>
                    <a:ea typeface="新宋体"/>
                    <a:cs typeface="Times New Roman" panose="02020603050405020304" pitchFamily="18" charset="0"/>
                  </a:rPr>
                  <a:t>}</a:t>
                </a:r>
              </a:p>
              <a:p>
                <a:endParaRPr lang="zh-CN" altLang="en-US" sz="1350" dirty="0">
                  <a:solidFill>
                    <a:prstClr val="black"/>
                  </a:solidFill>
                  <a:latin typeface="Times New Roman" panose="02020603050405020304" pitchFamily="18" charset="0"/>
                  <a:ea typeface="新宋体"/>
                  <a:cs typeface="Times New Roman" panose="02020603050405020304" pitchFamily="18" charset="0"/>
                </a:endParaRPr>
              </a:p>
              <a:p>
                <a:endParaRPr lang="zh-CN" altLang="en-US" sz="1350" dirty="0">
                  <a:latin typeface="Times New Roman" panose="02020603050405020304" pitchFamily="18" charset="0"/>
                  <a:cs typeface="Times New Roman" panose="02020603050405020304" pitchFamily="18"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396552" y="20782"/>
                <a:ext cx="9900592" cy="6858000"/>
              </a:xfrm>
              <a:blipFill rotWithShape="0">
                <a:blip r:embed="rId1"/>
                <a:stretch>
                  <a:fillRect t="-622" b="-1333"/>
                </a:stretch>
              </a:blipFill>
            </p:spPr>
            <p:txBody>
              <a:bodyPr/>
              <a:lstStyle/>
              <a:p>
                <a:r>
                  <a:rPr lang="zh-CN" altLang="en-US">
                    <a:noFill/>
                  </a:rPr>
                  <a:t> </a:t>
                </a:r>
                <a:endParaRPr lang="zh-CN" altLang="en-US">
                  <a:noFill/>
                </a:endParaRPr>
              </a:p>
            </p:txBody>
          </p:sp>
        </mc:Fallback>
      </mc:AlternateContent>
      <p:sp>
        <p:nvSpPr>
          <p:cNvPr id="5" name="动作按钮: 上一张 4">
            <a:hlinkClick r:id="rId2" action="ppaction://hlinksldjump" highlightClick="1"/>
          </p:cNvPr>
          <p:cNvSpPr/>
          <p:nvPr/>
        </p:nvSpPr>
        <p:spPr>
          <a:xfrm>
            <a:off x="6453336" y="4900684"/>
            <a:ext cx="404664" cy="242816"/>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0" y="0"/>
                <a:ext cx="6858000" cy="5143500"/>
              </a:xfrm>
            </p:spPr>
            <p:txBody>
              <a:bodyPr>
                <a:noAutofit/>
              </a:bodyPr>
              <a:lstStyle/>
              <a:p>
                <a:r>
                  <a:rPr lang="zh-CN" altLang="en-US" sz="1500" b="1" dirty="0">
                    <a:solidFill>
                      <a:srgbClr val="FF0000"/>
                    </a:solidFill>
                    <a:latin typeface="Times New Roman" panose="02020603050405020304" pitchFamily="18" charset="0"/>
                    <a:ea typeface="新宋体"/>
                    <a:cs typeface="Times New Roman" panose="02020603050405020304" pitchFamily="18" charset="0"/>
                  </a:rPr>
                  <a:t>计算输出层的误差</a:t>
                </a:r>
                <a:endParaRPr lang="en-US" altLang="zh-CN" sz="1500" b="1" dirty="0">
                  <a:solidFill>
                    <a:srgbClr val="FF0000"/>
                  </a:solidFill>
                  <a:latin typeface="Times New Roman" panose="02020603050405020304" pitchFamily="18" charset="0"/>
                  <a:ea typeface="新宋体"/>
                  <a:cs typeface="Times New Roman" panose="02020603050405020304" pitchFamily="18" charset="0"/>
                </a:endParaRPr>
              </a:p>
              <a:p>
                <a:r>
                  <a:rPr lang="en-US" altLang="zh-CN" sz="1500" dirty="0">
                    <a:solidFill>
                      <a:srgbClr val="0000FF"/>
                    </a:solidFill>
                    <a:latin typeface="Times New Roman" panose="02020603050405020304" pitchFamily="18" charset="0"/>
                    <a:ea typeface="新宋体"/>
                    <a:cs typeface="Times New Roman" panose="02020603050405020304" pitchFamily="18" charset="0"/>
                  </a:rPr>
                  <a:t>void </a:t>
                </a:r>
                <a:r>
                  <a:rPr lang="en-US" altLang="zh-CN" sz="1500" dirty="0" err="1">
                    <a:solidFill>
                      <a:srgbClr val="0000FF"/>
                    </a:solidFill>
                    <a:latin typeface="Times New Roman" panose="02020603050405020304" pitchFamily="18" charset="0"/>
                    <a:ea typeface="新宋体"/>
                    <a:cs typeface="Times New Roman" panose="02020603050405020304" pitchFamily="18" charset="0"/>
                  </a:rPr>
                  <a:t>ComputeOutputError</a:t>
                </a:r>
                <a:r>
                  <a:rPr lang="en-US" altLang="zh-CN" sz="1500" dirty="0">
                    <a:solidFill>
                      <a:srgbClr val="0000FF"/>
                    </a:solidFill>
                    <a:latin typeface="Times New Roman" panose="02020603050405020304" pitchFamily="18" charset="0"/>
                    <a:ea typeface="新宋体"/>
                    <a:cs typeface="Times New Roman" panose="02020603050405020304" pitchFamily="18" charset="0"/>
                  </a:rPr>
                  <a:t>(NET* Net, REAL* Target)</a:t>
                </a:r>
              </a:p>
              <a:p>
                <a:r>
                  <a:rPr lang="en-US" altLang="zh-CN" sz="1500" dirty="0">
                    <a:solidFill>
                      <a:prstClr val="black"/>
                    </a:solidFill>
                    <a:latin typeface="Times New Roman" panose="02020603050405020304" pitchFamily="18" charset="0"/>
                    <a:ea typeface="新宋体"/>
                    <a:cs typeface="Times New Roman" panose="02020603050405020304" pitchFamily="18" charset="0"/>
                  </a:rPr>
                  <a:t>{</a:t>
                </a:r>
                <a:r>
                  <a:rPr lang="en-US" altLang="zh-CN" sz="1500" b="1" dirty="0">
                    <a:solidFill>
                      <a:srgbClr val="00B050"/>
                    </a:solidFill>
                    <a:latin typeface="Times New Roman" panose="02020603050405020304" pitchFamily="18" charset="0"/>
                    <a:ea typeface="新宋体"/>
                    <a:cs typeface="Times New Roman" panose="02020603050405020304" pitchFamily="18" charset="0"/>
                  </a:rPr>
                  <a:t>//Target</a:t>
                </a:r>
                <a:r>
                  <a:rPr lang="zh-CN" altLang="en-US" sz="1500" b="1" dirty="0">
                    <a:solidFill>
                      <a:srgbClr val="00B050"/>
                    </a:solidFill>
                    <a:latin typeface="Times New Roman" panose="02020603050405020304" pitchFamily="18" charset="0"/>
                    <a:ea typeface="新宋体"/>
                    <a:cs typeface="Times New Roman" panose="02020603050405020304" pitchFamily="18" charset="0"/>
                  </a:rPr>
                  <a:t>为期望输出</a:t>
                </a:r>
                <a:endParaRPr lang="en-US" altLang="zh-CN" sz="1500" b="1" dirty="0">
                  <a:solidFill>
                    <a:srgbClr val="00B050"/>
                  </a:solidFill>
                  <a:latin typeface="Times New Roman" panose="02020603050405020304" pitchFamily="18" charset="0"/>
                  <a:ea typeface="新宋体"/>
                  <a:cs typeface="Times New Roman" panose="02020603050405020304" pitchFamily="18" charset="0"/>
                </a:endParaRPr>
              </a:p>
              <a:p>
                <a:r>
                  <a:rPr lang="en-US" altLang="zh-CN" sz="1500" dirty="0">
                    <a:solidFill>
                      <a:srgbClr val="0000FF"/>
                    </a:solidFill>
                    <a:latin typeface="Times New Roman" panose="02020603050405020304" pitchFamily="18" charset="0"/>
                    <a:ea typeface="新宋体"/>
                    <a:cs typeface="Times New Roman" panose="02020603050405020304" pitchFamily="18" charset="0"/>
                  </a:rPr>
                  <a:t>      INT  </a:t>
                </a:r>
                <a:r>
                  <a:rPr lang="en-US" altLang="zh-CN" sz="1500" dirty="0" err="1">
                    <a:solidFill>
                      <a:srgbClr val="0000FF"/>
                    </a:solidFill>
                    <a:latin typeface="Times New Roman" panose="02020603050405020304" pitchFamily="18" charset="0"/>
                    <a:ea typeface="新宋体"/>
                    <a:cs typeface="Times New Roman" panose="02020603050405020304" pitchFamily="18" charset="0"/>
                  </a:rPr>
                  <a:t>i</a:t>
                </a:r>
                <a:r>
                  <a:rPr lang="en-US" altLang="zh-CN" sz="1500" dirty="0">
                    <a:solidFill>
                      <a:srgbClr val="0000FF"/>
                    </a:solidFill>
                    <a:latin typeface="Times New Roman" panose="02020603050405020304" pitchFamily="18" charset="0"/>
                    <a:ea typeface="新宋体"/>
                    <a:cs typeface="Times New Roman" panose="02020603050405020304" pitchFamily="18" charset="0"/>
                  </a:rPr>
                  <a:t>;</a:t>
                </a:r>
              </a:p>
              <a:p>
                <a:r>
                  <a:rPr lang="en-US" altLang="zh-CN" sz="1500" dirty="0">
                    <a:solidFill>
                      <a:srgbClr val="0000FF"/>
                    </a:solidFill>
                    <a:latin typeface="Times New Roman" panose="02020603050405020304" pitchFamily="18" charset="0"/>
                    <a:ea typeface="新宋体"/>
                    <a:cs typeface="Times New Roman" panose="02020603050405020304" pitchFamily="18" charset="0"/>
                  </a:rPr>
                  <a:t>      REAL Out, Err;</a:t>
                </a:r>
              </a:p>
              <a:p>
                <a:endParaRPr lang="en-US" altLang="zh-CN" sz="1500" dirty="0">
                  <a:solidFill>
                    <a:srgbClr val="0000FF"/>
                  </a:solidFill>
                  <a:latin typeface="Times New Roman" panose="02020603050405020304" pitchFamily="18" charset="0"/>
                  <a:ea typeface="新宋体"/>
                  <a:cs typeface="Times New Roman" panose="02020603050405020304" pitchFamily="18" charset="0"/>
                </a:endParaRPr>
              </a:p>
              <a:p>
                <a:r>
                  <a:rPr lang="en-US" altLang="zh-CN" sz="1500" dirty="0">
                    <a:solidFill>
                      <a:srgbClr val="0000FF"/>
                    </a:solidFill>
                    <a:latin typeface="Times New Roman" panose="02020603050405020304" pitchFamily="18" charset="0"/>
                    <a:ea typeface="新宋体"/>
                    <a:cs typeface="Times New Roman" panose="02020603050405020304" pitchFamily="18" charset="0"/>
                  </a:rPr>
                  <a:t>      Net-&gt;Error = 0;</a:t>
                </a:r>
              </a:p>
              <a:p>
                <a:r>
                  <a:rPr lang="en-US" altLang="zh-CN" sz="1500" dirty="0">
                    <a:solidFill>
                      <a:srgbClr val="0000FF"/>
                    </a:solidFill>
                    <a:latin typeface="Times New Roman" panose="02020603050405020304" pitchFamily="18" charset="0"/>
                    <a:ea typeface="新宋体"/>
                    <a:cs typeface="Times New Roman" panose="02020603050405020304" pitchFamily="18" charset="0"/>
                  </a:rPr>
                  <a:t>      for (</a:t>
                </a:r>
                <a:r>
                  <a:rPr lang="en-US" altLang="zh-CN" sz="1500" dirty="0" err="1">
                    <a:solidFill>
                      <a:srgbClr val="0000FF"/>
                    </a:solidFill>
                    <a:latin typeface="Times New Roman" panose="02020603050405020304" pitchFamily="18" charset="0"/>
                    <a:ea typeface="新宋体"/>
                    <a:cs typeface="Times New Roman" panose="02020603050405020304" pitchFamily="18" charset="0"/>
                  </a:rPr>
                  <a:t>i</a:t>
                </a:r>
                <a:r>
                  <a:rPr lang="en-US" altLang="zh-CN" sz="1500" dirty="0">
                    <a:solidFill>
                      <a:srgbClr val="0000FF"/>
                    </a:solidFill>
                    <a:latin typeface="Times New Roman" panose="02020603050405020304" pitchFamily="18" charset="0"/>
                    <a:ea typeface="新宋体"/>
                    <a:cs typeface="Times New Roman" panose="02020603050405020304" pitchFamily="18" charset="0"/>
                  </a:rPr>
                  <a:t>=1; </a:t>
                </a:r>
                <a:r>
                  <a:rPr lang="en-US" altLang="zh-CN" sz="1500" dirty="0" err="1">
                    <a:solidFill>
                      <a:srgbClr val="0000FF"/>
                    </a:solidFill>
                    <a:latin typeface="Times New Roman" panose="02020603050405020304" pitchFamily="18" charset="0"/>
                    <a:ea typeface="新宋体"/>
                    <a:cs typeface="Times New Roman" panose="02020603050405020304" pitchFamily="18" charset="0"/>
                  </a:rPr>
                  <a:t>i</a:t>
                </a:r>
                <a:r>
                  <a:rPr lang="en-US" altLang="zh-CN" sz="1500" dirty="0">
                    <a:solidFill>
                      <a:srgbClr val="0000FF"/>
                    </a:solidFill>
                    <a:latin typeface="Times New Roman" panose="02020603050405020304" pitchFamily="18" charset="0"/>
                    <a:ea typeface="新宋体"/>
                    <a:cs typeface="Times New Roman" panose="02020603050405020304" pitchFamily="18" charset="0"/>
                  </a:rPr>
                  <a:t>&lt;=Net-&gt;</a:t>
                </a:r>
                <a:r>
                  <a:rPr lang="en-US" altLang="zh-CN" sz="1500" dirty="0" err="1">
                    <a:solidFill>
                      <a:srgbClr val="0000FF"/>
                    </a:solidFill>
                    <a:latin typeface="Times New Roman" panose="02020603050405020304" pitchFamily="18" charset="0"/>
                    <a:ea typeface="新宋体"/>
                    <a:cs typeface="Times New Roman" panose="02020603050405020304" pitchFamily="18" charset="0"/>
                  </a:rPr>
                  <a:t>OutputLayer</a:t>
                </a:r>
                <a:r>
                  <a:rPr lang="en-US" altLang="zh-CN" sz="1500" dirty="0">
                    <a:solidFill>
                      <a:srgbClr val="0000FF"/>
                    </a:solidFill>
                    <a:latin typeface="Times New Roman" panose="02020603050405020304" pitchFamily="18" charset="0"/>
                    <a:ea typeface="新宋体"/>
                    <a:cs typeface="Times New Roman" panose="02020603050405020304" pitchFamily="18" charset="0"/>
                  </a:rPr>
                  <a:t>-&gt;Units; </a:t>
                </a:r>
                <a:r>
                  <a:rPr lang="en-US" altLang="zh-CN" sz="1500" dirty="0" err="1">
                    <a:solidFill>
                      <a:srgbClr val="0000FF"/>
                    </a:solidFill>
                    <a:latin typeface="Times New Roman" panose="02020603050405020304" pitchFamily="18" charset="0"/>
                    <a:ea typeface="新宋体"/>
                    <a:cs typeface="Times New Roman" panose="02020603050405020304" pitchFamily="18" charset="0"/>
                  </a:rPr>
                  <a:t>i</a:t>
                </a:r>
                <a:r>
                  <a:rPr lang="en-US" altLang="zh-CN" sz="1500" dirty="0">
                    <a:solidFill>
                      <a:srgbClr val="0000FF"/>
                    </a:solidFill>
                    <a:latin typeface="Times New Roman" panose="02020603050405020304" pitchFamily="18" charset="0"/>
                    <a:ea typeface="新宋体"/>
                    <a:cs typeface="Times New Roman" panose="02020603050405020304" pitchFamily="18" charset="0"/>
                  </a:rPr>
                  <a:t>++) </a:t>
                </a:r>
              </a:p>
              <a:p>
                <a:r>
                  <a:rPr lang="en-US" altLang="zh-CN" sz="1500" dirty="0">
                    <a:solidFill>
                      <a:srgbClr val="0000FF"/>
                    </a:solidFill>
                    <a:latin typeface="Times New Roman" panose="02020603050405020304" pitchFamily="18" charset="0"/>
                    <a:ea typeface="新宋体"/>
                    <a:cs typeface="Times New Roman" panose="02020603050405020304" pitchFamily="18" charset="0"/>
                  </a:rPr>
                  <a:t>      {</a:t>
                </a:r>
              </a:p>
              <a:p>
                <a:r>
                  <a:rPr lang="en-US" altLang="zh-CN" sz="1500" dirty="0">
                    <a:solidFill>
                      <a:srgbClr val="0000FF"/>
                    </a:solidFill>
                    <a:latin typeface="Times New Roman" panose="02020603050405020304" pitchFamily="18" charset="0"/>
                    <a:ea typeface="新宋体"/>
                    <a:cs typeface="Times New Roman" panose="02020603050405020304" pitchFamily="18" charset="0"/>
                  </a:rPr>
                  <a:t>	   Out = Net-&gt;</a:t>
                </a:r>
                <a:r>
                  <a:rPr lang="en-US" altLang="zh-CN" sz="1500" dirty="0" err="1">
                    <a:solidFill>
                      <a:srgbClr val="0000FF"/>
                    </a:solidFill>
                    <a:latin typeface="Times New Roman" panose="02020603050405020304" pitchFamily="18" charset="0"/>
                    <a:ea typeface="新宋体"/>
                    <a:cs typeface="Times New Roman" panose="02020603050405020304" pitchFamily="18" charset="0"/>
                  </a:rPr>
                  <a:t>OutputLayer</a:t>
                </a:r>
                <a:r>
                  <a:rPr lang="en-US" altLang="zh-CN" sz="1500" dirty="0">
                    <a:solidFill>
                      <a:srgbClr val="0000FF"/>
                    </a:solidFill>
                    <a:latin typeface="Times New Roman" panose="02020603050405020304" pitchFamily="18" charset="0"/>
                    <a:ea typeface="新宋体"/>
                    <a:cs typeface="Times New Roman" panose="02020603050405020304" pitchFamily="18" charset="0"/>
                  </a:rPr>
                  <a:t>-&gt;Output[</a:t>
                </a:r>
                <a:r>
                  <a:rPr lang="en-US" altLang="zh-CN" sz="1500" dirty="0" err="1">
                    <a:solidFill>
                      <a:srgbClr val="0000FF"/>
                    </a:solidFill>
                    <a:latin typeface="Times New Roman" panose="02020603050405020304" pitchFamily="18" charset="0"/>
                    <a:ea typeface="新宋体"/>
                    <a:cs typeface="Times New Roman" panose="02020603050405020304" pitchFamily="18" charset="0"/>
                  </a:rPr>
                  <a:t>i</a:t>
                </a:r>
                <a:r>
                  <a:rPr lang="en-US" altLang="zh-CN" sz="1500" dirty="0">
                    <a:solidFill>
                      <a:srgbClr val="0000FF"/>
                    </a:solidFill>
                    <a:latin typeface="Times New Roman" panose="02020603050405020304" pitchFamily="18" charset="0"/>
                    <a:ea typeface="新宋体"/>
                    <a:cs typeface="Times New Roman" panose="02020603050405020304" pitchFamily="18" charset="0"/>
                  </a:rPr>
                  <a:t>];</a:t>
                </a:r>
                <a:r>
                  <a:rPr lang="en-US" altLang="zh-CN" sz="1500" b="1" dirty="0">
                    <a:solidFill>
                      <a:srgbClr val="00B050"/>
                    </a:solidFill>
                    <a:latin typeface="Times New Roman" panose="02020603050405020304" pitchFamily="18" charset="0"/>
                    <a:ea typeface="新宋体"/>
                    <a:cs typeface="Times New Roman" panose="02020603050405020304" pitchFamily="18" charset="0"/>
                  </a:rPr>
                  <a:t>//</a:t>
                </a:r>
                <a:r>
                  <a:rPr lang="zh-CN" altLang="en-US" sz="1500" b="1" dirty="0">
                    <a:solidFill>
                      <a:srgbClr val="00B050"/>
                    </a:solidFill>
                    <a:latin typeface="Times New Roman" panose="02020603050405020304" pitchFamily="18" charset="0"/>
                    <a:ea typeface="新宋体"/>
                    <a:cs typeface="Times New Roman" panose="02020603050405020304" pitchFamily="18" charset="0"/>
                  </a:rPr>
                  <a:t>输出层实际输出</a:t>
                </a:r>
                <a:r>
                  <a:rPr lang="en-US" altLang="zh-CN" sz="1500" dirty="0">
                    <a:solidFill>
                      <a:srgbClr val="00B050"/>
                    </a:solidFill>
                    <a:latin typeface="Times New Roman" panose="02020603050405020304" pitchFamily="18" charset="0"/>
                    <a:ea typeface="新宋体"/>
                    <a:cs typeface="Times New Roman" panose="02020603050405020304" pitchFamily="18" charset="0"/>
                  </a:rPr>
                  <a:t>                      </a:t>
                </a:r>
                <a:endParaRPr lang="en-US" altLang="zh-CN" sz="1500" b="1" dirty="0">
                  <a:solidFill>
                    <a:srgbClr val="00B050"/>
                  </a:solidFill>
                  <a:latin typeface="Times New Roman" panose="02020603050405020304" pitchFamily="18" charset="0"/>
                  <a:ea typeface="新宋体"/>
                  <a:cs typeface="Times New Roman" panose="02020603050405020304" pitchFamily="18" charset="0"/>
                </a:endParaRPr>
              </a:p>
              <a:p>
                <a:r>
                  <a:rPr lang="en-US" altLang="zh-CN" sz="1500" dirty="0">
                    <a:solidFill>
                      <a:prstClr val="black"/>
                    </a:solidFill>
                    <a:latin typeface="Times New Roman" panose="02020603050405020304" pitchFamily="18" charset="0"/>
                    <a:ea typeface="新宋体"/>
                    <a:cs typeface="Times New Roman" panose="02020603050405020304" pitchFamily="18" charset="0"/>
                  </a:rPr>
                  <a:t>            </a:t>
                </a:r>
                <a:r>
                  <a:rPr lang="en-US" altLang="zh-CN" sz="1500" dirty="0">
                    <a:solidFill>
                      <a:srgbClr val="0000FF"/>
                    </a:solidFill>
                    <a:latin typeface="Times New Roman" panose="02020603050405020304" pitchFamily="18" charset="0"/>
                    <a:ea typeface="新宋体"/>
                    <a:cs typeface="Times New Roman" panose="02020603050405020304" pitchFamily="18" charset="0"/>
                  </a:rPr>
                  <a:t>Err = Target[i-1]-Out</a:t>
                </a:r>
                <a:r>
                  <a:rPr lang="en-US" altLang="zh-CN" sz="1500" dirty="0">
                    <a:solidFill>
                      <a:prstClr val="black"/>
                    </a:solidFill>
                    <a:latin typeface="Times New Roman" panose="02020603050405020304" pitchFamily="18" charset="0"/>
                    <a:ea typeface="新宋体"/>
                    <a:cs typeface="Times New Roman" panose="02020603050405020304" pitchFamily="18" charset="0"/>
                  </a:rPr>
                  <a:t>;</a:t>
                </a:r>
                <a:r>
                  <a:rPr lang="en-US" altLang="zh-CN" sz="1500" b="1" dirty="0">
                    <a:solidFill>
                      <a:srgbClr val="00B050"/>
                    </a:solidFill>
                    <a:latin typeface="Times New Roman" panose="02020603050405020304" pitchFamily="18" charset="0"/>
                    <a:ea typeface="新宋体"/>
                    <a:cs typeface="Times New Roman" panose="02020603050405020304" pitchFamily="18" charset="0"/>
                  </a:rPr>
                  <a:t>//</a:t>
                </a:r>
                <a:r>
                  <a:rPr lang="zh-CN" altLang="en-US" sz="1500" b="1" dirty="0">
                    <a:solidFill>
                      <a:srgbClr val="00B050"/>
                    </a:solidFill>
                    <a:latin typeface="Times New Roman" panose="02020603050405020304" pitchFamily="18" charset="0"/>
                    <a:ea typeface="新宋体"/>
                    <a:cs typeface="Times New Roman" panose="02020603050405020304" pitchFamily="18" charset="0"/>
                  </a:rPr>
                  <a:t>期望输出－实际输出  即</a:t>
                </a:r>
                <a14:m>
                  <m:oMath xmlns:m="http://schemas.openxmlformats.org/officeDocument/2006/math">
                    <m:sSub>
                      <m:sSubPr>
                        <m:ctrlPr>
                          <a:rPr lang="en-US" altLang="zh-CN" sz="1500" b="1" i="1">
                            <a:solidFill>
                              <a:srgbClr val="00B050"/>
                            </a:solidFill>
                            <a:latin typeface="Cambria Math" panose="02040503050406030204" pitchFamily="18" charset="0"/>
                            <a:ea typeface="新宋体"/>
                          </a:rPr>
                        </m:ctrlPr>
                      </m:sSubPr>
                      <m:e>
                        <m:r>
                          <a:rPr lang="en-US" altLang="zh-CN" sz="1500" b="1" i="1">
                            <a:solidFill>
                              <a:srgbClr val="00B050"/>
                            </a:solidFill>
                            <a:latin typeface="Cambria Math"/>
                            <a:ea typeface="新宋体"/>
                          </a:rPr>
                          <m:t>𝒅</m:t>
                        </m:r>
                      </m:e>
                      <m:sub>
                        <m:r>
                          <a:rPr lang="en-US" altLang="zh-CN" sz="1500" b="1" i="1">
                            <a:solidFill>
                              <a:srgbClr val="00B050"/>
                            </a:solidFill>
                            <a:latin typeface="Cambria Math"/>
                            <a:ea typeface="新宋体"/>
                          </a:rPr>
                          <m:t>𝒐</m:t>
                        </m:r>
                      </m:sub>
                    </m:sSub>
                    <m:d>
                      <m:dPr>
                        <m:ctrlPr>
                          <a:rPr lang="en-US" altLang="zh-CN" sz="1500" b="1" i="1">
                            <a:solidFill>
                              <a:srgbClr val="00B050"/>
                            </a:solidFill>
                            <a:latin typeface="Cambria Math" panose="02040503050406030204" pitchFamily="18" charset="0"/>
                            <a:ea typeface="新宋体"/>
                          </a:rPr>
                        </m:ctrlPr>
                      </m:dPr>
                      <m:e>
                        <m:r>
                          <a:rPr lang="en-US" altLang="zh-CN" sz="1500" b="1" i="1">
                            <a:solidFill>
                              <a:srgbClr val="00B050"/>
                            </a:solidFill>
                            <a:latin typeface="Cambria Math"/>
                            <a:ea typeface="新宋体"/>
                          </a:rPr>
                          <m:t>𝒌</m:t>
                        </m:r>
                      </m:e>
                    </m:d>
                    <m:r>
                      <a:rPr lang="en-US" altLang="zh-CN" sz="1500" b="1">
                        <a:solidFill>
                          <a:srgbClr val="00B050"/>
                        </a:solidFill>
                        <a:latin typeface="Cambria Math"/>
                        <a:ea typeface="新宋体"/>
                      </a:rPr>
                      <m:t>−</m:t>
                    </m:r>
                    <m:sSub>
                      <m:sSubPr>
                        <m:ctrlPr>
                          <a:rPr lang="en-US" altLang="zh-CN" sz="1500" b="1" i="1">
                            <a:solidFill>
                              <a:srgbClr val="00B050"/>
                            </a:solidFill>
                            <a:latin typeface="Cambria Math" panose="02040503050406030204" pitchFamily="18" charset="0"/>
                            <a:ea typeface="新宋体"/>
                          </a:rPr>
                        </m:ctrlPr>
                      </m:sSubPr>
                      <m:e>
                        <m:r>
                          <a:rPr lang="en-US" altLang="zh-CN" sz="1500" b="1" i="1">
                            <a:solidFill>
                              <a:srgbClr val="00B050"/>
                            </a:solidFill>
                            <a:latin typeface="Cambria Math"/>
                            <a:ea typeface="新宋体"/>
                          </a:rPr>
                          <m:t>𝒚𝒐</m:t>
                        </m:r>
                      </m:e>
                      <m:sub>
                        <m:r>
                          <a:rPr lang="en-US" altLang="zh-CN" sz="1500" b="1" i="1">
                            <a:solidFill>
                              <a:srgbClr val="00B050"/>
                            </a:solidFill>
                            <a:latin typeface="Cambria Math"/>
                            <a:ea typeface="新宋体"/>
                          </a:rPr>
                          <m:t>𝒐</m:t>
                        </m:r>
                      </m:sub>
                    </m:sSub>
                    <m:r>
                      <a:rPr lang="en-US" altLang="zh-CN" sz="1500" b="1">
                        <a:solidFill>
                          <a:srgbClr val="00B050"/>
                        </a:solidFill>
                        <a:latin typeface="Cambria Math"/>
                        <a:ea typeface="新宋体"/>
                      </a:rPr>
                      <m:t>(</m:t>
                    </m:r>
                    <m:r>
                      <a:rPr lang="en-US" altLang="zh-CN" sz="1500" b="1" i="1">
                        <a:solidFill>
                          <a:srgbClr val="00B050"/>
                        </a:solidFill>
                        <a:latin typeface="Cambria Math"/>
                        <a:ea typeface="新宋体"/>
                      </a:rPr>
                      <m:t>𝒌</m:t>
                    </m:r>
                    <m:r>
                      <a:rPr lang="en-US" altLang="zh-CN" sz="1500" b="1">
                        <a:solidFill>
                          <a:srgbClr val="00B050"/>
                        </a:solidFill>
                        <a:latin typeface="Cambria Math"/>
                        <a:ea typeface="新宋体"/>
                      </a:rPr>
                      <m:t>)</m:t>
                    </m:r>
                  </m:oMath>
                </a14:m>
                <a:endParaRPr lang="zh-CN" altLang="en-US" sz="1500" b="1" dirty="0">
                  <a:latin typeface="Times New Roman" panose="02020603050405020304" pitchFamily="18" charset="0"/>
                  <a:ea typeface="新宋体"/>
                  <a:cs typeface="Times New Roman" panose="02020603050405020304" pitchFamily="18" charset="0"/>
                </a:endParaRPr>
              </a:p>
              <a:p>
                <a:r>
                  <a:rPr lang="en-US" altLang="zh-CN" sz="1500" dirty="0">
                    <a:solidFill>
                      <a:srgbClr val="0000FF"/>
                    </a:solidFill>
                    <a:latin typeface="Times New Roman" panose="02020603050405020304" pitchFamily="18" charset="0"/>
                    <a:ea typeface="新宋体"/>
                    <a:cs typeface="Times New Roman" panose="02020603050405020304" pitchFamily="18" charset="0"/>
                  </a:rPr>
                  <a:t>            Net-&gt;</a:t>
                </a:r>
                <a:r>
                  <a:rPr lang="en-US" altLang="zh-CN" sz="1500" dirty="0" err="1">
                    <a:solidFill>
                      <a:srgbClr val="0000FF"/>
                    </a:solidFill>
                    <a:latin typeface="Times New Roman" panose="02020603050405020304" pitchFamily="18" charset="0"/>
                    <a:ea typeface="新宋体"/>
                    <a:cs typeface="Times New Roman" panose="02020603050405020304" pitchFamily="18" charset="0"/>
                  </a:rPr>
                  <a:t>OutputLayer</a:t>
                </a:r>
                <a:r>
                  <a:rPr lang="en-US" altLang="zh-CN" sz="1500" dirty="0">
                    <a:solidFill>
                      <a:srgbClr val="0000FF"/>
                    </a:solidFill>
                    <a:latin typeface="Times New Roman" panose="02020603050405020304" pitchFamily="18" charset="0"/>
                    <a:ea typeface="新宋体"/>
                    <a:cs typeface="Times New Roman" panose="02020603050405020304" pitchFamily="18" charset="0"/>
                  </a:rPr>
                  <a:t>-&gt;Error[</a:t>
                </a:r>
                <a:r>
                  <a:rPr lang="en-US" altLang="zh-CN" sz="1500" dirty="0" err="1">
                    <a:solidFill>
                      <a:srgbClr val="0000FF"/>
                    </a:solidFill>
                    <a:latin typeface="Times New Roman" panose="02020603050405020304" pitchFamily="18" charset="0"/>
                    <a:ea typeface="新宋体"/>
                    <a:cs typeface="Times New Roman" panose="02020603050405020304" pitchFamily="18" charset="0"/>
                  </a:rPr>
                  <a:t>i</a:t>
                </a:r>
                <a:r>
                  <a:rPr lang="en-US" altLang="zh-CN" sz="1500" dirty="0">
                    <a:solidFill>
                      <a:srgbClr val="0000FF"/>
                    </a:solidFill>
                    <a:latin typeface="Times New Roman" panose="02020603050405020304" pitchFamily="18" charset="0"/>
                    <a:ea typeface="新宋体"/>
                    <a:cs typeface="Times New Roman" panose="02020603050405020304" pitchFamily="18" charset="0"/>
                  </a:rPr>
                  <a:t>] = Net-&gt;Gain * Out * (1-Out) * Err;</a:t>
                </a:r>
              </a:p>
              <a:p>
                <a:pPr marL="82296" indent="0">
                  <a:buNone/>
                </a:pPr>
                <a:r>
                  <a:rPr lang="en-US" altLang="zh-CN" sz="1500" b="1" dirty="0">
                    <a:solidFill>
                      <a:srgbClr val="0000FF"/>
                    </a:solidFill>
                    <a:latin typeface="Times New Roman" panose="02020603050405020304" pitchFamily="18" charset="0"/>
                    <a:ea typeface="新宋体"/>
                    <a:cs typeface="Times New Roman" panose="02020603050405020304" pitchFamily="18" charset="0"/>
                  </a:rPr>
                  <a:t>                                                  </a:t>
                </a:r>
                <a:r>
                  <a:rPr lang="en-US" altLang="zh-CN" sz="1500" b="1" dirty="0">
                    <a:solidFill>
                      <a:srgbClr val="00B050"/>
                    </a:solidFill>
                    <a:latin typeface="Times New Roman" panose="02020603050405020304" pitchFamily="18" charset="0"/>
                    <a:ea typeface="新宋体"/>
                    <a:cs typeface="Times New Roman" panose="02020603050405020304" pitchFamily="18" charset="0"/>
                  </a:rPr>
                  <a:t>//</a:t>
                </a:r>
                <a:r>
                  <a:rPr lang="zh-CN" altLang="en-US" sz="1500" b="1" dirty="0">
                    <a:solidFill>
                      <a:srgbClr val="00B050"/>
                    </a:solidFill>
                    <a:latin typeface="Times New Roman" panose="02020603050405020304" pitchFamily="18" charset="0"/>
                    <a:ea typeface="新宋体"/>
                    <a:cs typeface="Times New Roman" panose="02020603050405020304" pitchFamily="18" charset="0"/>
                  </a:rPr>
                  <a:t>输出层的校正误差  即运用偏导函数公式</a:t>
                </a:r>
                <a:endParaRPr lang="en-US" altLang="zh-CN" sz="1500" b="1" dirty="0">
                  <a:solidFill>
                    <a:srgbClr val="00B050"/>
                  </a:solidFill>
                  <a:latin typeface="Times New Roman" panose="02020603050405020304" pitchFamily="18" charset="0"/>
                  <a:ea typeface="新宋体"/>
                  <a:cs typeface="Times New Roman" panose="02020603050405020304" pitchFamily="18" charset="0"/>
                </a:endParaRPr>
              </a:p>
              <a:p>
                <a:pPr marL="0" indent="0">
                  <a:buNone/>
                </a:pPr>
                <a:r>
                  <a:rPr lang="en-US" altLang="zh-CN" sz="1500" b="1" dirty="0">
                    <a:solidFill>
                      <a:srgbClr val="00B050"/>
                    </a:solidFill>
                    <a:latin typeface="Times New Roman" panose="02020603050405020304" pitchFamily="18" charset="0"/>
                    <a:ea typeface="新宋体"/>
                    <a:cs typeface="Times New Roman" panose="02020603050405020304" pitchFamily="18" charset="0"/>
                  </a:rPr>
                  <a:t>                                                    //</a:t>
                </a:r>
                <a14:m>
                  <m:oMath xmlns:m="http://schemas.openxmlformats.org/officeDocument/2006/math">
                    <m:sSub>
                      <m:sSubPr>
                        <m:ctrlPr>
                          <a:rPr lang="en-US" altLang="zh-CN" sz="1500" i="1">
                            <a:solidFill>
                              <a:srgbClr val="00B050"/>
                            </a:solidFill>
                            <a:latin typeface="Cambria Math" panose="02040503050406030204" pitchFamily="18" charset="0"/>
                          </a:rPr>
                        </m:ctrlPr>
                      </m:sSubPr>
                      <m:e>
                        <m:r>
                          <a:rPr lang="zh-CN" altLang="en-US" sz="1500" i="1">
                            <a:solidFill>
                              <a:srgbClr val="00B050"/>
                            </a:solidFill>
                            <a:latin typeface="Cambria Math"/>
                          </a:rPr>
                          <m:t>𝛿</m:t>
                        </m:r>
                      </m:e>
                      <m:sub>
                        <m:r>
                          <a:rPr lang="en-US" altLang="zh-CN" sz="1500" i="1">
                            <a:solidFill>
                              <a:srgbClr val="00B050"/>
                            </a:solidFill>
                            <a:latin typeface="Cambria Math"/>
                          </a:rPr>
                          <m:t>𝑜</m:t>
                        </m:r>
                      </m:sub>
                    </m:sSub>
                    <m:r>
                      <a:rPr lang="en-US" altLang="zh-CN" sz="1500" i="1">
                        <a:solidFill>
                          <a:srgbClr val="00B050"/>
                        </a:solidFill>
                        <a:latin typeface="Cambria Math"/>
                      </a:rPr>
                      <m:t> </m:t>
                    </m:r>
                    <m:d>
                      <m:dPr>
                        <m:ctrlPr>
                          <a:rPr lang="en-US" altLang="zh-CN" sz="1500" i="1">
                            <a:solidFill>
                              <a:srgbClr val="00B050"/>
                            </a:solidFill>
                            <a:latin typeface="Cambria Math" panose="02040503050406030204" pitchFamily="18" charset="0"/>
                          </a:rPr>
                        </m:ctrlPr>
                      </m:dPr>
                      <m:e>
                        <m:r>
                          <a:rPr lang="en-US" altLang="zh-CN" sz="1500" i="1">
                            <a:solidFill>
                              <a:srgbClr val="00B050"/>
                            </a:solidFill>
                            <a:latin typeface="Cambria Math"/>
                          </a:rPr>
                          <m:t>𝑘</m:t>
                        </m:r>
                      </m:e>
                    </m:d>
                    <m:r>
                      <a:rPr lang="en-US" altLang="zh-CN" sz="1500" b="1" i="1">
                        <a:solidFill>
                          <a:srgbClr val="00B050"/>
                        </a:solidFill>
                        <a:latin typeface="Cambria Math"/>
                      </a:rPr>
                      <m:t>=</m:t>
                    </m:r>
                    <m:d>
                      <m:dPr>
                        <m:ctrlPr>
                          <a:rPr lang="en-US" altLang="zh-CN" sz="1500" b="1" i="1">
                            <a:solidFill>
                              <a:srgbClr val="00B050"/>
                            </a:solidFill>
                            <a:latin typeface="Cambria Math" panose="02040503050406030204" pitchFamily="18" charset="0"/>
                            <a:ea typeface="新宋体"/>
                          </a:rPr>
                        </m:ctrlPr>
                      </m:dPr>
                      <m:e>
                        <m:sSub>
                          <m:sSubPr>
                            <m:ctrlPr>
                              <a:rPr lang="en-US" altLang="zh-CN" sz="1500" b="1" i="1">
                                <a:solidFill>
                                  <a:srgbClr val="00B050"/>
                                </a:solidFill>
                                <a:latin typeface="Cambria Math" panose="02040503050406030204" pitchFamily="18" charset="0"/>
                                <a:ea typeface="新宋体"/>
                              </a:rPr>
                            </m:ctrlPr>
                          </m:sSubPr>
                          <m:e>
                            <m:r>
                              <a:rPr lang="en-US" altLang="zh-CN" sz="1500" b="1" i="1">
                                <a:solidFill>
                                  <a:srgbClr val="00B050"/>
                                </a:solidFill>
                                <a:latin typeface="Cambria Math"/>
                                <a:ea typeface="新宋体"/>
                              </a:rPr>
                              <m:t>𝒅</m:t>
                            </m:r>
                          </m:e>
                          <m:sub>
                            <m:r>
                              <a:rPr lang="en-US" altLang="zh-CN" sz="1500" b="1" i="1">
                                <a:solidFill>
                                  <a:srgbClr val="00B050"/>
                                </a:solidFill>
                                <a:latin typeface="Cambria Math"/>
                                <a:ea typeface="新宋体"/>
                              </a:rPr>
                              <m:t>𝒐</m:t>
                            </m:r>
                          </m:sub>
                        </m:sSub>
                        <m:d>
                          <m:dPr>
                            <m:ctrlPr>
                              <a:rPr lang="en-US" altLang="zh-CN" sz="1500" b="1" i="1">
                                <a:solidFill>
                                  <a:srgbClr val="00B050"/>
                                </a:solidFill>
                                <a:latin typeface="Cambria Math" panose="02040503050406030204" pitchFamily="18" charset="0"/>
                                <a:ea typeface="新宋体"/>
                              </a:rPr>
                            </m:ctrlPr>
                          </m:dPr>
                          <m:e>
                            <m:r>
                              <a:rPr lang="en-US" altLang="zh-CN" sz="1500" b="1" i="1">
                                <a:solidFill>
                                  <a:srgbClr val="00B050"/>
                                </a:solidFill>
                                <a:latin typeface="Cambria Math"/>
                                <a:ea typeface="新宋体"/>
                              </a:rPr>
                              <m:t>𝒌</m:t>
                            </m:r>
                          </m:e>
                        </m:d>
                        <m:r>
                          <a:rPr lang="en-US" altLang="zh-CN" sz="1500" b="1">
                            <a:solidFill>
                              <a:srgbClr val="00B050"/>
                            </a:solidFill>
                            <a:latin typeface="Cambria Math"/>
                            <a:ea typeface="新宋体"/>
                          </a:rPr>
                          <m:t>−</m:t>
                        </m:r>
                        <m:sSub>
                          <m:sSubPr>
                            <m:ctrlPr>
                              <a:rPr lang="en-US" altLang="zh-CN" sz="1500" b="1" i="1">
                                <a:solidFill>
                                  <a:srgbClr val="00B050"/>
                                </a:solidFill>
                                <a:latin typeface="Cambria Math" panose="02040503050406030204" pitchFamily="18" charset="0"/>
                                <a:ea typeface="新宋体"/>
                              </a:rPr>
                            </m:ctrlPr>
                          </m:sSubPr>
                          <m:e>
                            <m:r>
                              <a:rPr lang="en-US" altLang="zh-CN" sz="1500" b="1" i="1">
                                <a:solidFill>
                                  <a:srgbClr val="00B050"/>
                                </a:solidFill>
                                <a:latin typeface="Cambria Math"/>
                                <a:ea typeface="新宋体"/>
                              </a:rPr>
                              <m:t>𝒚𝒐</m:t>
                            </m:r>
                          </m:e>
                          <m:sub>
                            <m:r>
                              <a:rPr lang="en-US" altLang="zh-CN" sz="1500" b="1" i="1">
                                <a:solidFill>
                                  <a:srgbClr val="00B050"/>
                                </a:solidFill>
                                <a:latin typeface="Cambria Math"/>
                                <a:ea typeface="新宋体"/>
                              </a:rPr>
                              <m:t>𝒐</m:t>
                            </m:r>
                          </m:sub>
                        </m:sSub>
                        <m:d>
                          <m:dPr>
                            <m:ctrlPr>
                              <a:rPr lang="en-US" altLang="zh-CN" sz="1500" b="1" i="1">
                                <a:solidFill>
                                  <a:srgbClr val="00B050"/>
                                </a:solidFill>
                                <a:latin typeface="Cambria Math" panose="02040503050406030204" pitchFamily="18" charset="0"/>
                                <a:ea typeface="新宋体"/>
                              </a:rPr>
                            </m:ctrlPr>
                          </m:dPr>
                          <m:e>
                            <m:r>
                              <a:rPr lang="en-US" altLang="zh-CN" sz="1500" b="1" i="1">
                                <a:solidFill>
                                  <a:srgbClr val="00B050"/>
                                </a:solidFill>
                                <a:latin typeface="Cambria Math"/>
                                <a:ea typeface="新宋体"/>
                              </a:rPr>
                              <m:t>𝒌</m:t>
                            </m:r>
                          </m:e>
                        </m:d>
                      </m:e>
                    </m:d>
                    <m:sSup>
                      <m:sSupPr>
                        <m:ctrlPr>
                          <a:rPr lang="en-US" altLang="zh-CN" sz="1500" b="1" i="1">
                            <a:solidFill>
                              <a:srgbClr val="00B050"/>
                            </a:solidFill>
                            <a:latin typeface="Cambria Math" panose="02040503050406030204" pitchFamily="18" charset="0"/>
                            <a:ea typeface="新宋体"/>
                          </a:rPr>
                        </m:ctrlPr>
                      </m:sSupPr>
                      <m:e>
                        <m:r>
                          <a:rPr lang="en-US" altLang="zh-CN" sz="1500" b="1" i="1">
                            <a:solidFill>
                              <a:srgbClr val="00B050"/>
                            </a:solidFill>
                            <a:latin typeface="Cambria Math"/>
                            <a:ea typeface="新宋体"/>
                          </a:rPr>
                          <m:t>𝒇</m:t>
                        </m:r>
                      </m:e>
                      <m:sup>
                        <m:r>
                          <a:rPr lang="en-US" altLang="zh-CN" sz="1500" b="1">
                            <a:solidFill>
                              <a:srgbClr val="00B050"/>
                            </a:solidFill>
                            <a:latin typeface="Cambria Math"/>
                            <a:ea typeface="新宋体"/>
                          </a:rPr>
                          <m:t>′</m:t>
                        </m:r>
                      </m:sup>
                    </m:sSup>
                    <m:d>
                      <m:dPr>
                        <m:ctrlPr>
                          <a:rPr lang="en-US" altLang="zh-CN" sz="1500" b="1" i="1">
                            <a:solidFill>
                              <a:srgbClr val="00B050"/>
                            </a:solidFill>
                            <a:latin typeface="Cambria Math" panose="02040503050406030204" pitchFamily="18" charset="0"/>
                            <a:ea typeface="新宋体"/>
                          </a:rPr>
                        </m:ctrlPr>
                      </m:dPr>
                      <m:e>
                        <m:sSub>
                          <m:sSubPr>
                            <m:ctrlPr>
                              <a:rPr lang="en-US" altLang="zh-CN" sz="1500" b="1" i="1">
                                <a:solidFill>
                                  <a:srgbClr val="00B050"/>
                                </a:solidFill>
                                <a:latin typeface="Cambria Math" panose="02040503050406030204" pitchFamily="18" charset="0"/>
                                <a:ea typeface="新宋体"/>
                              </a:rPr>
                            </m:ctrlPr>
                          </m:sSubPr>
                          <m:e>
                            <m:r>
                              <a:rPr lang="en-US" altLang="zh-CN" sz="1500" b="1" i="1">
                                <a:solidFill>
                                  <a:srgbClr val="00B050"/>
                                </a:solidFill>
                                <a:latin typeface="Cambria Math"/>
                                <a:ea typeface="新宋体"/>
                              </a:rPr>
                              <m:t>𝒚𝒊</m:t>
                            </m:r>
                          </m:e>
                          <m:sub>
                            <m:r>
                              <a:rPr lang="en-US" altLang="zh-CN" sz="1500" b="1" i="1">
                                <a:solidFill>
                                  <a:srgbClr val="00B050"/>
                                </a:solidFill>
                                <a:latin typeface="Cambria Math"/>
                                <a:ea typeface="新宋体"/>
                              </a:rPr>
                              <m:t>𝒐</m:t>
                            </m:r>
                          </m:sub>
                        </m:sSub>
                        <m:r>
                          <a:rPr lang="en-US" altLang="zh-CN" sz="1500" b="1">
                            <a:solidFill>
                              <a:srgbClr val="00B050"/>
                            </a:solidFill>
                            <a:latin typeface="Cambria Math"/>
                            <a:ea typeface="新宋体"/>
                          </a:rPr>
                          <m:t> </m:t>
                        </m:r>
                        <m:d>
                          <m:dPr>
                            <m:ctrlPr>
                              <a:rPr lang="en-US" altLang="zh-CN" sz="1500" b="1" i="1">
                                <a:solidFill>
                                  <a:srgbClr val="00B050"/>
                                </a:solidFill>
                                <a:latin typeface="Cambria Math" panose="02040503050406030204" pitchFamily="18" charset="0"/>
                                <a:ea typeface="新宋体"/>
                              </a:rPr>
                            </m:ctrlPr>
                          </m:dPr>
                          <m:e>
                            <m:r>
                              <a:rPr lang="en-US" altLang="zh-CN" sz="1500" b="1" i="1">
                                <a:solidFill>
                                  <a:srgbClr val="00B050"/>
                                </a:solidFill>
                                <a:latin typeface="Cambria Math"/>
                                <a:ea typeface="新宋体"/>
                              </a:rPr>
                              <m:t>𝒌</m:t>
                            </m:r>
                          </m:e>
                        </m:d>
                      </m:e>
                    </m:d>
                  </m:oMath>
                </a14:m>
                <a:endParaRPr lang="zh-CN" altLang="en-US" sz="1500" b="1" dirty="0">
                  <a:latin typeface="Times New Roman" panose="02020603050405020304" pitchFamily="18" charset="0"/>
                  <a:ea typeface="新宋体"/>
                  <a:cs typeface="Times New Roman" panose="02020603050405020304" pitchFamily="18" charset="0"/>
                </a:endParaRPr>
              </a:p>
              <a:p>
                <a:r>
                  <a:rPr lang="en-US" altLang="zh-CN" sz="1500" dirty="0">
                    <a:solidFill>
                      <a:srgbClr val="0000FF"/>
                    </a:solidFill>
                    <a:latin typeface="Times New Roman" panose="02020603050405020304" pitchFamily="18" charset="0"/>
                    <a:ea typeface="新宋体"/>
                    <a:cs typeface="Times New Roman" panose="02020603050405020304" pitchFamily="18" charset="0"/>
                  </a:rPr>
                  <a:t>            Net-&gt;Error += 0.5 * </a:t>
                </a:r>
                <a:r>
                  <a:rPr lang="en-US" altLang="zh-CN" sz="1500" dirty="0" err="1">
                    <a:solidFill>
                      <a:srgbClr val="0000FF"/>
                    </a:solidFill>
                    <a:latin typeface="Times New Roman" panose="02020603050405020304" pitchFamily="18" charset="0"/>
                    <a:ea typeface="新宋体"/>
                    <a:cs typeface="Times New Roman" panose="02020603050405020304" pitchFamily="18" charset="0"/>
                  </a:rPr>
                  <a:t>sqr</a:t>
                </a:r>
                <a:r>
                  <a:rPr lang="en-US" altLang="zh-CN" sz="1500" dirty="0">
                    <a:solidFill>
                      <a:srgbClr val="0000FF"/>
                    </a:solidFill>
                    <a:latin typeface="Times New Roman" panose="02020603050405020304" pitchFamily="18" charset="0"/>
                    <a:ea typeface="新宋体"/>
                    <a:cs typeface="Times New Roman" panose="02020603050405020304" pitchFamily="18" charset="0"/>
                  </a:rPr>
                  <a:t>(Err);</a:t>
                </a:r>
                <a:r>
                  <a:rPr lang="en-US" altLang="zh-CN" sz="1500" b="1" dirty="0">
                    <a:solidFill>
                      <a:srgbClr val="00B050"/>
                    </a:solidFill>
                    <a:latin typeface="Times New Roman" panose="02020603050405020304" pitchFamily="18" charset="0"/>
                    <a:ea typeface="新宋体"/>
                    <a:cs typeface="Times New Roman" panose="02020603050405020304" pitchFamily="18" charset="0"/>
                  </a:rPr>
                  <a:t>//</a:t>
                </a:r>
                <a:r>
                  <a:rPr lang="zh-CN" altLang="en-US" sz="1500" b="1" dirty="0">
                    <a:solidFill>
                      <a:srgbClr val="00B050"/>
                    </a:solidFill>
                    <a:latin typeface="Times New Roman" panose="02020603050405020304" pitchFamily="18" charset="0"/>
                    <a:ea typeface="新宋体"/>
                    <a:cs typeface="Times New Roman" panose="02020603050405020304" pitchFamily="18" charset="0"/>
                  </a:rPr>
                  <a:t>计算均方误差</a:t>
                </a:r>
                <a:r>
                  <a:rPr lang="en-US" altLang="zh-CN" sz="1500" dirty="0">
                    <a:solidFill>
                      <a:srgbClr val="00B050"/>
                    </a:solidFill>
                    <a:latin typeface="Times New Roman" panose="02020603050405020304" pitchFamily="18" charset="0"/>
                    <a:ea typeface="宋体" charset="-122"/>
                    <a:cs typeface="Times New Roman" panose="02020603050405020304" pitchFamily="18" charset="0"/>
                  </a:rPr>
                  <a:t> </a:t>
                </a:r>
                <a:r>
                  <a:rPr lang="zh-CN" altLang="en-US" sz="1500" b="1" dirty="0">
                    <a:solidFill>
                      <a:srgbClr val="00B050"/>
                    </a:solidFill>
                    <a:latin typeface="Times New Roman" panose="02020603050405020304" pitchFamily="18" charset="0"/>
                    <a:ea typeface="宋体" charset="-122"/>
                    <a:cs typeface="Times New Roman" panose="02020603050405020304" pitchFamily="18" charset="0"/>
                  </a:rPr>
                  <a:t>运用公式</a:t>
                </a:r>
                <a:endParaRPr lang="en-US" altLang="zh-CN" sz="1500" b="1" dirty="0">
                  <a:solidFill>
                    <a:srgbClr val="00B050"/>
                  </a:solidFill>
                  <a:latin typeface="Times New Roman" panose="02020603050405020304" pitchFamily="18" charset="0"/>
                  <a:ea typeface="宋体" charset="-122"/>
                  <a:cs typeface="Times New Roman" panose="02020603050405020304" pitchFamily="18" charset="0"/>
                </a:endParaRPr>
              </a:p>
              <a:p>
                <a:pPr marL="0" indent="0">
                  <a:buNone/>
                </a:pPr>
                <a:r>
                  <a:rPr lang="en-US" altLang="zh-CN" sz="1500" b="1" dirty="0">
                    <a:solidFill>
                      <a:srgbClr val="00B050"/>
                    </a:solidFill>
                    <a:latin typeface="Times New Roman" panose="02020603050405020304" pitchFamily="18" charset="0"/>
                    <a:ea typeface="宋体" charset="-122"/>
                    <a:cs typeface="Times New Roman" panose="02020603050405020304" pitchFamily="18" charset="0"/>
                  </a:rPr>
                  <a:t>                                                                 //  </a:t>
                </a:r>
                <a14:m>
                  <m:oMath xmlns:m="http://schemas.openxmlformats.org/officeDocument/2006/math">
                    <m:r>
                      <a:rPr lang="en-US" altLang="zh-CN" sz="1500" b="1" i="1">
                        <a:solidFill>
                          <a:srgbClr val="00B050"/>
                        </a:solidFill>
                        <a:latin typeface="Cambria Math"/>
                        <a:ea typeface="宋体" charset="-122"/>
                      </a:rPr>
                      <m:t>𝒆</m:t>
                    </m:r>
                    <m:r>
                      <a:rPr lang="en-US" altLang="zh-CN" sz="1500" b="1" i="1">
                        <a:solidFill>
                          <a:srgbClr val="00B050"/>
                        </a:solidFill>
                        <a:latin typeface="Cambria Math"/>
                        <a:ea typeface="宋体" charset="-122"/>
                      </a:rPr>
                      <m:t>=</m:t>
                    </m:r>
                    <m:f>
                      <m:fPr>
                        <m:ctrlPr>
                          <a:rPr lang="en-US" altLang="zh-CN" sz="1500" b="1" i="1">
                            <a:solidFill>
                              <a:srgbClr val="00B050"/>
                            </a:solidFill>
                            <a:latin typeface="Cambria Math" panose="02040503050406030204" pitchFamily="18" charset="0"/>
                            <a:ea typeface="宋体" charset="-122"/>
                          </a:rPr>
                        </m:ctrlPr>
                      </m:fPr>
                      <m:num>
                        <m:r>
                          <a:rPr lang="en-US" altLang="zh-CN" sz="1500" b="1" i="1">
                            <a:solidFill>
                              <a:srgbClr val="00B050"/>
                            </a:solidFill>
                            <a:latin typeface="Cambria Math"/>
                            <a:ea typeface="宋体" charset="-122"/>
                          </a:rPr>
                          <m:t>𝟏</m:t>
                        </m:r>
                      </m:num>
                      <m:den>
                        <m:r>
                          <a:rPr lang="en-US" altLang="zh-CN" sz="1500" b="1" i="1">
                            <a:solidFill>
                              <a:srgbClr val="00B050"/>
                            </a:solidFill>
                            <a:latin typeface="Cambria Math"/>
                            <a:ea typeface="宋体" charset="-122"/>
                          </a:rPr>
                          <m:t>𝟐</m:t>
                        </m:r>
                      </m:den>
                    </m:f>
                    <m:nary>
                      <m:naryPr>
                        <m:chr m:val="∑"/>
                        <m:ctrlPr>
                          <a:rPr lang="en-US" altLang="zh-CN" sz="1500" b="1" i="1">
                            <a:solidFill>
                              <a:srgbClr val="00B050"/>
                            </a:solidFill>
                            <a:latin typeface="Cambria Math" panose="02040503050406030204" pitchFamily="18" charset="0"/>
                            <a:ea typeface="宋体" charset="-122"/>
                          </a:rPr>
                        </m:ctrlPr>
                      </m:naryPr>
                      <m:sub>
                        <m:r>
                          <m:rPr>
                            <m:brk m:alnAt="23"/>
                          </m:rPr>
                          <a:rPr lang="en-US" altLang="zh-CN" sz="1500" b="1" i="1">
                            <a:solidFill>
                              <a:srgbClr val="00B050"/>
                            </a:solidFill>
                            <a:latin typeface="Cambria Math"/>
                            <a:ea typeface="宋体" charset="-122"/>
                          </a:rPr>
                          <m:t>𝒐</m:t>
                        </m:r>
                        <m:r>
                          <a:rPr lang="en-US" altLang="zh-CN" sz="1500" b="1" i="1">
                            <a:solidFill>
                              <a:srgbClr val="00B050"/>
                            </a:solidFill>
                            <a:latin typeface="Cambria Math"/>
                            <a:ea typeface="宋体" charset="-122"/>
                          </a:rPr>
                          <m:t>=</m:t>
                        </m:r>
                        <m:r>
                          <a:rPr lang="en-US" altLang="zh-CN" sz="1500" b="1" i="1">
                            <a:solidFill>
                              <a:srgbClr val="00B050"/>
                            </a:solidFill>
                            <a:latin typeface="Cambria Math"/>
                            <a:ea typeface="宋体" charset="-122"/>
                          </a:rPr>
                          <m:t>𝟏</m:t>
                        </m:r>
                      </m:sub>
                      <m:sup>
                        <m:r>
                          <a:rPr lang="en-US" altLang="zh-CN" sz="1500" b="1" i="1">
                            <a:solidFill>
                              <a:srgbClr val="00B050"/>
                            </a:solidFill>
                            <a:latin typeface="Cambria Math"/>
                            <a:ea typeface="宋体" charset="-122"/>
                          </a:rPr>
                          <m:t>𝒒</m:t>
                        </m:r>
                      </m:sup>
                      <m:e>
                        <m:sSup>
                          <m:sSupPr>
                            <m:ctrlPr>
                              <a:rPr lang="en-US" altLang="zh-CN" sz="1500" b="1" i="1">
                                <a:solidFill>
                                  <a:srgbClr val="00B050"/>
                                </a:solidFill>
                                <a:latin typeface="Cambria Math" panose="02040503050406030204" pitchFamily="18" charset="0"/>
                                <a:ea typeface="宋体" charset="-122"/>
                              </a:rPr>
                            </m:ctrlPr>
                          </m:sSupPr>
                          <m:e>
                            <m:r>
                              <a:rPr lang="en-US" altLang="zh-CN" sz="1500" b="1" i="1">
                                <a:solidFill>
                                  <a:srgbClr val="00B050"/>
                                </a:solidFill>
                                <a:latin typeface="Cambria Math"/>
                                <a:ea typeface="宋体" charset="-122"/>
                              </a:rPr>
                              <m:t>(</m:t>
                            </m:r>
                            <m:sSub>
                              <m:sSubPr>
                                <m:ctrlPr>
                                  <a:rPr lang="en-US" altLang="zh-CN" sz="1500" b="1" i="1">
                                    <a:solidFill>
                                      <a:srgbClr val="00B050"/>
                                    </a:solidFill>
                                    <a:latin typeface="Cambria Math" panose="02040503050406030204" pitchFamily="18" charset="0"/>
                                    <a:ea typeface="宋体" charset="-122"/>
                                  </a:rPr>
                                </m:ctrlPr>
                              </m:sSubPr>
                              <m:e>
                                <m:r>
                                  <a:rPr lang="en-US" altLang="zh-CN" sz="1500" b="1" i="1">
                                    <a:solidFill>
                                      <a:srgbClr val="00B050"/>
                                    </a:solidFill>
                                    <a:latin typeface="Cambria Math"/>
                                    <a:ea typeface="宋体" charset="-122"/>
                                  </a:rPr>
                                  <m:t>𝒅</m:t>
                                </m:r>
                              </m:e>
                              <m:sub>
                                <m:r>
                                  <a:rPr lang="en-US" altLang="zh-CN" sz="1500" b="1" i="1">
                                    <a:solidFill>
                                      <a:srgbClr val="00B050"/>
                                    </a:solidFill>
                                    <a:latin typeface="Cambria Math"/>
                                    <a:ea typeface="宋体" charset="-122"/>
                                  </a:rPr>
                                  <m:t>𝒐</m:t>
                                </m:r>
                              </m:sub>
                            </m:sSub>
                            <m:d>
                              <m:dPr>
                                <m:ctrlPr>
                                  <a:rPr lang="en-US" altLang="zh-CN" sz="1500" b="1" i="1">
                                    <a:solidFill>
                                      <a:srgbClr val="00B050"/>
                                    </a:solidFill>
                                    <a:latin typeface="Cambria Math" panose="02040503050406030204" pitchFamily="18" charset="0"/>
                                    <a:ea typeface="宋体" charset="-122"/>
                                  </a:rPr>
                                </m:ctrlPr>
                              </m:dPr>
                              <m:e>
                                <m:r>
                                  <a:rPr lang="en-US" altLang="zh-CN" sz="1500" b="1" i="1">
                                    <a:solidFill>
                                      <a:srgbClr val="00B050"/>
                                    </a:solidFill>
                                    <a:latin typeface="Cambria Math"/>
                                    <a:ea typeface="宋体" charset="-122"/>
                                  </a:rPr>
                                  <m:t>𝒌</m:t>
                                </m:r>
                              </m:e>
                            </m:d>
                            <m:r>
                              <a:rPr lang="en-US" altLang="zh-CN" sz="1500" b="1" i="1">
                                <a:solidFill>
                                  <a:srgbClr val="00B050"/>
                                </a:solidFill>
                                <a:latin typeface="Cambria Math"/>
                                <a:ea typeface="宋体" charset="-122"/>
                              </a:rPr>
                              <m:t>−</m:t>
                            </m:r>
                            <m:sSub>
                              <m:sSubPr>
                                <m:ctrlPr>
                                  <a:rPr lang="en-US" altLang="zh-CN" sz="1500" b="1" i="1">
                                    <a:solidFill>
                                      <a:srgbClr val="00B050"/>
                                    </a:solidFill>
                                    <a:latin typeface="Cambria Math" panose="02040503050406030204" pitchFamily="18" charset="0"/>
                                    <a:ea typeface="宋体" charset="-122"/>
                                  </a:rPr>
                                </m:ctrlPr>
                              </m:sSubPr>
                              <m:e>
                                <m:r>
                                  <a:rPr lang="en-US" altLang="zh-CN" sz="1500" b="1" i="1">
                                    <a:solidFill>
                                      <a:srgbClr val="00B050"/>
                                    </a:solidFill>
                                    <a:latin typeface="Cambria Math"/>
                                    <a:ea typeface="宋体" charset="-122"/>
                                  </a:rPr>
                                  <m:t>𝒚𝒐</m:t>
                                </m:r>
                              </m:e>
                              <m:sub>
                                <m:r>
                                  <a:rPr lang="en-US" altLang="zh-CN" sz="1500" b="1" i="1">
                                    <a:solidFill>
                                      <a:srgbClr val="00B050"/>
                                    </a:solidFill>
                                    <a:latin typeface="Cambria Math"/>
                                    <a:ea typeface="宋体" charset="-122"/>
                                  </a:rPr>
                                  <m:t>𝒐</m:t>
                                </m:r>
                              </m:sub>
                            </m:sSub>
                            <m:r>
                              <a:rPr lang="en-US" altLang="zh-CN" sz="1500" b="1" i="1">
                                <a:solidFill>
                                  <a:srgbClr val="00B050"/>
                                </a:solidFill>
                                <a:latin typeface="Cambria Math"/>
                                <a:ea typeface="宋体" charset="-122"/>
                              </a:rPr>
                              <m:t>(</m:t>
                            </m:r>
                            <m:r>
                              <a:rPr lang="en-US" altLang="zh-CN" sz="1500" b="1" i="1">
                                <a:solidFill>
                                  <a:srgbClr val="00B050"/>
                                </a:solidFill>
                                <a:latin typeface="Cambria Math"/>
                                <a:ea typeface="宋体" charset="-122"/>
                              </a:rPr>
                              <m:t>𝒌</m:t>
                            </m:r>
                            <m:r>
                              <a:rPr lang="en-US" altLang="zh-CN" sz="1500" b="1" i="1">
                                <a:solidFill>
                                  <a:srgbClr val="00B050"/>
                                </a:solidFill>
                                <a:latin typeface="Cambria Math"/>
                                <a:ea typeface="宋体" charset="-122"/>
                              </a:rPr>
                              <m:t>))</m:t>
                            </m:r>
                          </m:e>
                          <m:sup>
                            <m:r>
                              <a:rPr lang="en-US" altLang="zh-CN" sz="1500" b="1" i="1">
                                <a:solidFill>
                                  <a:srgbClr val="00B050"/>
                                </a:solidFill>
                                <a:latin typeface="Cambria Math"/>
                                <a:ea typeface="宋体" charset="-122"/>
                              </a:rPr>
                              <m:t>𝟐</m:t>
                            </m:r>
                          </m:sup>
                        </m:sSup>
                      </m:e>
                    </m:nary>
                  </m:oMath>
                </a14:m>
                <a:endParaRPr lang="zh-CN" altLang="en-US" sz="1500" b="1" dirty="0">
                  <a:solidFill>
                    <a:prstClr val="black"/>
                  </a:solidFill>
                  <a:latin typeface="Times New Roman" panose="02020603050405020304" pitchFamily="18" charset="0"/>
                  <a:ea typeface="新宋体"/>
                  <a:cs typeface="Times New Roman" panose="02020603050405020304" pitchFamily="18" charset="0"/>
                </a:endParaRPr>
              </a:p>
              <a:p>
                <a:r>
                  <a:rPr lang="en-US" altLang="zh-CN" sz="1500" dirty="0">
                    <a:solidFill>
                      <a:prstClr val="black"/>
                    </a:solidFill>
                    <a:latin typeface="Times New Roman" panose="02020603050405020304" pitchFamily="18" charset="0"/>
                    <a:ea typeface="新宋体"/>
                    <a:cs typeface="Times New Roman" panose="02020603050405020304" pitchFamily="18" charset="0"/>
                  </a:rPr>
                  <a:t>        }</a:t>
                </a:r>
              </a:p>
              <a:p>
                <a:r>
                  <a:rPr lang="en-US" altLang="zh-CN" sz="1500" dirty="0">
                    <a:solidFill>
                      <a:prstClr val="black"/>
                    </a:solidFill>
                    <a:latin typeface="Times New Roman" panose="02020603050405020304" pitchFamily="18" charset="0"/>
                    <a:ea typeface="新宋体"/>
                    <a:cs typeface="Times New Roman" panose="02020603050405020304" pitchFamily="18" charset="0"/>
                  </a:rPr>
                  <a:t>}</a:t>
                </a:r>
              </a:p>
              <a:p>
                <a:endParaRPr lang="zh-CN" altLang="en-US" sz="1500" dirty="0">
                  <a:solidFill>
                    <a:prstClr val="black"/>
                  </a:solidFill>
                  <a:latin typeface="Times New Roman" panose="02020603050405020304" pitchFamily="18" charset="0"/>
                  <a:ea typeface="新宋体"/>
                  <a:cs typeface="Times New Roman" panose="02020603050405020304" pitchFamily="18" charset="0"/>
                </a:endParaRPr>
              </a:p>
              <a:p>
                <a:endParaRPr lang="zh-CN" altLang="en-US" sz="1500" dirty="0">
                  <a:latin typeface="Times New Roman" panose="02020603050405020304" pitchFamily="18" charset="0"/>
                  <a:cs typeface="Times New Roman" panose="02020603050405020304" pitchFamily="18"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0" y="0"/>
                <a:ext cx="9144000" cy="6858000"/>
              </a:xfrm>
              <a:blipFill rotWithShape="0">
                <a:blip r:embed="rId1"/>
                <a:stretch>
                  <a:fillRect t="-622"/>
                </a:stretch>
              </a:blipFill>
            </p:spPr>
            <p:txBody>
              <a:bodyPr/>
              <a:lstStyle/>
              <a:p>
                <a:r>
                  <a:rPr lang="zh-CN" altLang="en-US">
                    <a:noFill/>
                  </a:rPr>
                  <a:t> </a:t>
                </a:r>
                <a:endParaRPr lang="zh-CN" altLang="en-US">
                  <a:noFill/>
                </a:endParaRPr>
              </a:p>
            </p:txBody>
          </p:sp>
        </mc:Fallback>
      </mc:AlternateContent>
      <p:sp>
        <p:nvSpPr>
          <p:cNvPr id="2" name="动作按钮: 上一张 1">
            <a:hlinkClick r:id="rId2" action="ppaction://hlinksldjump" highlightClick="1"/>
          </p:cNvPr>
          <p:cNvSpPr/>
          <p:nvPr/>
        </p:nvSpPr>
        <p:spPr>
          <a:xfrm>
            <a:off x="6399330" y="4894008"/>
            <a:ext cx="458670" cy="249492"/>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ISPRING_RESOURCE_PATHS_HASH_PRESENTER" val="1249958021dde151a3d536aa86cd487bbbac94bc"/>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17406</Words>
  <Application>WPS 演示</Application>
  <PresentationFormat>自定义</PresentationFormat>
  <Paragraphs>1442</Paragraphs>
  <Slides>105</Slides>
  <Notes>58</Notes>
  <HiddenSlides>0</HiddenSlides>
  <MMClips>0</MMClips>
  <ScaleCrop>false</ScaleCrop>
  <HeadingPairs>
    <vt:vector size="8" baseType="variant">
      <vt:variant>
        <vt:lpstr>已用的字体</vt:lpstr>
      </vt:variant>
      <vt:variant>
        <vt:i4>32</vt:i4>
      </vt:variant>
      <vt:variant>
        <vt:lpstr>主题</vt:lpstr>
      </vt:variant>
      <vt:variant>
        <vt:i4>1</vt:i4>
      </vt:variant>
      <vt:variant>
        <vt:lpstr>嵌入 OLE 服务器</vt:lpstr>
      </vt:variant>
      <vt:variant>
        <vt:i4>6</vt:i4>
      </vt:variant>
      <vt:variant>
        <vt:lpstr>幻灯片标题</vt:lpstr>
      </vt:variant>
      <vt:variant>
        <vt:i4>105</vt:i4>
      </vt:variant>
    </vt:vector>
  </HeadingPairs>
  <TitlesOfParts>
    <vt:vector size="144" baseType="lpstr">
      <vt:lpstr>Arial</vt:lpstr>
      <vt:lpstr>宋体</vt:lpstr>
      <vt:lpstr>Wingdings</vt:lpstr>
      <vt:lpstr>Calibri</vt:lpstr>
      <vt:lpstr>Times New Roman</vt:lpstr>
      <vt:lpstr>楷体_GB2312</vt:lpstr>
      <vt:lpstr>新宋体</vt:lpstr>
      <vt:lpstr>Wingdings 2</vt:lpstr>
      <vt:lpstr>Malgun Gothic</vt:lpstr>
      <vt:lpstr>微软雅黑</vt:lpstr>
      <vt:lpstr>Arial Unicode MS</vt:lpstr>
      <vt:lpstr>Symbol</vt:lpstr>
      <vt:lpstr>-apple-system</vt:lpstr>
      <vt:lpstr>Segoe Print</vt:lpstr>
      <vt:lpstr>Comic Sans MS</vt:lpstr>
      <vt:lpstr>PMingLiU</vt:lpstr>
      <vt:lpstr>PMingLiU-ExtB</vt:lpstr>
      <vt:lpstr>华文新魏</vt:lpstr>
      <vt:lpstr>Tahoma</vt:lpstr>
      <vt:lpstr>Arial Black</vt:lpstr>
      <vt:lpstr>华文细黑</vt:lpstr>
      <vt:lpstr>楷体_GB2312</vt:lpstr>
      <vt:lpstr>Palatino Linotype</vt:lpstr>
      <vt:lpstr>黑体</vt:lpstr>
      <vt:lpstr>Wingdings 3</vt:lpstr>
      <vt:lpstr>Verdana</vt:lpstr>
      <vt:lpstr>Wingdings 2</vt:lpstr>
      <vt:lpstr>隶书</vt:lpstr>
      <vt:lpstr>楷体</vt:lpstr>
      <vt:lpstr>Cambria Math</vt:lpstr>
      <vt:lpstr>PMingLiU</vt:lpstr>
      <vt:lpstr>MS PGothic</vt:lpstr>
      <vt:lpstr>Office 테마</vt:lpstr>
      <vt:lpstr>Equation.DSMT4</vt:lpstr>
      <vt:lpstr>Equation.3</vt:lpstr>
      <vt:lpstr>Equation.3</vt:lpstr>
      <vt:lpstr>Equation.3</vt:lpstr>
      <vt:lpstr>Equation.3</vt:lpstr>
      <vt:lpstr>Visio.Drawing.11</vt:lpstr>
      <vt:lpstr>PowerPoint 演示文稿</vt:lpstr>
      <vt:lpstr>PowerPoint 演示文稿</vt:lpstr>
      <vt:lpstr>神经计算（Neural Computation）</vt:lpstr>
      <vt:lpstr>1  人工神经网络研究的进展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人工神经网络的结构</vt:lpstr>
      <vt:lpstr>PowerPoint 演示文稿</vt:lpstr>
      <vt:lpstr>PowerPoint 演示文稿</vt:lpstr>
      <vt:lpstr>人工神经元的结构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线性阈值单元</vt:lpstr>
      <vt:lpstr>TLU</vt:lpstr>
      <vt:lpstr>TLU</vt:lpstr>
      <vt:lpstr>PowerPoint 演示文稿</vt:lpstr>
      <vt:lpstr>PowerPoint 演示文稿</vt:lpstr>
      <vt:lpstr>PowerPoint 演示文稿</vt:lpstr>
      <vt:lpstr>PowerPoint 演示文稿</vt:lpstr>
      <vt:lpstr>单个TLU的局限性</vt:lpstr>
      <vt:lpstr>人工神经网络的基本特性和结构</vt:lpstr>
      <vt:lpstr>PowerPoint 演示文稿</vt:lpstr>
      <vt:lpstr>PowerPoint 演示文稿</vt:lpstr>
      <vt:lpstr>人工神经网络的基本结构</vt:lpstr>
      <vt:lpstr>人工神经网络的基本结构</vt:lpstr>
      <vt:lpstr>ANN的主要学习算法</vt:lpstr>
      <vt:lpstr>5.2.3 人工神经网络的典型模型</vt:lpstr>
      <vt:lpstr>PowerPoint 演示文稿</vt:lpstr>
      <vt:lpstr>PowerPoint 演示文稿</vt:lpstr>
      <vt:lpstr>PowerPoint 演示文稿</vt:lpstr>
      <vt:lpstr>5.2.4  基于神经网络的知识表示与推理 </vt:lpstr>
      <vt:lpstr>PowerPoint 演示文稿</vt:lpstr>
      <vt:lpstr>PowerPoint 演示文稿</vt:lpstr>
      <vt:lpstr>PowerPoint 演示文稿</vt:lpstr>
      <vt:lpstr>PowerPoint 演示文稿</vt:lpstr>
      <vt:lpstr>2.基于神经网络的推理 </vt:lpstr>
      <vt:lpstr>PowerPoint 演示文稿</vt:lpstr>
      <vt:lpstr>PowerPoint 演示文稿</vt:lpstr>
      <vt:lpstr>人工神经网络模型的研究</vt:lpstr>
      <vt:lpstr>PowerPoint 演示文稿</vt:lpstr>
      <vt:lpstr>人工神经网络智能信息处理系统的应用研究</vt:lpstr>
      <vt:lpstr>PowerPoint 演示文稿</vt:lpstr>
      <vt:lpstr>PowerPoint 演示文稿</vt:lpstr>
      <vt:lpstr>反向传播 (back－propagation,BP)算法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BP 算法实例  </vt:lpstr>
      <vt:lpstr>PowerPoint 演示文稿</vt:lpstr>
      <vt:lpstr>PowerPoint 演示文稿</vt:lpstr>
      <vt:lpstr>PowerPoint 演示文稿</vt:lpstr>
      <vt:lpstr>PowerPoint 演示文稿</vt:lpstr>
      <vt:lpstr>BP 算法变量定义 </vt:lpstr>
      <vt:lpstr>PowerPoint 演示文稿</vt:lpstr>
      <vt:lpstr>BP 算法流程图</vt:lpstr>
      <vt:lpstr>BP 算法步骤 </vt:lpstr>
      <vt:lpstr>Training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BP 算法改进  </vt:lpstr>
      <vt:lpstr>几个问题的讨论 </vt:lpstr>
      <vt:lpstr>BP 网络结构体</vt:lpstr>
      <vt:lpstr>BP 网络的构造</vt:lpstr>
      <vt:lpstr>BP 算法的主要函数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34594</cp:lastModifiedBy>
  <cp:revision>94</cp:revision>
  <dcterms:created xsi:type="dcterms:W3CDTF">2014-02-18T09:33:00Z</dcterms:created>
  <dcterms:modified xsi:type="dcterms:W3CDTF">2021-03-01T03:30:16Z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