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59" r:id="rId12"/>
    <p:sldId id="261" r:id="rId13"/>
    <p:sldId id="272" r:id="rId14"/>
    <p:sldId id="271" r:id="rId15"/>
    <p:sldId id="273" r:id="rId16"/>
    <p:sldId id="262" r:id="rId17"/>
    <p:sldId id="274" r:id="rId18"/>
    <p:sldId id="263" r:id="rId19"/>
    <p:sldId id="275" r:id="rId20"/>
    <p:sldId id="281" r:id="rId21"/>
    <p:sldId id="276" r:id="rId22"/>
    <p:sldId id="283" r:id="rId23"/>
    <p:sldId id="285" r:id="rId24"/>
    <p:sldId id="277" r:id="rId25"/>
    <p:sldId id="282" r:id="rId26"/>
    <p:sldId id="278" r:id="rId27"/>
    <p:sldId id="279" r:id="rId28"/>
    <p:sldId id="280" r:id="rId29"/>
    <p:sldId id="284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5" Type="http://schemas.openxmlformats.org/officeDocument/2006/relationships/image" Target="../media/image5.wmf"/><Relationship Id="rId10" Type="http://schemas.openxmlformats.org/officeDocument/2006/relationships/image" Target="../media/image10.emf"/><Relationship Id="rId4" Type="http://schemas.openxmlformats.org/officeDocument/2006/relationships/image" Target="../media/image4.w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e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0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w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emf"/><Relationship Id="rId4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4.wmf"/><Relationship Id="rId3" Type="http://schemas.openxmlformats.org/officeDocument/2006/relationships/image" Target="../media/image19.wmf"/><Relationship Id="rId7" Type="http://schemas.openxmlformats.org/officeDocument/2006/relationships/image" Target="../media/image23.e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e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19" Type="http://schemas.openxmlformats.org/officeDocument/2006/relationships/image" Target="../media/image35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e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6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3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4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9568-1D33-4919-86A4-7EB9852C274E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C1C4-34D8-4721-A655-7D1692876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7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image" Target="../media/image65.emf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62.emf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3.png"/><Relationship Id="rId4" Type="http://schemas.openxmlformats.org/officeDocument/2006/relationships/image" Target="../media/image70.emf"/><Relationship Id="rId9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84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83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7.wmf"/><Relationship Id="rId3" Type="http://schemas.openxmlformats.org/officeDocument/2006/relationships/oleObject" Target="../embeddings/oleObject66.bin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6.wmf"/><Relationship Id="rId5" Type="http://schemas.openxmlformats.org/officeDocument/2006/relationships/image" Target="../media/image91.png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87.wmf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101.e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17.w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9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image" Target="../media/image36.png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7" Type="http://schemas.openxmlformats.org/officeDocument/2006/relationships/image" Target="../media/image18.wmf"/><Relationship Id="rId2" Type="http://schemas.openxmlformats.org/officeDocument/2006/relationships/control" Target="../activeX/activeX1.xml"/><Relationship Id="rId16" Type="http://schemas.openxmlformats.org/officeDocument/2006/relationships/oleObject" Target="../embeddings/oleObject21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7.png"/><Relationship Id="rId31" Type="http://schemas.openxmlformats.org/officeDocument/2006/relationships/oleObject" Target="../embeddings/oleObject28.bin"/><Relationship Id="rId44" Type="http://schemas.openxmlformats.org/officeDocument/2006/relationships/image" Target="../media/image38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emf"/><Relationship Id="rId30" Type="http://schemas.openxmlformats.org/officeDocument/2006/relationships/image" Target="../media/image28.wmf"/><Relationship Id="rId35" Type="http://schemas.openxmlformats.org/officeDocument/2006/relationships/image" Target="../media/image30.wmf"/><Relationship Id="rId43" Type="http://schemas.openxmlformats.org/officeDocument/2006/relationships/image" Target="../media/image34.wmf"/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emf"/><Relationship Id="rId25" Type="http://schemas.openxmlformats.org/officeDocument/2006/relationships/image" Target="../media/image26.wmf"/><Relationship Id="rId33" Type="http://schemas.openxmlformats.org/officeDocument/2006/relationships/image" Target="../media/image29.wmf"/><Relationship Id="rId38" Type="http://schemas.openxmlformats.org/officeDocument/2006/relationships/oleObject" Target="../embeddings/oleObject32.bin"/><Relationship Id="rId20" Type="http://schemas.openxmlformats.org/officeDocument/2006/relationships/oleObject" Target="../embeddings/oleObject22.bin"/><Relationship Id="rId41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12207" y="0"/>
            <a:ext cx="597693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/>
              </a:rPr>
              <a:t>第十三章  波动光学基础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8368" y="606965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CC0000"/>
                </a:solidFill>
                <a:latin typeface="仿宋_GB2312"/>
              </a:rPr>
              <a:t>光程</a:t>
            </a:r>
            <a:r>
              <a:rPr lang="en-US" altLang="zh-CN" sz="2800" b="1" i="1" dirty="0">
                <a:solidFill>
                  <a:srgbClr val="CC0000"/>
                </a:solidFill>
                <a:latin typeface="仿宋_GB2312"/>
              </a:rPr>
              <a:t>L</a:t>
            </a:r>
            <a:r>
              <a:rPr lang="en-US" altLang="zh-CN" sz="2800" b="1" dirty="0">
                <a:solidFill>
                  <a:srgbClr val="CC0000"/>
                </a:solidFill>
                <a:latin typeface="仿宋_GB2312"/>
              </a:rPr>
              <a:t>:</a:t>
            </a:r>
            <a:r>
              <a:rPr lang="en-US" altLang="zh-CN" sz="2800" b="1" dirty="0">
                <a:solidFill>
                  <a:srgbClr val="000000"/>
                </a:solidFill>
                <a:latin typeface="仿宋_GB231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仿宋_GB2312"/>
              </a:rPr>
              <a:t>介质折射率与光的几何路程之积</a:t>
            </a:r>
            <a:endParaRPr lang="en-US" sz="2800" b="1" dirty="0">
              <a:solidFill>
                <a:srgbClr val="000000"/>
              </a:solidFill>
              <a:latin typeface="仿宋_GB2312"/>
            </a:endParaRP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238056" y="1861089"/>
            <a:ext cx="3276600" cy="1803400"/>
            <a:chOff x="0" y="0"/>
            <a:chExt cx="2064" cy="1136"/>
          </a:xfrm>
        </p:grpSpPr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0" y="12"/>
              <a:ext cx="2064" cy="1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V="1">
              <a:off x="387" y="576"/>
              <a:ext cx="1290" cy="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01" y="75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387" y="222"/>
              <a:ext cx="1290" cy="3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178" y="77"/>
            <a:ext cx="20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" r:id="rId3" imgW="320140" imgH="473807" progId="Equation.3">
                    <p:embed/>
                  </p:oleObj>
                </mc:Choice>
                <mc:Fallback>
                  <p:oleObj r:id="rId3" imgW="320140" imgH="4738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" y="77"/>
                          <a:ext cx="20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946" y="709"/>
              <a:ext cx="129" cy="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946" y="377"/>
              <a:ext cx="129" cy="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1548" y="310"/>
              <a:ext cx="3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946" y="0"/>
            <a:ext cx="24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r:id="rId5" imgW="128562" imgH="218556" progId="Equation.3">
                    <p:embed/>
                  </p:oleObj>
                </mc:Choice>
                <mc:Fallback>
                  <p:oleObj r:id="rId5" imgW="128562" imgH="2185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0"/>
                          <a:ext cx="24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01" y="9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0" y="592"/>
              <a:ext cx="2064" cy="544"/>
            </a:xfrm>
            <a:prstGeom prst="rect">
              <a:avLst/>
            </a:prstGeom>
            <a:solidFill>
              <a:srgbClr val="FFC0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Object 15"/>
            <p:cNvGraphicFramePr>
              <a:graphicFrameLocks noChangeAspect="1"/>
            </p:cNvGraphicFramePr>
            <p:nvPr/>
          </p:nvGraphicFramePr>
          <p:xfrm>
            <a:off x="144" y="739"/>
            <a:ext cx="19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r:id="rId7" imgW="358557" imgH="473807" progId="Equation.3">
                    <p:embed/>
                  </p:oleObj>
                </mc:Choice>
                <mc:Fallback>
                  <p:oleObj r:id="rId7" imgW="358557" imgH="4738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739"/>
                          <a:ext cx="19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6"/>
            <p:cNvGraphicFramePr>
              <a:graphicFrameLocks noChangeAspect="1"/>
            </p:cNvGraphicFramePr>
            <p:nvPr/>
          </p:nvGraphicFramePr>
          <p:xfrm>
            <a:off x="947" y="677"/>
            <a:ext cx="26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r:id="rId9" imgW="192168" imgH="320280" progId="Equation.3">
                    <p:embed/>
                  </p:oleObj>
                </mc:Choice>
                <mc:Fallback>
                  <p:oleObj r:id="rId9" imgW="192168" imgH="320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677"/>
                          <a:ext cx="26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7"/>
            <p:cNvGraphicFramePr>
              <a:graphicFrameLocks noChangeAspect="1"/>
            </p:cNvGraphicFramePr>
            <p:nvPr/>
          </p:nvGraphicFramePr>
          <p:xfrm>
            <a:off x="1769" y="680"/>
            <a:ext cx="285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r:id="rId11" imgW="167205" imgH="231514" progId="Equation.DSMT4">
                    <p:embed/>
                  </p:oleObj>
                </mc:Choice>
                <mc:Fallback>
                  <p:oleObj r:id="rId11" imgW="167205" imgH="2315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680"/>
                          <a:ext cx="285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238056" y="1862677"/>
            <a:ext cx="3276600" cy="935037"/>
          </a:xfrm>
          <a:prstGeom prst="rect">
            <a:avLst/>
          </a:prstGeom>
          <a:solidFill>
            <a:srgbClr val="FC04C7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90136"/>
              </p:ext>
            </p:extLst>
          </p:nvPr>
        </p:nvGraphicFramePr>
        <p:xfrm>
          <a:off x="8063806" y="2076989"/>
          <a:ext cx="4159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r:id="rId13" imgW="154411" imgH="231616" progId="Equation.DSMT4">
                  <p:embed/>
                </p:oleObj>
              </mc:Choice>
              <mc:Fallback>
                <p:oleObj r:id="rId13" imgW="154411" imgH="2316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806" y="2076989"/>
                        <a:ext cx="4159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92547"/>
              </p:ext>
            </p:extLst>
          </p:nvPr>
        </p:nvGraphicFramePr>
        <p:xfrm>
          <a:off x="2250381" y="1876538"/>
          <a:ext cx="24145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r:id="rId15" imgW="841854" imgH="229597" progId="Equation.DSMT4">
                  <p:embed/>
                </p:oleObj>
              </mc:Choice>
              <mc:Fallback>
                <p:oleObj r:id="rId15" imgW="841854" imgH="229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81" y="1876538"/>
                        <a:ext cx="2414588" cy="635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94619" y="1876538"/>
            <a:ext cx="3051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光程差</a:t>
            </a:r>
          </a:p>
        </p:txBody>
      </p:sp>
      <p:graphicFrame>
        <p:nvGraphicFramePr>
          <p:cNvPr id="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41348"/>
              </p:ext>
            </p:extLst>
          </p:nvPr>
        </p:nvGraphicFramePr>
        <p:xfrm>
          <a:off x="2275781" y="2597263"/>
          <a:ext cx="23939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r:id="rId17" imgW="701239" imgH="395244" progId="Equation.DSMT4">
                  <p:embed/>
                </p:oleObj>
              </mc:Choice>
              <mc:Fallback>
                <p:oleObj r:id="rId17" imgW="701239" imgH="3952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781" y="2597263"/>
                        <a:ext cx="2393950" cy="112553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94619" y="2876663"/>
            <a:ext cx="19859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相位差</a:t>
            </a:r>
          </a:p>
        </p:txBody>
      </p:sp>
      <p:graphicFrame>
        <p:nvGraphicFramePr>
          <p:cNvPr id="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88216"/>
              </p:ext>
            </p:extLst>
          </p:nvPr>
        </p:nvGraphicFramePr>
        <p:xfrm>
          <a:off x="2855219" y="4048238"/>
          <a:ext cx="23129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r:id="rId19" imgW="800038" imgH="180778" progId="Equation.DSMT4">
                  <p:embed/>
                </p:oleObj>
              </mc:Choice>
              <mc:Fallback>
                <p:oleObj r:id="rId19" imgW="800038" imgH="18077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19" y="4048238"/>
                        <a:ext cx="23129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29659"/>
              </p:ext>
            </p:extLst>
          </p:nvPr>
        </p:nvGraphicFramePr>
        <p:xfrm>
          <a:off x="5736531" y="3752963"/>
          <a:ext cx="23034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21" imgW="876253" imgH="380895" progId="Equation.DSMT4">
                  <p:embed/>
                </p:oleObj>
              </mc:Choice>
              <mc:Fallback>
                <p:oleObj r:id="rId21" imgW="876253" imgH="3808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531" y="3752963"/>
                        <a:ext cx="23034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26"/>
          <p:cNvSpPr txBox="1">
            <a:spLocks noChangeArrowheads="1"/>
          </p:cNvSpPr>
          <p:nvPr/>
        </p:nvSpPr>
        <p:spPr bwMode="auto">
          <a:xfrm>
            <a:off x="696219" y="3968863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相干相长</a:t>
            </a:r>
          </a:p>
        </p:txBody>
      </p:sp>
      <p:graphicFrame>
        <p:nvGraphicFramePr>
          <p:cNvPr id="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85822"/>
              </p:ext>
            </p:extLst>
          </p:nvPr>
        </p:nvGraphicFramePr>
        <p:xfrm>
          <a:off x="2712344" y="4810238"/>
          <a:ext cx="3133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r:id="rId23" imgW="1152476" imgH="237954" progId="Equation.DSMT4">
                  <p:embed/>
                </p:oleObj>
              </mc:Choice>
              <mc:Fallback>
                <p:oleObj r:id="rId23" imgW="1152476" imgH="2379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344" y="4810238"/>
                        <a:ext cx="31337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54954"/>
              </p:ext>
            </p:extLst>
          </p:nvPr>
        </p:nvGraphicFramePr>
        <p:xfrm>
          <a:off x="5879406" y="4616563"/>
          <a:ext cx="24907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r:id="rId25" imgW="895201" imgH="380895" progId="Equation.DSMT4">
                  <p:embed/>
                </p:oleObj>
              </mc:Choice>
              <mc:Fallback>
                <p:oleObj r:id="rId25" imgW="895201" imgH="3808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406" y="4616563"/>
                        <a:ext cx="24907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9"/>
          <p:cNvSpPr txBox="1">
            <a:spLocks noChangeArrowheads="1"/>
          </p:cNvSpPr>
          <p:nvPr/>
        </p:nvSpPr>
        <p:spPr bwMode="auto">
          <a:xfrm>
            <a:off x="696219" y="4889613"/>
            <a:ext cx="1831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相干相消</a:t>
            </a:r>
          </a:p>
        </p:txBody>
      </p:sp>
      <p:sp>
        <p:nvSpPr>
          <p:cNvPr id="42" name="TextBox 30"/>
          <p:cNvSpPr txBox="1">
            <a:spLocks noChangeArrowheads="1"/>
          </p:cNvSpPr>
          <p:nvPr/>
        </p:nvSpPr>
        <p:spPr bwMode="auto">
          <a:xfrm>
            <a:off x="596206" y="5737338"/>
            <a:ext cx="7632700" cy="1077912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光程差为半波长的偶数倍时，相干相长；为奇数倍时，相干相消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521594" y="3795825"/>
            <a:ext cx="7921625" cy="1870075"/>
          </a:xfrm>
          <a:prstGeom prst="rect">
            <a:avLst/>
          </a:prstGeom>
          <a:noFill/>
          <a:ln w="254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29975"/>
              </p:ext>
            </p:extLst>
          </p:nvPr>
        </p:nvGraphicFramePr>
        <p:xfrm>
          <a:off x="6806507" y="614475"/>
          <a:ext cx="16367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r:id="rId27" imgW="435200" imgH="179200" progId="Equation.DSMT4">
                  <p:embed/>
                </p:oleObj>
              </mc:Choice>
              <mc:Fallback>
                <p:oleObj r:id="rId27" imgW="435200" imgH="17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507" y="614475"/>
                        <a:ext cx="1636712" cy="6762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95211"/>
              </p:ext>
            </p:extLst>
          </p:nvPr>
        </p:nvGraphicFramePr>
        <p:xfrm>
          <a:off x="2098226" y="1237201"/>
          <a:ext cx="4657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29" imgW="1553361" imgH="203601" progId="Equation.3">
                  <p:embed/>
                </p:oleObj>
              </mc:Choice>
              <mc:Fallback>
                <p:oleObj r:id="rId29" imgW="1553361" imgH="2036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226" y="1237201"/>
                        <a:ext cx="46577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33" grpId="0" autoUpdateAnimBg="0"/>
      <p:bldP spid="35" grpId="0" autoUpdateAnimBg="0"/>
      <p:bldP spid="38" grpId="0" autoUpdateAnimBg="0"/>
      <p:bldP spid="41" grpId="0" autoUpdateAnimBg="0"/>
      <p:bldP spid="42" grpId="0" bldLvl="0" animBg="1" autoUpdateAnimBg="0"/>
      <p:bldP spid="4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31327"/>
              </p:ext>
            </p:extLst>
          </p:nvPr>
        </p:nvGraphicFramePr>
        <p:xfrm>
          <a:off x="63944" y="-24479"/>
          <a:ext cx="58943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" y="-24479"/>
                        <a:ext cx="58943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334481" y="1400176"/>
            <a:ext cx="4113424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一系列明暗相间的、平行于棱边的平直条纹。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46556" y="-49879"/>
            <a:ext cx="4322763" cy="2667000"/>
            <a:chOff x="4635500" y="4218384"/>
            <a:chExt cx="4322763" cy="26670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4864100" y="4218384"/>
              <a:ext cx="4094163" cy="2667000"/>
              <a:chOff x="2496" y="1920"/>
              <a:chExt cx="2579" cy="1673"/>
            </a:xfrm>
          </p:grpSpPr>
          <p:sp>
            <p:nvSpPr>
              <p:cNvPr id="30" name="AutoShape 4"/>
              <p:cNvSpPr>
                <a:spLocks noChangeArrowheads="1"/>
              </p:cNvSpPr>
              <p:nvPr/>
            </p:nvSpPr>
            <p:spPr bwMode="auto">
              <a:xfrm rot="1901216">
                <a:off x="2496" y="1920"/>
                <a:ext cx="2293" cy="1673"/>
              </a:xfrm>
              <a:prstGeom prst="parallelogram">
                <a:avLst>
                  <a:gd name="adj" fmla="val 80218"/>
                </a:avLst>
              </a:prstGeom>
              <a:solidFill>
                <a:srgbClr val="C9F7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AutoShape 5"/>
              <p:cNvSpPr>
                <a:spLocks noChangeArrowheads="1"/>
              </p:cNvSpPr>
              <p:nvPr/>
            </p:nvSpPr>
            <p:spPr bwMode="auto">
              <a:xfrm rot="21426949" flipH="1">
                <a:off x="3011" y="2692"/>
                <a:ext cx="2064" cy="624"/>
              </a:xfrm>
              <a:prstGeom prst="rtTriangle">
                <a:avLst/>
              </a:prstGeom>
              <a:gradFill rotWithShape="0">
                <a:gsLst>
                  <a:gs pos="0">
                    <a:srgbClr val="808080"/>
                  </a:gs>
                  <a:gs pos="50000">
                    <a:srgbClr val="808080">
                      <a:gamma/>
                      <a:shade val="96078"/>
                      <a:invGamma/>
                    </a:srgbClr>
                  </a:gs>
                  <a:gs pos="100000">
                    <a:srgbClr val="808080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rot="20352843" flipH="1">
              <a:off x="4635500" y="5466159"/>
              <a:ext cx="1150938" cy="1214438"/>
            </a:xfrm>
            <a:prstGeom prst="parallelogram">
              <a:avLst>
                <a:gd name="adj" fmla="val 83593"/>
              </a:avLst>
            </a:prstGeom>
            <a:solidFill>
              <a:srgbClr val="0000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rot="20381440" flipH="1">
              <a:off x="4818063" y="5399484"/>
              <a:ext cx="1149350" cy="1214438"/>
            </a:xfrm>
            <a:prstGeom prst="parallelogram">
              <a:avLst>
                <a:gd name="adj" fmla="val 83593"/>
              </a:avLst>
            </a:prstGeom>
            <a:solidFill>
              <a:srgbClr val="FFFF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20381440" flipH="1">
              <a:off x="4999038" y="5334397"/>
              <a:ext cx="1150937" cy="1214437"/>
            </a:xfrm>
            <a:prstGeom prst="parallelogram">
              <a:avLst>
                <a:gd name="adj" fmla="val 83593"/>
              </a:avLst>
            </a:prstGeom>
            <a:solidFill>
              <a:srgbClr val="0000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20381440" flipH="1">
              <a:off x="5181600" y="5267722"/>
              <a:ext cx="1149350" cy="1214437"/>
            </a:xfrm>
            <a:prstGeom prst="parallelogram">
              <a:avLst>
                <a:gd name="adj" fmla="val 83593"/>
              </a:avLst>
            </a:prstGeom>
            <a:solidFill>
              <a:srgbClr val="FFFF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543549" y="4294587"/>
              <a:ext cx="3200400" cy="2046289"/>
              <a:chOff x="3404" y="2064"/>
              <a:chExt cx="2016" cy="1289"/>
            </a:xfrm>
          </p:grpSpPr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 rot="20381440" flipH="1">
                <a:off x="3404" y="2592"/>
                <a:ext cx="729" cy="761"/>
              </a:xfrm>
              <a:prstGeom prst="parallelogram">
                <a:avLst>
                  <a:gd name="adj" fmla="val 83593"/>
                </a:avLst>
              </a:prstGeom>
              <a:solidFill>
                <a:srgbClr val="FFFF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b="1" kern="120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6" name="Group 12"/>
              <p:cNvGrpSpPr>
                <a:grpSpLocks/>
              </p:cNvGrpSpPr>
              <p:nvPr/>
            </p:nvGrpSpPr>
            <p:grpSpPr bwMode="auto">
              <a:xfrm>
                <a:off x="3552" y="2064"/>
                <a:ext cx="1868" cy="1247"/>
                <a:chOff x="1252" y="864"/>
                <a:chExt cx="1868" cy="1247"/>
              </a:xfrm>
            </p:grpSpPr>
            <p:sp>
              <p:nvSpPr>
                <p:cNvPr id="17" name="AutoShape 13"/>
                <p:cNvSpPr>
                  <a:spLocks noChangeArrowheads="1"/>
                </p:cNvSpPr>
                <p:nvPr/>
              </p:nvSpPr>
              <p:spPr bwMode="auto">
                <a:xfrm rot="20354297" flipH="1">
                  <a:off x="1252" y="1343"/>
                  <a:ext cx="716" cy="768"/>
                </a:xfrm>
                <a:prstGeom prst="parallelogram">
                  <a:avLst>
                    <a:gd name="adj" fmla="val 83593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" name="AutoShape 14"/>
                <p:cNvSpPr>
                  <a:spLocks noChangeArrowheads="1"/>
                </p:cNvSpPr>
                <p:nvPr/>
              </p:nvSpPr>
              <p:spPr bwMode="auto">
                <a:xfrm rot="20382894" flipH="1">
                  <a:off x="1362" y="1322"/>
                  <a:ext cx="716" cy="742"/>
                </a:xfrm>
                <a:prstGeom prst="parallelogram">
                  <a:avLst>
                    <a:gd name="adj" fmla="val 83593"/>
                  </a:avLst>
                </a:prstGeom>
                <a:solidFill>
                  <a:srgbClr val="FFFF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" name="AutoShape 15"/>
                <p:cNvSpPr>
                  <a:spLocks noChangeArrowheads="1"/>
                </p:cNvSpPr>
                <p:nvPr/>
              </p:nvSpPr>
              <p:spPr bwMode="auto">
                <a:xfrm rot="20382894" flipH="1">
                  <a:off x="1473" y="1276"/>
                  <a:ext cx="715" cy="742"/>
                </a:xfrm>
                <a:prstGeom prst="parallelogram">
                  <a:avLst>
                    <a:gd name="adj" fmla="val 83593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0" name="AutoShape 16"/>
                <p:cNvSpPr>
                  <a:spLocks noChangeArrowheads="1"/>
                </p:cNvSpPr>
                <p:nvPr/>
              </p:nvSpPr>
              <p:spPr bwMode="auto">
                <a:xfrm rot="20382894" flipH="1">
                  <a:off x="1585" y="1235"/>
                  <a:ext cx="715" cy="742"/>
                </a:xfrm>
                <a:prstGeom prst="parallelogram">
                  <a:avLst>
                    <a:gd name="adj" fmla="val 83593"/>
                  </a:avLst>
                </a:prstGeom>
                <a:solidFill>
                  <a:srgbClr val="FFFF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" name="AutoShape 17"/>
                <p:cNvSpPr>
                  <a:spLocks noChangeArrowheads="1"/>
                </p:cNvSpPr>
                <p:nvPr/>
              </p:nvSpPr>
              <p:spPr bwMode="auto">
                <a:xfrm rot="20382894" flipH="1">
                  <a:off x="1698" y="1194"/>
                  <a:ext cx="716" cy="743"/>
                </a:xfrm>
                <a:prstGeom prst="parallelogram">
                  <a:avLst>
                    <a:gd name="adj" fmla="val 83593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22" name="Group 18"/>
                <p:cNvGrpSpPr>
                  <a:grpSpLocks/>
                </p:cNvGrpSpPr>
                <p:nvPr/>
              </p:nvGrpSpPr>
              <p:grpSpPr bwMode="auto">
                <a:xfrm>
                  <a:off x="1818" y="956"/>
                  <a:ext cx="1277" cy="945"/>
                  <a:chOff x="4080" y="1210"/>
                  <a:chExt cx="1275" cy="1010"/>
                </a:xfrm>
              </p:grpSpPr>
              <p:sp>
                <p:nvSpPr>
                  <p:cNvPr id="24" name="AutoShape 19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080" y="1426"/>
                    <a:ext cx="713" cy="794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FFFF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5" name="AutoShape 20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196" y="1380"/>
                    <a:ext cx="708" cy="795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0000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6" name="AutoShape 21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305" y="1339"/>
                    <a:ext cx="713" cy="794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FFFF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7" name="AutoShape 22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416" y="1296"/>
                    <a:ext cx="714" cy="793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0000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AutoShape 23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529" y="1253"/>
                    <a:ext cx="714" cy="794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FFFF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9" name="AutoShape 24"/>
                  <p:cNvSpPr>
                    <a:spLocks noChangeArrowheads="1"/>
                  </p:cNvSpPr>
                  <p:nvPr/>
                </p:nvSpPr>
                <p:spPr bwMode="auto">
                  <a:xfrm rot="20382894" flipH="1">
                    <a:off x="4641" y="1210"/>
                    <a:ext cx="714" cy="794"/>
                  </a:xfrm>
                  <a:prstGeom prst="parallelogram">
                    <a:avLst>
                      <a:gd name="adj" fmla="val 83593"/>
                    </a:avLst>
                  </a:prstGeom>
                  <a:solidFill>
                    <a:srgbClr val="000099"/>
                  </a:solidFill>
                  <a:ln w="9525">
                    <a:solidFill>
                      <a:srgbClr val="0000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800" b="1" kern="1200">
                        <a:solidFill>
                          <a:schemeClr val="hlink"/>
                        </a:solidFill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3" name="AutoShape 25"/>
                <p:cNvSpPr>
                  <a:spLocks noChangeArrowheads="1"/>
                </p:cNvSpPr>
                <p:nvPr/>
              </p:nvSpPr>
              <p:spPr bwMode="auto">
                <a:xfrm rot="19916224" flipH="1">
                  <a:off x="2544" y="864"/>
                  <a:ext cx="576" cy="864"/>
                </a:xfrm>
                <a:prstGeom prst="parallelogram">
                  <a:avLst>
                    <a:gd name="adj" fmla="val 88806"/>
                  </a:avLst>
                </a:prstGeom>
                <a:solidFill>
                  <a:srgbClr val="FFFF99"/>
                </a:solidFill>
                <a:ln w="9525">
                  <a:solidFill>
                    <a:srgbClr val="FFFF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2800" b="1" kern="1200">
                      <a:solidFill>
                        <a:schemeClr val="hlink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" name="AutoShape 26"/>
            <p:cNvSpPr>
              <a:spLocks noChangeArrowheads="1"/>
            </p:cNvSpPr>
            <p:nvPr/>
          </p:nvSpPr>
          <p:spPr bwMode="auto">
            <a:xfrm rot="20158151" flipH="1">
              <a:off x="5400675" y="5147072"/>
              <a:ext cx="1066800" cy="1295400"/>
            </a:xfrm>
            <a:prstGeom prst="parallelogram">
              <a:avLst>
                <a:gd name="adj" fmla="val 80259"/>
              </a:avLst>
            </a:prstGeom>
            <a:solidFill>
              <a:srgbClr val="0000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 rot="21433291" flipH="1">
              <a:off x="5702300" y="5437584"/>
              <a:ext cx="3209925" cy="984250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" name="Line 35"/>
            <p:cNvSpPr>
              <a:spLocks noChangeAspect="1" noChangeShapeType="1"/>
            </p:cNvSpPr>
            <p:nvPr/>
          </p:nvSpPr>
          <p:spPr bwMode="auto">
            <a:xfrm>
              <a:off x="7639050" y="5842397"/>
              <a:ext cx="0" cy="57626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7308850" y="5839222"/>
              <a:ext cx="3413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2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39059"/>
              </p:ext>
            </p:extLst>
          </p:nvPr>
        </p:nvGraphicFramePr>
        <p:xfrm>
          <a:off x="819944" y="2922810"/>
          <a:ext cx="28860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876300" imgH="219165" progId="Equation.3">
                  <p:embed/>
                </p:oleObj>
              </mc:Choice>
              <mc:Fallback>
                <p:oleObj name="Equation" r:id="rId5" imgW="876300" imgH="2191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4" y="2922810"/>
                        <a:ext cx="28860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9"/>
          <p:cNvSpPr txBox="1">
            <a:spLocks noChangeArrowheads="1"/>
          </p:cNvSpPr>
          <p:nvPr/>
        </p:nvSpPr>
        <p:spPr bwMode="auto">
          <a:xfrm>
            <a:off x="0" y="3749436"/>
            <a:ext cx="7705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厚度差为光在劈尖介质中波长的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 /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 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103"/>
          <p:cNvSpPr>
            <a:spLocks noRot="1" noChangeArrowheads="1"/>
          </p:cNvSpPr>
          <p:nvPr/>
        </p:nvSpPr>
        <p:spPr bwMode="auto">
          <a:xfrm>
            <a:off x="-13970" y="2219325"/>
            <a:ext cx="82819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两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相邻明纹（或暗纹）对应空气层厚度差</a:t>
            </a:r>
            <a:endParaRPr lang="zh-CN" altLang="en-US" sz="32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5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45490"/>
              </p:ext>
            </p:extLst>
          </p:nvPr>
        </p:nvGraphicFramePr>
        <p:xfrm>
          <a:off x="6510772" y="2683396"/>
          <a:ext cx="10429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342720" imgH="393480" progId="Equation.DSMT4">
                  <p:embed/>
                </p:oleObj>
              </mc:Choice>
              <mc:Fallback>
                <p:oleObj name="Equation" r:id="rId7" imgW="34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772" y="2683396"/>
                        <a:ext cx="10429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05767"/>
              </p:ext>
            </p:extLst>
          </p:nvPr>
        </p:nvGraphicFramePr>
        <p:xfrm>
          <a:off x="3569135" y="2657996"/>
          <a:ext cx="30178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135" y="2657996"/>
                        <a:ext cx="30178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9317" y="4271416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/>
            <a:r>
              <a:rPr lang="zh-CN" altLang="en-US" sz="3200" dirty="0">
                <a:solidFill>
                  <a:srgbClr val="0000FF"/>
                </a:solidFill>
                <a:ea typeface="+mn-ea"/>
              </a:rPr>
              <a:t>两相邻明纹（或暗纹）的间距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72705" y="4792377"/>
            <a:ext cx="242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 i="1" dirty="0">
                <a:solidFill>
                  <a:srgbClr val="000099"/>
                </a:solidFill>
                <a:ea typeface="仿宋_GB2312" pitchFamily="49" charset="-122"/>
              </a:rPr>
              <a:t>L</a:t>
            </a: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sz="3200" b="0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0" i="1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3200" b="0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/sin </a:t>
            </a:r>
            <a:r>
              <a:rPr lang="en-US" altLang="zh-CN" sz="3200" b="0" i="1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67980" y="5492465"/>
            <a:ext cx="2708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3200" b="0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0" i="1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3200" b="0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/</a:t>
            </a:r>
            <a:r>
              <a:rPr lang="en-US" altLang="zh-CN" sz="3200" b="0" i="1" dirty="0" smtClean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200" b="0" i="1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      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67980" y="6178265"/>
            <a:ext cx="1892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200" b="0" dirty="0">
                <a:solidFill>
                  <a:srgbClr val="000099"/>
                </a:solidFill>
                <a:sym typeface="Symbol" panose="05050102010706020507" pitchFamily="18" charset="2"/>
              </a:rPr>
              <a:t></a:t>
            </a:r>
            <a:r>
              <a:rPr lang="en-US" altLang="zh-CN" sz="3200" b="0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 /2</a:t>
            </a:r>
            <a:r>
              <a:rPr lang="en-US" altLang="zh-CN" sz="3200" b="0" i="1" dirty="0">
                <a:solidFill>
                  <a:srgbClr val="000099"/>
                </a:solidFill>
                <a:ea typeface="仿宋_GB2312" pitchFamily="49" charset="-122"/>
                <a:sym typeface="Symbol" panose="05050102010706020507" pitchFamily="18" charset="2"/>
              </a:rPr>
              <a:t>n</a:t>
            </a:r>
          </a:p>
        </p:txBody>
      </p:sp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5668183" y="3919425"/>
            <a:ext cx="3403175" cy="2904779"/>
            <a:chOff x="2971" y="578"/>
            <a:chExt cx="2448" cy="1945"/>
          </a:xfrm>
        </p:grpSpPr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4613" y="957"/>
              <a:ext cx="332" cy="51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971" y="1271"/>
              <a:ext cx="331" cy="51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V="1">
              <a:off x="3279" y="1454"/>
              <a:ext cx="1650" cy="329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2982" y="945"/>
              <a:ext cx="1632" cy="32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934" y="1469"/>
              <a:ext cx="0" cy="34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3301" y="1794"/>
              <a:ext cx="1633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3301" y="1210"/>
              <a:ext cx="321" cy="49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4437" y="968"/>
              <a:ext cx="329" cy="50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3875" y="1089"/>
              <a:ext cx="329" cy="50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005" y="1271"/>
              <a:ext cx="312" cy="48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56" y="1046"/>
              <a:ext cx="337" cy="49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3589" y="1162"/>
              <a:ext cx="320" cy="47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rc 21"/>
            <p:cNvSpPr>
              <a:spLocks/>
            </p:cNvSpPr>
            <p:nvPr/>
          </p:nvSpPr>
          <p:spPr bwMode="auto">
            <a:xfrm>
              <a:off x="3843" y="1679"/>
              <a:ext cx="45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3951" y="1570"/>
              <a:ext cx="19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i="1">
                  <a:solidFill>
                    <a:srgbClr val="0000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3754" y="870"/>
              <a:ext cx="155" cy="243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4283" y="737"/>
              <a:ext cx="155" cy="24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3798" y="820"/>
              <a:ext cx="540" cy="11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3958" y="578"/>
              <a:ext cx="25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i="1">
                  <a:solidFill>
                    <a:srgbClr val="000099"/>
                  </a:solidFill>
                  <a:ea typeface="宋体" panose="02010600030101010101" pitchFamily="2" charset="-122"/>
                </a:rPr>
                <a:t>L</a:t>
              </a:r>
              <a:endParaRPr lang="en-US" altLang="zh-CN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4757" y="1484"/>
              <a:ext cx="0" cy="3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4204" y="1593"/>
              <a:ext cx="0" cy="2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4746" y="1488"/>
              <a:ext cx="37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4195" y="1597"/>
              <a:ext cx="927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5055" y="1312"/>
              <a:ext cx="0" cy="18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 flipV="1">
              <a:off x="5055" y="1595"/>
              <a:ext cx="0" cy="18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5055" y="1487"/>
              <a:ext cx="0" cy="12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5110" y="1341"/>
              <a:ext cx="3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dirty="0" smtClean="0">
                  <a:solidFill>
                    <a:srgbClr val="0000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i="1" dirty="0" smtClean="0">
                  <a:solidFill>
                    <a:srgbClr val="000099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" name="Rectangle 35"/>
            <p:cNvSpPr>
              <a:spLocks noChangeArrowheads="1"/>
            </p:cNvSpPr>
            <p:nvPr/>
          </p:nvSpPr>
          <p:spPr bwMode="auto">
            <a:xfrm>
              <a:off x="2971" y="956"/>
              <a:ext cx="7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>
                  <a:solidFill>
                    <a:schemeClr val="hlink"/>
                  </a:solidFill>
                </a:rPr>
                <a:t> </a:t>
              </a:r>
            </a:p>
          </p:txBody>
        </p:sp>
        <p:sp>
          <p:nvSpPr>
            <p:cNvPr id="69" name="Rectangle 36"/>
            <p:cNvSpPr>
              <a:spLocks noChangeArrowheads="1"/>
            </p:cNvSpPr>
            <p:nvPr/>
          </p:nvSpPr>
          <p:spPr bwMode="auto">
            <a:xfrm>
              <a:off x="3382" y="838"/>
              <a:ext cx="7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700" tIns="12700" rIns="12700" bIns="12700">
              <a:spAutoFit/>
            </a:bodyPr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/>
                <a:t> </a:t>
              </a:r>
            </a:p>
          </p:txBody>
        </p:sp>
        <p:sp>
          <p:nvSpPr>
            <p:cNvPr id="70" name="AutoShape 37"/>
            <p:cNvSpPr>
              <a:spLocks noChangeAspect="1" noChangeArrowheads="1"/>
            </p:cNvSpPr>
            <p:nvPr/>
          </p:nvSpPr>
          <p:spPr bwMode="auto">
            <a:xfrm flipH="1">
              <a:off x="3633" y="2102"/>
              <a:ext cx="1152" cy="288"/>
            </a:xfrm>
            <a:prstGeom prst="rtTriangl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buFontTx/>
                <a:buNone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71" name="AutoShape 38"/>
            <p:cNvSpPr>
              <a:spLocks noChangeArrowheads="1"/>
            </p:cNvSpPr>
            <p:nvPr/>
          </p:nvSpPr>
          <p:spPr bwMode="auto">
            <a:xfrm>
              <a:off x="3499" y="2006"/>
              <a:ext cx="1694" cy="517"/>
            </a:xfrm>
            <a:prstGeom prst="wedgeRectCallout">
              <a:avLst>
                <a:gd name="adj1" fmla="val 17472"/>
                <a:gd name="adj2" fmla="val -137236"/>
              </a:avLst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buFontTx/>
                <a:buNone/>
              </a:pPr>
              <a:endParaRPr lang="zh-CN" altLang="zh-CN" i="1">
                <a:ea typeface="宋体" panose="02010600030101010101" pitchFamily="2" charset="-122"/>
              </a:endParaRP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3972" y="1959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rgbClr val="000099"/>
                  </a:solidFill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4814" y="2102"/>
              <a:ext cx="3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dirty="0" smtClean="0">
                  <a:solidFill>
                    <a:srgbClr val="0000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i="1" dirty="0" smtClean="0">
                  <a:solidFill>
                    <a:srgbClr val="000099"/>
                  </a:solidFill>
                  <a:ea typeface="宋体" panose="02010600030101010101" pitchFamily="2" charset="-122"/>
                </a:rPr>
                <a:t>d</a:t>
              </a:r>
              <a:endParaRPr lang="en-US" altLang="zh-CN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Rectangle 41"/>
            <p:cNvSpPr>
              <a:spLocks noChangeArrowheads="1"/>
            </p:cNvSpPr>
            <p:nvPr/>
          </p:nvSpPr>
          <p:spPr bwMode="auto">
            <a:xfrm>
              <a:off x="4299" y="2140"/>
              <a:ext cx="19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just">
                <a:buChar char="•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just"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just"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i="1">
                  <a:solidFill>
                    <a:srgbClr val="0000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9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33" grpId="0" autoUpdateAnimBg="0"/>
      <p:bldP spid="38" grpId="0" build="p" autoUpdateAnimBg="0"/>
      <p:bldP spid="39" grpId="0" build="p" autoUpdateAnimBg="0"/>
      <p:bldP spid="4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041" t="1096" r="26887" b="266"/>
          <a:stretch/>
        </p:blipFill>
        <p:spPr>
          <a:xfrm>
            <a:off x="141667" y="615776"/>
            <a:ext cx="8834907" cy="31963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5569" t="636" r="18" b="29542"/>
          <a:stretch/>
        </p:blipFill>
        <p:spPr>
          <a:xfrm>
            <a:off x="3284112" y="3812145"/>
            <a:ext cx="3438659" cy="256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667" y="564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5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473521" y="210280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 t="398" r="43679" b="2492"/>
          <a:stretch/>
        </p:blipFill>
        <p:spPr>
          <a:xfrm>
            <a:off x="141668" y="128787"/>
            <a:ext cx="8538693" cy="5699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4" t="1558" r="2149" b="24944"/>
          <a:stretch/>
        </p:blipFill>
        <p:spPr>
          <a:xfrm>
            <a:off x="5795494" y="3361387"/>
            <a:ext cx="3279105" cy="23439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1668" y="1287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6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090931" y="582870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0231" y="157162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牛顿环    </a:t>
            </a:r>
          </a:p>
        </p:txBody>
      </p: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2095041" y="-146809"/>
            <a:ext cx="2233859" cy="2391292"/>
            <a:chOff x="3560" y="1616"/>
            <a:chExt cx="2087" cy="1911"/>
          </a:xfrm>
        </p:grpSpPr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4344" y="1616"/>
              <a:ext cx="20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pSp>
          <p:nvGrpSpPr>
            <p:cNvPr id="64" name="Group 28"/>
            <p:cNvGrpSpPr>
              <a:grpSpLocks/>
            </p:cNvGrpSpPr>
            <p:nvPr/>
          </p:nvGrpSpPr>
          <p:grpSpPr bwMode="auto">
            <a:xfrm>
              <a:off x="3560" y="1842"/>
              <a:ext cx="2087" cy="1685"/>
              <a:chOff x="3560" y="2185"/>
              <a:chExt cx="2087" cy="1685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4262" y="3310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3793" y="3676"/>
                <a:ext cx="1308" cy="101"/>
              </a:xfrm>
              <a:prstGeom prst="rect">
                <a:avLst/>
              </a:prstGeom>
              <a:gradFill rotWithShape="1">
                <a:gsLst>
                  <a:gs pos="0">
                    <a:srgbClr val="BBE0E3"/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3784" y="3515"/>
                <a:ext cx="129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784" y="3515"/>
                <a:ext cx="1296" cy="149"/>
              </a:xfrm>
              <a:custGeom>
                <a:avLst/>
                <a:gdLst>
                  <a:gd name="T0" fmla="*/ 0 w 1296"/>
                  <a:gd name="T1" fmla="*/ 0 h 149"/>
                  <a:gd name="T2" fmla="*/ 661 w 1296"/>
                  <a:gd name="T3" fmla="*/ 149 h 149"/>
                  <a:gd name="T4" fmla="*/ 1296 w 1296"/>
                  <a:gd name="T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6" h="149">
                    <a:moveTo>
                      <a:pt x="0" y="0"/>
                    </a:moveTo>
                    <a:cubicBezTo>
                      <a:pt x="155" y="109"/>
                      <a:pt x="445" y="149"/>
                      <a:pt x="661" y="149"/>
                    </a:cubicBezTo>
                    <a:cubicBezTo>
                      <a:pt x="877" y="149"/>
                      <a:pt x="1101" y="123"/>
                      <a:pt x="1296" y="0"/>
                    </a:cubicBezTo>
                  </a:path>
                </a:pathLst>
              </a:custGeom>
              <a:gradFill rotWithShape="1">
                <a:gsLst>
                  <a:gs pos="0">
                    <a:srgbClr val="BBE0E3"/>
                  </a:gs>
                  <a:gs pos="100000">
                    <a:srgbClr val="BBE0E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4442" y="2326"/>
                <a:ext cx="0" cy="1351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442" y="3581"/>
                <a:ext cx="483" cy="0"/>
              </a:xfrm>
              <a:prstGeom prst="line">
                <a:avLst/>
              </a:prstGeom>
              <a:noFill/>
              <a:ln w="412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aphicFrame>
            <p:nvGraphicFramePr>
              <p:cNvPr id="71" name="Object 14"/>
              <p:cNvGraphicFramePr>
                <a:graphicFrameLocks noChangeAspect="1"/>
              </p:cNvGraphicFramePr>
              <p:nvPr/>
            </p:nvGraphicFramePr>
            <p:xfrm>
              <a:off x="4473" y="3249"/>
              <a:ext cx="24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7" name="公式" r:id="rId3" imgW="104843" imgH="114300" progId="Equation.3">
                      <p:embed/>
                    </p:oleObj>
                  </mc:Choice>
                  <mc:Fallback>
                    <p:oleObj name="公式" r:id="rId3" imgW="104843" imgH="114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3" y="3249"/>
                            <a:ext cx="240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4442" y="2333"/>
                <a:ext cx="458" cy="127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4970" y="3581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5114" y="367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5" name="Line 18"/>
              <p:cNvSpPr>
                <a:spLocks noChangeShapeType="1"/>
              </p:cNvSpPr>
              <p:nvPr/>
            </p:nvSpPr>
            <p:spPr bwMode="auto">
              <a:xfrm>
                <a:off x="5306" y="3453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6" name="Line 19"/>
              <p:cNvSpPr>
                <a:spLocks noChangeShapeType="1"/>
              </p:cNvSpPr>
              <p:nvPr/>
            </p:nvSpPr>
            <p:spPr bwMode="auto">
              <a:xfrm flipV="1">
                <a:off x="5306" y="3686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3660" y="330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Text Box 22"/>
              <p:cNvSpPr txBox="1">
                <a:spLocks noChangeArrowheads="1"/>
              </p:cNvSpPr>
              <p:nvPr/>
            </p:nvSpPr>
            <p:spPr bwMode="auto">
              <a:xfrm>
                <a:off x="5375" y="3460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79" name="Text Box 23"/>
              <p:cNvSpPr txBox="1">
                <a:spLocks noChangeArrowheads="1"/>
              </p:cNvSpPr>
              <p:nvPr/>
            </p:nvSpPr>
            <p:spPr bwMode="auto">
              <a:xfrm>
                <a:off x="4658" y="2783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R</a:t>
                </a:r>
              </a:p>
            </p:txBody>
          </p:sp>
          <p:sp>
            <p:nvSpPr>
              <p:cNvPr id="80" name="Text Box 24"/>
              <p:cNvSpPr txBox="1">
                <a:spLocks noChangeArrowheads="1"/>
              </p:cNvSpPr>
              <p:nvPr/>
            </p:nvSpPr>
            <p:spPr bwMode="auto">
              <a:xfrm>
                <a:off x="4179" y="2185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3560" y="3357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3560" y="3582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graphicFrame>
        <p:nvGraphicFramePr>
          <p:cNvPr id="8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749246"/>
              </p:ext>
            </p:extLst>
          </p:nvPr>
        </p:nvGraphicFramePr>
        <p:xfrm>
          <a:off x="3497290" y="3763347"/>
          <a:ext cx="21605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5" imgW="685800" imgH="190590" progId="Equation.3">
                  <p:embed/>
                </p:oleObj>
              </mc:Choice>
              <mc:Fallback>
                <p:oleObj name="Equation" r:id="rId5" imgW="685800" imgH="190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90" y="3763347"/>
                        <a:ext cx="21605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矩形 83"/>
          <p:cNvSpPr/>
          <p:nvPr/>
        </p:nvSpPr>
        <p:spPr>
          <a:xfrm>
            <a:off x="123395" y="2327827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牛顿环干涉条纹的特征</a:t>
            </a:r>
          </a:p>
        </p:txBody>
      </p:sp>
      <p:graphicFrame>
        <p:nvGraphicFramePr>
          <p:cNvPr id="8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77221"/>
              </p:ext>
            </p:extLst>
          </p:nvPr>
        </p:nvGraphicFramePr>
        <p:xfrm>
          <a:off x="225213" y="2772048"/>
          <a:ext cx="82073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7" imgW="3098520" imgH="457200" progId="Equation.DSMT4">
                  <p:embed/>
                </p:oleObj>
              </mc:Choice>
              <mc:Fallback>
                <p:oleObj name="Equation" r:id="rId7" imgW="3098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13" y="2772048"/>
                        <a:ext cx="8207375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222955" y="3892029"/>
            <a:ext cx="290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由几何关系可知</a:t>
            </a:r>
          </a:p>
        </p:txBody>
      </p:sp>
      <p:pic>
        <p:nvPicPr>
          <p:cNvPr id="87" name="Picture 91" descr="牛顿环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58" y="496375"/>
            <a:ext cx="2367243" cy="173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603955" y="5029212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明纹半径    </a:t>
            </a:r>
          </a:p>
        </p:txBody>
      </p:sp>
      <p:graphicFrame>
        <p:nvGraphicFramePr>
          <p:cNvPr id="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31694"/>
              </p:ext>
            </p:extLst>
          </p:nvPr>
        </p:nvGraphicFramePr>
        <p:xfrm>
          <a:off x="3124905" y="4673612"/>
          <a:ext cx="57594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10" imgW="2124143" imgH="438060" progId="Equation.3">
                  <p:embed/>
                </p:oleObj>
              </mc:Choice>
              <mc:Fallback>
                <p:oleObj name="公式" r:id="rId10" imgW="2124143" imgH="4380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905" y="4673612"/>
                        <a:ext cx="57594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676980" y="6110300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暗纹半径    </a:t>
            </a:r>
          </a:p>
        </p:txBody>
      </p:sp>
      <p:graphicFrame>
        <p:nvGraphicFramePr>
          <p:cNvPr id="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28947"/>
              </p:ext>
            </p:extLst>
          </p:nvPr>
        </p:nvGraphicFramePr>
        <p:xfrm>
          <a:off x="3066167" y="6040450"/>
          <a:ext cx="45942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公式" r:id="rId12" imgW="1695585" imgH="228600" progId="Equation.3">
                  <p:embed/>
                </p:oleObj>
              </mc:Choice>
              <mc:Fallback>
                <p:oleObj name="公式" r:id="rId12" imgW="1695585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167" y="6040450"/>
                        <a:ext cx="45942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1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  <p:bldP spid="92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2" t="4020" r="1635" b="40566"/>
          <a:stretch/>
        </p:blipFill>
        <p:spPr>
          <a:xfrm>
            <a:off x="4816698" y="4172755"/>
            <a:ext cx="3181081" cy="25804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1712" r="25945" b="-2509"/>
          <a:stretch/>
        </p:blipFill>
        <p:spPr>
          <a:xfrm>
            <a:off x="177012" y="373488"/>
            <a:ext cx="8966988" cy="37992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012" y="37348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7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17960" y="227312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278864" y="195956"/>
            <a:ext cx="85534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增透膜：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为了提高光学仪器镜头对波长为 </a:t>
            </a:r>
            <a:r>
              <a:rPr lang="el-GR" altLang="zh-CN" sz="3200" b="1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光的投射能力，常在镜头上涂上一层透明介质薄膜，如果薄膜厚度合适，可使波长为 </a:t>
            </a:r>
            <a:r>
              <a:rPr lang="el-GR" altLang="zh-CN" sz="3200" b="1" dirty="0">
                <a:solidFill>
                  <a:srgbClr val="000000"/>
                </a:solidFill>
                <a:latin typeface="Times New Roman" pitchFamily="18" charset="0"/>
              </a:rPr>
              <a:t>λ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的光因干涉效应只透射不反射，这种薄膜称为增透膜。</a:t>
            </a:r>
          </a:p>
        </p:txBody>
      </p:sp>
      <p:sp>
        <p:nvSpPr>
          <p:cNvPr id="4" name="Text Box 188"/>
          <p:cNvSpPr txBox="1">
            <a:spLocks noChangeArrowheads="1"/>
          </p:cNvSpPr>
          <p:nvPr/>
        </p:nvSpPr>
        <p:spPr bwMode="auto">
          <a:xfrm>
            <a:off x="278864" y="2529431"/>
            <a:ext cx="8212604" cy="11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增反膜</a:t>
            </a: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ea typeface="+mn-ea"/>
              </a:rPr>
              <a:t>: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+mn-ea"/>
              </a:rPr>
              <a:t>利用</a:t>
            </a: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+mn-ea"/>
              </a:rPr>
              <a:t>薄膜上、下表面反射光的光程差满足相长干涉，因此反射光因干涉而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+mn-ea"/>
              </a:rPr>
              <a:t>加强。</a:t>
            </a:r>
            <a:endParaRPr lang="zh-CN" altLang="en-US" sz="32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36000" y="4099502"/>
            <a:ext cx="9108000" cy="142192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FF"/>
              </a:gs>
            </a:gsLst>
            <a:lin ang="5400000" scaled="1"/>
          </a:gradFill>
          <a:ln w="9525" cmpd="sng">
            <a:solidFill>
              <a:srgbClr val="CC00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CC0000"/>
                </a:solidFill>
              </a:rPr>
              <a:t>        </a:t>
            </a:r>
            <a:r>
              <a:rPr lang="zh-CN" altLang="en-US" sz="2400" b="1" dirty="0">
                <a:solidFill>
                  <a:srgbClr val="CC0000"/>
                </a:solidFill>
              </a:rPr>
              <a:t>注意：</a:t>
            </a:r>
            <a:r>
              <a:rPr lang="zh-CN" altLang="en-US" sz="2400" b="1" dirty="0">
                <a:latin typeface="仿宋_GB2312"/>
              </a:rPr>
              <a:t>对于同一厚度的薄膜，在某一方向观察到某一波长对应反射光相干相长，则该波长在对应方向的透射光一定相干相消。</a:t>
            </a:r>
            <a:r>
              <a:rPr lang="zh-CN" altLang="en-US" sz="2400" b="1" dirty="0">
                <a:solidFill>
                  <a:srgbClr val="0070C0"/>
                </a:solidFill>
              </a:rPr>
              <a:t>透射光和反射光干涉</a:t>
            </a:r>
            <a:r>
              <a:rPr lang="zh-CN" altLang="en-US" sz="2400" b="1">
                <a:solidFill>
                  <a:srgbClr val="0070C0"/>
                </a:solidFill>
              </a:rPr>
              <a:t>具有</a:t>
            </a:r>
            <a:r>
              <a:rPr lang="zh-CN" altLang="en-US" sz="2400" b="1" u="sng" smtClean="0">
                <a:solidFill>
                  <a:srgbClr val="FF0000"/>
                </a:solidFill>
              </a:rPr>
              <a:t>互补性</a:t>
            </a:r>
            <a:r>
              <a:rPr lang="zh-CN" altLang="en-US" sz="2400" b="1" smtClean="0">
                <a:solidFill>
                  <a:srgbClr val="0070C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，符合能量守恒定律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6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1544" b="1"/>
          <a:stretch/>
        </p:blipFill>
        <p:spPr>
          <a:xfrm>
            <a:off x="128789" y="1944709"/>
            <a:ext cx="9015211" cy="1897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789" y="184167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8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2" y="32985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051050" y="53975"/>
            <a:ext cx="57610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  <a:ea typeface="华文中宋" pitchFamily="2" charset="-122"/>
              </a:rPr>
              <a:t>§13.6  </a:t>
            </a:r>
            <a:r>
              <a:rPr kumimoji="1" lang="zh-CN" altLang="en-US" sz="3600" dirty="0">
                <a:solidFill>
                  <a:srgbClr val="FF0000"/>
                </a:solidFill>
                <a:ea typeface="华文中宋" pitchFamily="2" charset="-122"/>
              </a:rPr>
              <a:t>迈克耳孙干涉仪 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250825" y="692150"/>
            <a:ext cx="374491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当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为零时，光线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1´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´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的光程差为零，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处视场最亮，干涉相长；移动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M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的距离</a:t>
            </a:r>
            <a:r>
              <a:rPr kumimoji="0" lang="el-GR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λ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时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1´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2´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的光程差为</a:t>
            </a:r>
            <a:r>
              <a:rPr kumimoji="0" lang="el-GR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λ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处视场最暗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,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干涉相消。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0" y="3732330"/>
            <a:ext cx="5545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若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处从最亮到第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次出现最亮时，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M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移动的距离为</a:t>
            </a:r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33796"/>
              </p:ext>
            </p:extLst>
          </p:nvPr>
        </p:nvGraphicFramePr>
        <p:xfrm>
          <a:off x="5940425" y="3732330"/>
          <a:ext cx="18716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638243" imgH="380910" progId="Equation.3">
                  <p:embed/>
                </p:oleObj>
              </mc:Choice>
              <mc:Fallback>
                <p:oleObj name="公式" r:id="rId3" imgW="638243" imgH="3809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32330"/>
                        <a:ext cx="18716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33303" y="4799130"/>
            <a:ext cx="7699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——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反射镜的移动量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与波长之间的关系。</a:t>
            </a:r>
          </a:p>
        </p:txBody>
      </p:sp>
      <p:pic>
        <p:nvPicPr>
          <p:cNvPr id="7" name="Picture 3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586594"/>
            <a:ext cx="4860925" cy="31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6839" y="5395898"/>
            <a:ext cx="32400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1.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微小位移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测量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839" y="6077308"/>
            <a:ext cx="5810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2.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测波长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精细结构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、折射率等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1883"/>
              </p:ext>
            </p:extLst>
          </p:nvPr>
        </p:nvGraphicFramePr>
        <p:xfrm>
          <a:off x="2912820" y="5236726"/>
          <a:ext cx="26082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1002960" imgH="393480" progId="Equation.DSMT4">
                  <p:embed/>
                </p:oleObj>
              </mc:Choice>
              <mc:Fallback>
                <p:oleObj name="Equation" r:id="rId6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820" y="5236726"/>
                        <a:ext cx="26082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54140"/>
              </p:ext>
            </p:extLst>
          </p:nvPr>
        </p:nvGraphicFramePr>
        <p:xfrm>
          <a:off x="5677527" y="5861408"/>
          <a:ext cx="19161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8" imgW="736560" imgH="393480" progId="Equation.DSMT4">
                  <p:embed/>
                </p:oleObj>
              </mc:Choice>
              <mc:Fallback>
                <p:oleObj name="Equation" r:id="rId8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527" y="5861408"/>
                        <a:ext cx="19161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9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 autoUpdateAnimBg="0"/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82"/>
            <a:ext cx="9085430" cy="19874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510"/>
            <a:ext cx="9060335" cy="18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734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9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10967" y="1843384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36014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10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310967" y="46221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03" y="-59292"/>
            <a:ext cx="4590760" cy="3241436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-222307" y="-102721"/>
            <a:ext cx="561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13.8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单缝的夫琅禾费衍射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388" y="2493962"/>
            <a:ext cx="440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单缝衍射明暗条纹条件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57225" y="3948112"/>
            <a:ext cx="7299325" cy="952500"/>
            <a:chOff x="0" y="0"/>
            <a:chExt cx="7299325" cy="95250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0" y="0"/>
            <a:ext cx="3311525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" r:id="rId4" imgW="1374583" imgH="394556" progId="Equation.3">
                    <p:embed/>
                  </p:oleObj>
                </mc:Choice>
                <mc:Fallback>
                  <p:oleObj r:id="rId4" imgW="1374583" imgH="3945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11525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413125" y="193675"/>
              <a:ext cx="3886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干涉相消（暗纹中心）</a:t>
              </a: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54050" y="4956175"/>
            <a:ext cx="7994650" cy="935037"/>
            <a:chOff x="0" y="0"/>
            <a:chExt cx="7994650" cy="935037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0" y="0"/>
            <a:ext cx="3240088" cy="935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6" r:id="rId6" imgW="1272209" imgH="394385" progId="Equation.3">
                    <p:embed/>
                  </p:oleObj>
                </mc:Choice>
                <mc:Fallback>
                  <p:oleObj r:id="rId6" imgW="1272209" imgH="3943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40088" cy="935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413125" y="193675"/>
              <a:ext cx="4581525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干涉加强（明纹中心）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81038" y="5907087"/>
            <a:ext cx="7994650" cy="950913"/>
            <a:chOff x="0" y="0"/>
            <a:chExt cx="7994650" cy="950913"/>
          </a:xfrm>
        </p:grpSpPr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5618162" y="287338"/>
            <a:ext cx="237648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7" r:id="rId8" imgW="839658" imgH="203553" progId="Equation.3">
                    <p:embed/>
                  </p:oleObj>
                </mc:Choice>
                <mc:Fallback>
                  <p:oleObj r:id="rId8" imgW="839658" imgH="2035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162" y="287338"/>
                          <a:ext cx="237648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0" y="0"/>
            <a:ext cx="2089150" cy="950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8" r:id="rId10" imgW="814214" imgH="394385" progId="Equation.3">
                    <p:embed/>
                  </p:oleObj>
                </mc:Choice>
                <mc:Fallback>
                  <p:oleObj r:id="rId10" imgW="814214" imgH="3943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89150" cy="950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05050" y="215900"/>
              <a:ext cx="33528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（介于</a:t>
              </a: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明</a:t>
              </a: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暗</a:t>
              </a: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之间）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54050" y="3286125"/>
            <a:ext cx="6113463" cy="585787"/>
            <a:chOff x="0" y="0"/>
            <a:chExt cx="6113463" cy="585787"/>
          </a:xfrm>
        </p:grpSpPr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0" y="44450"/>
            <a:ext cx="165735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r:id="rId12" imgW="662701" imgH="203908" progId="Equation.3">
                    <p:embed/>
                  </p:oleObj>
                </mc:Choice>
                <mc:Fallback>
                  <p:oleObj r:id="rId12" imgW="662701" imgH="2039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4450"/>
                          <a:ext cx="165735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2989263" y="0"/>
              <a:ext cx="3124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中央明纹中心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2124075" y="0"/>
              <a:ext cx="893763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en-US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φ</a:t>
              </a: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</p:grpSp>
      <p:sp>
        <p:nvSpPr>
          <p:cNvPr id="19" name="AutoShape 33"/>
          <p:cNvSpPr>
            <a:spLocks/>
          </p:cNvSpPr>
          <p:nvPr/>
        </p:nvSpPr>
        <p:spPr bwMode="auto">
          <a:xfrm>
            <a:off x="438150" y="3544887"/>
            <a:ext cx="179388" cy="2952750"/>
          </a:xfrm>
          <a:prstGeom prst="leftBrace">
            <a:avLst>
              <a:gd name="adj1" fmla="val 137168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179388" y="3078162"/>
            <a:ext cx="8713787" cy="3736975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31763" y="506413"/>
            <a:ext cx="3935412" cy="1987549"/>
            <a:chOff x="0" y="0"/>
            <a:chExt cx="1543" cy="1542"/>
          </a:xfrm>
        </p:grpSpPr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732" y="447"/>
              <a:ext cx="4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53"/>
            <p:cNvSpPr txBox="1">
              <a:spLocks noChangeArrowheads="1"/>
            </p:cNvSpPr>
            <p:nvPr/>
          </p:nvSpPr>
          <p:spPr bwMode="auto">
            <a:xfrm>
              <a:off x="875" y="253"/>
              <a:ext cx="30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l-GR" altLang="en-US" b="1" i="1">
                  <a:solidFill>
                    <a:srgbClr val="99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φ</a:t>
              </a:r>
              <a:endParaRPr lang="en-US" altLang="zh-CN" b="1" i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Freeform 154"/>
            <p:cNvSpPr>
              <a:spLocks/>
            </p:cNvSpPr>
            <p:nvPr/>
          </p:nvSpPr>
          <p:spPr bwMode="auto">
            <a:xfrm>
              <a:off x="833" y="348"/>
              <a:ext cx="40" cy="99"/>
            </a:xfrm>
            <a:custGeom>
              <a:avLst/>
              <a:gdLst>
                <a:gd name="T0" fmla="*/ 0 w 87"/>
                <a:gd name="T1" fmla="*/ 0 h 210"/>
                <a:gd name="T2" fmla="*/ 3 w 87"/>
                <a:gd name="T3" fmla="*/ 5 h 210"/>
                <a:gd name="T4" fmla="*/ 3 w 87"/>
                <a:gd name="T5" fmla="*/ 10 h 210"/>
                <a:gd name="T6" fmla="*/ 0 60000 65536"/>
                <a:gd name="T7" fmla="*/ 0 60000 65536"/>
                <a:gd name="T8" fmla="*/ 0 60000 65536"/>
                <a:gd name="T9" fmla="*/ 0 w 87"/>
                <a:gd name="T10" fmla="*/ 0 h 210"/>
                <a:gd name="T11" fmla="*/ 87 w 87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210">
                  <a:moveTo>
                    <a:pt x="0" y="0"/>
                  </a:moveTo>
                  <a:cubicBezTo>
                    <a:pt x="31" y="35"/>
                    <a:pt x="63" y="70"/>
                    <a:pt x="75" y="105"/>
                  </a:cubicBezTo>
                  <a:cubicBezTo>
                    <a:pt x="87" y="140"/>
                    <a:pt x="75" y="193"/>
                    <a:pt x="75" y="210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44" y="442"/>
              <a:ext cx="229" cy="650"/>
              <a:chOff x="0" y="0"/>
              <a:chExt cx="229" cy="650"/>
            </a:xfrm>
          </p:grpSpPr>
          <p:sp>
            <p:nvSpPr>
              <p:cNvPr id="52" name="Line 15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57"/>
              <p:cNvSpPr>
                <a:spLocks noChangeShapeType="1"/>
              </p:cNvSpPr>
              <p:nvPr/>
            </p:nvSpPr>
            <p:spPr bwMode="auto">
              <a:xfrm>
                <a:off x="0" y="650"/>
                <a:ext cx="2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58"/>
              <p:cNvSpPr>
                <a:spLocks noChangeShapeType="1"/>
              </p:cNvSpPr>
              <p:nvPr/>
            </p:nvSpPr>
            <p:spPr bwMode="auto">
              <a:xfrm flipV="1">
                <a:off x="77" y="0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59"/>
              <p:cNvSpPr>
                <a:spLocks noChangeShapeType="1"/>
              </p:cNvSpPr>
              <p:nvPr/>
            </p:nvSpPr>
            <p:spPr bwMode="auto">
              <a:xfrm flipV="1">
                <a:off x="77" y="424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160"/>
              <p:cNvSpPr txBox="1">
                <a:spLocks noChangeArrowheads="1"/>
              </p:cNvSpPr>
              <p:nvPr/>
            </p:nvSpPr>
            <p:spPr bwMode="auto">
              <a:xfrm>
                <a:off x="5" y="183"/>
                <a:ext cx="224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262" y="449"/>
              <a:ext cx="442" cy="643"/>
              <a:chOff x="0" y="0"/>
              <a:chExt cx="442" cy="643"/>
            </a:xfrm>
          </p:grpSpPr>
          <p:sp>
            <p:nvSpPr>
              <p:cNvPr id="48" name="Line 163"/>
              <p:cNvSpPr>
                <a:spLocks noChangeShapeType="1"/>
              </p:cNvSpPr>
              <p:nvPr/>
            </p:nvSpPr>
            <p:spPr bwMode="auto">
              <a:xfrm>
                <a:off x="7" y="424"/>
                <a:ext cx="4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64"/>
              <p:cNvSpPr>
                <a:spLocks noChangeShapeType="1"/>
              </p:cNvSpPr>
              <p:nvPr/>
            </p:nvSpPr>
            <p:spPr bwMode="auto">
              <a:xfrm>
                <a:off x="14" y="212"/>
                <a:ext cx="4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2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66"/>
              <p:cNvSpPr>
                <a:spLocks noChangeShapeType="1"/>
              </p:cNvSpPr>
              <p:nvPr/>
            </p:nvSpPr>
            <p:spPr bwMode="auto">
              <a:xfrm>
                <a:off x="7" y="643"/>
                <a:ext cx="4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Line 168"/>
            <p:cNvSpPr>
              <a:spLocks noChangeShapeType="1"/>
            </p:cNvSpPr>
            <p:nvPr/>
          </p:nvSpPr>
          <p:spPr bwMode="auto">
            <a:xfrm flipV="1">
              <a:off x="697" y="371"/>
              <a:ext cx="413" cy="2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9"/>
            <p:cNvSpPr>
              <a:spLocks noChangeShapeType="1"/>
            </p:cNvSpPr>
            <p:nvPr/>
          </p:nvSpPr>
          <p:spPr bwMode="auto">
            <a:xfrm flipV="1">
              <a:off x="697" y="569"/>
              <a:ext cx="434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0"/>
            <p:cNvSpPr>
              <a:spLocks noChangeShapeType="1"/>
            </p:cNvSpPr>
            <p:nvPr/>
          </p:nvSpPr>
          <p:spPr bwMode="auto">
            <a:xfrm flipV="1">
              <a:off x="697" y="180"/>
              <a:ext cx="385" cy="2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71"/>
            <p:cNvSpPr>
              <a:spLocks noChangeShapeType="1"/>
            </p:cNvSpPr>
            <p:nvPr/>
          </p:nvSpPr>
          <p:spPr bwMode="auto">
            <a:xfrm flipV="1">
              <a:off x="704" y="767"/>
              <a:ext cx="463" cy="3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441" y="46"/>
              <a:ext cx="288" cy="1434"/>
              <a:chOff x="0" y="0"/>
              <a:chExt cx="288" cy="1434"/>
            </a:xfrm>
          </p:grpSpPr>
          <p:grpSp>
            <p:nvGrpSpPr>
              <p:cNvPr id="43" name="Group 23"/>
              <p:cNvGrpSpPr>
                <a:grpSpLocks/>
              </p:cNvGrpSpPr>
              <p:nvPr/>
            </p:nvGrpSpPr>
            <p:grpSpPr bwMode="auto">
              <a:xfrm>
                <a:off x="256" y="0"/>
                <a:ext cx="0" cy="1434"/>
                <a:chOff x="0" y="0"/>
                <a:chExt cx="0" cy="1434"/>
              </a:xfrm>
            </p:grpSpPr>
            <p:sp>
              <p:nvSpPr>
                <p:cNvPr id="46" name="Line 17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1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175"/>
                <p:cNvSpPr>
                  <a:spLocks noChangeShapeType="1"/>
                </p:cNvSpPr>
                <p:nvPr/>
              </p:nvSpPr>
              <p:spPr bwMode="auto">
                <a:xfrm>
                  <a:off x="0" y="1053"/>
                  <a:ext cx="0" cy="38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76"/>
              <p:cNvSpPr txBox="1">
                <a:spLocks noChangeArrowheads="1"/>
              </p:cNvSpPr>
              <p:nvPr/>
            </p:nvSpPr>
            <p:spPr bwMode="auto">
              <a:xfrm>
                <a:off x="0" y="133"/>
                <a:ext cx="288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177"/>
              <p:cNvSpPr txBox="1">
                <a:spLocks noChangeArrowheads="1"/>
              </p:cNvSpPr>
              <p:nvPr/>
            </p:nvSpPr>
            <p:spPr bwMode="auto">
              <a:xfrm>
                <a:off x="0" y="1025"/>
                <a:ext cx="288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Line 178"/>
            <p:cNvSpPr>
              <a:spLocks noChangeShapeType="1"/>
            </p:cNvSpPr>
            <p:nvPr/>
          </p:nvSpPr>
          <p:spPr bwMode="auto">
            <a:xfrm>
              <a:off x="681" y="454"/>
              <a:ext cx="576" cy="7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9"/>
            <p:cNvSpPr>
              <a:spLocks noChangeShapeType="1"/>
            </p:cNvSpPr>
            <p:nvPr/>
          </p:nvSpPr>
          <p:spPr bwMode="auto">
            <a:xfrm>
              <a:off x="681" y="670"/>
              <a:ext cx="432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0"/>
            <p:cNvSpPr>
              <a:spLocks noChangeShapeType="1"/>
            </p:cNvSpPr>
            <p:nvPr/>
          </p:nvSpPr>
          <p:spPr bwMode="auto">
            <a:xfrm>
              <a:off x="681" y="874"/>
              <a:ext cx="336" cy="4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81"/>
            <p:cNvSpPr>
              <a:spLocks noChangeShapeType="1"/>
            </p:cNvSpPr>
            <p:nvPr/>
          </p:nvSpPr>
          <p:spPr bwMode="auto">
            <a:xfrm>
              <a:off x="693" y="109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32"/>
            <p:cNvGraphicFramePr>
              <a:graphicFrameLocks noChangeAspect="1"/>
            </p:cNvGraphicFramePr>
            <p:nvPr/>
          </p:nvGraphicFramePr>
          <p:xfrm>
            <a:off x="765" y="1025"/>
            <a:ext cx="1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r:id="rId14" imgW="158400" imgH="450000" progId="Equation.3">
                    <p:embed/>
                  </p:oleObj>
                </mc:Choice>
                <mc:Fallback>
                  <p:oleObj r:id="rId14" imgW="158400" imgH="450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025"/>
                          <a:ext cx="1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3"/>
            <p:cNvGraphicFramePr>
              <a:graphicFrameLocks noChangeAspect="1"/>
            </p:cNvGraphicFramePr>
            <p:nvPr/>
          </p:nvGraphicFramePr>
          <p:xfrm>
            <a:off x="901" y="980"/>
            <a:ext cx="1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r:id="rId16" imgW="158400" imgH="450000" progId="Equation.3">
                    <p:embed/>
                  </p:oleObj>
                </mc:Choice>
                <mc:Fallback>
                  <p:oleObj r:id="rId16" imgW="158400" imgH="450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980"/>
                          <a:ext cx="1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96"/>
            <p:cNvSpPr txBox="1">
              <a:spLocks noChangeArrowheads="1"/>
            </p:cNvSpPr>
            <p:nvPr/>
          </p:nvSpPr>
          <p:spPr bwMode="auto">
            <a:xfrm rot="-1820702">
              <a:off x="961" y="1216"/>
              <a:ext cx="35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 i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altLang="zh-CN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V="1">
              <a:off x="1225" y="953"/>
              <a:ext cx="273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V="1">
              <a:off x="681" y="1361"/>
              <a:ext cx="20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" name="Object 37"/>
            <p:cNvGraphicFramePr>
              <a:graphicFrameLocks noChangeAspect="1"/>
            </p:cNvGraphicFramePr>
            <p:nvPr/>
          </p:nvGraphicFramePr>
          <p:xfrm>
            <a:off x="1037" y="934"/>
            <a:ext cx="1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2" r:id="rId18" imgW="158400" imgH="450000" progId="Equation.3">
                    <p:embed/>
                  </p:oleObj>
                </mc:Choice>
                <mc:Fallback>
                  <p:oleObj r:id="rId18" imgW="158400" imgH="450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934"/>
                          <a:ext cx="1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203"/>
            <p:cNvSpPr>
              <a:spLocks noChangeArrowheads="1"/>
            </p:cNvSpPr>
            <p:nvPr/>
          </p:nvSpPr>
          <p:spPr bwMode="auto">
            <a:xfrm>
              <a:off x="0" y="0"/>
              <a:ext cx="1543" cy="1542"/>
            </a:xfrm>
            <a:prstGeom prst="rect">
              <a:avLst/>
            </a:prstGeom>
            <a:noFill/>
            <a:ln w="28575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1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161" t="434" r="21746" b="758"/>
          <a:stretch/>
        </p:blipFill>
        <p:spPr>
          <a:xfrm>
            <a:off x="0" y="1506827"/>
            <a:ext cx="9144000" cy="27040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27324" y="253569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9220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09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" y="543822"/>
            <a:ext cx="8678486" cy="1571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6" y="3045163"/>
            <a:ext cx="8421275" cy="2210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636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11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110820" y="1516275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78" y="291637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12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88371" y="5491497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0" y="0"/>
            <a:ext cx="6567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条纹的位置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与衍射角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的对应关系</a:t>
            </a:r>
          </a:p>
        </p:txBody>
      </p: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23787"/>
              </p:ext>
            </p:extLst>
          </p:nvPr>
        </p:nvGraphicFramePr>
        <p:xfrm>
          <a:off x="62001" y="1903347"/>
          <a:ext cx="3001700" cy="12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3" imgW="1079969" imgH="419282" progId="Equation.DSMT4">
                  <p:embed/>
                </p:oleObj>
              </mc:Choice>
              <mc:Fallback>
                <p:oleObj r:id="rId3" imgW="1079969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1" y="1903347"/>
                        <a:ext cx="3001700" cy="12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1" y="451442"/>
            <a:ext cx="3384784" cy="1836485"/>
          </a:xfrm>
          <a:prstGeom prst="rect">
            <a:avLst/>
          </a:prstGeom>
        </p:spPr>
      </p:pic>
      <p:graphicFrame>
        <p:nvGraphicFramePr>
          <p:cNvPr id="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06449"/>
              </p:ext>
            </p:extLst>
          </p:nvPr>
        </p:nvGraphicFramePr>
        <p:xfrm>
          <a:off x="1903591" y="3663151"/>
          <a:ext cx="47767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r:id="rId6" imgW="1804183" imgH="228699" progId="Equation.DSMT4">
                  <p:embed/>
                </p:oleObj>
              </mc:Choice>
              <mc:Fallback>
                <p:oleObj r:id="rId6" imgW="1804183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591" y="3663151"/>
                        <a:ext cx="47767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026"/>
              </p:ext>
            </p:extLst>
          </p:nvPr>
        </p:nvGraphicFramePr>
        <p:xfrm>
          <a:off x="1903591" y="4904576"/>
          <a:ext cx="58896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r:id="rId8" imgW="2261582" imgH="228699" progId="Equation.DSMT4">
                  <p:embed/>
                </p:oleObj>
              </mc:Choice>
              <mc:Fallback>
                <p:oleObj r:id="rId8" imgW="2261582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591" y="4904576"/>
                        <a:ext cx="58896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390704" y="3090064"/>
            <a:ext cx="3313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暗纹中心位置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90704" y="4314026"/>
            <a:ext cx="3313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明纹中心位置</a:t>
            </a:r>
          </a:p>
        </p:txBody>
      </p:sp>
      <p:sp>
        <p:nvSpPr>
          <p:cNvPr id="54" name="矩形 1"/>
          <p:cNvSpPr>
            <a:spLocks noChangeArrowheads="1"/>
          </p:cNvSpPr>
          <p:nvPr/>
        </p:nvSpPr>
        <p:spPr bwMode="auto">
          <a:xfrm>
            <a:off x="390704" y="3018626"/>
            <a:ext cx="7993062" cy="2663825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3759658" y="419115"/>
            <a:ext cx="3886200" cy="1346993"/>
            <a:chOff x="0" y="204677"/>
            <a:chExt cx="3886200" cy="1346993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246778"/>
                </p:ext>
              </p:extLst>
            </p:nvPr>
          </p:nvGraphicFramePr>
          <p:xfrm>
            <a:off x="0" y="204677"/>
            <a:ext cx="3311525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r:id="rId10" imgW="1374583" imgH="394556" progId="Equation.3">
                    <p:embed/>
                  </p:oleObj>
                </mc:Choice>
                <mc:Fallback>
                  <p:oleObj r:id="rId10" imgW="1374583" imgH="39455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4677"/>
                          <a:ext cx="3311525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0" y="967470"/>
              <a:ext cx="3886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干涉相消（暗纹中心）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6"/>
          <p:cNvGrpSpPr>
            <a:grpSpLocks/>
          </p:cNvGrpSpPr>
          <p:nvPr/>
        </p:nvGrpSpPr>
        <p:grpSpPr bwMode="auto">
          <a:xfrm>
            <a:off x="3759658" y="1698872"/>
            <a:ext cx="4624108" cy="1317442"/>
            <a:chOff x="0" y="0"/>
            <a:chExt cx="4624108" cy="1316520"/>
          </a:xfrm>
        </p:grpSpPr>
        <p:graphicFrame>
          <p:nvGraphicFramePr>
            <p:cNvPr id="59" name="Object 12"/>
            <p:cNvGraphicFramePr>
              <a:graphicFrameLocks noChangeAspect="1"/>
            </p:cNvGraphicFramePr>
            <p:nvPr/>
          </p:nvGraphicFramePr>
          <p:xfrm>
            <a:off x="0" y="0"/>
            <a:ext cx="3276302" cy="94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r:id="rId12" imgW="1272209" imgH="394385" progId="Equation.3">
                    <p:embed/>
                  </p:oleObj>
                </mc:Choice>
                <mc:Fallback>
                  <p:oleObj r:id="rId12" imgW="1272209" imgH="3943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76302" cy="94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42583" y="730733"/>
              <a:ext cx="4581525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干涉加强（明纹中心）</a:t>
              </a:r>
            </a:p>
          </p:txBody>
        </p:sp>
      </p:grp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59455" y="5693563"/>
            <a:ext cx="43511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000404"/>
                </a:solidFill>
                <a:latin typeface="Times New Roman" panose="02020603050405020304" pitchFamily="18" charset="0"/>
              </a:rPr>
              <a:t>任意</a:t>
            </a:r>
            <a:r>
              <a:rPr lang="zh-CN" altLang="en-US" b="1" dirty="0">
                <a:solidFill>
                  <a:srgbClr val="000404"/>
                </a:solidFill>
                <a:latin typeface="Times New Roman" panose="02020603050405020304" pitchFamily="18" charset="0"/>
              </a:rPr>
              <a:t>两相邻暗纹的间距</a:t>
            </a:r>
            <a:r>
              <a:rPr lang="en-US" altLang="zh-CN" b="1" dirty="0">
                <a:solidFill>
                  <a:srgbClr val="000404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b="1" dirty="0">
                <a:solidFill>
                  <a:srgbClr val="000404"/>
                </a:solidFill>
                <a:latin typeface="Times New Roman" panose="02020603050405020304" pitchFamily="18" charset="0"/>
              </a:rPr>
              <a:t>或明纹宽度 </a:t>
            </a:r>
            <a:r>
              <a:rPr lang="en-US" altLang="zh-CN" b="1" dirty="0">
                <a:solidFill>
                  <a:srgbClr val="000404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40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154298"/>
              </p:ext>
            </p:extLst>
          </p:nvPr>
        </p:nvGraphicFramePr>
        <p:xfrm>
          <a:off x="4797569" y="5776907"/>
          <a:ext cx="30972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r:id="rId14" imgW="1384300" imgH="393700" progId="Equation.DSMT4">
                  <p:embed/>
                </p:oleObj>
              </mc:Choice>
              <mc:Fallback>
                <p:oleObj r:id="rId14" imgW="1384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569" y="5776907"/>
                        <a:ext cx="3097213" cy="9572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0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52" grpId="0" autoUpdateAnimBg="0"/>
      <p:bldP spid="53" grpId="0" autoUpdateAnimBg="0"/>
      <p:bldP spid="54" grpId="0" animBg="1" autoUpdateAnimBg="0"/>
      <p:bldP spid="6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3" y="1074839"/>
            <a:ext cx="8830907" cy="29626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088" y="93302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13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159583" y="3533007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2" y="2466840"/>
            <a:ext cx="8573696" cy="19243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693" y="23497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14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094411" y="31058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</a:rPr>
              <a:t>4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7114" y="3861964"/>
            <a:ext cx="1074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1497" y="3861964"/>
            <a:ext cx="1074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/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538163" y="639763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中央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明条纹的半角宽度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85730"/>
              </p:ext>
            </p:extLst>
          </p:nvPr>
        </p:nvGraphicFramePr>
        <p:xfrm>
          <a:off x="3245253" y="1022350"/>
          <a:ext cx="25034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r:id="rId3" imgW="891000" imgH="410040" progId="Equation.3">
                  <p:embed/>
                </p:oleObj>
              </mc:Choice>
              <mc:Fallback>
                <p:oleObj r:id="rId3" imgW="891000" imgH="41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53" y="1022350"/>
                        <a:ext cx="25034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868766" y="2260600"/>
            <a:ext cx="8064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把第一级暗条纹所对应的衍射角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，称为中央明条纹的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半角宽度。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74967"/>
              </p:ext>
            </p:extLst>
          </p:nvPr>
        </p:nvGraphicFramePr>
        <p:xfrm>
          <a:off x="1015337" y="4531519"/>
          <a:ext cx="23749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r:id="rId5" imgW="1003300" imgH="393700" progId="Equation.DSMT4">
                  <p:embed/>
                </p:oleObj>
              </mc:Choice>
              <mc:Fallback>
                <p:oleObj r:id="rId5" imgW="1003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337" y="4531519"/>
                        <a:ext cx="2374900" cy="10620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7"/>
          <p:cNvSpPr txBox="1">
            <a:spLocks noChangeArrowheads="1"/>
          </p:cNvSpPr>
          <p:nvPr/>
        </p:nvSpPr>
        <p:spPr bwMode="auto">
          <a:xfrm>
            <a:off x="538163" y="3569494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屏上中央明条纹的线宽度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358091" y="3874294"/>
            <a:ext cx="4575175" cy="2376487"/>
            <a:chOff x="0" y="0"/>
            <a:chExt cx="2882" cy="1497"/>
          </a:xfrm>
        </p:grpSpPr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21" y="1118"/>
              <a:ext cx="192" cy="0"/>
            </a:xfrm>
            <a:prstGeom prst="line">
              <a:avLst/>
            </a:prstGeom>
            <a:noFill/>
            <a:ln w="12700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>
              <a:off x="21" y="470"/>
              <a:ext cx="192" cy="0"/>
            </a:xfrm>
            <a:prstGeom prst="line">
              <a:avLst/>
            </a:prstGeom>
            <a:noFill/>
            <a:ln w="12700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2661" y="807"/>
              <a:ext cx="192" cy="0"/>
            </a:xfrm>
            <a:prstGeom prst="line">
              <a:avLst/>
            </a:prstGeom>
            <a:noFill/>
            <a:ln w="19050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3"/>
            <p:cNvSpPr>
              <a:spLocks noChangeShapeType="1"/>
            </p:cNvSpPr>
            <p:nvPr/>
          </p:nvSpPr>
          <p:spPr bwMode="auto">
            <a:xfrm>
              <a:off x="2661" y="177"/>
              <a:ext cx="192" cy="0"/>
            </a:xfrm>
            <a:prstGeom prst="line">
              <a:avLst/>
            </a:prstGeom>
            <a:noFill/>
            <a:ln w="19050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2569" y="1214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1" r:id="rId7" imgW="148680" imgH="159840" progId="Equation.3">
                    <p:embed/>
                  </p:oleObj>
                </mc:Choice>
                <mc:Fallback>
                  <p:oleObj r:id="rId7" imgW="148680" imgH="159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214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55"/>
            <p:cNvSpPr>
              <a:spLocks noChangeShapeType="1"/>
            </p:cNvSpPr>
            <p:nvPr/>
          </p:nvSpPr>
          <p:spPr bwMode="auto">
            <a:xfrm>
              <a:off x="498" y="238"/>
              <a:ext cx="0" cy="24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6"/>
            <p:cNvSpPr>
              <a:spLocks noChangeShapeType="1"/>
            </p:cNvSpPr>
            <p:nvPr/>
          </p:nvSpPr>
          <p:spPr bwMode="auto">
            <a:xfrm>
              <a:off x="498" y="1114"/>
              <a:ext cx="0" cy="24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97" y="216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r:id="rId9" imgW="148680" imgH="159840" progId="Equation.3">
                    <p:embed/>
                  </p:oleObj>
                </mc:Choice>
                <mc:Fallback>
                  <p:oleObj r:id="rId9" imgW="148680" imgH="159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" y="216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297" y="1179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3" r:id="rId11" imgW="148680" imgH="159840" progId="Equation.3">
                    <p:embed/>
                  </p:oleObj>
                </mc:Choice>
                <mc:Fallback>
                  <p:oleObj r:id="rId11" imgW="148680" imgH="159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" y="1179"/>
                          <a:ext cx="16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59"/>
            <p:cNvSpPr>
              <a:spLocks noChangeShapeType="1"/>
            </p:cNvSpPr>
            <p:nvPr/>
          </p:nvSpPr>
          <p:spPr bwMode="auto">
            <a:xfrm>
              <a:off x="178" y="478"/>
              <a:ext cx="28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175" y="815"/>
              <a:ext cx="28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162" y="1117"/>
              <a:ext cx="288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62"/>
            <p:cNvSpPr>
              <a:spLocks noChangeArrowheads="1"/>
            </p:cNvSpPr>
            <p:nvPr/>
          </p:nvSpPr>
          <p:spPr bwMode="auto">
            <a:xfrm>
              <a:off x="642" y="343"/>
              <a:ext cx="63" cy="912"/>
            </a:xfrm>
            <a:prstGeom prst="ellipse">
              <a:avLst/>
            </a:prstGeom>
            <a:gradFill rotWithShape="1">
              <a:gsLst>
                <a:gs pos="0">
                  <a:srgbClr val="66FFFF">
                    <a:alpha val="50000"/>
                  </a:srgbClr>
                </a:gs>
                <a:gs pos="100000">
                  <a:srgbClr val="2F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498" y="478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>
              <a:off x="477" y="639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482" y="802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467" y="969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>
              <a:off x="472" y="1126"/>
              <a:ext cx="19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 flipV="1">
              <a:off x="705" y="808"/>
              <a:ext cx="19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677" y="478"/>
              <a:ext cx="1872" cy="33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 flipV="1">
              <a:off x="677" y="796"/>
              <a:ext cx="1872" cy="33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71"/>
            <p:cNvSpPr>
              <a:spLocks noChangeShapeType="1"/>
            </p:cNvSpPr>
            <p:nvPr/>
          </p:nvSpPr>
          <p:spPr bwMode="auto">
            <a:xfrm flipV="1">
              <a:off x="498" y="382"/>
              <a:ext cx="192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72"/>
            <p:cNvSpPr>
              <a:spLocks noChangeShapeType="1"/>
            </p:cNvSpPr>
            <p:nvPr/>
          </p:nvSpPr>
          <p:spPr bwMode="auto">
            <a:xfrm flipV="1">
              <a:off x="477" y="534"/>
              <a:ext cx="192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 flipV="1">
              <a:off x="458" y="710"/>
              <a:ext cx="192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466" y="868"/>
              <a:ext cx="192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 flipV="1">
              <a:off x="480" y="1022"/>
              <a:ext cx="192" cy="9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 flipV="1">
              <a:off x="660" y="181"/>
              <a:ext cx="1905" cy="61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 flipV="1">
              <a:off x="677" y="181"/>
              <a:ext cx="1842" cy="20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1452" y="1179"/>
            <a:ext cx="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4" r:id="rId13" imgW="148680" imgH="200160" progId="Equation.3">
                    <p:embed/>
                  </p:oleObj>
                </mc:Choice>
                <mc:Fallback>
                  <p:oleObj r:id="rId13" imgW="148680" imgH="200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179"/>
                          <a:ext cx="23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2676" y="330"/>
            <a:ext cx="20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5" r:id="rId15" imgW="148680" imgH="219960" progId="Equation.3">
                    <p:embed/>
                  </p:oleObj>
                </mc:Choice>
                <mc:Fallback>
                  <p:oleObj r:id="rId15" imgW="148680" imgH="219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330"/>
                          <a:ext cx="20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2565" y="862"/>
            <a:ext cx="2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6" r:id="rId17" imgW="109080" imgH="140040" progId="Equation.3">
                    <p:embed/>
                  </p:oleObj>
                </mc:Choice>
                <mc:Fallback>
                  <p:oleObj r:id="rId17" imgW="109080" imgH="140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862"/>
                          <a:ext cx="2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2565" y="0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" r:id="rId19" imgW="148680" imgH="159840" progId="Equation.3">
                    <p:embed/>
                  </p:oleObj>
                </mc:Choice>
                <mc:Fallback>
                  <p:oleObj r:id="rId19" imgW="148680" imgH="159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0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82"/>
            <p:cNvSpPr>
              <a:spLocks noChangeShapeType="1"/>
            </p:cNvSpPr>
            <p:nvPr/>
          </p:nvSpPr>
          <p:spPr bwMode="auto">
            <a:xfrm flipV="1">
              <a:off x="1698" y="1315"/>
              <a:ext cx="821" cy="11"/>
            </a:xfrm>
            <a:prstGeom prst="line">
              <a:avLst/>
            </a:prstGeom>
            <a:noFill/>
            <a:ln w="28575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83"/>
            <p:cNvSpPr>
              <a:spLocks noChangeShapeType="1"/>
            </p:cNvSpPr>
            <p:nvPr/>
          </p:nvSpPr>
          <p:spPr bwMode="auto">
            <a:xfrm flipH="1">
              <a:off x="748" y="1329"/>
              <a:ext cx="662" cy="0"/>
            </a:xfrm>
            <a:prstGeom prst="line">
              <a:avLst/>
            </a:prstGeom>
            <a:noFill/>
            <a:ln w="28575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84"/>
            <p:cNvSpPr>
              <a:spLocks noChangeShapeType="1"/>
            </p:cNvSpPr>
            <p:nvPr/>
          </p:nvSpPr>
          <p:spPr bwMode="auto">
            <a:xfrm flipV="1">
              <a:off x="2757" y="177"/>
              <a:ext cx="0" cy="192"/>
            </a:xfrm>
            <a:prstGeom prst="line">
              <a:avLst/>
            </a:prstGeom>
            <a:noFill/>
            <a:ln w="19050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>
              <a:off x="2757" y="622"/>
              <a:ext cx="0" cy="192"/>
            </a:xfrm>
            <a:prstGeom prst="line">
              <a:avLst/>
            </a:prstGeom>
            <a:noFill/>
            <a:ln w="19050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/>
          </p:nvGraphicFramePr>
          <p:xfrm>
            <a:off x="0" y="704"/>
            <a:ext cx="16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8" r:id="rId21" imgW="109080" imgH="140040" progId="Equation.3">
                    <p:embed/>
                  </p:oleObj>
                </mc:Choice>
                <mc:Fallback>
                  <p:oleObj r:id="rId21" imgW="109080" imgH="140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04"/>
                          <a:ext cx="16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87"/>
            <p:cNvSpPr>
              <a:spLocks noChangeShapeType="1"/>
            </p:cNvSpPr>
            <p:nvPr/>
          </p:nvSpPr>
          <p:spPr bwMode="auto">
            <a:xfrm flipV="1">
              <a:off x="87" y="478"/>
              <a:ext cx="0" cy="192"/>
            </a:xfrm>
            <a:prstGeom prst="line">
              <a:avLst/>
            </a:prstGeom>
            <a:noFill/>
            <a:ln w="12700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87" y="910"/>
              <a:ext cx="0" cy="192"/>
            </a:xfrm>
            <a:prstGeom prst="line">
              <a:avLst/>
            </a:prstGeom>
            <a:noFill/>
            <a:ln w="12700">
              <a:solidFill>
                <a:srgbClr val="000404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89"/>
            <p:cNvSpPr>
              <a:spLocks noChangeShapeType="1"/>
            </p:cNvSpPr>
            <p:nvPr/>
          </p:nvSpPr>
          <p:spPr bwMode="auto">
            <a:xfrm>
              <a:off x="2551" y="46"/>
              <a:ext cx="0" cy="1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741" y="1246"/>
              <a:ext cx="0" cy="144"/>
            </a:xfrm>
            <a:prstGeom prst="line">
              <a:avLst/>
            </a:prstGeom>
            <a:noFill/>
            <a:ln w="19050">
              <a:solidFill>
                <a:srgbClr val="00040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1068" y="628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9" r:id="rId23" imgW="141047" imgH="166692" progId="Equation.3">
                    <p:embed/>
                  </p:oleObj>
                </mc:Choice>
                <mc:Fallback>
                  <p:oleObj r:id="rId23" imgW="141047" imgH="1666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628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Freeform 93"/>
            <p:cNvSpPr>
              <a:spLocks/>
            </p:cNvSpPr>
            <p:nvPr/>
          </p:nvSpPr>
          <p:spPr bwMode="auto">
            <a:xfrm>
              <a:off x="932" y="726"/>
              <a:ext cx="23" cy="90"/>
            </a:xfrm>
            <a:custGeom>
              <a:avLst/>
              <a:gdLst>
                <a:gd name="T0" fmla="*/ 0 w 23"/>
                <a:gd name="T1" fmla="*/ 0 h 90"/>
                <a:gd name="T2" fmla="*/ 23 w 23"/>
                <a:gd name="T3" fmla="*/ 38 h 90"/>
                <a:gd name="T4" fmla="*/ 0 w 23"/>
                <a:gd name="T5" fmla="*/ 90 h 90"/>
                <a:gd name="T6" fmla="*/ 0 60000 65536"/>
                <a:gd name="T7" fmla="*/ 0 60000 65536"/>
                <a:gd name="T8" fmla="*/ 0 60000 65536"/>
                <a:gd name="T9" fmla="*/ 0 w 23"/>
                <a:gd name="T10" fmla="*/ 0 h 90"/>
                <a:gd name="T11" fmla="*/ 23 w 23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" h="90">
                  <a:moveTo>
                    <a:pt x="0" y="0"/>
                  </a:moveTo>
                  <a:cubicBezTo>
                    <a:pt x="4" y="6"/>
                    <a:pt x="23" y="23"/>
                    <a:pt x="23" y="38"/>
                  </a:cubicBezTo>
                  <a:cubicBezTo>
                    <a:pt x="23" y="53"/>
                    <a:pt x="5" y="79"/>
                    <a:pt x="0" y="9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4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2504946"/>
            <a:ext cx="8335538" cy="18481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231" y="19201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15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030794" y="3839928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6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290513" y="687388"/>
            <a:ext cx="3344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爱里斑的半角宽   </a:t>
            </a: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21517"/>
              </p:ext>
            </p:extLst>
          </p:nvPr>
        </p:nvGraphicFramePr>
        <p:xfrm>
          <a:off x="3798887" y="1657629"/>
          <a:ext cx="19812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3" imgW="732600" imgH="410040" progId="Equation.3">
                  <p:embed/>
                </p:oleObj>
              </mc:Choice>
              <mc:Fallback>
                <p:oleObj r:id="rId3" imgW="732600" imgH="41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7" y="1657629"/>
                        <a:ext cx="19812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23850" y="1268413"/>
            <a:ext cx="8820150" cy="620713"/>
            <a:chOff x="0" y="0"/>
            <a:chExt cx="2857" cy="391"/>
          </a:xfrm>
        </p:grpSpPr>
        <p:sp>
          <p:nvSpPr>
            <p:cNvPr id="5" name="Text Box 45"/>
            <p:cNvSpPr txBox="1">
              <a:spLocks noChangeArrowheads="1"/>
            </p:cNvSpPr>
            <p:nvPr/>
          </p:nvSpPr>
          <p:spPr bwMode="auto">
            <a:xfrm>
              <a:off x="0" y="0"/>
              <a:ext cx="285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第一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暗环对应的衍射角    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称为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爱里斑的半角宽。</a:t>
              </a:r>
            </a:p>
          </p:txBody>
        </p:sp>
        <p:graphicFrame>
          <p:nvGraphicFramePr>
            <p:cNvPr id="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431236"/>
                </p:ext>
              </p:extLst>
            </p:nvPr>
          </p:nvGraphicFramePr>
          <p:xfrm>
            <a:off x="1345" y="47"/>
            <a:ext cx="24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5" imgW="166400" imgH="230400" progId="Equation.DSMT4">
                    <p:embed/>
                  </p:oleObj>
                </mc:Choice>
                <mc:Fallback>
                  <p:oleObj name="Equation" r:id="rId5" imgW="166400" imgH="230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47"/>
                          <a:ext cx="24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850" y="0"/>
            <a:ext cx="56880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光学仪器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的分辨本领</a:t>
            </a:r>
          </a:p>
        </p:txBody>
      </p:sp>
      <p:sp>
        <p:nvSpPr>
          <p:cNvPr id="8" name="Rectangle 5"/>
          <p:cNvSpPr>
            <a:spLocks noRot="1" noChangeArrowheads="1"/>
          </p:cNvSpPr>
          <p:nvPr/>
        </p:nvSpPr>
        <p:spPr bwMode="auto">
          <a:xfrm>
            <a:off x="290513" y="2640450"/>
            <a:ext cx="2809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瑞利判据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3213100"/>
            <a:ext cx="9259910" cy="1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物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点 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的爱里斑中心恰好与另一个物点 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的爱里斑边缘（第一衍射极小）相重合时，恰可分辨两物点。 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0" y="4373563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光学仪器的最小分辨角</a:t>
            </a:r>
          </a:p>
        </p:txBody>
      </p:sp>
      <p:graphicFrame>
        <p:nvGraphicFramePr>
          <p:cNvPr id="1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2070"/>
              </p:ext>
            </p:extLst>
          </p:nvPr>
        </p:nvGraphicFramePr>
        <p:xfrm>
          <a:off x="4581536" y="4252359"/>
          <a:ext cx="29765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r:id="rId7" imgW="1130300" imgH="393700" progId="Equation.3">
                  <p:embed/>
                </p:oleObj>
              </mc:Choice>
              <mc:Fallback>
                <p:oleObj r:id="rId7" imgW="1130300" imgH="393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36" y="4252359"/>
                        <a:ext cx="2976562" cy="1108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0" y="5820256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光学仪器的分辨率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0997"/>
              </p:ext>
            </p:extLst>
          </p:nvPr>
        </p:nvGraphicFramePr>
        <p:xfrm>
          <a:off x="4629955" y="5456718"/>
          <a:ext cx="32353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r:id="rId9" imgW="1267200" imgH="510120" progId="Equation.3">
                  <p:embed/>
                </p:oleObj>
              </mc:Choice>
              <mc:Fallback>
                <p:oleObj r:id="rId9" imgW="1267200" imgH="51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955" y="5456718"/>
                        <a:ext cx="32353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1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271767" y="0"/>
            <a:ext cx="64801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13.9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衍射光栅及光栅光谱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63" y="928688"/>
            <a:ext cx="792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将多缝（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缝）干涉与单缝衍射结合考虑</a:t>
            </a:r>
          </a:p>
        </p:txBody>
      </p:sp>
      <p:sp>
        <p:nvSpPr>
          <p:cNvPr id="4" name="Text Box 60"/>
          <p:cNvSpPr txBox="1">
            <a:spLocks noChangeArrowheads="1"/>
          </p:cNvSpPr>
          <p:nvPr/>
        </p:nvSpPr>
        <p:spPr bwMode="auto">
          <a:xfrm>
            <a:off x="4892675" y="5338763"/>
            <a:ext cx="4037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狭缝与狭缝之间的干涉</a:t>
            </a:r>
          </a:p>
        </p:txBody>
      </p:sp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1655763" y="5338763"/>
            <a:ext cx="399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单缝的衍射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206625" y="3224213"/>
            <a:ext cx="533400" cy="393700"/>
            <a:chOff x="0" y="0"/>
            <a:chExt cx="336" cy="248"/>
          </a:xfrm>
        </p:grpSpPr>
        <p:sp>
          <p:nvSpPr>
            <p:cNvPr id="7" name="Line 63"/>
            <p:cNvSpPr>
              <a:spLocks noChangeShapeType="1"/>
            </p:cNvSpPr>
            <p:nvPr/>
          </p:nvSpPr>
          <p:spPr bwMode="auto">
            <a:xfrm>
              <a:off x="192" y="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auto">
            <a:xfrm>
              <a:off x="192" y="240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>
              <a:off x="240" y="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0" y="0"/>
            <a:ext cx="1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r:id="rId3" imgW="140004" imgH="178187" progId="Equation.DSMT4">
                    <p:embed/>
                  </p:oleObj>
                </mc:Choice>
                <mc:Fallback>
                  <p:oleObj r:id="rId3" imgW="140004" imgH="1781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2782888" y="2878138"/>
            <a:ext cx="0" cy="1828800"/>
            <a:chOff x="0" y="0"/>
            <a:chExt cx="0" cy="1828800"/>
          </a:xfrm>
        </p:grpSpPr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-2778754" y="-2876844"/>
              <a:ext cx="0" cy="192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>
              <a:off x="-2778754" y="-2876604"/>
              <a:ext cx="0" cy="192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-2778754" y="-2876364"/>
              <a:ext cx="0" cy="192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-2778754" y="-2876124"/>
              <a:ext cx="0" cy="192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-2778754" y="-2875884"/>
              <a:ext cx="0" cy="192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Oval 73"/>
          <p:cNvSpPr>
            <a:spLocks noChangeArrowheads="1"/>
          </p:cNvSpPr>
          <p:nvPr/>
        </p:nvSpPr>
        <p:spPr bwMode="auto">
          <a:xfrm>
            <a:off x="3733800" y="2662238"/>
            <a:ext cx="215900" cy="2286000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74"/>
          <p:cNvSpPr>
            <a:spLocks noChangeShapeType="1"/>
          </p:cNvSpPr>
          <p:nvPr/>
        </p:nvSpPr>
        <p:spPr bwMode="auto">
          <a:xfrm>
            <a:off x="2581275" y="3886200"/>
            <a:ext cx="44497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Line 75"/>
          <p:cNvSpPr>
            <a:spLocks noChangeShapeType="1"/>
          </p:cNvSpPr>
          <p:nvPr/>
        </p:nvSpPr>
        <p:spPr bwMode="auto">
          <a:xfrm>
            <a:off x="6181725" y="2301875"/>
            <a:ext cx="0" cy="28194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Line 76"/>
          <p:cNvSpPr>
            <a:spLocks noChangeShapeType="1"/>
          </p:cNvSpPr>
          <p:nvPr/>
        </p:nvSpPr>
        <p:spPr bwMode="auto">
          <a:xfrm>
            <a:off x="3892550" y="494823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Line 77"/>
          <p:cNvSpPr>
            <a:spLocks noChangeShapeType="1"/>
          </p:cNvSpPr>
          <p:nvPr/>
        </p:nvSpPr>
        <p:spPr bwMode="auto">
          <a:xfrm>
            <a:off x="3892550" y="5100638"/>
            <a:ext cx="22891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2782888" y="2878138"/>
            <a:ext cx="1001712" cy="1498600"/>
            <a:chOff x="0" y="0"/>
            <a:chExt cx="631" cy="944"/>
          </a:xfrm>
        </p:grpSpPr>
        <p:sp>
          <p:nvSpPr>
            <p:cNvPr id="23" name="Line 79"/>
            <p:cNvSpPr>
              <a:spLocks noChangeShapeType="1"/>
            </p:cNvSpPr>
            <p:nvPr/>
          </p:nvSpPr>
          <p:spPr bwMode="auto">
            <a:xfrm flipV="1">
              <a:off x="5" y="0"/>
              <a:ext cx="626" cy="2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Line 80"/>
            <p:cNvSpPr>
              <a:spLocks noChangeShapeType="1"/>
            </p:cNvSpPr>
            <p:nvPr/>
          </p:nvSpPr>
          <p:spPr bwMode="auto">
            <a:xfrm flipV="1">
              <a:off x="5" y="205"/>
              <a:ext cx="613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Line 81"/>
            <p:cNvSpPr>
              <a:spLocks noChangeShapeType="1"/>
            </p:cNvSpPr>
            <p:nvPr/>
          </p:nvSpPr>
          <p:spPr bwMode="auto">
            <a:xfrm flipV="1">
              <a:off x="5" y="445"/>
              <a:ext cx="613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Line 82"/>
            <p:cNvSpPr>
              <a:spLocks noChangeShapeType="1"/>
            </p:cNvSpPr>
            <p:nvPr/>
          </p:nvSpPr>
          <p:spPr bwMode="auto">
            <a:xfrm flipV="1">
              <a:off x="0" y="676"/>
              <a:ext cx="626" cy="2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509838" y="4751388"/>
          <a:ext cx="7191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5" imgW="190914" imgH="165459" progId="Equation.DSMT4">
                  <p:embed/>
                </p:oleObj>
              </mc:Choice>
              <mc:Fallback>
                <p:oleObj r:id="rId5" imgW="190914" imgH="1654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4751388"/>
                        <a:ext cx="7191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886325" y="4678363"/>
          <a:ext cx="430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7" imgW="152798" imgH="203731" progId="Equation.DSMT4">
                  <p:embed/>
                </p:oleObj>
              </mc:Choice>
              <mc:Fallback>
                <p:oleObj r:id="rId7" imgW="152798" imgH="2037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678363"/>
                        <a:ext cx="430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85"/>
          <p:cNvGrpSpPr>
            <a:grpSpLocks/>
          </p:cNvGrpSpPr>
          <p:nvPr/>
        </p:nvGrpSpPr>
        <p:grpSpPr bwMode="auto">
          <a:xfrm>
            <a:off x="4021138" y="3582988"/>
            <a:ext cx="973137" cy="304800"/>
            <a:chOff x="0" y="0"/>
            <a:chExt cx="613" cy="192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400" y="0"/>
            <a:ext cx="21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r:id="rId9" imgW="140004" imgH="178187" progId="Equation.DSMT4">
                    <p:embed/>
                  </p:oleObj>
                </mc:Choice>
                <mc:Fallback>
                  <p:oleObj r:id="rId9" imgW="140004" imgH="1781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" y="0"/>
                          <a:ext cx="21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rc 87"/>
            <p:cNvSpPr>
              <a:spLocks/>
            </p:cNvSpPr>
            <p:nvPr/>
          </p:nvSpPr>
          <p:spPr bwMode="auto">
            <a:xfrm>
              <a:off x="0" y="46"/>
              <a:ext cx="341" cy="120"/>
            </a:xfrm>
            <a:custGeom>
              <a:avLst/>
              <a:gdLst>
                <a:gd name="T0" fmla="*/ 310 w 21600"/>
                <a:gd name="T1" fmla="*/ 0 h 9000"/>
                <a:gd name="T2" fmla="*/ 341 w 21600"/>
                <a:gd name="T3" fmla="*/ 120 h 9000"/>
                <a:gd name="T4" fmla="*/ 310 w 21600"/>
                <a:gd name="T5" fmla="*/ 0 h 9000"/>
                <a:gd name="T6" fmla="*/ 341 w 21600"/>
                <a:gd name="T7" fmla="*/ 120 h 9000"/>
                <a:gd name="T8" fmla="*/ 0 w 21600"/>
                <a:gd name="T9" fmla="*/ 120 h 9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9000"/>
                <a:gd name="T17" fmla="*/ 21600 w 21600"/>
                <a:gd name="T18" fmla="*/ 9000 h 9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9000" fill="none" extrusionOk="0">
                  <a:moveTo>
                    <a:pt x="19635" y="0"/>
                  </a:moveTo>
                  <a:cubicBezTo>
                    <a:pt x="20930" y="2823"/>
                    <a:pt x="21600" y="5893"/>
                    <a:pt x="21600" y="9000"/>
                  </a:cubicBezTo>
                </a:path>
                <a:path w="21600" h="9000" stroke="0" extrusionOk="0">
                  <a:moveTo>
                    <a:pt x="19635" y="0"/>
                  </a:moveTo>
                  <a:cubicBezTo>
                    <a:pt x="20930" y="2823"/>
                    <a:pt x="21600" y="5893"/>
                    <a:pt x="21600" y="9000"/>
                  </a:cubicBezTo>
                  <a:lnTo>
                    <a:pt x="0" y="9000"/>
                  </a:lnTo>
                  <a:lnTo>
                    <a:pt x="19635" y="0"/>
                  </a:lnTo>
                  <a:close/>
                </a:path>
              </a:pathLst>
            </a:custGeom>
            <a:noFill/>
            <a:ln w="28575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88"/>
          <p:cNvGrpSpPr>
            <a:grpSpLocks/>
          </p:cNvGrpSpPr>
          <p:nvPr/>
        </p:nvGrpSpPr>
        <p:grpSpPr bwMode="auto">
          <a:xfrm>
            <a:off x="1054100" y="3224213"/>
            <a:ext cx="1265238" cy="1152525"/>
            <a:chOff x="0" y="0"/>
            <a:chExt cx="336" cy="720"/>
          </a:xfrm>
        </p:grpSpPr>
        <p:sp>
          <p:nvSpPr>
            <p:cNvPr id="33" name="Line 89"/>
            <p:cNvSpPr>
              <a:spLocks noChangeShapeType="1"/>
            </p:cNvSpPr>
            <p:nvPr/>
          </p:nvSpPr>
          <p:spPr bwMode="auto">
            <a:xfrm>
              <a:off x="0" y="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0" y="24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0" y="48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Line 92"/>
            <p:cNvSpPr>
              <a:spLocks noChangeShapeType="1"/>
            </p:cNvSpPr>
            <p:nvPr/>
          </p:nvSpPr>
          <p:spPr bwMode="auto">
            <a:xfrm>
              <a:off x="0" y="720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3043238" y="2151063"/>
            <a:ext cx="1338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透镜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8" name="Rectangle 94"/>
          <p:cNvSpPr>
            <a:spLocks noChangeArrowheads="1"/>
          </p:cNvSpPr>
          <p:nvPr/>
        </p:nvSpPr>
        <p:spPr bwMode="auto">
          <a:xfrm>
            <a:off x="5459413" y="17510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观察屏</a:t>
            </a:r>
            <a:endParaRPr lang="zh-CN" altLang="en-US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95"/>
          <p:cNvGrpSpPr>
            <a:grpSpLocks/>
          </p:cNvGrpSpPr>
          <p:nvPr/>
        </p:nvGrpSpPr>
        <p:grpSpPr bwMode="auto">
          <a:xfrm>
            <a:off x="6108700" y="2808288"/>
            <a:ext cx="720725" cy="373062"/>
            <a:chOff x="0" y="0"/>
            <a:chExt cx="454" cy="235"/>
          </a:xfrm>
        </p:grpSpPr>
        <p:sp>
          <p:nvSpPr>
            <p:cNvPr id="40" name="Rectangle 96"/>
            <p:cNvSpPr>
              <a:spLocks noChangeArrowheads="1"/>
            </p:cNvSpPr>
            <p:nvPr/>
          </p:nvSpPr>
          <p:spPr bwMode="auto">
            <a:xfrm>
              <a:off x="83" y="0"/>
              <a:ext cx="37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97"/>
            <p:cNvSpPr>
              <a:spLocks noChangeAspect="1" noChangeArrowheads="1"/>
            </p:cNvSpPr>
            <p:nvPr/>
          </p:nvSpPr>
          <p:spPr bwMode="auto">
            <a:xfrm>
              <a:off x="0" y="104"/>
              <a:ext cx="68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98"/>
          <p:cNvGrpSpPr>
            <a:grpSpLocks/>
          </p:cNvGrpSpPr>
          <p:nvPr/>
        </p:nvGrpSpPr>
        <p:grpSpPr bwMode="auto">
          <a:xfrm>
            <a:off x="3752850" y="2870200"/>
            <a:ext cx="268288" cy="1081088"/>
            <a:chOff x="0" y="0"/>
            <a:chExt cx="169" cy="681"/>
          </a:xfrm>
        </p:grpSpPr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V="1">
              <a:off x="0" y="628"/>
              <a:ext cx="169" cy="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 flipV="1">
              <a:off x="23" y="437"/>
              <a:ext cx="142" cy="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 flipV="1">
              <a:off x="33" y="0"/>
              <a:ext cx="9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 flipV="1">
              <a:off x="27" y="182"/>
              <a:ext cx="142" cy="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Group 103"/>
          <p:cNvGrpSpPr>
            <a:grpSpLocks/>
          </p:cNvGrpSpPr>
          <p:nvPr/>
        </p:nvGrpSpPr>
        <p:grpSpPr bwMode="auto">
          <a:xfrm rot="270556">
            <a:off x="3876675" y="2952750"/>
            <a:ext cx="2203450" cy="1008063"/>
            <a:chOff x="0" y="0"/>
            <a:chExt cx="1388" cy="635"/>
          </a:xfrm>
        </p:grpSpPr>
        <p:sp>
          <p:nvSpPr>
            <p:cNvPr id="48" name="Line 104"/>
            <p:cNvSpPr>
              <a:spLocks noChangeShapeType="1"/>
            </p:cNvSpPr>
            <p:nvPr/>
          </p:nvSpPr>
          <p:spPr bwMode="auto">
            <a:xfrm>
              <a:off x="0" y="7"/>
              <a:ext cx="13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Line 105"/>
            <p:cNvSpPr>
              <a:spLocks noChangeShapeType="1"/>
            </p:cNvSpPr>
            <p:nvPr/>
          </p:nvSpPr>
          <p:spPr bwMode="auto">
            <a:xfrm flipV="1">
              <a:off x="45" y="7"/>
              <a:ext cx="1343" cy="4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Line 106"/>
            <p:cNvSpPr>
              <a:spLocks noChangeShapeType="1"/>
            </p:cNvSpPr>
            <p:nvPr/>
          </p:nvSpPr>
          <p:spPr bwMode="auto">
            <a:xfrm flipV="1">
              <a:off x="45" y="17"/>
              <a:ext cx="1334" cy="6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>
              <a:off x="660" y="0"/>
              <a:ext cx="8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Line 108"/>
            <p:cNvSpPr>
              <a:spLocks noChangeShapeType="1"/>
            </p:cNvSpPr>
            <p:nvPr/>
          </p:nvSpPr>
          <p:spPr bwMode="auto">
            <a:xfrm flipV="1">
              <a:off x="544" y="222"/>
              <a:ext cx="204" cy="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 flipV="1">
              <a:off x="549" y="290"/>
              <a:ext cx="227" cy="1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 flipV="1">
              <a:off x="45" y="7"/>
              <a:ext cx="1343" cy="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Line 111"/>
            <p:cNvSpPr>
              <a:spLocks noChangeShapeType="1"/>
            </p:cNvSpPr>
            <p:nvPr/>
          </p:nvSpPr>
          <p:spPr bwMode="auto">
            <a:xfrm flipV="1">
              <a:off x="479" y="91"/>
              <a:ext cx="272" cy="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Group 112"/>
          <p:cNvGrpSpPr>
            <a:grpSpLocks/>
          </p:cNvGrpSpPr>
          <p:nvPr/>
        </p:nvGrpSpPr>
        <p:grpSpPr bwMode="auto">
          <a:xfrm>
            <a:off x="2797175" y="3008313"/>
            <a:ext cx="631825" cy="287337"/>
            <a:chOff x="0" y="0"/>
            <a:chExt cx="398" cy="181"/>
          </a:xfrm>
        </p:grpSpPr>
        <p:sp>
          <p:nvSpPr>
            <p:cNvPr id="57" name="Line 113"/>
            <p:cNvSpPr>
              <a:spLocks noChangeShapeType="1"/>
            </p:cNvSpPr>
            <p:nvPr/>
          </p:nvSpPr>
          <p:spPr bwMode="auto">
            <a:xfrm>
              <a:off x="0" y="143"/>
              <a:ext cx="3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58" name="Group 114"/>
            <p:cNvGrpSpPr>
              <a:grpSpLocks/>
            </p:cNvGrpSpPr>
            <p:nvPr/>
          </p:nvGrpSpPr>
          <p:grpSpPr bwMode="auto">
            <a:xfrm>
              <a:off x="25" y="0"/>
              <a:ext cx="373" cy="181"/>
              <a:chOff x="0" y="0"/>
              <a:chExt cx="373" cy="181"/>
            </a:xfrm>
          </p:grpSpPr>
          <p:graphicFrame>
            <p:nvGraphicFramePr>
              <p:cNvPr id="59" name="Object 58"/>
              <p:cNvGraphicFramePr>
                <a:graphicFrameLocks noChangeAspect="1"/>
              </p:cNvGraphicFramePr>
              <p:nvPr/>
            </p:nvGraphicFramePr>
            <p:xfrm>
              <a:off x="227" y="0"/>
              <a:ext cx="14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2" r:id="rId11" imgW="140004" imgH="178187" progId="Equation.DSMT4">
                      <p:embed/>
                    </p:oleObj>
                  </mc:Choice>
                  <mc:Fallback>
                    <p:oleObj r:id="rId11" imgW="140004" imgH="17818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" y="0"/>
                            <a:ext cx="146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Arc 116"/>
              <p:cNvSpPr>
                <a:spLocks/>
              </p:cNvSpPr>
              <p:nvPr/>
            </p:nvSpPr>
            <p:spPr bwMode="auto">
              <a:xfrm>
                <a:off x="0" y="51"/>
                <a:ext cx="176" cy="85"/>
              </a:xfrm>
              <a:custGeom>
                <a:avLst/>
                <a:gdLst>
                  <a:gd name="T0" fmla="*/ 160 w 21600"/>
                  <a:gd name="T1" fmla="*/ 0 h 9000"/>
                  <a:gd name="T2" fmla="*/ 176 w 21600"/>
                  <a:gd name="T3" fmla="*/ 85 h 9000"/>
                  <a:gd name="T4" fmla="*/ 160 w 21600"/>
                  <a:gd name="T5" fmla="*/ 0 h 9000"/>
                  <a:gd name="T6" fmla="*/ 176 w 21600"/>
                  <a:gd name="T7" fmla="*/ 85 h 9000"/>
                  <a:gd name="T8" fmla="*/ 0 w 21600"/>
                  <a:gd name="T9" fmla="*/ 85 h 9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600"/>
                  <a:gd name="T16" fmla="*/ 0 h 9000"/>
                  <a:gd name="T17" fmla="*/ 21600 w 21600"/>
                  <a:gd name="T18" fmla="*/ 9000 h 9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9000" fill="none" extrusionOk="0">
                    <a:moveTo>
                      <a:pt x="19635" y="0"/>
                    </a:moveTo>
                    <a:cubicBezTo>
                      <a:pt x="20930" y="2823"/>
                      <a:pt x="21600" y="5893"/>
                      <a:pt x="21600" y="9000"/>
                    </a:cubicBezTo>
                  </a:path>
                  <a:path w="21600" h="9000" stroke="0" extrusionOk="0">
                    <a:moveTo>
                      <a:pt x="19635" y="0"/>
                    </a:moveTo>
                    <a:cubicBezTo>
                      <a:pt x="20930" y="2823"/>
                      <a:pt x="21600" y="5893"/>
                      <a:pt x="21600" y="9000"/>
                    </a:cubicBezTo>
                    <a:lnTo>
                      <a:pt x="0" y="9000"/>
                    </a:lnTo>
                    <a:lnTo>
                      <a:pt x="19635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" name="Rectangle 117"/>
          <p:cNvSpPr>
            <a:spLocks noChangeArrowheads="1"/>
          </p:cNvSpPr>
          <p:nvPr/>
        </p:nvSpPr>
        <p:spPr bwMode="auto">
          <a:xfrm>
            <a:off x="1990725" y="2289175"/>
            <a:ext cx="133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光栅</a:t>
            </a:r>
            <a:endParaRPr lang="zh-CN" altLang="en-US" sz="2800" b="1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Line 68"/>
          <p:cNvSpPr>
            <a:spLocks noChangeShapeType="1"/>
          </p:cNvSpPr>
          <p:nvPr/>
        </p:nvSpPr>
        <p:spPr bwMode="auto">
          <a:xfrm>
            <a:off x="2708275" y="2876550"/>
            <a:ext cx="0" cy="3048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Line 69"/>
          <p:cNvSpPr>
            <a:spLocks noChangeShapeType="1"/>
          </p:cNvSpPr>
          <p:nvPr/>
        </p:nvSpPr>
        <p:spPr bwMode="auto">
          <a:xfrm>
            <a:off x="2709863" y="3257550"/>
            <a:ext cx="0" cy="3048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>
            <a:off x="2709863" y="3643313"/>
            <a:ext cx="0" cy="3048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2709863" y="4024313"/>
            <a:ext cx="0" cy="3048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Line 69"/>
          <p:cNvSpPr>
            <a:spLocks noChangeShapeType="1"/>
          </p:cNvSpPr>
          <p:nvPr/>
        </p:nvSpPr>
        <p:spPr bwMode="auto">
          <a:xfrm>
            <a:off x="2709863" y="4405313"/>
            <a:ext cx="0" cy="304800"/>
          </a:xfrm>
          <a:prstGeom prst="line">
            <a:avLst/>
          </a:prstGeom>
          <a:noFill/>
          <a:ln w="508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388" y="46754"/>
            <a:ext cx="3082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光栅方程</a:t>
            </a:r>
          </a:p>
        </p:txBody>
      </p:sp>
      <p:graphicFrame>
        <p:nvGraphicFramePr>
          <p:cNvPr id="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6901"/>
              </p:ext>
            </p:extLst>
          </p:nvPr>
        </p:nvGraphicFramePr>
        <p:xfrm>
          <a:off x="2382838" y="15003"/>
          <a:ext cx="67611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r:id="rId3" imgW="2276320" imgH="190447" progId="Equation.DSMT4">
                  <p:embed/>
                </p:oleObj>
              </mc:Choice>
              <mc:Fallback>
                <p:oleObj r:id="rId3" imgW="2276320" imgH="190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15003"/>
                        <a:ext cx="6761162" cy="64293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6366" y="780149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仿宋_GB2312"/>
              </a:rPr>
              <a:t>满足光栅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_GB2312"/>
              </a:rPr>
              <a:t>方程的</a:t>
            </a:r>
            <a:r>
              <a:rPr lang="zh-CN" altLang="en-US" sz="2000" b="1" dirty="0">
                <a:solidFill>
                  <a:srgbClr val="000000"/>
                </a:solidFill>
                <a:latin typeface="仿宋_GB2312"/>
              </a:rPr>
              <a:t>明条纹</a:t>
            </a:r>
            <a:r>
              <a:rPr lang="zh-CN" altLang="en-US" sz="20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</a:rPr>
              <a:t>主极大条纹</a:t>
            </a:r>
            <a:r>
              <a:rPr lang="zh-CN" altLang="en-US" sz="20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，也称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光谱线</a:t>
            </a:r>
            <a:r>
              <a:rPr lang="zh-CN" altLang="en-US" sz="20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000" i="1" dirty="0">
                <a:solidFill>
                  <a:srgbClr val="000404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000" b="1" i="1" dirty="0">
                <a:solidFill>
                  <a:srgbClr val="000404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rgbClr val="000404"/>
                </a:solidFill>
                <a:latin typeface="Times New Roman" panose="02020603050405020304" pitchFamily="18" charset="0"/>
              </a:rPr>
              <a:t>称主极大级数。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8789" y="1954933"/>
            <a:ext cx="2808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谱线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的缺级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2663934"/>
            <a:ext cx="929854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对于满足光栅方程的主极大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条纹</a:t>
            </a:r>
            <a:r>
              <a:rPr lang="zh-CN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δ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±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=0,1,2,3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· ·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09209" y="3068810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3148353"/>
            <a:ext cx="4932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若同时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也满足单缝衍射的暗纹条件，</a:t>
            </a:r>
          </a:p>
        </p:txBody>
      </p:sp>
      <p:sp>
        <p:nvSpPr>
          <p:cNvPr id="10" name="Rectangle 115"/>
          <p:cNvSpPr>
            <a:spLocks noChangeArrowheads="1"/>
          </p:cNvSpPr>
          <p:nvPr/>
        </p:nvSpPr>
        <p:spPr bwMode="auto">
          <a:xfrm>
            <a:off x="7006876" y="3051732"/>
            <a:ext cx="2137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0,1,2,3 · · ·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3806722"/>
            <a:ext cx="796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则相应的主极大级数就会发生缺级，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84445"/>
              </p:ext>
            </p:extLst>
          </p:nvPr>
        </p:nvGraphicFramePr>
        <p:xfrm>
          <a:off x="5202237" y="3547553"/>
          <a:ext cx="276066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5" imgW="725474" imgH="394556" progId="Equation.3">
                  <p:embed/>
                </p:oleObj>
              </mc:Choice>
              <mc:Fallback>
                <p:oleObj r:id="rId5" imgW="725474" imgH="3945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7" y="3547553"/>
                        <a:ext cx="2760663" cy="13065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Rot="1" noChangeArrowheads="1"/>
          </p:cNvSpPr>
          <p:nvPr/>
        </p:nvSpPr>
        <p:spPr bwMode="auto">
          <a:xfrm>
            <a:off x="128789" y="4546537"/>
            <a:ext cx="3106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. 暗纹条件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96618"/>
              </p:ext>
            </p:extLst>
          </p:nvPr>
        </p:nvGraphicFramePr>
        <p:xfrm>
          <a:off x="677495" y="5179829"/>
          <a:ext cx="36909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7" imgW="1457333" imgH="190447" progId="Equation.3">
                  <p:embed/>
                </p:oleObj>
              </mc:Choice>
              <mc:Fallback>
                <p:oleObj r:id="rId7" imgW="1457333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95" y="5179829"/>
                        <a:ext cx="36909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179388" y="5895864"/>
            <a:ext cx="8202612" cy="519274"/>
            <a:chOff x="0" y="0"/>
            <a:chExt cx="5167" cy="328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5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式中 </a:t>
              </a:r>
            </a:p>
          </p:txBody>
        </p:sp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612" y="24"/>
            <a:ext cx="455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r:id="rId9" imgW="3032667" imgH="203024" progId="Equation.3">
                    <p:embed/>
                  </p:oleObj>
                </mc:Choice>
                <mc:Fallback>
                  <p:oleObj r:id="rId9" imgW="303266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"/>
                          <a:ext cx="455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47145"/>
              </p:ext>
            </p:extLst>
          </p:nvPr>
        </p:nvGraphicFramePr>
        <p:xfrm>
          <a:off x="3520280" y="1197337"/>
          <a:ext cx="336391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11" imgW="1460500" imgH="393700" progId="Equation.3">
                  <p:embed/>
                </p:oleObj>
              </mc:Choice>
              <mc:Fallback>
                <p:oleObj r:id="rId11" imgW="1460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280" y="1197337"/>
                        <a:ext cx="3363913" cy="9763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496093" y="1360849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可观察到的级数：</a:t>
            </a:r>
          </a:p>
        </p:txBody>
      </p:sp>
    </p:spTree>
    <p:extLst>
      <p:ext uri="{BB962C8B-B14F-4D97-AF65-F5344CB8AC3E}">
        <p14:creationId xmlns:p14="http://schemas.microsoft.com/office/powerpoint/2010/main" val="40386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  <p:bldP spid="8" grpId="0" bldLvl="0" autoUpdateAnimBg="0"/>
      <p:bldP spid="9" grpId="0" bldLvl="0" autoUpdateAnimBg="0"/>
      <p:bldP spid="10" grpId="0" bldLvl="0" autoUpdateAnimBg="0"/>
      <p:bldP spid="11" grpId="0" bldLvl="0" autoUpdateAnimBg="0"/>
      <p:bldP spid="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582529"/>
            <a:ext cx="8869013" cy="14956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" y="3777235"/>
            <a:ext cx="8849960" cy="1467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546" y="439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16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01251" y="147751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072" y="35783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17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78809" y="4796876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" t="2388" r="31573" b="3309"/>
          <a:stretch/>
        </p:blipFill>
        <p:spPr>
          <a:xfrm>
            <a:off x="167426" y="141667"/>
            <a:ext cx="8822028" cy="48778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7" t="239" r="1579" b="53354"/>
          <a:stretch/>
        </p:blipFill>
        <p:spPr>
          <a:xfrm>
            <a:off x="4945488" y="4057123"/>
            <a:ext cx="3745530" cy="2536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27324" y="253569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426" y="257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98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" y="2266788"/>
            <a:ext cx="8754697" cy="2324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724" y="216164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18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31583" y="394488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1637719" y="0"/>
            <a:ext cx="567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§13-4    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杨氏双缝干涉  洛埃镜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54555"/>
              </p:ext>
            </p:extLst>
          </p:nvPr>
        </p:nvGraphicFramePr>
        <p:xfrm>
          <a:off x="5405023" y="1629625"/>
          <a:ext cx="35925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r:id="rId4" imgW="1272762" imgH="394556" progId="Equation.DSMT4">
                  <p:embed/>
                </p:oleObj>
              </mc:Choice>
              <mc:Fallback>
                <p:oleObj r:id="rId4" imgW="1272762" imgH="39455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023" y="1629625"/>
                        <a:ext cx="3592513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97217" y="670998"/>
            <a:ext cx="5099050" cy="3106738"/>
            <a:chOff x="0" y="0"/>
            <a:chExt cx="5099050" cy="310673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34938" y="1752600"/>
              <a:ext cx="4964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2238375" y="411163"/>
            <a:ext cx="3302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" r:id="rId6" imgW="168017" imgH="323110" progId="Equation.3">
                    <p:embed/>
                  </p:oleObj>
                </mc:Choice>
                <mc:Fallback>
                  <p:oleObj r:id="rId6" imgW="168017" imgH="323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375" y="411163"/>
                          <a:ext cx="330200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3195638" y="1046163"/>
            <a:ext cx="382587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" r:id="rId8" imgW="193951" imgH="323252" progId="Equation.3">
                    <p:embed/>
                  </p:oleObj>
                </mc:Choice>
                <mc:Fallback>
                  <p:oleObj r:id="rId8" imgW="193951" imgH="3232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638" y="1046163"/>
                          <a:ext cx="382587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1090613" y="763588"/>
              <a:ext cx="3379787" cy="63500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1146175" y="763588"/>
              <a:ext cx="3324225" cy="134143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390525" y="1387475"/>
              <a:ext cx="735013" cy="365125"/>
            </a:xfrm>
            <a:custGeom>
              <a:avLst/>
              <a:gdLst>
                <a:gd name="T0" fmla="*/ 0 w 554"/>
                <a:gd name="T1" fmla="*/ 537565587 h 248"/>
                <a:gd name="T2" fmla="*/ 975169874 w 554"/>
                <a:gd name="T3" fmla="*/ 0 h 248"/>
                <a:gd name="T4" fmla="*/ 0 60000 65536"/>
                <a:gd name="T5" fmla="*/ 0 60000 65536"/>
                <a:gd name="T6" fmla="*/ 0 w 554"/>
                <a:gd name="T7" fmla="*/ 0 h 248"/>
                <a:gd name="T8" fmla="*/ 554 w 554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19050" cap="flat" cmpd="sng">
              <a:solidFill>
                <a:srgbClr val="990099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90525" y="1752600"/>
              <a:ext cx="755650" cy="35242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2422525" y="2546350"/>
            <a:ext cx="411163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" r:id="rId10" imgW="170502" imgH="170502" progId="Equation.3">
                    <p:embed/>
                  </p:oleObj>
                </mc:Choice>
                <mc:Fallback>
                  <p:oleObj r:id="rId10" imgW="170502" imgH="1705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525" y="2546350"/>
                          <a:ext cx="411163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740025" y="2811463"/>
              <a:ext cx="1722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1146175" y="2811463"/>
              <a:ext cx="127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165225" y="1400175"/>
              <a:ext cx="200025" cy="5699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8"/>
            <p:cNvGraphicFramePr>
              <a:graphicFrameLocks noChangeAspect="1"/>
            </p:cNvGraphicFramePr>
            <p:nvPr/>
          </p:nvGraphicFramePr>
          <p:xfrm>
            <a:off x="676275" y="693738"/>
            <a:ext cx="41433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" r:id="rId12" imgW="143435" imgH="221673" progId="Equation.3">
                    <p:embed/>
                  </p:oleObj>
                </mc:Choice>
                <mc:Fallback>
                  <p:oleObj r:id="rId12" imgW="143435" imgH="221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275" y="693738"/>
                          <a:ext cx="414338" cy="706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9"/>
            <p:cNvGraphicFramePr>
              <a:graphicFrameLocks noChangeAspect="1"/>
            </p:cNvGraphicFramePr>
            <p:nvPr/>
          </p:nvGraphicFramePr>
          <p:xfrm>
            <a:off x="588963" y="1917700"/>
            <a:ext cx="400050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" r:id="rId14" imgW="156475" imgH="221673" progId="Equation.3">
                    <p:embed/>
                  </p:oleObj>
                </mc:Choice>
                <mc:Fallback>
                  <p:oleObj r:id="rId14" imgW="156475" imgH="221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63" y="1917700"/>
                          <a:ext cx="400050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39"/>
            <p:cNvSpPr>
              <a:spLocks noChangeShapeType="1"/>
            </p:cNvSpPr>
            <p:nvPr/>
          </p:nvSpPr>
          <p:spPr bwMode="auto">
            <a:xfrm flipH="1">
              <a:off x="515938" y="1400175"/>
              <a:ext cx="573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H="1">
              <a:off x="515938" y="2105025"/>
              <a:ext cx="573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763588" y="1400175"/>
              <a:ext cx="0" cy="70485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482600" y="1544638"/>
            <a:ext cx="271463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" r:id="rId16" imgW="152428" imgH="219036" progId="Equation.3">
                    <p:embed/>
                  </p:oleObj>
                </mc:Choice>
                <mc:Fallback>
                  <p:oleObj r:id="rId16" imgW="152428" imgH="2190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" y="1544638"/>
                          <a:ext cx="271463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44" descr="深色下对角线"/>
            <p:cNvSpPr>
              <a:spLocks noChangeArrowheads="1"/>
            </p:cNvSpPr>
            <p:nvPr/>
          </p:nvSpPr>
          <p:spPr bwMode="auto">
            <a:xfrm>
              <a:off x="323850" y="931863"/>
              <a:ext cx="65088" cy="776287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5" descr="深色下对角线"/>
            <p:cNvSpPr>
              <a:spLocks noChangeArrowheads="1"/>
            </p:cNvSpPr>
            <p:nvPr/>
          </p:nvSpPr>
          <p:spPr bwMode="auto">
            <a:xfrm>
              <a:off x="323850" y="1849438"/>
              <a:ext cx="65088" cy="776287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6" descr="深色下对角线"/>
            <p:cNvSpPr>
              <a:spLocks noChangeArrowheads="1"/>
            </p:cNvSpPr>
            <p:nvPr/>
          </p:nvSpPr>
          <p:spPr bwMode="auto">
            <a:xfrm>
              <a:off x="1089025" y="579438"/>
              <a:ext cx="65088" cy="776287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7" descr="深色下对角线"/>
            <p:cNvSpPr>
              <a:spLocks noChangeArrowheads="1"/>
            </p:cNvSpPr>
            <p:nvPr/>
          </p:nvSpPr>
          <p:spPr bwMode="auto">
            <a:xfrm>
              <a:off x="1089025" y="2189163"/>
              <a:ext cx="65088" cy="847725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8" descr="深色下对角线"/>
            <p:cNvSpPr>
              <a:spLocks noChangeArrowheads="1"/>
            </p:cNvSpPr>
            <p:nvPr/>
          </p:nvSpPr>
          <p:spPr bwMode="auto">
            <a:xfrm>
              <a:off x="4468813" y="354013"/>
              <a:ext cx="63500" cy="2752725"/>
            </a:xfrm>
            <a:prstGeom prst="rect">
              <a:avLst/>
            </a:prstGeom>
            <a:blipFill dpi="0" rotWithShape="0">
              <a:blip r:embed="rId1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0" y="1355725"/>
            <a:ext cx="317500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" r:id="rId20" imgW="106162" imgH="145972" progId="Equation.3">
                    <p:embed/>
                  </p:oleObj>
                </mc:Choice>
                <mc:Fallback>
                  <p:oleObj r:id="rId20" imgW="106162" imgH="14597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5725"/>
                          <a:ext cx="317500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4524375" y="777875"/>
              <a:ext cx="319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4724400" y="777875"/>
              <a:ext cx="0" cy="9874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32"/>
            <p:cNvGraphicFramePr>
              <a:graphicFrameLocks noChangeAspect="1"/>
            </p:cNvGraphicFramePr>
            <p:nvPr/>
          </p:nvGraphicFramePr>
          <p:xfrm>
            <a:off x="4159250" y="400050"/>
            <a:ext cx="3238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" r:id="rId22" imgW="157599" imgH="170732" progId="Equation.3">
                    <p:embed/>
                  </p:oleObj>
                </mc:Choice>
                <mc:Fallback>
                  <p:oleObj r:id="rId22" imgW="157599" imgH="170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250" y="400050"/>
                          <a:ext cx="32385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54" descr="深色下对角线"/>
            <p:cNvSpPr>
              <a:spLocks noChangeArrowheads="1"/>
            </p:cNvSpPr>
            <p:nvPr/>
          </p:nvSpPr>
          <p:spPr bwMode="auto">
            <a:xfrm>
              <a:off x="1082675" y="1497013"/>
              <a:ext cx="63500" cy="563562"/>
            </a:xfrm>
            <a:prstGeom prst="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4524375" y="1708150"/>
              <a:ext cx="3825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3" name="Arc 57"/>
            <p:cNvSpPr>
              <a:spLocks/>
            </p:cNvSpPr>
            <p:nvPr/>
          </p:nvSpPr>
          <p:spPr bwMode="auto">
            <a:xfrm rot="-7200000">
              <a:off x="1025512" y="1541448"/>
              <a:ext cx="107950" cy="352425"/>
            </a:xfrm>
            <a:custGeom>
              <a:avLst/>
              <a:gdLst>
                <a:gd name="T0" fmla="*/ 79312 w 20510"/>
                <a:gd name="T1" fmla="*/ 9970569 h 12457"/>
                <a:gd name="T2" fmla="*/ 0 w 20510"/>
                <a:gd name="T3" fmla="*/ 5422711 h 12457"/>
                <a:gd name="T4" fmla="*/ 79312 w 20510"/>
                <a:gd name="T5" fmla="*/ 9970569 h 12457"/>
                <a:gd name="T6" fmla="*/ 0 w 20510"/>
                <a:gd name="T7" fmla="*/ 5422711 h 12457"/>
                <a:gd name="T8" fmla="*/ 568172 w 20510"/>
                <a:gd name="T9" fmla="*/ 0 h 12457"/>
                <a:gd name="T10" fmla="*/ 79312 w 20510"/>
                <a:gd name="T11" fmla="*/ 9970569 h 124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10"/>
                <a:gd name="T19" fmla="*/ 0 h 12457"/>
                <a:gd name="T20" fmla="*/ 20510 w 20510"/>
                <a:gd name="T21" fmla="*/ 12457 h 124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10" h="12457" fill="none" extrusionOk="0">
                  <a:moveTo>
                    <a:pt x="2863" y="12457"/>
                  </a:moveTo>
                  <a:cubicBezTo>
                    <a:pt x="1634" y="10715"/>
                    <a:pt x="669" y="8800"/>
                    <a:pt x="0" y="6775"/>
                  </a:cubicBezTo>
                </a:path>
                <a:path w="20510" h="12457" stroke="0" extrusionOk="0">
                  <a:moveTo>
                    <a:pt x="2863" y="12457"/>
                  </a:moveTo>
                  <a:cubicBezTo>
                    <a:pt x="1634" y="10715"/>
                    <a:pt x="669" y="8800"/>
                    <a:pt x="0" y="6775"/>
                  </a:cubicBezTo>
                  <a:lnTo>
                    <a:pt x="20510" y="0"/>
                  </a:lnTo>
                  <a:lnTo>
                    <a:pt x="2863" y="12457"/>
                  </a:lnTo>
                  <a:close/>
                </a:path>
              </a:pathLst>
            </a:custGeom>
            <a:noFill/>
            <a:ln w="28575" cap="flat" cmpd="sng">
              <a:solidFill>
                <a:srgbClr val="990099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 flipV="1">
              <a:off x="4498975" y="144463"/>
              <a:ext cx="0" cy="333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38"/>
            <p:cNvGraphicFramePr>
              <a:graphicFrameLocks noChangeAspect="1"/>
            </p:cNvGraphicFramePr>
            <p:nvPr/>
          </p:nvGraphicFramePr>
          <p:xfrm>
            <a:off x="4521200" y="0"/>
            <a:ext cx="2873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" r:id="rId24" imgW="183700" imgH="196822" progId="Equation.3">
                    <p:embed/>
                  </p:oleObj>
                </mc:Choice>
                <mc:Fallback>
                  <p:oleObj r:id="rId24" imgW="183700" imgH="1968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200" y="0"/>
                          <a:ext cx="287338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46"/>
            <p:cNvGrpSpPr>
              <a:grpSpLocks/>
            </p:cNvGrpSpPr>
            <p:nvPr/>
          </p:nvGrpSpPr>
          <p:grpSpPr bwMode="auto">
            <a:xfrm>
              <a:off x="966788" y="1970088"/>
              <a:ext cx="868362" cy="630237"/>
              <a:chOff x="0" y="0"/>
              <a:chExt cx="1368" cy="992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>
                <a:off x="627" y="0"/>
                <a:ext cx="212" cy="5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284" y="152"/>
                <a:ext cx="211" cy="5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 flipV="1">
                <a:off x="0" y="580"/>
                <a:ext cx="525" cy="29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5"/>
              <p:cNvSpPr>
                <a:spLocks noChangeShapeType="1"/>
              </p:cNvSpPr>
              <p:nvPr/>
            </p:nvSpPr>
            <p:spPr bwMode="auto">
              <a:xfrm flipH="1">
                <a:off x="846" y="189"/>
                <a:ext cx="522" cy="29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" name="Object 44"/>
              <p:cNvGraphicFramePr>
                <a:graphicFrameLocks noChangeAspect="1"/>
              </p:cNvGraphicFramePr>
              <p:nvPr/>
            </p:nvGraphicFramePr>
            <p:xfrm>
              <a:off x="387" y="474"/>
              <a:ext cx="856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0" r:id="rId26" imgW="266539" imgH="190447" progId="Equation.3">
                      <p:embed/>
                    </p:oleObj>
                  </mc:Choice>
                  <mc:Fallback>
                    <p:oleObj r:id="rId26" imgW="266539" imgH="19044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" y="474"/>
                            <a:ext cx="856" cy="5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Object 45"/>
            <p:cNvGraphicFramePr>
              <a:graphicFrameLocks noChangeAspect="1"/>
            </p:cNvGraphicFramePr>
            <p:nvPr/>
          </p:nvGraphicFramePr>
          <p:xfrm>
            <a:off x="593725" y="1920875"/>
            <a:ext cx="400050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" r:id="rId28" imgW="156475" imgH="221673" progId="Equation.3">
                    <p:embed/>
                  </p:oleObj>
                </mc:Choice>
                <mc:Fallback>
                  <p:oleObj r:id="rId28" imgW="156475" imgH="221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725" y="1920875"/>
                          <a:ext cx="400050" cy="706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51"/>
            <p:cNvGrpSpPr>
              <a:grpSpLocks/>
            </p:cNvGrpSpPr>
            <p:nvPr/>
          </p:nvGrpSpPr>
          <p:grpSpPr bwMode="auto">
            <a:xfrm>
              <a:off x="1155700" y="755650"/>
              <a:ext cx="3314700" cy="1031875"/>
              <a:chOff x="0" y="0"/>
              <a:chExt cx="3314700" cy="1031875"/>
            </a:xfrm>
          </p:grpSpPr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314700" cy="98742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Arc 28"/>
              <p:cNvSpPr>
                <a:spLocks/>
              </p:cNvSpPr>
              <p:nvPr/>
            </p:nvSpPr>
            <p:spPr bwMode="auto">
              <a:xfrm>
                <a:off x="955675" y="676275"/>
                <a:ext cx="130175" cy="355600"/>
              </a:xfrm>
              <a:custGeom>
                <a:avLst/>
                <a:gdLst>
                  <a:gd name="T0" fmla="*/ -37 w 21313"/>
                  <a:gd name="T1" fmla="*/ 0 h 21600"/>
                  <a:gd name="T2" fmla="*/ 795043 w 21313"/>
                  <a:gd name="T3" fmla="*/ 4902374 h 21600"/>
                  <a:gd name="T4" fmla="*/ -37 w 21313"/>
                  <a:gd name="T5" fmla="*/ 0 h 21600"/>
                  <a:gd name="T6" fmla="*/ 795043 w 21313"/>
                  <a:gd name="T7" fmla="*/ 4902374 h 21600"/>
                  <a:gd name="T8" fmla="*/ 0 w 21313"/>
                  <a:gd name="T9" fmla="*/ 5854230 h 21600"/>
                  <a:gd name="T10" fmla="*/ -37 w 21313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313"/>
                  <a:gd name="T19" fmla="*/ 0 h 21600"/>
                  <a:gd name="T20" fmla="*/ 21313 w 21313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313" h="21600" fill="none" extrusionOk="0">
                    <a:moveTo>
                      <a:pt x="-1" y="0"/>
                    </a:moveTo>
                    <a:cubicBezTo>
                      <a:pt x="10573" y="0"/>
                      <a:pt x="19593" y="7654"/>
                      <a:pt x="21312" y="18088"/>
                    </a:cubicBezTo>
                  </a:path>
                  <a:path w="21313" h="21600" stroke="0" extrusionOk="0">
                    <a:moveTo>
                      <a:pt x="-1" y="0"/>
                    </a:moveTo>
                    <a:cubicBezTo>
                      <a:pt x="10573" y="0"/>
                      <a:pt x="19593" y="7654"/>
                      <a:pt x="21312" y="1808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" name="Object 49"/>
              <p:cNvGraphicFramePr>
                <a:graphicFrameLocks noChangeAspect="1"/>
              </p:cNvGraphicFramePr>
              <p:nvPr/>
            </p:nvGraphicFramePr>
            <p:xfrm>
              <a:off x="1104900" y="511175"/>
              <a:ext cx="328613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2" r:id="rId29" imgW="130788" imgH="183177" progId="Equation.3">
                      <p:embed/>
                    </p:oleObj>
                  </mc:Choice>
                  <mc:Fallback>
                    <p:oleObj r:id="rId29" imgW="130788" imgH="1831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900" y="511175"/>
                            <a:ext cx="328613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Object 50"/>
            <p:cNvGraphicFramePr>
              <a:graphicFrameLocks noChangeAspect="1"/>
            </p:cNvGraphicFramePr>
            <p:nvPr/>
          </p:nvGraphicFramePr>
          <p:xfrm>
            <a:off x="4802188" y="1111250"/>
            <a:ext cx="287337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r:id="rId31" imgW="183700" imgH="196822" progId="Equation.3">
                    <p:embed/>
                  </p:oleObj>
                </mc:Choice>
                <mc:Fallback>
                  <p:oleObj r:id="rId31" imgW="183700" imgH="1968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188" y="1111250"/>
                          <a:ext cx="287337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97217" y="3702660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_GB231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仿宋_GB2312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仿宋_GB2312"/>
              </a:rPr>
              <a:t>）亮条纹（干涉加强）：</a:t>
            </a: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4607349" y="3678215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_GB231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仿宋_GB231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仿宋_GB2312"/>
              </a:rPr>
              <a:t>）暗条纹（干涉减弱）：</a:t>
            </a:r>
          </a:p>
        </p:txBody>
      </p: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1273555" y="5604948"/>
            <a:ext cx="2376487" cy="1008063"/>
            <a:chOff x="0" y="0"/>
            <a:chExt cx="1497" cy="635"/>
          </a:xfrm>
        </p:grpSpPr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" y="0"/>
              <a:ext cx="1452" cy="6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" name="Group 42"/>
            <p:cNvGrpSpPr>
              <a:grpSpLocks noChangeAspect="1"/>
            </p:cNvGrpSpPr>
            <p:nvPr/>
          </p:nvGrpSpPr>
          <p:grpSpPr bwMode="auto">
            <a:xfrm>
              <a:off x="0" y="7"/>
              <a:ext cx="1497" cy="621"/>
              <a:chOff x="0" y="0"/>
              <a:chExt cx="1497" cy="621"/>
            </a:xfrm>
          </p:grpSpPr>
          <p:graphicFrame>
            <p:nvGraphicFramePr>
              <p:cNvPr id="54" name="Object 11"/>
              <p:cNvGraphicFramePr>
                <a:graphicFrameLocks noChangeAspect="1"/>
              </p:cNvGraphicFramePr>
              <p:nvPr/>
            </p:nvGraphicFramePr>
            <p:xfrm>
              <a:off x="599" y="0"/>
              <a:ext cx="898" cy="6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4" r:id="rId32" imgW="523198" imgH="395589" progId="Equation.DSMT4">
                      <p:embed/>
                    </p:oleObj>
                  </mc:Choice>
                  <mc:Fallback>
                    <p:oleObj r:id="rId32" imgW="523198" imgH="39558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" y="0"/>
                            <a:ext cx="898" cy="6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12"/>
              <p:cNvGraphicFramePr>
                <a:graphicFrameLocks noChangeAspect="1"/>
              </p:cNvGraphicFramePr>
              <p:nvPr/>
            </p:nvGraphicFramePr>
            <p:xfrm>
              <a:off x="0" y="83"/>
              <a:ext cx="630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" r:id="rId34" imgW="306797" imgH="230098" progId="Equation.DSMT4">
                      <p:embed/>
                    </p:oleObj>
                  </mc:Choice>
                  <mc:Fallback>
                    <p:oleObj r:id="rId34" imgW="306797" imgH="23009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3"/>
                            <a:ext cx="630" cy="4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5485326" y="5531923"/>
            <a:ext cx="2878138" cy="1008062"/>
            <a:chOff x="0" y="0"/>
            <a:chExt cx="1813" cy="635"/>
          </a:xfrm>
        </p:grpSpPr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6" y="0"/>
              <a:ext cx="1769" cy="6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" name="Object 15"/>
            <p:cNvGraphicFramePr>
              <a:graphicFrameLocks noChangeAspect="1"/>
            </p:cNvGraphicFramePr>
            <p:nvPr/>
          </p:nvGraphicFramePr>
          <p:xfrm>
            <a:off x="0" y="0"/>
            <a:ext cx="1813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r:id="rId36" imgW="1133745" imgH="394900" progId="Equation.DSMT4">
                    <p:embed/>
                  </p:oleObj>
                </mc:Choice>
                <mc:Fallback>
                  <p:oleObj r:id="rId36" imgW="1133745" imgH="394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13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860805" y="5100123"/>
            <a:ext cx="298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亮条纹在屏上的位置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5423414" y="5100123"/>
            <a:ext cx="302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暗条纹在屏上的位置</a:t>
            </a:r>
          </a:p>
        </p:txBody>
      </p:sp>
      <p:graphicFrame>
        <p:nvGraphicFramePr>
          <p:cNvPr id="6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10368"/>
              </p:ext>
            </p:extLst>
          </p:nvPr>
        </p:nvGraphicFramePr>
        <p:xfrm>
          <a:off x="1075284" y="4090803"/>
          <a:ext cx="24479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r:id="rId38" imgW="968985" imgH="395244" progId="Equation.DSMT4">
                  <p:embed/>
                </p:oleObj>
              </mc:Choice>
              <mc:Fallback>
                <p:oleObj r:id="rId38" imgW="968985" imgH="3952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284" y="4090803"/>
                        <a:ext cx="24479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24990"/>
              </p:ext>
            </p:extLst>
          </p:nvPr>
        </p:nvGraphicFramePr>
        <p:xfrm>
          <a:off x="6666426" y="4090803"/>
          <a:ext cx="1781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r:id="rId40" imgW="1185732" imgH="611991" progId="Equation.3">
                  <p:embed/>
                </p:oleObj>
              </mc:Choice>
              <mc:Fallback>
                <p:oleObj r:id="rId40" imgW="1185732" imgH="6119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426" y="4090803"/>
                        <a:ext cx="1781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766737"/>
              </p:ext>
            </p:extLst>
          </p:nvPr>
        </p:nvGraphicFramePr>
        <p:xfrm>
          <a:off x="5153538" y="4090803"/>
          <a:ext cx="15843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r:id="rId42" imgW="662990" imgH="395244" progId="Equation.3">
                  <p:embed/>
                </p:oleObj>
              </mc:Choice>
              <mc:Fallback>
                <p:oleObj r:id="rId42" imgW="662990" imgH="3952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538" y="4090803"/>
                        <a:ext cx="15843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06" name="ShockwaveFlash11"/>
          <p:cNvPicPr preferRelativeResize="0">
            <a:picLocks noChangeAspect="1" noChangeArrowheads="1" noChangeShapeType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387600"/>
            <a:ext cx="1905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280" name="ShockwaveFlash11" r:id="rId2" imgW="192240" imgH="297000"/>
        </mc:Choice>
        <mc:Fallback>
          <p:control name="ShockwaveFlash11" r:id="rId2" imgW="192240" imgH="297000">
            <p:pic>
              <p:nvPicPr>
                <p:cNvPr id="34" name="ShockwaveFlash1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5"/>
                <a:srcRect/>
                <a:stretch>
                  <a:fillRect/>
                </a:stretch>
              </p:blipFill>
              <p:spPr bwMode="auto">
                <a:xfrm>
                  <a:off x="1111250" y="1720850"/>
                  <a:ext cx="192088" cy="2968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717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59" grpId="0" autoUpdateAnimBg="0"/>
      <p:bldP spid="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179388" y="1905171"/>
            <a:ext cx="8569325" cy="23050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388" y="2350"/>
            <a:ext cx="8675687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0000"/>
                </a:solidFill>
                <a:latin typeface="仿宋_GB2312"/>
              </a:rPr>
              <a:t>条纹</a:t>
            </a:r>
            <a:r>
              <a:rPr lang="zh-CN" altLang="en-US" sz="2400" b="1" dirty="0">
                <a:solidFill>
                  <a:srgbClr val="CC0000"/>
                </a:solidFill>
                <a:latin typeface="仿宋_GB2312"/>
              </a:rPr>
              <a:t>间距</a:t>
            </a:r>
            <a:r>
              <a:rPr lang="zh-CN" altLang="en-US" sz="2400" b="1" dirty="0" smtClean="0">
                <a:solidFill>
                  <a:srgbClr val="CC0000"/>
                </a:solidFill>
                <a:latin typeface="仿宋_GB2312"/>
              </a:rPr>
              <a:t>：</a:t>
            </a:r>
            <a:r>
              <a:rPr lang="zh-CN" altLang="en-US" sz="2400" b="1" dirty="0" smtClean="0">
                <a:latin typeface="仿宋_GB2312"/>
              </a:rPr>
              <a:t>相邻</a:t>
            </a:r>
            <a:r>
              <a:rPr lang="zh-CN" altLang="en-US" sz="2400" b="1" dirty="0">
                <a:latin typeface="仿宋_GB2312"/>
              </a:rPr>
              <a:t>明纹中心或相邻暗纹中心的距离称为</a:t>
            </a:r>
            <a:r>
              <a:rPr lang="zh-CN" altLang="en-US" sz="2400" b="1" dirty="0">
                <a:solidFill>
                  <a:srgbClr val="0000FF"/>
                </a:solidFill>
                <a:latin typeface="仿宋_GB2312"/>
              </a:rPr>
              <a:t>条纹间距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734888"/>
              </p:ext>
            </p:extLst>
          </p:nvPr>
        </p:nvGraphicFramePr>
        <p:xfrm>
          <a:off x="2775743" y="562119"/>
          <a:ext cx="3482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3" imgW="1314589" imgH="371646" progId="Equation.3">
                  <p:embed/>
                </p:oleObj>
              </mc:Choice>
              <mc:Fallback>
                <p:oleObj r:id="rId3" imgW="1314589" imgH="371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743" y="562119"/>
                        <a:ext cx="3482975" cy="10795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260351" y="1664813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当用白光照射时，观察屏上出现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彩色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条纹</a:t>
            </a:r>
          </a:p>
        </p:txBody>
      </p: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4425097" y="3723905"/>
            <a:ext cx="4572000" cy="181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/>
                <a:ea typeface="宋体" panose="02010600030101010101" pitchFamily="2" charset="-122"/>
              </a:rPr>
              <a:t>在屏幕上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/>
                <a:ea typeface="宋体" panose="02010600030101010101" pitchFamily="2" charset="-122"/>
              </a:rPr>
              <a:t>处各种波长的光光程差均为零，各种波长的零级条纹发生重叠，形成白色明纹。</a:t>
            </a:r>
          </a:p>
        </p:txBody>
      </p:sp>
      <p:sp>
        <p:nvSpPr>
          <p:cNvPr id="15" name="Text Box 64"/>
          <p:cNvSpPr txBox="1">
            <a:spLocks noChangeArrowheads="1"/>
          </p:cNvSpPr>
          <p:nvPr/>
        </p:nvSpPr>
        <p:spPr bwMode="auto">
          <a:xfrm>
            <a:off x="373797" y="3720396"/>
            <a:ext cx="3889375" cy="1816100"/>
          </a:xfrm>
          <a:prstGeom prst="rect">
            <a:avLst/>
          </a:prstGeom>
          <a:solidFill>
            <a:srgbClr val="FFFFFF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仿宋_GB231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仿宋_GB2312"/>
              </a:rPr>
              <a:t>、同一级次的各色条纹中，波长短的距中心较近，反之则较远。明纹位置</a:t>
            </a: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6278563" y="2409996"/>
            <a:ext cx="80963" cy="762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5400676" y="2409996"/>
            <a:ext cx="95250" cy="762000"/>
          </a:xfrm>
          <a:prstGeom prst="rect">
            <a:avLst/>
          </a:prstGeom>
          <a:solidFill>
            <a:srgbClr val="99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96647"/>
              </p:ext>
            </p:extLst>
          </p:nvPr>
        </p:nvGraphicFramePr>
        <p:xfrm>
          <a:off x="5364163" y="3505371"/>
          <a:ext cx="1068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r:id="rId5" imgW="358557" imgH="179278" progId="Equation.3">
                  <p:embed/>
                </p:oleObj>
              </mc:Choice>
              <mc:Fallback>
                <p:oleObj r:id="rId5" imgW="358557" imgH="1792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05371"/>
                        <a:ext cx="1068388" cy="447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684213" y="2409996"/>
            <a:ext cx="7467600" cy="808038"/>
            <a:chOff x="0" y="0"/>
            <a:chExt cx="3798" cy="480"/>
          </a:xfrm>
        </p:grpSpPr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0" y="0"/>
              <a:ext cx="3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6" y="480"/>
              <a:ext cx="3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632" y="0"/>
              <a:ext cx="144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5160963" y="2409996"/>
            <a:ext cx="95250" cy="762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4716463" y="2409996"/>
            <a:ext cx="95250" cy="762000"/>
          </a:xfrm>
          <a:prstGeom prst="rect">
            <a:avLst/>
          </a:prstGeom>
          <a:solidFill>
            <a:srgbClr val="9966FF"/>
          </a:solidFill>
          <a:ln w="9525">
            <a:solidFill>
              <a:srgbClr val="303D9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22919"/>
              </p:ext>
            </p:extLst>
          </p:nvPr>
        </p:nvGraphicFramePr>
        <p:xfrm>
          <a:off x="4429126" y="3218034"/>
          <a:ext cx="9699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r:id="rId7" imgW="333091" imgH="179357" progId="Equation.3">
                  <p:embed/>
                </p:oleObj>
              </mc:Choice>
              <mc:Fallback>
                <p:oleObj r:id="rId7" imgW="333091" imgH="17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6" y="3218034"/>
                        <a:ext cx="969962" cy="438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7175501" y="2409996"/>
            <a:ext cx="93662" cy="762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5975351" y="2409996"/>
            <a:ext cx="95250" cy="762000"/>
          </a:xfrm>
          <a:prstGeom prst="rect">
            <a:avLst/>
          </a:prstGeom>
          <a:solidFill>
            <a:srgbClr val="99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32719"/>
              </p:ext>
            </p:extLst>
          </p:nvPr>
        </p:nvGraphicFramePr>
        <p:xfrm>
          <a:off x="6013451" y="3218034"/>
          <a:ext cx="879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r:id="rId9" imgW="345903" imgH="179357" progId="Equation.3">
                  <p:embed/>
                </p:oleObj>
              </mc:Choice>
              <mc:Fallback>
                <p:oleObj r:id="rId9" imgW="345903" imgH="179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3218034"/>
                        <a:ext cx="879475" cy="381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1454151" y="2414759"/>
            <a:ext cx="1063625" cy="1493837"/>
            <a:chOff x="0" y="0"/>
            <a:chExt cx="541" cy="941"/>
          </a:xfrm>
        </p:grpSpPr>
        <p:graphicFrame>
          <p:nvGraphicFramePr>
            <p:cNvPr id="31" name="Object 20"/>
            <p:cNvGraphicFramePr>
              <a:graphicFrameLocks noChangeAspect="1"/>
            </p:cNvGraphicFramePr>
            <p:nvPr/>
          </p:nvGraphicFramePr>
          <p:xfrm>
            <a:off x="0" y="717"/>
            <a:ext cx="54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r:id="rId11" imgW="448000" imgH="179200" progId="Equation.3">
                    <p:embed/>
                  </p:oleObj>
                </mc:Choice>
                <mc:Fallback>
                  <p:oleObj r:id="rId11" imgW="448000" imgH="17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17"/>
                          <a:ext cx="541" cy="224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 flipH="1">
              <a:off x="15" y="0"/>
              <a:ext cx="480" cy="503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2522538" y="2409996"/>
            <a:ext cx="1182688" cy="1260475"/>
            <a:chOff x="0" y="0"/>
            <a:chExt cx="601" cy="794"/>
          </a:xfrm>
        </p:grpSpPr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0" y="537"/>
            <a:ext cx="6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r:id="rId13" imgW="435200" imgH="179200" progId="Equation.3">
                    <p:embed/>
                  </p:oleObj>
                </mc:Choice>
                <mc:Fallback>
                  <p:oleObj r:id="rId13" imgW="435200" imgH="17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37"/>
                          <a:ext cx="601" cy="25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 flipH="1">
              <a:off x="172" y="0"/>
              <a:ext cx="225" cy="503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590551" y="2414759"/>
            <a:ext cx="1227137" cy="1219200"/>
            <a:chOff x="0" y="0"/>
            <a:chExt cx="624" cy="768"/>
          </a:xfrm>
        </p:grpSpPr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27" y="541"/>
            <a:ext cx="53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r:id="rId15" imgW="435200" imgH="179200" progId="Equation.3">
                    <p:embed/>
                  </p:oleObj>
                </mc:Choice>
                <mc:Fallback>
                  <p:oleObj r:id="rId15" imgW="435200" imgH="17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" y="541"/>
                          <a:ext cx="534" cy="227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624" cy="503"/>
            </a:xfrm>
            <a:prstGeom prst="rect">
              <a:avLst/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Line 60"/>
          <p:cNvSpPr>
            <a:spLocks noChangeShapeType="1"/>
          </p:cNvSpPr>
          <p:nvPr/>
        </p:nvSpPr>
        <p:spPr bwMode="auto">
          <a:xfrm rot="20518663">
            <a:off x="4214305" y="3013797"/>
            <a:ext cx="257340" cy="77166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67"/>
          <p:cNvSpPr>
            <a:spLocks noChangeShapeType="1"/>
          </p:cNvSpPr>
          <p:nvPr/>
        </p:nvSpPr>
        <p:spPr bwMode="auto">
          <a:xfrm>
            <a:off x="3852863" y="2409996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Line 68"/>
          <p:cNvSpPr>
            <a:spLocks noChangeShapeType="1"/>
          </p:cNvSpPr>
          <p:nvPr/>
        </p:nvSpPr>
        <p:spPr bwMode="auto">
          <a:xfrm>
            <a:off x="3852863" y="3218034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Line 61"/>
          <p:cNvSpPr>
            <a:spLocks noChangeShapeType="1"/>
          </p:cNvSpPr>
          <p:nvPr/>
        </p:nvSpPr>
        <p:spPr bwMode="auto">
          <a:xfrm flipH="1">
            <a:off x="2913796" y="3578396"/>
            <a:ext cx="73879" cy="1920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71"/>
          <p:cNvSpPr>
            <a:spLocks noChangeArrowheads="1"/>
          </p:cNvSpPr>
          <p:nvPr/>
        </p:nvSpPr>
        <p:spPr bwMode="auto">
          <a:xfrm>
            <a:off x="744538" y="5989808"/>
            <a:ext cx="6648450" cy="52387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/>
                <a:ea typeface="宋体" panose="02010600030101010101" pitchFamily="2" charset="-122"/>
              </a:rPr>
              <a:t>3.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/>
                <a:ea typeface="宋体" panose="02010600030101010101" pitchFamily="2" charset="-122"/>
              </a:rPr>
              <a:t>随着级数的增加，不同级的条纹会重叠</a:t>
            </a:r>
          </a:p>
        </p:txBody>
      </p:sp>
      <p:sp>
        <p:nvSpPr>
          <p:cNvPr id="45" name="Line 75"/>
          <p:cNvSpPr>
            <a:spLocks noChangeShapeType="1"/>
          </p:cNvSpPr>
          <p:nvPr/>
        </p:nvSpPr>
        <p:spPr bwMode="auto">
          <a:xfrm flipH="1">
            <a:off x="1246189" y="3002135"/>
            <a:ext cx="373062" cy="2987674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39" grpId="0" animBg="1"/>
      <p:bldP spid="42" grpId="0" animBg="1"/>
      <p:bldP spid="43" grpId="0" animBg="1" autoUpdateAnimBg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765" t="815"/>
          <a:stretch/>
        </p:blipFill>
        <p:spPr>
          <a:xfrm>
            <a:off x="38636" y="3412901"/>
            <a:ext cx="9124433" cy="21894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972" t="2245" b="1"/>
          <a:stretch/>
        </p:blipFill>
        <p:spPr>
          <a:xfrm>
            <a:off x="77273" y="412123"/>
            <a:ext cx="8963696" cy="1933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1115" y="1801597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1115" y="4949032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B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36" y="2137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8636" y="300597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4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439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364714" y="0"/>
            <a:ext cx="64801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600" dirty="0">
                <a:solidFill>
                  <a:srgbClr val="FF0000"/>
                </a:solidFill>
                <a:ea typeface="华文中宋" pitchFamily="2" charset="-122"/>
              </a:rPr>
              <a:t>§13.5  </a:t>
            </a:r>
            <a:r>
              <a:rPr kumimoji="1" lang="zh-CN" altLang="en-US" sz="3600" dirty="0" smtClean="0">
                <a:solidFill>
                  <a:srgbClr val="FF0000"/>
                </a:solidFill>
                <a:ea typeface="华文中宋" pitchFamily="2" charset="-122"/>
              </a:rPr>
              <a:t>薄膜干涉</a:t>
            </a:r>
            <a:endParaRPr kumimoji="1" lang="zh-CN" altLang="en-US" sz="36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32800" y="646112"/>
            <a:ext cx="9144001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just"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just"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just"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dirty="0"/>
              <a:t>光波经薄膜两表面反射后相互叠加所形成的干涉现象，称为</a:t>
            </a:r>
            <a:r>
              <a:rPr lang="zh-CN" altLang="en-US" u="sng" dirty="0">
                <a:solidFill>
                  <a:srgbClr val="FF0000"/>
                </a:solidFill>
              </a:rPr>
              <a:t>薄膜干涉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1768"/>
            <a:ext cx="3529890" cy="2810500"/>
          </a:xfrm>
          <a:prstGeom prst="rect">
            <a:avLst/>
          </a:prstGeom>
        </p:spPr>
      </p:pic>
      <p:sp>
        <p:nvSpPr>
          <p:cNvPr id="27" name="Text Box 78"/>
          <p:cNvSpPr txBox="1">
            <a:spLocks noChangeArrowheads="1"/>
          </p:cNvSpPr>
          <p:nvPr/>
        </p:nvSpPr>
        <p:spPr bwMode="auto">
          <a:xfrm>
            <a:off x="334851" y="567190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光程差为  </a:t>
            </a:r>
          </a:p>
        </p:txBody>
      </p:sp>
      <p:graphicFrame>
        <p:nvGraphicFramePr>
          <p:cNvPr id="28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24493"/>
              </p:ext>
            </p:extLst>
          </p:nvPr>
        </p:nvGraphicFramePr>
        <p:xfrm>
          <a:off x="2282713" y="5643033"/>
          <a:ext cx="32829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180800" imgH="241200" progId="Equation.DSMT4">
                  <p:embed/>
                </p:oleObj>
              </mc:Choice>
              <mc:Fallback>
                <p:oleObj name="Equation" r:id="rId4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713" y="5643033"/>
                        <a:ext cx="32829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544143"/>
              </p:ext>
            </p:extLst>
          </p:nvPr>
        </p:nvGraphicFramePr>
        <p:xfrm>
          <a:off x="6237013" y="5519748"/>
          <a:ext cx="2698893" cy="102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1091726" imgH="431613" progId="Equation.DSMT4">
                  <p:embed/>
                </p:oleObj>
              </mc:Choice>
              <mc:Fallback>
                <p:oleObj name="Equation" r:id="rId6" imgW="1091726" imgH="43161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013" y="5519748"/>
                        <a:ext cx="2698893" cy="102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3363592" y="1203444"/>
            <a:ext cx="5746843" cy="4098518"/>
            <a:chOff x="179388" y="1615852"/>
            <a:chExt cx="5746843" cy="4098518"/>
          </a:xfrm>
        </p:grpSpPr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388931" y="1828836"/>
              <a:ext cx="540435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1.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产生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附加光程差的条件：当反射光之一存在半波损失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时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501968" y="2849218"/>
              <a:ext cx="4801051" cy="584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&lt;n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&gt;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，或</a:t>
              </a:r>
              <a:r>
                <a:rPr kumimoji="0" lang="zh-CN" altLang="en-US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&gt;n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&lt;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" name="圆角矩形 2"/>
            <p:cNvSpPr>
              <a:spLocks noChangeArrowheads="1"/>
            </p:cNvSpPr>
            <p:nvPr/>
          </p:nvSpPr>
          <p:spPr bwMode="auto">
            <a:xfrm>
              <a:off x="179388" y="1615852"/>
              <a:ext cx="5746843" cy="409851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8931" y="3515016"/>
              <a:ext cx="55373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2.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不产生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附加光程差的条件：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当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薄膜上、下表面的反射光都存在或都不存在半波损失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时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501968" y="4963303"/>
              <a:ext cx="4801051" cy="584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&gt; n</a:t>
              </a:r>
              <a:r>
                <a:rPr kumimoji="0" lang="en-US" altLang="zh-CN" sz="32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&gt;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，或</a:t>
              </a:r>
              <a:r>
                <a:rPr kumimoji="0" lang="zh-CN" altLang="en-US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&lt;</a:t>
              </a:r>
              <a:r>
                <a:rPr kumimoji="0" lang="en-US" altLang="zh-CN" sz="3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&lt;</a:t>
              </a:r>
              <a:r>
                <a:rPr kumimoji="0" lang="en-US" altLang="zh-CN" sz="3200" b="1" i="1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0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313" y="223838"/>
          <a:ext cx="840105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3429000" imgH="838200" progId="Equation.DSMT4">
                  <p:embed/>
                </p:oleObj>
              </mc:Choice>
              <mc:Fallback>
                <p:oleObj name="Equation" r:id="rId3" imgW="34290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3838"/>
                        <a:ext cx="8401050" cy="205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444500" y="2276475"/>
            <a:ext cx="8424863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等厚干涉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：固定入射角</a:t>
            </a:r>
            <a:r>
              <a:rPr lang="zh-CN" altLang="en-US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相同的地方干涉级数相同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等倾干涉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：固定厚度</a:t>
            </a:r>
            <a:r>
              <a:rPr lang="zh-CN" altLang="en-US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，入射角</a:t>
            </a:r>
            <a:r>
              <a:rPr lang="zh-CN" altLang="en-US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相同的地方干涉级数相同</a:t>
            </a:r>
          </a:p>
        </p:txBody>
      </p:sp>
    </p:spTree>
    <p:extLst>
      <p:ext uri="{BB962C8B-B14F-4D97-AF65-F5344CB8AC3E}">
        <p14:creationId xmlns:p14="http://schemas.microsoft.com/office/powerpoint/2010/main" val="15483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5510" y="18864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劈尖干涉 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464" y="908720"/>
            <a:ext cx="47099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两片叠放在一起的平板玻璃，其一端的楞边相接触，另一端被隔开，在上表面和下表面之间形成一空气薄膜， 称为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空气劈尖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4" name="Picture 34" descr="b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49338"/>
            <a:ext cx="3870325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68925" y="4261688"/>
            <a:ext cx="3433763" cy="2155825"/>
            <a:chOff x="5165075" y="4438104"/>
            <a:chExt cx="3433763" cy="2155825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 rot="15854369" flipH="1" flipV="1">
              <a:off x="6537469" y="4575423"/>
              <a:ext cx="650875" cy="3386137"/>
            </a:xfrm>
            <a:prstGeom prst="flowChartMerge">
              <a:avLst/>
            </a:prstGeom>
            <a:solidFill>
              <a:srgbClr val="FFFF00">
                <a:alpha val="39999"/>
              </a:srgb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5222225" y="5760492"/>
              <a:ext cx="3276600" cy="685800"/>
            </a:xfrm>
            <a:prstGeom prst="line">
              <a:avLst/>
            </a:prstGeom>
            <a:noFill/>
            <a:ln w="38100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165075" y="6446292"/>
              <a:ext cx="3433763" cy="0"/>
            </a:xfrm>
            <a:prstGeom prst="line">
              <a:avLst/>
            </a:prstGeom>
            <a:noFill/>
            <a:ln w="38100">
              <a:solidFill>
                <a:srgbClr val="00CC99">
                  <a:alpha val="5098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558900" y="4779417"/>
              <a:ext cx="0" cy="1371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6644625" y="4901654"/>
              <a:ext cx="0" cy="1219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65250" y="6178004"/>
              <a:ext cx="0" cy="269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639863" y="6165304"/>
              <a:ext cx="0" cy="2698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6585888" y="4901654"/>
              <a:ext cx="0" cy="1219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593825" y="6158954"/>
              <a:ext cx="12192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9125" y="6119267"/>
              <a:ext cx="27940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697013" y="5442992"/>
              <a:ext cx="12858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反射光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35125" y="4896892"/>
              <a:ext cx="127317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反射光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130275" y="4438104"/>
              <a:ext cx="10112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入射光</a:t>
              </a:r>
            </a:p>
          </p:txBody>
        </p:sp>
        <p:pic>
          <p:nvPicPr>
            <p:cNvPr id="19" name="图片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3350" y="5897017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361463" y="3955708"/>
            <a:ext cx="24117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— </a:t>
            </a:r>
            <a:r>
              <a:rPr lang="zh-CN" altLang="en-US" dirty="0">
                <a:solidFill>
                  <a:srgbClr val="0000FF"/>
                </a:solidFill>
              </a:rPr>
              <a:t>明纹条件    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338120" y="5838076"/>
            <a:ext cx="292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— </a:t>
            </a:r>
            <a:r>
              <a:rPr lang="zh-CN" altLang="en-US" dirty="0">
                <a:solidFill>
                  <a:srgbClr val="0000FF"/>
                </a:solidFill>
              </a:rPr>
              <a:t>暗纹条件      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37299"/>
              </p:ext>
            </p:extLst>
          </p:nvPr>
        </p:nvGraphicFramePr>
        <p:xfrm>
          <a:off x="6464" y="4520654"/>
          <a:ext cx="65087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2730240" imgH="558720" progId="Equation.DSMT4">
                  <p:embed/>
                </p:oleObj>
              </mc:Choice>
              <mc:Fallback>
                <p:oleObj name="Equation" r:id="rId6" imgW="2730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4" y="4520654"/>
                        <a:ext cx="6508750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9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1049</Words>
  <Application>Microsoft Office PowerPoint</Application>
  <PresentationFormat>全屏显示(4:3)</PresentationFormat>
  <Paragraphs>158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仿宋_GB2312</vt:lpstr>
      <vt:lpstr>华文中宋</vt:lpstr>
      <vt:lpstr>楷体_GB2312</vt:lpstr>
      <vt:lpstr>宋体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Microsoft 公式 3.0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Z.H.Yuan</dc:creator>
  <cp:lastModifiedBy>Z.H.Yuan</cp:lastModifiedBy>
  <cp:revision>28</cp:revision>
  <dcterms:created xsi:type="dcterms:W3CDTF">2018-01-04T06:38:33Z</dcterms:created>
  <dcterms:modified xsi:type="dcterms:W3CDTF">2018-01-04T12:29:31Z</dcterms:modified>
</cp:coreProperties>
</file>