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0" r:id="rId9"/>
    <p:sldId id="261" r:id="rId10"/>
    <p:sldId id="266" r:id="rId11"/>
    <p:sldId id="262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10" Type="http://schemas.openxmlformats.org/officeDocument/2006/relationships/image" Target="../media/image31.w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2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2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8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9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649B-BCD9-4B32-9861-9199F5553C81}" type="datetimeFigureOut">
              <a:rPr lang="zh-CN" altLang="en-US" smtClean="0"/>
              <a:t>2018/1/4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47C0-8932-4C3A-A8D3-335A503D0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Relationship Id="rId22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emf"/><Relationship Id="rId22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/>
          <p:nvPr/>
        </p:nvSpPr>
        <p:spPr>
          <a:xfrm>
            <a:off x="0" y="79432"/>
            <a:ext cx="646398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、光电效应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爱因斯坦光量子理论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115910" y="592234"/>
            <a:ext cx="92599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金属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及其化合物在光照射下发射电子的现象称为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光电效应。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56758" y="1253862"/>
            <a:ext cx="361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光电效应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73600"/>
              </p:ext>
            </p:extLst>
          </p:nvPr>
        </p:nvGraphicFramePr>
        <p:xfrm>
          <a:off x="2568173" y="1112558"/>
          <a:ext cx="30527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3" imgW="1066999" imgH="380895" progId="Equation.3">
                  <p:embed/>
                </p:oleObj>
              </mc:Choice>
              <mc:Fallback>
                <p:oleObj r:id="rId3" imgW="1066999" imgH="3808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173" y="1112558"/>
                        <a:ext cx="3052762" cy="11398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93641" y="1104480"/>
            <a:ext cx="27768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—— 爱因斯坦光电效应方程</a:t>
            </a:r>
          </a:p>
        </p:txBody>
      </p:sp>
      <p:sp>
        <p:nvSpPr>
          <p:cNvPr id="12" name="矩形 11"/>
          <p:cNvSpPr/>
          <p:nvPr/>
        </p:nvSpPr>
        <p:spPr>
          <a:xfrm>
            <a:off x="1" y="236268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</a:rPr>
              <a:t>截止频率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81315"/>
              </p:ext>
            </p:extLst>
          </p:nvPr>
        </p:nvGraphicFramePr>
        <p:xfrm>
          <a:off x="3332575" y="2320106"/>
          <a:ext cx="1682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5" imgW="562132" imgH="209366" progId="Equation.3">
                  <p:embed/>
                </p:oleObj>
              </mc:Choice>
              <mc:Fallback>
                <p:oleObj r:id="rId5" imgW="562132" imgH="2093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575" y="2320106"/>
                        <a:ext cx="1682750" cy="6699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0" y="313709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遏止电压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991138" y="2897971"/>
            <a:ext cx="3211513" cy="1992313"/>
            <a:chOff x="1319" y="0"/>
            <a:chExt cx="2023" cy="1255"/>
          </a:xfrm>
        </p:grpSpPr>
        <p:graphicFrame>
          <p:nvGraphicFramePr>
            <p:cNvPr id="16" name="对象 430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34080"/>
                </p:ext>
              </p:extLst>
            </p:nvPr>
          </p:nvGraphicFramePr>
          <p:xfrm>
            <a:off x="1350" y="0"/>
            <a:ext cx="1992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7" imgW="1152476" imgH="380895" progId="Equation.DSMT4">
                    <p:embed/>
                  </p:oleObj>
                </mc:Choice>
                <mc:Fallback>
                  <p:oleObj name="Equation" r:id="rId7" imgW="1152476" imgH="3808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0"/>
                          <a:ext cx="1992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430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484389"/>
                </p:ext>
              </p:extLst>
            </p:nvPr>
          </p:nvGraphicFramePr>
          <p:xfrm>
            <a:off x="1319" y="592"/>
            <a:ext cx="1402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r:id="rId9" imgW="828671" imgH="380895" progId="Equation.3">
                    <p:embed/>
                  </p:oleObj>
                </mc:Choice>
                <mc:Fallback>
                  <p:oleObj r:id="rId9" imgW="828671" imgH="3808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592"/>
                          <a:ext cx="1402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355302"/>
              </p:ext>
            </p:extLst>
          </p:nvPr>
        </p:nvGraphicFramePr>
        <p:xfrm>
          <a:off x="6463987" y="3259127"/>
          <a:ext cx="23383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11" imgW="818987" imgH="371646" progId="Equation.3">
                  <p:embed/>
                </p:oleObj>
              </mc:Choice>
              <mc:Fallback>
                <p:oleObj r:id="rId11" imgW="818987" imgH="371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987" y="3259127"/>
                        <a:ext cx="233838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1345" y="3521858"/>
            <a:ext cx="693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得 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8063" y="4776800"/>
            <a:ext cx="6465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光（电磁辐射）的波粒二象性   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42717"/>
              </p:ext>
            </p:extLst>
          </p:nvPr>
        </p:nvGraphicFramePr>
        <p:xfrm>
          <a:off x="2459450" y="5781461"/>
          <a:ext cx="2663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13" imgW="2067046" imgH="838305" progId="Equation.3">
                  <p:embed/>
                </p:oleObj>
              </mc:Choice>
              <mc:Fallback>
                <p:oleObj r:id="rId13" imgW="2067046" imgH="8383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450" y="5781461"/>
                        <a:ext cx="26638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018011"/>
              </p:ext>
            </p:extLst>
          </p:nvPr>
        </p:nvGraphicFramePr>
        <p:xfrm>
          <a:off x="5813865" y="5733152"/>
          <a:ext cx="32813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15" imgW="2676339" imgH="838305" progId="Equation.3">
                  <p:embed/>
                </p:oleObj>
              </mc:Choice>
              <mc:Fallback>
                <p:oleObj r:id="rId15" imgW="2676339" imgH="8383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865" y="5733152"/>
                        <a:ext cx="3281362" cy="10271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060694" y="5214743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光子动量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05371"/>
              </p:ext>
            </p:extLst>
          </p:nvPr>
        </p:nvGraphicFramePr>
        <p:xfrm>
          <a:off x="2495962" y="5283227"/>
          <a:ext cx="25193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17" imgW="2162209" imgH="504917" progId="Equation.3">
                  <p:embed/>
                </p:oleObj>
              </mc:Choice>
              <mc:Fallback>
                <p:oleObj r:id="rId17" imgW="2162209" imgH="504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62" y="5283227"/>
                        <a:ext cx="25193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03600" y="5308627"/>
            <a:ext cx="246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光子能量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03600" y="6043398"/>
            <a:ext cx="21034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光子质量</a:t>
            </a:r>
          </a:p>
        </p:txBody>
      </p:sp>
    </p:spTree>
    <p:extLst>
      <p:ext uri="{BB962C8B-B14F-4D97-AF65-F5344CB8AC3E}">
        <p14:creationId xmlns:p14="http://schemas.microsoft.com/office/powerpoint/2010/main" val="157047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0" grpId="0"/>
      <p:bldP spid="25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6" y="3414118"/>
            <a:ext cx="8640000" cy="32127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6" y="470044"/>
            <a:ext cx="8640000" cy="2014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6667" y="1003410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粒子在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时刻在</a:t>
            </a:r>
            <a:r>
              <a:rPr lang="en-US" altLang="zh-CN" sz="2400" b="1" dirty="0" smtClean="0"/>
              <a:t>(x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z)</a:t>
            </a:r>
            <a:r>
              <a:rPr lang="zh-CN" altLang="en-US" sz="2400" b="1" dirty="0" smtClean="0"/>
              <a:t>处出现的概率密度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4224270" y="151316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宋体" panose="02010600030101010101" pitchFamily="2" charset="-122"/>
              </a:rPr>
              <a:t>单值、有限、连续</a:t>
            </a:r>
            <a:endParaRPr lang="zh-CN" altLang="en-US" sz="2400" b="1" dirty="0"/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34" y="1911365"/>
            <a:ext cx="1982340" cy="5520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116489" y="610368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0" y="0"/>
            <a:ext cx="8532812" cy="6413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氢原子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的量子力学描述  电子自旋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7675" y="762000"/>
            <a:ext cx="24497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个量子数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25" y="1404938"/>
            <a:ext cx="6784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（1）主量子数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  ( 1 , 2 , 3, …)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0825" y="2605088"/>
            <a:ext cx="832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（2）副量子数 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l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( 0，1，2，… ,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-1 )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825" y="3848100"/>
            <a:ext cx="8467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（3）磁量子数 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0" i="1" baseline="-20000">
                <a:solidFill>
                  <a:srgbClr val="0033CC"/>
                </a:solidFill>
                <a:latin typeface="Times New Roman" panose="02020603050405020304" pitchFamily="18" charset="0"/>
              </a:rPr>
              <a:t>l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( 0，±1， ± 2，… , ±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 )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2250" y="5013325"/>
            <a:ext cx="701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FF33"/>
              </a:buClr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（4）自旋磁量子数  </a:t>
            </a:r>
            <a:r>
              <a:rPr lang="zh-CN" altLang="en-US" b="0" i="1">
                <a:solidFill>
                  <a:srgbClr val="0033CC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0" i="1" baseline="-20000">
                <a:solidFill>
                  <a:srgbClr val="0033CC"/>
                </a:solidFill>
                <a:latin typeface="Times New Roman" panose="02020603050405020304" pitchFamily="18" charset="0"/>
              </a:rPr>
              <a:t>s  </a:t>
            </a:r>
            <a:r>
              <a:rPr lang="zh-CN" altLang="en-US" b="0">
                <a:solidFill>
                  <a:srgbClr val="0033CC"/>
                </a:solidFill>
                <a:latin typeface="Times New Roman" panose="02020603050405020304" pitchFamily="18" charset="0"/>
              </a:rPr>
              <a:t>( 1/2 ,  -1/2 )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750" y="2012950"/>
            <a:ext cx="4621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大体上决定了电子能量。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313" y="3181350"/>
            <a:ext cx="8424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决定电子的轨道角动量大小，对能量也有稍许影响。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8313" y="4440238"/>
            <a:ext cx="554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决定电子轨道角动量空间取向。   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8313" y="5589588"/>
            <a:ext cx="692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决定电子自旋角动量空间取向。</a:t>
            </a:r>
          </a:p>
        </p:txBody>
      </p:sp>
    </p:spTree>
    <p:extLst>
      <p:ext uri="{BB962C8B-B14F-4D97-AF65-F5344CB8AC3E}">
        <p14:creationId xmlns:p14="http://schemas.microsoft.com/office/powerpoint/2010/main" val="14569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8" y="217156"/>
            <a:ext cx="8640000" cy="6977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6489" y="606504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3" y="244698"/>
            <a:ext cx="8640000" cy="29157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3" y="4340181"/>
            <a:ext cx="8640000" cy="14603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188" y="251409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855" y="5154207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0.99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0" y="0"/>
            <a:ext cx="3068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一、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康普顿效应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201612" y="504825"/>
            <a:ext cx="868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射线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通过散射物质时,在散射线中，除了有波长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与原波长相同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的成分，还有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波长较长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的成分 —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康普顿效应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5900" y="1468473"/>
            <a:ext cx="87659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自由电子</a:t>
            </a:r>
            <a:r>
              <a:rPr lang="zh-CN" altLang="en-US" sz="2800" dirty="0">
                <a:latin typeface="Times New Roman" panose="02020603050405020304" pitchFamily="18" charset="0"/>
              </a:rPr>
              <a:t>吸收一个入射光子，发射一个波长较长的光子（散射光子），同时电子与散射光子沿不同方向运动。散射过程可以看作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入射光子与自由电子的弹性碰撞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401" y="2768272"/>
            <a:ext cx="8458200" cy="25923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101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87601" y="2768272"/>
            <a:ext cx="4343400" cy="2466975"/>
            <a:chOff x="0" y="0"/>
            <a:chExt cx="2736" cy="1554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854"/>
              <a:ext cx="1632" cy="0"/>
            </a:xfrm>
            <a:prstGeom prst="line">
              <a:avLst/>
            </a:prstGeom>
            <a:noFill/>
            <a:ln w="28575">
              <a:solidFill>
                <a:srgbClr val="D20A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未知"/>
            <p:cNvSpPr>
              <a:spLocks noChangeArrowheads="1"/>
            </p:cNvSpPr>
            <p:nvPr/>
          </p:nvSpPr>
          <p:spPr bwMode="auto">
            <a:xfrm>
              <a:off x="83" y="806"/>
              <a:ext cx="637" cy="96"/>
            </a:xfrm>
            <a:custGeom>
              <a:avLst/>
              <a:gdLst>
                <a:gd name="T0" fmla="*/ 0 w 877"/>
                <a:gd name="T1" fmla="*/ 57 h 200"/>
                <a:gd name="T2" fmla="*/ 70 w 877"/>
                <a:gd name="T3" fmla="*/ 34 h 200"/>
                <a:gd name="T4" fmla="*/ 105 w 877"/>
                <a:gd name="T5" fmla="*/ 57 h 200"/>
                <a:gd name="T6" fmla="*/ 181 w 877"/>
                <a:gd name="T7" fmla="*/ 96 h 200"/>
                <a:gd name="T8" fmla="*/ 234 w 877"/>
                <a:gd name="T9" fmla="*/ 55 h 200"/>
                <a:gd name="T10" fmla="*/ 302 w 877"/>
                <a:gd name="T11" fmla="*/ 0 h 200"/>
                <a:gd name="T12" fmla="*/ 371 w 877"/>
                <a:gd name="T13" fmla="*/ 55 h 200"/>
                <a:gd name="T14" fmla="*/ 439 w 877"/>
                <a:gd name="T15" fmla="*/ 85 h 200"/>
                <a:gd name="T16" fmla="*/ 508 w 877"/>
                <a:gd name="T17" fmla="*/ 55 h 200"/>
                <a:gd name="T18" fmla="*/ 569 w 877"/>
                <a:gd name="T19" fmla="*/ 20 h 200"/>
                <a:gd name="T20" fmla="*/ 637 w 877"/>
                <a:gd name="T21" fmla="*/ 55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7" h="200">
                  <a:moveTo>
                    <a:pt x="0" y="118"/>
                  </a:moveTo>
                  <a:cubicBezTo>
                    <a:pt x="36" y="94"/>
                    <a:pt x="72" y="70"/>
                    <a:pt x="96" y="70"/>
                  </a:cubicBezTo>
                  <a:cubicBezTo>
                    <a:pt x="120" y="70"/>
                    <a:pt x="118" y="96"/>
                    <a:pt x="144" y="118"/>
                  </a:cubicBezTo>
                  <a:cubicBezTo>
                    <a:pt x="170" y="140"/>
                    <a:pt x="219" y="200"/>
                    <a:pt x="249" y="199"/>
                  </a:cubicBezTo>
                  <a:cubicBezTo>
                    <a:pt x="279" y="198"/>
                    <a:pt x="294" y="148"/>
                    <a:pt x="322" y="115"/>
                  </a:cubicBezTo>
                  <a:cubicBezTo>
                    <a:pt x="350" y="82"/>
                    <a:pt x="385" y="0"/>
                    <a:pt x="416" y="0"/>
                  </a:cubicBezTo>
                  <a:cubicBezTo>
                    <a:pt x="447" y="0"/>
                    <a:pt x="480" y="85"/>
                    <a:pt x="511" y="115"/>
                  </a:cubicBezTo>
                  <a:cubicBezTo>
                    <a:pt x="542" y="145"/>
                    <a:pt x="574" y="178"/>
                    <a:pt x="605" y="178"/>
                  </a:cubicBezTo>
                  <a:cubicBezTo>
                    <a:pt x="636" y="178"/>
                    <a:pt x="669" y="138"/>
                    <a:pt x="699" y="115"/>
                  </a:cubicBezTo>
                  <a:cubicBezTo>
                    <a:pt x="729" y="92"/>
                    <a:pt x="753" y="42"/>
                    <a:pt x="783" y="42"/>
                  </a:cubicBezTo>
                  <a:cubicBezTo>
                    <a:pt x="813" y="42"/>
                    <a:pt x="858" y="100"/>
                    <a:pt x="877" y="115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1440" y="86"/>
              <a:ext cx="1008" cy="768"/>
            </a:xfrm>
            <a:prstGeom prst="line">
              <a:avLst/>
            </a:prstGeom>
            <a:noFill/>
            <a:ln w="28575">
              <a:solidFill>
                <a:srgbClr val="D20A2B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未知"/>
            <p:cNvSpPr>
              <a:spLocks noChangeArrowheads="1"/>
            </p:cNvSpPr>
            <p:nvPr/>
          </p:nvSpPr>
          <p:spPr bwMode="auto">
            <a:xfrm rot="-2086787">
              <a:off x="1685" y="374"/>
              <a:ext cx="637" cy="96"/>
            </a:xfrm>
            <a:custGeom>
              <a:avLst/>
              <a:gdLst>
                <a:gd name="T0" fmla="*/ 0 w 877"/>
                <a:gd name="T1" fmla="*/ 57 h 200"/>
                <a:gd name="T2" fmla="*/ 70 w 877"/>
                <a:gd name="T3" fmla="*/ 34 h 200"/>
                <a:gd name="T4" fmla="*/ 105 w 877"/>
                <a:gd name="T5" fmla="*/ 57 h 200"/>
                <a:gd name="T6" fmla="*/ 181 w 877"/>
                <a:gd name="T7" fmla="*/ 96 h 200"/>
                <a:gd name="T8" fmla="*/ 234 w 877"/>
                <a:gd name="T9" fmla="*/ 55 h 200"/>
                <a:gd name="T10" fmla="*/ 302 w 877"/>
                <a:gd name="T11" fmla="*/ 0 h 200"/>
                <a:gd name="T12" fmla="*/ 371 w 877"/>
                <a:gd name="T13" fmla="*/ 55 h 200"/>
                <a:gd name="T14" fmla="*/ 439 w 877"/>
                <a:gd name="T15" fmla="*/ 85 h 200"/>
                <a:gd name="T16" fmla="*/ 508 w 877"/>
                <a:gd name="T17" fmla="*/ 55 h 200"/>
                <a:gd name="T18" fmla="*/ 569 w 877"/>
                <a:gd name="T19" fmla="*/ 20 h 200"/>
                <a:gd name="T20" fmla="*/ 637 w 877"/>
                <a:gd name="T21" fmla="*/ 55 h 2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7" h="200">
                  <a:moveTo>
                    <a:pt x="0" y="118"/>
                  </a:moveTo>
                  <a:cubicBezTo>
                    <a:pt x="36" y="94"/>
                    <a:pt x="72" y="70"/>
                    <a:pt x="96" y="70"/>
                  </a:cubicBezTo>
                  <a:cubicBezTo>
                    <a:pt x="120" y="70"/>
                    <a:pt x="118" y="96"/>
                    <a:pt x="144" y="118"/>
                  </a:cubicBezTo>
                  <a:cubicBezTo>
                    <a:pt x="170" y="140"/>
                    <a:pt x="219" y="200"/>
                    <a:pt x="249" y="199"/>
                  </a:cubicBezTo>
                  <a:cubicBezTo>
                    <a:pt x="279" y="198"/>
                    <a:pt x="294" y="148"/>
                    <a:pt x="322" y="115"/>
                  </a:cubicBezTo>
                  <a:cubicBezTo>
                    <a:pt x="350" y="82"/>
                    <a:pt x="385" y="0"/>
                    <a:pt x="416" y="0"/>
                  </a:cubicBezTo>
                  <a:cubicBezTo>
                    <a:pt x="447" y="0"/>
                    <a:pt x="480" y="85"/>
                    <a:pt x="511" y="115"/>
                  </a:cubicBezTo>
                  <a:cubicBezTo>
                    <a:pt x="542" y="145"/>
                    <a:pt x="574" y="178"/>
                    <a:pt x="605" y="178"/>
                  </a:cubicBezTo>
                  <a:cubicBezTo>
                    <a:pt x="636" y="178"/>
                    <a:pt x="669" y="138"/>
                    <a:pt x="699" y="115"/>
                  </a:cubicBezTo>
                  <a:cubicBezTo>
                    <a:pt x="729" y="92"/>
                    <a:pt x="753" y="42"/>
                    <a:pt x="783" y="42"/>
                  </a:cubicBezTo>
                  <a:cubicBezTo>
                    <a:pt x="813" y="42"/>
                    <a:pt x="858" y="100"/>
                    <a:pt x="877" y="115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76" y="248"/>
              <a:ext cx="2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644" y="0"/>
              <a:ext cx="2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536" y="854"/>
              <a:ext cx="960" cy="0"/>
            </a:xfrm>
            <a:prstGeom prst="line">
              <a:avLst/>
            </a:prstGeom>
            <a:noFill/>
            <a:ln w="28575">
              <a:solidFill>
                <a:srgbClr val="D20A2B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未知"/>
            <p:cNvSpPr>
              <a:spLocks noChangeArrowheads="1"/>
            </p:cNvSpPr>
            <p:nvPr/>
          </p:nvSpPr>
          <p:spPr bwMode="auto">
            <a:xfrm>
              <a:off x="1588" y="734"/>
              <a:ext cx="62" cy="115"/>
            </a:xfrm>
            <a:custGeom>
              <a:avLst/>
              <a:gdLst>
                <a:gd name="T0" fmla="*/ 0 w 62"/>
                <a:gd name="T1" fmla="*/ 0 h 115"/>
                <a:gd name="T2" fmla="*/ 53 w 62"/>
                <a:gd name="T3" fmla="*/ 42 h 115"/>
                <a:gd name="T4" fmla="*/ 53 w 62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15">
                  <a:moveTo>
                    <a:pt x="0" y="0"/>
                  </a:moveTo>
                  <a:cubicBezTo>
                    <a:pt x="10" y="7"/>
                    <a:pt x="44" y="23"/>
                    <a:pt x="53" y="42"/>
                  </a:cubicBezTo>
                  <a:cubicBezTo>
                    <a:pt x="62" y="61"/>
                    <a:pt x="53" y="100"/>
                    <a:pt x="53" y="115"/>
                  </a:cubicBezTo>
                </a:path>
              </a:pathLst>
            </a:custGeom>
            <a:noFill/>
            <a:ln w="19050">
              <a:solidFill>
                <a:srgbClr val="00101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未知"/>
            <p:cNvSpPr>
              <a:spLocks noChangeArrowheads="1"/>
            </p:cNvSpPr>
            <p:nvPr/>
          </p:nvSpPr>
          <p:spPr bwMode="auto">
            <a:xfrm rot="3149982">
              <a:off x="1587" y="857"/>
              <a:ext cx="62" cy="115"/>
            </a:xfrm>
            <a:custGeom>
              <a:avLst/>
              <a:gdLst>
                <a:gd name="T0" fmla="*/ 0 w 62"/>
                <a:gd name="T1" fmla="*/ 0 h 115"/>
                <a:gd name="T2" fmla="*/ 53 w 62"/>
                <a:gd name="T3" fmla="*/ 42 h 115"/>
                <a:gd name="T4" fmla="*/ 53 w 62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15">
                  <a:moveTo>
                    <a:pt x="0" y="0"/>
                  </a:moveTo>
                  <a:cubicBezTo>
                    <a:pt x="10" y="7"/>
                    <a:pt x="44" y="23"/>
                    <a:pt x="53" y="42"/>
                  </a:cubicBezTo>
                  <a:cubicBezTo>
                    <a:pt x="62" y="61"/>
                    <a:pt x="53" y="100"/>
                    <a:pt x="53" y="115"/>
                  </a:cubicBezTo>
                </a:path>
              </a:pathLst>
            </a:custGeom>
            <a:noFill/>
            <a:ln w="19050">
              <a:solidFill>
                <a:srgbClr val="00101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440" y="834"/>
              <a:ext cx="720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756" y="854"/>
              <a:ext cx="336" cy="0"/>
            </a:xfrm>
            <a:prstGeom prst="line">
              <a:avLst/>
            </a:prstGeom>
            <a:noFill/>
            <a:ln w="9525">
              <a:solidFill>
                <a:srgbClr val="00101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372" y="786"/>
              <a:ext cx="144" cy="144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101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776" y="1170"/>
              <a:ext cx="144" cy="144"/>
            </a:xfrm>
            <a:prstGeom prst="ellipse">
              <a:avLst/>
            </a:prstGeom>
            <a:solidFill>
              <a:srgbClr val="009900"/>
            </a:solidFill>
            <a:ln w="9525">
              <a:solidFill>
                <a:srgbClr val="00101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1652" y="662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r:id="rId3" imgW="104847" imgH="171529" progId="Equation.3">
                    <p:embed/>
                  </p:oleObj>
                </mc:Choice>
                <mc:Fallback>
                  <p:oleObj r:id="rId3" imgW="104847" imgH="171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662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9"/>
            <p:cNvGraphicFramePr>
              <a:graphicFrameLocks noChangeAspect="1"/>
            </p:cNvGraphicFramePr>
            <p:nvPr/>
          </p:nvGraphicFramePr>
          <p:xfrm>
            <a:off x="1657" y="881"/>
            <a:ext cx="15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r:id="rId5" imgW="133480" imgH="152610" progId="Equation.3">
                    <p:embed/>
                  </p:oleObj>
                </mc:Choice>
                <mc:Fallback>
                  <p:oleObj r:id="rId5" imgW="133480" imgH="1526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7" y="881"/>
                          <a:ext cx="15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" y="594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入射光子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950" y="498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静止电子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 rot="-2101311">
              <a:off x="1526" y="66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散射光子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046" y="1131"/>
              <a:ext cx="10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101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反冲电子</a:t>
              </a:r>
            </a:p>
          </p:txBody>
        </p:sp>
        <p:graphicFrame>
          <p:nvGraphicFramePr>
            <p:cNvPr id="27" name="Object 24"/>
            <p:cNvGraphicFramePr>
              <a:graphicFrameLocks noChangeAspect="1"/>
            </p:cNvGraphicFramePr>
            <p:nvPr/>
          </p:nvGraphicFramePr>
          <p:xfrm>
            <a:off x="336" y="930"/>
            <a:ext cx="627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r:id="rId7" imgW="457285" imgH="400234" progId="Equation.3">
                    <p:embed/>
                  </p:oleObj>
                </mc:Choice>
                <mc:Fallback>
                  <p:oleObj r:id="rId7" imgW="457285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930"/>
                          <a:ext cx="627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2228" y="222"/>
            <a:ext cx="508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r:id="rId9" imgW="352438" imgH="400234" progId="Equation.3">
                    <p:embed/>
                  </p:oleObj>
                </mc:Choice>
                <mc:Fallback>
                  <p:oleObj r:id="rId9" imgW="352438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8" y="222"/>
                          <a:ext cx="508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6"/>
            <p:cNvGraphicFramePr>
              <a:graphicFrameLocks noChangeAspect="1"/>
            </p:cNvGraphicFramePr>
            <p:nvPr/>
          </p:nvGraphicFramePr>
          <p:xfrm>
            <a:off x="2003" y="1098"/>
            <a:ext cx="35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r:id="rId11" imgW="228643" imgH="171529" progId="Equation.3">
                    <p:embed/>
                  </p:oleObj>
                </mc:Choice>
                <mc:Fallback>
                  <p:oleObj r:id="rId11" imgW="228643" imgH="171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1098"/>
                          <a:ext cx="35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5588201" y="3149272"/>
            <a:ext cx="2986088" cy="2178050"/>
            <a:chOff x="0" y="0"/>
            <a:chExt cx="1881" cy="1372"/>
          </a:xfrm>
        </p:grpSpPr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0" y="768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0" y="288"/>
              <a:ext cx="816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816" y="298"/>
              <a:ext cx="288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未知"/>
            <p:cNvSpPr>
              <a:spLocks noChangeArrowheads="1"/>
            </p:cNvSpPr>
            <p:nvPr/>
          </p:nvSpPr>
          <p:spPr bwMode="auto">
            <a:xfrm>
              <a:off x="225" y="653"/>
              <a:ext cx="62" cy="115"/>
            </a:xfrm>
            <a:custGeom>
              <a:avLst/>
              <a:gdLst>
                <a:gd name="T0" fmla="*/ 0 w 62"/>
                <a:gd name="T1" fmla="*/ 0 h 115"/>
                <a:gd name="T2" fmla="*/ 53 w 62"/>
                <a:gd name="T3" fmla="*/ 42 h 115"/>
                <a:gd name="T4" fmla="*/ 53 w 62"/>
                <a:gd name="T5" fmla="*/ 115 h 1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115">
                  <a:moveTo>
                    <a:pt x="0" y="0"/>
                  </a:moveTo>
                  <a:cubicBezTo>
                    <a:pt x="10" y="7"/>
                    <a:pt x="44" y="23"/>
                    <a:pt x="53" y="42"/>
                  </a:cubicBezTo>
                  <a:cubicBezTo>
                    <a:pt x="62" y="61"/>
                    <a:pt x="53" y="100"/>
                    <a:pt x="53" y="115"/>
                  </a:cubicBezTo>
                </a:path>
              </a:pathLst>
            </a:custGeom>
            <a:noFill/>
            <a:ln w="19050">
              <a:solidFill>
                <a:srgbClr val="00101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5" name="Object 32"/>
            <p:cNvGraphicFramePr>
              <a:graphicFrameLocks noChangeAspect="1"/>
            </p:cNvGraphicFramePr>
            <p:nvPr/>
          </p:nvGraphicFramePr>
          <p:xfrm>
            <a:off x="289" y="576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r:id="rId13" imgW="104847" imgH="171529" progId="Equation.3">
                    <p:embed/>
                  </p:oleObj>
                </mc:Choice>
                <mc:Fallback>
                  <p:oleObj r:id="rId13" imgW="104847" imgH="171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" y="576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3"/>
            <p:cNvGraphicFramePr>
              <a:graphicFrameLocks noChangeAspect="1"/>
            </p:cNvGraphicFramePr>
            <p:nvPr/>
          </p:nvGraphicFramePr>
          <p:xfrm>
            <a:off x="157" y="0"/>
            <a:ext cx="3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r:id="rId15" imgW="247591" imgH="400234" progId="Equation.3">
                    <p:embed/>
                  </p:oleObj>
                </mc:Choice>
                <mc:Fallback>
                  <p:oleObj r:id="rId15" imgW="247591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" y="0"/>
                          <a:ext cx="37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4"/>
            <p:cNvGraphicFramePr>
              <a:graphicFrameLocks noChangeAspect="1"/>
            </p:cNvGraphicFramePr>
            <p:nvPr/>
          </p:nvGraphicFramePr>
          <p:xfrm>
            <a:off x="383" y="816"/>
            <a:ext cx="43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r:id="rId17" imgW="295172" imgH="400234" progId="Equation.3">
                    <p:embed/>
                  </p:oleObj>
                </mc:Choice>
                <mc:Fallback>
                  <p:oleObj r:id="rId17" imgW="295172" imgH="400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816"/>
                          <a:ext cx="43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972" y="48"/>
            <a:ext cx="90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r:id="rId19" imgW="752457" imgH="476329" progId="Equation.3">
                    <p:embed/>
                  </p:oleObj>
                </mc:Choice>
                <mc:Fallback>
                  <p:oleObj r:id="rId19" imgW="752457" imgH="4763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48"/>
                          <a:ext cx="909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911801" y="5384374"/>
            <a:ext cx="2592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动量守恒</a:t>
            </a:r>
            <a:r>
              <a:rPr lang="zh-CN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837439" y="5375741"/>
            <a:ext cx="2663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能量守恒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4750001" y="5928719"/>
            <a:ext cx="5884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康普顿散射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波长改变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96310"/>
              </p:ext>
            </p:extLst>
          </p:nvPr>
        </p:nvGraphicFramePr>
        <p:xfrm>
          <a:off x="81990" y="5619621"/>
          <a:ext cx="38306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21" imgW="1435723" imgH="431987" progId="Equation.DSMT4">
                  <p:embed/>
                </p:oleObj>
              </mc:Choice>
              <mc:Fallback>
                <p:oleObj r:id="rId21" imgW="1435723" imgH="43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90" y="5619621"/>
                        <a:ext cx="3830638" cy="11525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62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1" y="1759689"/>
            <a:ext cx="8640000" cy="14603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2597" y="269682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波长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变长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1377" y="222825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变长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3297" y="222825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6220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846137" y="5557"/>
            <a:ext cx="853281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氢原子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光谱  波尔的氢原子理论</a:t>
            </a:r>
          </a:p>
        </p:txBody>
      </p:sp>
      <p:graphicFrame>
        <p:nvGraphicFramePr>
          <p:cNvPr id="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18108"/>
              </p:ext>
            </p:extLst>
          </p:nvPr>
        </p:nvGraphicFramePr>
        <p:xfrm>
          <a:off x="4471987" y="529432"/>
          <a:ext cx="34528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r:id="rId3" imgW="1355760" imgH="398520" progId="Equation.DSMT4">
                  <p:embed/>
                </p:oleObj>
              </mc:Choice>
              <mc:Fallback>
                <p:oleObj r:id="rId3" imgW="1355760" imgH="3985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7" y="529432"/>
                        <a:ext cx="345281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92099" y="1604961"/>
            <a:ext cx="12934951" cy="2103439"/>
            <a:chOff x="-29" y="-532"/>
            <a:chExt cx="8148" cy="132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62" y="581"/>
              <a:ext cx="1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</a:rPr>
                <a:t>爱因斯坦(Einstein)</a:t>
              </a:r>
            </a:p>
          </p:txBody>
        </p:sp>
        <p:graphicFrame>
          <p:nvGraphicFramePr>
            <p:cNvPr id="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9010456"/>
                </p:ext>
              </p:extLst>
            </p:nvPr>
          </p:nvGraphicFramePr>
          <p:xfrm>
            <a:off x="-29" y="-528"/>
            <a:ext cx="252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r:id="rId5" imgW="1893960" imgH="239040" progId="Equation.DSMT4">
                    <p:embed/>
                  </p:oleObj>
                </mc:Choice>
                <mc:Fallback>
                  <p:oleObj r:id="rId5" imgW="1893960" imgH="23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9" y="-528"/>
                          <a:ext cx="2524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708" y="-532"/>
              <a:ext cx="541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氢光谱的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里德伯常量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19196" y="759026"/>
            <a:ext cx="4517198" cy="579304"/>
            <a:chOff x="0" y="0"/>
            <a:chExt cx="5411" cy="793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62" y="581"/>
              <a:ext cx="1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1" charset="-122"/>
                </a:rPr>
                <a:t>爱因斯坦(Einstein)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541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里德伯—里兹合并原则</a:t>
              </a:r>
              <a:endPara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12786" y="2369675"/>
            <a:ext cx="3751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莱曼系（紫外线）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76866"/>
              </p:ext>
            </p:extLst>
          </p:nvPr>
        </p:nvGraphicFramePr>
        <p:xfrm>
          <a:off x="3941761" y="2152188"/>
          <a:ext cx="24860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7" imgW="1057314" imgH="419153" progId="Equation.DSMT4">
                  <p:embed/>
                </p:oleObj>
              </mc:Choice>
              <mc:Fallback>
                <p:oleObj r:id="rId7" imgW="1057314" imgH="419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1" y="2152188"/>
                        <a:ext cx="24860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60996"/>
              </p:ext>
            </p:extLst>
          </p:nvPr>
        </p:nvGraphicFramePr>
        <p:xfrm>
          <a:off x="6681786" y="2363325"/>
          <a:ext cx="1847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9" imgW="676243" imgH="190447" progId="Equation.3">
                  <p:embed/>
                </p:oleObj>
              </mc:Choice>
              <mc:Fallback>
                <p:oleObj r:id="rId9" imgW="676243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6" y="2363325"/>
                        <a:ext cx="18478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07897"/>
              </p:ext>
            </p:extLst>
          </p:nvPr>
        </p:nvGraphicFramePr>
        <p:xfrm>
          <a:off x="4340224" y="3091225"/>
          <a:ext cx="25082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11" imgW="1085947" imgH="419153" progId="Equation.DSMT4">
                  <p:embed/>
                </p:oleObj>
              </mc:Choice>
              <mc:Fallback>
                <p:oleObj r:id="rId11" imgW="1085947" imgH="419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4" y="3091225"/>
                        <a:ext cx="25082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52951"/>
              </p:ext>
            </p:extLst>
          </p:nvPr>
        </p:nvGraphicFramePr>
        <p:xfrm>
          <a:off x="7013575" y="3251994"/>
          <a:ext cx="1847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r:id="rId13" imgW="676243" imgH="190447" progId="Equation.3">
                  <p:embed/>
                </p:oleObj>
              </mc:Choice>
              <mc:Fallback>
                <p:oleObj r:id="rId13" imgW="676243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3251994"/>
                        <a:ext cx="18478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12786" y="3302362"/>
            <a:ext cx="403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巴耳末系（可见光） 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12786" y="4262032"/>
            <a:ext cx="3960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帕邢系（红外线）</a:t>
            </a: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0976"/>
              </p:ext>
            </p:extLst>
          </p:nvPr>
        </p:nvGraphicFramePr>
        <p:xfrm>
          <a:off x="4051299" y="4046132"/>
          <a:ext cx="252571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r:id="rId15" imgW="1085947" imgH="419153" progId="Equation.DSMT4">
                  <p:embed/>
                </p:oleObj>
              </mc:Choice>
              <mc:Fallback>
                <p:oleObj r:id="rId15" imgW="1085947" imgH="4191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299" y="4046132"/>
                        <a:ext cx="252571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48559"/>
              </p:ext>
            </p:extLst>
          </p:nvPr>
        </p:nvGraphicFramePr>
        <p:xfrm>
          <a:off x="6848474" y="4201282"/>
          <a:ext cx="1847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r:id="rId17" imgW="676243" imgH="190447" progId="Equation.3">
                  <p:embed/>
                </p:oleObj>
              </mc:Choice>
              <mc:Fallback>
                <p:oleObj r:id="rId17" imgW="676243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4" y="4201282"/>
                        <a:ext cx="18478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69911" y="4931455"/>
            <a:ext cx="172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1010"/>
                </a:solidFill>
                <a:latin typeface="Times New Roman" panose="02020603050405020304" pitchFamily="18" charset="0"/>
              </a:rPr>
              <a:t>频率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88649"/>
              </p:ext>
            </p:extLst>
          </p:nvPr>
        </p:nvGraphicFramePr>
        <p:xfrm>
          <a:off x="292099" y="5600878"/>
          <a:ext cx="2490250" cy="111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r:id="rId19" imgW="923834" imgH="400234" progId="Equation.3">
                  <p:embed/>
                </p:oleObj>
              </mc:Choice>
              <mc:Fallback>
                <p:oleObj r:id="rId19" imgW="923834" imgH="400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99" y="5600878"/>
                        <a:ext cx="2490250" cy="111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12504"/>
              </p:ext>
            </p:extLst>
          </p:nvPr>
        </p:nvGraphicFramePr>
        <p:xfrm>
          <a:off x="2782349" y="5474313"/>
          <a:ext cx="6329200" cy="1313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21" imgW="1688760" imgH="330120" progId="Equation.DSMT4">
                  <p:embed/>
                </p:oleObj>
              </mc:Choice>
              <mc:Fallback>
                <p:oleObj name="Equation" r:id="rId21" imgW="1688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349" y="5474313"/>
                        <a:ext cx="6329200" cy="1313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618594" y="4880614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101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能量</a:t>
            </a:r>
            <a:endParaRPr lang="zh-CN" altLang="en-US" sz="3200" b="1" dirty="0">
              <a:solidFill>
                <a:srgbClr val="00101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2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5" y="0"/>
            <a:ext cx="8640000" cy="2805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5" y="3384057"/>
            <a:ext cx="8640000" cy="28058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5915" y="215955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C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915" y="564758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-901521" y="-27608"/>
            <a:ext cx="853281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微观粒子</a:t>
            </a:r>
            <a:r>
              <a:rPr lang="zh-CN" altLang="en-US" sz="32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的波粒二象性  不确定关系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-32544" y="523226"/>
            <a:ext cx="6261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一、微观粒子的波粒二象性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059672"/>
            <a:ext cx="86407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德布罗意假设：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不仅光具有波粒二象性，一切实物粒子如电子、原子、分子等也具有波粒二象性。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52729"/>
              </p:ext>
            </p:extLst>
          </p:nvPr>
        </p:nvGraphicFramePr>
        <p:xfrm>
          <a:off x="733347" y="1903955"/>
          <a:ext cx="2585997" cy="61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r:id="rId3" imgW="866568" imgH="171529" progId="Equation.DSMT4">
                  <p:embed/>
                </p:oleObj>
              </mc:Choice>
              <mc:Fallback>
                <p:oleObj r:id="rId3" imgW="866568" imgH="171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47" y="1903955"/>
                        <a:ext cx="2585997" cy="6123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02789"/>
              </p:ext>
            </p:extLst>
          </p:nvPr>
        </p:nvGraphicFramePr>
        <p:xfrm>
          <a:off x="733346" y="2479950"/>
          <a:ext cx="2125763" cy="96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r:id="rId5" imgW="733509" imgH="361976" progId="Equation.DSMT4">
                  <p:embed/>
                </p:oleObj>
              </mc:Choice>
              <mc:Fallback>
                <p:oleObj r:id="rId5" imgW="733509" imgH="3619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46" y="2479950"/>
                        <a:ext cx="2125763" cy="961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08847"/>
              </p:ext>
            </p:extLst>
          </p:nvPr>
        </p:nvGraphicFramePr>
        <p:xfrm>
          <a:off x="3777552" y="2061194"/>
          <a:ext cx="4593177" cy="13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7" imgW="1904933" imgH="523836" progId="Equation.DSMT4">
                  <p:embed/>
                </p:oleObj>
              </mc:Choice>
              <mc:Fallback>
                <p:oleObj r:id="rId7" imgW="1904933" imgH="5238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552" y="2061194"/>
                        <a:ext cx="4593177" cy="13132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3462394"/>
            <a:ext cx="3376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不确定关系   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214278"/>
              </p:ext>
            </p:extLst>
          </p:nvPr>
        </p:nvGraphicFramePr>
        <p:xfrm>
          <a:off x="230120" y="4159167"/>
          <a:ext cx="20097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9" imgW="752457" imgH="400234" progId="Equation.DSMT4">
                  <p:embed/>
                </p:oleObj>
              </mc:Choice>
              <mc:Fallback>
                <p:oleObj r:id="rId9" imgW="752457" imgH="4002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20" y="4159167"/>
                        <a:ext cx="2009775" cy="11318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98006" y="4425568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海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森伯坐标和动量的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不确定关系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098006" y="5799452"/>
            <a:ext cx="619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能量和时间的不确定关系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83610"/>
              </p:ext>
            </p:extLst>
          </p:nvPr>
        </p:nvGraphicFramePr>
        <p:xfrm>
          <a:off x="244407" y="5470840"/>
          <a:ext cx="199548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11" imgW="717840" imgH="428400" progId="Equation.3">
                  <p:embed/>
                </p:oleObj>
              </mc:Choice>
              <mc:Fallback>
                <p:oleObj r:id="rId11" imgW="717840" imgH="42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07" y="5470840"/>
                        <a:ext cx="1995488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3" y="15126"/>
            <a:ext cx="8640000" cy="21069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23" y="2163652"/>
            <a:ext cx="8640000" cy="19446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" b="22870"/>
          <a:stretch/>
        </p:blipFill>
        <p:spPr>
          <a:xfrm>
            <a:off x="324523" y="4190319"/>
            <a:ext cx="8639173" cy="26590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712290" y="3585080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0.0549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52128" y="124596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12290" y="604763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-1404937" y="31661"/>
            <a:ext cx="853281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200" b="1" noProof="1" smtClean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波函数   </a:t>
            </a:r>
            <a:r>
              <a:rPr lang="zh-CN" altLang="en-US" sz="32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华文中宋" pitchFamily="2" charset="-122"/>
              </a:rPr>
              <a:t>一维定态薛定谔方程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2628" y="567037"/>
            <a:ext cx="8686800" cy="1582738"/>
            <a:chOff x="0" y="-8"/>
            <a:chExt cx="5472" cy="997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47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波函数绝对值平方            代表</a:t>
              </a:r>
              <a:r>
                <a:rPr kumimoji="0" lang="zh-CN" altLang="en-US" sz="3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时刻，粒子在空间</a:t>
              </a:r>
              <a:r>
                <a:rPr kumimoji="0" lang="zh-CN" altLang="en-US" sz="3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处的单位体积中出现的概率，又称</a:t>
              </a:r>
              <a:r>
                <a:rPr kumimoji="0" lang="zh-CN" altLang="en-US" sz="32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概率密度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 这是波函数的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物理意义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  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物质波又称概率波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5" name="对象 378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883237"/>
                </p:ext>
              </p:extLst>
            </p:nvPr>
          </p:nvGraphicFramePr>
          <p:xfrm>
            <a:off x="2216" y="-8"/>
            <a:ext cx="68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r:id="rId3" imgW="533499" imgH="247624" progId="Equation.3">
                    <p:embed/>
                  </p:oleObj>
                </mc:Choice>
                <mc:Fallback>
                  <p:oleObj r:id="rId3" imgW="533499" imgH="247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-8"/>
                          <a:ext cx="68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962179"/>
              </p:ext>
            </p:extLst>
          </p:nvPr>
        </p:nvGraphicFramePr>
        <p:xfrm>
          <a:off x="2490318" y="4186714"/>
          <a:ext cx="40322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5" imgW="3695756" imgH="628519" progId="Equation.DSMT4">
                  <p:embed/>
                </p:oleObj>
              </mc:Choice>
              <mc:Fallback>
                <p:oleObj r:id="rId5" imgW="3695756" imgH="62851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318" y="4186714"/>
                        <a:ext cx="4032250" cy="7254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29468"/>
            <a:ext cx="3744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（2）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归一化条件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5632964"/>
            <a:ext cx="88091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3）概率密度在任一处都是唯一、有限的, 并在整个空间内连续。波函数必须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单值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连续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012" y="5051901"/>
            <a:ext cx="640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粒子在整个空间出现的概率为 1。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062578"/>
              </p:ext>
            </p:extLst>
          </p:nvPr>
        </p:nvGraphicFramePr>
        <p:xfrm>
          <a:off x="2543175" y="2783924"/>
          <a:ext cx="36004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7" imgW="1267008" imgH="200117" progId="Equation.DSMT4">
                  <p:embed/>
                </p:oleObj>
              </mc:Choice>
              <mc:Fallback>
                <p:oleObj r:id="rId7" imgW="1267008" imgH="200117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783924"/>
                        <a:ext cx="36004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4764" y="2250852"/>
            <a:ext cx="8137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（1）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时刻 ,   粒子在 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处 d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内出现的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概率</a:t>
            </a:r>
          </a:p>
        </p:txBody>
      </p:sp>
    </p:spTree>
    <p:extLst>
      <p:ext uri="{BB962C8B-B14F-4D97-AF65-F5344CB8AC3E}">
        <p14:creationId xmlns:p14="http://schemas.microsoft.com/office/powerpoint/2010/main" val="4148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459</Words>
  <Application>Microsoft Office PowerPoint</Application>
  <PresentationFormat>全屏显示(4:3)</PresentationFormat>
  <Paragraphs>69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华文中宋</vt:lpstr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Microsoft 公式 3.0</vt:lpstr>
      <vt:lpstr>MathType 6.0 Equation</vt:lpstr>
      <vt:lpstr>Equation.DSMT4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Z.H.Yuan</dc:creator>
  <cp:lastModifiedBy>Z.H.Yuan</cp:lastModifiedBy>
  <cp:revision>10</cp:revision>
  <dcterms:created xsi:type="dcterms:W3CDTF">2018-01-04T10:10:39Z</dcterms:created>
  <dcterms:modified xsi:type="dcterms:W3CDTF">2018-01-04T11:38:41Z</dcterms:modified>
</cp:coreProperties>
</file>