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2" r:id="rId6"/>
    <p:sldMasterId id="2147483734" r:id="rId7"/>
  </p:sldMasterIdLst>
  <p:notesMasterIdLst>
    <p:notesMasterId r:id="rId56"/>
  </p:notesMasterIdLst>
  <p:sldIdLst>
    <p:sldId id="288" r:id="rId8"/>
    <p:sldId id="290" r:id="rId9"/>
    <p:sldId id="257" r:id="rId10"/>
    <p:sldId id="258" r:id="rId11"/>
    <p:sldId id="265" r:id="rId12"/>
    <p:sldId id="266" r:id="rId13"/>
    <p:sldId id="264" r:id="rId14"/>
    <p:sldId id="267" r:id="rId15"/>
    <p:sldId id="268" r:id="rId16"/>
    <p:sldId id="269" r:id="rId17"/>
    <p:sldId id="270" r:id="rId18"/>
    <p:sldId id="291" r:id="rId19"/>
    <p:sldId id="292" r:id="rId20"/>
    <p:sldId id="293" r:id="rId21"/>
    <p:sldId id="294" r:id="rId22"/>
    <p:sldId id="295" r:id="rId23"/>
    <p:sldId id="296" r:id="rId24"/>
    <p:sldId id="297" r:id="rId25"/>
    <p:sldId id="259" r:id="rId26"/>
    <p:sldId id="261" r:id="rId27"/>
    <p:sldId id="272" r:id="rId28"/>
    <p:sldId id="271" r:id="rId29"/>
    <p:sldId id="298" r:id="rId30"/>
    <p:sldId id="299" r:id="rId31"/>
    <p:sldId id="273" r:id="rId32"/>
    <p:sldId id="300" r:id="rId33"/>
    <p:sldId id="301" r:id="rId34"/>
    <p:sldId id="302" r:id="rId35"/>
    <p:sldId id="262" r:id="rId36"/>
    <p:sldId id="274" r:id="rId37"/>
    <p:sldId id="263" r:id="rId38"/>
    <p:sldId id="275" r:id="rId39"/>
    <p:sldId id="281" r:id="rId40"/>
    <p:sldId id="276" r:id="rId41"/>
    <p:sldId id="283" r:id="rId42"/>
    <p:sldId id="277" r:id="rId43"/>
    <p:sldId id="282" r:id="rId44"/>
    <p:sldId id="278" r:id="rId45"/>
    <p:sldId id="279" r:id="rId46"/>
    <p:sldId id="280" r:id="rId47"/>
    <p:sldId id="284" r:id="rId48"/>
    <p:sldId id="286" r:id="rId49"/>
    <p:sldId id="306" r:id="rId50"/>
    <p:sldId id="307" r:id="rId51"/>
    <p:sldId id="308" r:id="rId52"/>
    <p:sldId id="309" r:id="rId53"/>
    <p:sldId id="311" r:id="rId54"/>
    <p:sldId id="312"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e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emf"/><Relationship Id="rId5" Type="http://schemas.openxmlformats.org/officeDocument/2006/relationships/image" Target="../media/image5.wmf"/><Relationship Id="rId10" Type="http://schemas.openxmlformats.org/officeDocument/2006/relationships/image" Target="../media/image10.emf"/><Relationship Id="rId4" Type="http://schemas.openxmlformats.org/officeDocument/2006/relationships/image" Target="../media/image4.wmf"/><Relationship Id="rId9" Type="http://schemas.openxmlformats.org/officeDocument/2006/relationships/image" Target="../media/image9.emf"/><Relationship Id="rId1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4" Type="http://schemas.openxmlformats.org/officeDocument/2006/relationships/image" Target="../media/image7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emf"/><Relationship Id="rId1" Type="http://schemas.openxmlformats.org/officeDocument/2006/relationships/image" Target="../media/image76.emf"/><Relationship Id="rId5" Type="http://schemas.openxmlformats.org/officeDocument/2006/relationships/image" Target="../media/image80.emf"/><Relationship Id="rId4" Type="http://schemas.openxmlformats.org/officeDocument/2006/relationships/image" Target="../media/image7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4" Type="http://schemas.openxmlformats.org/officeDocument/2006/relationships/image" Target="../media/image9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image" Target="../media/image94.emf"/><Relationship Id="rId6" Type="http://schemas.openxmlformats.org/officeDocument/2006/relationships/image" Target="../media/image99.emf"/><Relationship Id="rId5" Type="http://schemas.openxmlformats.org/officeDocument/2006/relationships/image" Target="../media/image98.wmf"/><Relationship Id="rId4" Type="http://schemas.openxmlformats.org/officeDocument/2006/relationships/image" Target="../media/image9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wmf"/><Relationship Id="rId1" Type="http://schemas.openxmlformats.org/officeDocument/2006/relationships/image" Target="../media/image10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wmf"/><Relationship Id="rId18" Type="http://schemas.openxmlformats.org/officeDocument/2006/relationships/image" Target="../media/image34.wmf"/><Relationship Id="rId3" Type="http://schemas.openxmlformats.org/officeDocument/2006/relationships/image" Target="../media/image19.wmf"/><Relationship Id="rId7" Type="http://schemas.openxmlformats.org/officeDocument/2006/relationships/image" Target="../media/image23.emf"/><Relationship Id="rId12" Type="http://schemas.openxmlformats.org/officeDocument/2006/relationships/image" Target="../media/image28.wmf"/><Relationship Id="rId17" Type="http://schemas.openxmlformats.org/officeDocument/2006/relationships/image" Target="../media/image33.wmf"/><Relationship Id="rId2" Type="http://schemas.openxmlformats.org/officeDocument/2006/relationships/image" Target="../media/image18.wmf"/><Relationship Id="rId16" Type="http://schemas.openxmlformats.org/officeDocument/2006/relationships/image" Target="../media/image32.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emf"/><Relationship Id="rId5" Type="http://schemas.openxmlformats.org/officeDocument/2006/relationships/image" Target="../media/image21.wmf"/><Relationship Id="rId15" Type="http://schemas.openxmlformats.org/officeDocument/2006/relationships/image" Target="../media/image31.wmf"/><Relationship Id="rId10" Type="http://schemas.openxmlformats.org/officeDocument/2006/relationships/image" Target="../media/image26.wmf"/><Relationship Id="rId19" Type="http://schemas.openxmlformats.org/officeDocument/2006/relationships/image" Target="../media/image35.wmf"/><Relationship Id="rId4" Type="http://schemas.openxmlformats.org/officeDocument/2006/relationships/image" Target="../media/image20.wmf"/><Relationship Id="rId9" Type="http://schemas.openxmlformats.org/officeDocument/2006/relationships/image" Target="../media/image25.wmf"/><Relationship Id="rId14" Type="http://schemas.openxmlformats.org/officeDocument/2006/relationships/image" Target="../media/image30.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image" Target="../media/image111.wmf"/><Relationship Id="rId7" Type="http://schemas.openxmlformats.org/officeDocument/2006/relationships/image" Target="../media/image115.e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emf"/><Relationship Id="rId5" Type="http://schemas.openxmlformats.org/officeDocument/2006/relationships/image" Target="../media/image113.wmf"/><Relationship Id="rId4" Type="http://schemas.openxmlformats.org/officeDocument/2006/relationships/image" Target="../media/image11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3.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image" Target="../media/image128.emf"/><Relationship Id="rId7" Type="http://schemas.openxmlformats.org/officeDocument/2006/relationships/image" Target="../media/image132.emf"/><Relationship Id="rId2" Type="http://schemas.openxmlformats.org/officeDocument/2006/relationships/image" Target="../media/image127.wmf"/><Relationship Id="rId1" Type="http://schemas.openxmlformats.org/officeDocument/2006/relationships/image" Target="../media/image126.emf"/><Relationship Id="rId6" Type="http://schemas.openxmlformats.org/officeDocument/2006/relationships/image" Target="../media/image131.emf"/><Relationship Id="rId11" Type="http://schemas.openxmlformats.org/officeDocument/2006/relationships/image" Target="../media/image136.wmf"/><Relationship Id="rId5" Type="http://schemas.openxmlformats.org/officeDocument/2006/relationships/image" Target="../media/image130.emf"/><Relationship Id="rId10" Type="http://schemas.openxmlformats.org/officeDocument/2006/relationships/image" Target="../media/image135.emf"/><Relationship Id="rId4" Type="http://schemas.openxmlformats.org/officeDocument/2006/relationships/image" Target="../media/image129.emf"/><Relationship Id="rId9" Type="http://schemas.openxmlformats.org/officeDocument/2006/relationships/image" Target="../media/image13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emf"/><Relationship Id="rId4" Type="http://schemas.openxmlformats.org/officeDocument/2006/relationships/image" Target="../media/image141.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image" Target="../media/image147.wmf"/><Relationship Id="rId1" Type="http://schemas.openxmlformats.org/officeDocument/2006/relationships/image" Target="../media/image146.emf"/><Relationship Id="rId5" Type="http://schemas.openxmlformats.org/officeDocument/2006/relationships/image" Target="../media/image150.wmf"/><Relationship Id="rId4" Type="http://schemas.openxmlformats.org/officeDocument/2006/relationships/image" Target="../media/image14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6.wmf"/><Relationship Id="rId7" Type="http://schemas.openxmlformats.org/officeDocument/2006/relationships/image" Target="../media/image160.e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e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10" Type="http://schemas.openxmlformats.org/officeDocument/2006/relationships/image" Target="../media/image170.wmf"/><Relationship Id="rId4" Type="http://schemas.openxmlformats.org/officeDocument/2006/relationships/image" Target="../media/image164.wmf"/><Relationship Id="rId9" Type="http://schemas.openxmlformats.org/officeDocument/2006/relationships/image" Target="../media/image16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image" Target="../media/image172.wmf"/><Relationship Id="rId1" Type="http://schemas.openxmlformats.org/officeDocument/2006/relationships/image" Target="../media/image171.wmf"/><Relationship Id="rId4" Type="http://schemas.openxmlformats.org/officeDocument/2006/relationships/image" Target="../media/image17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e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emf"/><Relationship Id="rId1" Type="http://schemas.openxmlformats.org/officeDocument/2006/relationships/image" Target="../media/image56.wmf"/><Relationship Id="rId4"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62A4-7900-45EA-9C4C-CD3FF8C4DEF2}" type="datetimeFigureOut">
              <a:rPr lang="zh-CN" altLang="en-US" smtClean="0"/>
              <a:t>2021/1/23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372B4-C206-40DD-AC4F-4E618C02CFE2}" type="slidenum">
              <a:rPr lang="zh-CN" altLang="en-US" smtClean="0"/>
              <a:t>‹#›</a:t>
            </a:fld>
            <a:endParaRPr lang="zh-CN" altLang="en-US"/>
          </a:p>
        </p:txBody>
      </p:sp>
    </p:spTree>
    <p:extLst>
      <p:ext uri="{BB962C8B-B14F-4D97-AF65-F5344CB8AC3E}">
        <p14:creationId xmlns:p14="http://schemas.microsoft.com/office/powerpoint/2010/main" val="9015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991BB7-094F-4AC5-AF94-FB60D6D65F0A}" type="slidenum">
              <a:rPr lang="en-US" altLang="zh-CN" smtClean="0">
                <a:solidFill>
                  <a:srgbClr val="000000"/>
                </a:solidFill>
              </a:rPr>
              <a:pPr>
                <a:defRPr/>
              </a:pPr>
              <a:t>23</a:t>
            </a:fld>
            <a:endParaRPr lang="en-US" altLang="zh-CN">
              <a:solidFill>
                <a:srgbClr val="000000"/>
              </a:solidFill>
            </a:endParaRPr>
          </a:p>
        </p:txBody>
      </p:sp>
    </p:spTree>
    <p:extLst>
      <p:ext uri="{BB962C8B-B14F-4D97-AF65-F5344CB8AC3E}">
        <p14:creationId xmlns:p14="http://schemas.microsoft.com/office/powerpoint/2010/main" val="2030569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fld id="{72F9A86E-B78B-408F-83B8-4F1CB9A4E3DD}" type="slidenum">
              <a:rPr lang="en-US" altLang="zh-CN" sz="1200" b="0">
                <a:solidFill>
                  <a:srgbClr val="0000FF"/>
                </a:solidFill>
                <a:latin typeface="Arial" charset="0"/>
              </a:rPr>
              <a:pPr eaLnBrk="1" hangingPunct="1"/>
              <a:t>24</a:t>
            </a:fld>
            <a:endParaRPr lang="en-US" altLang="zh-CN" sz="1200" b="0">
              <a:solidFill>
                <a:srgbClr val="0000FF"/>
              </a:solidFill>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algn="just" eaLnBrk="1" hangingPunct="1"/>
            <a:r>
              <a:rPr lang="en-US" altLang="zh-CN" b="1" smtClean="0">
                <a:solidFill>
                  <a:srgbClr val="FF00FF"/>
                </a:solidFill>
                <a:latin typeface="Arial" charset="0"/>
              </a:rPr>
              <a:t> </a:t>
            </a:r>
            <a:endParaRPr lang="en-US" altLang="zh-CN" smtClean="0">
              <a:latin typeface="Arial" charset="0"/>
            </a:endParaRPr>
          </a:p>
        </p:txBody>
      </p:sp>
    </p:spTree>
    <p:extLst>
      <p:ext uri="{BB962C8B-B14F-4D97-AF65-F5344CB8AC3E}">
        <p14:creationId xmlns:p14="http://schemas.microsoft.com/office/powerpoint/2010/main" val="349711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102006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173235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1924531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48381EA6-E7DF-4DB3-AB79-82C75EAEF98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61243259"/>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E96F7BE7-2EDF-468B-938A-2681C75EB96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40772210"/>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C4E942C-186E-4233-BDD1-7DF172F8CF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62672961"/>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E7412C84-6F25-425D-A8CE-50F907E532B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65723228"/>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9425E51A-6524-4F05-9381-F900A9EA17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75516847"/>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ED8FE8E7-BB0E-42DC-9D72-F208AB6459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43753648"/>
      </p:ext>
    </p:extLst>
  </p:cSld>
  <p:clrMapOvr>
    <a:masterClrMapping/>
  </p:clrMapOvr>
  <p:transition spd="med">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F8DFF65E-DB44-4DEC-AEE8-B6FA29E6523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4038520"/>
      </p:ext>
    </p:extLst>
  </p:cSld>
  <p:clrMapOvr>
    <a:masterClrMapping/>
  </p:clrMapOvr>
  <p:transition spd="med">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EB8C49AB-3881-4774-959B-8E96561A30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79126432"/>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3518892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B3A65E86-6979-4E8C-95CD-32A277B684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65336359"/>
      </p:ext>
    </p:extLst>
  </p:cSld>
  <p:clrMapOvr>
    <a:masterClrMapping/>
  </p:clrMapOvr>
  <p:transition spd="med">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BABE4A9-A1D5-41D2-AE06-A07E624F4F0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06282514"/>
      </p:ext>
    </p:extLst>
  </p:cSld>
  <p:clrMapOvr>
    <a:masterClrMapping/>
  </p:clrMapOvr>
  <p:transition spd="med">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AA48BC8-7F6A-4732-B768-92492A4A9F0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47912372"/>
      </p:ext>
    </p:extLst>
  </p:cSld>
  <p:clrMapOvr>
    <a:masterClrMapping/>
  </p:clrMapOvr>
  <p:transition spd="med">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48381EA6-E7DF-4DB3-AB79-82C75EAEF98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3632046"/>
      </p:ext>
    </p:extLst>
  </p:cSld>
  <p:clrMapOvr>
    <a:masterClrMapping/>
  </p:clrMapOvr>
  <p:transition spd="med">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E96F7BE7-2EDF-468B-938A-2681C75EB96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09169012"/>
      </p:ext>
    </p:extLst>
  </p:cSld>
  <p:clrMapOvr>
    <a:masterClrMapping/>
  </p:clrMapOvr>
  <p:transition spd="med">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C4E942C-186E-4233-BDD1-7DF172F8CF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6641731"/>
      </p:ext>
    </p:extLst>
  </p:cSld>
  <p:clrMapOvr>
    <a:masterClrMapping/>
  </p:clrMapOvr>
  <p:transition spd="med">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E7412C84-6F25-425D-A8CE-50F907E532B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12151942"/>
      </p:ext>
    </p:extLst>
  </p:cSld>
  <p:clrMapOvr>
    <a:masterClrMapping/>
  </p:clrMapOvr>
  <p:transition spd="med">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9425E51A-6524-4F05-9381-F900A9EA17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4587955"/>
      </p:ext>
    </p:extLst>
  </p:cSld>
  <p:clrMapOvr>
    <a:masterClrMapping/>
  </p:clrMapOvr>
  <p:transition spd="med">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ED8FE8E7-BB0E-42DC-9D72-F208AB6459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22249697"/>
      </p:ext>
    </p:extLst>
  </p:cSld>
  <p:clrMapOvr>
    <a:masterClrMapping/>
  </p:clrMapOvr>
  <p:transition spd="med">
    <p:dissolv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F8DFF65E-DB44-4DEC-AEE8-B6FA29E6523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85403732"/>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33672265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EB8C49AB-3881-4774-959B-8E96561A30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64494364"/>
      </p:ext>
    </p:extLst>
  </p:cSld>
  <p:clrMapOvr>
    <a:masterClrMapping/>
  </p:clrMapOvr>
  <p:transition spd="med">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B3A65E86-6979-4E8C-95CD-32A277B684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0994608"/>
      </p:ext>
    </p:extLst>
  </p:cSld>
  <p:clrMapOvr>
    <a:masterClrMapping/>
  </p:clrMapOvr>
  <p:transition spd="med">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BABE4A9-A1D5-41D2-AE06-A07E624F4F0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6313142"/>
      </p:ext>
    </p:extLst>
  </p:cSld>
  <p:clrMapOvr>
    <a:masterClrMapping/>
  </p:clrMapOvr>
  <p:transition spd="med">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AA48BC8-7F6A-4732-B768-92492A4A9F0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89142241"/>
      </p:ext>
    </p:extLst>
  </p:cSld>
  <p:clrMapOvr>
    <a:masterClrMapping/>
  </p:clrMapOvr>
  <p:transition spd="med">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857B296F-7C34-443D-9DF0-D114B38ED83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77710692"/>
      </p:ext>
    </p:extLst>
  </p:cSld>
  <p:clrMapOvr>
    <a:masterClrMapping/>
  </p:clrMapOvr>
  <p:transition spd="med">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A69DEB5C-D71C-4084-9B3F-C54BA9EBC48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0465045"/>
      </p:ext>
    </p:extLst>
  </p:cSld>
  <p:clrMapOvr>
    <a:masterClrMapping/>
  </p:clrMapOvr>
  <p:transition spd="med">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71A615C-56F3-428A-9A76-B81B94AB19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7281566"/>
      </p:ext>
    </p:extLst>
  </p:cSld>
  <p:clrMapOvr>
    <a:masterClrMapping/>
  </p:clrMapOvr>
  <p:transition spd="med">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C28DCE1C-91D2-4F85-A5F1-A90175CDE6B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47734918"/>
      </p:ext>
    </p:extLst>
  </p:cSld>
  <p:clrMapOvr>
    <a:masterClrMapping/>
  </p:clrMapOvr>
  <p:transition spd="med">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FCD221BA-4785-4C07-B936-70E4930113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5061434"/>
      </p:ext>
    </p:extLst>
  </p:cSld>
  <p:clrMapOvr>
    <a:masterClrMapping/>
  </p:clrMapOvr>
  <p:transition spd="med">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98480974-E25C-4E61-B5EC-EA74E400CB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9533298"/>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15999450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33B31A45-52DA-4DAA-B56C-F33B38310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49566037"/>
      </p:ext>
    </p:extLst>
  </p:cSld>
  <p:clrMapOvr>
    <a:masterClrMapping/>
  </p:clrMapOvr>
  <p:transition spd="med">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CEF0DDF-F1DD-4B7A-A70F-598167D5C43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53446109"/>
      </p:ext>
    </p:extLst>
  </p:cSld>
  <p:clrMapOvr>
    <a:masterClrMapping/>
  </p:clrMapOvr>
  <p:transition spd="med">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EBD5070E-FB02-4158-85CC-4DB1A5ADF5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64223266"/>
      </p:ext>
    </p:extLst>
  </p:cSld>
  <p:clrMapOvr>
    <a:masterClrMapping/>
  </p:clrMapOvr>
  <p:transition spd="med">
    <p:dissolv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79D3172B-7921-48CE-ADF3-D41F5264F81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4069893"/>
      </p:ext>
    </p:extLst>
  </p:cSld>
  <p:clrMapOvr>
    <a:masterClrMapping/>
  </p:clrMapOvr>
  <p:transition spd="med">
    <p:dissolv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3323753-EB5C-44AB-BAD0-9DDD59DA7E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87838698"/>
      </p:ext>
    </p:extLst>
  </p:cSld>
  <p:clrMapOvr>
    <a:masterClrMapping/>
  </p:clrMapOvr>
  <p:transition spd="med">
    <p:dissolv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5" name="日期占位符 4"/>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ea typeface="宋体" pitchFamily="2" charset="-122"/>
              </a:defRPr>
            </a:lvl1pPr>
          </a:lstStyle>
          <a:p>
            <a:pPr>
              <a:defRPr/>
            </a:pPr>
            <a:fld id="{3EE84FCA-BCE6-4431-8432-90BEFFA30269}" type="slidenum">
              <a:rPr lang="en-US" altLang="zh-CN"/>
              <a:pPr>
                <a:defRPr/>
              </a:pPr>
              <a:t>‹#›</a:t>
            </a:fld>
            <a:endParaRPr lang="en-US" altLang="zh-CN"/>
          </a:p>
        </p:txBody>
      </p:sp>
    </p:spTree>
    <p:extLst>
      <p:ext uri="{BB962C8B-B14F-4D97-AF65-F5344CB8AC3E}">
        <p14:creationId xmlns:p14="http://schemas.microsoft.com/office/powerpoint/2010/main" val="13980848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5" name="日期占位符 4"/>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ea typeface="宋体" pitchFamily="2" charset="-122"/>
              </a:defRPr>
            </a:lvl1pPr>
          </a:lstStyle>
          <a:p>
            <a:pPr>
              <a:defRPr/>
            </a:pPr>
            <a:fld id="{E66EF03C-1799-4344-93F9-CFA566F4FED8}" type="slidenum">
              <a:rPr lang="en-US" altLang="zh-CN"/>
              <a:pPr>
                <a:defRPr/>
              </a:pPr>
              <a:t>‹#›</a:t>
            </a:fld>
            <a:endParaRPr lang="en-US" altLang="zh-CN"/>
          </a:p>
        </p:txBody>
      </p:sp>
    </p:spTree>
    <p:extLst>
      <p:ext uri="{BB962C8B-B14F-4D97-AF65-F5344CB8AC3E}">
        <p14:creationId xmlns:p14="http://schemas.microsoft.com/office/powerpoint/2010/main" val="1770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5" name="日期占位符 4"/>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ea typeface="宋体" pitchFamily="2" charset="-122"/>
              </a:defRPr>
            </a:lvl1pPr>
          </a:lstStyle>
          <a:p>
            <a:pPr>
              <a:defRPr/>
            </a:pPr>
            <a:fld id="{881D0E2D-AAB9-41B8-A492-3734A12EBED0}" type="slidenum">
              <a:rPr lang="en-US" altLang="zh-CN"/>
              <a:pPr>
                <a:defRPr/>
              </a:pPr>
              <a:t>‹#›</a:t>
            </a:fld>
            <a:endParaRPr lang="en-US" altLang="zh-CN"/>
          </a:p>
        </p:txBody>
      </p:sp>
    </p:spTree>
    <p:extLst>
      <p:ext uri="{BB962C8B-B14F-4D97-AF65-F5344CB8AC3E}">
        <p14:creationId xmlns:p14="http://schemas.microsoft.com/office/powerpoint/2010/main" val="450839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7950" y="1557338"/>
            <a:ext cx="4038600" cy="2227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298950" y="1557338"/>
            <a:ext cx="4038600" cy="2227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6" name="日期占位符 5"/>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kumimoji="0">
                <a:ea typeface="宋体" pitchFamily="2" charset="-122"/>
              </a:defRPr>
            </a:lvl1pPr>
          </a:lstStyle>
          <a:p>
            <a:pPr>
              <a:defRPr/>
            </a:pPr>
            <a:fld id="{72393927-7297-4EFD-B265-B8A008EF24ED}" type="slidenum">
              <a:rPr lang="en-US" altLang="zh-CN"/>
              <a:pPr>
                <a:defRPr/>
              </a:pPr>
              <a:t>‹#›</a:t>
            </a:fld>
            <a:endParaRPr lang="en-US" altLang="zh-CN"/>
          </a:p>
        </p:txBody>
      </p:sp>
    </p:spTree>
    <p:extLst>
      <p:ext uri="{BB962C8B-B14F-4D97-AF65-F5344CB8AC3E}">
        <p14:creationId xmlns:p14="http://schemas.microsoft.com/office/powerpoint/2010/main" val="12833071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8" name="日期占位符 7"/>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kumimoji="0">
                <a:ea typeface="宋体" pitchFamily="2" charset="-122"/>
              </a:defRPr>
            </a:lvl1pPr>
          </a:lstStyle>
          <a:p>
            <a:pPr>
              <a:defRPr/>
            </a:pPr>
            <a:fld id="{34D9D3A8-0F2B-428A-BC00-58FB653B3D19}" type="slidenum">
              <a:rPr lang="en-US" altLang="zh-CN"/>
              <a:pPr>
                <a:defRPr/>
              </a:pPr>
              <a:t>‹#›</a:t>
            </a:fld>
            <a:endParaRPr lang="en-US" altLang="zh-CN"/>
          </a:p>
        </p:txBody>
      </p:sp>
    </p:spTree>
    <p:extLst>
      <p:ext uri="{BB962C8B-B14F-4D97-AF65-F5344CB8AC3E}">
        <p14:creationId xmlns:p14="http://schemas.microsoft.com/office/powerpoint/2010/main" val="414345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25578684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4" name="日期占位符 3"/>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kumimoji="0">
                <a:ea typeface="宋体" pitchFamily="2" charset="-122"/>
              </a:defRPr>
            </a:lvl1pPr>
          </a:lstStyle>
          <a:p>
            <a:pPr>
              <a:defRPr/>
            </a:pPr>
            <a:fld id="{E1CC5DA0-6C7B-4018-B28A-6CA8B5603F83}" type="slidenum">
              <a:rPr lang="en-US" altLang="zh-CN"/>
              <a:pPr>
                <a:defRPr/>
              </a:pPr>
              <a:t>‹#›</a:t>
            </a:fld>
            <a:endParaRPr lang="en-US" altLang="zh-CN"/>
          </a:p>
        </p:txBody>
      </p:sp>
    </p:spTree>
    <p:extLst>
      <p:ext uri="{BB962C8B-B14F-4D97-AF65-F5344CB8AC3E}">
        <p14:creationId xmlns:p14="http://schemas.microsoft.com/office/powerpoint/2010/main" val="22764658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3" name="日期占位符 2"/>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kumimoji="0">
                <a:ea typeface="宋体" pitchFamily="2" charset="-122"/>
              </a:defRPr>
            </a:lvl1pPr>
          </a:lstStyle>
          <a:p>
            <a:pPr>
              <a:defRPr/>
            </a:pPr>
            <a:fld id="{0277E8D1-3108-4F09-B6D4-5931FAA33B6E}" type="slidenum">
              <a:rPr lang="en-US" altLang="zh-CN"/>
              <a:pPr>
                <a:defRPr/>
              </a:pPr>
              <a:t>‹#›</a:t>
            </a:fld>
            <a:endParaRPr lang="en-US" altLang="zh-CN"/>
          </a:p>
        </p:txBody>
      </p:sp>
    </p:spTree>
    <p:extLst>
      <p:ext uri="{BB962C8B-B14F-4D97-AF65-F5344CB8AC3E}">
        <p14:creationId xmlns:p14="http://schemas.microsoft.com/office/powerpoint/2010/main" val="8960599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6" name="日期占位符 5"/>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kumimoji="0">
                <a:ea typeface="宋体" pitchFamily="2" charset="-122"/>
              </a:defRPr>
            </a:lvl1pPr>
          </a:lstStyle>
          <a:p>
            <a:pPr>
              <a:defRPr/>
            </a:pPr>
            <a:fld id="{0F5C35AB-36E3-41B4-A8B4-ABDD580C17D7}" type="slidenum">
              <a:rPr lang="en-US" altLang="zh-CN"/>
              <a:pPr>
                <a:defRPr/>
              </a:pPr>
              <a:t>‹#›</a:t>
            </a:fld>
            <a:endParaRPr lang="en-US" altLang="zh-CN"/>
          </a:p>
        </p:txBody>
      </p:sp>
    </p:spTree>
    <p:extLst>
      <p:ext uri="{BB962C8B-B14F-4D97-AF65-F5344CB8AC3E}">
        <p14:creationId xmlns:p14="http://schemas.microsoft.com/office/powerpoint/2010/main" val="6169695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6" name="日期占位符 5"/>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kumimoji="0">
                <a:ea typeface="宋体" pitchFamily="2" charset="-122"/>
              </a:defRPr>
            </a:lvl1pPr>
          </a:lstStyle>
          <a:p>
            <a:pPr>
              <a:defRPr/>
            </a:pPr>
            <a:fld id="{D45863EA-0858-41D4-B3AE-D2DAA159CE5E}" type="slidenum">
              <a:rPr lang="en-US" altLang="zh-CN"/>
              <a:pPr>
                <a:defRPr/>
              </a:pPr>
              <a:t>‹#›</a:t>
            </a:fld>
            <a:endParaRPr lang="en-US" altLang="zh-CN"/>
          </a:p>
        </p:txBody>
      </p:sp>
    </p:spTree>
    <p:extLst>
      <p:ext uri="{BB962C8B-B14F-4D97-AF65-F5344CB8AC3E}">
        <p14:creationId xmlns:p14="http://schemas.microsoft.com/office/powerpoint/2010/main" val="16117976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5" name="日期占位符 4"/>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ea typeface="宋体" pitchFamily="2" charset="-122"/>
              </a:defRPr>
            </a:lvl1pPr>
          </a:lstStyle>
          <a:p>
            <a:pPr>
              <a:defRPr/>
            </a:pPr>
            <a:fld id="{EAD24BF5-B040-4863-907A-A0C125350447}" type="slidenum">
              <a:rPr lang="en-US" altLang="zh-CN"/>
              <a:pPr>
                <a:defRPr/>
              </a:pPr>
              <a:t>‹#›</a:t>
            </a:fld>
            <a:endParaRPr lang="en-US" altLang="zh-CN"/>
          </a:p>
        </p:txBody>
      </p:sp>
    </p:spTree>
    <p:extLst>
      <p:ext uri="{BB962C8B-B14F-4D97-AF65-F5344CB8AC3E}">
        <p14:creationId xmlns:p14="http://schemas.microsoft.com/office/powerpoint/2010/main" val="34883494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80150" y="400050"/>
            <a:ext cx="2057400" cy="338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7950" y="400050"/>
            <a:ext cx="6019800" cy="338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5" name="日期占位符 4"/>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kumimoji="0">
                <a:ea typeface="宋体" pitchFamily="2" charset="-122"/>
              </a:defRPr>
            </a:lvl1pPr>
          </a:lstStyle>
          <a:p>
            <a:pPr>
              <a:defRPr/>
            </a:pPr>
            <a:fld id="{3E739712-7BED-4115-9AEC-5F711814BE85}" type="slidenum">
              <a:rPr lang="en-US" altLang="zh-CN"/>
              <a:pPr>
                <a:defRPr/>
              </a:pPr>
              <a:t>‹#›</a:t>
            </a:fld>
            <a:endParaRPr lang="en-US" altLang="zh-CN"/>
          </a:p>
        </p:txBody>
      </p:sp>
    </p:spTree>
    <p:extLst>
      <p:ext uri="{BB962C8B-B14F-4D97-AF65-F5344CB8AC3E}">
        <p14:creationId xmlns:p14="http://schemas.microsoft.com/office/powerpoint/2010/main" val="10932659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7950" y="400050"/>
            <a:ext cx="7847013" cy="51911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7950" y="1557338"/>
            <a:ext cx="4038600" cy="1036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298950" y="1557338"/>
            <a:ext cx="4038600" cy="1036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7950" y="2746375"/>
            <a:ext cx="4038600" cy="1038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298950" y="2746375"/>
            <a:ext cx="4038600" cy="1038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8" name="日期占位符 7"/>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kumimoji="0">
                <a:ea typeface="宋体" pitchFamily="2" charset="-122"/>
              </a:defRPr>
            </a:lvl1pPr>
          </a:lstStyle>
          <a:p>
            <a:pPr>
              <a:defRPr/>
            </a:pPr>
            <a:fld id="{5EEF37C6-700F-4AB0-9517-77C68B7D5D6E}" type="slidenum">
              <a:rPr lang="en-US" altLang="zh-CN"/>
              <a:pPr>
                <a:defRPr/>
              </a:pPr>
              <a:t>‹#›</a:t>
            </a:fld>
            <a:endParaRPr lang="en-US" altLang="zh-CN"/>
          </a:p>
        </p:txBody>
      </p:sp>
    </p:spTree>
    <p:extLst>
      <p:ext uri="{BB962C8B-B14F-4D97-AF65-F5344CB8AC3E}">
        <p14:creationId xmlns:p14="http://schemas.microsoft.com/office/powerpoint/2010/main" val="27713738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7950" y="400050"/>
            <a:ext cx="8229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p:txBody>
          <a:bodyPr/>
          <a:lstStyle>
            <a:lvl1pPr>
              <a:defRPr kumimoji="0">
                <a:ea typeface="宋体" pitchFamily="2" charset="-122"/>
              </a:defRPr>
            </a:lvl1pPr>
          </a:lstStyle>
          <a:p>
            <a:pPr>
              <a:defRPr/>
            </a:pPr>
            <a:endParaRPr lang="en-US" altLang="zh-CN"/>
          </a:p>
        </p:txBody>
      </p:sp>
      <p:sp>
        <p:nvSpPr>
          <p:cNvPr id="4" name="日期占位符 3"/>
          <p:cNvSpPr>
            <a:spLocks noGrp="1"/>
          </p:cNvSpPr>
          <p:nvPr>
            <p:ph type="dt" sz="half" idx="11"/>
          </p:nvPr>
        </p:nvSpPr>
        <p:spPr/>
        <p:txBody>
          <a:bodyPr/>
          <a:lstStyle>
            <a:lvl1pPr>
              <a:defRPr kumimoji="0">
                <a:ea typeface="宋体" pitchFamily="2"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kumimoji="0">
                <a:ea typeface="宋体" pitchFamily="2" charset="-122"/>
              </a:defRPr>
            </a:lvl1pPr>
          </a:lstStyle>
          <a:p>
            <a:pPr>
              <a:defRPr/>
            </a:pPr>
            <a:fld id="{747407B3-659C-466B-89FF-945B0FCC0791}" type="slidenum">
              <a:rPr lang="en-US" altLang="zh-CN"/>
              <a:pPr>
                <a:defRPr/>
              </a:pPr>
              <a:t>‹#›</a:t>
            </a:fld>
            <a:endParaRPr lang="en-US" altLang="zh-CN"/>
          </a:p>
        </p:txBody>
      </p:sp>
    </p:spTree>
    <p:extLst>
      <p:ext uri="{BB962C8B-B14F-4D97-AF65-F5344CB8AC3E}">
        <p14:creationId xmlns:p14="http://schemas.microsoft.com/office/powerpoint/2010/main" val="17967438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857B296F-7C34-443D-9DF0-D114B38ED83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5587570"/>
      </p:ext>
    </p:extLst>
  </p:cSld>
  <p:clrMapOvr>
    <a:masterClrMapping/>
  </p:clrMapOvr>
  <p:transition spd="med">
    <p:dissolv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A69DEB5C-D71C-4084-9B3F-C54BA9EBC48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74214418"/>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12079590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71A615C-56F3-428A-9A76-B81B94AB19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040397"/>
      </p:ext>
    </p:extLst>
  </p:cSld>
  <p:clrMapOvr>
    <a:masterClrMapping/>
  </p:clrMapOvr>
  <p:transition spd="med">
    <p:dissolv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C28DCE1C-91D2-4F85-A5F1-A90175CDE6B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8071841"/>
      </p:ext>
    </p:extLst>
  </p:cSld>
  <p:clrMapOvr>
    <a:masterClrMapping/>
  </p:clrMapOvr>
  <p:transition spd="med">
    <p:dissolv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FCD221BA-4785-4C07-B936-70E4930113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3938507"/>
      </p:ext>
    </p:extLst>
  </p:cSld>
  <p:clrMapOvr>
    <a:masterClrMapping/>
  </p:clrMapOvr>
  <p:transition spd="med">
    <p:dissolv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98480974-E25C-4E61-B5EC-EA74E400CB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60936425"/>
      </p:ext>
    </p:extLst>
  </p:cSld>
  <p:clrMapOvr>
    <a:masterClrMapping/>
  </p:clrMapOvr>
  <p:transition spd="med">
    <p:dissolv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33B31A45-52DA-4DAA-B56C-F33B38310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19626460"/>
      </p:ext>
    </p:extLst>
  </p:cSld>
  <p:clrMapOvr>
    <a:masterClrMapping/>
  </p:clrMapOvr>
  <p:transition spd="med">
    <p:dissolv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CEF0DDF-F1DD-4B7A-A70F-598167D5C43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98362782"/>
      </p:ext>
    </p:extLst>
  </p:cSld>
  <p:clrMapOvr>
    <a:masterClrMapping/>
  </p:clrMapOvr>
  <p:transition spd="med">
    <p:dissolv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EBD5070E-FB02-4158-85CC-4DB1A5ADF5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99412419"/>
      </p:ext>
    </p:extLst>
  </p:cSld>
  <p:clrMapOvr>
    <a:masterClrMapping/>
  </p:clrMapOvr>
  <p:transition spd="med">
    <p:dissolv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79D3172B-7921-48CE-ADF3-D41F5264F81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96480432"/>
      </p:ext>
    </p:extLst>
  </p:cSld>
  <p:clrMapOvr>
    <a:masterClrMapping/>
  </p:clrMapOvr>
  <p:transition spd="med">
    <p:dissolv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3323753-EB5C-44AB-BAD0-9DDD59DA7E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3902762"/>
      </p:ext>
    </p:extLst>
  </p:cSld>
  <p:clrMapOvr>
    <a:masterClrMapping/>
  </p:clrMapOvr>
  <p:transition spd="med">
    <p:dissolv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45135700-016D-4780-B07A-ADF033792DDD}"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7085413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15445494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5F4FA190-5555-48D1-A9AB-8AFB725165F0}"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401748340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82EE9613-5025-427C-98BD-57A17D16E0FF}"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810734659"/>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600D4019-B2AC-425E-8189-1619D21148DE}"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37525713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9" name="灯片编号占位符 8"/>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81C251C5-2FF3-45B0-A1B3-5E27D7CB8A08}"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755168048"/>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5" name="灯片编号占位符 4"/>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03BFD5D4-9617-4EDF-A71E-7F183E865ABD}"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827791139"/>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4" name="灯片编号占位符 3"/>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80176CBA-21BE-4D10-B95B-D45F9A519ACD}"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208761023"/>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9FD94883-743B-498C-A049-136E17336E7A}"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86460257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73336943-169B-45A8-BD61-5064BE241325}"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239745460"/>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240FB38D-DBDB-4414-8208-5F4D0DDE5F27}"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60065109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endParaRPr lang="en-US">
              <a:solidFill>
                <a:srgbClr val="000000"/>
              </a:solidFill>
            </a:endParaRPr>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smtClean="0"/>
            </a:lvl1pPr>
          </a:lstStyle>
          <a:p>
            <a:pPr fontAlgn="base">
              <a:spcBef>
                <a:spcPct val="0"/>
              </a:spcBef>
              <a:spcAft>
                <a:spcPct val="0"/>
              </a:spcAft>
              <a:defRPr/>
            </a:pPr>
            <a:fld id="{7B3AA0BA-5CF3-46C2-B51E-6A1EE0B9CCF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8322598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412434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659568-1D33-4919-86A4-7EB9852C274E}" type="datetimeFigureOut">
              <a:rPr lang="zh-CN" altLang="en-US" smtClean="0"/>
              <a:t>2021/1/23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361542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59568-1D33-4919-86A4-7EB9852C274E}" type="datetimeFigureOut">
              <a:rPr lang="zh-CN" altLang="en-US" smtClean="0"/>
              <a:t>2021/1/23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5C1C4-34D8-4721-A655-7D169287681B}" type="slidenum">
              <a:rPr lang="zh-CN" altLang="en-US" smtClean="0"/>
              <a:t>‹#›</a:t>
            </a:fld>
            <a:endParaRPr lang="zh-CN" altLang="en-US"/>
          </a:p>
        </p:txBody>
      </p:sp>
    </p:spTree>
    <p:extLst>
      <p:ext uri="{BB962C8B-B14F-4D97-AF65-F5344CB8AC3E}">
        <p14:creationId xmlns:p14="http://schemas.microsoft.com/office/powerpoint/2010/main" val="2606578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7938" y="6275388"/>
            <a:ext cx="9134475" cy="5492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732588" y="6265863"/>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defRPr/>
            </a:pPr>
            <a:fld id="{9790171F-10B3-40B2-A9DC-636E788E595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2" name="Rectangle 8"/>
          <p:cNvSpPr>
            <a:spLocks noChangeArrowheads="1"/>
          </p:cNvSpPr>
          <p:nvPr/>
        </p:nvSpPr>
        <p:spPr bwMode="auto">
          <a:xfrm>
            <a:off x="11113" y="6350"/>
            <a:ext cx="9134475" cy="5492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p:nvSpPr>
        <p:spPr bwMode="auto">
          <a:xfrm>
            <a:off x="2879725" y="6403975"/>
            <a:ext cx="2803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000" smtClean="0">
                <a:solidFill>
                  <a:srgbClr val="333399"/>
                </a:solidFill>
                <a:ea typeface="楷体_GB2312" pitchFamily="49" charset="-122"/>
              </a:rPr>
              <a:t>大学物理 第三次修订本</a:t>
            </a:r>
          </a:p>
        </p:txBody>
      </p:sp>
      <p:sp>
        <p:nvSpPr>
          <p:cNvPr id="1034" name="Text Box 10"/>
          <p:cNvSpPr txBox="1">
            <a:spLocks noChangeArrowheads="1"/>
          </p:cNvSpPr>
          <p:nvPr/>
        </p:nvSpPr>
        <p:spPr bwMode="auto">
          <a:xfrm>
            <a:off x="450850" y="33338"/>
            <a:ext cx="3663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smtClean="0">
                <a:solidFill>
                  <a:srgbClr val="333399"/>
                </a:solidFill>
                <a:ea typeface="楷体_GB2312" pitchFamily="49" charset="-122"/>
              </a:rPr>
              <a:t>第</a:t>
            </a:r>
            <a:r>
              <a:rPr lang="en-US" altLang="zh-CN" sz="2800" smtClean="0">
                <a:solidFill>
                  <a:srgbClr val="333399"/>
                </a:solidFill>
                <a:ea typeface="楷体_GB2312" pitchFamily="49" charset="-122"/>
              </a:rPr>
              <a:t>13</a:t>
            </a:r>
            <a:r>
              <a:rPr lang="zh-CN" altLang="en-US" sz="2800" smtClean="0">
                <a:solidFill>
                  <a:srgbClr val="333399"/>
                </a:solidFill>
                <a:ea typeface="楷体_GB2312" pitchFamily="49" charset="-122"/>
              </a:rPr>
              <a:t>章  波动光学基础 </a:t>
            </a:r>
          </a:p>
        </p:txBody>
      </p:sp>
      <p:sp>
        <p:nvSpPr>
          <p:cNvPr id="1035" name="AutoShape 11">
            <a:hlinkClick r:id="" action="ppaction://hlinkshowjump?jump=nextslide" highlightClick="1"/>
          </p:cNvPr>
          <p:cNvSpPr>
            <a:spLocks noChangeArrowheads="1"/>
          </p:cNvSpPr>
          <p:nvPr/>
        </p:nvSpPr>
        <p:spPr bwMode="auto">
          <a:xfrm>
            <a:off x="8680450" y="6546850"/>
            <a:ext cx="381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p:nvSpPr>
        <p:spPr bwMode="auto">
          <a:xfrm>
            <a:off x="8286750" y="6546850"/>
            <a:ext cx="381000" cy="228600"/>
          </a:xfrm>
          <a:prstGeom prst="actionButtonBackPrevious">
            <a:avLst/>
          </a:prstGeom>
          <a:solidFill>
            <a:srgbClr val="FFCC99"/>
          </a:solidFill>
          <a:ln>
            <a:noFill/>
          </a:ln>
          <a:effectLst/>
          <a:extLst>
            <a:ext uri="{91240B29-F687-4F45-9708-019B960494DF}">
              <a14:hiddenLine xmlns:a14="http://schemas.microsoft.com/office/drawing/2010/main" w="19050">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3737966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dissolv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7938" y="6275388"/>
            <a:ext cx="9134475" cy="5492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732588" y="6265863"/>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defRPr/>
            </a:pPr>
            <a:fld id="{9790171F-10B3-40B2-A9DC-636E788E595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2" name="Rectangle 8"/>
          <p:cNvSpPr>
            <a:spLocks noChangeArrowheads="1"/>
          </p:cNvSpPr>
          <p:nvPr/>
        </p:nvSpPr>
        <p:spPr bwMode="auto">
          <a:xfrm>
            <a:off x="11113" y="6350"/>
            <a:ext cx="9134475" cy="5492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p:nvSpPr>
        <p:spPr bwMode="auto">
          <a:xfrm>
            <a:off x="2879725" y="6403975"/>
            <a:ext cx="2803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000" smtClean="0">
                <a:solidFill>
                  <a:srgbClr val="333399"/>
                </a:solidFill>
                <a:ea typeface="楷体_GB2312" pitchFamily="49" charset="-122"/>
              </a:rPr>
              <a:t>大学物理 第三次修订本</a:t>
            </a:r>
          </a:p>
        </p:txBody>
      </p:sp>
      <p:sp>
        <p:nvSpPr>
          <p:cNvPr id="1034" name="Text Box 10"/>
          <p:cNvSpPr txBox="1">
            <a:spLocks noChangeArrowheads="1"/>
          </p:cNvSpPr>
          <p:nvPr/>
        </p:nvSpPr>
        <p:spPr bwMode="auto">
          <a:xfrm>
            <a:off x="450850" y="33338"/>
            <a:ext cx="3663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smtClean="0">
                <a:solidFill>
                  <a:srgbClr val="333399"/>
                </a:solidFill>
                <a:ea typeface="楷体_GB2312" pitchFamily="49" charset="-122"/>
              </a:rPr>
              <a:t>第</a:t>
            </a:r>
            <a:r>
              <a:rPr lang="en-US" altLang="zh-CN" sz="2800" smtClean="0">
                <a:solidFill>
                  <a:srgbClr val="333399"/>
                </a:solidFill>
                <a:ea typeface="楷体_GB2312" pitchFamily="49" charset="-122"/>
              </a:rPr>
              <a:t>13</a:t>
            </a:r>
            <a:r>
              <a:rPr lang="zh-CN" altLang="en-US" sz="2800" smtClean="0">
                <a:solidFill>
                  <a:srgbClr val="333399"/>
                </a:solidFill>
                <a:ea typeface="楷体_GB2312" pitchFamily="49" charset="-122"/>
              </a:rPr>
              <a:t>章  波动光学基础 </a:t>
            </a:r>
          </a:p>
        </p:txBody>
      </p:sp>
      <p:sp>
        <p:nvSpPr>
          <p:cNvPr id="1035" name="AutoShape 11">
            <a:hlinkClick r:id="" action="ppaction://hlinkshowjump?jump=nextslide" highlightClick="1"/>
          </p:cNvPr>
          <p:cNvSpPr>
            <a:spLocks noChangeArrowheads="1"/>
          </p:cNvSpPr>
          <p:nvPr/>
        </p:nvSpPr>
        <p:spPr bwMode="auto">
          <a:xfrm>
            <a:off x="8680450" y="6546850"/>
            <a:ext cx="381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p:nvSpPr>
        <p:spPr bwMode="auto">
          <a:xfrm>
            <a:off x="8286750" y="6546850"/>
            <a:ext cx="381000" cy="228600"/>
          </a:xfrm>
          <a:prstGeom prst="actionButtonBackPrevious">
            <a:avLst/>
          </a:prstGeom>
          <a:solidFill>
            <a:srgbClr val="FFCC99"/>
          </a:solidFill>
          <a:ln>
            <a:noFill/>
          </a:ln>
          <a:effectLst/>
          <a:extLst>
            <a:ext uri="{91240B29-F687-4F45-9708-019B960494DF}">
              <a14:hiddenLine xmlns:a14="http://schemas.microsoft.com/office/drawing/2010/main" w="19050">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22612226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dissolv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7938" y="6275388"/>
            <a:ext cx="9134475" cy="5492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732588" y="6265863"/>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defRPr/>
            </a:pPr>
            <a:fld id="{7A301AC6-7E9A-4160-B693-80C27A8F3F55}"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2" name="Rectangle 8"/>
          <p:cNvSpPr>
            <a:spLocks noChangeArrowheads="1"/>
          </p:cNvSpPr>
          <p:nvPr userDrawn="1"/>
        </p:nvSpPr>
        <p:spPr bwMode="auto">
          <a:xfrm>
            <a:off x="11113" y="6350"/>
            <a:ext cx="9134475" cy="5492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1033" name="Text Box 9"/>
          <p:cNvSpPr txBox="1">
            <a:spLocks noChangeArrowheads="1"/>
          </p:cNvSpPr>
          <p:nvPr userDrawn="1"/>
        </p:nvSpPr>
        <p:spPr bwMode="auto">
          <a:xfrm>
            <a:off x="2879725" y="6403975"/>
            <a:ext cx="2803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000" smtClean="0">
                <a:solidFill>
                  <a:srgbClr val="333399"/>
                </a:solidFill>
                <a:ea typeface="楷体_GB2312" pitchFamily="49" charset="-122"/>
              </a:rPr>
              <a:t>大学物理 第三次修订本</a:t>
            </a:r>
          </a:p>
        </p:txBody>
      </p:sp>
      <p:sp>
        <p:nvSpPr>
          <p:cNvPr id="1034" name="Text Box 10"/>
          <p:cNvSpPr txBox="1">
            <a:spLocks noChangeArrowheads="1"/>
          </p:cNvSpPr>
          <p:nvPr userDrawn="1"/>
        </p:nvSpPr>
        <p:spPr bwMode="auto">
          <a:xfrm>
            <a:off x="450850" y="33338"/>
            <a:ext cx="3663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smtClean="0">
                <a:solidFill>
                  <a:srgbClr val="333399"/>
                </a:solidFill>
                <a:ea typeface="楷体_GB2312" pitchFamily="49" charset="-122"/>
              </a:rPr>
              <a:t>第</a:t>
            </a:r>
            <a:r>
              <a:rPr lang="en-US" altLang="zh-CN" sz="2800" smtClean="0">
                <a:solidFill>
                  <a:srgbClr val="333399"/>
                </a:solidFill>
                <a:ea typeface="楷体_GB2312" pitchFamily="49" charset="-122"/>
              </a:rPr>
              <a:t>13</a:t>
            </a:r>
            <a:r>
              <a:rPr lang="zh-CN" altLang="en-US" sz="2800" smtClean="0">
                <a:solidFill>
                  <a:srgbClr val="333399"/>
                </a:solidFill>
                <a:ea typeface="楷体_GB2312" pitchFamily="49" charset="-122"/>
              </a:rPr>
              <a:t>章  波动光学基础 </a:t>
            </a:r>
          </a:p>
        </p:txBody>
      </p:sp>
      <p:sp>
        <p:nvSpPr>
          <p:cNvPr id="1035" name="AutoShape 11">
            <a:hlinkClick r:id="" action="ppaction://hlinkshowjump?jump=nextslide" highlightClick="1"/>
          </p:cNvPr>
          <p:cNvSpPr>
            <a:spLocks noChangeArrowheads="1"/>
          </p:cNvSpPr>
          <p:nvPr userDrawn="1"/>
        </p:nvSpPr>
        <p:spPr bwMode="auto">
          <a:xfrm>
            <a:off x="8680450" y="6546850"/>
            <a:ext cx="381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8286750" y="6546850"/>
            <a:ext cx="381000" cy="228600"/>
          </a:xfrm>
          <a:prstGeom prst="actionButtonBackPrevious">
            <a:avLst/>
          </a:prstGeom>
          <a:solidFill>
            <a:srgbClr val="FFCC99"/>
          </a:solidFill>
          <a:ln>
            <a:noFill/>
          </a:ln>
          <a:effectLst/>
          <a:extLst>
            <a:ext uri="{91240B29-F687-4F45-9708-019B960494DF}">
              <a14:hiddenLine xmlns:a14="http://schemas.microsoft.com/office/drawing/2010/main" w="19050">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Tree>
    <p:extLst>
      <p:ext uri="{BB962C8B-B14F-4D97-AF65-F5344CB8AC3E}">
        <p14:creationId xmlns:p14="http://schemas.microsoft.com/office/powerpoint/2010/main" val="12960020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dissolv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07950" y="400050"/>
            <a:ext cx="7847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3075" name="Rectangle 8"/>
          <p:cNvSpPr>
            <a:spLocks noGrp="1" noChangeArrowheads="1"/>
          </p:cNvSpPr>
          <p:nvPr>
            <p:ph type="body" idx="1"/>
          </p:nvPr>
        </p:nvSpPr>
        <p:spPr bwMode="auto">
          <a:xfrm>
            <a:off x="107950" y="1557338"/>
            <a:ext cx="822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82057" name="Rectangle 9"/>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hangingPunct="0">
              <a:defRPr kumimoji="1" sz="1400">
                <a:solidFill>
                  <a:srgbClr val="000099"/>
                </a:solidFill>
                <a:ea typeface="楷体_GB2312" pitchFamily="49" charset="-122"/>
              </a:defRPr>
            </a:lvl1pPr>
          </a:lstStyle>
          <a:p>
            <a:pPr fontAlgn="base">
              <a:spcBef>
                <a:spcPct val="0"/>
              </a:spcBef>
              <a:spcAft>
                <a:spcPct val="0"/>
              </a:spcAft>
              <a:defRPr/>
            </a:pPr>
            <a:endParaRPr lang="en-US" altLang="zh-CN" b="1"/>
          </a:p>
        </p:txBody>
      </p:sp>
      <p:sp>
        <p:nvSpPr>
          <p:cNvPr id="1282058" name="Rectangle 10"/>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hangingPunct="0">
              <a:defRPr kumimoji="1" sz="1400">
                <a:solidFill>
                  <a:srgbClr val="000099"/>
                </a:solidFill>
                <a:ea typeface="楷体_GB2312" pitchFamily="49" charset="-122"/>
              </a:defRPr>
            </a:lvl1pPr>
          </a:lstStyle>
          <a:p>
            <a:pPr fontAlgn="base">
              <a:spcBef>
                <a:spcPct val="0"/>
              </a:spcBef>
              <a:spcAft>
                <a:spcPct val="0"/>
              </a:spcAft>
              <a:defRPr/>
            </a:pPr>
            <a:endParaRPr lang="en-US" altLang="zh-CN" b="1"/>
          </a:p>
        </p:txBody>
      </p:sp>
      <p:sp>
        <p:nvSpPr>
          <p:cNvPr id="1282059" name="Rectangle 1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hangingPunct="0">
              <a:defRPr kumimoji="1" sz="1400">
                <a:solidFill>
                  <a:srgbClr val="000099"/>
                </a:solidFill>
                <a:ea typeface="楷体_GB2312" pitchFamily="49" charset="-122"/>
              </a:defRPr>
            </a:lvl1pPr>
          </a:lstStyle>
          <a:p>
            <a:pPr fontAlgn="base">
              <a:spcBef>
                <a:spcPct val="0"/>
              </a:spcBef>
              <a:spcAft>
                <a:spcPct val="0"/>
              </a:spcAft>
              <a:defRPr/>
            </a:pPr>
            <a:fld id="{E5752EF1-1A67-40C1-AF4C-AC6460FD815A}" type="slidenum">
              <a:rPr lang="en-US" altLang="zh-CN" b="1"/>
              <a:pPr fontAlgn="base">
                <a:spcBef>
                  <a:spcPct val="0"/>
                </a:spcBef>
                <a:spcAft>
                  <a:spcPct val="0"/>
                </a:spcAft>
                <a:defRPr/>
              </a:pPr>
              <a:t>‹#›</a:t>
            </a:fld>
            <a:endParaRPr lang="en-US" altLang="zh-CN" b="1"/>
          </a:p>
        </p:txBody>
      </p:sp>
    </p:spTree>
    <p:extLst>
      <p:ext uri="{BB962C8B-B14F-4D97-AF65-F5344CB8AC3E}">
        <p14:creationId xmlns:p14="http://schemas.microsoft.com/office/powerpoint/2010/main" val="42020262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iming>
    <p:tnLst>
      <p:par>
        <p:cTn id="1" dur="indefinite" restart="never" nodeType="tmRoot"/>
      </p:par>
    </p:tnLst>
  </p:timing>
  <p:txStyles>
    <p:titleStyle>
      <a:lvl1pPr algn="just" rtl="0" eaLnBrk="0" fontAlgn="base" hangingPunct="0">
        <a:spcBef>
          <a:spcPct val="0"/>
        </a:spcBef>
        <a:spcAft>
          <a:spcPct val="0"/>
        </a:spcAft>
        <a:defRPr kumimoji="1" sz="2800" b="1">
          <a:solidFill>
            <a:srgbClr val="000099"/>
          </a:solidFill>
          <a:latin typeface="+mj-lt"/>
          <a:ea typeface="+mj-ea"/>
          <a:cs typeface="+mj-cs"/>
        </a:defRPr>
      </a:lvl1pPr>
      <a:lvl2pPr algn="just" rtl="0" eaLnBrk="0" fontAlgn="base" hangingPunct="0">
        <a:spcBef>
          <a:spcPct val="0"/>
        </a:spcBef>
        <a:spcAft>
          <a:spcPct val="0"/>
        </a:spcAft>
        <a:defRPr kumimoji="1" sz="2800" b="1">
          <a:solidFill>
            <a:srgbClr val="000099"/>
          </a:solidFill>
          <a:latin typeface="Times New Roman" pitchFamily="18" charset="0"/>
          <a:ea typeface="楷体_GB2312" pitchFamily="49" charset="-122"/>
        </a:defRPr>
      </a:lvl2pPr>
      <a:lvl3pPr algn="just" rtl="0" eaLnBrk="0" fontAlgn="base" hangingPunct="0">
        <a:spcBef>
          <a:spcPct val="0"/>
        </a:spcBef>
        <a:spcAft>
          <a:spcPct val="0"/>
        </a:spcAft>
        <a:defRPr kumimoji="1" sz="2800" b="1">
          <a:solidFill>
            <a:srgbClr val="000099"/>
          </a:solidFill>
          <a:latin typeface="Times New Roman" pitchFamily="18" charset="0"/>
          <a:ea typeface="楷体_GB2312" pitchFamily="49" charset="-122"/>
        </a:defRPr>
      </a:lvl3pPr>
      <a:lvl4pPr algn="just" rtl="0" eaLnBrk="0" fontAlgn="base" hangingPunct="0">
        <a:spcBef>
          <a:spcPct val="0"/>
        </a:spcBef>
        <a:spcAft>
          <a:spcPct val="0"/>
        </a:spcAft>
        <a:defRPr kumimoji="1" sz="2800" b="1">
          <a:solidFill>
            <a:srgbClr val="000099"/>
          </a:solidFill>
          <a:latin typeface="Times New Roman" pitchFamily="18" charset="0"/>
          <a:ea typeface="楷体_GB2312" pitchFamily="49" charset="-122"/>
        </a:defRPr>
      </a:lvl4pPr>
      <a:lvl5pPr algn="just" rtl="0" eaLnBrk="0" fontAlgn="base" hangingPunct="0">
        <a:spcBef>
          <a:spcPct val="0"/>
        </a:spcBef>
        <a:spcAft>
          <a:spcPct val="0"/>
        </a:spcAft>
        <a:defRPr kumimoji="1" sz="2800" b="1">
          <a:solidFill>
            <a:srgbClr val="000099"/>
          </a:solidFill>
          <a:latin typeface="Times New Roman" pitchFamily="18" charset="0"/>
          <a:ea typeface="楷体_GB2312" pitchFamily="49" charset="-122"/>
        </a:defRPr>
      </a:lvl5pPr>
      <a:lvl6pPr marL="457200" algn="just" rtl="0" fontAlgn="base" hangingPunct="0">
        <a:spcBef>
          <a:spcPct val="0"/>
        </a:spcBef>
        <a:spcAft>
          <a:spcPct val="0"/>
        </a:spcAft>
        <a:defRPr kumimoji="1" sz="2800" b="1">
          <a:solidFill>
            <a:srgbClr val="000099"/>
          </a:solidFill>
          <a:latin typeface="Times New Roman" pitchFamily="18" charset="0"/>
          <a:ea typeface="楷体_GB2312" pitchFamily="49" charset="-122"/>
        </a:defRPr>
      </a:lvl6pPr>
      <a:lvl7pPr marL="914400" algn="just" rtl="0" fontAlgn="base" hangingPunct="0">
        <a:spcBef>
          <a:spcPct val="0"/>
        </a:spcBef>
        <a:spcAft>
          <a:spcPct val="0"/>
        </a:spcAft>
        <a:defRPr kumimoji="1" sz="2800" b="1">
          <a:solidFill>
            <a:srgbClr val="000099"/>
          </a:solidFill>
          <a:latin typeface="Times New Roman" pitchFamily="18" charset="0"/>
          <a:ea typeface="楷体_GB2312" pitchFamily="49" charset="-122"/>
        </a:defRPr>
      </a:lvl7pPr>
      <a:lvl8pPr marL="1371600" algn="just" rtl="0" fontAlgn="base" hangingPunct="0">
        <a:spcBef>
          <a:spcPct val="0"/>
        </a:spcBef>
        <a:spcAft>
          <a:spcPct val="0"/>
        </a:spcAft>
        <a:defRPr kumimoji="1" sz="2800" b="1">
          <a:solidFill>
            <a:srgbClr val="000099"/>
          </a:solidFill>
          <a:latin typeface="Times New Roman" pitchFamily="18" charset="0"/>
          <a:ea typeface="楷体_GB2312" pitchFamily="49" charset="-122"/>
        </a:defRPr>
      </a:lvl8pPr>
      <a:lvl9pPr marL="1828800" algn="just" rtl="0" fontAlgn="base" hangingPunct="0">
        <a:spcBef>
          <a:spcPct val="0"/>
        </a:spcBef>
        <a:spcAft>
          <a:spcPct val="0"/>
        </a:spcAft>
        <a:defRPr kumimoji="1" sz="2800" b="1">
          <a:solidFill>
            <a:srgbClr val="000099"/>
          </a:solidFill>
          <a:latin typeface="Times New Roman" pitchFamily="18" charset="0"/>
          <a:ea typeface="楷体_GB2312" pitchFamily="49" charset="-122"/>
        </a:defRPr>
      </a:lvl9pPr>
    </p:titleStyle>
    <p:bodyStyle>
      <a:lvl1pPr marL="342900" indent="-342900" algn="just" rtl="0" eaLnBrk="0" fontAlgn="base" hangingPunct="0">
        <a:spcBef>
          <a:spcPct val="0"/>
        </a:spcBef>
        <a:spcAft>
          <a:spcPct val="0"/>
        </a:spcAft>
        <a:buChar char="•"/>
        <a:defRPr kumimoji="1" sz="2800" b="1">
          <a:solidFill>
            <a:schemeClr val="tx1"/>
          </a:solidFill>
          <a:latin typeface="+mn-lt"/>
          <a:ea typeface="+mn-ea"/>
          <a:cs typeface="+mn-cs"/>
        </a:defRPr>
      </a:lvl1pPr>
      <a:lvl2pPr marL="742950" indent="-285750" algn="just" rtl="0" eaLnBrk="0" fontAlgn="base" hangingPunct="0">
        <a:spcBef>
          <a:spcPct val="0"/>
        </a:spcBef>
        <a:spcAft>
          <a:spcPct val="0"/>
        </a:spcAft>
        <a:buChar char="–"/>
        <a:defRPr kumimoji="1" sz="2800" b="1">
          <a:solidFill>
            <a:schemeClr val="tx1"/>
          </a:solidFill>
          <a:latin typeface="+mn-lt"/>
          <a:ea typeface="+mn-ea"/>
        </a:defRPr>
      </a:lvl2pPr>
      <a:lvl3pPr marL="1143000" indent="-228600" algn="just" rtl="0" eaLnBrk="0" fontAlgn="base" hangingPunct="0">
        <a:spcBef>
          <a:spcPct val="0"/>
        </a:spcBef>
        <a:spcAft>
          <a:spcPct val="0"/>
        </a:spcAft>
        <a:buChar char="•"/>
        <a:defRPr kumimoji="1" sz="2800" b="1">
          <a:solidFill>
            <a:schemeClr val="tx1"/>
          </a:solidFill>
          <a:latin typeface="+mn-lt"/>
          <a:ea typeface="+mn-ea"/>
        </a:defRPr>
      </a:lvl3pPr>
      <a:lvl4pPr marL="1600200" indent="-228600" algn="just" rtl="0" eaLnBrk="0" fontAlgn="base" hangingPunct="0">
        <a:spcBef>
          <a:spcPct val="0"/>
        </a:spcBef>
        <a:spcAft>
          <a:spcPct val="0"/>
        </a:spcAft>
        <a:buChar char="–"/>
        <a:defRPr kumimoji="1" sz="2800" b="1">
          <a:solidFill>
            <a:schemeClr val="tx1"/>
          </a:solidFill>
          <a:latin typeface="+mn-lt"/>
          <a:ea typeface="+mn-ea"/>
        </a:defRPr>
      </a:lvl4pPr>
      <a:lvl5pPr marL="2057400" indent="-228600" algn="just" rtl="0" eaLnBrk="0" fontAlgn="base" hangingPunct="0">
        <a:spcBef>
          <a:spcPct val="0"/>
        </a:spcBef>
        <a:spcAft>
          <a:spcPct val="0"/>
        </a:spcAft>
        <a:buChar char="»"/>
        <a:defRPr kumimoji="1" sz="2800" b="1">
          <a:solidFill>
            <a:schemeClr val="tx1"/>
          </a:solidFill>
          <a:latin typeface="+mn-lt"/>
          <a:ea typeface="+mn-ea"/>
        </a:defRPr>
      </a:lvl5pPr>
      <a:lvl6pPr marL="2514600" indent="-228600" algn="just" rtl="0" fontAlgn="base" hangingPunct="0">
        <a:spcBef>
          <a:spcPct val="0"/>
        </a:spcBef>
        <a:spcAft>
          <a:spcPct val="0"/>
        </a:spcAft>
        <a:buChar char="»"/>
        <a:defRPr kumimoji="1" sz="2800" b="1">
          <a:solidFill>
            <a:schemeClr val="tx1"/>
          </a:solidFill>
          <a:latin typeface="+mn-lt"/>
          <a:ea typeface="+mn-ea"/>
        </a:defRPr>
      </a:lvl6pPr>
      <a:lvl7pPr marL="2971800" indent="-228600" algn="just" rtl="0" fontAlgn="base" hangingPunct="0">
        <a:spcBef>
          <a:spcPct val="0"/>
        </a:spcBef>
        <a:spcAft>
          <a:spcPct val="0"/>
        </a:spcAft>
        <a:buChar char="»"/>
        <a:defRPr kumimoji="1" sz="2800" b="1">
          <a:solidFill>
            <a:schemeClr val="tx1"/>
          </a:solidFill>
          <a:latin typeface="+mn-lt"/>
          <a:ea typeface="+mn-ea"/>
        </a:defRPr>
      </a:lvl7pPr>
      <a:lvl8pPr marL="3429000" indent="-228600" algn="just" rtl="0" fontAlgn="base" hangingPunct="0">
        <a:spcBef>
          <a:spcPct val="0"/>
        </a:spcBef>
        <a:spcAft>
          <a:spcPct val="0"/>
        </a:spcAft>
        <a:buChar char="»"/>
        <a:defRPr kumimoji="1" sz="2800" b="1">
          <a:solidFill>
            <a:schemeClr val="tx1"/>
          </a:solidFill>
          <a:latin typeface="+mn-lt"/>
          <a:ea typeface="+mn-ea"/>
        </a:defRPr>
      </a:lvl8pPr>
      <a:lvl9pPr marL="3886200" indent="-228600" algn="just" rtl="0" fontAlgn="base" hangingPunct="0">
        <a:spcBef>
          <a:spcPct val="0"/>
        </a:spcBef>
        <a:spcAft>
          <a:spcPct val="0"/>
        </a:spcAft>
        <a:buChar char="»"/>
        <a:defRPr kumimoji="1"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7938" y="6275388"/>
            <a:ext cx="9134475" cy="5492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732588" y="6265863"/>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defRPr/>
            </a:pPr>
            <a:fld id="{7A301AC6-7E9A-4160-B693-80C27A8F3F55}"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2" name="Rectangle 8"/>
          <p:cNvSpPr>
            <a:spLocks noChangeArrowheads="1"/>
          </p:cNvSpPr>
          <p:nvPr userDrawn="1"/>
        </p:nvSpPr>
        <p:spPr bwMode="auto">
          <a:xfrm>
            <a:off x="11113" y="6350"/>
            <a:ext cx="9134475" cy="5492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1033" name="Text Box 9"/>
          <p:cNvSpPr txBox="1">
            <a:spLocks noChangeArrowheads="1"/>
          </p:cNvSpPr>
          <p:nvPr userDrawn="1"/>
        </p:nvSpPr>
        <p:spPr bwMode="auto">
          <a:xfrm>
            <a:off x="2879725" y="6403975"/>
            <a:ext cx="2803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000" smtClean="0">
                <a:solidFill>
                  <a:srgbClr val="333399"/>
                </a:solidFill>
                <a:ea typeface="楷体_GB2312" pitchFamily="49" charset="-122"/>
              </a:rPr>
              <a:t>大学物理 第三次修订本</a:t>
            </a:r>
          </a:p>
        </p:txBody>
      </p:sp>
      <p:sp>
        <p:nvSpPr>
          <p:cNvPr id="1034" name="Text Box 10"/>
          <p:cNvSpPr txBox="1">
            <a:spLocks noChangeArrowheads="1"/>
          </p:cNvSpPr>
          <p:nvPr userDrawn="1"/>
        </p:nvSpPr>
        <p:spPr bwMode="auto">
          <a:xfrm>
            <a:off x="450850" y="33338"/>
            <a:ext cx="3663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smtClean="0">
                <a:solidFill>
                  <a:srgbClr val="333399"/>
                </a:solidFill>
                <a:ea typeface="楷体_GB2312" pitchFamily="49" charset="-122"/>
              </a:rPr>
              <a:t>第</a:t>
            </a:r>
            <a:r>
              <a:rPr lang="en-US" altLang="zh-CN" sz="2800" smtClean="0">
                <a:solidFill>
                  <a:srgbClr val="333399"/>
                </a:solidFill>
                <a:ea typeface="楷体_GB2312" pitchFamily="49" charset="-122"/>
              </a:rPr>
              <a:t>13</a:t>
            </a:r>
            <a:r>
              <a:rPr lang="zh-CN" altLang="en-US" sz="2800" smtClean="0">
                <a:solidFill>
                  <a:srgbClr val="333399"/>
                </a:solidFill>
                <a:ea typeface="楷体_GB2312" pitchFamily="49" charset="-122"/>
              </a:rPr>
              <a:t>章  波动光学基础 </a:t>
            </a:r>
          </a:p>
        </p:txBody>
      </p:sp>
      <p:sp>
        <p:nvSpPr>
          <p:cNvPr id="1035" name="AutoShape 11">
            <a:hlinkClick r:id="" action="ppaction://hlinkshowjump?jump=nextslide" highlightClick="1"/>
          </p:cNvPr>
          <p:cNvSpPr>
            <a:spLocks noChangeArrowheads="1"/>
          </p:cNvSpPr>
          <p:nvPr userDrawn="1"/>
        </p:nvSpPr>
        <p:spPr bwMode="auto">
          <a:xfrm>
            <a:off x="8680450" y="6546850"/>
            <a:ext cx="381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8286750" y="6546850"/>
            <a:ext cx="381000" cy="228600"/>
          </a:xfrm>
          <a:prstGeom prst="actionButtonBackPrevious">
            <a:avLst/>
          </a:prstGeom>
          <a:solidFill>
            <a:srgbClr val="FFCC99"/>
          </a:solidFill>
          <a:ln>
            <a:noFill/>
          </a:ln>
          <a:effectLst/>
          <a:extLst>
            <a:ext uri="{91240B29-F687-4F45-9708-019B960494DF}">
              <a14:hiddenLine xmlns:a14="http://schemas.microsoft.com/office/drawing/2010/main" w="19050">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Tree>
    <p:extLst>
      <p:ext uri="{BB962C8B-B14F-4D97-AF65-F5344CB8AC3E}">
        <p14:creationId xmlns:p14="http://schemas.microsoft.com/office/powerpoint/2010/main" val="281026226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ransition spd="med">
    <p:dissolv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3" name="Rectangle 8"/>
          <p:cNvSpPr>
            <a:spLocks noChangeArrowheads="1"/>
          </p:cNvSpPr>
          <p:nvPr/>
        </p:nvSpPr>
        <p:spPr bwMode="auto">
          <a:xfrm>
            <a:off x="11113" y="6350"/>
            <a:ext cx="9134475"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endParaRPr lang="zh-CN" altLang="en-US" smtClean="0">
              <a:solidFill>
                <a:srgbClr val="000000"/>
              </a:solidFill>
            </a:endParaRPr>
          </a:p>
        </p:txBody>
      </p:sp>
      <p:sp>
        <p:nvSpPr>
          <p:cNvPr id="5125" name="Text Box 10"/>
          <p:cNvSpPr txBox="1">
            <a:spLocks noChangeArrowheads="1"/>
          </p:cNvSpPr>
          <p:nvPr/>
        </p:nvSpPr>
        <p:spPr bwMode="auto">
          <a:xfrm>
            <a:off x="450850" y="33338"/>
            <a:ext cx="3719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2800" smtClean="0">
                <a:solidFill>
                  <a:srgbClr val="333399"/>
                </a:solidFill>
                <a:ea typeface="楷体_GB2312" pitchFamily="49" charset="-122"/>
              </a:rPr>
              <a:t>第</a:t>
            </a:r>
            <a:r>
              <a:rPr lang="en-US" sz="2800" smtClean="0">
                <a:solidFill>
                  <a:srgbClr val="333399"/>
                </a:solidFill>
                <a:ea typeface="楷体_GB2312" pitchFamily="49" charset="-122"/>
              </a:rPr>
              <a:t>13</a:t>
            </a:r>
            <a:r>
              <a:rPr lang="zh-CN" altLang="en-US" sz="2800" smtClean="0">
                <a:solidFill>
                  <a:srgbClr val="333399"/>
                </a:solidFill>
                <a:ea typeface="楷体_GB2312" pitchFamily="49" charset="-122"/>
              </a:rPr>
              <a:t>章  波动光学基础 </a:t>
            </a:r>
          </a:p>
        </p:txBody>
      </p:sp>
      <p:sp>
        <p:nvSpPr>
          <p:cNvPr id="512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extLst>
      <p:ext uri="{BB962C8B-B14F-4D97-AF65-F5344CB8AC3E}">
        <p14:creationId xmlns:p14="http://schemas.microsoft.com/office/powerpoint/2010/main" val="313203828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gif"/><Relationship Id="rId7"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45.bin"/><Relationship Id="rId5" Type="http://schemas.openxmlformats.org/officeDocument/2006/relationships/image" Target="../media/image55.wmf"/><Relationship Id="rId4" Type="http://schemas.openxmlformats.org/officeDocument/2006/relationships/image" Target="../media/image54.wmf"/></Relationships>
</file>

<file path=ppt/slides/_rels/slide11.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7.emf"/><Relationship Id="rId5" Type="http://schemas.openxmlformats.org/officeDocument/2006/relationships/oleObject" Target="../embeddings/oleObject47.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49.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2.xml"/><Relationship Id="rId1" Type="http://schemas.openxmlformats.org/officeDocument/2006/relationships/vmlDrawing" Target="../drawings/vmlDrawing8.vml"/><Relationship Id="rId4" Type="http://schemas.openxmlformats.org/officeDocument/2006/relationships/image" Target="../media/image6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9.xml"/><Relationship Id="rId1" Type="http://schemas.openxmlformats.org/officeDocument/2006/relationships/vmlDrawing" Target="../drawings/vmlDrawing9.vml"/><Relationship Id="rId6" Type="http://schemas.openxmlformats.org/officeDocument/2006/relationships/image" Target="../media/image62.emf"/><Relationship Id="rId5" Type="http://schemas.openxmlformats.org/officeDocument/2006/relationships/oleObject" Target="../embeddings/oleObject51.bin"/><Relationship Id="rId4" Type="http://schemas.openxmlformats.org/officeDocument/2006/relationships/image" Target="../media/image61.emf"/></Relationships>
</file>

<file path=ppt/slides/_rels/slide15.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7.emf"/><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64.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5.bin"/><Relationship Id="rId14" Type="http://schemas.openxmlformats.org/officeDocument/2006/relationships/image" Target="../media/image6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9.xml"/><Relationship Id="rId1" Type="http://schemas.openxmlformats.org/officeDocument/2006/relationships/vmlDrawing" Target="../drawings/vmlDrawing11.vml"/><Relationship Id="rId4" Type="http://schemas.openxmlformats.org/officeDocument/2006/relationships/image" Target="../media/image6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9.xml"/><Relationship Id="rId1" Type="http://schemas.openxmlformats.org/officeDocument/2006/relationships/vmlDrawing" Target="../drawings/vmlDrawing12.vml"/><Relationship Id="rId6" Type="http://schemas.openxmlformats.org/officeDocument/2006/relationships/image" Target="../media/image71.emf"/><Relationship Id="rId5" Type="http://schemas.openxmlformats.org/officeDocument/2006/relationships/oleObject" Target="../embeddings/oleObject60.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62.bin"/></Relationships>
</file>

<file path=ppt/slides/_rels/slide1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26" Type="http://schemas.openxmlformats.org/officeDocument/2006/relationships/image" Target="../media/image12.e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7.xml"/><Relationship Id="rId16" Type="http://schemas.openxmlformats.org/officeDocument/2006/relationships/image" Target="../media/image7.wmf"/><Relationship Id="rId20" Type="http://schemas.openxmlformats.org/officeDocument/2006/relationships/image" Target="../media/image9.e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11.e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3.wmf"/><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emf"/><Relationship Id="rId27" Type="http://schemas.openxmlformats.org/officeDocument/2006/relationships/oleObject" Target="../embeddings/oleObject13.bin"/><Relationship Id="rId30" Type="http://schemas.openxmlformats.org/officeDocument/2006/relationships/image" Target="../media/image14.wmf"/></Relationships>
</file>

<file path=ppt/slides/_rels/slide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0.e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7.emf"/><Relationship Id="rId11" Type="http://schemas.openxmlformats.org/officeDocument/2006/relationships/image" Target="../media/image79.emf"/><Relationship Id="rId5" Type="http://schemas.openxmlformats.org/officeDocument/2006/relationships/oleObject" Target="../embeddings/oleObject64.bin"/><Relationship Id="rId10" Type="http://schemas.openxmlformats.org/officeDocument/2006/relationships/oleObject" Target="../embeddings/oleObject66.bin"/><Relationship Id="rId4" Type="http://schemas.openxmlformats.org/officeDocument/2006/relationships/image" Target="../media/image76.emf"/><Relationship Id="rId9" Type="http://schemas.openxmlformats.org/officeDocument/2006/relationships/image" Target="../media/image81.png"/></Relationships>
</file>

<file path=ppt/slides/_rels/slide2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1.xml"/><Relationship Id="rId7" Type="http://schemas.openxmlformats.org/officeDocument/2006/relationships/image" Target="../media/image84.wmf"/><Relationship Id="rId2" Type="http://schemas.openxmlformats.org/officeDocument/2006/relationships/slideLayout" Target="../slideLayouts/slideLayout40.xml"/><Relationship Id="rId1" Type="http://schemas.openxmlformats.org/officeDocument/2006/relationships/vmlDrawing" Target="../drawings/vmlDrawing14.vml"/><Relationship Id="rId6" Type="http://schemas.openxmlformats.org/officeDocument/2006/relationships/oleObject" Target="../embeddings/oleObject69.bin"/><Relationship Id="rId5" Type="http://schemas.openxmlformats.org/officeDocument/2006/relationships/image" Target="../media/image83.wmf"/><Relationship Id="rId4" Type="http://schemas.openxmlformats.org/officeDocument/2006/relationships/oleObject" Target="../embeddings/oleObject68.bin"/><Relationship Id="rId9" Type="http://schemas.openxmlformats.org/officeDocument/2006/relationships/image" Target="../media/image85.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2.xml"/><Relationship Id="rId7" Type="http://schemas.openxmlformats.org/officeDocument/2006/relationships/image" Target="../media/image87.wmf"/><Relationship Id="rId2" Type="http://schemas.openxmlformats.org/officeDocument/2006/relationships/slideLayout" Target="../slideLayouts/slideLayout51.xml"/><Relationship Id="rId1" Type="http://schemas.openxmlformats.org/officeDocument/2006/relationships/vmlDrawing" Target="../drawings/vmlDrawing15.vml"/><Relationship Id="rId6" Type="http://schemas.openxmlformats.org/officeDocument/2006/relationships/oleObject" Target="../embeddings/oleObject72.bin"/><Relationship Id="rId11" Type="http://schemas.openxmlformats.org/officeDocument/2006/relationships/image" Target="../media/image89.wmf"/><Relationship Id="rId5" Type="http://schemas.openxmlformats.org/officeDocument/2006/relationships/image" Target="../media/image86.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8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64.xml"/><Relationship Id="rId1" Type="http://schemas.openxmlformats.org/officeDocument/2006/relationships/vmlDrawing" Target="../drawings/vmlDrawing16.vml"/><Relationship Id="rId6" Type="http://schemas.openxmlformats.org/officeDocument/2006/relationships/image" Target="../media/image91.emf"/><Relationship Id="rId5" Type="http://schemas.openxmlformats.org/officeDocument/2006/relationships/oleObject" Target="../embeddings/oleObject76.bin"/><Relationship Id="rId10" Type="http://schemas.openxmlformats.org/officeDocument/2006/relationships/image" Target="../media/image93.wmf"/><Relationship Id="rId4" Type="http://schemas.openxmlformats.org/officeDocument/2006/relationships/image" Target="../media/image90.emf"/><Relationship Id="rId9" Type="http://schemas.openxmlformats.org/officeDocument/2006/relationships/oleObject" Target="../embeddings/oleObject78.bin"/></Relationships>
</file>

<file path=ppt/slides/_rels/slide27.xml.rels><?xml version="1.0" encoding="UTF-8" standalone="yes"?>
<Relationships xmlns="http://schemas.openxmlformats.org/package/2006/relationships"><Relationship Id="rId8" Type="http://schemas.openxmlformats.org/officeDocument/2006/relationships/image" Target="../media/image96.e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98.wmf"/><Relationship Id="rId2" Type="http://schemas.openxmlformats.org/officeDocument/2006/relationships/slideLayout" Target="../slideLayouts/slideLayout64.xml"/><Relationship Id="rId1" Type="http://schemas.openxmlformats.org/officeDocument/2006/relationships/vmlDrawing" Target="../drawings/vmlDrawing17.vml"/><Relationship Id="rId6" Type="http://schemas.openxmlformats.org/officeDocument/2006/relationships/image" Target="../media/image95.e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97.wmf"/><Relationship Id="rId4" Type="http://schemas.openxmlformats.org/officeDocument/2006/relationships/image" Target="../media/image94.emf"/><Relationship Id="rId9" Type="http://schemas.openxmlformats.org/officeDocument/2006/relationships/oleObject" Target="../embeddings/oleObject82.bin"/><Relationship Id="rId14" Type="http://schemas.openxmlformats.org/officeDocument/2006/relationships/image" Target="../media/image99.emf"/></Relationships>
</file>

<file path=ppt/slides/_rels/slide28.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64.xml"/><Relationship Id="rId1" Type="http://schemas.openxmlformats.org/officeDocument/2006/relationships/vmlDrawing" Target="../drawings/vmlDrawing18.vml"/><Relationship Id="rId6" Type="http://schemas.openxmlformats.org/officeDocument/2006/relationships/image" Target="../media/image101.wmf"/><Relationship Id="rId5" Type="http://schemas.openxmlformats.org/officeDocument/2006/relationships/oleObject" Target="../embeddings/oleObject86.bin"/><Relationship Id="rId4" Type="http://schemas.openxmlformats.org/officeDocument/2006/relationships/image" Target="../media/image100.wmf"/></Relationships>
</file>

<file path=ppt/slides/_rels/slide2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oleObject" Target="../embeddings/oleObject88.bin"/><Relationship Id="rId7"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9.bin"/><Relationship Id="rId5" Type="http://schemas.openxmlformats.org/officeDocument/2006/relationships/image" Target="../media/image107.png"/><Relationship Id="rId4" Type="http://schemas.openxmlformats.org/officeDocument/2006/relationships/image" Target="../media/image104.emf"/><Relationship Id="rId9" Type="http://schemas.openxmlformats.org/officeDocument/2006/relationships/image" Target="../media/image106.wmf"/></Relationships>
</file>

<file path=ppt/slides/_rels/slide31.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113.wmf"/><Relationship Id="rId18" Type="http://schemas.openxmlformats.org/officeDocument/2006/relationships/oleObject" Target="../embeddings/oleObject98.bin"/><Relationship Id="rId3" Type="http://schemas.openxmlformats.org/officeDocument/2006/relationships/image" Target="../media/image117.png"/><Relationship Id="rId7" Type="http://schemas.openxmlformats.org/officeDocument/2006/relationships/image" Target="../media/image110.wmf"/><Relationship Id="rId12" Type="http://schemas.openxmlformats.org/officeDocument/2006/relationships/oleObject" Target="../embeddings/oleObject95.bin"/><Relationship Id="rId17" Type="http://schemas.openxmlformats.org/officeDocument/2006/relationships/image" Target="../media/image115.emf"/><Relationship Id="rId2" Type="http://schemas.openxmlformats.org/officeDocument/2006/relationships/slideLayout" Target="../slideLayouts/slideLayout7.xml"/><Relationship Id="rId16" Type="http://schemas.openxmlformats.org/officeDocument/2006/relationships/oleObject" Target="../embeddings/oleObject97.bin"/><Relationship Id="rId1" Type="http://schemas.openxmlformats.org/officeDocument/2006/relationships/vmlDrawing" Target="../drawings/vmlDrawing20.vml"/><Relationship Id="rId6" Type="http://schemas.openxmlformats.org/officeDocument/2006/relationships/oleObject" Target="../embeddings/oleObject92.bin"/><Relationship Id="rId11" Type="http://schemas.openxmlformats.org/officeDocument/2006/relationships/image" Target="../media/image112.wmf"/><Relationship Id="rId5" Type="http://schemas.openxmlformats.org/officeDocument/2006/relationships/image" Target="../media/image109.wmf"/><Relationship Id="rId15" Type="http://schemas.openxmlformats.org/officeDocument/2006/relationships/image" Target="../media/image114.emf"/><Relationship Id="rId10" Type="http://schemas.openxmlformats.org/officeDocument/2006/relationships/oleObject" Target="../embeddings/oleObject94.bin"/><Relationship Id="rId19" Type="http://schemas.openxmlformats.org/officeDocument/2006/relationships/image" Target="../media/image116.emf"/><Relationship Id="rId4" Type="http://schemas.openxmlformats.org/officeDocument/2006/relationships/oleObject" Target="../embeddings/oleObject91.bin"/><Relationship Id="rId9" Type="http://schemas.openxmlformats.org/officeDocument/2006/relationships/image" Target="../media/image111.wmf"/><Relationship Id="rId14" Type="http://schemas.openxmlformats.org/officeDocument/2006/relationships/oleObject" Target="../embeddings/oleObject96.bin"/></Relationships>
</file>

<file path=ppt/slides/_rels/slide3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110.wmf"/><Relationship Id="rId3" Type="http://schemas.openxmlformats.org/officeDocument/2006/relationships/oleObject" Target="../embeddings/oleObject99.bin"/><Relationship Id="rId7" Type="http://schemas.openxmlformats.org/officeDocument/2006/relationships/image" Target="../media/image121.wmf"/><Relationship Id="rId12"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00.bin"/><Relationship Id="rId11" Type="http://schemas.openxmlformats.org/officeDocument/2006/relationships/image" Target="../media/image109.wmf"/><Relationship Id="rId5" Type="http://schemas.openxmlformats.org/officeDocument/2006/relationships/image" Target="../media/image124.png"/><Relationship Id="rId15" Type="http://schemas.openxmlformats.org/officeDocument/2006/relationships/image" Target="../media/image123.wmf"/><Relationship Id="rId10" Type="http://schemas.openxmlformats.org/officeDocument/2006/relationships/oleObject" Target="../embeddings/oleObject102.bin"/><Relationship Id="rId4" Type="http://schemas.openxmlformats.org/officeDocument/2006/relationships/image" Target="../media/image120.wmf"/><Relationship Id="rId9" Type="http://schemas.openxmlformats.org/officeDocument/2006/relationships/image" Target="../media/image122.wmf"/><Relationship Id="rId14" Type="http://schemas.openxmlformats.org/officeDocument/2006/relationships/oleObject" Target="../embeddings/oleObject104.bin"/></Relationships>
</file>

<file path=ppt/slides/_rels/slide3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oleObject" Target="../embeddings/oleObject110.bin"/><Relationship Id="rId18" Type="http://schemas.openxmlformats.org/officeDocument/2006/relationships/image" Target="../media/image133.emf"/><Relationship Id="rId3" Type="http://schemas.openxmlformats.org/officeDocument/2006/relationships/oleObject" Target="../embeddings/oleObject105.bin"/><Relationship Id="rId21" Type="http://schemas.openxmlformats.org/officeDocument/2006/relationships/oleObject" Target="../embeddings/oleObject114.bin"/><Relationship Id="rId7" Type="http://schemas.openxmlformats.org/officeDocument/2006/relationships/oleObject" Target="../embeddings/oleObject107.bin"/><Relationship Id="rId12" Type="http://schemas.openxmlformats.org/officeDocument/2006/relationships/image" Target="../media/image130.emf"/><Relationship Id="rId17" Type="http://schemas.openxmlformats.org/officeDocument/2006/relationships/oleObject" Target="../embeddings/oleObject112.bin"/><Relationship Id="rId2" Type="http://schemas.openxmlformats.org/officeDocument/2006/relationships/slideLayout" Target="../slideLayouts/slideLayout7.xml"/><Relationship Id="rId16" Type="http://schemas.openxmlformats.org/officeDocument/2006/relationships/image" Target="../media/image132.emf"/><Relationship Id="rId20" Type="http://schemas.openxmlformats.org/officeDocument/2006/relationships/image" Target="../media/image134.emf"/><Relationship Id="rId1" Type="http://schemas.openxmlformats.org/officeDocument/2006/relationships/vmlDrawing" Target="../drawings/vmlDrawing22.vml"/><Relationship Id="rId6" Type="http://schemas.openxmlformats.org/officeDocument/2006/relationships/image" Target="../media/image127.wmf"/><Relationship Id="rId11" Type="http://schemas.openxmlformats.org/officeDocument/2006/relationships/oleObject" Target="../embeddings/oleObject109.bin"/><Relationship Id="rId24" Type="http://schemas.openxmlformats.org/officeDocument/2006/relationships/image" Target="../media/image136.wmf"/><Relationship Id="rId5" Type="http://schemas.openxmlformats.org/officeDocument/2006/relationships/oleObject" Target="../embeddings/oleObject106.bin"/><Relationship Id="rId15" Type="http://schemas.openxmlformats.org/officeDocument/2006/relationships/oleObject" Target="../embeddings/oleObject111.bin"/><Relationship Id="rId23" Type="http://schemas.openxmlformats.org/officeDocument/2006/relationships/oleObject" Target="../embeddings/oleObject115.bin"/><Relationship Id="rId10" Type="http://schemas.openxmlformats.org/officeDocument/2006/relationships/image" Target="../media/image129.emf"/><Relationship Id="rId19" Type="http://schemas.openxmlformats.org/officeDocument/2006/relationships/oleObject" Target="../embeddings/oleObject113.bin"/><Relationship Id="rId4" Type="http://schemas.openxmlformats.org/officeDocument/2006/relationships/image" Target="../media/image126.emf"/><Relationship Id="rId9" Type="http://schemas.openxmlformats.org/officeDocument/2006/relationships/oleObject" Target="../embeddings/oleObject108.bin"/><Relationship Id="rId14" Type="http://schemas.openxmlformats.org/officeDocument/2006/relationships/image" Target="../media/image131.emf"/><Relationship Id="rId22" Type="http://schemas.openxmlformats.org/officeDocument/2006/relationships/image" Target="../media/image135.emf"/></Relationships>
</file>

<file path=ppt/slides/_rels/slide3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39.wmf"/><Relationship Id="rId5" Type="http://schemas.openxmlformats.org/officeDocument/2006/relationships/oleObject" Target="../embeddings/oleObject117.bin"/><Relationship Id="rId10" Type="http://schemas.openxmlformats.org/officeDocument/2006/relationships/image" Target="../media/image141.emf"/><Relationship Id="rId4" Type="http://schemas.openxmlformats.org/officeDocument/2006/relationships/image" Target="../media/image138.emf"/><Relationship Id="rId9" Type="http://schemas.openxmlformats.org/officeDocument/2006/relationships/oleObject" Target="../embeddings/oleObject119.bin"/></Relationships>
</file>

<file path=ppt/slides/_rels/slide39.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43.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23.bin"/></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48.emf"/><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50.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47.wmf"/><Relationship Id="rId11" Type="http://schemas.openxmlformats.org/officeDocument/2006/relationships/oleObject" Target="../embeddings/oleObject129.bin"/><Relationship Id="rId5" Type="http://schemas.openxmlformats.org/officeDocument/2006/relationships/oleObject" Target="../embeddings/oleObject126.bin"/><Relationship Id="rId10" Type="http://schemas.openxmlformats.org/officeDocument/2006/relationships/image" Target="../media/image149.wmf"/><Relationship Id="rId4" Type="http://schemas.openxmlformats.org/officeDocument/2006/relationships/image" Target="../media/image146.emf"/><Relationship Id="rId9" Type="http://schemas.openxmlformats.org/officeDocument/2006/relationships/oleObject" Target="../embeddings/oleObject128.bin"/></Relationships>
</file>

<file path=ppt/slides/_rels/slide41.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35.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58.wmf"/><Relationship Id="rId2" Type="http://schemas.openxmlformats.org/officeDocument/2006/relationships/slideLayout" Target="../slideLayouts/slideLayout75.xml"/><Relationship Id="rId16" Type="http://schemas.openxmlformats.org/officeDocument/2006/relationships/image" Target="../media/image160.emf"/><Relationship Id="rId1" Type="http://schemas.openxmlformats.org/officeDocument/2006/relationships/vmlDrawing" Target="../drawings/vmlDrawing26.vml"/><Relationship Id="rId6" Type="http://schemas.openxmlformats.org/officeDocument/2006/relationships/image" Target="../media/image155.w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oleObject" Target="../embeddings/oleObject136.bin"/><Relationship Id="rId10" Type="http://schemas.openxmlformats.org/officeDocument/2006/relationships/image" Target="../media/image157.emf"/><Relationship Id="rId4" Type="http://schemas.openxmlformats.org/officeDocument/2006/relationships/image" Target="../media/image154.wmf"/><Relationship Id="rId9" Type="http://schemas.openxmlformats.org/officeDocument/2006/relationships/oleObject" Target="../embeddings/oleObject133.bin"/><Relationship Id="rId14" Type="http://schemas.openxmlformats.org/officeDocument/2006/relationships/image" Target="../media/image159.wmf"/></Relationships>
</file>

<file path=ppt/slides/_rels/slide44.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42.bin"/><Relationship Id="rId18" Type="http://schemas.openxmlformats.org/officeDocument/2006/relationships/image" Target="../media/image168.wmf"/><Relationship Id="rId3" Type="http://schemas.openxmlformats.org/officeDocument/2006/relationships/oleObject" Target="../embeddings/oleObject137.bin"/><Relationship Id="rId21" Type="http://schemas.openxmlformats.org/officeDocument/2006/relationships/oleObject" Target="../embeddings/oleObject146.bin"/><Relationship Id="rId7" Type="http://schemas.openxmlformats.org/officeDocument/2006/relationships/oleObject" Target="../embeddings/oleObject139.bin"/><Relationship Id="rId12" Type="http://schemas.openxmlformats.org/officeDocument/2006/relationships/image" Target="../media/image165.wmf"/><Relationship Id="rId17" Type="http://schemas.openxmlformats.org/officeDocument/2006/relationships/oleObject" Target="../embeddings/oleObject144.bin"/><Relationship Id="rId25" Type="http://schemas.openxmlformats.org/officeDocument/2006/relationships/image" Target="../media/image170.wmf"/><Relationship Id="rId2" Type="http://schemas.openxmlformats.org/officeDocument/2006/relationships/slideLayout" Target="../slideLayouts/slideLayout75.xml"/><Relationship Id="rId16" Type="http://schemas.openxmlformats.org/officeDocument/2006/relationships/image" Target="../media/image167.wmf"/><Relationship Id="rId20" Type="http://schemas.openxmlformats.org/officeDocument/2006/relationships/image" Target="../media/image169.wmf"/><Relationship Id="rId1" Type="http://schemas.openxmlformats.org/officeDocument/2006/relationships/vmlDrawing" Target="../drawings/vmlDrawing27.vml"/><Relationship Id="rId6" Type="http://schemas.openxmlformats.org/officeDocument/2006/relationships/image" Target="../media/image162.emf"/><Relationship Id="rId11" Type="http://schemas.openxmlformats.org/officeDocument/2006/relationships/oleObject" Target="../embeddings/oleObject141.bin"/><Relationship Id="rId24" Type="http://schemas.openxmlformats.org/officeDocument/2006/relationships/oleObject" Target="../embeddings/oleObject149.bin"/><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oleObject" Target="../embeddings/oleObject148.bin"/><Relationship Id="rId10" Type="http://schemas.openxmlformats.org/officeDocument/2006/relationships/image" Target="../media/image164.wmf"/><Relationship Id="rId19" Type="http://schemas.openxmlformats.org/officeDocument/2006/relationships/oleObject" Target="../embeddings/oleObject145.bin"/><Relationship Id="rId4" Type="http://schemas.openxmlformats.org/officeDocument/2006/relationships/image" Target="../media/image161.wmf"/><Relationship Id="rId9" Type="http://schemas.openxmlformats.org/officeDocument/2006/relationships/oleObject" Target="../embeddings/oleObject140.bin"/><Relationship Id="rId14" Type="http://schemas.openxmlformats.org/officeDocument/2006/relationships/image" Target="../media/image166.wmf"/><Relationship Id="rId22" Type="http://schemas.openxmlformats.org/officeDocument/2006/relationships/oleObject" Target="../embeddings/oleObject147.bin"/></Relationships>
</file>

<file path=ppt/slides/_rels/slide45.xml.rels><?xml version="1.0" encoding="UTF-8" standalone="yes"?>
<Relationships xmlns="http://schemas.openxmlformats.org/package/2006/relationships"><Relationship Id="rId8" Type="http://schemas.openxmlformats.org/officeDocument/2006/relationships/image" Target="../media/image173.e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75.xml"/><Relationship Id="rId1" Type="http://schemas.openxmlformats.org/officeDocument/2006/relationships/vmlDrawing" Target="../drawings/vmlDrawing28.vml"/><Relationship Id="rId6" Type="http://schemas.openxmlformats.org/officeDocument/2006/relationships/image" Target="../media/image172.wmf"/><Relationship Id="rId5" Type="http://schemas.openxmlformats.org/officeDocument/2006/relationships/oleObject" Target="../embeddings/oleObject151.bin"/><Relationship Id="rId10" Type="http://schemas.openxmlformats.org/officeDocument/2006/relationships/image" Target="../media/image174.emf"/><Relationship Id="rId4" Type="http://schemas.openxmlformats.org/officeDocument/2006/relationships/image" Target="../media/image171.wmf"/><Relationship Id="rId9" Type="http://schemas.openxmlformats.org/officeDocument/2006/relationships/oleObject" Target="../embeddings/oleObject153.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5.xml"/><Relationship Id="rId1" Type="http://schemas.openxmlformats.org/officeDocument/2006/relationships/vmlDrawing" Target="../drawings/vmlDrawing29.vml"/><Relationship Id="rId4" Type="http://schemas.openxmlformats.org/officeDocument/2006/relationships/image" Target="../media/image17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13" Type="http://schemas.openxmlformats.org/officeDocument/2006/relationships/image" Target="../media/image21.wmf"/><Relationship Id="rId18" Type="http://schemas.openxmlformats.org/officeDocument/2006/relationships/image" Target="../media/image36.png"/><Relationship Id="rId26" Type="http://schemas.openxmlformats.org/officeDocument/2006/relationships/oleObject" Target="../embeddings/oleObject25.bin"/><Relationship Id="rId39" Type="http://schemas.openxmlformats.org/officeDocument/2006/relationships/image" Target="../media/image32.wmf"/><Relationship Id="rId21" Type="http://schemas.openxmlformats.org/officeDocument/2006/relationships/image" Target="../media/image24.wmf"/><Relationship Id="rId34" Type="http://schemas.openxmlformats.org/officeDocument/2006/relationships/oleObject" Target="../embeddings/oleObject30.bin"/><Relationship Id="rId42" Type="http://schemas.openxmlformats.org/officeDocument/2006/relationships/oleObject" Target="../embeddings/oleObject34.bin"/><Relationship Id="rId7" Type="http://schemas.openxmlformats.org/officeDocument/2006/relationships/image" Target="../media/image18.wmf"/><Relationship Id="rId2" Type="http://schemas.openxmlformats.org/officeDocument/2006/relationships/control" Target="../activeX/activeX1.xml"/><Relationship Id="rId16" Type="http://schemas.openxmlformats.org/officeDocument/2006/relationships/oleObject" Target="../embeddings/oleObject21.bin"/><Relationship Id="rId29" Type="http://schemas.openxmlformats.org/officeDocument/2006/relationships/oleObject" Target="../embeddings/oleObject27.bin"/><Relationship Id="rId1" Type="http://schemas.openxmlformats.org/officeDocument/2006/relationships/vmlDrawing" Target="../drawings/vmlDrawing2.vml"/><Relationship Id="rId6" Type="http://schemas.openxmlformats.org/officeDocument/2006/relationships/oleObject" Target="../embeddings/oleObject16.bin"/><Relationship Id="rId11" Type="http://schemas.openxmlformats.org/officeDocument/2006/relationships/image" Target="../media/image20.wmf"/><Relationship Id="rId24" Type="http://schemas.openxmlformats.org/officeDocument/2006/relationships/oleObject" Target="../embeddings/oleObject24.bin"/><Relationship Id="rId32" Type="http://schemas.openxmlformats.org/officeDocument/2006/relationships/oleObject" Target="../embeddings/oleObject29.bin"/><Relationship Id="rId37" Type="http://schemas.openxmlformats.org/officeDocument/2006/relationships/image" Target="../media/image31.wmf"/><Relationship Id="rId40" Type="http://schemas.openxmlformats.org/officeDocument/2006/relationships/oleObject" Target="../embeddings/oleObject33.bin"/><Relationship Id="rId45" Type="http://schemas.openxmlformats.org/officeDocument/2006/relationships/image" Target="../media/image35.wmf"/><Relationship Id="rId5" Type="http://schemas.openxmlformats.org/officeDocument/2006/relationships/image" Target="../media/image17.wmf"/><Relationship Id="rId15" Type="http://schemas.openxmlformats.org/officeDocument/2006/relationships/image" Target="../media/image22.wmf"/><Relationship Id="rId23" Type="http://schemas.openxmlformats.org/officeDocument/2006/relationships/image" Target="../media/image25.wmf"/><Relationship Id="rId28" Type="http://schemas.openxmlformats.org/officeDocument/2006/relationships/oleObject" Target="../embeddings/oleObject26.bin"/><Relationship Id="rId36" Type="http://schemas.openxmlformats.org/officeDocument/2006/relationships/oleObject" Target="../embeddings/oleObject31.bin"/><Relationship Id="rId10" Type="http://schemas.openxmlformats.org/officeDocument/2006/relationships/oleObject" Target="../embeddings/oleObject18.bin"/><Relationship Id="rId19" Type="http://schemas.openxmlformats.org/officeDocument/2006/relationships/image" Target="../media/image37.png"/><Relationship Id="rId31" Type="http://schemas.openxmlformats.org/officeDocument/2006/relationships/oleObject" Target="../embeddings/oleObject28.bin"/><Relationship Id="rId44" Type="http://schemas.openxmlformats.org/officeDocument/2006/relationships/image" Target="../media/image38.png"/><Relationship Id="rId4" Type="http://schemas.openxmlformats.org/officeDocument/2006/relationships/oleObject" Target="../embeddings/oleObject15.bin"/><Relationship Id="rId9" Type="http://schemas.openxmlformats.org/officeDocument/2006/relationships/image" Target="../media/image19.wmf"/><Relationship Id="rId14" Type="http://schemas.openxmlformats.org/officeDocument/2006/relationships/oleObject" Target="../embeddings/oleObject20.bin"/><Relationship Id="rId22" Type="http://schemas.openxmlformats.org/officeDocument/2006/relationships/oleObject" Target="../embeddings/oleObject23.bin"/><Relationship Id="rId27" Type="http://schemas.openxmlformats.org/officeDocument/2006/relationships/image" Target="../media/image27.emf"/><Relationship Id="rId30" Type="http://schemas.openxmlformats.org/officeDocument/2006/relationships/image" Target="../media/image28.wmf"/><Relationship Id="rId35" Type="http://schemas.openxmlformats.org/officeDocument/2006/relationships/image" Target="../media/image30.wmf"/><Relationship Id="rId43" Type="http://schemas.openxmlformats.org/officeDocument/2006/relationships/image" Target="../media/image34.wmf"/><Relationship Id="rId8" Type="http://schemas.openxmlformats.org/officeDocument/2006/relationships/oleObject" Target="../embeddings/oleObject17.bin"/><Relationship Id="rId3" Type="http://schemas.openxmlformats.org/officeDocument/2006/relationships/slideLayout" Target="../slideLayouts/slideLayout7.xml"/><Relationship Id="rId12" Type="http://schemas.openxmlformats.org/officeDocument/2006/relationships/oleObject" Target="../embeddings/oleObject19.bin"/><Relationship Id="rId17" Type="http://schemas.openxmlformats.org/officeDocument/2006/relationships/image" Target="../media/image23.emf"/><Relationship Id="rId25" Type="http://schemas.openxmlformats.org/officeDocument/2006/relationships/image" Target="../media/image26.wmf"/><Relationship Id="rId33" Type="http://schemas.openxmlformats.org/officeDocument/2006/relationships/image" Target="../media/image29.wmf"/><Relationship Id="rId38" Type="http://schemas.openxmlformats.org/officeDocument/2006/relationships/oleObject" Target="../embeddings/oleObject32.bin"/><Relationship Id="rId20" Type="http://schemas.openxmlformats.org/officeDocument/2006/relationships/oleObject" Target="../embeddings/oleObject22.bin"/><Relationship Id="rId41" Type="http://schemas.openxmlformats.org/officeDocument/2006/relationships/image" Target="../media/image33.wmf"/></Relationships>
</file>

<file path=ppt/slides/_rels/slide6.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3.wmf"/><Relationship Id="rId2" Type="http://schemas.openxmlformats.org/officeDocument/2006/relationships/slideLayout" Target="../slideLayouts/slideLayout7.xml"/><Relationship Id="rId16" Type="http://schemas.openxmlformats.org/officeDocument/2006/relationships/image" Target="../media/image45.wmf"/><Relationship Id="rId1" Type="http://schemas.openxmlformats.org/officeDocument/2006/relationships/vmlDrawing" Target="../drawings/vmlDrawing3.vml"/><Relationship Id="rId6" Type="http://schemas.openxmlformats.org/officeDocument/2006/relationships/image" Target="../media/image40.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42.wmf"/><Relationship Id="rId4" Type="http://schemas.openxmlformats.org/officeDocument/2006/relationships/image" Target="../media/image39.emf"/><Relationship Id="rId9" Type="http://schemas.openxmlformats.org/officeDocument/2006/relationships/oleObject" Target="../embeddings/oleObject38.bin"/><Relationship Id="rId14" Type="http://schemas.openxmlformats.org/officeDocument/2006/relationships/image" Target="../media/image44.wmf"/></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43.bin"/><Relationship Id="rId5" Type="http://schemas.openxmlformats.org/officeDocument/2006/relationships/image" Target="../media/image48.wmf"/><Relationship Id="rId4" Type="http://schemas.openxmlformats.org/officeDocument/2006/relationships/oleObject" Target="../embeddings/oleObject4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000" b="1" dirty="0" smtClean="0"/>
              <a:t>理学院学业辅导</a:t>
            </a:r>
            <a:endParaRPr lang="zh-CN" altLang="en-US" sz="8000" b="1" dirty="0"/>
          </a:p>
        </p:txBody>
      </p:sp>
      <p:sp>
        <p:nvSpPr>
          <p:cNvPr id="3" name="副标题 2"/>
          <p:cNvSpPr>
            <a:spLocks noGrp="1"/>
          </p:cNvSpPr>
          <p:nvPr>
            <p:ph type="subTitle" idx="1"/>
          </p:nvPr>
        </p:nvSpPr>
        <p:spPr>
          <a:xfrm>
            <a:off x="964306" y="4001284"/>
            <a:ext cx="7215389" cy="1655762"/>
          </a:xfrm>
        </p:spPr>
        <p:txBody>
          <a:bodyPr>
            <a:normAutofit/>
          </a:bodyPr>
          <a:lstStyle/>
          <a:p>
            <a:pPr algn="r"/>
            <a:r>
              <a:rPr lang="en-US" altLang="zh-CN" sz="3600" b="1" dirty="0" smtClean="0"/>
              <a:t>——《</a:t>
            </a:r>
            <a:r>
              <a:rPr lang="zh-CN" altLang="en-US" sz="3600" b="1" dirty="0">
                <a:solidFill>
                  <a:srgbClr val="FF0000"/>
                </a:solidFill>
              </a:rPr>
              <a:t>大学物理</a:t>
            </a:r>
            <a:r>
              <a:rPr lang="en-US" altLang="zh-CN" sz="3600" b="1" dirty="0" smtClean="0">
                <a:solidFill>
                  <a:srgbClr val="FF0000"/>
                </a:solidFill>
              </a:rPr>
              <a:t>2</a:t>
            </a:r>
            <a:r>
              <a:rPr lang="en-US" altLang="zh-CN" sz="3600" b="1" dirty="0" smtClean="0"/>
              <a:t>》</a:t>
            </a:r>
            <a:r>
              <a:rPr lang="zh-CN" altLang="en-US" sz="3600" b="1" dirty="0" smtClean="0">
                <a:solidFill>
                  <a:srgbClr val="FF0000"/>
                </a:solidFill>
              </a:rPr>
              <a:t>光学</a:t>
            </a:r>
            <a:r>
              <a:rPr lang="zh-CN" altLang="en-US" sz="3600" b="1" dirty="0" smtClean="0"/>
              <a:t>知识点梳理</a:t>
            </a:r>
            <a:endParaRPr lang="zh-CN" altLang="en-US" sz="3600" b="1" dirty="0"/>
          </a:p>
        </p:txBody>
      </p:sp>
    </p:spTree>
    <p:extLst>
      <p:ext uri="{BB962C8B-B14F-4D97-AF65-F5344CB8AC3E}">
        <p14:creationId xmlns:p14="http://schemas.microsoft.com/office/powerpoint/2010/main" val="1225942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05510" y="188640"/>
            <a:ext cx="2324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1.</a:t>
            </a:r>
            <a:r>
              <a:rPr kumimoji="0" lang="zh-CN" altLang="en-US" sz="3200" b="1" i="0" u="none" strike="noStrike" kern="0" cap="none" spc="0" normalizeH="0" baseline="0" noProof="0" dirty="0">
                <a:ln>
                  <a:noFill/>
                </a:ln>
                <a:solidFill>
                  <a:srgbClr val="FF0000"/>
                </a:solidFill>
                <a:effectLst/>
                <a:uLnTx/>
                <a:uFillTx/>
                <a:latin typeface="Times New Roman" pitchFamily="18" charset="0"/>
                <a:ea typeface="宋体" pitchFamily="2" charset="-122"/>
              </a:rPr>
              <a:t>劈尖干涉  </a:t>
            </a:r>
          </a:p>
        </p:txBody>
      </p:sp>
      <p:sp>
        <p:nvSpPr>
          <p:cNvPr id="3" name="Text Box 5"/>
          <p:cNvSpPr txBox="1">
            <a:spLocks noChangeArrowheads="1"/>
          </p:cNvSpPr>
          <p:nvPr/>
        </p:nvSpPr>
        <p:spPr bwMode="auto">
          <a:xfrm>
            <a:off x="6464" y="908720"/>
            <a:ext cx="470999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dirty="0">
                <a:ln>
                  <a:noFill/>
                </a:ln>
                <a:solidFill>
                  <a:srgbClr val="000000"/>
                </a:solidFill>
                <a:effectLst/>
                <a:uLnTx/>
                <a:uFillTx/>
                <a:latin typeface="Times New Roman" pitchFamily="18" charset="0"/>
                <a:ea typeface="宋体" pitchFamily="2" charset="-122"/>
              </a:rPr>
              <a:t>        </a:t>
            </a:r>
            <a:r>
              <a:rPr kumimoji="1" lang="zh-CN" altLang="en-US" sz="3200" b="1" i="0" u="none" strike="noStrike" kern="0" cap="none" spc="0" normalizeH="0" baseline="0" noProof="0" dirty="0">
                <a:ln>
                  <a:noFill/>
                </a:ln>
                <a:solidFill>
                  <a:srgbClr val="000000"/>
                </a:solidFill>
                <a:effectLst/>
                <a:uLnTx/>
                <a:uFillTx/>
                <a:latin typeface="Times New Roman" pitchFamily="18" charset="0"/>
                <a:ea typeface="宋体" pitchFamily="2" charset="-122"/>
              </a:rPr>
              <a:t>两片叠放在一起的平板玻璃，其一端的楞边相接触，另一端被隔开，在上表面和下表面之间形成一空气薄膜， 称为</a:t>
            </a:r>
            <a:r>
              <a:rPr kumimoji="1" lang="zh-CN" altLang="en-US" sz="3200" b="1" i="0" u="none" strike="noStrike" kern="0" cap="none" spc="0" normalizeH="0" baseline="0" noProof="0" dirty="0">
                <a:ln>
                  <a:noFill/>
                </a:ln>
                <a:solidFill>
                  <a:srgbClr val="A50021"/>
                </a:solidFill>
                <a:effectLst/>
                <a:uLnTx/>
                <a:uFillTx/>
                <a:latin typeface="Times New Roman" pitchFamily="18" charset="0"/>
                <a:ea typeface="宋体" pitchFamily="2" charset="-122"/>
              </a:rPr>
              <a:t>空气劈尖</a:t>
            </a:r>
            <a:r>
              <a:rPr kumimoji="1" lang="zh-CN" altLang="en-US" sz="3200" b="1" i="0" u="none" strike="noStrike" kern="0" cap="none" spc="0" normalizeH="0" baseline="0" noProof="0" dirty="0">
                <a:ln>
                  <a:noFill/>
                </a:ln>
                <a:solidFill>
                  <a:srgbClr val="000000"/>
                </a:solidFill>
                <a:effectLst/>
                <a:uLnTx/>
                <a:uFillTx/>
                <a:latin typeface="Times New Roman" pitchFamily="18" charset="0"/>
                <a:ea typeface="宋体" pitchFamily="2" charset="-122"/>
              </a:rPr>
              <a:t>。</a:t>
            </a:r>
          </a:p>
        </p:txBody>
      </p:sp>
      <p:pic>
        <p:nvPicPr>
          <p:cNvPr id="4" name="Picture 34" descr="b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049338"/>
            <a:ext cx="3870325"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5368925" y="4261688"/>
            <a:ext cx="3433763" cy="2155825"/>
            <a:chOff x="5165075" y="4438104"/>
            <a:chExt cx="3433763" cy="2155825"/>
          </a:xfrm>
        </p:grpSpPr>
        <p:sp>
          <p:nvSpPr>
            <p:cNvPr id="6" name="AutoShape 2"/>
            <p:cNvSpPr>
              <a:spLocks noChangeArrowheads="1"/>
            </p:cNvSpPr>
            <p:nvPr/>
          </p:nvSpPr>
          <p:spPr bwMode="auto">
            <a:xfrm rot="15854369" flipH="1" flipV="1">
              <a:off x="6537469" y="4575423"/>
              <a:ext cx="650875" cy="3386137"/>
            </a:xfrm>
            <a:prstGeom prst="flowChartMerge">
              <a:avLst/>
            </a:prstGeom>
            <a:solidFill>
              <a:srgbClr val="FFFF00">
                <a:alpha val="39999"/>
              </a:srgbClr>
            </a:solidFill>
            <a:ln>
              <a:noFill/>
            </a:ln>
            <a:effectLst/>
          </p:spPr>
          <p:txBody>
            <a:bodyPr wrap="none" anchor="ctr"/>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FF"/>
                </a:solidFill>
                <a:effectLst/>
                <a:uLnTx/>
                <a:uFillTx/>
                <a:latin typeface="Times New Roman" pitchFamily="18" charset="0"/>
                <a:ea typeface="宋体" pitchFamily="2" charset="-122"/>
              </a:endParaRPr>
            </a:p>
          </p:txBody>
        </p:sp>
        <p:sp>
          <p:nvSpPr>
            <p:cNvPr id="7" name="Line 6"/>
            <p:cNvSpPr>
              <a:spLocks noChangeShapeType="1"/>
            </p:cNvSpPr>
            <p:nvPr/>
          </p:nvSpPr>
          <p:spPr bwMode="auto">
            <a:xfrm flipV="1">
              <a:off x="5222225" y="5760492"/>
              <a:ext cx="3276600" cy="685800"/>
            </a:xfrm>
            <a:prstGeom prst="line">
              <a:avLst/>
            </a:prstGeom>
            <a:noFill/>
            <a:ln w="38100">
              <a:solidFill>
                <a:srgbClr val="00CC99">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FF"/>
                </a:solidFill>
                <a:effectLst/>
                <a:uLnTx/>
                <a:uFillTx/>
                <a:latin typeface="Times New Roman" pitchFamily="18" charset="0"/>
                <a:ea typeface="宋体" pitchFamily="2" charset="-122"/>
              </a:endParaRPr>
            </a:p>
          </p:txBody>
        </p:sp>
        <p:sp>
          <p:nvSpPr>
            <p:cNvPr id="8" name="Line 7"/>
            <p:cNvSpPr>
              <a:spLocks noChangeShapeType="1"/>
            </p:cNvSpPr>
            <p:nvPr/>
          </p:nvSpPr>
          <p:spPr bwMode="auto">
            <a:xfrm>
              <a:off x="5165075" y="6446292"/>
              <a:ext cx="3433763" cy="0"/>
            </a:xfrm>
            <a:prstGeom prst="line">
              <a:avLst/>
            </a:prstGeom>
            <a:noFill/>
            <a:ln w="38100">
              <a:solidFill>
                <a:srgbClr val="00CC99">
                  <a:alpha val="5098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FF"/>
                </a:solidFill>
                <a:effectLst/>
                <a:uLnTx/>
                <a:uFillTx/>
                <a:latin typeface="Times New Roman" pitchFamily="18" charset="0"/>
                <a:ea typeface="宋体" pitchFamily="2" charset="-122"/>
              </a:endParaRPr>
            </a:p>
          </p:txBody>
        </p:sp>
        <p:sp>
          <p:nvSpPr>
            <p:cNvPr id="9" name="Line 8"/>
            <p:cNvSpPr>
              <a:spLocks noChangeShapeType="1"/>
            </p:cNvSpPr>
            <p:nvPr/>
          </p:nvSpPr>
          <p:spPr bwMode="auto">
            <a:xfrm>
              <a:off x="6558900" y="4779417"/>
              <a:ext cx="0" cy="1371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FF"/>
                </a:solidFill>
                <a:effectLst/>
                <a:uLnTx/>
                <a:uFillTx/>
                <a:latin typeface="Times New Roman" pitchFamily="18" charset="0"/>
                <a:ea typeface="宋体" pitchFamily="2" charset="-122"/>
              </a:endParaRPr>
            </a:p>
          </p:txBody>
        </p:sp>
        <p:sp>
          <p:nvSpPr>
            <p:cNvPr id="10" name="Line 9"/>
            <p:cNvSpPr>
              <a:spLocks noChangeShapeType="1"/>
            </p:cNvSpPr>
            <p:nvPr/>
          </p:nvSpPr>
          <p:spPr bwMode="auto">
            <a:xfrm flipV="1">
              <a:off x="6644625" y="4901654"/>
              <a:ext cx="0" cy="12192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FF"/>
                </a:solidFill>
                <a:effectLst/>
                <a:uLnTx/>
                <a:uFillTx/>
                <a:latin typeface="Times New Roman" pitchFamily="18" charset="0"/>
                <a:ea typeface="宋体" pitchFamily="2" charset="-122"/>
              </a:endParaRPr>
            </a:p>
          </p:txBody>
        </p:sp>
        <p:sp>
          <p:nvSpPr>
            <p:cNvPr id="11" name="Line 10"/>
            <p:cNvSpPr>
              <a:spLocks noChangeShapeType="1"/>
            </p:cNvSpPr>
            <p:nvPr/>
          </p:nvSpPr>
          <p:spPr bwMode="auto">
            <a:xfrm>
              <a:off x="6565250" y="6178004"/>
              <a:ext cx="0" cy="26987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FF"/>
                </a:solidFill>
                <a:effectLst/>
                <a:uLnTx/>
                <a:uFillTx/>
                <a:latin typeface="Times New Roman" pitchFamily="18" charset="0"/>
                <a:ea typeface="宋体" pitchFamily="2" charset="-122"/>
              </a:endParaRPr>
            </a:p>
          </p:txBody>
        </p:sp>
        <p:sp>
          <p:nvSpPr>
            <p:cNvPr id="12" name="Line 11"/>
            <p:cNvSpPr>
              <a:spLocks noChangeShapeType="1"/>
            </p:cNvSpPr>
            <p:nvPr/>
          </p:nvSpPr>
          <p:spPr bwMode="auto">
            <a:xfrm flipV="1">
              <a:off x="6639863" y="6165304"/>
              <a:ext cx="0" cy="26987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FF"/>
                </a:solidFill>
                <a:effectLst/>
                <a:uLnTx/>
                <a:uFillTx/>
                <a:latin typeface="Times New Roman" pitchFamily="18" charset="0"/>
                <a:ea typeface="宋体" pitchFamily="2" charset="-122"/>
              </a:endParaRPr>
            </a:p>
          </p:txBody>
        </p:sp>
        <p:sp>
          <p:nvSpPr>
            <p:cNvPr id="13" name="Line 12"/>
            <p:cNvSpPr>
              <a:spLocks noChangeShapeType="1"/>
            </p:cNvSpPr>
            <p:nvPr/>
          </p:nvSpPr>
          <p:spPr bwMode="auto">
            <a:xfrm flipV="1">
              <a:off x="6585888" y="4901654"/>
              <a:ext cx="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FF"/>
                </a:solidFill>
                <a:effectLst/>
                <a:uLnTx/>
                <a:uFillTx/>
                <a:latin typeface="Times New Roman" pitchFamily="18" charset="0"/>
                <a:ea typeface="宋体" pitchFamily="2" charset="-122"/>
              </a:endParaRPr>
            </a:p>
          </p:txBody>
        </p:sp>
        <p:sp>
          <p:nvSpPr>
            <p:cNvPr id="14" name="Line 13"/>
            <p:cNvSpPr>
              <a:spLocks noChangeShapeType="1"/>
            </p:cNvSpPr>
            <p:nvPr/>
          </p:nvSpPr>
          <p:spPr bwMode="auto">
            <a:xfrm>
              <a:off x="6593825" y="6158954"/>
              <a:ext cx="1219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FF"/>
                </a:solidFill>
                <a:effectLst/>
                <a:uLnTx/>
                <a:uFillTx/>
                <a:latin typeface="Times New Roman" pitchFamily="18" charset="0"/>
                <a:ea typeface="宋体" pitchFamily="2" charset="-122"/>
              </a:endParaRPr>
            </a:p>
          </p:txBody>
        </p:sp>
        <p:pic>
          <p:nvPicPr>
            <p:cNvPr id="15"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9125" y="6119267"/>
              <a:ext cx="2794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p:nvSpPr>
          <p:spPr bwMode="auto">
            <a:xfrm>
              <a:off x="6697013" y="5442992"/>
              <a:ext cx="1285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8080"/>
                  </a:solidFill>
                  <a:miter lim="800000"/>
                  <a:headEnd/>
                  <a:tailEnd/>
                </a14:hiddenLine>
              </a:ext>
            </a:extLst>
          </p:spPr>
          <p:txBody>
            <a:bodyPr lIns="12700" tIns="12700" rIns="12700" bIns="12700"/>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楷体_GB2312" pitchFamily="49" charset="-122"/>
                  <a:ea typeface="楷体_GB2312" pitchFamily="49" charset="-122"/>
                </a:rPr>
                <a:t>反射光</a:t>
              </a:r>
              <a:r>
                <a:rPr kumimoji="1" lang="en-US" altLang="zh-CN" sz="2000" b="1" i="0" u="none" strike="noStrike" kern="1200" cap="none" spc="0" normalizeH="0" baseline="0" noProof="0">
                  <a:ln>
                    <a:noFill/>
                  </a:ln>
                  <a:solidFill>
                    <a:srgbClr val="0000FF"/>
                  </a:solidFill>
                  <a:effectLst/>
                  <a:uLnTx/>
                  <a:uFillTx/>
                  <a:latin typeface="楷体_GB2312" pitchFamily="49" charset="-122"/>
                  <a:ea typeface="楷体_GB2312" pitchFamily="49" charset="-122"/>
                </a:rPr>
                <a:t>1</a:t>
              </a:r>
            </a:p>
          </p:txBody>
        </p:sp>
        <p:sp>
          <p:nvSpPr>
            <p:cNvPr id="17" name="Rectangle 16"/>
            <p:cNvSpPr>
              <a:spLocks noChangeArrowheads="1"/>
            </p:cNvSpPr>
            <p:nvPr/>
          </p:nvSpPr>
          <p:spPr bwMode="auto">
            <a:xfrm>
              <a:off x="6835125" y="4896892"/>
              <a:ext cx="12731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8080"/>
                  </a:solidFill>
                  <a:miter lim="800000"/>
                  <a:headEnd/>
                  <a:tailEnd/>
                </a14:hiddenLine>
              </a:ext>
            </a:extLst>
          </p:spPr>
          <p:txBody>
            <a:bodyPr lIns="12700" tIns="12700" rIns="12700" bIns="12700"/>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rPr>
                <a:t>反射光</a:t>
              </a:r>
              <a:r>
                <a:rPr kumimoji="1" lang="en-US" altLang="zh-CN" sz="20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rPr>
                <a:t>2</a:t>
              </a:r>
            </a:p>
          </p:txBody>
        </p:sp>
        <p:sp>
          <p:nvSpPr>
            <p:cNvPr id="18" name="Rectangle 17"/>
            <p:cNvSpPr>
              <a:spLocks noChangeArrowheads="1"/>
            </p:cNvSpPr>
            <p:nvPr/>
          </p:nvSpPr>
          <p:spPr bwMode="auto">
            <a:xfrm>
              <a:off x="6130275" y="4438104"/>
              <a:ext cx="10112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8080"/>
                  </a:solidFill>
                  <a:miter lim="800000"/>
                  <a:headEnd/>
                  <a:tailEnd/>
                </a14:hiddenLine>
              </a:ext>
            </a:extLst>
          </p:spPr>
          <p:txBody>
            <a:bodyPr lIns="12700" tIns="12700" rIns="12700" bIns="12700"/>
            <a:lstStyle>
              <a:defPPr>
                <a:defRPr lang="zh-CN"/>
              </a:defPPr>
              <a:lvl1pPr algn="l" rtl="0" fontAlgn="base">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FF"/>
                  </a:solidFill>
                  <a:effectLst/>
                  <a:uLnTx/>
                  <a:uFillTx/>
                  <a:latin typeface="Times New Roman" pitchFamily="18" charset="0"/>
                  <a:ea typeface="楷体_GB2312" pitchFamily="49" charset="-122"/>
                </a:rPr>
                <a:t>入射光</a:t>
              </a:r>
            </a:p>
          </p:txBody>
        </p:sp>
        <p:pic>
          <p:nvPicPr>
            <p:cNvPr id="1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3350" y="5897017"/>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Text Box 11"/>
          <p:cNvSpPr txBox="1">
            <a:spLocks noChangeArrowheads="1"/>
          </p:cNvSpPr>
          <p:nvPr/>
        </p:nvSpPr>
        <p:spPr bwMode="auto">
          <a:xfrm>
            <a:off x="2361463" y="3955708"/>
            <a:ext cx="24117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en-US" altLang="zh-CN" dirty="0">
                <a:solidFill>
                  <a:srgbClr val="0000FF"/>
                </a:solidFill>
              </a:rPr>
              <a:t>— </a:t>
            </a:r>
            <a:r>
              <a:rPr lang="zh-CN" altLang="en-US" dirty="0">
                <a:solidFill>
                  <a:srgbClr val="0000FF"/>
                </a:solidFill>
              </a:rPr>
              <a:t>明纹条件     </a:t>
            </a:r>
          </a:p>
        </p:txBody>
      </p:sp>
      <p:sp>
        <p:nvSpPr>
          <p:cNvPr id="21" name="Text Box 13"/>
          <p:cNvSpPr txBox="1">
            <a:spLocks noChangeArrowheads="1"/>
          </p:cNvSpPr>
          <p:nvPr/>
        </p:nvSpPr>
        <p:spPr bwMode="auto">
          <a:xfrm>
            <a:off x="2338120" y="5838076"/>
            <a:ext cx="292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en-US" altLang="zh-CN" dirty="0">
                <a:solidFill>
                  <a:srgbClr val="0000FF"/>
                </a:solidFill>
              </a:rPr>
              <a:t>— </a:t>
            </a:r>
            <a:r>
              <a:rPr lang="zh-CN" altLang="en-US" dirty="0">
                <a:solidFill>
                  <a:srgbClr val="0000FF"/>
                </a:solidFill>
              </a:rPr>
              <a:t>暗纹条件      </a:t>
            </a:r>
          </a:p>
        </p:txBody>
      </p:sp>
      <p:graphicFrame>
        <p:nvGraphicFramePr>
          <p:cNvPr id="22" name="对象 21"/>
          <p:cNvGraphicFramePr>
            <a:graphicFrameLocks noChangeAspect="1"/>
          </p:cNvGraphicFramePr>
          <p:nvPr>
            <p:extLst>
              <p:ext uri="{D42A27DB-BD31-4B8C-83A1-F6EECF244321}">
                <p14:modId xmlns:p14="http://schemas.microsoft.com/office/powerpoint/2010/main" val="757237299"/>
              </p:ext>
            </p:extLst>
          </p:nvPr>
        </p:nvGraphicFramePr>
        <p:xfrm>
          <a:off x="6464" y="4520654"/>
          <a:ext cx="6508750" cy="1331913"/>
        </p:xfrm>
        <a:graphic>
          <a:graphicData uri="http://schemas.openxmlformats.org/presentationml/2006/ole">
            <mc:AlternateContent xmlns:mc="http://schemas.openxmlformats.org/markup-compatibility/2006">
              <mc:Choice xmlns:v="urn:schemas-microsoft-com:vml" Requires="v">
                <p:oleObj spid="_x0000_s6161" name="Equation" r:id="rId6" imgW="2730240" imgH="558720" progId="Equation.DSMT4">
                  <p:embed/>
                </p:oleObj>
              </mc:Choice>
              <mc:Fallback>
                <p:oleObj name="Equation" r:id="rId6" imgW="2730240" imgH="558720" progId="Equation.DSMT4">
                  <p:embed/>
                  <p:pic>
                    <p:nvPicPr>
                      <p:cNvPr id="0" name=""/>
                      <p:cNvPicPr/>
                      <p:nvPr/>
                    </p:nvPicPr>
                    <p:blipFill>
                      <a:blip r:embed="rId7"/>
                      <a:stretch>
                        <a:fillRect/>
                      </a:stretch>
                    </p:blipFill>
                    <p:spPr>
                      <a:xfrm>
                        <a:off x="6464" y="4520654"/>
                        <a:ext cx="6508750" cy="1331913"/>
                      </a:xfrm>
                      <a:prstGeom prst="rect">
                        <a:avLst/>
                      </a:prstGeom>
                    </p:spPr>
                  </p:pic>
                </p:oleObj>
              </mc:Fallback>
            </mc:AlternateContent>
          </a:graphicData>
        </a:graphic>
      </p:graphicFrame>
      <p:sp>
        <p:nvSpPr>
          <p:cNvPr id="23" name="椭圆 22"/>
          <p:cNvSpPr/>
          <p:nvPr/>
        </p:nvSpPr>
        <p:spPr>
          <a:xfrm>
            <a:off x="-52272" y="4603000"/>
            <a:ext cx="2140152" cy="1235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399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1000"/>
                                        <p:tgtEl>
                                          <p:spTgt spid="2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1" grpId="0"/>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9"/>
          <p:cNvGraphicFramePr>
            <a:graphicFrameLocks noChangeAspect="1"/>
          </p:cNvGraphicFramePr>
          <p:nvPr>
            <p:extLst>
              <p:ext uri="{D42A27DB-BD31-4B8C-83A1-F6EECF244321}">
                <p14:modId xmlns:p14="http://schemas.microsoft.com/office/powerpoint/2010/main" val="3304331327"/>
              </p:ext>
            </p:extLst>
          </p:nvPr>
        </p:nvGraphicFramePr>
        <p:xfrm>
          <a:off x="63944" y="-24479"/>
          <a:ext cx="5894388" cy="1308100"/>
        </p:xfrm>
        <a:graphic>
          <a:graphicData uri="http://schemas.openxmlformats.org/presentationml/2006/ole">
            <mc:AlternateContent xmlns:mc="http://schemas.openxmlformats.org/markup-compatibility/2006">
              <mc:Choice xmlns:v="urn:schemas-microsoft-com:vml" Requires="v">
                <p:oleObj spid="_x0000_s7223" name="Equation" r:id="rId3" imgW="2247840" imgH="482400" progId="Equation.DSMT4">
                  <p:embed/>
                </p:oleObj>
              </mc:Choice>
              <mc:Fallback>
                <p:oleObj name="Equation" r:id="rId3" imgW="2247840" imgH="482400" progId="Equation.DSMT4">
                  <p:embed/>
                  <p:pic>
                    <p:nvPicPr>
                      <p:cNvPr id="0" name=""/>
                      <p:cNvPicPr>
                        <a:picLocks noChangeAspect="1" noChangeArrowheads="1"/>
                      </p:cNvPicPr>
                      <p:nvPr/>
                    </p:nvPicPr>
                    <p:blipFill>
                      <a:blip r:embed="rId4"/>
                      <a:srcRect/>
                      <a:stretch>
                        <a:fillRect/>
                      </a:stretch>
                    </p:blipFill>
                    <p:spPr bwMode="auto">
                      <a:xfrm>
                        <a:off x="63944" y="-24479"/>
                        <a:ext cx="5894388"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33"/>
          <p:cNvSpPr txBox="1">
            <a:spLocks noChangeArrowheads="1"/>
          </p:cNvSpPr>
          <p:nvPr/>
        </p:nvSpPr>
        <p:spPr bwMode="auto">
          <a:xfrm>
            <a:off x="334481" y="1400176"/>
            <a:ext cx="4113424"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rPr>
              <a:t>一系列明暗相间的、平行于棱边的平直条纹。</a:t>
            </a:r>
          </a:p>
        </p:txBody>
      </p:sp>
      <p:grpSp>
        <p:nvGrpSpPr>
          <p:cNvPr id="4" name="组合 3"/>
          <p:cNvGrpSpPr/>
          <p:nvPr/>
        </p:nvGrpSpPr>
        <p:grpSpPr>
          <a:xfrm>
            <a:off x="4746556" y="-49879"/>
            <a:ext cx="4322763" cy="2667000"/>
            <a:chOff x="4635500" y="4218384"/>
            <a:chExt cx="4322763" cy="2667000"/>
          </a:xfrm>
        </p:grpSpPr>
        <p:grpSp>
          <p:nvGrpSpPr>
            <p:cNvPr id="5" name="Group 3"/>
            <p:cNvGrpSpPr>
              <a:grpSpLocks/>
            </p:cNvGrpSpPr>
            <p:nvPr/>
          </p:nvGrpSpPr>
          <p:grpSpPr bwMode="auto">
            <a:xfrm>
              <a:off x="4864100" y="4218384"/>
              <a:ext cx="4094163" cy="2667000"/>
              <a:chOff x="2496" y="1920"/>
              <a:chExt cx="2579" cy="1673"/>
            </a:xfrm>
          </p:grpSpPr>
          <p:sp>
            <p:nvSpPr>
              <p:cNvPr id="30" name="AutoShape 4"/>
              <p:cNvSpPr>
                <a:spLocks noChangeArrowheads="1"/>
              </p:cNvSpPr>
              <p:nvPr/>
            </p:nvSpPr>
            <p:spPr bwMode="auto">
              <a:xfrm rot="1901216">
                <a:off x="2496" y="1920"/>
                <a:ext cx="2293" cy="1673"/>
              </a:xfrm>
              <a:prstGeom prst="parallelogram">
                <a:avLst>
                  <a:gd name="adj" fmla="val 80218"/>
                </a:avLst>
              </a:prstGeom>
              <a:solidFill>
                <a:srgbClr val="C9F7FF"/>
              </a:solidFill>
              <a:ln w="9525">
                <a:solidFill>
                  <a:srgbClr val="FFFFFF"/>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31" name="AutoShape 5"/>
              <p:cNvSpPr>
                <a:spLocks noChangeArrowheads="1"/>
              </p:cNvSpPr>
              <p:nvPr/>
            </p:nvSpPr>
            <p:spPr bwMode="auto">
              <a:xfrm rot="21426949" flipH="1">
                <a:off x="3011" y="2692"/>
                <a:ext cx="2064" cy="624"/>
              </a:xfrm>
              <a:prstGeom prst="rtTriangle">
                <a:avLst/>
              </a:prstGeom>
              <a:gradFill rotWithShape="0">
                <a:gsLst>
                  <a:gs pos="0">
                    <a:srgbClr val="808080"/>
                  </a:gs>
                  <a:gs pos="50000">
                    <a:srgbClr val="808080">
                      <a:gamma/>
                      <a:shade val="96078"/>
                      <a:invGamma/>
                    </a:srgbClr>
                  </a:gs>
                  <a:gs pos="100000">
                    <a:srgbClr val="808080"/>
                  </a:gs>
                </a:gsLst>
                <a:lin ang="5400000" scaled="1"/>
              </a:gradFill>
              <a:ln w="9525">
                <a:solidFill>
                  <a:srgbClr val="FFFFFF"/>
                </a:solidFill>
                <a:miter lim="800000"/>
                <a:headEnd/>
                <a:tailEnd/>
              </a:ln>
              <a:effectLst/>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grpSp>
        <p:sp>
          <p:nvSpPr>
            <p:cNvPr id="6" name="AutoShape 6"/>
            <p:cNvSpPr>
              <a:spLocks noChangeArrowheads="1"/>
            </p:cNvSpPr>
            <p:nvPr/>
          </p:nvSpPr>
          <p:spPr bwMode="auto">
            <a:xfrm rot="20352843" flipH="1">
              <a:off x="4635500" y="5466159"/>
              <a:ext cx="1150938" cy="1214438"/>
            </a:xfrm>
            <a:prstGeom prst="parallelogram">
              <a:avLst>
                <a:gd name="adj" fmla="val 83593"/>
              </a:avLst>
            </a:prstGeom>
            <a:solidFill>
              <a:srgbClr val="000099"/>
            </a:solidFill>
            <a:ln w="9525">
              <a:solidFill>
                <a:srgbClr val="FFFFFF"/>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7" name="AutoShape 7"/>
            <p:cNvSpPr>
              <a:spLocks noChangeArrowheads="1"/>
            </p:cNvSpPr>
            <p:nvPr/>
          </p:nvSpPr>
          <p:spPr bwMode="auto">
            <a:xfrm rot="20381440" flipH="1">
              <a:off x="4818063" y="5399484"/>
              <a:ext cx="1149350" cy="1214438"/>
            </a:xfrm>
            <a:prstGeom prst="parallelogram">
              <a:avLst>
                <a:gd name="adj" fmla="val 83593"/>
              </a:avLst>
            </a:prstGeom>
            <a:solidFill>
              <a:srgbClr val="FFFF99"/>
            </a:solidFill>
            <a:ln w="9525">
              <a:solidFill>
                <a:srgbClr val="FFFFFF"/>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8" name="AutoShape 8"/>
            <p:cNvSpPr>
              <a:spLocks noChangeArrowheads="1"/>
            </p:cNvSpPr>
            <p:nvPr/>
          </p:nvSpPr>
          <p:spPr bwMode="auto">
            <a:xfrm rot="20381440" flipH="1">
              <a:off x="4999038" y="5334397"/>
              <a:ext cx="1150937" cy="1214437"/>
            </a:xfrm>
            <a:prstGeom prst="parallelogram">
              <a:avLst>
                <a:gd name="adj" fmla="val 83593"/>
              </a:avLst>
            </a:prstGeom>
            <a:solidFill>
              <a:srgbClr val="000099"/>
            </a:solidFill>
            <a:ln w="9525">
              <a:solidFill>
                <a:srgbClr val="FFFFFF"/>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9" name="AutoShape 9"/>
            <p:cNvSpPr>
              <a:spLocks noChangeArrowheads="1"/>
            </p:cNvSpPr>
            <p:nvPr/>
          </p:nvSpPr>
          <p:spPr bwMode="auto">
            <a:xfrm rot="20381440" flipH="1">
              <a:off x="5181600" y="5267722"/>
              <a:ext cx="1149350" cy="1214437"/>
            </a:xfrm>
            <a:prstGeom prst="parallelogram">
              <a:avLst>
                <a:gd name="adj" fmla="val 83593"/>
              </a:avLst>
            </a:prstGeom>
            <a:solidFill>
              <a:srgbClr val="FFFF99"/>
            </a:solidFill>
            <a:ln w="9525">
              <a:solidFill>
                <a:srgbClr val="FFFFFF"/>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grpSp>
          <p:nvGrpSpPr>
            <p:cNvPr id="10" name="Group 10"/>
            <p:cNvGrpSpPr>
              <a:grpSpLocks/>
            </p:cNvGrpSpPr>
            <p:nvPr/>
          </p:nvGrpSpPr>
          <p:grpSpPr bwMode="auto">
            <a:xfrm>
              <a:off x="5543549" y="4294587"/>
              <a:ext cx="3200400" cy="2046289"/>
              <a:chOff x="3404" y="2064"/>
              <a:chExt cx="2016" cy="1289"/>
            </a:xfrm>
          </p:grpSpPr>
          <p:sp>
            <p:nvSpPr>
              <p:cNvPr id="15" name="AutoShape 11"/>
              <p:cNvSpPr>
                <a:spLocks noChangeArrowheads="1"/>
              </p:cNvSpPr>
              <p:nvPr/>
            </p:nvSpPr>
            <p:spPr bwMode="auto">
              <a:xfrm rot="20381440" flipH="1">
                <a:off x="3404" y="2592"/>
                <a:ext cx="729" cy="761"/>
              </a:xfrm>
              <a:prstGeom prst="parallelogram">
                <a:avLst>
                  <a:gd name="adj" fmla="val 83593"/>
                </a:avLst>
              </a:prstGeom>
              <a:solidFill>
                <a:srgbClr val="FFFF99"/>
              </a:solidFill>
              <a:ln w="9525">
                <a:solidFill>
                  <a:srgbClr val="FFFFFF"/>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grpSp>
            <p:nvGrpSpPr>
              <p:cNvPr id="16" name="Group 12"/>
              <p:cNvGrpSpPr>
                <a:grpSpLocks/>
              </p:cNvGrpSpPr>
              <p:nvPr/>
            </p:nvGrpSpPr>
            <p:grpSpPr bwMode="auto">
              <a:xfrm>
                <a:off x="3552" y="2064"/>
                <a:ext cx="1868" cy="1247"/>
                <a:chOff x="1252" y="864"/>
                <a:chExt cx="1868" cy="1247"/>
              </a:xfrm>
            </p:grpSpPr>
            <p:sp>
              <p:nvSpPr>
                <p:cNvPr id="17" name="AutoShape 13"/>
                <p:cNvSpPr>
                  <a:spLocks noChangeArrowheads="1"/>
                </p:cNvSpPr>
                <p:nvPr/>
              </p:nvSpPr>
              <p:spPr bwMode="auto">
                <a:xfrm rot="20354297" flipH="1">
                  <a:off x="1252" y="1343"/>
                  <a:ext cx="716" cy="768"/>
                </a:xfrm>
                <a:prstGeom prst="parallelogram">
                  <a:avLst>
                    <a:gd name="adj" fmla="val 83593"/>
                  </a:avLst>
                </a:prstGeom>
                <a:solidFill>
                  <a:srgbClr val="0000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18" name="AutoShape 14"/>
                <p:cNvSpPr>
                  <a:spLocks noChangeArrowheads="1"/>
                </p:cNvSpPr>
                <p:nvPr/>
              </p:nvSpPr>
              <p:spPr bwMode="auto">
                <a:xfrm rot="20382894" flipH="1">
                  <a:off x="1362" y="1322"/>
                  <a:ext cx="716" cy="742"/>
                </a:xfrm>
                <a:prstGeom prst="parallelogram">
                  <a:avLst>
                    <a:gd name="adj" fmla="val 83593"/>
                  </a:avLst>
                </a:prstGeom>
                <a:solidFill>
                  <a:srgbClr val="FFFF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19" name="AutoShape 15"/>
                <p:cNvSpPr>
                  <a:spLocks noChangeArrowheads="1"/>
                </p:cNvSpPr>
                <p:nvPr/>
              </p:nvSpPr>
              <p:spPr bwMode="auto">
                <a:xfrm rot="20382894" flipH="1">
                  <a:off x="1473" y="1276"/>
                  <a:ext cx="715" cy="742"/>
                </a:xfrm>
                <a:prstGeom prst="parallelogram">
                  <a:avLst>
                    <a:gd name="adj" fmla="val 83593"/>
                  </a:avLst>
                </a:prstGeom>
                <a:solidFill>
                  <a:srgbClr val="0000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20" name="AutoShape 16"/>
                <p:cNvSpPr>
                  <a:spLocks noChangeArrowheads="1"/>
                </p:cNvSpPr>
                <p:nvPr/>
              </p:nvSpPr>
              <p:spPr bwMode="auto">
                <a:xfrm rot="20382894" flipH="1">
                  <a:off x="1585" y="1235"/>
                  <a:ext cx="715" cy="742"/>
                </a:xfrm>
                <a:prstGeom prst="parallelogram">
                  <a:avLst>
                    <a:gd name="adj" fmla="val 83593"/>
                  </a:avLst>
                </a:prstGeom>
                <a:solidFill>
                  <a:srgbClr val="FFFF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21" name="AutoShape 17"/>
                <p:cNvSpPr>
                  <a:spLocks noChangeArrowheads="1"/>
                </p:cNvSpPr>
                <p:nvPr/>
              </p:nvSpPr>
              <p:spPr bwMode="auto">
                <a:xfrm rot="20382894" flipH="1">
                  <a:off x="1698" y="1194"/>
                  <a:ext cx="716" cy="743"/>
                </a:xfrm>
                <a:prstGeom prst="parallelogram">
                  <a:avLst>
                    <a:gd name="adj" fmla="val 83593"/>
                  </a:avLst>
                </a:prstGeom>
                <a:solidFill>
                  <a:srgbClr val="0000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grpSp>
              <p:nvGrpSpPr>
                <p:cNvPr id="22" name="Group 18"/>
                <p:cNvGrpSpPr>
                  <a:grpSpLocks/>
                </p:cNvGrpSpPr>
                <p:nvPr/>
              </p:nvGrpSpPr>
              <p:grpSpPr bwMode="auto">
                <a:xfrm>
                  <a:off x="1818" y="956"/>
                  <a:ext cx="1277" cy="945"/>
                  <a:chOff x="4080" y="1210"/>
                  <a:chExt cx="1275" cy="1010"/>
                </a:xfrm>
              </p:grpSpPr>
              <p:sp>
                <p:nvSpPr>
                  <p:cNvPr id="24" name="AutoShape 19"/>
                  <p:cNvSpPr>
                    <a:spLocks noChangeArrowheads="1"/>
                  </p:cNvSpPr>
                  <p:nvPr/>
                </p:nvSpPr>
                <p:spPr bwMode="auto">
                  <a:xfrm rot="20382894" flipH="1">
                    <a:off x="4080" y="1426"/>
                    <a:ext cx="713" cy="794"/>
                  </a:xfrm>
                  <a:prstGeom prst="parallelogram">
                    <a:avLst>
                      <a:gd name="adj" fmla="val 83593"/>
                    </a:avLst>
                  </a:prstGeom>
                  <a:solidFill>
                    <a:srgbClr val="FFFF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25" name="AutoShape 20"/>
                  <p:cNvSpPr>
                    <a:spLocks noChangeArrowheads="1"/>
                  </p:cNvSpPr>
                  <p:nvPr/>
                </p:nvSpPr>
                <p:spPr bwMode="auto">
                  <a:xfrm rot="20382894" flipH="1">
                    <a:off x="4196" y="1380"/>
                    <a:ext cx="708" cy="795"/>
                  </a:xfrm>
                  <a:prstGeom prst="parallelogram">
                    <a:avLst>
                      <a:gd name="adj" fmla="val 83593"/>
                    </a:avLst>
                  </a:prstGeom>
                  <a:solidFill>
                    <a:srgbClr val="0000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26" name="AutoShape 21"/>
                  <p:cNvSpPr>
                    <a:spLocks noChangeArrowheads="1"/>
                  </p:cNvSpPr>
                  <p:nvPr/>
                </p:nvSpPr>
                <p:spPr bwMode="auto">
                  <a:xfrm rot="20382894" flipH="1">
                    <a:off x="4305" y="1339"/>
                    <a:ext cx="713" cy="794"/>
                  </a:xfrm>
                  <a:prstGeom prst="parallelogram">
                    <a:avLst>
                      <a:gd name="adj" fmla="val 83593"/>
                    </a:avLst>
                  </a:prstGeom>
                  <a:solidFill>
                    <a:srgbClr val="FFFF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27" name="AutoShape 22"/>
                  <p:cNvSpPr>
                    <a:spLocks noChangeArrowheads="1"/>
                  </p:cNvSpPr>
                  <p:nvPr/>
                </p:nvSpPr>
                <p:spPr bwMode="auto">
                  <a:xfrm rot="20382894" flipH="1">
                    <a:off x="4416" y="1296"/>
                    <a:ext cx="714" cy="793"/>
                  </a:xfrm>
                  <a:prstGeom prst="parallelogram">
                    <a:avLst>
                      <a:gd name="adj" fmla="val 83593"/>
                    </a:avLst>
                  </a:prstGeom>
                  <a:solidFill>
                    <a:srgbClr val="0000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28" name="AutoShape 23"/>
                  <p:cNvSpPr>
                    <a:spLocks noChangeArrowheads="1"/>
                  </p:cNvSpPr>
                  <p:nvPr/>
                </p:nvSpPr>
                <p:spPr bwMode="auto">
                  <a:xfrm rot="20382894" flipH="1">
                    <a:off x="4529" y="1253"/>
                    <a:ext cx="714" cy="794"/>
                  </a:xfrm>
                  <a:prstGeom prst="parallelogram">
                    <a:avLst>
                      <a:gd name="adj" fmla="val 83593"/>
                    </a:avLst>
                  </a:prstGeom>
                  <a:solidFill>
                    <a:srgbClr val="FFFF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29" name="AutoShape 24"/>
                  <p:cNvSpPr>
                    <a:spLocks noChangeArrowheads="1"/>
                  </p:cNvSpPr>
                  <p:nvPr/>
                </p:nvSpPr>
                <p:spPr bwMode="auto">
                  <a:xfrm rot="20382894" flipH="1">
                    <a:off x="4641" y="1210"/>
                    <a:ext cx="714" cy="794"/>
                  </a:xfrm>
                  <a:prstGeom prst="parallelogram">
                    <a:avLst>
                      <a:gd name="adj" fmla="val 83593"/>
                    </a:avLst>
                  </a:prstGeom>
                  <a:solidFill>
                    <a:srgbClr val="000099"/>
                  </a:solidFill>
                  <a:ln w="9525">
                    <a:solidFill>
                      <a:srgbClr val="000099"/>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grpSp>
            <p:sp>
              <p:nvSpPr>
                <p:cNvPr id="23" name="AutoShape 25"/>
                <p:cNvSpPr>
                  <a:spLocks noChangeArrowheads="1"/>
                </p:cNvSpPr>
                <p:nvPr/>
              </p:nvSpPr>
              <p:spPr bwMode="auto">
                <a:xfrm rot="19916224" flipH="1">
                  <a:off x="2544" y="864"/>
                  <a:ext cx="576" cy="864"/>
                </a:xfrm>
                <a:prstGeom prst="parallelogram">
                  <a:avLst>
                    <a:gd name="adj" fmla="val 88806"/>
                  </a:avLst>
                </a:prstGeom>
                <a:solidFill>
                  <a:srgbClr val="FFFF99"/>
                </a:solidFill>
                <a:ln w="9525">
                  <a:solidFill>
                    <a:srgbClr val="FFFFCC"/>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grpSp>
        </p:grpSp>
        <p:sp>
          <p:nvSpPr>
            <p:cNvPr id="11" name="AutoShape 26"/>
            <p:cNvSpPr>
              <a:spLocks noChangeArrowheads="1"/>
            </p:cNvSpPr>
            <p:nvPr/>
          </p:nvSpPr>
          <p:spPr bwMode="auto">
            <a:xfrm rot="20158151" flipH="1">
              <a:off x="5400675" y="5147072"/>
              <a:ext cx="1066800" cy="1295400"/>
            </a:xfrm>
            <a:prstGeom prst="parallelogram">
              <a:avLst>
                <a:gd name="adj" fmla="val 80259"/>
              </a:avLst>
            </a:prstGeom>
            <a:solidFill>
              <a:srgbClr val="000099"/>
            </a:solidFill>
            <a:ln w="9525">
              <a:solidFill>
                <a:srgbClr val="FFFFFF"/>
              </a:solidFill>
              <a:miter lim="800000"/>
              <a:headEnd/>
              <a:tailEnd/>
            </a:ln>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12" name="AutoShape 27"/>
            <p:cNvSpPr>
              <a:spLocks noChangeArrowheads="1"/>
            </p:cNvSpPr>
            <p:nvPr/>
          </p:nvSpPr>
          <p:spPr bwMode="auto">
            <a:xfrm rot="21433291" flipH="1">
              <a:off x="5702300" y="5437584"/>
              <a:ext cx="3209925" cy="984250"/>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13" name="Line 35"/>
            <p:cNvSpPr>
              <a:spLocks noChangeAspect="1" noChangeShapeType="1"/>
            </p:cNvSpPr>
            <p:nvPr/>
          </p:nvSpPr>
          <p:spPr bwMode="auto">
            <a:xfrm>
              <a:off x="7639050" y="5842397"/>
              <a:ext cx="0" cy="576262"/>
            </a:xfrm>
            <a:prstGeom prst="line">
              <a:avLst/>
            </a:prstGeom>
            <a:noFill/>
            <a:ln w="25400">
              <a:solidFill>
                <a:srgbClr val="FFFFFF"/>
              </a:solidFill>
              <a:round/>
              <a:headEnd type="stealth" w="med" len="lg"/>
              <a:tailEnd type="stealth" w="med" len="lg"/>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endParaRPr>
            </a:p>
          </p:txBody>
        </p:sp>
        <p:sp>
          <p:nvSpPr>
            <p:cNvPr id="14" name="Rectangle 36"/>
            <p:cNvSpPr>
              <a:spLocks noChangeArrowheads="1"/>
            </p:cNvSpPr>
            <p:nvPr/>
          </p:nvSpPr>
          <p:spPr bwMode="auto">
            <a:xfrm>
              <a:off x="7308850" y="5839222"/>
              <a:ext cx="341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defPPr>
                <a:defRPr lang="zh-CN"/>
              </a:defPPr>
              <a:lvl1pPr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800" b="1" kern="1200">
                  <a:solidFill>
                    <a:schemeClr val="hlink"/>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hlink"/>
                  </a:solidFill>
                  <a:latin typeface="Times New Roman" panose="02020603050405020304" pitchFamily="18" charset="0"/>
                  <a:ea typeface="楷体_GB2312" pitchFamily="49"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1"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rPr>
                <a:t>d</a:t>
              </a:r>
              <a:endParaRPr kumimoji="1" lang="en-US" altLang="zh-CN" sz="2800" b="1" i="1"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endParaRPr>
            </a:p>
          </p:txBody>
        </p:sp>
      </p:grpSp>
      <p:graphicFrame>
        <p:nvGraphicFramePr>
          <p:cNvPr id="32" name="Object 98"/>
          <p:cNvGraphicFramePr>
            <a:graphicFrameLocks noChangeAspect="1"/>
          </p:cNvGraphicFramePr>
          <p:nvPr>
            <p:extLst>
              <p:ext uri="{D42A27DB-BD31-4B8C-83A1-F6EECF244321}">
                <p14:modId xmlns:p14="http://schemas.microsoft.com/office/powerpoint/2010/main" val="3023739059"/>
              </p:ext>
            </p:extLst>
          </p:nvPr>
        </p:nvGraphicFramePr>
        <p:xfrm>
          <a:off x="819944" y="2922810"/>
          <a:ext cx="2886075" cy="739775"/>
        </p:xfrm>
        <a:graphic>
          <a:graphicData uri="http://schemas.openxmlformats.org/presentationml/2006/ole">
            <mc:AlternateContent xmlns:mc="http://schemas.openxmlformats.org/markup-compatibility/2006">
              <mc:Choice xmlns:v="urn:schemas-microsoft-com:vml" Requires="v">
                <p:oleObj spid="_x0000_s7224" name="Equation" r:id="rId5" imgW="876300" imgH="219165" progId="Equation.3">
                  <p:embed/>
                </p:oleObj>
              </mc:Choice>
              <mc:Fallback>
                <p:oleObj name="Equation" r:id="rId5" imgW="876300" imgH="21916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944" y="2922810"/>
                        <a:ext cx="2886075"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99"/>
          <p:cNvSpPr txBox="1">
            <a:spLocks noChangeArrowheads="1"/>
          </p:cNvSpPr>
          <p:nvPr/>
        </p:nvSpPr>
        <p:spPr bwMode="auto">
          <a:xfrm>
            <a:off x="0" y="3749436"/>
            <a:ext cx="7705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00"/>
                </a:solidFill>
                <a:effectLst/>
                <a:uLnTx/>
                <a:uFillTx/>
                <a:latin typeface="Times New Roman" pitchFamily="18" charset="0"/>
                <a:ea typeface="宋体" pitchFamily="2" charset="-122"/>
              </a:rPr>
              <a:t>厚度差为光在劈尖介质中波长的 </a:t>
            </a:r>
            <a:r>
              <a:rPr kumimoji="1" lang="en-US" altLang="zh-CN" sz="2800" b="0" i="0" u="none" strike="noStrike" kern="0" cap="none" spc="0" normalizeH="0" baseline="0" noProof="0" dirty="0">
                <a:ln>
                  <a:noFill/>
                </a:ln>
                <a:solidFill>
                  <a:srgbClr val="3333CC"/>
                </a:solidFill>
                <a:effectLst/>
                <a:uLnTx/>
                <a:uFillTx/>
                <a:latin typeface="Times New Roman" pitchFamily="18" charset="0"/>
                <a:ea typeface="宋体" pitchFamily="2" charset="-122"/>
              </a:rPr>
              <a:t>1 / </a:t>
            </a:r>
            <a:r>
              <a:rPr kumimoji="1" lang="en-US" altLang="zh-CN" sz="2800" b="0" i="0" u="none" strike="noStrike" kern="0" cap="none" spc="0" normalizeH="0" baseline="0" noProof="0" dirty="0" smtClean="0">
                <a:ln>
                  <a:noFill/>
                </a:ln>
                <a:solidFill>
                  <a:srgbClr val="3333CC"/>
                </a:solidFill>
                <a:effectLst/>
                <a:uLnTx/>
                <a:uFillTx/>
                <a:latin typeface="Times New Roman" pitchFamily="18" charset="0"/>
                <a:ea typeface="宋体" pitchFamily="2" charset="-122"/>
              </a:rPr>
              <a:t>2</a:t>
            </a:r>
            <a:r>
              <a:rPr kumimoji="1" lang="en-US" altLang="zh-CN" sz="2800" b="0" i="1" u="none" strike="noStrike" kern="0" cap="none" spc="0" normalizeH="0" baseline="0" noProof="0" dirty="0" smtClean="0">
                <a:ln>
                  <a:noFill/>
                </a:ln>
                <a:solidFill>
                  <a:srgbClr val="3333CC"/>
                </a:solidFill>
                <a:effectLst/>
                <a:uLnTx/>
                <a:uFillTx/>
                <a:latin typeface="Times New Roman" pitchFamily="18" charset="0"/>
                <a:ea typeface="宋体" pitchFamily="2" charset="-122"/>
              </a:rPr>
              <a:t>n</a:t>
            </a:r>
            <a:r>
              <a:rPr kumimoji="1" lang="zh-CN" altLang="en-US" sz="2800" b="1"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 </a:t>
            </a:r>
            <a:endParaRPr kumimoji="1" lang="zh-CN" altLang="en-US" sz="2800" b="1" i="0" u="none" strike="noStrike" kern="0" cap="none" spc="0" normalizeH="0" baseline="0" noProof="0" dirty="0">
              <a:ln>
                <a:noFill/>
              </a:ln>
              <a:solidFill>
                <a:srgbClr val="FF0000"/>
              </a:solidFill>
              <a:effectLst/>
              <a:uLnTx/>
              <a:uFillTx/>
              <a:latin typeface="Times New Roman" pitchFamily="18" charset="0"/>
              <a:ea typeface="宋体" pitchFamily="2" charset="-122"/>
            </a:endParaRPr>
          </a:p>
        </p:txBody>
      </p:sp>
      <p:sp>
        <p:nvSpPr>
          <p:cNvPr id="34" name="Rectangle 103"/>
          <p:cNvSpPr>
            <a:spLocks noRot="1" noChangeArrowheads="1"/>
          </p:cNvSpPr>
          <p:nvPr/>
        </p:nvSpPr>
        <p:spPr bwMode="auto">
          <a:xfrm>
            <a:off x="-13970" y="2219325"/>
            <a:ext cx="828198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57200" indent="-457200" fontAlgn="base">
              <a:spcBef>
                <a:spcPct val="0"/>
              </a:spcBef>
              <a:spcAft>
                <a:spcPct val="0"/>
              </a:spcAft>
              <a:buFont typeface="Arial" panose="020B0604020202020204" pitchFamily="34" charset="0"/>
              <a:buChar char="•"/>
            </a:pPr>
            <a:r>
              <a:rPr lang="zh-CN" altLang="en-US" sz="3200" b="1" dirty="0" smtClean="0">
                <a:solidFill>
                  <a:srgbClr val="0000FF"/>
                </a:solidFill>
                <a:latin typeface="Times New Roman" pitchFamily="18" charset="0"/>
              </a:rPr>
              <a:t>两</a:t>
            </a:r>
            <a:r>
              <a:rPr lang="zh-CN" altLang="en-US" sz="3200" b="1" dirty="0">
                <a:solidFill>
                  <a:srgbClr val="0000FF"/>
                </a:solidFill>
                <a:latin typeface="Times New Roman" pitchFamily="18" charset="0"/>
              </a:rPr>
              <a:t>相邻明纹（或暗纹）对应空气层厚度差</a:t>
            </a:r>
            <a:endParaRPr lang="zh-CN" altLang="en-US" sz="3200" dirty="0">
              <a:solidFill>
                <a:srgbClr val="0000FF"/>
              </a:solidFill>
              <a:latin typeface="Times New Roman" pitchFamily="18" charset="0"/>
            </a:endParaRPr>
          </a:p>
        </p:txBody>
      </p:sp>
      <p:graphicFrame>
        <p:nvGraphicFramePr>
          <p:cNvPr id="35" name="Object 130"/>
          <p:cNvGraphicFramePr>
            <a:graphicFrameLocks noChangeAspect="1"/>
          </p:cNvGraphicFramePr>
          <p:nvPr>
            <p:extLst>
              <p:ext uri="{D42A27DB-BD31-4B8C-83A1-F6EECF244321}">
                <p14:modId xmlns:p14="http://schemas.microsoft.com/office/powerpoint/2010/main" val="4034445490"/>
              </p:ext>
            </p:extLst>
          </p:nvPr>
        </p:nvGraphicFramePr>
        <p:xfrm>
          <a:off x="6510772" y="2683396"/>
          <a:ext cx="1042988" cy="1184275"/>
        </p:xfrm>
        <a:graphic>
          <a:graphicData uri="http://schemas.openxmlformats.org/presentationml/2006/ole">
            <mc:AlternateContent xmlns:mc="http://schemas.openxmlformats.org/markup-compatibility/2006">
              <mc:Choice xmlns:v="urn:schemas-microsoft-com:vml" Requires="v">
                <p:oleObj spid="_x0000_s7225" name="Equation" r:id="rId7" imgW="342720" imgH="393480" progId="Equation.DSMT4">
                  <p:embed/>
                </p:oleObj>
              </mc:Choice>
              <mc:Fallback>
                <p:oleObj name="Equation" r:id="rId7" imgW="342720" imgH="393480" progId="Equation.DSMT4">
                  <p:embed/>
                  <p:pic>
                    <p:nvPicPr>
                      <p:cNvPr id="0" name=""/>
                      <p:cNvPicPr>
                        <a:picLocks noChangeAspect="1" noChangeArrowheads="1"/>
                      </p:cNvPicPr>
                      <p:nvPr/>
                    </p:nvPicPr>
                    <p:blipFill>
                      <a:blip r:embed="rId8"/>
                      <a:srcRect/>
                      <a:stretch>
                        <a:fillRect/>
                      </a:stretch>
                    </p:blipFill>
                    <p:spPr bwMode="auto">
                      <a:xfrm>
                        <a:off x="6510772" y="2683396"/>
                        <a:ext cx="1042988"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32"/>
          <p:cNvGraphicFramePr>
            <a:graphicFrameLocks noChangeAspect="1"/>
          </p:cNvGraphicFramePr>
          <p:nvPr>
            <p:extLst>
              <p:ext uri="{D42A27DB-BD31-4B8C-83A1-F6EECF244321}">
                <p14:modId xmlns:p14="http://schemas.microsoft.com/office/powerpoint/2010/main" val="1604605767"/>
              </p:ext>
            </p:extLst>
          </p:nvPr>
        </p:nvGraphicFramePr>
        <p:xfrm>
          <a:off x="3569135" y="2657996"/>
          <a:ext cx="3017837" cy="1209675"/>
        </p:xfrm>
        <a:graphic>
          <a:graphicData uri="http://schemas.openxmlformats.org/presentationml/2006/ole">
            <mc:AlternateContent xmlns:mc="http://schemas.openxmlformats.org/markup-compatibility/2006">
              <mc:Choice xmlns:v="urn:schemas-microsoft-com:vml" Requires="v">
                <p:oleObj spid="_x0000_s7226" name="Equation" r:id="rId9" imgW="1002960" imgH="393480" progId="Equation.DSMT4">
                  <p:embed/>
                </p:oleObj>
              </mc:Choice>
              <mc:Fallback>
                <p:oleObj name="Equation" r:id="rId9" imgW="1002960" imgH="393480" progId="Equation.DSMT4">
                  <p:embed/>
                  <p:pic>
                    <p:nvPicPr>
                      <p:cNvPr id="0" name=""/>
                      <p:cNvPicPr>
                        <a:picLocks noChangeAspect="1" noChangeArrowheads="1"/>
                      </p:cNvPicPr>
                      <p:nvPr/>
                    </p:nvPicPr>
                    <p:blipFill>
                      <a:blip r:embed="rId10"/>
                      <a:srcRect/>
                      <a:stretch>
                        <a:fillRect/>
                      </a:stretch>
                    </p:blipFill>
                    <p:spPr bwMode="auto">
                      <a:xfrm>
                        <a:off x="3569135" y="2657996"/>
                        <a:ext cx="3017837"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2"/>
          <p:cNvSpPr txBox="1">
            <a:spLocks noChangeArrowheads="1"/>
          </p:cNvSpPr>
          <p:nvPr/>
        </p:nvSpPr>
        <p:spPr bwMode="auto">
          <a:xfrm>
            <a:off x="19317" y="4271416"/>
            <a:ext cx="685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marL="457200" indent="-457200"/>
            <a:r>
              <a:rPr lang="zh-CN" altLang="en-US" sz="3200" dirty="0">
                <a:solidFill>
                  <a:srgbClr val="0000FF"/>
                </a:solidFill>
                <a:ea typeface="+mn-ea"/>
              </a:rPr>
              <a:t>两相邻明纹（或暗纹）的间距</a:t>
            </a:r>
          </a:p>
        </p:txBody>
      </p:sp>
      <p:sp>
        <p:nvSpPr>
          <p:cNvPr id="38" name="Rectangle 5"/>
          <p:cNvSpPr>
            <a:spLocks noChangeArrowheads="1"/>
          </p:cNvSpPr>
          <p:nvPr/>
        </p:nvSpPr>
        <p:spPr bwMode="auto">
          <a:xfrm>
            <a:off x="372705" y="4792377"/>
            <a:ext cx="2428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None/>
            </a:pPr>
            <a:r>
              <a:rPr lang="en-US" altLang="zh-CN" sz="3200" b="0" i="1" dirty="0">
                <a:solidFill>
                  <a:srgbClr val="000099"/>
                </a:solidFill>
                <a:ea typeface="仿宋_GB2312" pitchFamily="49" charset="-122"/>
              </a:rPr>
              <a:t>L</a:t>
            </a:r>
            <a:r>
              <a:rPr lang="en-US" altLang="zh-CN" sz="3200" b="0" dirty="0">
                <a:solidFill>
                  <a:srgbClr val="000099"/>
                </a:solidFill>
                <a:ea typeface="仿宋_GB2312" pitchFamily="49" charset="-122"/>
              </a:rPr>
              <a:t> </a:t>
            </a:r>
            <a:r>
              <a:rPr lang="en-US" altLang="zh-CN" sz="3200" b="0" dirty="0">
                <a:solidFill>
                  <a:srgbClr val="000099"/>
                </a:solidFill>
                <a:ea typeface="仿宋_GB2312" pitchFamily="49" charset="-122"/>
                <a:sym typeface="Symbol" panose="05050102010706020507" pitchFamily="18" charset="2"/>
              </a:rPr>
              <a:t></a:t>
            </a:r>
            <a:r>
              <a:rPr lang="en-US" altLang="zh-CN" sz="3200" b="0" dirty="0">
                <a:solidFill>
                  <a:srgbClr val="000099"/>
                </a:solidFill>
                <a:ea typeface="仿宋_GB2312" pitchFamily="49" charset="-122"/>
              </a:rPr>
              <a:t> </a:t>
            </a:r>
            <a:r>
              <a:rPr lang="en-US" altLang="zh-CN" sz="3200" b="0" dirty="0" smtClean="0">
                <a:solidFill>
                  <a:srgbClr val="000099"/>
                </a:solidFill>
                <a:ea typeface="仿宋_GB2312" pitchFamily="49" charset="-122"/>
                <a:sym typeface="Symbol" panose="05050102010706020507" pitchFamily="18" charset="2"/>
              </a:rPr>
              <a:t></a:t>
            </a:r>
            <a:r>
              <a:rPr lang="en-US" altLang="zh-CN" sz="3200" b="0" i="1" dirty="0" smtClean="0">
                <a:solidFill>
                  <a:srgbClr val="000099"/>
                </a:solidFill>
                <a:ea typeface="仿宋_GB2312" pitchFamily="49" charset="-122"/>
                <a:sym typeface="Symbol" panose="05050102010706020507" pitchFamily="18" charset="2"/>
              </a:rPr>
              <a:t>d</a:t>
            </a:r>
            <a:r>
              <a:rPr lang="en-US" altLang="zh-CN" sz="3200" b="0" dirty="0" smtClean="0">
                <a:solidFill>
                  <a:srgbClr val="000099"/>
                </a:solidFill>
                <a:ea typeface="仿宋_GB2312" pitchFamily="49" charset="-122"/>
                <a:sym typeface="Symbol" panose="05050102010706020507" pitchFamily="18" charset="2"/>
              </a:rPr>
              <a:t>/sin </a:t>
            </a:r>
            <a:r>
              <a:rPr lang="en-US" altLang="zh-CN" sz="3200" b="0" i="1" dirty="0">
                <a:solidFill>
                  <a:srgbClr val="000099"/>
                </a:solidFill>
                <a:ea typeface="仿宋_GB2312" pitchFamily="49" charset="-122"/>
                <a:sym typeface="Symbol" panose="05050102010706020507" pitchFamily="18" charset="2"/>
              </a:rPr>
              <a:t></a:t>
            </a:r>
          </a:p>
        </p:txBody>
      </p:sp>
      <p:sp>
        <p:nvSpPr>
          <p:cNvPr id="39" name="Rectangle 6"/>
          <p:cNvSpPr>
            <a:spLocks noChangeArrowheads="1"/>
          </p:cNvSpPr>
          <p:nvPr/>
        </p:nvSpPr>
        <p:spPr bwMode="auto">
          <a:xfrm>
            <a:off x="667980" y="5492465"/>
            <a:ext cx="2708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None/>
            </a:pPr>
            <a:r>
              <a:rPr lang="en-US" altLang="zh-CN" sz="3200" b="0" dirty="0">
                <a:solidFill>
                  <a:srgbClr val="000099"/>
                </a:solidFill>
                <a:ea typeface="仿宋_GB2312" pitchFamily="49" charset="-122"/>
                <a:sym typeface="Symbol" panose="05050102010706020507" pitchFamily="18" charset="2"/>
              </a:rPr>
              <a:t> </a:t>
            </a:r>
            <a:r>
              <a:rPr lang="en-US" altLang="zh-CN" sz="3200" b="0" dirty="0" smtClean="0">
                <a:solidFill>
                  <a:srgbClr val="000099"/>
                </a:solidFill>
                <a:ea typeface="仿宋_GB2312" pitchFamily="49" charset="-122"/>
                <a:sym typeface="Symbol" panose="05050102010706020507" pitchFamily="18" charset="2"/>
              </a:rPr>
              <a:t></a:t>
            </a:r>
            <a:r>
              <a:rPr lang="en-US" altLang="zh-CN" sz="3200" b="0" i="1" dirty="0" smtClean="0">
                <a:solidFill>
                  <a:srgbClr val="000099"/>
                </a:solidFill>
                <a:ea typeface="仿宋_GB2312" pitchFamily="49" charset="-122"/>
                <a:sym typeface="Symbol" panose="05050102010706020507" pitchFamily="18" charset="2"/>
              </a:rPr>
              <a:t>d</a:t>
            </a:r>
            <a:r>
              <a:rPr lang="en-US" altLang="zh-CN" sz="3200" b="0" dirty="0" smtClean="0">
                <a:solidFill>
                  <a:srgbClr val="000099"/>
                </a:solidFill>
                <a:ea typeface="仿宋_GB2312" pitchFamily="49" charset="-122"/>
                <a:sym typeface="Symbol" panose="05050102010706020507" pitchFamily="18" charset="2"/>
              </a:rPr>
              <a:t>/</a:t>
            </a:r>
            <a:r>
              <a:rPr lang="en-US" altLang="zh-CN" sz="3200" b="0" i="1" dirty="0" smtClean="0">
                <a:solidFill>
                  <a:srgbClr val="000099"/>
                </a:solidFill>
                <a:ea typeface="仿宋_GB2312" pitchFamily="49" charset="-122"/>
                <a:sym typeface="Symbol" panose="05050102010706020507" pitchFamily="18" charset="2"/>
              </a:rPr>
              <a:t> </a:t>
            </a:r>
            <a:r>
              <a:rPr lang="en-US" altLang="zh-CN" sz="3200" b="0" i="1" dirty="0">
                <a:solidFill>
                  <a:srgbClr val="000099"/>
                </a:solidFill>
                <a:ea typeface="仿宋_GB2312" pitchFamily="49" charset="-122"/>
                <a:sym typeface="Symbol" panose="05050102010706020507" pitchFamily="18" charset="2"/>
              </a:rPr>
              <a:t></a:t>
            </a:r>
            <a:r>
              <a:rPr lang="en-US" altLang="zh-CN" sz="3200" b="0" dirty="0">
                <a:solidFill>
                  <a:srgbClr val="000099"/>
                </a:solidFill>
                <a:ea typeface="仿宋_GB2312" pitchFamily="49" charset="-122"/>
                <a:sym typeface="Symbol" panose="05050102010706020507" pitchFamily="18" charset="2"/>
              </a:rPr>
              <a:t>      </a:t>
            </a:r>
          </a:p>
        </p:txBody>
      </p:sp>
      <p:sp>
        <p:nvSpPr>
          <p:cNvPr id="40" name="Rectangle 7"/>
          <p:cNvSpPr>
            <a:spLocks noChangeArrowheads="1"/>
          </p:cNvSpPr>
          <p:nvPr/>
        </p:nvSpPr>
        <p:spPr bwMode="auto">
          <a:xfrm>
            <a:off x="667980" y="6178265"/>
            <a:ext cx="1892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buFontTx/>
              <a:buNone/>
            </a:pPr>
            <a:r>
              <a:rPr lang="en-US" altLang="zh-CN" sz="3200" b="0" dirty="0">
                <a:solidFill>
                  <a:srgbClr val="000099"/>
                </a:solidFill>
                <a:sym typeface="Symbol" panose="05050102010706020507" pitchFamily="18" charset="2"/>
              </a:rPr>
              <a:t></a:t>
            </a:r>
            <a:r>
              <a:rPr lang="en-US" altLang="zh-CN" sz="3200" b="0" dirty="0">
                <a:solidFill>
                  <a:srgbClr val="000099"/>
                </a:solidFill>
                <a:ea typeface="仿宋_GB2312" pitchFamily="49" charset="-122"/>
                <a:sym typeface="Symbol" panose="05050102010706020507" pitchFamily="18" charset="2"/>
              </a:rPr>
              <a:t> /2</a:t>
            </a:r>
            <a:r>
              <a:rPr lang="en-US" altLang="zh-CN" sz="3200" b="0" i="1" dirty="0">
                <a:solidFill>
                  <a:srgbClr val="000099"/>
                </a:solidFill>
                <a:ea typeface="仿宋_GB2312" pitchFamily="49" charset="-122"/>
                <a:sym typeface="Symbol" panose="05050102010706020507" pitchFamily="18" charset="2"/>
              </a:rPr>
              <a:t>n</a:t>
            </a:r>
          </a:p>
        </p:txBody>
      </p:sp>
      <p:grpSp>
        <p:nvGrpSpPr>
          <p:cNvPr id="41" name="Group 8"/>
          <p:cNvGrpSpPr>
            <a:grpSpLocks/>
          </p:cNvGrpSpPr>
          <p:nvPr/>
        </p:nvGrpSpPr>
        <p:grpSpPr bwMode="auto">
          <a:xfrm>
            <a:off x="5668183" y="3919425"/>
            <a:ext cx="3403175" cy="2904779"/>
            <a:chOff x="2971" y="578"/>
            <a:chExt cx="2448" cy="1945"/>
          </a:xfrm>
        </p:grpSpPr>
        <p:sp>
          <p:nvSpPr>
            <p:cNvPr id="42" name="Line 9"/>
            <p:cNvSpPr>
              <a:spLocks noChangeShapeType="1"/>
            </p:cNvSpPr>
            <p:nvPr/>
          </p:nvSpPr>
          <p:spPr bwMode="auto">
            <a:xfrm>
              <a:off x="4613" y="957"/>
              <a:ext cx="332" cy="510"/>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3" name="Line 10"/>
            <p:cNvSpPr>
              <a:spLocks noChangeShapeType="1"/>
            </p:cNvSpPr>
            <p:nvPr/>
          </p:nvSpPr>
          <p:spPr bwMode="auto">
            <a:xfrm>
              <a:off x="2971" y="1271"/>
              <a:ext cx="331" cy="512"/>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4" name="Line 11"/>
            <p:cNvSpPr>
              <a:spLocks noChangeShapeType="1"/>
            </p:cNvSpPr>
            <p:nvPr/>
          </p:nvSpPr>
          <p:spPr bwMode="auto">
            <a:xfrm flipV="1">
              <a:off x="3279" y="1454"/>
              <a:ext cx="1650" cy="329"/>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5" name="Line 12"/>
            <p:cNvSpPr>
              <a:spLocks noChangeShapeType="1"/>
            </p:cNvSpPr>
            <p:nvPr/>
          </p:nvSpPr>
          <p:spPr bwMode="auto">
            <a:xfrm flipV="1">
              <a:off x="2982" y="945"/>
              <a:ext cx="1632" cy="328"/>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6" name="Line 13"/>
            <p:cNvSpPr>
              <a:spLocks noChangeShapeType="1"/>
            </p:cNvSpPr>
            <p:nvPr/>
          </p:nvSpPr>
          <p:spPr bwMode="auto">
            <a:xfrm>
              <a:off x="4934" y="1469"/>
              <a:ext cx="0" cy="343"/>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7" name="Line 14"/>
            <p:cNvSpPr>
              <a:spLocks noChangeShapeType="1"/>
            </p:cNvSpPr>
            <p:nvPr/>
          </p:nvSpPr>
          <p:spPr bwMode="auto">
            <a:xfrm>
              <a:off x="3301" y="1794"/>
              <a:ext cx="1633" cy="0"/>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8" name="Line 15"/>
            <p:cNvSpPr>
              <a:spLocks noChangeShapeType="1"/>
            </p:cNvSpPr>
            <p:nvPr/>
          </p:nvSpPr>
          <p:spPr bwMode="auto">
            <a:xfrm>
              <a:off x="3301" y="1210"/>
              <a:ext cx="321" cy="493"/>
            </a:xfrm>
            <a:prstGeom prst="line">
              <a:avLst/>
            </a:prstGeom>
            <a:noFill/>
            <a:ln w="762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9" name="Line 16"/>
            <p:cNvSpPr>
              <a:spLocks noChangeShapeType="1"/>
            </p:cNvSpPr>
            <p:nvPr/>
          </p:nvSpPr>
          <p:spPr bwMode="auto">
            <a:xfrm>
              <a:off x="4437" y="968"/>
              <a:ext cx="329" cy="501"/>
            </a:xfrm>
            <a:prstGeom prst="line">
              <a:avLst/>
            </a:prstGeom>
            <a:noFill/>
            <a:ln w="762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0" name="Line 17"/>
            <p:cNvSpPr>
              <a:spLocks noChangeShapeType="1"/>
            </p:cNvSpPr>
            <p:nvPr/>
          </p:nvSpPr>
          <p:spPr bwMode="auto">
            <a:xfrm>
              <a:off x="3875" y="1089"/>
              <a:ext cx="329" cy="502"/>
            </a:xfrm>
            <a:prstGeom prst="line">
              <a:avLst/>
            </a:prstGeom>
            <a:noFill/>
            <a:ln w="762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1" name="Line 18"/>
            <p:cNvSpPr>
              <a:spLocks noChangeShapeType="1"/>
            </p:cNvSpPr>
            <p:nvPr/>
          </p:nvSpPr>
          <p:spPr bwMode="auto">
            <a:xfrm>
              <a:off x="3005" y="1271"/>
              <a:ext cx="312" cy="484"/>
            </a:xfrm>
            <a:prstGeom prst="line">
              <a:avLst/>
            </a:prstGeom>
            <a:noFill/>
            <a:ln w="76200">
              <a:solidFill>
                <a:schemeClr val="bg2"/>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2" name="Line 19"/>
            <p:cNvSpPr>
              <a:spLocks noChangeShapeType="1"/>
            </p:cNvSpPr>
            <p:nvPr/>
          </p:nvSpPr>
          <p:spPr bwMode="auto">
            <a:xfrm>
              <a:off x="4156" y="1046"/>
              <a:ext cx="337" cy="493"/>
            </a:xfrm>
            <a:prstGeom prst="line">
              <a:avLst/>
            </a:prstGeom>
            <a:noFill/>
            <a:ln w="76200">
              <a:solidFill>
                <a:schemeClr val="bg2"/>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3" name="Line 20"/>
            <p:cNvSpPr>
              <a:spLocks noChangeShapeType="1"/>
            </p:cNvSpPr>
            <p:nvPr/>
          </p:nvSpPr>
          <p:spPr bwMode="auto">
            <a:xfrm>
              <a:off x="3589" y="1162"/>
              <a:ext cx="320" cy="474"/>
            </a:xfrm>
            <a:prstGeom prst="line">
              <a:avLst/>
            </a:prstGeom>
            <a:noFill/>
            <a:ln w="76200">
              <a:solidFill>
                <a:schemeClr val="bg2"/>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4" name="Arc 21"/>
            <p:cNvSpPr>
              <a:spLocks/>
            </p:cNvSpPr>
            <p:nvPr/>
          </p:nvSpPr>
          <p:spPr bwMode="auto">
            <a:xfrm>
              <a:off x="3843" y="1679"/>
              <a:ext cx="45" cy="12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Rectangle 22"/>
            <p:cNvSpPr>
              <a:spLocks noChangeArrowheads="1"/>
            </p:cNvSpPr>
            <p:nvPr/>
          </p:nvSpPr>
          <p:spPr bwMode="auto">
            <a:xfrm>
              <a:off x="3951" y="1570"/>
              <a:ext cx="19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buFontTx/>
                <a:buNone/>
              </a:pPr>
              <a:r>
                <a:rPr lang="en-US" altLang="zh-CN" i="1">
                  <a:solidFill>
                    <a:srgbClr val="000099"/>
                  </a:solidFill>
                  <a:ea typeface="宋体" panose="02010600030101010101" pitchFamily="2" charset="-122"/>
                  <a:sym typeface="Symbol" panose="05050102010706020507" pitchFamily="18" charset="2"/>
                </a:rPr>
                <a:t></a:t>
              </a:r>
              <a:endParaRPr lang="en-US" altLang="zh-CN">
                <a:solidFill>
                  <a:srgbClr val="000099"/>
                </a:solidFill>
                <a:ea typeface="宋体" panose="02010600030101010101" pitchFamily="2" charset="-122"/>
              </a:endParaRPr>
            </a:p>
          </p:txBody>
        </p:sp>
        <p:sp>
          <p:nvSpPr>
            <p:cNvPr id="56" name="Line 23"/>
            <p:cNvSpPr>
              <a:spLocks noChangeShapeType="1"/>
            </p:cNvSpPr>
            <p:nvPr/>
          </p:nvSpPr>
          <p:spPr bwMode="auto">
            <a:xfrm>
              <a:off x="3754" y="870"/>
              <a:ext cx="155" cy="243"/>
            </a:xfrm>
            <a:prstGeom prst="line">
              <a:avLst/>
            </a:prstGeom>
            <a:noFill/>
            <a:ln w="25400">
              <a:solidFill>
                <a:srgbClr val="3333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7" name="Line 24"/>
            <p:cNvSpPr>
              <a:spLocks noChangeShapeType="1"/>
            </p:cNvSpPr>
            <p:nvPr/>
          </p:nvSpPr>
          <p:spPr bwMode="auto">
            <a:xfrm>
              <a:off x="4283" y="737"/>
              <a:ext cx="155" cy="242"/>
            </a:xfrm>
            <a:prstGeom prst="line">
              <a:avLst/>
            </a:prstGeom>
            <a:noFill/>
            <a:ln w="25400">
              <a:solidFill>
                <a:srgbClr val="3333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8" name="Line 25"/>
            <p:cNvSpPr>
              <a:spLocks noChangeShapeType="1"/>
            </p:cNvSpPr>
            <p:nvPr/>
          </p:nvSpPr>
          <p:spPr bwMode="auto">
            <a:xfrm flipV="1">
              <a:off x="3798" y="820"/>
              <a:ext cx="540" cy="110"/>
            </a:xfrm>
            <a:prstGeom prst="line">
              <a:avLst/>
            </a:prstGeom>
            <a:noFill/>
            <a:ln w="25400">
              <a:solidFill>
                <a:schemeClr val="hlink"/>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59" name="Rectangle 26"/>
            <p:cNvSpPr>
              <a:spLocks noChangeArrowheads="1"/>
            </p:cNvSpPr>
            <p:nvPr/>
          </p:nvSpPr>
          <p:spPr bwMode="auto">
            <a:xfrm>
              <a:off x="3958" y="578"/>
              <a:ext cx="25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buFontTx/>
                <a:buNone/>
              </a:pPr>
              <a:r>
                <a:rPr lang="en-US" altLang="zh-CN" i="1">
                  <a:solidFill>
                    <a:srgbClr val="000099"/>
                  </a:solidFill>
                  <a:ea typeface="宋体" panose="02010600030101010101" pitchFamily="2" charset="-122"/>
                </a:rPr>
                <a:t>L</a:t>
              </a:r>
              <a:endParaRPr lang="en-US" altLang="zh-CN">
                <a:solidFill>
                  <a:srgbClr val="000099"/>
                </a:solidFill>
                <a:ea typeface="宋体" panose="02010600030101010101" pitchFamily="2" charset="-122"/>
              </a:endParaRPr>
            </a:p>
          </p:txBody>
        </p:sp>
        <p:sp>
          <p:nvSpPr>
            <p:cNvPr id="60" name="Line 27"/>
            <p:cNvSpPr>
              <a:spLocks noChangeShapeType="1"/>
            </p:cNvSpPr>
            <p:nvPr/>
          </p:nvSpPr>
          <p:spPr bwMode="auto">
            <a:xfrm>
              <a:off x="4757" y="1484"/>
              <a:ext cx="0" cy="316"/>
            </a:xfrm>
            <a:prstGeom prst="line">
              <a:avLst/>
            </a:prstGeom>
            <a:noFill/>
            <a:ln w="25400">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61" name="Line 28"/>
            <p:cNvSpPr>
              <a:spLocks noChangeShapeType="1"/>
            </p:cNvSpPr>
            <p:nvPr/>
          </p:nvSpPr>
          <p:spPr bwMode="auto">
            <a:xfrm>
              <a:off x="4204" y="1593"/>
              <a:ext cx="0" cy="20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29"/>
            <p:cNvSpPr>
              <a:spLocks noChangeShapeType="1"/>
            </p:cNvSpPr>
            <p:nvPr/>
          </p:nvSpPr>
          <p:spPr bwMode="auto">
            <a:xfrm>
              <a:off x="4746" y="1488"/>
              <a:ext cx="376" cy="0"/>
            </a:xfrm>
            <a:prstGeom prst="line">
              <a:avLst/>
            </a:prstGeom>
            <a:noFill/>
            <a:ln w="25400">
              <a:solidFill>
                <a:srgbClr val="3333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63" name="Line 30"/>
            <p:cNvSpPr>
              <a:spLocks noChangeShapeType="1"/>
            </p:cNvSpPr>
            <p:nvPr/>
          </p:nvSpPr>
          <p:spPr bwMode="auto">
            <a:xfrm>
              <a:off x="4195" y="1597"/>
              <a:ext cx="927" cy="0"/>
            </a:xfrm>
            <a:prstGeom prst="line">
              <a:avLst/>
            </a:prstGeom>
            <a:noFill/>
            <a:ln w="25400">
              <a:solidFill>
                <a:srgbClr val="3333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64" name="Line 31"/>
            <p:cNvSpPr>
              <a:spLocks noChangeShapeType="1"/>
            </p:cNvSpPr>
            <p:nvPr/>
          </p:nvSpPr>
          <p:spPr bwMode="auto">
            <a:xfrm>
              <a:off x="5055" y="1312"/>
              <a:ext cx="0" cy="182"/>
            </a:xfrm>
            <a:prstGeom prst="line">
              <a:avLst/>
            </a:prstGeom>
            <a:noFill/>
            <a:ln w="25400">
              <a:solidFill>
                <a:srgbClr val="3333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5" name="Line 32"/>
            <p:cNvSpPr>
              <a:spLocks noChangeShapeType="1"/>
            </p:cNvSpPr>
            <p:nvPr/>
          </p:nvSpPr>
          <p:spPr bwMode="auto">
            <a:xfrm flipV="1">
              <a:off x="5055" y="1595"/>
              <a:ext cx="0" cy="184"/>
            </a:xfrm>
            <a:prstGeom prst="line">
              <a:avLst/>
            </a:prstGeom>
            <a:noFill/>
            <a:ln w="25400">
              <a:solidFill>
                <a:srgbClr val="3333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6" name="Line 33"/>
            <p:cNvSpPr>
              <a:spLocks noChangeShapeType="1"/>
            </p:cNvSpPr>
            <p:nvPr/>
          </p:nvSpPr>
          <p:spPr bwMode="auto">
            <a:xfrm>
              <a:off x="5055" y="1487"/>
              <a:ext cx="0" cy="122"/>
            </a:xfrm>
            <a:prstGeom prst="line">
              <a:avLst/>
            </a:prstGeom>
            <a:noFill/>
            <a:ln w="25400">
              <a:solidFill>
                <a:schemeClr val="hlink"/>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67" name="Rectangle 34"/>
            <p:cNvSpPr>
              <a:spLocks noChangeArrowheads="1"/>
            </p:cNvSpPr>
            <p:nvPr/>
          </p:nvSpPr>
          <p:spPr bwMode="auto">
            <a:xfrm>
              <a:off x="5110" y="1341"/>
              <a:ext cx="30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buFontTx/>
                <a:buNone/>
              </a:pPr>
              <a:r>
                <a:rPr lang="en-US" altLang="zh-CN" dirty="0" smtClean="0">
                  <a:solidFill>
                    <a:srgbClr val="000099"/>
                  </a:solidFill>
                  <a:ea typeface="宋体" panose="02010600030101010101" pitchFamily="2" charset="-122"/>
                  <a:sym typeface="Symbol" panose="05050102010706020507" pitchFamily="18" charset="2"/>
                </a:rPr>
                <a:t></a:t>
              </a:r>
              <a:r>
                <a:rPr lang="en-US" altLang="zh-CN" i="1" dirty="0" smtClean="0">
                  <a:solidFill>
                    <a:srgbClr val="000099"/>
                  </a:solidFill>
                  <a:ea typeface="宋体" panose="02010600030101010101" pitchFamily="2" charset="-122"/>
                </a:rPr>
                <a:t>d</a:t>
              </a:r>
              <a:endParaRPr lang="en-US" altLang="zh-CN" dirty="0">
                <a:solidFill>
                  <a:srgbClr val="000099"/>
                </a:solidFill>
                <a:ea typeface="宋体" panose="02010600030101010101" pitchFamily="2" charset="-122"/>
              </a:endParaRPr>
            </a:p>
          </p:txBody>
        </p:sp>
        <p:sp>
          <p:nvSpPr>
            <p:cNvPr id="68" name="Rectangle 35"/>
            <p:cNvSpPr>
              <a:spLocks noChangeArrowheads="1"/>
            </p:cNvSpPr>
            <p:nvPr/>
          </p:nvSpPr>
          <p:spPr bwMode="auto">
            <a:xfrm>
              <a:off x="2971" y="956"/>
              <a:ext cx="7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700" tIns="12700" rIns="12700" bIns="12700">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buFontTx/>
                <a:buNone/>
              </a:pPr>
              <a:r>
                <a:rPr lang="en-US" altLang="zh-CN">
                  <a:solidFill>
                    <a:schemeClr val="hlink"/>
                  </a:solidFill>
                </a:rPr>
                <a:t> </a:t>
              </a:r>
            </a:p>
          </p:txBody>
        </p:sp>
        <p:sp>
          <p:nvSpPr>
            <p:cNvPr id="69" name="Rectangle 36"/>
            <p:cNvSpPr>
              <a:spLocks noChangeArrowheads="1"/>
            </p:cNvSpPr>
            <p:nvPr/>
          </p:nvSpPr>
          <p:spPr bwMode="auto">
            <a:xfrm>
              <a:off x="3382" y="838"/>
              <a:ext cx="7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700" tIns="12700" rIns="12700" bIns="12700">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buFontTx/>
                <a:buNone/>
              </a:pPr>
              <a:r>
                <a:rPr lang="en-US" altLang="zh-CN"/>
                <a:t> </a:t>
              </a:r>
            </a:p>
          </p:txBody>
        </p:sp>
        <p:sp>
          <p:nvSpPr>
            <p:cNvPr id="70" name="AutoShape 37"/>
            <p:cNvSpPr>
              <a:spLocks noChangeAspect="1" noChangeArrowheads="1"/>
            </p:cNvSpPr>
            <p:nvPr/>
          </p:nvSpPr>
          <p:spPr bwMode="auto">
            <a:xfrm flipH="1">
              <a:off x="3633" y="2102"/>
              <a:ext cx="1152" cy="288"/>
            </a:xfrm>
            <a:prstGeom prst="rtTriangl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1" hangingPunct="1">
                <a:buFontTx/>
                <a:buNone/>
              </a:pPr>
              <a:endParaRPr lang="zh-CN" altLang="en-US">
                <a:solidFill>
                  <a:schemeClr val="hlink"/>
                </a:solidFill>
              </a:endParaRPr>
            </a:p>
          </p:txBody>
        </p:sp>
        <p:sp>
          <p:nvSpPr>
            <p:cNvPr id="71" name="AutoShape 38"/>
            <p:cNvSpPr>
              <a:spLocks noChangeArrowheads="1"/>
            </p:cNvSpPr>
            <p:nvPr/>
          </p:nvSpPr>
          <p:spPr bwMode="auto">
            <a:xfrm>
              <a:off x="3499" y="2006"/>
              <a:ext cx="1694" cy="517"/>
            </a:xfrm>
            <a:prstGeom prst="wedgeRectCallout">
              <a:avLst>
                <a:gd name="adj1" fmla="val 17472"/>
                <a:gd name="adj2" fmla="val -137236"/>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buFontTx/>
                <a:buNone/>
              </a:pPr>
              <a:endParaRPr lang="zh-CN" altLang="zh-CN" i="1">
                <a:ea typeface="宋体" panose="02010600030101010101" pitchFamily="2" charset="-122"/>
              </a:endParaRPr>
            </a:p>
          </p:txBody>
        </p:sp>
        <p:sp>
          <p:nvSpPr>
            <p:cNvPr id="72" name="Text Box 39"/>
            <p:cNvSpPr txBox="1">
              <a:spLocks noChangeArrowheads="1"/>
            </p:cNvSpPr>
            <p:nvPr/>
          </p:nvSpPr>
          <p:spPr bwMode="auto">
            <a:xfrm>
              <a:off x="3972" y="1959"/>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spcBef>
                  <a:spcPct val="50000"/>
                </a:spcBef>
                <a:buFontTx/>
                <a:buNone/>
              </a:pPr>
              <a:r>
                <a:rPr lang="en-US" altLang="zh-CN" i="1">
                  <a:solidFill>
                    <a:srgbClr val="000099"/>
                  </a:solidFill>
                  <a:ea typeface="宋体" panose="02010600030101010101" pitchFamily="2" charset="-122"/>
                </a:rPr>
                <a:t>L</a:t>
              </a:r>
            </a:p>
          </p:txBody>
        </p:sp>
        <p:sp>
          <p:nvSpPr>
            <p:cNvPr id="73" name="Rectangle 40"/>
            <p:cNvSpPr>
              <a:spLocks noChangeArrowheads="1"/>
            </p:cNvSpPr>
            <p:nvPr/>
          </p:nvSpPr>
          <p:spPr bwMode="auto">
            <a:xfrm>
              <a:off x="4814" y="2102"/>
              <a:ext cx="30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buFontTx/>
                <a:buNone/>
              </a:pPr>
              <a:r>
                <a:rPr lang="en-US" altLang="zh-CN" dirty="0" smtClean="0">
                  <a:solidFill>
                    <a:srgbClr val="000099"/>
                  </a:solidFill>
                  <a:ea typeface="宋体" panose="02010600030101010101" pitchFamily="2" charset="-122"/>
                  <a:sym typeface="Symbol" panose="05050102010706020507" pitchFamily="18" charset="2"/>
                </a:rPr>
                <a:t></a:t>
              </a:r>
              <a:r>
                <a:rPr lang="en-US" altLang="zh-CN" i="1" dirty="0" smtClean="0">
                  <a:solidFill>
                    <a:srgbClr val="000099"/>
                  </a:solidFill>
                  <a:ea typeface="宋体" panose="02010600030101010101" pitchFamily="2" charset="-122"/>
                </a:rPr>
                <a:t>d</a:t>
              </a:r>
              <a:endParaRPr lang="en-US" altLang="zh-CN" dirty="0">
                <a:solidFill>
                  <a:srgbClr val="000099"/>
                </a:solidFill>
                <a:ea typeface="宋体" panose="02010600030101010101" pitchFamily="2" charset="-122"/>
              </a:endParaRPr>
            </a:p>
          </p:txBody>
        </p:sp>
        <p:sp>
          <p:nvSpPr>
            <p:cNvPr id="74" name="Rectangle 41"/>
            <p:cNvSpPr>
              <a:spLocks noChangeArrowheads="1"/>
            </p:cNvSpPr>
            <p:nvPr/>
          </p:nvSpPr>
          <p:spPr bwMode="auto">
            <a:xfrm>
              <a:off x="4299" y="2140"/>
              <a:ext cx="19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1" hangingPunct="1">
                <a:buFontTx/>
                <a:buNone/>
              </a:pPr>
              <a:r>
                <a:rPr lang="en-US" altLang="zh-CN" i="1">
                  <a:solidFill>
                    <a:srgbClr val="000099"/>
                  </a:solidFill>
                  <a:ea typeface="宋体" panose="02010600030101010101" pitchFamily="2" charset="-122"/>
                  <a:sym typeface="Symbol" panose="05050102010706020507" pitchFamily="18" charset="2"/>
                </a:rPr>
                <a:t></a:t>
              </a:r>
              <a:endParaRPr lang="en-US" altLang="zh-CN">
                <a:solidFill>
                  <a:srgbClr val="000099"/>
                </a:solidFill>
                <a:ea typeface="宋体" panose="02010600030101010101" pitchFamily="2" charset="-122"/>
              </a:endParaRPr>
            </a:p>
          </p:txBody>
        </p:sp>
      </p:grpSp>
    </p:spTree>
    <p:extLst>
      <p:ext uri="{BB962C8B-B14F-4D97-AF65-F5344CB8AC3E}">
        <p14:creationId xmlns:p14="http://schemas.microsoft.com/office/powerpoint/2010/main" val="275192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10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10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left)">
                                      <p:cBhvr>
                                        <p:cTn id="33" dur="10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10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8">
                                            <p:txEl>
                                              <p:pRg st="0" end="0"/>
                                            </p:txEl>
                                          </p:spTgt>
                                        </p:tgtEl>
                                        <p:attrNameLst>
                                          <p:attrName>style.visibility</p:attrName>
                                        </p:attrNameLst>
                                      </p:cBhvr>
                                      <p:to>
                                        <p:strVal val="visible"/>
                                      </p:to>
                                    </p:set>
                                    <p:animEffect transition="in" filter="wipe(left)">
                                      <p:cBhvr>
                                        <p:cTn id="43" dur="500"/>
                                        <p:tgtEl>
                                          <p:spTgt spid="3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9">
                                            <p:txEl>
                                              <p:pRg st="0" end="0"/>
                                            </p:txEl>
                                          </p:spTgt>
                                        </p:tgtEl>
                                        <p:attrNameLst>
                                          <p:attrName>style.visibility</p:attrName>
                                        </p:attrNameLst>
                                      </p:cBhvr>
                                      <p:to>
                                        <p:strVal val="visible"/>
                                      </p:to>
                                    </p:set>
                                    <p:animEffect transition="in" filter="wipe(left)">
                                      <p:cBhvr>
                                        <p:cTn id="48" dur="500"/>
                                        <p:tgtEl>
                                          <p:spTgt spid="3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wipe(left)">
                                      <p:cBhvr>
                                        <p:cTn id="53"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33" grpId="0" autoUpdateAnimBg="0"/>
      <p:bldP spid="38" grpId="0" build="p" autoUpdateAnimBg="0"/>
      <p:bldP spid="39" grpId="0" build="p" autoUpdateAnimBg="0"/>
      <p:bldP spid="4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38610" y="699412"/>
            <a:ext cx="2230437"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kumimoji="0" lang="zh-CN" altLang="en-US">
                <a:solidFill>
                  <a:srgbClr val="000099"/>
                </a:solidFill>
              </a:rPr>
              <a:t>每一条纹对应劈尖内的一个厚度，当此厚度位置改变时，对应的条纹随之移动。</a:t>
            </a:r>
          </a:p>
        </p:txBody>
      </p:sp>
      <p:sp>
        <p:nvSpPr>
          <p:cNvPr id="3" name="Rectangle 4"/>
          <p:cNvSpPr>
            <a:spLocks noChangeArrowheads="1"/>
          </p:cNvSpPr>
          <p:nvPr/>
        </p:nvSpPr>
        <p:spPr bwMode="auto">
          <a:xfrm>
            <a:off x="107950" y="115888"/>
            <a:ext cx="480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t">
              <a:spcBef>
                <a:spcPct val="50000"/>
              </a:spcBef>
              <a:spcAft>
                <a:spcPct val="0"/>
              </a:spcAft>
              <a:buFontTx/>
              <a:buNone/>
            </a:pPr>
            <a:r>
              <a:rPr lang="zh-CN" altLang="en-US">
                <a:solidFill>
                  <a:srgbClr val="000000"/>
                </a:solidFill>
              </a:rPr>
              <a:t>（</a:t>
            </a:r>
            <a:r>
              <a:rPr lang="en-US" altLang="zh-CN">
                <a:solidFill>
                  <a:srgbClr val="000000"/>
                </a:solidFill>
              </a:rPr>
              <a:t>4</a:t>
            </a:r>
            <a:r>
              <a:rPr lang="zh-CN" altLang="en-US">
                <a:solidFill>
                  <a:srgbClr val="000000"/>
                </a:solidFill>
              </a:rPr>
              <a:t>）干涉条纹的移动</a:t>
            </a:r>
          </a:p>
        </p:txBody>
      </p:sp>
      <p:sp>
        <p:nvSpPr>
          <p:cNvPr id="4" name="Text Box 2"/>
          <p:cNvSpPr txBox="1">
            <a:spLocks noChangeArrowheads="1"/>
          </p:cNvSpPr>
          <p:nvPr/>
        </p:nvSpPr>
        <p:spPr bwMode="auto">
          <a:xfrm>
            <a:off x="333471" y="5828185"/>
            <a:ext cx="791448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zh-CN" altLang="en-US" dirty="0" smtClean="0">
                <a:solidFill>
                  <a:srgbClr val="009999"/>
                </a:solidFill>
              </a:rPr>
              <a:t>劈尖干涉的应用：</a:t>
            </a:r>
            <a:r>
              <a:rPr lang="zh-CN" altLang="en-US" dirty="0" smtClean="0">
                <a:solidFill>
                  <a:srgbClr val="000000"/>
                </a:solidFill>
              </a:rPr>
              <a:t>测微小变化</a:t>
            </a:r>
          </a:p>
          <a:p>
            <a:pPr fontAlgn="base">
              <a:spcBef>
                <a:spcPct val="0"/>
              </a:spcBef>
              <a:spcAft>
                <a:spcPct val="0"/>
              </a:spcAft>
              <a:buFontTx/>
              <a:buNone/>
            </a:pPr>
            <a:endParaRPr lang="zh-CN" altLang="en-US" dirty="0">
              <a:solidFill>
                <a:srgbClr val="009999"/>
              </a:solidFill>
            </a:endParaRPr>
          </a:p>
        </p:txBody>
      </p:sp>
      <p:grpSp>
        <p:nvGrpSpPr>
          <p:cNvPr id="5" name="Group 9"/>
          <p:cNvGrpSpPr>
            <a:grpSpLocks/>
          </p:cNvGrpSpPr>
          <p:nvPr/>
        </p:nvGrpSpPr>
        <p:grpSpPr bwMode="auto">
          <a:xfrm>
            <a:off x="216372" y="3922587"/>
            <a:ext cx="2352675" cy="1676400"/>
            <a:chOff x="1965" y="1664"/>
            <a:chExt cx="3705" cy="2640"/>
          </a:xfrm>
        </p:grpSpPr>
        <p:sp>
          <p:nvSpPr>
            <p:cNvPr id="6" name="Rectangle 10"/>
            <p:cNvSpPr>
              <a:spLocks noChangeArrowheads="1"/>
            </p:cNvSpPr>
            <p:nvPr/>
          </p:nvSpPr>
          <p:spPr bwMode="auto">
            <a:xfrm rot="-488986">
              <a:off x="2100" y="2453"/>
              <a:ext cx="2738" cy="264"/>
            </a:xfrm>
            <a:prstGeom prst="rect">
              <a:avLst/>
            </a:prstGeom>
            <a:solidFill>
              <a:srgbClr val="00FFFF"/>
            </a:solidFill>
            <a:ln w="9525">
              <a:solidFill>
                <a:srgbClr val="0000FF"/>
              </a:solidFill>
              <a:miter lim="800000"/>
              <a:headEnd/>
              <a:tailEnd/>
            </a:ln>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7" name="Rectangle 11"/>
            <p:cNvSpPr>
              <a:spLocks noChangeArrowheads="1"/>
            </p:cNvSpPr>
            <p:nvPr/>
          </p:nvSpPr>
          <p:spPr bwMode="auto">
            <a:xfrm>
              <a:off x="3735" y="2684"/>
              <a:ext cx="735" cy="1575"/>
            </a:xfrm>
            <a:prstGeom prst="rect">
              <a:avLst/>
            </a:prstGeom>
            <a:solidFill>
              <a:schemeClr val="accent1"/>
            </a:solidFill>
            <a:ln w="12700">
              <a:solidFill>
                <a:srgbClr val="000000"/>
              </a:solidFill>
              <a:miter lim="800000"/>
              <a:headEnd/>
              <a:tailEnd/>
            </a:ln>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grpSp>
          <p:nvGrpSpPr>
            <p:cNvPr id="8" name="Group 12"/>
            <p:cNvGrpSpPr>
              <a:grpSpLocks/>
            </p:cNvGrpSpPr>
            <p:nvPr/>
          </p:nvGrpSpPr>
          <p:grpSpPr bwMode="auto">
            <a:xfrm>
              <a:off x="2340" y="2624"/>
              <a:ext cx="225" cy="165"/>
              <a:chOff x="2805" y="2385"/>
              <a:chExt cx="225" cy="165"/>
            </a:xfrm>
          </p:grpSpPr>
          <p:sp>
            <p:nvSpPr>
              <p:cNvPr id="40" name="Line 13"/>
              <p:cNvSpPr>
                <a:spLocks noChangeShapeType="1"/>
              </p:cNvSpPr>
              <p:nvPr/>
            </p:nvSpPr>
            <p:spPr bwMode="auto">
              <a:xfrm flipV="1">
                <a:off x="2835" y="2400"/>
                <a:ext cx="150" cy="15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1" name="Line 14"/>
              <p:cNvSpPr>
                <a:spLocks noChangeShapeType="1"/>
              </p:cNvSpPr>
              <p:nvPr/>
            </p:nvSpPr>
            <p:spPr bwMode="auto">
              <a:xfrm flipV="1">
                <a:off x="2805" y="238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2" name="Line 15"/>
              <p:cNvSpPr>
                <a:spLocks noChangeShapeType="1"/>
              </p:cNvSpPr>
              <p:nvPr/>
            </p:nvSpPr>
            <p:spPr bwMode="auto">
              <a:xfrm flipV="1">
                <a:off x="2955" y="247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9" name="Group 16"/>
            <p:cNvGrpSpPr>
              <a:grpSpLocks/>
            </p:cNvGrpSpPr>
            <p:nvPr/>
          </p:nvGrpSpPr>
          <p:grpSpPr bwMode="auto">
            <a:xfrm>
              <a:off x="2805" y="2564"/>
              <a:ext cx="225" cy="165"/>
              <a:chOff x="2805" y="2385"/>
              <a:chExt cx="225" cy="165"/>
            </a:xfrm>
          </p:grpSpPr>
          <p:sp>
            <p:nvSpPr>
              <p:cNvPr id="37" name="Line 17"/>
              <p:cNvSpPr>
                <a:spLocks noChangeShapeType="1"/>
              </p:cNvSpPr>
              <p:nvPr/>
            </p:nvSpPr>
            <p:spPr bwMode="auto">
              <a:xfrm flipV="1">
                <a:off x="2835" y="2400"/>
                <a:ext cx="150" cy="15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 name="Line 18"/>
              <p:cNvSpPr>
                <a:spLocks noChangeShapeType="1"/>
              </p:cNvSpPr>
              <p:nvPr/>
            </p:nvSpPr>
            <p:spPr bwMode="auto">
              <a:xfrm flipV="1">
                <a:off x="2805" y="238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 name="Line 19"/>
              <p:cNvSpPr>
                <a:spLocks noChangeShapeType="1"/>
              </p:cNvSpPr>
              <p:nvPr/>
            </p:nvSpPr>
            <p:spPr bwMode="auto">
              <a:xfrm flipV="1">
                <a:off x="2955" y="247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10" name="Group 20"/>
            <p:cNvGrpSpPr>
              <a:grpSpLocks/>
            </p:cNvGrpSpPr>
            <p:nvPr/>
          </p:nvGrpSpPr>
          <p:grpSpPr bwMode="auto">
            <a:xfrm>
              <a:off x="3330" y="2489"/>
              <a:ext cx="225" cy="165"/>
              <a:chOff x="2805" y="2385"/>
              <a:chExt cx="225" cy="165"/>
            </a:xfrm>
          </p:grpSpPr>
          <p:sp>
            <p:nvSpPr>
              <p:cNvPr id="34" name="Line 21"/>
              <p:cNvSpPr>
                <a:spLocks noChangeShapeType="1"/>
              </p:cNvSpPr>
              <p:nvPr/>
            </p:nvSpPr>
            <p:spPr bwMode="auto">
              <a:xfrm flipV="1">
                <a:off x="2835" y="2400"/>
                <a:ext cx="150" cy="15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5" name="Line 22"/>
              <p:cNvSpPr>
                <a:spLocks noChangeShapeType="1"/>
              </p:cNvSpPr>
              <p:nvPr/>
            </p:nvSpPr>
            <p:spPr bwMode="auto">
              <a:xfrm flipV="1">
                <a:off x="2805" y="238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6" name="Line 23"/>
              <p:cNvSpPr>
                <a:spLocks noChangeShapeType="1"/>
              </p:cNvSpPr>
              <p:nvPr/>
            </p:nvSpPr>
            <p:spPr bwMode="auto">
              <a:xfrm flipV="1">
                <a:off x="2955" y="247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11" name="Group 24"/>
            <p:cNvGrpSpPr>
              <a:grpSpLocks/>
            </p:cNvGrpSpPr>
            <p:nvPr/>
          </p:nvGrpSpPr>
          <p:grpSpPr bwMode="auto">
            <a:xfrm>
              <a:off x="3795" y="2429"/>
              <a:ext cx="225" cy="165"/>
              <a:chOff x="2805" y="2385"/>
              <a:chExt cx="225" cy="165"/>
            </a:xfrm>
          </p:grpSpPr>
          <p:sp>
            <p:nvSpPr>
              <p:cNvPr id="31" name="Line 25"/>
              <p:cNvSpPr>
                <a:spLocks noChangeShapeType="1"/>
              </p:cNvSpPr>
              <p:nvPr/>
            </p:nvSpPr>
            <p:spPr bwMode="auto">
              <a:xfrm flipV="1">
                <a:off x="2835" y="2400"/>
                <a:ext cx="150" cy="15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2" name="Line 26"/>
              <p:cNvSpPr>
                <a:spLocks noChangeShapeType="1"/>
              </p:cNvSpPr>
              <p:nvPr/>
            </p:nvSpPr>
            <p:spPr bwMode="auto">
              <a:xfrm flipV="1">
                <a:off x="2805" y="238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3" name="Line 27"/>
              <p:cNvSpPr>
                <a:spLocks noChangeShapeType="1"/>
              </p:cNvSpPr>
              <p:nvPr/>
            </p:nvSpPr>
            <p:spPr bwMode="auto">
              <a:xfrm flipV="1">
                <a:off x="2955" y="247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12" name="Group 28"/>
            <p:cNvGrpSpPr>
              <a:grpSpLocks/>
            </p:cNvGrpSpPr>
            <p:nvPr/>
          </p:nvGrpSpPr>
          <p:grpSpPr bwMode="auto">
            <a:xfrm>
              <a:off x="4275" y="2354"/>
              <a:ext cx="225" cy="165"/>
              <a:chOff x="2805" y="2385"/>
              <a:chExt cx="225" cy="165"/>
            </a:xfrm>
          </p:grpSpPr>
          <p:sp>
            <p:nvSpPr>
              <p:cNvPr id="28" name="Line 29"/>
              <p:cNvSpPr>
                <a:spLocks noChangeShapeType="1"/>
              </p:cNvSpPr>
              <p:nvPr/>
            </p:nvSpPr>
            <p:spPr bwMode="auto">
              <a:xfrm flipV="1">
                <a:off x="2835" y="2400"/>
                <a:ext cx="150" cy="15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9" name="Line 30"/>
              <p:cNvSpPr>
                <a:spLocks noChangeShapeType="1"/>
              </p:cNvSpPr>
              <p:nvPr/>
            </p:nvSpPr>
            <p:spPr bwMode="auto">
              <a:xfrm flipV="1">
                <a:off x="2805" y="238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0" name="Line 31"/>
              <p:cNvSpPr>
                <a:spLocks noChangeShapeType="1"/>
              </p:cNvSpPr>
              <p:nvPr/>
            </p:nvSpPr>
            <p:spPr bwMode="auto">
              <a:xfrm flipV="1">
                <a:off x="2955" y="2475"/>
                <a:ext cx="75" cy="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13" name="Line 32"/>
            <p:cNvSpPr>
              <a:spLocks noChangeShapeType="1"/>
            </p:cNvSpPr>
            <p:nvPr/>
          </p:nvSpPr>
          <p:spPr bwMode="auto">
            <a:xfrm>
              <a:off x="3720" y="2684"/>
              <a:ext cx="1755" cy="0"/>
            </a:xfrm>
            <a:prstGeom prst="line">
              <a:avLst/>
            </a:prstGeom>
            <a:noFill/>
            <a:ln w="25400">
              <a:solidFill>
                <a:srgbClr val="3333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 name="Line 33"/>
            <p:cNvSpPr>
              <a:spLocks noChangeShapeType="1"/>
            </p:cNvSpPr>
            <p:nvPr/>
          </p:nvSpPr>
          <p:spPr bwMode="auto">
            <a:xfrm>
              <a:off x="2760" y="2879"/>
              <a:ext cx="2700" cy="0"/>
            </a:xfrm>
            <a:prstGeom prst="line">
              <a:avLst/>
            </a:prstGeom>
            <a:noFill/>
            <a:ln w="25400">
              <a:solidFill>
                <a:srgbClr val="3333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 name="Line 34"/>
            <p:cNvSpPr>
              <a:spLocks noChangeShapeType="1"/>
            </p:cNvSpPr>
            <p:nvPr/>
          </p:nvSpPr>
          <p:spPr bwMode="auto">
            <a:xfrm>
              <a:off x="5160" y="2414"/>
              <a:ext cx="0" cy="2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 name="Line 35"/>
            <p:cNvSpPr>
              <a:spLocks noChangeShapeType="1"/>
            </p:cNvSpPr>
            <p:nvPr/>
          </p:nvSpPr>
          <p:spPr bwMode="auto">
            <a:xfrm flipV="1">
              <a:off x="5160" y="2864"/>
              <a:ext cx="0" cy="2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 name="Line 36"/>
            <p:cNvSpPr>
              <a:spLocks noChangeShapeType="1"/>
            </p:cNvSpPr>
            <p:nvPr/>
          </p:nvSpPr>
          <p:spPr bwMode="auto">
            <a:xfrm>
              <a:off x="5160" y="2414"/>
              <a:ext cx="0" cy="765"/>
            </a:xfrm>
            <a:prstGeom prst="line">
              <a:avLst/>
            </a:prstGeom>
            <a:noFill/>
            <a:ln w="25400">
              <a:solidFill>
                <a:srgbClr val="3333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 name="Text Box 37"/>
            <p:cNvSpPr txBox="1">
              <a:spLocks noChangeArrowheads="1"/>
            </p:cNvSpPr>
            <p:nvPr/>
          </p:nvSpPr>
          <p:spPr bwMode="auto">
            <a:xfrm>
              <a:off x="4740" y="3044"/>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en-US" altLang="zh-CN" sz="2000">
                  <a:solidFill>
                    <a:srgbClr val="000000"/>
                  </a:solidFill>
                </a:rPr>
                <a:t>Δ</a:t>
              </a:r>
              <a:r>
                <a:rPr lang="en-US" altLang="zh-CN" sz="2000" i="1">
                  <a:solidFill>
                    <a:srgbClr val="000000"/>
                  </a:solidFill>
                </a:rPr>
                <a:t>h</a:t>
              </a:r>
              <a:endParaRPr lang="en-US" altLang="zh-CN" sz="2000">
                <a:solidFill>
                  <a:srgbClr val="000000"/>
                </a:solidFill>
              </a:endParaRPr>
            </a:p>
          </p:txBody>
        </p:sp>
        <p:sp>
          <p:nvSpPr>
            <p:cNvPr id="19" name="Text Box 38"/>
            <p:cNvSpPr txBox="1">
              <a:spLocks noChangeArrowheads="1"/>
            </p:cNvSpPr>
            <p:nvPr/>
          </p:nvSpPr>
          <p:spPr bwMode="auto">
            <a:xfrm>
              <a:off x="3810" y="2924"/>
              <a:ext cx="585" cy="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zh-CN" altLang="en-US" sz="1400">
                  <a:solidFill>
                    <a:srgbClr val="000000"/>
                  </a:solidFill>
                </a:rPr>
                <a:t>待测块规</a:t>
              </a:r>
            </a:p>
          </p:txBody>
        </p:sp>
        <p:sp>
          <p:nvSpPr>
            <p:cNvPr id="20" name="Line 39"/>
            <p:cNvSpPr>
              <a:spLocks noChangeShapeType="1"/>
            </p:cNvSpPr>
            <p:nvPr/>
          </p:nvSpPr>
          <p:spPr bwMode="auto">
            <a:xfrm>
              <a:off x="2460" y="1709"/>
              <a:ext cx="0" cy="78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1" name="Line 40"/>
            <p:cNvSpPr>
              <a:spLocks noChangeShapeType="1"/>
            </p:cNvSpPr>
            <p:nvPr/>
          </p:nvSpPr>
          <p:spPr bwMode="auto">
            <a:xfrm>
              <a:off x="3255" y="1724"/>
              <a:ext cx="0" cy="69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 name="Line 41"/>
            <p:cNvSpPr>
              <a:spLocks noChangeShapeType="1"/>
            </p:cNvSpPr>
            <p:nvPr/>
          </p:nvSpPr>
          <p:spPr bwMode="auto">
            <a:xfrm>
              <a:off x="4065" y="1694"/>
              <a:ext cx="0" cy="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 name="Text Box 42"/>
            <p:cNvSpPr txBox="1">
              <a:spLocks noChangeArrowheads="1"/>
            </p:cNvSpPr>
            <p:nvPr/>
          </p:nvSpPr>
          <p:spPr bwMode="auto">
            <a:xfrm>
              <a:off x="2415" y="1664"/>
              <a:ext cx="70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en-US" altLang="zh-CN" sz="2200" i="1">
                  <a:solidFill>
                    <a:srgbClr val="000000"/>
                  </a:solidFill>
                </a:rPr>
                <a:t>λ</a:t>
              </a:r>
            </a:p>
          </p:txBody>
        </p:sp>
        <p:sp>
          <p:nvSpPr>
            <p:cNvPr id="24" name="Text Box 43"/>
            <p:cNvSpPr txBox="1">
              <a:spLocks noChangeArrowheads="1"/>
            </p:cNvSpPr>
            <p:nvPr/>
          </p:nvSpPr>
          <p:spPr bwMode="auto">
            <a:xfrm>
              <a:off x="2430" y="2879"/>
              <a:ext cx="660" cy="1380"/>
            </a:xfrm>
            <a:prstGeom prst="rect">
              <a:avLst/>
            </a:prstGeom>
            <a:solidFill>
              <a:srgbClr val="FFFF00"/>
            </a:solidFill>
            <a:ln w="9525">
              <a:solidFill>
                <a:srgbClr val="000000"/>
              </a:solidFill>
              <a:miter lim="800000"/>
              <a:headEnd/>
              <a:tailEnd/>
            </a:ln>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endParaRPr lang="zh-CN" altLang="zh-CN" sz="1000">
                <a:solidFill>
                  <a:srgbClr val="000000"/>
                </a:solidFill>
              </a:endParaRPr>
            </a:p>
          </p:txBody>
        </p:sp>
        <p:sp>
          <p:nvSpPr>
            <p:cNvPr id="25" name="Text Box 44"/>
            <p:cNvSpPr txBox="1">
              <a:spLocks noChangeArrowheads="1"/>
            </p:cNvSpPr>
            <p:nvPr/>
          </p:nvSpPr>
          <p:spPr bwMode="auto">
            <a:xfrm>
              <a:off x="2445" y="2894"/>
              <a:ext cx="630" cy="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zh-CN" altLang="en-US" sz="1400">
                  <a:solidFill>
                    <a:srgbClr val="000000"/>
                  </a:solidFill>
                </a:rPr>
                <a:t>标准块规</a:t>
              </a:r>
            </a:p>
          </p:txBody>
        </p:sp>
        <p:sp>
          <p:nvSpPr>
            <p:cNvPr id="26" name="Text Box 45"/>
            <p:cNvSpPr txBox="1">
              <a:spLocks noChangeArrowheads="1"/>
            </p:cNvSpPr>
            <p:nvPr/>
          </p:nvSpPr>
          <p:spPr bwMode="auto">
            <a:xfrm>
              <a:off x="4395" y="1784"/>
              <a:ext cx="94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zh-CN" altLang="en-US" sz="1600">
                  <a:solidFill>
                    <a:srgbClr val="000000"/>
                  </a:solidFill>
                </a:rPr>
                <a:t>平晶</a:t>
              </a:r>
            </a:p>
          </p:txBody>
        </p:sp>
        <p:sp>
          <p:nvSpPr>
            <p:cNvPr id="27" name="Line 46"/>
            <p:cNvSpPr>
              <a:spLocks noChangeShapeType="1"/>
            </p:cNvSpPr>
            <p:nvPr/>
          </p:nvSpPr>
          <p:spPr bwMode="auto">
            <a:xfrm>
              <a:off x="1965" y="4274"/>
              <a:ext cx="331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Tree>
    <p:controls>
      <mc:AlternateContent xmlns:mc="http://schemas.openxmlformats.org/markup-compatibility/2006">
        <mc:Choice xmlns:v="urn:schemas-microsoft-com:vml" Requires="v">
          <p:control spid="17414" name="ShockwaveFlash1" r:id="rId2" imgW="1828800" imgH="1828800"/>
        </mc:Choice>
        <mc:Fallback>
          <p:control name="ShockwaveFlash1" r:id="rId2" imgW="1828800" imgH="1828800">
            <p:pic>
              <p:nvPicPr>
                <p:cNvPr id="43" name="ShockwaveFlash1"/>
                <p:cNvPicPr preferRelativeResize="0">
                  <a:picLocks noChangeArrowheads="1" noChangeShapeType="1"/>
                </p:cNvPicPr>
                <p:nvPr/>
              </p:nvPicPr>
              <p:blipFill>
                <a:blip r:embed="rId4"/>
                <a:srcRect/>
                <a:stretch>
                  <a:fillRect/>
                </a:stretch>
              </p:blipFill>
              <p:spPr bwMode="auto">
                <a:xfrm>
                  <a:off x="2840038" y="1031875"/>
                  <a:ext cx="5257800" cy="4572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16793679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950" y="802084"/>
            <a:ext cx="84963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lnSpc>
                <a:spcPct val="110000"/>
              </a:lnSpc>
              <a:spcBef>
                <a:spcPct val="50000"/>
              </a:spcBef>
              <a:spcAft>
                <a:spcPct val="0"/>
              </a:spcAft>
              <a:buFontTx/>
              <a:buNone/>
            </a:pPr>
            <a:r>
              <a:rPr lang="zh-CN" altLang="en-US" sz="3200" dirty="0">
                <a:solidFill>
                  <a:srgbClr val="FF0000"/>
                </a:solidFill>
                <a:ea typeface="宋体" pitchFamily="2" charset="-122"/>
              </a:rPr>
              <a:t>例</a:t>
            </a:r>
            <a:r>
              <a:rPr lang="en-US" altLang="zh-CN" sz="3200" dirty="0">
                <a:solidFill>
                  <a:srgbClr val="FF0000"/>
                </a:solidFill>
                <a:ea typeface="宋体" pitchFamily="2" charset="-122"/>
              </a:rPr>
              <a:t>1</a:t>
            </a:r>
            <a:r>
              <a:rPr lang="en-US" altLang="zh-CN" dirty="0" smtClean="0">
                <a:solidFill>
                  <a:srgbClr val="000000"/>
                </a:solidFill>
              </a:rPr>
              <a:t>:  </a:t>
            </a:r>
            <a:r>
              <a:rPr lang="zh-CN" altLang="en-US" dirty="0">
                <a:solidFill>
                  <a:srgbClr val="000000"/>
                </a:solidFill>
              </a:rPr>
              <a:t>在半导体元件生产中，为了</a:t>
            </a:r>
            <a:r>
              <a:rPr lang="zh-CN" altLang="en-US" dirty="0">
                <a:solidFill>
                  <a:srgbClr val="99CC00"/>
                </a:solidFill>
              </a:rPr>
              <a:t>测定硅片上</a:t>
            </a:r>
            <a:r>
              <a:rPr lang="en-US" altLang="zh-CN" dirty="0">
                <a:solidFill>
                  <a:srgbClr val="99CC00"/>
                </a:solidFill>
              </a:rPr>
              <a:t>SiO</a:t>
            </a:r>
            <a:r>
              <a:rPr lang="en-US" altLang="zh-CN" baseline="-30000" dirty="0">
                <a:solidFill>
                  <a:srgbClr val="99CC00"/>
                </a:solidFill>
              </a:rPr>
              <a:t>2</a:t>
            </a:r>
            <a:r>
              <a:rPr lang="zh-CN" altLang="en-US" dirty="0">
                <a:solidFill>
                  <a:srgbClr val="99CC00"/>
                </a:solidFill>
              </a:rPr>
              <a:t>薄膜的厚度</a:t>
            </a:r>
            <a:r>
              <a:rPr lang="zh-CN" altLang="en-US" dirty="0">
                <a:solidFill>
                  <a:srgbClr val="000000"/>
                </a:solidFill>
              </a:rPr>
              <a:t>，将该膜的一端</a:t>
            </a:r>
            <a:r>
              <a:rPr lang="zh-CN" altLang="en-US" dirty="0">
                <a:solidFill>
                  <a:srgbClr val="99CC00"/>
                </a:solidFill>
              </a:rPr>
              <a:t>腐蚀成劈尖状</a:t>
            </a:r>
            <a:r>
              <a:rPr lang="zh-CN" altLang="en-US" dirty="0">
                <a:solidFill>
                  <a:srgbClr val="000000"/>
                </a:solidFill>
              </a:rPr>
              <a:t>，已知</a:t>
            </a:r>
            <a:r>
              <a:rPr lang="en-US" altLang="zh-CN" dirty="0">
                <a:solidFill>
                  <a:srgbClr val="000000"/>
                </a:solidFill>
              </a:rPr>
              <a:t>SiO</a:t>
            </a:r>
            <a:r>
              <a:rPr lang="en-US" altLang="zh-CN" baseline="-30000" dirty="0">
                <a:solidFill>
                  <a:srgbClr val="000000"/>
                </a:solidFill>
              </a:rPr>
              <a:t>2 </a:t>
            </a:r>
            <a:r>
              <a:rPr lang="zh-CN" altLang="en-US" dirty="0">
                <a:solidFill>
                  <a:srgbClr val="000000"/>
                </a:solidFill>
              </a:rPr>
              <a:t>的折射率</a:t>
            </a:r>
            <a:r>
              <a:rPr lang="en-US" altLang="zh-CN" i="1" dirty="0">
                <a:solidFill>
                  <a:srgbClr val="000000"/>
                </a:solidFill>
              </a:rPr>
              <a:t>n</a:t>
            </a:r>
            <a:r>
              <a:rPr lang="en-US" altLang="zh-CN" baseline="-25000" dirty="0">
                <a:solidFill>
                  <a:srgbClr val="000000"/>
                </a:solidFill>
              </a:rPr>
              <a:t>1</a:t>
            </a:r>
            <a:r>
              <a:rPr lang="en-US" altLang="zh-CN" dirty="0">
                <a:solidFill>
                  <a:srgbClr val="000000"/>
                </a:solidFill>
              </a:rPr>
              <a:t>=1.46</a:t>
            </a:r>
            <a:r>
              <a:rPr lang="zh-CN" altLang="en-US" dirty="0">
                <a:solidFill>
                  <a:srgbClr val="000000"/>
                </a:solidFill>
              </a:rPr>
              <a:t>，用波长</a:t>
            </a:r>
            <a:r>
              <a:rPr lang="zh-CN" altLang="en-US" dirty="0">
                <a:solidFill>
                  <a:srgbClr val="000000"/>
                </a:solidFill>
                <a:sym typeface="Symbol" panose="05050102010706020507" pitchFamily="18" charset="2"/>
              </a:rPr>
              <a:t></a:t>
            </a:r>
            <a:r>
              <a:rPr lang="zh-CN" altLang="en-US" dirty="0">
                <a:solidFill>
                  <a:srgbClr val="000000"/>
                </a:solidFill>
              </a:rPr>
              <a:t> </a:t>
            </a:r>
            <a:r>
              <a:rPr lang="en-US" altLang="zh-CN" dirty="0">
                <a:solidFill>
                  <a:srgbClr val="000000"/>
                </a:solidFill>
              </a:rPr>
              <a:t>=5893</a:t>
            </a:r>
            <a:r>
              <a:rPr lang="en-US" altLang="zh-CN" dirty="0">
                <a:solidFill>
                  <a:srgbClr val="000000"/>
                </a:solidFill>
                <a:cs typeface="Times New Roman" panose="02020603050405020304" pitchFamily="18" charset="0"/>
              </a:rPr>
              <a:t>Å</a:t>
            </a:r>
            <a:r>
              <a:rPr lang="zh-CN" altLang="en-US" dirty="0">
                <a:solidFill>
                  <a:srgbClr val="000000"/>
                </a:solidFill>
              </a:rPr>
              <a:t>的钠光照射后，观察到劈尖上出现</a:t>
            </a:r>
            <a:r>
              <a:rPr lang="en-US" altLang="zh-CN" dirty="0">
                <a:solidFill>
                  <a:srgbClr val="000000"/>
                </a:solidFill>
              </a:rPr>
              <a:t>9</a:t>
            </a:r>
            <a:r>
              <a:rPr lang="zh-CN" altLang="en-US" dirty="0">
                <a:solidFill>
                  <a:srgbClr val="000000"/>
                </a:solidFill>
              </a:rPr>
              <a:t>条暗纹，且第</a:t>
            </a:r>
            <a:r>
              <a:rPr lang="en-US" altLang="zh-CN" dirty="0">
                <a:solidFill>
                  <a:srgbClr val="000000"/>
                </a:solidFill>
              </a:rPr>
              <a:t>9</a:t>
            </a:r>
            <a:r>
              <a:rPr lang="zh-CN" altLang="en-US" dirty="0">
                <a:solidFill>
                  <a:srgbClr val="000000"/>
                </a:solidFill>
              </a:rPr>
              <a:t>条在劈尖斜坡上端点</a:t>
            </a:r>
            <a:r>
              <a:rPr lang="en-US" altLang="zh-CN" dirty="0">
                <a:solidFill>
                  <a:srgbClr val="000000"/>
                </a:solidFill>
              </a:rPr>
              <a:t>M</a:t>
            </a:r>
            <a:r>
              <a:rPr lang="zh-CN" altLang="en-US" dirty="0">
                <a:solidFill>
                  <a:srgbClr val="000000"/>
                </a:solidFill>
              </a:rPr>
              <a:t>处，</a:t>
            </a:r>
            <a:r>
              <a:rPr lang="en-US" altLang="zh-CN" dirty="0">
                <a:solidFill>
                  <a:srgbClr val="000000"/>
                </a:solidFill>
              </a:rPr>
              <a:t>Si</a:t>
            </a:r>
            <a:r>
              <a:rPr lang="zh-CN" altLang="en-US" dirty="0">
                <a:solidFill>
                  <a:srgbClr val="000000"/>
                </a:solidFill>
              </a:rPr>
              <a:t>的折射率</a:t>
            </a:r>
            <a:r>
              <a:rPr lang="en-US" altLang="zh-CN" i="1" dirty="0">
                <a:solidFill>
                  <a:srgbClr val="000000"/>
                </a:solidFill>
              </a:rPr>
              <a:t>n</a:t>
            </a:r>
            <a:r>
              <a:rPr lang="en-US" altLang="zh-CN" baseline="-25000" dirty="0">
                <a:solidFill>
                  <a:srgbClr val="000000"/>
                </a:solidFill>
              </a:rPr>
              <a:t>2</a:t>
            </a:r>
            <a:r>
              <a:rPr lang="en-US" altLang="zh-CN" dirty="0">
                <a:solidFill>
                  <a:srgbClr val="000000"/>
                </a:solidFill>
              </a:rPr>
              <a:t>=3.42</a:t>
            </a:r>
            <a:r>
              <a:rPr lang="zh-CN" altLang="en-US" dirty="0">
                <a:solidFill>
                  <a:srgbClr val="000000"/>
                </a:solidFill>
              </a:rPr>
              <a:t>。</a:t>
            </a:r>
          </a:p>
        </p:txBody>
      </p:sp>
      <p:sp>
        <p:nvSpPr>
          <p:cNvPr id="3" name="Rectangle 3"/>
          <p:cNvSpPr>
            <a:spLocks noChangeArrowheads="1"/>
          </p:cNvSpPr>
          <p:nvPr/>
        </p:nvSpPr>
        <p:spPr bwMode="auto">
          <a:xfrm>
            <a:off x="5148263" y="5045471"/>
            <a:ext cx="3600450" cy="53340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4" name="Line 4"/>
          <p:cNvSpPr>
            <a:spLocks noChangeShapeType="1"/>
          </p:cNvSpPr>
          <p:nvPr/>
        </p:nvSpPr>
        <p:spPr bwMode="auto">
          <a:xfrm>
            <a:off x="5148263" y="5070871"/>
            <a:ext cx="3598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 name="AutoShape 5"/>
          <p:cNvSpPr>
            <a:spLocks noChangeArrowheads="1"/>
          </p:cNvSpPr>
          <p:nvPr/>
        </p:nvSpPr>
        <p:spPr bwMode="auto">
          <a:xfrm>
            <a:off x="6372225" y="4553346"/>
            <a:ext cx="1943100" cy="504825"/>
          </a:xfrm>
          <a:prstGeom prst="rtTriangle">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6" name="Rectangle 6"/>
          <p:cNvSpPr>
            <a:spLocks noChangeArrowheads="1"/>
          </p:cNvSpPr>
          <p:nvPr/>
        </p:nvSpPr>
        <p:spPr bwMode="auto">
          <a:xfrm>
            <a:off x="5148263" y="4588271"/>
            <a:ext cx="123825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7" name="Text Box 7"/>
          <p:cNvSpPr txBox="1">
            <a:spLocks noChangeArrowheads="1"/>
          </p:cNvSpPr>
          <p:nvPr/>
        </p:nvSpPr>
        <p:spPr bwMode="auto">
          <a:xfrm>
            <a:off x="5251450" y="5170884"/>
            <a:ext cx="68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sz="2400">
                <a:solidFill>
                  <a:srgbClr val="000000"/>
                </a:solidFill>
              </a:rPr>
              <a:t>Si</a:t>
            </a:r>
          </a:p>
        </p:txBody>
      </p:sp>
      <p:sp>
        <p:nvSpPr>
          <p:cNvPr id="8" name="Rectangle 8"/>
          <p:cNvSpPr>
            <a:spLocks noChangeArrowheads="1"/>
          </p:cNvSpPr>
          <p:nvPr/>
        </p:nvSpPr>
        <p:spPr bwMode="auto">
          <a:xfrm>
            <a:off x="5076825" y="4561284"/>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sz="2400">
                <a:solidFill>
                  <a:srgbClr val="333399"/>
                </a:solidFill>
              </a:rPr>
              <a:t>SiO</a:t>
            </a:r>
            <a:r>
              <a:rPr lang="en-US" altLang="zh-CN" sz="2400" baseline="-30000">
                <a:solidFill>
                  <a:srgbClr val="333399"/>
                </a:solidFill>
              </a:rPr>
              <a:t>2</a:t>
            </a:r>
          </a:p>
        </p:txBody>
      </p:sp>
      <p:sp>
        <p:nvSpPr>
          <p:cNvPr id="9" name="Text Box 9"/>
          <p:cNvSpPr txBox="1">
            <a:spLocks noChangeArrowheads="1"/>
          </p:cNvSpPr>
          <p:nvPr/>
        </p:nvSpPr>
        <p:spPr bwMode="auto">
          <a:xfrm>
            <a:off x="8101013" y="4643834"/>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50000"/>
              </a:spcBef>
              <a:spcAft>
                <a:spcPct val="0"/>
              </a:spcAft>
              <a:buFontTx/>
              <a:buNone/>
            </a:pPr>
            <a:r>
              <a:rPr lang="en-US" altLang="zh-CN" sz="2400" i="1">
                <a:solidFill>
                  <a:srgbClr val="FF0000"/>
                </a:solidFill>
              </a:rPr>
              <a:t>O</a:t>
            </a:r>
          </a:p>
        </p:txBody>
      </p:sp>
      <p:sp>
        <p:nvSpPr>
          <p:cNvPr id="10" name="Line 10"/>
          <p:cNvSpPr>
            <a:spLocks noChangeShapeType="1"/>
          </p:cNvSpPr>
          <p:nvPr/>
        </p:nvSpPr>
        <p:spPr bwMode="auto">
          <a:xfrm>
            <a:off x="6386513" y="4588271"/>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1" name="Line 11"/>
          <p:cNvSpPr>
            <a:spLocks noChangeShapeType="1"/>
          </p:cNvSpPr>
          <p:nvPr/>
        </p:nvSpPr>
        <p:spPr bwMode="auto">
          <a:xfrm>
            <a:off x="5149850" y="4588271"/>
            <a:ext cx="1258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2" name="Text Box 12"/>
          <p:cNvSpPr txBox="1">
            <a:spLocks noChangeArrowheads="1"/>
          </p:cNvSpPr>
          <p:nvPr/>
        </p:nvSpPr>
        <p:spPr bwMode="auto">
          <a:xfrm>
            <a:off x="6234113" y="4210446"/>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50000"/>
              </a:spcBef>
              <a:spcAft>
                <a:spcPct val="0"/>
              </a:spcAft>
              <a:buFontTx/>
              <a:buNone/>
            </a:pPr>
            <a:r>
              <a:rPr lang="en-US" altLang="zh-CN" sz="2400" i="1">
                <a:solidFill>
                  <a:srgbClr val="FF0000"/>
                </a:solidFill>
              </a:rPr>
              <a:t>M</a:t>
            </a:r>
          </a:p>
        </p:txBody>
      </p:sp>
      <p:sp>
        <p:nvSpPr>
          <p:cNvPr id="13" name="Text Box 13"/>
          <p:cNvSpPr txBox="1">
            <a:spLocks noChangeArrowheads="1"/>
          </p:cNvSpPr>
          <p:nvPr/>
        </p:nvSpPr>
        <p:spPr bwMode="auto">
          <a:xfrm>
            <a:off x="1611313" y="5813821"/>
            <a:ext cx="3892550" cy="38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lnSpc>
                <a:spcPct val="65000"/>
              </a:lnSpc>
              <a:spcBef>
                <a:spcPct val="50000"/>
              </a:spcBef>
              <a:spcAft>
                <a:spcPct val="0"/>
              </a:spcAft>
              <a:buFontTx/>
              <a:buNone/>
            </a:pPr>
            <a:r>
              <a:rPr lang="en-US" altLang="zh-CN" dirty="0">
                <a:solidFill>
                  <a:srgbClr val="000000"/>
                </a:solidFill>
              </a:rPr>
              <a:t>∴ </a:t>
            </a:r>
            <a:r>
              <a:rPr lang="en-US" altLang="zh-CN" i="1" dirty="0" smtClean="0">
                <a:solidFill>
                  <a:srgbClr val="000000"/>
                </a:solidFill>
              </a:rPr>
              <a:t>d</a:t>
            </a:r>
            <a:r>
              <a:rPr lang="en-US" altLang="zh-CN" dirty="0" smtClean="0">
                <a:solidFill>
                  <a:srgbClr val="000000"/>
                </a:solidFill>
              </a:rPr>
              <a:t> </a:t>
            </a:r>
            <a:r>
              <a:rPr lang="en-US" altLang="zh-CN" dirty="0">
                <a:solidFill>
                  <a:srgbClr val="000000"/>
                </a:solidFill>
              </a:rPr>
              <a:t>= (2</a:t>
            </a:r>
            <a:r>
              <a:rPr lang="en-US" altLang="zh-CN" i="1" dirty="0">
                <a:solidFill>
                  <a:srgbClr val="000000"/>
                </a:solidFill>
              </a:rPr>
              <a:t>k</a:t>
            </a:r>
            <a:r>
              <a:rPr lang="en-US" altLang="zh-CN" dirty="0">
                <a:solidFill>
                  <a:srgbClr val="000000"/>
                </a:solidFill>
              </a:rPr>
              <a:t>+1)</a:t>
            </a:r>
            <a:r>
              <a:rPr lang="en-US" altLang="zh-CN" i="1" dirty="0">
                <a:solidFill>
                  <a:srgbClr val="000000"/>
                </a:solidFill>
                <a:sym typeface="Symbol" panose="05050102010706020507" pitchFamily="18" charset="2"/>
              </a:rPr>
              <a:t></a:t>
            </a:r>
            <a:r>
              <a:rPr lang="en-US" altLang="zh-CN" i="1" dirty="0">
                <a:solidFill>
                  <a:srgbClr val="000000"/>
                </a:solidFill>
              </a:rPr>
              <a:t> </a:t>
            </a:r>
            <a:r>
              <a:rPr lang="en-US" altLang="zh-CN" dirty="0">
                <a:solidFill>
                  <a:srgbClr val="000000"/>
                </a:solidFill>
              </a:rPr>
              <a:t>/4</a:t>
            </a:r>
            <a:r>
              <a:rPr lang="en-US" altLang="zh-CN" i="1" dirty="0">
                <a:solidFill>
                  <a:srgbClr val="000000"/>
                </a:solidFill>
              </a:rPr>
              <a:t>n</a:t>
            </a:r>
          </a:p>
        </p:txBody>
      </p:sp>
      <p:sp>
        <p:nvSpPr>
          <p:cNvPr id="14" name="Text Box 14"/>
          <p:cNvSpPr txBox="1">
            <a:spLocks noChangeArrowheads="1"/>
          </p:cNvSpPr>
          <p:nvPr/>
        </p:nvSpPr>
        <p:spPr bwMode="auto">
          <a:xfrm>
            <a:off x="107950" y="5035946"/>
            <a:ext cx="707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50000"/>
              </a:spcBef>
              <a:spcAft>
                <a:spcPct val="0"/>
              </a:spcAft>
              <a:buFontTx/>
              <a:buNone/>
            </a:pPr>
            <a:r>
              <a:rPr lang="zh-CN" altLang="en-US" u="sng">
                <a:solidFill>
                  <a:srgbClr val="000000"/>
                </a:solidFill>
              </a:rPr>
              <a:t>第</a:t>
            </a:r>
            <a:r>
              <a:rPr lang="en-US" altLang="zh-CN" u="sng">
                <a:solidFill>
                  <a:srgbClr val="000000"/>
                </a:solidFill>
              </a:rPr>
              <a:t>9</a:t>
            </a:r>
            <a:r>
              <a:rPr lang="zh-CN" altLang="en-US" u="sng">
                <a:solidFill>
                  <a:srgbClr val="000000"/>
                </a:solidFill>
              </a:rPr>
              <a:t>条暗纹，</a:t>
            </a:r>
            <a:r>
              <a:rPr lang="zh-CN" altLang="en-US" u="sng">
                <a:solidFill>
                  <a:srgbClr val="FF0000"/>
                </a:solidFill>
              </a:rPr>
              <a:t>对应于</a:t>
            </a:r>
            <a:r>
              <a:rPr lang="en-US" altLang="zh-CN" i="1" u="sng">
                <a:solidFill>
                  <a:srgbClr val="FF0000"/>
                </a:solidFill>
              </a:rPr>
              <a:t>k</a:t>
            </a:r>
            <a:r>
              <a:rPr lang="en-US" altLang="zh-CN" u="sng">
                <a:solidFill>
                  <a:srgbClr val="FF0000"/>
                </a:solidFill>
              </a:rPr>
              <a:t>=8</a:t>
            </a:r>
            <a:r>
              <a:rPr lang="zh-CN" altLang="en-US" u="sng">
                <a:solidFill>
                  <a:srgbClr val="FF0000"/>
                </a:solidFill>
              </a:rPr>
              <a:t>。</a:t>
            </a:r>
          </a:p>
        </p:txBody>
      </p:sp>
      <p:sp>
        <p:nvSpPr>
          <p:cNvPr id="15" name="Text Box 15"/>
          <p:cNvSpPr txBox="1">
            <a:spLocks noChangeArrowheads="1"/>
          </p:cNvSpPr>
          <p:nvPr/>
        </p:nvSpPr>
        <p:spPr bwMode="auto">
          <a:xfrm>
            <a:off x="4605338" y="5718571"/>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50000"/>
              </a:spcBef>
              <a:spcAft>
                <a:spcPct val="0"/>
              </a:spcAft>
              <a:buFontTx/>
              <a:buNone/>
            </a:pPr>
            <a:r>
              <a:rPr lang="en-US" altLang="zh-CN">
                <a:solidFill>
                  <a:srgbClr val="000000"/>
                </a:solidFill>
              </a:rPr>
              <a:t>= 1.72 </a:t>
            </a:r>
            <a:r>
              <a:rPr lang="en-US" altLang="zh-CN">
                <a:solidFill>
                  <a:srgbClr val="000000"/>
                </a:solidFill>
                <a:sym typeface="Symbol" panose="05050102010706020507" pitchFamily="18" charset="2"/>
              </a:rPr>
              <a:t></a:t>
            </a:r>
            <a:r>
              <a:rPr lang="en-US" altLang="zh-CN">
                <a:solidFill>
                  <a:srgbClr val="000000"/>
                </a:solidFill>
                <a:sym typeface="Math3" pitchFamily="2" charset="2"/>
              </a:rPr>
              <a:t>m</a:t>
            </a:r>
            <a:endParaRPr lang="en-US" altLang="zh-CN">
              <a:solidFill>
                <a:srgbClr val="000000"/>
              </a:solidFill>
            </a:endParaRPr>
          </a:p>
        </p:txBody>
      </p:sp>
      <p:sp>
        <p:nvSpPr>
          <p:cNvPr id="16" name="Text Box 16"/>
          <p:cNvSpPr txBox="1">
            <a:spLocks noChangeArrowheads="1"/>
          </p:cNvSpPr>
          <p:nvPr/>
        </p:nvSpPr>
        <p:spPr bwMode="auto">
          <a:xfrm>
            <a:off x="1617663" y="6294263"/>
            <a:ext cx="6411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50000"/>
              </a:spcBef>
              <a:spcAft>
                <a:spcPct val="0"/>
              </a:spcAft>
              <a:buFontTx/>
              <a:buNone/>
            </a:pPr>
            <a:r>
              <a:rPr lang="en-US" altLang="zh-CN">
                <a:solidFill>
                  <a:srgbClr val="000000"/>
                </a:solidFill>
              </a:rPr>
              <a:t>∴SiO</a:t>
            </a:r>
            <a:r>
              <a:rPr lang="en-US" altLang="zh-CN" baseline="-30000">
                <a:solidFill>
                  <a:srgbClr val="000000"/>
                </a:solidFill>
              </a:rPr>
              <a:t>2</a:t>
            </a:r>
            <a:r>
              <a:rPr lang="zh-CN" altLang="en-US" dirty="0">
                <a:solidFill>
                  <a:srgbClr val="000000"/>
                </a:solidFill>
              </a:rPr>
              <a:t>薄膜的厚度为</a:t>
            </a:r>
            <a:r>
              <a:rPr lang="en-US" altLang="zh-CN" dirty="0">
                <a:solidFill>
                  <a:srgbClr val="000000"/>
                </a:solidFill>
              </a:rPr>
              <a:t>1.72 </a:t>
            </a:r>
            <a:r>
              <a:rPr lang="en-US" altLang="zh-CN" dirty="0">
                <a:solidFill>
                  <a:srgbClr val="000000"/>
                </a:solidFill>
                <a:sym typeface="Symbol" panose="05050102010706020507" pitchFamily="18" charset="2"/>
              </a:rPr>
              <a:t></a:t>
            </a:r>
            <a:r>
              <a:rPr lang="en-US" altLang="zh-CN" dirty="0">
                <a:solidFill>
                  <a:srgbClr val="000000"/>
                </a:solidFill>
                <a:sym typeface="Math3" pitchFamily="2" charset="2"/>
              </a:rPr>
              <a:t>m</a:t>
            </a:r>
            <a:r>
              <a:rPr lang="zh-CN" altLang="en-US" dirty="0">
                <a:solidFill>
                  <a:srgbClr val="000000"/>
                </a:solidFill>
                <a:sym typeface="Math3" pitchFamily="2" charset="2"/>
              </a:rPr>
              <a:t>。</a:t>
            </a:r>
          </a:p>
        </p:txBody>
      </p:sp>
      <p:sp>
        <p:nvSpPr>
          <p:cNvPr id="17" name="Text Box 17"/>
          <p:cNvSpPr txBox="1">
            <a:spLocks noChangeArrowheads="1"/>
          </p:cNvSpPr>
          <p:nvPr/>
        </p:nvSpPr>
        <p:spPr bwMode="auto">
          <a:xfrm>
            <a:off x="4067175" y="2689621"/>
            <a:ext cx="4645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lnSpc>
                <a:spcPct val="110000"/>
              </a:lnSpc>
              <a:spcBef>
                <a:spcPct val="50000"/>
              </a:spcBef>
              <a:spcAft>
                <a:spcPct val="0"/>
              </a:spcAft>
              <a:buFontTx/>
              <a:buNone/>
            </a:pPr>
            <a:r>
              <a:rPr lang="zh-CN" altLang="en-US">
                <a:solidFill>
                  <a:srgbClr val="000000"/>
                </a:solidFill>
              </a:rPr>
              <a:t>试求：</a:t>
            </a:r>
            <a:r>
              <a:rPr lang="en-US" altLang="zh-CN">
                <a:solidFill>
                  <a:srgbClr val="000000"/>
                </a:solidFill>
              </a:rPr>
              <a:t>SiO</a:t>
            </a:r>
            <a:r>
              <a:rPr lang="en-US" altLang="zh-CN" baseline="-30000">
                <a:solidFill>
                  <a:srgbClr val="000000"/>
                </a:solidFill>
              </a:rPr>
              <a:t>2</a:t>
            </a:r>
            <a:r>
              <a:rPr lang="zh-CN" altLang="en-US">
                <a:solidFill>
                  <a:srgbClr val="000000"/>
                </a:solidFill>
              </a:rPr>
              <a:t>薄膜的厚度。</a:t>
            </a:r>
          </a:p>
        </p:txBody>
      </p:sp>
      <p:sp>
        <p:nvSpPr>
          <p:cNvPr id="18" name="Rectangle 18"/>
          <p:cNvSpPr>
            <a:spLocks noChangeArrowheads="1"/>
          </p:cNvSpPr>
          <p:nvPr/>
        </p:nvSpPr>
        <p:spPr bwMode="auto">
          <a:xfrm>
            <a:off x="2060576" y="3913583"/>
            <a:ext cx="594042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lnSpc>
                <a:spcPct val="70000"/>
              </a:lnSpc>
              <a:spcBef>
                <a:spcPct val="50000"/>
              </a:spcBef>
              <a:spcAft>
                <a:spcPct val="0"/>
              </a:spcAft>
              <a:buFont typeface="Symbol" panose="05050102010706020507" pitchFamily="18" charset="2"/>
              <a:buNone/>
            </a:pPr>
            <a:r>
              <a:rPr lang="en-US" altLang="zh-CN" i="1" dirty="0">
                <a:solidFill>
                  <a:srgbClr val="FF0000"/>
                </a:solidFill>
                <a:sym typeface="Symbol" panose="05050102010706020507" pitchFamily="18" charset="2"/>
              </a:rPr>
              <a:t>  </a:t>
            </a:r>
            <a:r>
              <a:rPr lang="en-US" altLang="zh-CN" dirty="0">
                <a:solidFill>
                  <a:srgbClr val="FF0000"/>
                </a:solidFill>
              </a:rPr>
              <a:t>= </a:t>
            </a:r>
            <a:r>
              <a:rPr lang="en-US" altLang="zh-CN" dirty="0" smtClean="0">
                <a:solidFill>
                  <a:srgbClr val="FF0000"/>
                </a:solidFill>
              </a:rPr>
              <a:t>2</a:t>
            </a:r>
            <a:r>
              <a:rPr lang="en-US" altLang="zh-CN" i="1" dirty="0" smtClean="0">
                <a:solidFill>
                  <a:srgbClr val="FF0000"/>
                </a:solidFill>
              </a:rPr>
              <a:t>nd</a:t>
            </a:r>
            <a:r>
              <a:rPr lang="en-US" altLang="zh-CN" dirty="0" smtClean="0">
                <a:solidFill>
                  <a:srgbClr val="000066"/>
                </a:solidFill>
              </a:rPr>
              <a:t> </a:t>
            </a:r>
            <a:r>
              <a:rPr lang="en-US" altLang="zh-CN" dirty="0">
                <a:solidFill>
                  <a:srgbClr val="000000"/>
                </a:solidFill>
              </a:rPr>
              <a:t>= (2</a:t>
            </a:r>
            <a:r>
              <a:rPr lang="en-US" altLang="zh-CN" i="1" dirty="0">
                <a:solidFill>
                  <a:srgbClr val="000000"/>
                </a:solidFill>
              </a:rPr>
              <a:t>k</a:t>
            </a:r>
            <a:r>
              <a:rPr lang="en-US" altLang="zh-CN" dirty="0">
                <a:solidFill>
                  <a:srgbClr val="000000"/>
                </a:solidFill>
              </a:rPr>
              <a:t>+1) </a:t>
            </a:r>
            <a:r>
              <a:rPr lang="en-US" altLang="zh-CN" i="1" dirty="0">
                <a:solidFill>
                  <a:srgbClr val="000000"/>
                </a:solidFill>
                <a:sym typeface="Symbol" panose="05050102010706020507" pitchFamily="18" charset="2"/>
              </a:rPr>
              <a:t></a:t>
            </a:r>
            <a:r>
              <a:rPr lang="en-US" altLang="zh-CN" dirty="0">
                <a:solidFill>
                  <a:srgbClr val="000000"/>
                </a:solidFill>
              </a:rPr>
              <a:t> /2    </a:t>
            </a:r>
          </a:p>
          <a:p>
            <a:pPr algn="l" fontAlgn="base">
              <a:lnSpc>
                <a:spcPct val="70000"/>
              </a:lnSpc>
              <a:spcBef>
                <a:spcPct val="50000"/>
              </a:spcBef>
              <a:spcAft>
                <a:spcPct val="0"/>
              </a:spcAft>
              <a:buFont typeface="Symbol" panose="05050102010706020507" pitchFamily="18" charset="2"/>
              <a:buNone/>
            </a:pPr>
            <a:r>
              <a:rPr lang="en-US" altLang="zh-CN" dirty="0">
                <a:solidFill>
                  <a:srgbClr val="000000"/>
                </a:solidFill>
              </a:rPr>
              <a:t>(</a:t>
            </a:r>
            <a:r>
              <a:rPr lang="en-US" altLang="zh-CN" i="1" dirty="0">
                <a:solidFill>
                  <a:srgbClr val="000000"/>
                </a:solidFill>
              </a:rPr>
              <a:t>k</a:t>
            </a:r>
            <a:r>
              <a:rPr lang="en-US" altLang="zh-CN" dirty="0">
                <a:solidFill>
                  <a:srgbClr val="000000"/>
                </a:solidFill>
              </a:rPr>
              <a:t>=0,1,2…)</a:t>
            </a:r>
          </a:p>
        </p:txBody>
      </p:sp>
      <p:grpSp>
        <p:nvGrpSpPr>
          <p:cNvPr id="19" name="Group 19"/>
          <p:cNvGrpSpPr>
            <a:grpSpLocks/>
          </p:cNvGrpSpPr>
          <p:nvPr/>
        </p:nvGrpSpPr>
        <p:grpSpPr bwMode="auto">
          <a:xfrm>
            <a:off x="6372225" y="3323034"/>
            <a:ext cx="1871663" cy="874712"/>
            <a:chOff x="4195" y="1697"/>
            <a:chExt cx="1225" cy="551"/>
          </a:xfrm>
        </p:grpSpPr>
        <p:sp>
          <p:nvSpPr>
            <p:cNvPr id="20" name="Line 20"/>
            <p:cNvSpPr>
              <a:spLocks noChangeShapeType="1"/>
            </p:cNvSpPr>
            <p:nvPr/>
          </p:nvSpPr>
          <p:spPr bwMode="auto">
            <a:xfrm>
              <a:off x="4987" y="1703"/>
              <a:ext cx="0" cy="544"/>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1" name="Line 21"/>
            <p:cNvSpPr>
              <a:spLocks noChangeShapeType="1"/>
            </p:cNvSpPr>
            <p:nvPr/>
          </p:nvSpPr>
          <p:spPr bwMode="auto">
            <a:xfrm>
              <a:off x="5132" y="1703"/>
              <a:ext cx="0" cy="544"/>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 name="Line 22"/>
            <p:cNvSpPr>
              <a:spLocks noChangeShapeType="1"/>
            </p:cNvSpPr>
            <p:nvPr/>
          </p:nvSpPr>
          <p:spPr bwMode="auto">
            <a:xfrm>
              <a:off x="5276" y="1703"/>
              <a:ext cx="0" cy="544"/>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 name="Line 23"/>
            <p:cNvSpPr>
              <a:spLocks noChangeShapeType="1"/>
            </p:cNvSpPr>
            <p:nvPr/>
          </p:nvSpPr>
          <p:spPr bwMode="auto">
            <a:xfrm>
              <a:off x="5420" y="1703"/>
              <a:ext cx="0" cy="544"/>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 name="Line 24"/>
            <p:cNvSpPr>
              <a:spLocks noChangeShapeType="1"/>
            </p:cNvSpPr>
            <p:nvPr/>
          </p:nvSpPr>
          <p:spPr bwMode="auto">
            <a:xfrm>
              <a:off x="4411" y="1701"/>
              <a:ext cx="0" cy="544"/>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 name="Line 25"/>
            <p:cNvSpPr>
              <a:spLocks noChangeShapeType="1"/>
            </p:cNvSpPr>
            <p:nvPr/>
          </p:nvSpPr>
          <p:spPr bwMode="auto">
            <a:xfrm>
              <a:off x="4555" y="1704"/>
              <a:ext cx="0" cy="544"/>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6" name="Line 26"/>
            <p:cNvSpPr>
              <a:spLocks noChangeShapeType="1"/>
            </p:cNvSpPr>
            <p:nvPr/>
          </p:nvSpPr>
          <p:spPr bwMode="auto">
            <a:xfrm>
              <a:off x="4699" y="1701"/>
              <a:ext cx="0" cy="544"/>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7" name="Line 27"/>
            <p:cNvSpPr>
              <a:spLocks noChangeShapeType="1"/>
            </p:cNvSpPr>
            <p:nvPr/>
          </p:nvSpPr>
          <p:spPr bwMode="auto">
            <a:xfrm>
              <a:off x="4844" y="1702"/>
              <a:ext cx="0" cy="544"/>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8" name="Line 28"/>
            <p:cNvSpPr>
              <a:spLocks noChangeShapeType="1"/>
            </p:cNvSpPr>
            <p:nvPr/>
          </p:nvSpPr>
          <p:spPr bwMode="auto">
            <a:xfrm>
              <a:off x="4916" y="1700"/>
              <a:ext cx="0" cy="544"/>
            </a:xfrm>
            <a:prstGeom prst="line">
              <a:avLst/>
            </a:prstGeom>
            <a:noFill/>
            <a:ln w="50800">
              <a:solidFill>
                <a:srgbClr val="969696"/>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9" name="Line 29"/>
            <p:cNvSpPr>
              <a:spLocks noChangeShapeType="1"/>
            </p:cNvSpPr>
            <p:nvPr/>
          </p:nvSpPr>
          <p:spPr bwMode="auto">
            <a:xfrm>
              <a:off x="5060" y="1702"/>
              <a:ext cx="0" cy="544"/>
            </a:xfrm>
            <a:prstGeom prst="line">
              <a:avLst/>
            </a:prstGeom>
            <a:noFill/>
            <a:ln w="50800">
              <a:solidFill>
                <a:srgbClr val="969696"/>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0" name="Line 30"/>
            <p:cNvSpPr>
              <a:spLocks noChangeShapeType="1"/>
            </p:cNvSpPr>
            <p:nvPr/>
          </p:nvSpPr>
          <p:spPr bwMode="auto">
            <a:xfrm>
              <a:off x="5204" y="1704"/>
              <a:ext cx="0" cy="544"/>
            </a:xfrm>
            <a:prstGeom prst="line">
              <a:avLst/>
            </a:prstGeom>
            <a:noFill/>
            <a:ln w="50800">
              <a:solidFill>
                <a:srgbClr val="969696"/>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 name="Line 31"/>
            <p:cNvSpPr>
              <a:spLocks noChangeShapeType="1"/>
            </p:cNvSpPr>
            <p:nvPr/>
          </p:nvSpPr>
          <p:spPr bwMode="auto">
            <a:xfrm>
              <a:off x="5349" y="1704"/>
              <a:ext cx="0" cy="544"/>
            </a:xfrm>
            <a:prstGeom prst="line">
              <a:avLst/>
            </a:prstGeom>
            <a:noFill/>
            <a:ln w="50800">
              <a:solidFill>
                <a:srgbClr val="969696"/>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2" name="Line 32"/>
            <p:cNvSpPr>
              <a:spLocks noChangeShapeType="1"/>
            </p:cNvSpPr>
            <p:nvPr/>
          </p:nvSpPr>
          <p:spPr bwMode="auto">
            <a:xfrm>
              <a:off x="4339" y="1700"/>
              <a:ext cx="0" cy="544"/>
            </a:xfrm>
            <a:prstGeom prst="line">
              <a:avLst/>
            </a:prstGeom>
            <a:noFill/>
            <a:ln w="50800">
              <a:solidFill>
                <a:srgbClr val="969696"/>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3" name="Line 33"/>
            <p:cNvSpPr>
              <a:spLocks noChangeShapeType="1"/>
            </p:cNvSpPr>
            <p:nvPr/>
          </p:nvSpPr>
          <p:spPr bwMode="auto">
            <a:xfrm>
              <a:off x="4484" y="1703"/>
              <a:ext cx="0" cy="544"/>
            </a:xfrm>
            <a:prstGeom prst="line">
              <a:avLst/>
            </a:prstGeom>
            <a:noFill/>
            <a:ln w="50800">
              <a:solidFill>
                <a:srgbClr val="969696"/>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4" name="Line 34"/>
            <p:cNvSpPr>
              <a:spLocks noChangeShapeType="1"/>
            </p:cNvSpPr>
            <p:nvPr/>
          </p:nvSpPr>
          <p:spPr bwMode="auto">
            <a:xfrm>
              <a:off x="4628" y="1703"/>
              <a:ext cx="0" cy="544"/>
            </a:xfrm>
            <a:prstGeom prst="line">
              <a:avLst/>
            </a:prstGeom>
            <a:noFill/>
            <a:ln w="50800">
              <a:solidFill>
                <a:srgbClr val="969696"/>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5" name="Line 35"/>
            <p:cNvSpPr>
              <a:spLocks noChangeShapeType="1"/>
            </p:cNvSpPr>
            <p:nvPr/>
          </p:nvSpPr>
          <p:spPr bwMode="auto">
            <a:xfrm>
              <a:off x="4772" y="1697"/>
              <a:ext cx="0" cy="544"/>
            </a:xfrm>
            <a:prstGeom prst="line">
              <a:avLst/>
            </a:prstGeom>
            <a:noFill/>
            <a:ln w="50800">
              <a:solidFill>
                <a:srgbClr val="969696"/>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6" name="Line 36"/>
            <p:cNvSpPr>
              <a:spLocks noChangeShapeType="1"/>
            </p:cNvSpPr>
            <p:nvPr/>
          </p:nvSpPr>
          <p:spPr bwMode="auto">
            <a:xfrm>
              <a:off x="4266" y="1700"/>
              <a:ext cx="0" cy="544"/>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7" name="Line 37"/>
            <p:cNvSpPr>
              <a:spLocks noChangeShapeType="1"/>
            </p:cNvSpPr>
            <p:nvPr/>
          </p:nvSpPr>
          <p:spPr bwMode="auto">
            <a:xfrm>
              <a:off x="4195" y="1698"/>
              <a:ext cx="0" cy="544"/>
            </a:xfrm>
            <a:prstGeom prst="line">
              <a:avLst/>
            </a:prstGeom>
            <a:noFill/>
            <a:ln w="50800">
              <a:solidFill>
                <a:srgbClr val="969696"/>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38" name="Rectangle 38"/>
          <p:cNvSpPr>
            <a:spLocks noChangeArrowheads="1"/>
          </p:cNvSpPr>
          <p:nvPr/>
        </p:nvSpPr>
        <p:spPr bwMode="auto">
          <a:xfrm>
            <a:off x="5940425" y="462478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sz="2400">
                <a:solidFill>
                  <a:srgbClr val="333399"/>
                </a:solidFill>
              </a:rPr>
              <a:t>n</a:t>
            </a:r>
            <a:r>
              <a:rPr lang="en-US" altLang="zh-CN" sz="2400" baseline="-25000">
                <a:solidFill>
                  <a:srgbClr val="333399"/>
                </a:solidFill>
              </a:rPr>
              <a:t>1</a:t>
            </a:r>
            <a:r>
              <a:rPr lang="en-US" altLang="zh-CN" sz="2400">
                <a:solidFill>
                  <a:srgbClr val="333399"/>
                </a:solidFill>
              </a:rPr>
              <a:t>=1.46</a:t>
            </a:r>
            <a:endParaRPr lang="en-US" altLang="zh-CN" sz="2400" baseline="-30000">
              <a:solidFill>
                <a:srgbClr val="333399"/>
              </a:solidFill>
            </a:endParaRPr>
          </a:p>
        </p:txBody>
      </p:sp>
      <p:sp>
        <p:nvSpPr>
          <p:cNvPr id="39" name="Rectangle 39"/>
          <p:cNvSpPr>
            <a:spLocks noChangeArrowheads="1"/>
          </p:cNvSpPr>
          <p:nvPr/>
        </p:nvSpPr>
        <p:spPr bwMode="auto">
          <a:xfrm>
            <a:off x="6013450" y="5110559"/>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sz="2400">
                <a:solidFill>
                  <a:srgbClr val="333399"/>
                </a:solidFill>
              </a:rPr>
              <a:t>n</a:t>
            </a:r>
            <a:r>
              <a:rPr lang="en-US" altLang="zh-CN" sz="2400" baseline="-25000">
                <a:solidFill>
                  <a:srgbClr val="333399"/>
                </a:solidFill>
              </a:rPr>
              <a:t>2</a:t>
            </a:r>
            <a:r>
              <a:rPr lang="en-US" altLang="zh-CN" sz="2400">
                <a:solidFill>
                  <a:srgbClr val="333399"/>
                </a:solidFill>
              </a:rPr>
              <a:t>=3.42</a:t>
            </a:r>
            <a:endParaRPr lang="en-US" altLang="zh-CN" sz="2400" baseline="-30000">
              <a:solidFill>
                <a:srgbClr val="333399"/>
              </a:solidFill>
            </a:endParaRPr>
          </a:p>
        </p:txBody>
      </p:sp>
      <p:sp>
        <p:nvSpPr>
          <p:cNvPr id="40" name="Text Box 40"/>
          <p:cNvSpPr txBox="1">
            <a:spLocks noChangeArrowheads="1"/>
          </p:cNvSpPr>
          <p:nvPr/>
        </p:nvSpPr>
        <p:spPr bwMode="auto">
          <a:xfrm>
            <a:off x="107950" y="3754834"/>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50000"/>
              </a:spcBef>
              <a:spcAft>
                <a:spcPct val="0"/>
              </a:spcAft>
              <a:buFontTx/>
              <a:buNone/>
            </a:pPr>
            <a:r>
              <a:rPr lang="zh-CN" altLang="en-US">
                <a:solidFill>
                  <a:srgbClr val="000000"/>
                </a:solidFill>
              </a:rPr>
              <a:t>暗纹条件：</a:t>
            </a:r>
          </a:p>
        </p:txBody>
      </p:sp>
      <p:sp>
        <p:nvSpPr>
          <p:cNvPr id="41" name="Rectangle 41"/>
          <p:cNvSpPr>
            <a:spLocks noChangeArrowheads="1"/>
          </p:cNvSpPr>
          <p:nvPr/>
        </p:nvSpPr>
        <p:spPr bwMode="auto">
          <a:xfrm>
            <a:off x="107950" y="3235721"/>
            <a:ext cx="676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zh-CN" altLang="en-US" dirty="0">
                <a:solidFill>
                  <a:srgbClr val="009999"/>
                </a:solidFill>
              </a:rPr>
              <a:t>解：</a:t>
            </a:r>
            <a:r>
              <a:rPr lang="zh-CN" altLang="en-US" dirty="0">
                <a:solidFill>
                  <a:srgbClr val="000000"/>
                </a:solidFill>
              </a:rPr>
              <a:t>两束反射光的光程差：</a:t>
            </a:r>
            <a:r>
              <a:rPr lang="zh-CN" altLang="en-US" i="1" dirty="0">
                <a:solidFill>
                  <a:srgbClr val="000000"/>
                </a:solidFill>
                <a:sym typeface="Symbol" panose="05050102010706020507" pitchFamily="18" charset="2"/>
              </a:rPr>
              <a:t> </a:t>
            </a:r>
            <a:r>
              <a:rPr lang="zh-CN" altLang="en-US" i="1" u="sng" dirty="0">
                <a:solidFill>
                  <a:srgbClr val="000000"/>
                </a:solidFill>
                <a:sym typeface="Symbol" panose="05050102010706020507" pitchFamily="18" charset="2"/>
              </a:rPr>
              <a:t> </a:t>
            </a:r>
            <a:r>
              <a:rPr lang="en-US" altLang="zh-CN" u="sng" dirty="0">
                <a:solidFill>
                  <a:srgbClr val="000000"/>
                </a:solidFill>
              </a:rPr>
              <a:t>= </a:t>
            </a:r>
            <a:r>
              <a:rPr lang="en-US" altLang="zh-CN" u="sng" dirty="0" smtClean="0">
                <a:solidFill>
                  <a:srgbClr val="000000"/>
                </a:solidFill>
              </a:rPr>
              <a:t>2</a:t>
            </a:r>
            <a:r>
              <a:rPr lang="en-US" altLang="zh-CN" i="1" u="sng" dirty="0" smtClean="0">
                <a:solidFill>
                  <a:srgbClr val="000000"/>
                </a:solidFill>
              </a:rPr>
              <a:t>nd</a:t>
            </a:r>
            <a:r>
              <a:rPr lang="zh-CN" altLang="en-US" i="1" dirty="0" smtClean="0">
                <a:solidFill>
                  <a:srgbClr val="000000"/>
                </a:solidFill>
              </a:rPr>
              <a:t>。</a:t>
            </a:r>
            <a:endParaRPr lang="zh-CN" altLang="en-US" i="1" dirty="0">
              <a:solidFill>
                <a:srgbClr val="000000"/>
              </a:solidFill>
            </a:endParaRPr>
          </a:p>
        </p:txBody>
      </p:sp>
      <p:sp>
        <p:nvSpPr>
          <p:cNvPr id="42" name="矩形 41"/>
          <p:cNvSpPr/>
          <p:nvPr/>
        </p:nvSpPr>
        <p:spPr>
          <a:xfrm>
            <a:off x="124733" y="87732"/>
            <a:ext cx="4152099" cy="523220"/>
          </a:xfrm>
          <a:prstGeom prst="rect">
            <a:avLst/>
          </a:prstGeom>
        </p:spPr>
        <p:txBody>
          <a:bodyPr wrap="none">
            <a:spAutoFit/>
          </a:bodyPr>
          <a:lstStyle/>
          <a:p>
            <a:pPr fontAlgn="base">
              <a:spcBef>
                <a:spcPct val="0"/>
              </a:spcBef>
              <a:spcAft>
                <a:spcPct val="0"/>
              </a:spcAft>
            </a:pPr>
            <a:r>
              <a:rPr lang="zh-CN" altLang="en-US" sz="3200" b="1" dirty="0" smtClean="0">
                <a:solidFill>
                  <a:srgbClr val="009999"/>
                </a:solidFill>
                <a:latin typeface="Times New Roman" pitchFamily="18" charset="0"/>
              </a:rPr>
              <a:t>劈尖干涉的应用：</a:t>
            </a:r>
            <a:r>
              <a:rPr lang="zh-CN" altLang="en-US" sz="3200" b="1" dirty="0">
                <a:solidFill>
                  <a:srgbClr val="000000"/>
                </a:solidFill>
                <a:latin typeface="Times New Roman" pitchFamily="18" charset="0"/>
              </a:rPr>
              <a:t>测厚度</a:t>
            </a:r>
          </a:p>
        </p:txBody>
      </p:sp>
    </p:spTree>
    <p:extLst>
      <p:ext uri="{BB962C8B-B14F-4D97-AF65-F5344CB8AC3E}">
        <p14:creationId xmlns:p14="http://schemas.microsoft.com/office/powerpoint/2010/main" val="3464359029"/>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
                                            <p:txEl>
                                              <p:pRg st="0" end="0"/>
                                            </p:txEl>
                                          </p:spTgt>
                                        </p:tgtEl>
                                        <p:attrNameLst>
                                          <p:attrName>style.visibility</p:attrName>
                                        </p:attrNameLst>
                                      </p:cBhvr>
                                      <p:to>
                                        <p:strVal val="visible"/>
                                      </p:to>
                                    </p:set>
                                    <p:animEffect transition="in" filter="wipe(left)">
                                      <p:cBhvr>
                                        <p:cTn id="16" dur="500"/>
                                        <p:tgtEl>
                                          <p:spTgt spid="4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up)">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repeatCount="300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wipe(left)">
                                      <p:cBhvr>
                                        <p:cTn id="31" dur="500"/>
                                        <p:tgtEl>
                                          <p:spTgt spid="1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wipe(left)">
                                      <p:cBhvr>
                                        <p:cTn id="36" dur="500"/>
                                        <p:tgtEl>
                                          <p:spTgt spid="1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wipe(left)">
                                      <p:cBhvr>
                                        <p:cTn id="41" dur="500"/>
                                        <p:tgtEl>
                                          <p:spTgt spid="1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wipe(left)">
                                      <p:cBhvr>
                                        <p:cTn id="4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build="p" autoUpdateAnimBg="0"/>
      <p:bldP spid="15" grpId="0" build="p" autoUpdateAnimBg="0"/>
      <p:bldP spid="16" grpId="0" build="p" autoUpdateAnimBg="0"/>
      <p:bldP spid="17" grpId="0"/>
      <p:bldP spid="18" grpId="0"/>
      <p:bldP spid="40" grpId="0" build="p" autoUpdateAnimBg="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446088" y="908050"/>
            <a:ext cx="82296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lnSpc>
                <a:spcPct val="110000"/>
              </a:lnSpc>
              <a:spcBef>
                <a:spcPct val="50000"/>
              </a:spcBef>
              <a:spcAft>
                <a:spcPct val="0"/>
              </a:spcAft>
            </a:pPr>
            <a:r>
              <a:rPr kumimoji="1" lang="zh-CN" altLang="en-US" dirty="0" smtClean="0">
                <a:solidFill>
                  <a:srgbClr val="FF0000"/>
                </a:solidFill>
              </a:rPr>
              <a:t>例</a:t>
            </a:r>
            <a:r>
              <a:rPr kumimoji="1" lang="en-US" altLang="zh-CN" dirty="0" smtClean="0">
                <a:solidFill>
                  <a:srgbClr val="FF0000"/>
                </a:solidFill>
              </a:rPr>
              <a:t>2</a:t>
            </a:r>
            <a:r>
              <a:rPr kumimoji="1" lang="en-US" altLang="zh-CN" dirty="0" smtClean="0">
                <a:solidFill>
                  <a:srgbClr val="000000"/>
                </a:solidFill>
              </a:rPr>
              <a:t> </a:t>
            </a:r>
            <a:r>
              <a:rPr kumimoji="1" lang="zh-CN" altLang="en-US" dirty="0">
                <a:solidFill>
                  <a:srgbClr val="000000"/>
                </a:solidFill>
              </a:rPr>
              <a:t>为了测量一根细的金属丝直径</a:t>
            </a:r>
            <a:r>
              <a:rPr kumimoji="1" lang="en-US" altLang="zh-CN" i="1" dirty="0">
                <a:solidFill>
                  <a:srgbClr val="000000"/>
                </a:solidFill>
              </a:rPr>
              <a:t>D</a:t>
            </a:r>
            <a:r>
              <a:rPr kumimoji="1" lang="zh-CN" altLang="en-US" dirty="0">
                <a:solidFill>
                  <a:srgbClr val="000000"/>
                </a:solidFill>
              </a:rPr>
              <a:t>，按图办法形成空气劈尖，用单色光照射形成等厚干涉条纹，用读数显微镜测出干涉明条纹的间距，就可以算出</a:t>
            </a:r>
            <a:r>
              <a:rPr kumimoji="1" lang="en-US" altLang="zh-CN" i="1" dirty="0">
                <a:solidFill>
                  <a:srgbClr val="000000"/>
                </a:solidFill>
              </a:rPr>
              <a:t>D</a:t>
            </a:r>
            <a:r>
              <a:rPr kumimoji="1" lang="zh-CN" altLang="en-US" dirty="0">
                <a:solidFill>
                  <a:srgbClr val="000000"/>
                </a:solidFill>
              </a:rPr>
              <a:t>。已知单色光波长为 </a:t>
            </a:r>
            <a:r>
              <a:rPr kumimoji="1" lang="en-US" altLang="zh-CN" b="0" dirty="0">
                <a:solidFill>
                  <a:srgbClr val="000000"/>
                </a:solidFill>
              </a:rPr>
              <a:t>589.3</a:t>
            </a:r>
            <a:r>
              <a:rPr kumimoji="1" lang="en-US" altLang="zh-CN" dirty="0">
                <a:solidFill>
                  <a:srgbClr val="000000"/>
                </a:solidFill>
              </a:rPr>
              <a:t> </a:t>
            </a:r>
            <a:r>
              <a:rPr kumimoji="1" lang="en-US" altLang="zh-CN" b="0" dirty="0">
                <a:solidFill>
                  <a:srgbClr val="000000"/>
                </a:solidFill>
              </a:rPr>
              <a:t>nm</a:t>
            </a:r>
            <a:r>
              <a:rPr kumimoji="1" lang="zh-CN" altLang="en-US" dirty="0">
                <a:solidFill>
                  <a:srgbClr val="000000"/>
                </a:solidFill>
              </a:rPr>
              <a:t>，测量结果是：金属丝与劈尖顶点距离</a:t>
            </a:r>
            <a:r>
              <a:rPr kumimoji="1" lang="en-US" altLang="zh-CN" b="0" i="1" dirty="0">
                <a:solidFill>
                  <a:srgbClr val="000000"/>
                </a:solidFill>
              </a:rPr>
              <a:t>L</a:t>
            </a:r>
            <a:r>
              <a:rPr kumimoji="1" lang="en-US" altLang="zh-CN" b="0" dirty="0">
                <a:solidFill>
                  <a:srgbClr val="000000"/>
                </a:solidFill>
              </a:rPr>
              <a:t>=28.880 mm</a:t>
            </a:r>
            <a:r>
              <a:rPr kumimoji="1" lang="zh-CN" altLang="en-US" dirty="0">
                <a:solidFill>
                  <a:srgbClr val="000000"/>
                </a:solidFill>
              </a:rPr>
              <a:t>，第</a:t>
            </a:r>
            <a:r>
              <a:rPr kumimoji="1" lang="en-US" altLang="zh-CN" b="0" dirty="0">
                <a:solidFill>
                  <a:srgbClr val="000000"/>
                </a:solidFill>
              </a:rPr>
              <a:t>1</a:t>
            </a:r>
            <a:r>
              <a:rPr kumimoji="1" lang="zh-CN" altLang="en-US" dirty="0">
                <a:solidFill>
                  <a:srgbClr val="000000"/>
                </a:solidFill>
              </a:rPr>
              <a:t>条明条纹到第</a:t>
            </a:r>
            <a:r>
              <a:rPr kumimoji="1" lang="en-US" altLang="zh-CN" b="0" dirty="0">
                <a:solidFill>
                  <a:srgbClr val="000000"/>
                </a:solidFill>
              </a:rPr>
              <a:t>31</a:t>
            </a:r>
            <a:r>
              <a:rPr kumimoji="1" lang="zh-CN" altLang="en-US" dirty="0">
                <a:solidFill>
                  <a:srgbClr val="000000"/>
                </a:solidFill>
              </a:rPr>
              <a:t>条明条纹的距离为 </a:t>
            </a:r>
            <a:r>
              <a:rPr kumimoji="1" lang="en-US" altLang="zh-CN" b="0" dirty="0">
                <a:solidFill>
                  <a:srgbClr val="000000"/>
                </a:solidFill>
              </a:rPr>
              <a:t>4.295  mm</a:t>
            </a:r>
            <a:r>
              <a:rPr kumimoji="1" lang="zh-CN" altLang="en-US" dirty="0">
                <a:solidFill>
                  <a:srgbClr val="000000"/>
                </a:solidFill>
              </a:rPr>
              <a:t>。</a:t>
            </a:r>
          </a:p>
        </p:txBody>
      </p:sp>
      <p:sp>
        <p:nvSpPr>
          <p:cNvPr id="39939" name="Text Box 12"/>
          <p:cNvSpPr txBox="1">
            <a:spLocks noChangeArrowheads="1"/>
          </p:cNvSpPr>
          <p:nvPr/>
        </p:nvSpPr>
        <p:spPr bwMode="auto">
          <a:xfrm>
            <a:off x="468313" y="4814888"/>
            <a:ext cx="4321175" cy="645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lnSpc>
                <a:spcPct val="125000"/>
              </a:lnSpc>
              <a:spcBef>
                <a:spcPct val="50000"/>
              </a:spcBef>
              <a:spcAft>
                <a:spcPct val="0"/>
              </a:spcAft>
            </a:pPr>
            <a:r>
              <a:rPr kumimoji="1" lang="zh-CN" altLang="en-US" dirty="0">
                <a:solidFill>
                  <a:srgbClr val="000000"/>
                </a:solidFill>
              </a:rPr>
              <a:t>求 </a:t>
            </a:r>
            <a:r>
              <a:rPr kumimoji="1" lang="zh-CN" altLang="en-US" dirty="0">
                <a:solidFill>
                  <a:srgbClr val="000000"/>
                </a:solidFill>
                <a:latin typeface="宋体" pitchFamily="2" charset="-122"/>
              </a:rPr>
              <a:t>金属丝直径 </a:t>
            </a:r>
            <a:r>
              <a:rPr kumimoji="1" lang="en-US" altLang="zh-CN" i="1" dirty="0">
                <a:solidFill>
                  <a:srgbClr val="000000"/>
                </a:solidFill>
              </a:rPr>
              <a:t>D</a:t>
            </a:r>
            <a:r>
              <a:rPr kumimoji="1" lang="zh-CN" altLang="en-US" dirty="0">
                <a:solidFill>
                  <a:srgbClr val="000000"/>
                </a:solidFill>
              </a:rPr>
              <a:t>。</a:t>
            </a:r>
          </a:p>
        </p:txBody>
      </p:sp>
      <p:grpSp>
        <p:nvGrpSpPr>
          <p:cNvPr id="39940" name="Group 13"/>
          <p:cNvGrpSpPr>
            <a:grpSpLocks/>
          </p:cNvGrpSpPr>
          <p:nvPr/>
        </p:nvGrpSpPr>
        <p:grpSpPr bwMode="auto">
          <a:xfrm>
            <a:off x="5795963" y="4641850"/>
            <a:ext cx="2543175" cy="1524000"/>
            <a:chOff x="3863" y="1971"/>
            <a:chExt cx="1602" cy="960"/>
          </a:xfrm>
        </p:grpSpPr>
        <p:sp>
          <p:nvSpPr>
            <p:cNvPr id="39942" name="Rectangle 14"/>
            <p:cNvSpPr>
              <a:spLocks noChangeArrowheads="1"/>
            </p:cNvSpPr>
            <p:nvPr/>
          </p:nvSpPr>
          <p:spPr bwMode="auto">
            <a:xfrm rot="-715807">
              <a:off x="3863" y="2156"/>
              <a:ext cx="1173" cy="121"/>
            </a:xfrm>
            <a:prstGeom prst="rect">
              <a:avLst/>
            </a:prstGeom>
            <a:gradFill rotWithShape="1">
              <a:gsLst>
                <a:gs pos="0">
                  <a:srgbClr val="66FFFF">
                    <a:alpha val="57999"/>
                  </a:srgbClr>
                </a:gs>
                <a:gs pos="100000">
                  <a:srgbClr val="2F767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3" name="Rectangle 15"/>
            <p:cNvSpPr>
              <a:spLocks noChangeArrowheads="1"/>
            </p:cNvSpPr>
            <p:nvPr/>
          </p:nvSpPr>
          <p:spPr bwMode="auto">
            <a:xfrm>
              <a:off x="3892" y="2403"/>
              <a:ext cx="1152" cy="144"/>
            </a:xfrm>
            <a:prstGeom prst="rect">
              <a:avLst/>
            </a:prstGeom>
            <a:gradFill rotWithShape="1">
              <a:gsLst>
                <a:gs pos="0">
                  <a:srgbClr val="66FFFF">
                    <a:alpha val="57999"/>
                  </a:srgbClr>
                </a:gs>
                <a:gs pos="100000">
                  <a:srgbClr val="2F767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4" name="Oval 16"/>
            <p:cNvSpPr>
              <a:spLocks noChangeArrowheads="1"/>
            </p:cNvSpPr>
            <p:nvPr/>
          </p:nvSpPr>
          <p:spPr bwMode="auto">
            <a:xfrm>
              <a:off x="4921" y="2160"/>
              <a:ext cx="227" cy="243"/>
            </a:xfrm>
            <a:prstGeom prst="ellipse">
              <a:avLst/>
            </a:prstGeom>
            <a:gradFill rotWithShape="1">
              <a:gsLst>
                <a:gs pos="0">
                  <a:srgbClr val="FFCC00"/>
                </a:gs>
                <a:gs pos="100000">
                  <a:srgbClr val="765E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5" name="Line 17"/>
            <p:cNvSpPr>
              <a:spLocks noChangeShapeType="1"/>
            </p:cNvSpPr>
            <p:nvPr/>
          </p:nvSpPr>
          <p:spPr bwMode="auto">
            <a:xfrm>
              <a:off x="5038" y="2159"/>
              <a:ext cx="384"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6" name="Line 18"/>
            <p:cNvSpPr>
              <a:spLocks noChangeShapeType="1"/>
            </p:cNvSpPr>
            <p:nvPr/>
          </p:nvSpPr>
          <p:spPr bwMode="auto">
            <a:xfrm>
              <a:off x="5052" y="2403"/>
              <a:ext cx="384"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7" name="Line 19"/>
            <p:cNvSpPr>
              <a:spLocks noChangeShapeType="1"/>
            </p:cNvSpPr>
            <p:nvPr/>
          </p:nvSpPr>
          <p:spPr bwMode="auto">
            <a:xfrm>
              <a:off x="5284" y="1971"/>
              <a:ext cx="0" cy="192"/>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8" name="Line 20"/>
            <p:cNvSpPr>
              <a:spLocks noChangeShapeType="1"/>
            </p:cNvSpPr>
            <p:nvPr/>
          </p:nvSpPr>
          <p:spPr bwMode="auto">
            <a:xfrm flipV="1">
              <a:off x="5273" y="2403"/>
              <a:ext cx="0" cy="192"/>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9" name="Text Box 21"/>
            <p:cNvSpPr txBox="1">
              <a:spLocks noChangeArrowheads="1"/>
            </p:cNvSpPr>
            <p:nvPr/>
          </p:nvSpPr>
          <p:spPr bwMode="auto">
            <a:xfrm>
              <a:off x="5177" y="213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kumimoji="1" lang="en-US" altLang="zh-CN" sz="2400" i="1">
                  <a:solidFill>
                    <a:srgbClr val="FF0000"/>
                  </a:solidFill>
                </a:rPr>
                <a:t>D</a:t>
              </a:r>
            </a:p>
          </p:txBody>
        </p:sp>
        <p:sp>
          <p:nvSpPr>
            <p:cNvPr id="39950" name="Line 22"/>
            <p:cNvSpPr>
              <a:spLocks noChangeShapeType="1"/>
            </p:cNvSpPr>
            <p:nvPr/>
          </p:nvSpPr>
          <p:spPr bwMode="auto">
            <a:xfrm>
              <a:off x="3900" y="2547"/>
              <a:ext cx="0" cy="38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51" name="Line 23"/>
            <p:cNvSpPr>
              <a:spLocks noChangeShapeType="1"/>
            </p:cNvSpPr>
            <p:nvPr/>
          </p:nvSpPr>
          <p:spPr bwMode="auto">
            <a:xfrm>
              <a:off x="5037" y="2547"/>
              <a:ext cx="0" cy="38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52" name="Line 24"/>
            <p:cNvSpPr>
              <a:spLocks noChangeShapeType="1"/>
            </p:cNvSpPr>
            <p:nvPr/>
          </p:nvSpPr>
          <p:spPr bwMode="auto">
            <a:xfrm>
              <a:off x="3903" y="2691"/>
              <a:ext cx="1129" cy="0"/>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39953" name="Object 25"/>
            <p:cNvGraphicFramePr>
              <a:graphicFrameLocks/>
            </p:cNvGraphicFramePr>
            <p:nvPr/>
          </p:nvGraphicFramePr>
          <p:xfrm>
            <a:off x="4336" y="2698"/>
            <a:ext cx="159" cy="184"/>
          </p:xfrm>
          <a:graphic>
            <a:graphicData uri="http://schemas.openxmlformats.org/presentationml/2006/ole">
              <mc:AlternateContent xmlns:mc="http://schemas.openxmlformats.org/markup-compatibility/2006">
                <mc:Choice xmlns:v="urn:schemas-microsoft-com:vml" Requires="v">
                  <p:oleObj spid="_x0000_s18442" name="公式" r:id="rId3" imgW="247785" imgH="285750" progId="Equation.3">
                    <p:embed/>
                  </p:oleObj>
                </mc:Choice>
                <mc:Fallback>
                  <p:oleObj name="公式" r:id="rId3" imgW="247785" imgH="28575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6" y="2698"/>
                          <a:ext cx="15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4" name="Object 26"/>
            <p:cNvGraphicFramePr>
              <a:graphicFrameLocks/>
            </p:cNvGraphicFramePr>
            <p:nvPr/>
          </p:nvGraphicFramePr>
          <p:xfrm>
            <a:off x="4627" y="2232"/>
            <a:ext cx="219" cy="210"/>
          </p:xfrm>
          <a:graphic>
            <a:graphicData uri="http://schemas.openxmlformats.org/presentationml/2006/ole">
              <mc:AlternateContent xmlns:mc="http://schemas.openxmlformats.org/markup-compatibility/2006">
                <mc:Choice xmlns:v="urn:schemas-microsoft-com:vml" Requires="v">
                  <p:oleObj spid="_x0000_s18443" name="公式" r:id="rId5" imgW="419100" imgH="409485" progId="Equation.3">
                    <p:embed/>
                  </p:oleObj>
                </mc:Choice>
                <mc:Fallback>
                  <p:oleObj name="公式" r:id="rId5" imgW="419100" imgH="409485"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7" y="2232"/>
                          <a:ext cx="21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5" name="Arc 27"/>
            <p:cNvSpPr>
              <a:spLocks/>
            </p:cNvSpPr>
            <p:nvPr/>
          </p:nvSpPr>
          <p:spPr bwMode="auto">
            <a:xfrm>
              <a:off x="4332" y="2265"/>
              <a:ext cx="181" cy="141"/>
            </a:xfrm>
            <a:custGeom>
              <a:avLst/>
              <a:gdLst>
                <a:gd name="T0" fmla="*/ 1 w 21600"/>
                <a:gd name="T1" fmla="*/ 0 h 9560"/>
                <a:gd name="T2" fmla="*/ 1 w 21600"/>
                <a:gd name="T3" fmla="*/ 2 h 9560"/>
                <a:gd name="T4" fmla="*/ 0 w 21600"/>
                <a:gd name="T5" fmla="*/ 1 h 9560"/>
                <a:gd name="T6" fmla="*/ 0 60000 65536"/>
                <a:gd name="T7" fmla="*/ 0 60000 65536"/>
                <a:gd name="T8" fmla="*/ 0 60000 65536"/>
              </a:gdLst>
              <a:ahLst/>
              <a:cxnLst>
                <a:cxn ang="T6">
                  <a:pos x="T0" y="T1"/>
                </a:cxn>
                <a:cxn ang="T7">
                  <a:pos x="T2" y="T3"/>
                </a:cxn>
                <a:cxn ang="T8">
                  <a:pos x="T4" y="T5"/>
                </a:cxn>
              </a:cxnLst>
              <a:rect l="0" t="0" r="r" b="b"/>
              <a:pathLst>
                <a:path w="21600" h="9560" fill="none" extrusionOk="0">
                  <a:moveTo>
                    <a:pt x="20685" y="0"/>
                  </a:moveTo>
                  <a:cubicBezTo>
                    <a:pt x="21292" y="2016"/>
                    <a:pt x="21600" y="4111"/>
                    <a:pt x="21600" y="6217"/>
                  </a:cubicBezTo>
                  <a:cubicBezTo>
                    <a:pt x="21600" y="7336"/>
                    <a:pt x="21512" y="8454"/>
                    <a:pt x="21339" y="9559"/>
                  </a:cubicBezTo>
                </a:path>
                <a:path w="21600" h="9560" stroke="0" extrusionOk="0">
                  <a:moveTo>
                    <a:pt x="20685" y="0"/>
                  </a:moveTo>
                  <a:cubicBezTo>
                    <a:pt x="21292" y="2016"/>
                    <a:pt x="21600" y="4111"/>
                    <a:pt x="21600" y="6217"/>
                  </a:cubicBezTo>
                  <a:cubicBezTo>
                    <a:pt x="21600" y="7336"/>
                    <a:pt x="21512" y="8454"/>
                    <a:pt x="21339" y="9559"/>
                  </a:cubicBezTo>
                  <a:lnTo>
                    <a:pt x="0" y="6217"/>
                  </a:lnTo>
                  <a:lnTo>
                    <a:pt x="20685" y="0"/>
                  </a:lnTo>
                  <a:close/>
                </a:path>
              </a:pathLst>
            </a:cu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39941" name="Freeform 30"/>
          <p:cNvSpPr>
            <a:spLocks/>
          </p:cNvSpPr>
          <p:nvPr/>
        </p:nvSpPr>
        <p:spPr bwMode="auto">
          <a:xfrm>
            <a:off x="6529388" y="5181600"/>
            <a:ext cx="41275" cy="141288"/>
          </a:xfrm>
          <a:custGeom>
            <a:avLst/>
            <a:gdLst>
              <a:gd name="T0" fmla="*/ 0 w 26"/>
              <a:gd name="T1" fmla="*/ 0 h 89"/>
              <a:gd name="T2" fmla="*/ 55443438 w 26"/>
              <a:gd name="T3" fmla="*/ 110887267 h 89"/>
              <a:gd name="T4" fmla="*/ 55443438 w 26"/>
              <a:gd name="T5" fmla="*/ 224295494 h 89"/>
              <a:gd name="T6" fmla="*/ 0 60000 65536"/>
              <a:gd name="T7" fmla="*/ 0 60000 65536"/>
              <a:gd name="T8" fmla="*/ 0 60000 65536"/>
            </a:gdLst>
            <a:ahLst/>
            <a:cxnLst>
              <a:cxn ang="T6">
                <a:pos x="T0" y="T1"/>
              </a:cxn>
              <a:cxn ang="T7">
                <a:pos x="T2" y="T3"/>
              </a:cxn>
              <a:cxn ang="T8">
                <a:pos x="T4" y="T5"/>
              </a:cxn>
            </a:cxnLst>
            <a:rect l="0" t="0" r="r" b="b"/>
            <a:pathLst>
              <a:path w="26" h="89">
                <a:moveTo>
                  <a:pt x="0" y="0"/>
                </a:moveTo>
                <a:cubicBezTo>
                  <a:pt x="4" y="7"/>
                  <a:pt x="18" y="29"/>
                  <a:pt x="22" y="44"/>
                </a:cubicBezTo>
                <a:cubicBezTo>
                  <a:pt x="26" y="59"/>
                  <a:pt x="22" y="80"/>
                  <a:pt x="22" y="89"/>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1" name="矩形 20"/>
          <p:cNvSpPr/>
          <p:nvPr/>
        </p:nvSpPr>
        <p:spPr>
          <a:xfrm>
            <a:off x="155856" y="157074"/>
            <a:ext cx="4999551" cy="523220"/>
          </a:xfrm>
          <a:prstGeom prst="rect">
            <a:avLst/>
          </a:prstGeom>
        </p:spPr>
        <p:txBody>
          <a:bodyPr wrap="square">
            <a:spAutoFit/>
          </a:bodyPr>
          <a:lstStyle/>
          <a:p>
            <a:pPr fontAlgn="base">
              <a:spcBef>
                <a:spcPct val="50000"/>
              </a:spcBef>
              <a:spcAft>
                <a:spcPct val="0"/>
              </a:spcAft>
            </a:pPr>
            <a:r>
              <a:rPr kumimoji="1" lang="zh-CN" altLang="en-US" sz="2800" b="1" dirty="0" smtClean="0">
                <a:solidFill>
                  <a:srgbClr val="FF0000"/>
                </a:solidFill>
                <a:latin typeface="Times New Roman" pitchFamily="18" charset="0"/>
                <a:ea typeface="楷体_GB2312" pitchFamily="49" charset="-122"/>
              </a:rPr>
              <a:t>劈尖干涉的应用：</a:t>
            </a:r>
            <a:r>
              <a:rPr kumimoji="1" lang="zh-CN" altLang="en-US" sz="2800" b="1" dirty="0">
                <a:solidFill>
                  <a:srgbClr val="000099"/>
                </a:solidFill>
                <a:latin typeface="Times New Roman" pitchFamily="18" charset="0"/>
                <a:ea typeface="楷体_GB2312" pitchFamily="49" charset="-122"/>
              </a:rPr>
              <a:t>测细小直径</a:t>
            </a:r>
          </a:p>
        </p:txBody>
      </p:sp>
    </p:spTree>
    <p:extLst>
      <p:ext uri="{BB962C8B-B14F-4D97-AF65-F5344CB8AC3E}">
        <p14:creationId xmlns:p14="http://schemas.microsoft.com/office/powerpoint/2010/main" val="884547668"/>
      </p:ext>
    </p:extLst>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nvPr>
        </p:nvGraphicFramePr>
        <p:xfrm>
          <a:off x="6497638" y="304800"/>
          <a:ext cx="2205037" cy="1044575"/>
        </p:xfrm>
        <a:graphic>
          <a:graphicData uri="http://schemas.openxmlformats.org/presentationml/2006/ole">
            <mc:AlternateContent xmlns:mc="http://schemas.openxmlformats.org/markup-compatibility/2006">
              <mc:Choice xmlns:v="urn:schemas-microsoft-com:vml" Requires="v">
                <p:oleObj spid="_x0000_s19482" name="Equation" r:id="rId3" imgW="863280" imgH="393480" progId="Equation.DSMT4">
                  <p:embed/>
                </p:oleObj>
              </mc:Choice>
              <mc:Fallback>
                <p:oleObj name="Equation" r:id="rId3" imgW="863280" imgH="393480" progId="Equation.DSMT4">
                  <p:embed/>
                  <p:pic>
                    <p:nvPicPr>
                      <p:cNvPr id="0" name=""/>
                      <p:cNvPicPr>
                        <a:picLocks noChangeAspect="1" noChangeArrowheads="1"/>
                      </p:cNvPicPr>
                      <p:nvPr/>
                    </p:nvPicPr>
                    <p:blipFill>
                      <a:blip r:embed="rId4"/>
                      <a:srcRect/>
                      <a:stretch>
                        <a:fillRect/>
                      </a:stretch>
                    </p:blipFill>
                    <p:spPr bwMode="auto">
                      <a:xfrm>
                        <a:off x="6497638" y="304800"/>
                        <a:ext cx="2205037"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3"/>
          <p:cNvSpPr>
            <a:spLocks noChangeArrowheads="1"/>
          </p:cNvSpPr>
          <p:nvPr/>
        </p:nvSpPr>
        <p:spPr bwMode="auto">
          <a:xfrm>
            <a:off x="107950" y="115888"/>
            <a:ext cx="64087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kumimoji="0" lang="zh-CN" altLang="en-US" dirty="0">
                <a:solidFill>
                  <a:srgbClr val="000000"/>
                </a:solidFill>
              </a:rPr>
              <a:t>解：依据条件“</a:t>
            </a:r>
            <a:r>
              <a:rPr kumimoji="0" lang="en-US" altLang="zh-CN" u="sng" dirty="0" smtClean="0">
                <a:solidFill>
                  <a:srgbClr val="000000"/>
                </a:solidFill>
              </a:rPr>
              <a:t>31</a:t>
            </a:r>
            <a:r>
              <a:rPr kumimoji="0" lang="zh-CN" altLang="en-US" u="sng" dirty="0" smtClean="0">
                <a:solidFill>
                  <a:srgbClr val="000000"/>
                </a:solidFill>
              </a:rPr>
              <a:t>条</a:t>
            </a:r>
            <a:r>
              <a:rPr kumimoji="0" lang="zh-CN" altLang="en-US" u="sng" dirty="0">
                <a:solidFill>
                  <a:srgbClr val="000000"/>
                </a:solidFill>
              </a:rPr>
              <a:t>明纹间的距离为</a:t>
            </a:r>
            <a:r>
              <a:rPr kumimoji="0" lang="en-US" altLang="zh-CN" u="sng" dirty="0">
                <a:solidFill>
                  <a:srgbClr val="000000"/>
                </a:solidFill>
              </a:rPr>
              <a:t>4.295mm”</a:t>
            </a:r>
            <a:r>
              <a:rPr kumimoji="0" lang="zh-CN" altLang="en-US" u="sng" dirty="0">
                <a:solidFill>
                  <a:srgbClr val="000000"/>
                </a:solidFill>
              </a:rPr>
              <a:t>，</a:t>
            </a:r>
            <a:r>
              <a:rPr kumimoji="0" lang="zh-CN" altLang="en-US" dirty="0">
                <a:solidFill>
                  <a:srgbClr val="000000"/>
                </a:solidFill>
              </a:rPr>
              <a:t>则相邻两条明纹间的间距：                  </a:t>
            </a:r>
          </a:p>
        </p:txBody>
      </p:sp>
      <p:graphicFrame>
        <p:nvGraphicFramePr>
          <p:cNvPr id="4" name="Object 4"/>
          <p:cNvGraphicFramePr>
            <a:graphicFrameLocks noChangeAspect="1"/>
          </p:cNvGraphicFramePr>
          <p:nvPr>
            <p:extLst/>
          </p:nvPr>
        </p:nvGraphicFramePr>
        <p:xfrm>
          <a:off x="698500" y="1160463"/>
          <a:ext cx="2030413" cy="717550"/>
        </p:xfrm>
        <a:graphic>
          <a:graphicData uri="http://schemas.openxmlformats.org/presentationml/2006/ole">
            <mc:AlternateContent xmlns:mc="http://schemas.openxmlformats.org/markup-compatibility/2006">
              <mc:Choice xmlns:v="urn:schemas-microsoft-com:vml" Requires="v">
                <p:oleObj spid="_x0000_s19483" name="Equation" r:id="rId5" imgW="736560" imgH="241200" progId="Equation.DSMT4">
                  <p:embed/>
                </p:oleObj>
              </mc:Choice>
              <mc:Fallback>
                <p:oleObj name="Equation" r:id="rId5" imgW="736560" imgH="241200" progId="Equation.DSMT4">
                  <p:embed/>
                  <p:pic>
                    <p:nvPicPr>
                      <p:cNvPr id="0" name=""/>
                      <p:cNvPicPr>
                        <a:picLocks noChangeAspect="1" noChangeArrowheads="1"/>
                      </p:cNvPicPr>
                      <p:nvPr/>
                    </p:nvPicPr>
                    <p:blipFill>
                      <a:blip r:embed="rId6"/>
                      <a:srcRect/>
                      <a:stretch>
                        <a:fillRect/>
                      </a:stretch>
                    </p:blipFill>
                    <p:spPr bwMode="auto">
                      <a:xfrm>
                        <a:off x="698500" y="1160463"/>
                        <a:ext cx="2030413"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827088" y="3519488"/>
          <a:ext cx="2933700" cy="1062037"/>
        </p:xfrm>
        <a:graphic>
          <a:graphicData uri="http://schemas.openxmlformats.org/presentationml/2006/ole">
            <mc:AlternateContent xmlns:mc="http://schemas.openxmlformats.org/markup-compatibility/2006">
              <mc:Choice xmlns:v="urn:schemas-microsoft-com:vml" Requires="v">
                <p:oleObj spid="_x0000_s19484" name="Equation" r:id="rId7" imgW="1057314" imgH="371646" progId="Equation.DSMT4">
                  <p:embed/>
                </p:oleObj>
              </mc:Choice>
              <mc:Fallback>
                <p:oleObj name="Equation" r:id="rId7" imgW="1057314" imgH="371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519488"/>
                        <a:ext cx="2933700"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p:cNvGraphicFramePr>
          <p:nvPr>
            <p:extLst/>
          </p:nvPr>
        </p:nvGraphicFramePr>
        <p:xfrm>
          <a:off x="467545" y="4526004"/>
          <a:ext cx="3811498" cy="2331996"/>
        </p:xfrm>
        <a:graphic>
          <a:graphicData uri="http://schemas.openxmlformats.org/presentationml/2006/ole">
            <mc:AlternateContent xmlns:mc="http://schemas.openxmlformats.org/markup-compatibility/2006">
              <mc:Choice xmlns:v="urn:schemas-microsoft-com:vml" Requires="v">
                <p:oleObj spid="_x0000_s19485" name="Equation" r:id="rId9" imgW="1218960" imgH="876240" progId="Equation.DSMT4">
                  <p:embed/>
                </p:oleObj>
              </mc:Choice>
              <mc:Fallback>
                <p:oleObj name="Equation" r:id="rId9" imgW="1218960" imgH="876240" progId="Equation.DSMT4">
                  <p:embed/>
                  <p:pic>
                    <p:nvPicPr>
                      <p:cNvPr id="0" name=""/>
                      <p:cNvPicPr>
                        <a:picLocks noChangeArrowheads="1"/>
                      </p:cNvPicPr>
                      <p:nvPr/>
                    </p:nvPicPr>
                    <p:blipFill>
                      <a:blip r:embed="rId10"/>
                      <a:srcRect/>
                      <a:stretch>
                        <a:fillRect/>
                      </a:stretch>
                    </p:blipFill>
                    <p:spPr bwMode="auto">
                      <a:xfrm>
                        <a:off x="467545" y="4526004"/>
                        <a:ext cx="3811498" cy="2331996"/>
                      </a:xfrm>
                      <a:prstGeom prst="rect">
                        <a:avLst/>
                      </a:prstGeom>
                      <a:noFill/>
                      <a:ln>
                        <a:noFill/>
                      </a:ln>
                      <a:effectLst/>
                      <a:extLst/>
                    </p:spPr>
                  </p:pic>
                </p:oleObj>
              </mc:Fallback>
            </mc:AlternateContent>
          </a:graphicData>
        </a:graphic>
      </p:graphicFrame>
      <p:graphicFrame>
        <p:nvGraphicFramePr>
          <p:cNvPr id="8" name="Object 8"/>
          <p:cNvGraphicFramePr>
            <a:graphicFrameLocks noChangeAspect="1"/>
          </p:cNvGraphicFramePr>
          <p:nvPr/>
        </p:nvGraphicFramePr>
        <p:xfrm>
          <a:off x="684213" y="2006600"/>
          <a:ext cx="4421187" cy="1062038"/>
        </p:xfrm>
        <a:graphic>
          <a:graphicData uri="http://schemas.openxmlformats.org/presentationml/2006/ole">
            <mc:AlternateContent xmlns:mc="http://schemas.openxmlformats.org/markup-compatibility/2006">
              <mc:Choice xmlns:v="urn:schemas-microsoft-com:vml" Requires="v">
                <p:oleObj spid="_x0000_s19486" name="Equation" r:id="rId11" imgW="1619446" imgH="371646" progId="Equation.DSMT4">
                  <p:embed/>
                </p:oleObj>
              </mc:Choice>
              <mc:Fallback>
                <p:oleObj name="Equation" r:id="rId11" imgW="1619446" imgH="371646"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2006600"/>
                        <a:ext cx="4421187"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10"/>
          <p:cNvSpPr>
            <a:spLocks noChangeArrowheads="1"/>
          </p:cNvSpPr>
          <p:nvPr/>
        </p:nvSpPr>
        <p:spPr bwMode="auto">
          <a:xfrm>
            <a:off x="107950" y="2909888"/>
            <a:ext cx="5062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kumimoji="0" lang="zh-CN" altLang="en-US">
                <a:solidFill>
                  <a:srgbClr val="000000"/>
                </a:solidFill>
              </a:rPr>
              <a:t>由几何关系：</a:t>
            </a:r>
            <a:endParaRPr lang="zh-CN" altLang="en-US">
              <a:solidFill>
                <a:srgbClr val="000000"/>
              </a:solidFill>
              <a:sym typeface="Symbol" panose="05050102010706020507" pitchFamily="18" charset="2"/>
            </a:endParaRPr>
          </a:p>
        </p:txBody>
      </p:sp>
      <p:grpSp>
        <p:nvGrpSpPr>
          <p:cNvPr id="11" name="Group 11"/>
          <p:cNvGrpSpPr>
            <a:grpSpLocks/>
          </p:cNvGrpSpPr>
          <p:nvPr/>
        </p:nvGrpSpPr>
        <p:grpSpPr bwMode="auto">
          <a:xfrm>
            <a:off x="3851275" y="2781300"/>
            <a:ext cx="4751388" cy="3529013"/>
            <a:chOff x="3063" y="1570"/>
            <a:chExt cx="2448" cy="1728"/>
          </a:xfrm>
        </p:grpSpPr>
        <p:sp>
          <p:nvSpPr>
            <p:cNvPr id="12" name="Line 12"/>
            <p:cNvSpPr>
              <a:spLocks noChangeShapeType="1"/>
            </p:cNvSpPr>
            <p:nvPr/>
          </p:nvSpPr>
          <p:spPr bwMode="auto">
            <a:xfrm>
              <a:off x="4705" y="1865"/>
              <a:ext cx="332" cy="510"/>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3" name="Line 13"/>
            <p:cNvSpPr>
              <a:spLocks noChangeShapeType="1"/>
            </p:cNvSpPr>
            <p:nvPr/>
          </p:nvSpPr>
          <p:spPr bwMode="auto">
            <a:xfrm>
              <a:off x="3063" y="2179"/>
              <a:ext cx="331" cy="512"/>
            </a:xfrm>
            <a:prstGeom prst="line">
              <a:avLst/>
            </a:prstGeom>
            <a:noFill/>
            <a:ln w="25400">
              <a:solidFill>
                <a:schemeClr val="bg2"/>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 name="Line 14"/>
            <p:cNvSpPr>
              <a:spLocks noChangeShapeType="1"/>
            </p:cNvSpPr>
            <p:nvPr/>
          </p:nvSpPr>
          <p:spPr bwMode="auto">
            <a:xfrm flipV="1">
              <a:off x="3371" y="2362"/>
              <a:ext cx="1650" cy="329"/>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 name="Line 15"/>
            <p:cNvSpPr>
              <a:spLocks noChangeShapeType="1"/>
            </p:cNvSpPr>
            <p:nvPr/>
          </p:nvSpPr>
          <p:spPr bwMode="auto">
            <a:xfrm flipV="1">
              <a:off x="3074" y="1853"/>
              <a:ext cx="1632" cy="328"/>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 name="Line 16"/>
            <p:cNvSpPr>
              <a:spLocks noChangeShapeType="1"/>
            </p:cNvSpPr>
            <p:nvPr/>
          </p:nvSpPr>
          <p:spPr bwMode="auto">
            <a:xfrm>
              <a:off x="5026" y="2377"/>
              <a:ext cx="0" cy="343"/>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 name="Line 17"/>
            <p:cNvSpPr>
              <a:spLocks noChangeShapeType="1"/>
            </p:cNvSpPr>
            <p:nvPr/>
          </p:nvSpPr>
          <p:spPr bwMode="auto">
            <a:xfrm>
              <a:off x="3393" y="2702"/>
              <a:ext cx="1633" cy="0"/>
            </a:xfrm>
            <a:prstGeom prst="line">
              <a:avLst/>
            </a:prstGeom>
            <a:noFill/>
            <a:ln w="25400">
              <a:solidFill>
                <a:schemeClr val="folHlink"/>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 name="Line 18"/>
            <p:cNvSpPr>
              <a:spLocks noChangeShapeType="1"/>
            </p:cNvSpPr>
            <p:nvPr/>
          </p:nvSpPr>
          <p:spPr bwMode="auto">
            <a:xfrm>
              <a:off x="3393" y="2118"/>
              <a:ext cx="321" cy="493"/>
            </a:xfrm>
            <a:prstGeom prst="line">
              <a:avLst/>
            </a:prstGeom>
            <a:noFill/>
            <a:ln w="508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 name="Line 19"/>
            <p:cNvSpPr>
              <a:spLocks noChangeShapeType="1"/>
            </p:cNvSpPr>
            <p:nvPr/>
          </p:nvSpPr>
          <p:spPr bwMode="auto">
            <a:xfrm>
              <a:off x="4529" y="1876"/>
              <a:ext cx="329" cy="501"/>
            </a:xfrm>
            <a:prstGeom prst="line">
              <a:avLst/>
            </a:prstGeom>
            <a:noFill/>
            <a:ln w="508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0" name="Line 20"/>
            <p:cNvSpPr>
              <a:spLocks noChangeShapeType="1"/>
            </p:cNvSpPr>
            <p:nvPr/>
          </p:nvSpPr>
          <p:spPr bwMode="auto">
            <a:xfrm>
              <a:off x="3967" y="1997"/>
              <a:ext cx="329" cy="502"/>
            </a:xfrm>
            <a:prstGeom prst="line">
              <a:avLst/>
            </a:prstGeom>
            <a:noFill/>
            <a:ln w="508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1" name="Line 21"/>
            <p:cNvSpPr>
              <a:spLocks noChangeShapeType="1"/>
            </p:cNvSpPr>
            <p:nvPr/>
          </p:nvSpPr>
          <p:spPr bwMode="auto">
            <a:xfrm>
              <a:off x="3107" y="2179"/>
              <a:ext cx="312" cy="484"/>
            </a:xfrm>
            <a:prstGeom prst="line">
              <a:avLst/>
            </a:prstGeom>
            <a:noFill/>
            <a:ln w="50800">
              <a:solidFill>
                <a:srgbClr val="C0C0C0"/>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 name="Line 22"/>
            <p:cNvSpPr>
              <a:spLocks noChangeShapeType="1"/>
            </p:cNvSpPr>
            <p:nvPr/>
          </p:nvSpPr>
          <p:spPr bwMode="auto">
            <a:xfrm>
              <a:off x="4248" y="1954"/>
              <a:ext cx="337" cy="493"/>
            </a:xfrm>
            <a:prstGeom prst="line">
              <a:avLst/>
            </a:prstGeom>
            <a:noFill/>
            <a:ln w="50800">
              <a:solidFill>
                <a:srgbClr val="C0C0C0"/>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 name="Line 23"/>
            <p:cNvSpPr>
              <a:spLocks noChangeShapeType="1"/>
            </p:cNvSpPr>
            <p:nvPr/>
          </p:nvSpPr>
          <p:spPr bwMode="auto">
            <a:xfrm>
              <a:off x="3681" y="2070"/>
              <a:ext cx="320" cy="474"/>
            </a:xfrm>
            <a:prstGeom prst="line">
              <a:avLst/>
            </a:prstGeom>
            <a:noFill/>
            <a:ln w="50800">
              <a:solidFill>
                <a:srgbClr val="C0C0C0"/>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 name="Arc 24"/>
            <p:cNvSpPr>
              <a:spLocks/>
            </p:cNvSpPr>
            <p:nvPr/>
          </p:nvSpPr>
          <p:spPr bwMode="auto">
            <a:xfrm>
              <a:off x="3901" y="2567"/>
              <a:ext cx="45" cy="12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 name="Rectangle 25"/>
            <p:cNvSpPr>
              <a:spLocks noChangeArrowheads="1"/>
            </p:cNvSpPr>
            <p:nvPr/>
          </p:nvSpPr>
          <p:spPr bwMode="auto">
            <a:xfrm>
              <a:off x="3989" y="2505"/>
              <a:ext cx="19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en-US" altLang="zh-CN" sz="2400" i="1">
                  <a:solidFill>
                    <a:srgbClr val="000000"/>
                  </a:solidFill>
                  <a:sym typeface="Symbol" panose="05050102010706020507" pitchFamily="18" charset="2"/>
                </a:rPr>
                <a:t></a:t>
              </a:r>
              <a:endParaRPr lang="en-US" altLang="zh-CN" sz="2400">
                <a:solidFill>
                  <a:srgbClr val="000000"/>
                </a:solidFill>
              </a:endParaRPr>
            </a:p>
          </p:txBody>
        </p:sp>
        <p:grpSp>
          <p:nvGrpSpPr>
            <p:cNvPr id="26" name="Group 26"/>
            <p:cNvGrpSpPr>
              <a:grpSpLocks/>
            </p:cNvGrpSpPr>
            <p:nvPr/>
          </p:nvGrpSpPr>
          <p:grpSpPr bwMode="auto">
            <a:xfrm>
              <a:off x="3846" y="1570"/>
              <a:ext cx="684" cy="451"/>
              <a:chOff x="3436" y="845"/>
              <a:chExt cx="684" cy="451"/>
            </a:xfrm>
          </p:grpSpPr>
          <p:sp>
            <p:nvSpPr>
              <p:cNvPr id="45" name="Line 27"/>
              <p:cNvSpPr>
                <a:spLocks noChangeShapeType="1"/>
              </p:cNvSpPr>
              <p:nvPr/>
            </p:nvSpPr>
            <p:spPr bwMode="auto">
              <a:xfrm>
                <a:off x="3436" y="1053"/>
                <a:ext cx="155" cy="243"/>
              </a:xfrm>
              <a:prstGeom prst="line">
                <a:avLst/>
              </a:prstGeom>
              <a:noFill/>
              <a:ln w="12700">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6" name="Line 28"/>
              <p:cNvSpPr>
                <a:spLocks noChangeShapeType="1"/>
              </p:cNvSpPr>
              <p:nvPr/>
            </p:nvSpPr>
            <p:spPr bwMode="auto">
              <a:xfrm>
                <a:off x="3965" y="920"/>
                <a:ext cx="155" cy="242"/>
              </a:xfrm>
              <a:prstGeom prst="line">
                <a:avLst/>
              </a:prstGeom>
              <a:noFill/>
              <a:ln w="12700">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7" name="Line 29"/>
              <p:cNvSpPr>
                <a:spLocks noChangeShapeType="1"/>
              </p:cNvSpPr>
              <p:nvPr/>
            </p:nvSpPr>
            <p:spPr bwMode="auto">
              <a:xfrm flipV="1">
                <a:off x="3480" y="1003"/>
                <a:ext cx="540" cy="110"/>
              </a:xfrm>
              <a:prstGeom prst="line">
                <a:avLst/>
              </a:prstGeom>
              <a:noFill/>
              <a:ln w="25400">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8" name="Rectangle 30"/>
              <p:cNvSpPr>
                <a:spLocks noChangeArrowheads="1"/>
              </p:cNvSpPr>
              <p:nvPr/>
            </p:nvSpPr>
            <p:spPr bwMode="auto">
              <a:xfrm>
                <a:off x="3670" y="845"/>
                <a:ext cx="25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en-US" altLang="zh-CN" sz="2400" i="1">
                    <a:solidFill>
                      <a:srgbClr val="000000"/>
                    </a:solidFill>
                  </a:rPr>
                  <a:t>l</a:t>
                </a:r>
                <a:endParaRPr lang="en-US" altLang="zh-CN" sz="2400">
                  <a:solidFill>
                    <a:srgbClr val="000000"/>
                  </a:solidFill>
                </a:endParaRPr>
              </a:p>
            </p:txBody>
          </p:sp>
        </p:grpSp>
        <p:sp>
          <p:nvSpPr>
            <p:cNvPr id="27" name="Line 31"/>
            <p:cNvSpPr>
              <a:spLocks noChangeShapeType="1"/>
            </p:cNvSpPr>
            <p:nvPr/>
          </p:nvSpPr>
          <p:spPr bwMode="auto">
            <a:xfrm>
              <a:off x="4849" y="2392"/>
              <a:ext cx="0" cy="316"/>
            </a:xfrm>
            <a:prstGeom prst="line">
              <a:avLst/>
            </a:prstGeom>
            <a:noFill/>
            <a:ln w="25400">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8" name="Line 32"/>
            <p:cNvSpPr>
              <a:spLocks noChangeShapeType="1"/>
            </p:cNvSpPr>
            <p:nvPr/>
          </p:nvSpPr>
          <p:spPr bwMode="auto">
            <a:xfrm>
              <a:off x="4296" y="2501"/>
              <a:ext cx="0" cy="20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29" name="Group 33"/>
            <p:cNvGrpSpPr>
              <a:grpSpLocks/>
            </p:cNvGrpSpPr>
            <p:nvPr/>
          </p:nvGrpSpPr>
          <p:grpSpPr bwMode="auto">
            <a:xfrm>
              <a:off x="4287" y="2220"/>
              <a:ext cx="1224" cy="467"/>
              <a:chOff x="3877" y="1495"/>
              <a:chExt cx="1224" cy="467"/>
            </a:xfrm>
          </p:grpSpPr>
          <p:sp>
            <p:nvSpPr>
              <p:cNvPr id="38" name="Line 34"/>
              <p:cNvSpPr>
                <a:spLocks noChangeShapeType="1"/>
              </p:cNvSpPr>
              <p:nvPr/>
            </p:nvSpPr>
            <p:spPr bwMode="auto">
              <a:xfrm>
                <a:off x="4428" y="1671"/>
                <a:ext cx="376" cy="0"/>
              </a:xfrm>
              <a:prstGeom prst="line">
                <a:avLst/>
              </a:prstGeom>
              <a:noFill/>
              <a:ln w="254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 name="Line 35"/>
              <p:cNvSpPr>
                <a:spLocks noChangeShapeType="1"/>
              </p:cNvSpPr>
              <p:nvPr/>
            </p:nvSpPr>
            <p:spPr bwMode="auto">
              <a:xfrm>
                <a:off x="3877" y="1780"/>
                <a:ext cx="927" cy="0"/>
              </a:xfrm>
              <a:prstGeom prst="line">
                <a:avLst/>
              </a:prstGeom>
              <a:noFill/>
              <a:ln w="254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40" name="Group 36"/>
              <p:cNvGrpSpPr>
                <a:grpSpLocks/>
              </p:cNvGrpSpPr>
              <p:nvPr/>
            </p:nvGrpSpPr>
            <p:grpSpPr bwMode="auto">
              <a:xfrm>
                <a:off x="4737" y="1495"/>
                <a:ext cx="364" cy="467"/>
                <a:chOff x="4737" y="1495"/>
                <a:chExt cx="364" cy="467"/>
              </a:xfrm>
            </p:grpSpPr>
            <p:sp>
              <p:nvSpPr>
                <p:cNvPr id="41" name="Line 37"/>
                <p:cNvSpPr>
                  <a:spLocks noChangeShapeType="1"/>
                </p:cNvSpPr>
                <p:nvPr/>
              </p:nvSpPr>
              <p:spPr bwMode="auto">
                <a:xfrm>
                  <a:off x="4737" y="1495"/>
                  <a:ext cx="0" cy="182"/>
                </a:xfrm>
                <a:prstGeom prst="line">
                  <a:avLst/>
                </a:prstGeom>
                <a:noFill/>
                <a:ln w="25400">
                  <a:solidFill>
                    <a:schemeClr val="tx1"/>
                  </a:solidFill>
                  <a:round/>
                  <a:headEnd type="none" w="med"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2" name="Line 38"/>
                <p:cNvSpPr>
                  <a:spLocks noChangeShapeType="1"/>
                </p:cNvSpPr>
                <p:nvPr/>
              </p:nvSpPr>
              <p:spPr bwMode="auto">
                <a:xfrm flipV="1">
                  <a:off x="4737" y="1778"/>
                  <a:ext cx="0" cy="184"/>
                </a:xfrm>
                <a:prstGeom prst="line">
                  <a:avLst/>
                </a:prstGeom>
                <a:noFill/>
                <a:ln w="25400">
                  <a:solidFill>
                    <a:schemeClr val="tx1"/>
                  </a:solidFill>
                  <a:round/>
                  <a:headEnd type="none" w="med"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3" name="Line 39"/>
                <p:cNvSpPr>
                  <a:spLocks noChangeShapeType="1"/>
                </p:cNvSpPr>
                <p:nvPr/>
              </p:nvSpPr>
              <p:spPr bwMode="auto">
                <a:xfrm>
                  <a:off x="4737" y="1670"/>
                  <a:ext cx="0" cy="12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med" len="sm"/>
                      <a:tailEnd type="none" w="med" len="sm"/>
                    </a14:hiddenLine>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4" name="Rectangle 40"/>
                <p:cNvSpPr>
                  <a:spLocks noChangeArrowheads="1"/>
                </p:cNvSpPr>
                <p:nvPr/>
              </p:nvSpPr>
              <p:spPr bwMode="auto">
                <a:xfrm>
                  <a:off x="4792" y="1524"/>
                  <a:ext cx="30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en-US" altLang="zh-CN" sz="2400" dirty="0">
                      <a:solidFill>
                        <a:srgbClr val="000000"/>
                      </a:solidFill>
                      <a:sym typeface="Symbol" panose="05050102010706020507" pitchFamily="18" charset="2"/>
                    </a:rPr>
                    <a:t> </a:t>
                  </a:r>
                  <a:r>
                    <a:rPr lang="en-US" altLang="zh-CN" sz="2400" dirty="0" smtClean="0">
                      <a:solidFill>
                        <a:srgbClr val="000000"/>
                      </a:solidFill>
                      <a:sym typeface="Symbol" panose="05050102010706020507" pitchFamily="18" charset="2"/>
                    </a:rPr>
                    <a:t></a:t>
                  </a:r>
                  <a:r>
                    <a:rPr lang="en-US" altLang="zh-CN" sz="2400" i="1" dirty="0" smtClean="0">
                      <a:solidFill>
                        <a:srgbClr val="000000"/>
                      </a:solidFill>
                    </a:rPr>
                    <a:t>d</a:t>
                  </a:r>
                  <a:endParaRPr lang="en-US" altLang="zh-CN" sz="2400" dirty="0">
                    <a:solidFill>
                      <a:srgbClr val="000000"/>
                    </a:solidFill>
                  </a:endParaRPr>
                </a:p>
              </p:txBody>
            </p:sp>
          </p:grpSp>
        </p:grpSp>
        <p:sp>
          <p:nvSpPr>
            <p:cNvPr id="30" name="Rectangle 41"/>
            <p:cNvSpPr>
              <a:spLocks noChangeArrowheads="1"/>
            </p:cNvSpPr>
            <p:nvPr/>
          </p:nvSpPr>
          <p:spPr bwMode="auto">
            <a:xfrm>
              <a:off x="3471" y="1796"/>
              <a:ext cx="42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zh-CN" altLang="en-US" sz="2400">
                  <a:solidFill>
                    <a:srgbClr val="000000"/>
                  </a:solidFill>
                </a:rPr>
                <a:t>明纹</a:t>
              </a:r>
            </a:p>
          </p:txBody>
        </p:sp>
        <p:grpSp>
          <p:nvGrpSpPr>
            <p:cNvPr id="31" name="Group 42"/>
            <p:cNvGrpSpPr>
              <a:grpSpLocks/>
            </p:cNvGrpSpPr>
            <p:nvPr/>
          </p:nvGrpSpPr>
          <p:grpSpPr bwMode="auto">
            <a:xfrm>
              <a:off x="3591" y="2866"/>
              <a:ext cx="1221" cy="432"/>
              <a:chOff x="3840" y="2688"/>
              <a:chExt cx="1221" cy="432"/>
            </a:xfrm>
          </p:grpSpPr>
          <p:sp>
            <p:nvSpPr>
              <p:cNvPr id="33" name="AutoShape 43"/>
              <p:cNvSpPr>
                <a:spLocks noChangeArrowheads="1"/>
              </p:cNvSpPr>
              <p:nvPr/>
            </p:nvSpPr>
            <p:spPr bwMode="auto">
              <a:xfrm flipH="1">
                <a:off x="3984" y="2832"/>
                <a:ext cx="768" cy="192"/>
              </a:xfrm>
              <a:prstGeom prst="rtTriangl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34" name="AutoShape 44"/>
              <p:cNvSpPr>
                <a:spLocks noChangeArrowheads="1"/>
              </p:cNvSpPr>
              <p:nvPr/>
            </p:nvSpPr>
            <p:spPr bwMode="auto">
              <a:xfrm>
                <a:off x="3840" y="2736"/>
                <a:ext cx="1104" cy="384"/>
              </a:xfrm>
              <a:prstGeom prst="wedgeRectCallout">
                <a:avLst>
                  <a:gd name="adj1" fmla="val 53532"/>
                  <a:gd name="adj2" fmla="val -16744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FontTx/>
                  <a:buNone/>
                </a:pPr>
                <a:endParaRPr lang="zh-CN" altLang="zh-CN" sz="2400" i="1">
                  <a:solidFill>
                    <a:srgbClr val="000000"/>
                  </a:solidFill>
                </a:endParaRPr>
              </a:p>
            </p:txBody>
          </p:sp>
          <p:sp>
            <p:nvSpPr>
              <p:cNvPr id="35" name="Text Box 45"/>
              <p:cNvSpPr txBox="1">
                <a:spLocks noChangeArrowheads="1"/>
              </p:cNvSpPr>
              <p:nvPr/>
            </p:nvSpPr>
            <p:spPr bwMode="auto">
              <a:xfrm>
                <a:off x="4416" y="2688"/>
                <a:ext cx="48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50000"/>
                  </a:spcBef>
                  <a:spcAft>
                    <a:spcPct val="0"/>
                  </a:spcAft>
                  <a:buFontTx/>
                  <a:buNone/>
                </a:pPr>
                <a:r>
                  <a:rPr lang="en-US" altLang="zh-CN" sz="2400" i="1">
                    <a:solidFill>
                      <a:srgbClr val="000000"/>
                    </a:solidFill>
                  </a:rPr>
                  <a:t>l</a:t>
                </a:r>
              </a:p>
            </p:txBody>
          </p:sp>
          <p:sp>
            <p:nvSpPr>
              <p:cNvPr id="36" name="Rectangle 46"/>
              <p:cNvSpPr>
                <a:spLocks noChangeArrowheads="1"/>
              </p:cNvSpPr>
              <p:nvPr/>
            </p:nvSpPr>
            <p:spPr bwMode="auto">
              <a:xfrm>
                <a:off x="4752" y="2832"/>
                <a:ext cx="30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en-US" altLang="zh-CN" sz="2400" dirty="0" smtClean="0">
                    <a:solidFill>
                      <a:srgbClr val="000000"/>
                    </a:solidFill>
                    <a:sym typeface="Symbol" panose="05050102010706020507" pitchFamily="18" charset="2"/>
                  </a:rPr>
                  <a:t></a:t>
                </a:r>
                <a:r>
                  <a:rPr lang="en-US" altLang="zh-CN" sz="2400" i="1" dirty="0" smtClean="0">
                    <a:solidFill>
                      <a:srgbClr val="000000"/>
                    </a:solidFill>
                  </a:rPr>
                  <a:t>d</a:t>
                </a:r>
                <a:endParaRPr lang="en-US" altLang="zh-CN" sz="2400" dirty="0">
                  <a:solidFill>
                    <a:srgbClr val="000000"/>
                  </a:solidFill>
                </a:endParaRPr>
              </a:p>
            </p:txBody>
          </p:sp>
          <p:sp>
            <p:nvSpPr>
              <p:cNvPr id="37" name="Rectangle 47"/>
              <p:cNvSpPr>
                <a:spLocks noChangeArrowheads="1"/>
              </p:cNvSpPr>
              <p:nvPr/>
            </p:nvSpPr>
            <p:spPr bwMode="auto">
              <a:xfrm>
                <a:off x="4320" y="2880"/>
                <a:ext cx="19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en-US" altLang="zh-CN" sz="2400" i="1">
                    <a:solidFill>
                      <a:srgbClr val="000000"/>
                    </a:solidFill>
                    <a:sym typeface="Symbol" panose="05050102010706020507" pitchFamily="18" charset="2"/>
                  </a:rPr>
                  <a:t></a:t>
                </a:r>
                <a:endParaRPr lang="en-US" altLang="zh-CN" sz="2400">
                  <a:solidFill>
                    <a:srgbClr val="000000"/>
                  </a:solidFill>
                </a:endParaRPr>
              </a:p>
            </p:txBody>
          </p:sp>
        </p:grpSp>
        <p:sp>
          <p:nvSpPr>
            <p:cNvPr id="32" name="Rectangle 48"/>
            <p:cNvSpPr>
              <a:spLocks noChangeArrowheads="1"/>
            </p:cNvSpPr>
            <p:nvPr/>
          </p:nvSpPr>
          <p:spPr bwMode="auto">
            <a:xfrm>
              <a:off x="4546" y="1615"/>
              <a:ext cx="42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FontTx/>
                <a:buNone/>
              </a:pPr>
              <a:r>
                <a:rPr lang="zh-CN" altLang="en-US" sz="2400">
                  <a:solidFill>
                    <a:srgbClr val="000000"/>
                  </a:solidFill>
                </a:rPr>
                <a:t>明纹</a:t>
              </a:r>
            </a:p>
          </p:txBody>
        </p:sp>
      </p:grpSp>
      <p:graphicFrame>
        <p:nvGraphicFramePr>
          <p:cNvPr id="49" name="Object 49"/>
          <p:cNvGraphicFramePr>
            <a:graphicFrameLocks noChangeAspect="1"/>
          </p:cNvGraphicFramePr>
          <p:nvPr/>
        </p:nvGraphicFramePr>
        <p:xfrm>
          <a:off x="2827338" y="981075"/>
          <a:ext cx="1543050" cy="977900"/>
        </p:xfrm>
        <a:graphic>
          <a:graphicData uri="http://schemas.openxmlformats.org/presentationml/2006/ole">
            <mc:AlternateContent xmlns:mc="http://schemas.openxmlformats.org/markup-compatibility/2006">
              <mc:Choice xmlns:v="urn:schemas-microsoft-com:vml" Requires="v">
                <p:oleObj spid="_x0000_s19487" name="Equation" r:id="rId13" imgW="600029" imgH="371646" progId="Equation.DSMT4">
                  <p:embed/>
                </p:oleObj>
              </mc:Choice>
              <mc:Fallback>
                <p:oleObj name="Equation" r:id="rId13" imgW="600029" imgH="371646"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27338" y="981075"/>
                        <a:ext cx="15430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0" name="Group 50"/>
          <p:cNvGrpSpPr>
            <a:grpSpLocks/>
          </p:cNvGrpSpPr>
          <p:nvPr/>
        </p:nvGrpSpPr>
        <p:grpSpPr bwMode="auto">
          <a:xfrm>
            <a:off x="4140200" y="2925763"/>
            <a:ext cx="4549775" cy="2808287"/>
            <a:chOff x="1837" y="1979"/>
            <a:chExt cx="2866" cy="1769"/>
          </a:xfrm>
        </p:grpSpPr>
        <p:grpSp>
          <p:nvGrpSpPr>
            <p:cNvPr id="51" name="Group 51"/>
            <p:cNvGrpSpPr>
              <a:grpSpLocks/>
            </p:cNvGrpSpPr>
            <p:nvPr/>
          </p:nvGrpSpPr>
          <p:grpSpPr bwMode="auto">
            <a:xfrm>
              <a:off x="1837" y="2229"/>
              <a:ext cx="2352" cy="915"/>
              <a:chOff x="2064" y="2256"/>
              <a:chExt cx="2352" cy="702"/>
            </a:xfrm>
          </p:grpSpPr>
          <p:sp>
            <p:nvSpPr>
              <p:cNvPr id="71" name="Freeform 52"/>
              <p:cNvSpPr>
                <a:spLocks/>
              </p:cNvSpPr>
              <p:nvPr/>
            </p:nvSpPr>
            <p:spPr bwMode="auto">
              <a:xfrm>
                <a:off x="2064" y="2256"/>
                <a:ext cx="2352" cy="624"/>
              </a:xfrm>
              <a:custGeom>
                <a:avLst/>
                <a:gdLst>
                  <a:gd name="T0" fmla="*/ 410 w 2352"/>
                  <a:gd name="T1" fmla="*/ 205 h 624"/>
                  <a:gd name="T2" fmla="*/ 0 w 2352"/>
                  <a:gd name="T3" fmla="*/ 624 h 624"/>
                  <a:gd name="T4" fmla="*/ 1968 w 2352"/>
                  <a:gd name="T5" fmla="*/ 432 h 624"/>
                  <a:gd name="T6" fmla="*/ 2352 w 2352"/>
                  <a:gd name="T7" fmla="*/ 0 h 624"/>
                  <a:gd name="T8" fmla="*/ 432 w 2352"/>
                  <a:gd name="T9" fmla="*/ 192 h 624"/>
                  <a:gd name="T10" fmla="*/ 410 w 2352"/>
                  <a:gd name="T11" fmla="*/ 205 h 624"/>
                  <a:gd name="T12" fmla="*/ 0 60000 65536"/>
                  <a:gd name="T13" fmla="*/ 0 60000 65536"/>
                  <a:gd name="T14" fmla="*/ 0 60000 65536"/>
                  <a:gd name="T15" fmla="*/ 0 60000 65536"/>
                  <a:gd name="T16" fmla="*/ 0 60000 65536"/>
                  <a:gd name="T17" fmla="*/ 0 60000 65536"/>
                  <a:gd name="T18" fmla="*/ 0 w 2352"/>
                  <a:gd name="T19" fmla="*/ 0 h 624"/>
                  <a:gd name="T20" fmla="*/ 2352 w 235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352" h="624">
                    <a:moveTo>
                      <a:pt x="410" y="205"/>
                    </a:moveTo>
                    <a:lnTo>
                      <a:pt x="0" y="624"/>
                    </a:lnTo>
                    <a:lnTo>
                      <a:pt x="1968" y="432"/>
                    </a:lnTo>
                    <a:lnTo>
                      <a:pt x="2352" y="0"/>
                    </a:lnTo>
                    <a:lnTo>
                      <a:pt x="432" y="192"/>
                    </a:lnTo>
                    <a:lnTo>
                      <a:pt x="410" y="205"/>
                    </a:lnTo>
                    <a:close/>
                  </a:path>
                </a:pathLst>
              </a:cu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2" name="Freeform 53"/>
              <p:cNvSpPr>
                <a:spLocks/>
              </p:cNvSpPr>
              <p:nvPr/>
            </p:nvSpPr>
            <p:spPr bwMode="auto">
              <a:xfrm>
                <a:off x="2070" y="2256"/>
                <a:ext cx="2340" cy="702"/>
              </a:xfrm>
              <a:custGeom>
                <a:avLst/>
                <a:gdLst>
                  <a:gd name="T0" fmla="*/ 0 w 2340"/>
                  <a:gd name="T1" fmla="*/ 624 h 702"/>
                  <a:gd name="T2" fmla="*/ 0 w 2340"/>
                  <a:gd name="T3" fmla="*/ 702 h 702"/>
                  <a:gd name="T4" fmla="*/ 1968 w 2340"/>
                  <a:gd name="T5" fmla="*/ 528 h 702"/>
                  <a:gd name="T6" fmla="*/ 2340 w 2340"/>
                  <a:gd name="T7" fmla="*/ 96 h 702"/>
                  <a:gd name="T8" fmla="*/ 2340 w 2340"/>
                  <a:gd name="T9" fmla="*/ 0 h 702"/>
                  <a:gd name="T10" fmla="*/ 0 60000 65536"/>
                  <a:gd name="T11" fmla="*/ 0 60000 65536"/>
                  <a:gd name="T12" fmla="*/ 0 60000 65536"/>
                  <a:gd name="T13" fmla="*/ 0 60000 65536"/>
                  <a:gd name="T14" fmla="*/ 0 60000 65536"/>
                  <a:gd name="T15" fmla="*/ 0 w 2340"/>
                  <a:gd name="T16" fmla="*/ 0 h 702"/>
                  <a:gd name="T17" fmla="*/ 2340 w 2340"/>
                  <a:gd name="T18" fmla="*/ 702 h 702"/>
                </a:gdLst>
                <a:ahLst/>
                <a:cxnLst>
                  <a:cxn ang="T10">
                    <a:pos x="T0" y="T1"/>
                  </a:cxn>
                  <a:cxn ang="T11">
                    <a:pos x="T2" y="T3"/>
                  </a:cxn>
                  <a:cxn ang="T12">
                    <a:pos x="T4" y="T5"/>
                  </a:cxn>
                  <a:cxn ang="T13">
                    <a:pos x="T6" y="T7"/>
                  </a:cxn>
                  <a:cxn ang="T14">
                    <a:pos x="T8" y="T9"/>
                  </a:cxn>
                </a:cxnLst>
                <a:rect l="T15" t="T16" r="T17" b="T18"/>
                <a:pathLst>
                  <a:path w="2340" h="702">
                    <a:moveTo>
                      <a:pt x="0" y="624"/>
                    </a:moveTo>
                    <a:lnTo>
                      <a:pt x="0" y="702"/>
                    </a:lnTo>
                    <a:lnTo>
                      <a:pt x="1968" y="528"/>
                    </a:lnTo>
                    <a:lnTo>
                      <a:pt x="2340" y="96"/>
                    </a:lnTo>
                    <a:lnTo>
                      <a:pt x="2340" y="0"/>
                    </a:lnTo>
                  </a:path>
                </a:pathLst>
              </a:cu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3" name="Line 54"/>
              <p:cNvSpPr>
                <a:spLocks noChangeShapeType="1"/>
              </p:cNvSpPr>
              <p:nvPr/>
            </p:nvSpPr>
            <p:spPr bwMode="auto">
              <a:xfrm>
                <a:off x="4032" y="2688"/>
                <a:ext cx="0" cy="96"/>
              </a:xfrm>
              <a:prstGeom prst="line">
                <a:avLst/>
              </a:prstGeom>
              <a:noFill/>
              <a:ln w="25400">
                <a:solidFill>
                  <a:srgbClr val="0033CC"/>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52" name="Freeform 55"/>
            <p:cNvSpPr>
              <a:spLocks/>
            </p:cNvSpPr>
            <p:nvPr/>
          </p:nvSpPr>
          <p:spPr bwMode="auto">
            <a:xfrm>
              <a:off x="1849" y="2542"/>
              <a:ext cx="2394" cy="711"/>
            </a:xfrm>
            <a:custGeom>
              <a:avLst/>
              <a:gdLst>
                <a:gd name="T0" fmla="*/ 0 w 2394"/>
                <a:gd name="T1" fmla="*/ 69795 h 546"/>
                <a:gd name="T2" fmla="*/ 6 w 2394"/>
                <a:gd name="T3" fmla="*/ 82402 h 546"/>
                <a:gd name="T4" fmla="*/ 2004 w 2394"/>
                <a:gd name="T5" fmla="*/ 79800 h 546"/>
                <a:gd name="T6" fmla="*/ 2394 w 2394"/>
                <a:gd name="T7" fmla="*/ 15397 h 546"/>
                <a:gd name="T8" fmla="*/ 2388 w 2394"/>
                <a:gd name="T9" fmla="*/ 0 h 546"/>
                <a:gd name="T10" fmla="*/ 2202 w 2394"/>
                <a:gd name="T11" fmla="*/ 2662 h 546"/>
                <a:gd name="T12" fmla="*/ 0 60000 65536"/>
                <a:gd name="T13" fmla="*/ 0 60000 65536"/>
                <a:gd name="T14" fmla="*/ 0 60000 65536"/>
                <a:gd name="T15" fmla="*/ 0 60000 65536"/>
                <a:gd name="T16" fmla="*/ 0 60000 65536"/>
                <a:gd name="T17" fmla="*/ 0 60000 65536"/>
                <a:gd name="T18" fmla="*/ 0 w 2394"/>
                <a:gd name="T19" fmla="*/ 0 h 546"/>
                <a:gd name="T20" fmla="*/ 2394 w 2394"/>
                <a:gd name="T21" fmla="*/ 546 h 546"/>
              </a:gdLst>
              <a:ahLst/>
              <a:cxnLst>
                <a:cxn ang="T12">
                  <a:pos x="T0" y="T1"/>
                </a:cxn>
                <a:cxn ang="T13">
                  <a:pos x="T2" y="T3"/>
                </a:cxn>
                <a:cxn ang="T14">
                  <a:pos x="T4" y="T5"/>
                </a:cxn>
                <a:cxn ang="T15">
                  <a:pos x="T6" y="T7"/>
                </a:cxn>
                <a:cxn ang="T16">
                  <a:pos x="T8" y="T9"/>
                </a:cxn>
                <a:cxn ang="T17">
                  <a:pos x="T10" y="T11"/>
                </a:cxn>
              </a:cxnLst>
              <a:rect l="T18" t="T19" r="T20" b="T21"/>
              <a:pathLst>
                <a:path w="2394" h="546">
                  <a:moveTo>
                    <a:pt x="0" y="462"/>
                  </a:moveTo>
                  <a:lnTo>
                    <a:pt x="6" y="546"/>
                  </a:lnTo>
                  <a:lnTo>
                    <a:pt x="2004" y="528"/>
                  </a:lnTo>
                  <a:lnTo>
                    <a:pt x="2394" y="102"/>
                  </a:lnTo>
                  <a:lnTo>
                    <a:pt x="2388" y="0"/>
                  </a:lnTo>
                  <a:lnTo>
                    <a:pt x="2202" y="18"/>
                  </a:lnTo>
                </a:path>
              </a:pathLst>
            </a:cu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3" name="Freeform 56"/>
            <p:cNvSpPr>
              <a:spLocks/>
            </p:cNvSpPr>
            <p:nvPr/>
          </p:nvSpPr>
          <p:spPr bwMode="auto">
            <a:xfrm>
              <a:off x="1855" y="2542"/>
              <a:ext cx="2382" cy="610"/>
            </a:xfrm>
            <a:custGeom>
              <a:avLst/>
              <a:gdLst>
                <a:gd name="T0" fmla="*/ 0 w 2382"/>
                <a:gd name="T1" fmla="*/ 71886 h 468"/>
                <a:gd name="T2" fmla="*/ 1998 w 2382"/>
                <a:gd name="T3" fmla="*/ 66386 h 468"/>
                <a:gd name="T4" fmla="*/ 2382 w 2382"/>
                <a:gd name="T5" fmla="*/ 0 h 468"/>
                <a:gd name="T6" fmla="*/ 0 60000 65536"/>
                <a:gd name="T7" fmla="*/ 0 60000 65536"/>
                <a:gd name="T8" fmla="*/ 0 60000 65536"/>
                <a:gd name="T9" fmla="*/ 0 w 2382"/>
                <a:gd name="T10" fmla="*/ 0 h 468"/>
                <a:gd name="T11" fmla="*/ 2382 w 2382"/>
                <a:gd name="T12" fmla="*/ 468 h 468"/>
              </a:gdLst>
              <a:ahLst/>
              <a:cxnLst>
                <a:cxn ang="T6">
                  <a:pos x="T0" y="T1"/>
                </a:cxn>
                <a:cxn ang="T7">
                  <a:pos x="T2" y="T3"/>
                </a:cxn>
                <a:cxn ang="T8">
                  <a:pos x="T4" y="T5"/>
                </a:cxn>
              </a:cxnLst>
              <a:rect l="T9" t="T10" r="T11" b="T12"/>
              <a:pathLst>
                <a:path w="2382" h="468">
                  <a:moveTo>
                    <a:pt x="0" y="468"/>
                  </a:moveTo>
                  <a:lnTo>
                    <a:pt x="1998" y="432"/>
                  </a:lnTo>
                  <a:lnTo>
                    <a:pt x="2382" y="0"/>
                  </a:lnTo>
                </a:path>
              </a:pathLst>
            </a:cu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4" name="Line 57"/>
            <p:cNvSpPr>
              <a:spLocks noChangeShapeType="1"/>
            </p:cNvSpPr>
            <p:nvPr/>
          </p:nvSpPr>
          <p:spPr bwMode="auto">
            <a:xfrm>
              <a:off x="3853" y="3105"/>
              <a:ext cx="0" cy="125"/>
            </a:xfrm>
            <a:prstGeom prst="line">
              <a:avLst/>
            </a:prstGeom>
            <a:noFill/>
            <a:ln w="25400">
              <a:solidFill>
                <a:srgbClr val="0033CC"/>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5" name="Oval 58"/>
            <p:cNvSpPr>
              <a:spLocks noChangeArrowheads="1"/>
            </p:cNvSpPr>
            <p:nvPr/>
          </p:nvSpPr>
          <p:spPr bwMode="auto">
            <a:xfrm>
              <a:off x="3528" y="2951"/>
              <a:ext cx="147" cy="147"/>
            </a:xfrm>
            <a:prstGeom prst="ellipse">
              <a:avLst/>
            </a:prstGeom>
            <a:solidFill>
              <a:srgbClr val="FF3300"/>
            </a:solidFill>
            <a:ln w="25400">
              <a:solidFill>
                <a:schemeClr val="tx1"/>
              </a:solidFill>
              <a:round/>
              <a:headEnd/>
              <a:tailEnd/>
            </a:ln>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56" name="Text Box 59"/>
            <p:cNvSpPr txBox="1">
              <a:spLocks noChangeArrowheads="1"/>
            </p:cNvSpPr>
            <p:nvPr/>
          </p:nvSpPr>
          <p:spPr bwMode="auto">
            <a:xfrm>
              <a:off x="2500" y="331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solidFill>
                    <a:srgbClr val="000000"/>
                  </a:solidFill>
                  <a:miter lim="800000"/>
                  <a:headEnd/>
                  <a:tailEnd/>
                </a14:hiddenLine>
              </a:ext>
            </a:extLst>
          </p:spPr>
          <p:txBody>
            <a:bodyPr wrap="none">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FontTx/>
                <a:buNone/>
              </a:pPr>
              <a:r>
                <a:rPr kumimoji="0" lang="en-US" altLang="zh-CN" sz="2400" i="1">
                  <a:solidFill>
                    <a:srgbClr val="000000"/>
                  </a:solidFill>
                </a:rPr>
                <a:t>L</a:t>
              </a:r>
              <a:endParaRPr kumimoji="0" lang="en-US" altLang="zh-CN" sz="2400" baseline="-25000">
                <a:solidFill>
                  <a:srgbClr val="000000"/>
                </a:solidFill>
              </a:endParaRPr>
            </a:p>
          </p:txBody>
        </p:sp>
        <p:sp>
          <p:nvSpPr>
            <p:cNvPr id="57" name="Line 60"/>
            <p:cNvSpPr>
              <a:spLocks noChangeShapeType="1"/>
            </p:cNvSpPr>
            <p:nvPr/>
          </p:nvSpPr>
          <p:spPr bwMode="auto">
            <a:xfrm>
              <a:off x="1849" y="3214"/>
              <a:ext cx="0" cy="516"/>
            </a:xfrm>
            <a:prstGeom prst="line">
              <a:avLst/>
            </a:prstGeom>
            <a:noFill/>
            <a:ln w="25400" cap="rnd">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8" name="Line 61"/>
            <p:cNvSpPr>
              <a:spLocks noChangeShapeType="1"/>
            </p:cNvSpPr>
            <p:nvPr/>
          </p:nvSpPr>
          <p:spPr bwMode="auto">
            <a:xfrm>
              <a:off x="3606" y="3249"/>
              <a:ext cx="0" cy="499"/>
            </a:xfrm>
            <a:prstGeom prst="line">
              <a:avLst/>
            </a:prstGeom>
            <a:noFill/>
            <a:ln w="25400" cap="rnd">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9" name="Line 62"/>
            <p:cNvSpPr>
              <a:spLocks noChangeShapeType="1"/>
            </p:cNvSpPr>
            <p:nvPr/>
          </p:nvSpPr>
          <p:spPr bwMode="auto">
            <a:xfrm rot="5400000">
              <a:off x="2179" y="3183"/>
              <a:ext cx="0" cy="660"/>
            </a:xfrm>
            <a:prstGeom prst="line">
              <a:avLst/>
            </a:prstGeom>
            <a:noFill/>
            <a:ln w="25400" cap="rnd">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0" name="Line 63"/>
            <p:cNvSpPr>
              <a:spLocks noChangeShapeType="1"/>
            </p:cNvSpPr>
            <p:nvPr/>
          </p:nvSpPr>
          <p:spPr bwMode="auto">
            <a:xfrm rot="16200000" flipH="1">
              <a:off x="3160" y="3116"/>
              <a:ext cx="0" cy="822"/>
            </a:xfrm>
            <a:prstGeom prst="line">
              <a:avLst/>
            </a:prstGeom>
            <a:noFill/>
            <a:ln w="25400" cap="rnd">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 name="Line 64"/>
            <p:cNvSpPr>
              <a:spLocks noChangeShapeType="1"/>
            </p:cNvSpPr>
            <p:nvPr/>
          </p:nvSpPr>
          <p:spPr bwMode="auto">
            <a:xfrm rot="5400000">
              <a:off x="4021" y="2555"/>
              <a:ext cx="0" cy="816"/>
            </a:xfrm>
            <a:prstGeom prst="line">
              <a:avLst/>
            </a:prstGeom>
            <a:noFill/>
            <a:ln w="25400" cap="rnd">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2" name="Line 65"/>
            <p:cNvSpPr>
              <a:spLocks noChangeShapeType="1"/>
            </p:cNvSpPr>
            <p:nvPr/>
          </p:nvSpPr>
          <p:spPr bwMode="auto">
            <a:xfrm rot="5400000">
              <a:off x="4021" y="2697"/>
              <a:ext cx="0" cy="816"/>
            </a:xfrm>
            <a:prstGeom prst="line">
              <a:avLst/>
            </a:prstGeom>
            <a:noFill/>
            <a:ln w="25400" cap="rnd">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3" name="Line 66"/>
            <p:cNvSpPr>
              <a:spLocks noChangeShapeType="1"/>
            </p:cNvSpPr>
            <p:nvPr/>
          </p:nvSpPr>
          <p:spPr bwMode="auto">
            <a:xfrm rot="10800000" flipH="1">
              <a:off x="4320" y="3081"/>
              <a:ext cx="0" cy="399"/>
            </a:xfrm>
            <a:prstGeom prst="line">
              <a:avLst/>
            </a:prstGeom>
            <a:noFill/>
            <a:ln w="25400" cap="rnd">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4" name="Line 67"/>
            <p:cNvSpPr>
              <a:spLocks noChangeShapeType="1"/>
            </p:cNvSpPr>
            <p:nvPr/>
          </p:nvSpPr>
          <p:spPr bwMode="auto">
            <a:xfrm flipH="1">
              <a:off x="4320" y="2559"/>
              <a:ext cx="0" cy="399"/>
            </a:xfrm>
            <a:prstGeom prst="line">
              <a:avLst/>
            </a:prstGeom>
            <a:noFill/>
            <a:ln w="25400" cap="rnd">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5" name="Text Box 68"/>
            <p:cNvSpPr txBox="1">
              <a:spLocks noChangeArrowheads="1"/>
            </p:cNvSpPr>
            <p:nvPr/>
          </p:nvSpPr>
          <p:spPr bwMode="auto">
            <a:xfrm>
              <a:off x="4448" y="284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solidFill>
                    <a:srgbClr val="000000"/>
                  </a:solidFill>
                  <a:miter lim="800000"/>
                  <a:headEnd/>
                  <a:tailEnd/>
                </a14:hiddenLine>
              </a:ext>
            </a:extLst>
          </p:spPr>
          <p:txBody>
            <a:bodyPr wrap="none">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FontTx/>
                <a:buNone/>
              </a:pPr>
              <a:r>
                <a:rPr kumimoji="0" lang="en-US" altLang="zh-CN" sz="2400" i="1">
                  <a:solidFill>
                    <a:srgbClr val="000000"/>
                  </a:solidFill>
                </a:rPr>
                <a:t>D</a:t>
              </a:r>
              <a:endParaRPr kumimoji="0" lang="en-US" altLang="zh-CN" sz="2400" baseline="-25000">
                <a:solidFill>
                  <a:srgbClr val="000000"/>
                </a:solidFill>
              </a:endParaRPr>
            </a:p>
          </p:txBody>
        </p:sp>
        <p:sp>
          <p:nvSpPr>
            <p:cNvPr id="66" name="Line 69"/>
            <p:cNvSpPr>
              <a:spLocks noChangeShapeType="1"/>
            </p:cNvSpPr>
            <p:nvPr/>
          </p:nvSpPr>
          <p:spPr bwMode="auto">
            <a:xfrm flipH="1">
              <a:off x="2557" y="1979"/>
              <a:ext cx="0" cy="626"/>
            </a:xfrm>
            <a:prstGeom prst="line">
              <a:avLst/>
            </a:prstGeom>
            <a:noFill/>
            <a:ln w="38100" cap="rnd">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7" name="Line 70"/>
            <p:cNvSpPr>
              <a:spLocks noChangeShapeType="1"/>
            </p:cNvSpPr>
            <p:nvPr/>
          </p:nvSpPr>
          <p:spPr bwMode="auto">
            <a:xfrm flipH="1">
              <a:off x="2989" y="1979"/>
              <a:ext cx="0" cy="626"/>
            </a:xfrm>
            <a:prstGeom prst="line">
              <a:avLst/>
            </a:prstGeom>
            <a:noFill/>
            <a:ln w="38100" cap="rnd">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8" name="Line 71"/>
            <p:cNvSpPr>
              <a:spLocks noChangeShapeType="1"/>
            </p:cNvSpPr>
            <p:nvPr/>
          </p:nvSpPr>
          <p:spPr bwMode="auto">
            <a:xfrm flipH="1">
              <a:off x="3421" y="1979"/>
              <a:ext cx="0" cy="626"/>
            </a:xfrm>
            <a:prstGeom prst="line">
              <a:avLst/>
            </a:prstGeom>
            <a:noFill/>
            <a:ln w="38100" cap="rnd">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9" name="Text Box 72"/>
            <p:cNvSpPr txBox="1">
              <a:spLocks noChangeArrowheads="1"/>
            </p:cNvSpPr>
            <p:nvPr/>
          </p:nvSpPr>
          <p:spPr bwMode="auto">
            <a:xfrm>
              <a:off x="2754" y="2910"/>
              <a:ext cx="3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FontTx/>
                <a:buNone/>
              </a:pPr>
              <a:r>
                <a:rPr kumimoji="0" lang="en-US" altLang="zh-CN" i="1">
                  <a:solidFill>
                    <a:srgbClr val="009999"/>
                  </a:solidFill>
                  <a:latin typeface="Symbol" panose="05050102010706020507" pitchFamily="18" charset="2"/>
                </a:rPr>
                <a:t>q</a:t>
              </a:r>
            </a:p>
          </p:txBody>
        </p:sp>
        <p:sp>
          <p:nvSpPr>
            <p:cNvPr id="70" name="Freeform 73"/>
            <p:cNvSpPr>
              <a:spLocks/>
            </p:cNvSpPr>
            <p:nvPr/>
          </p:nvSpPr>
          <p:spPr bwMode="auto">
            <a:xfrm rot="410389">
              <a:off x="2789" y="3022"/>
              <a:ext cx="55" cy="127"/>
            </a:xfrm>
            <a:custGeom>
              <a:avLst/>
              <a:gdLst>
                <a:gd name="T0" fmla="*/ 0 w 98"/>
                <a:gd name="T1" fmla="*/ 0 h 181"/>
                <a:gd name="T2" fmla="*/ 1 w 98"/>
                <a:gd name="T3" fmla="*/ 1 h 181"/>
                <a:gd name="T4" fmla="*/ 1 w 98"/>
                <a:gd name="T5" fmla="*/ 1 h 181"/>
                <a:gd name="T6" fmla="*/ 0 60000 65536"/>
                <a:gd name="T7" fmla="*/ 0 60000 65536"/>
                <a:gd name="T8" fmla="*/ 0 60000 65536"/>
                <a:gd name="T9" fmla="*/ 0 w 98"/>
                <a:gd name="T10" fmla="*/ 0 h 181"/>
                <a:gd name="T11" fmla="*/ 98 w 98"/>
                <a:gd name="T12" fmla="*/ 181 h 181"/>
              </a:gdLst>
              <a:ahLst/>
              <a:cxnLst>
                <a:cxn ang="T6">
                  <a:pos x="T0" y="T1"/>
                </a:cxn>
                <a:cxn ang="T7">
                  <a:pos x="T2" y="T3"/>
                </a:cxn>
                <a:cxn ang="T8">
                  <a:pos x="T4" y="T5"/>
                </a:cxn>
              </a:cxnLst>
              <a:rect l="T9" t="T10" r="T11" b="T12"/>
              <a:pathLst>
                <a:path w="98" h="181">
                  <a:moveTo>
                    <a:pt x="0" y="0"/>
                  </a:moveTo>
                  <a:cubicBezTo>
                    <a:pt x="42" y="30"/>
                    <a:pt x="84" y="60"/>
                    <a:pt x="91" y="90"/>
                  </a:cubicBezTo>
                  <a:cubicBezTo>
                    <a:pt x="98" y="120"/>
                    <a:pt x="71" y="150"/>
                    <a:pt x="45" y="181"/>
                  </a:cubicBez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Tree>
    <p:extLst>
      <p:ext uri="{BB962C8B-B14F-4D97-AF65-F5344CB8AC3E}">
        <p14:creationId xmlns:p14="http://schemas.microsoft.com/office/powerpoint/2010/main" val="307978443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par>
                          <p:cTn id="23" fill="hold">
                            <p:stCondLst>
                              <p:cond delay="500"/>
                            </p:stCondLst>
                            <p:childTnLst>
                              <p:par>
                                <p:cTn id="24" presetID="35" presetClass="emph" presetSubtype="0" repeatCount="2000" fill="hold" nodeType="afterEffect">
                                  <p:stCondLst>
                                    <p:cond delay="0"/>
                                  </p:stCondLst>
                                  <p:childTnLst>
                                    <p:anim calcmode="discrete" valueType="str">
                                      <p:cBhvr>
                                        <p:cTn id="25"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wipe(left)">
                                      <p:cBhvr>
                                        <p:cTn id="35" dur="500"/>
                                        <p:tgtEl>
                                          <p:spTgt spid="10">
                                            <p:txEl>
                                              <p:pRg st="0" end="0"/>
                                            </p:txEl>
                                          </p:spTgt>
                                        </p:tgtEl>
                                      </p:cBhvr>
                                    </p:animEffect>
                                  </p:childTnLst>
                                </p:cTn>
                              </p:par>
                              <p:par>
                                <p:cTn id="36" presetID="1" presetClass="exit" presetSubtype="0" fill="hold" nodeType="withEffect">
                                  <p:stCondLst>
                                    <p:cond delay="0"/>
                                  </p:stCondLst>
                                  <p:childTnLst>
                                    <p:set>
                                      <p:cBhvr>
                                        <p:cTn id="37" dur="1" fill="hold">
                                          <p:stCondLst>
                                            <p:cond delay="0"/>
                                          </p:stCondLst>
                                        </p:cTn>
                                        <p:tgtEl>
                                          <p:spTgt spid="11"/>
                                        </p:tgtEl>
                                        <p:attrNameLst>
                                          <p:attrName>style.visibility</p:attrName>
                                        </p:attrNameLst>
                                      </p:cBhvr>
                                      <p:to>
                                        <p:strVal val="hidden"/>
                                      </p:to>
                                    </p:set>
                                  </p:childTnLst>
                                </p:cTn>
                              </p:par>
                              <p:par>
                                <p:cTn id="38" presetID="3" presetClass="entr" presetSubtype="10"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blinds(horizontal)">
                                      <p:cBhvr>
                                        <p:cTn id="40" dur="5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6732588" y="6265863"/>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fld id="{D5E9DF37-CFCF-404A-B6CC-64B6A10F006E}" type="slidenum">
              <a:rPr lang="en-US" sz="1400" b="1">
                <a:solidFill>
                  <a:srgbClr val="000000"/>
                </a:solidFill>
              </a:rPr>
              <a:pPr algn="r" eaLnBrk="1" fontAlgn="base" hangingPunct="1">
                <a:spcBef>
                  <a:spcPct val="0"/>
                </a:spcBef>
                <a:spcAft>
                  <a:spcPct val="0"/>
                </a:spcAft>
              </a:pPr>
              <a:t>16</a:t>
            </a:fld>
            <a:endParaRPr lang="en-US" sz="1400" b="1">
              <a:solidFill>
                <a:srgbClr val="000000"/>
              </a:solidFill>
            </a:endParaRPr>
          </a:p>
        </p:txBody>
      </p:sp>
      <p:sp>
        <p:nvSpPr>
          <p:cNvPr id="38915" name="Text Box 28"/>
          <p:cNvSpPr txBox="1">
            <a:spLocks noChangeArrowheads="1"/>
          </p:cNvSpPr>
          <p:nvPr/>
        </p:nvSpPr>
        <p:spPr bwMode="auto">
          <a:xfrm>
            <a:off x="267556" y="681119"/>
            <a:ext cx="698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3200" b="1" dirty="0">
                <a:solidFill>
                  <a:srgbClr val="FF3300"/>
                </a:solidFill>
                <a:latin typeface="Times New Roman" panose="02020603050405020304" pitchFamily="18" charset="0"/>
              </a:rPr>
              <a:t>例</a:t>
            </a:r>
            <a:r>
              <a:rPr lang="en-US" sz="3200" b="1" dirty="0">
                <a:solidFill>
                  <a:srgbClr val="FF3300"/>
                </a:solidFill>
                <a:latin typeface="Times New Roman" panose="02020603050405020304" pitchFamily="18" charset="0"/>
              </a:rPr>
              <a:t>3 </a:t>
            </a:r>
            <a:r>
              <a:rPr lang="zh-CN" altLang="en-US" sz="3200" b="1" dirty="0">
                <a:solidFill>
                  <a:srgbClr val="000404"/>
                </a:solidFill>
                <a:latin typeface="Times New Roman" panose="02020603050405020304" pitchFamily="18" charset="0"/>
              </a:rPr>
              <a:t>用劈尖干涉法检测工件缺陷。 </a:t>
            </a:r>
          </a:p>
        </p:txBody>
      </p:sp>
      <p:sp>
        <p:nvSpPr>
          <p:cNvPr id="38916" name="Rectangle 2"/>
          <p:cNvSpPr>
            <a:spLocks noChangeArrowheads="1"/>
          </p:cNvSpPr>
          <p:nvPr/>
        </p:nvSpPr>
        <p:spPr bwMode="auto">
          <a:xfrm>
            <a:off x="250825" y="1192213"/>
            <a:ext cx="84963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fontAlgn="base">
              <a:lnSpc>
                <a:spcPct val="110000"/>
              </a:lnSpc>
              <a:spcBef>
                <a:spcPct val="0"/>
              </a:spcBef>
              <a:spcAft>
                <a:spcPct val="0"/>
              </a:spcAft>
            </a:pPr>
            <a:r>
              <a:rPr lang="zh-CN" altLang="en-US" sz="2800" b="1">
                <a:solidFill>
                  <a:srgbClr val="000000"/>
                </a:solidFill>
              </a:rPr>
              <a:t>例</a:t>
            </a:r>
            <a:r>
              <a:rPr lang="en-US" sz="2800" b="1">
                <a:solidFill>
                  <a:srgbClr val="000000"/>
                </a:solidFill>
              </a:rPr>
              <a:t>:   </a:t>
            </a:r>
            <a:r>
              <a:rPr lang="zh-CN" altLang="en-US" sz="2800" b="1">
                <a:solidFill>
                  <a:srgbClr val="000000"/>
                </a:solidFill>
              </a:rPr>
              <a:t>利用空气劈尖的等厚干涉条纹可以检测工件表面存在的极小的加工纹路，在工件表面上放一光学平面玻璃，使其间形成空气劈形膜。用单色光照射玻璃表面，并在显微镜下观察条纹。</a:t>
            </a:r>
          </a:p>
        </p:txBody>
      </p:sp>
      <p:graphicFrame>
        <p:nvGraphicFramePr>
          <p:cNvPr id="38917" name="Object 5"/>
          <p:cNvGraphicFramePr>
            <a:graphicFrameLocks noChangeAspect="1"/>
          </p:cNvGraphicFramePr>
          <p:nvPr/>
        </p:nvGraphicFramePr>
        <p:xfrm>
          <a:off x="5940425" y="3568700"/>
          <a:ext cx="1647825" cy="1057275"/>
        </p:xfrm>
        <a:graphic>
          <a:graphicData uri="http://schemas.openxmlformats.org/presentationml/2006/ole">
            <mc:AlternateContent xmlns:mc="http://schemas.openxmlformats.org/markup-compatibility/2006">
              <mc:Choice xmlns:v="urn:schemas-microsoft-com:vml" Requires="v">
                <p:oleObj spid="_x0000_s20486" r:id="rId3" imgW="610447" imgH="394359" progId="Equation.DSMT4">
                  <p:embed/>
                </p:oleObj>
              </mc:Choice>
              <mc:Fallback>
                <p:oleObj r:id="rId3" imgW="610447" imgH="39435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3568700"/>
                        <a:ext cx="16478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8" name="Rectangle 4"/>
          <p:cNvSpPr>
            <a:spLocks noChangeArrowheads="1"/>
          </p:cNvSpPr>
          <p:nvPr/>
        </p:nvSpPr>
        <p:spPr bwMode="auto">
          <a:xfrm>
            <a:off x="323850" y="3163888"/>
            <a:ext cx="80645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zh-CN" altLang="en-US" sz="2800" b="1">
                <a:solidFill>
                  <a:srgbClr val="000000"/>
                </a:solidFill>
              </a:rPr>
              <a:t>试根据干涉条纹的弯曲方向，判断工件上表面是凹的还是凸的；并证明凹凸深度满足</a:t>
            </a:r>
          </a:p>
        </p:txBody>
      </p:sp>
      <p:grpSp>
        <p:nvGrpSpPr>
          <p:cNvPr id="38919" name="Group 6"/>
          <p:cNvGrpSpPr>
            <a:grpSpLocks noChangeAspect="1"/>
          </p:cNvGrpSpPr>
          <p:nvPr/>
        </p:nvGrpSpPr>
        <p:grpSpPr bwMode="auto">
          <a:xfrm>
            <a:off x="1114425" y="4075113"/>
            <a:ext cx="3194050" cy="2159000"/>
            <a:chOff x="0" y="0"/>
            <a:chExt cx="2682" cy="1814"/>
          </a:xfrm>
        </p:grpSpPr>
        <p:sp>
          <p:nvSpPr>
            <p:cNvPr id="38920" name="Line 7"/>
            <p:cNvSpPr>
              <a:spLocks noChangeAspect="1" noChangeShapeType="1"/>
            </p:cNvSpPr>
            <p:nvPr/>
          </p:nvSpPr>
          <p:spPr bwMode="auto">
            <a:xfrm flipV="1">
              <a:off x="2118" y="999"/>
              <a:ext cx="271" cy="43"/>
            </a:xfrm>
            <a:prstGeom prst="line">
              <a:avLst/>
            </a:prstGeom>
            <a:noFill/>
            <a:ln w="28575" cmpd="sng">
              <a:solidFill>
                <a:srgbClr val="FFCC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21" name="Line 8"/>
            <p:cNvSpPr>
              <a:spLocks noChangeAspect="1" noChangeShapeType="1"/>
            </p:cNvSpPr>
            <p:nvPr/>
          </p:nvSpPr>
          <p:spPr bwMode="auto">
            <a:xfrm flipH="1">
              <a:off x="2602" y="746"/>
              <a:ext cx="9" cy="222"/>
            </a:xfrm>
            <a:prstGeom prst="line">
              <a:avLst/>
            </a:prstGeom>
            <a:noFill/>
            <a:ln w="25400"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22" name="Line 9"/>
            <p:cNvSpPr>
              <a:spLocks noChangeAspect="1" noChangeShapeType="1"/>
            </p:cNvSpPr>
            <p:nvPr/>
          </p:nvSpPr>
          <p:spPr bwMode="auto">
            <a:xfrm>
              <a:off x="1810" y="451"/>
              <a:ext cx="771" cy="293"/>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23" name="Line 10"/>
            <p:cNvSpPr>
              <a:spLocks noChangeAspect="1" noChangeShapeType="1"/>
            </p:cNvSpPr>
            <p:nvPr/>
          </p:nvSpPr>
          <p:spPr bwMode="auto">
            <a:xfrm>
              <a:off x="0" y="778"/>
              <a:ext cx="1" cy="424"/>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24" name="Line 11"/>
            <p:cNvSpPr>
              <a:spLocks noChangeAspect="1" noChangeShapeType="1"/>
            </p:cNvSpPr>
            <p:nvPr/>
          </p:nvSpPr>
          <p:spPr bwMode="auto">
            <a:xfrm>
              <a:off x="792" y="1010"/>
              <a:ext cx="0" cy="404"/>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25" name="Line 12"/>
            <p:cNvSpPr>
              <a:spLocks noChangeAspect="1" noChangeShapeType="1"/>
            </p:cNvSpPr>
            <p:nvPr/>
          </p:nvSpPr>
          <p:spPr bwMode="auto">
            <a:xfrm>
              <a:off x="0" y="774"/>
              <a:ext cx="792" cy="250"/>
            </a:xfrm>
            <a:prstGeom prst="line">
              <a:avLst/>
            </a:prstGeom>
            <a:noFill/>
            <a:ln w="25400"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26" name="Line 13"/>
            <p:cNvSpPr>
              <a:spLocks noChangeAspect="1" noChangeShapeType="1"/>
            </p:cNvSpPr>
            <p:nvPr/>
          </p:nvSpPr>
          <p:spPr bwMode="auto">
            <a:xfrm>
              <a:off x="0" y="982"/>
              <a:ext cx="792" cy="250"/>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27" name="Line 14"/>
            <p:cNvSpPr>
              <a:spLocks noChangeAspect="1" noChangeShapeType="1"/>
            </p:cNvSpPr>
            <p:nvPr/>
          </p:nvSpPr>
          <p:spPr bwMode="auto">
            <a:xfrm>
              <a:off x="0" y="1176"/>
              <a:ext cx="792" cy="251"/>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28" name="Line 15"/>
            <p:cNvSpPr>
              <a:spLocks noChangeAspect="1" noChangeShapeType="1"/>
            </p:cNvSpPr>
            <p:nvPr/>
          </p:nvSpPr>
          <p:spPr bwMode="auto">
            <a:xfrm>
              <a:off x="782" y="1216"/>
              <a:ext cx="1872" cy="0"/>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29" name="Line 16"/>
            <p:cNvSpPr>
              <a:spLocks noChangeAspect="1" noChangeShapeType="1"/>
            </p:cNvSpPr>
            <p:nvPr/>
          </p:nvSpPr>
          <p:spPr bwMode="auto">
            <a:xfrm>
              <a:off x="778" y="1425"/>
              <a:ext cx="1904" cy="1"/>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30" name="Line 17"/>
            <p:cNvSpPr>
              <a:spLocks noChangeAspect="1" noChangeShapeType="1"/>
            </p:cNvSpPr>
            <p:nvPr/>
          </p:nvSpPr>
          <p:spPr bwMode="auto">
            <a:xfrm flipH="1">
              <a:off x="2654" y="1215"/>
              <a:ext cx="9" cy="210"/>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31" name="Line 18"/>
            <p:cNvSpPr>
              <a:spLocks noChangeAspect="1" noChangeShapeType="1"/>
            </p:cNvSpPr>
            <p:nvPr/>
          </p:nvSpPr>
          <p:spPr bwMode="auto">
            <a:xfrm flipV="1">
              <a:off x="13" y="455"/>
              <a:ext cx="1811" cy="333"/>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32" name="Line 19"/>
            <p:cNvSpPr>
              <a:spLocks noChangeAspect="1" noChangeShapeType="1"/>
            </p:cNvSpPr>
            <p:nvPr/>
          </p:nvSpPr>
          <p:spPr bwMode="auto">
            <a:xfrm flipV="1">
              <a:off x="782" y="757"/>
              <a:ext cx="1831" cy="272"/>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33" name="Rectangle 20"/>
            <p:cNvSpPr>
              <a:spLocks noChangeAspect="1" noChangeArrowheads="1"/>
            </p:cNvSpPr>
            <p:nvPr/>
          </p:nvSpPr>
          <p:spPr bwMode="auto">
            <a:xfrm>
              <a:off x="435" y="330"/>
              <a:ext cx="105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zh-CN" altLang="en-US" sz="3200" b="1">
                  <a:solidFill>
                    <a:srgbClr val="000000"/>
                  </a:solidFill>
                </a:rPr>
                <a:t>等厚条纹</a:t>
              </a:r>
            </a:p>
          </p:txBody>
        </p:sp>
        <p:sp>
          <p:nvSpPr>
            <p:cNvPr id="38934" name="Text Box 21"/>
            <p:cNvSpPr txBox="1">
              <a:spLocks noChangeAspect="1" noChangeArrowheads="1"/>
            </p:cNvSpPr>
            <p:nvPr/>
          </p:nvSpPr>
          <p:spPr bwMode="auto">
            <a:xfrm>
              <a:off x="846" y="1449"/>
              <a:ext cx="11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zh-CN" altLang="en-US" sz="3200" b="1">
                  <a:solidFill>
                    <a:srgbClr val="000000"/>
                  </a:solidFill>
                </a:rPr>
                <a:t>待测工件</a:t>
              </a:r>
            </a:p>
          </p:txBody>
        </p:sp>
        <p:sp>
          <p:nvSpPr>
            <p:cNvPr id="38935" name="Line 22"/>
            <p:cNvSpPr>
              <a:spLocks noChangeAspect="1" noChangeShapeType="1"/>
            </p:cNvSpPr>
            <p:nvPr/>
          </p:nvSpPr>
          <p:spPr bwMode="auto">
            <a:xfrm flipV="1">
              <a:off x="1388" y="1344"/>
              <a:ext cx="167" cy="167"/>
            </a:xfrm>
            <a:prstGeom prst="line">
              <a:avLst/>
            </a:prstGeom>
            <a:noFill/>
            <a:ln w="12700" cmpd="sng">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36" name="Text Box 23"/>
            <p:cNvSpPr txBox="1">
              <a:spLocks noChangeAspect="1" noChangeArrowheads="1"/>
            </p:cNvSpPr>
            <p:nvPr/>
          </p:nvSpPr>
          <p:spPr bwMode="auto">
            <a:xfrm>
              <a:off x="1836" y="167"/>
              <a:ext cx="72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zh-CN" altLang="en-US" sz="3200" b="1">
                  <a:solidFill>
                    <a:srgbClr val="000000"/>
                  </a:solidFill>
                </a:rPr>
                <a:t>平晶</a:t>
              </a:r>
            </a:p>
          </p:txBody>
        </p:sp>
        <p:sp>
          <p:nvSpPr>
            <p:cNvPr id="38937" name="Line 24"/>
            <p:cNvSpPr>
              <a:spLocks noChangeAspect="1" noChangeShapeType="1"/>
            </p:cNvSpPr>
            <p:nvPr/>
          </p:nvSpPr>
          <p:spPr bwMode="auto">
            <a:xfrm flipH="1" flipV="1">
              <a:off x="2045" y="1039"/>
              <a:ext cx="322" cy="136"/>
            </a:xfrm>
            <a:prstGeom prst="line">
              <a:avLst/>
            </a:prstGeom>
            <a:noFill/>
            <a:ln w="57150" cmpd="sng">
              <a:solidFill>
                <a:srgbClr val="FFCC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38" name="Line 25"/>
            <p:cNvSpPr>
              <a:spLocks noChangeAspect="1" noChangeShapeType="1"/>
            </p:cNvSpPr>
            <p:nvPr/>
          </p:nvSpPr>
          <p:spPr bwMode="auto">
            <a:xfrm>
              <a:off x="2138" y="1028"/>
              <a:ext cx="167" cy="74"/>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39" name="Line 26"/>
            <p:cNvSpPr>
              <a:spLocks noChangeAspect="1" noChangeShapeType="1"/>
            </p:cNvSpPr>
            <p:nvPr/>
          </p:nvSpPr>
          <p:spPr bwMode="auto">
            <a:xfrm>
              <a:off x="2138" y="1028"/>
              <a:ext cx="167" cy="74"/>
            </a:xfrm>
            <a:prstGeom prst="line">
              <a:avLst/>
            </a:prstGeom>
            <a:noFill/>
            <a:ln w="57150" cmpd="sng">
              <a:solidFill>
                <a:srgbClr val="FFCC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40" name="Line 27"/>
            <p:cNvSpPr>
              <a:spLocks noChangeAspect="1" noChangeShapeType="1"/>
            </p:cNvSpPr>
            <p:nvPr/>
          </p:nvSpPr>
          <p:spPr bwMode="auto">
            <a:xfrm>
              <a:off x="2242" y="1008"/>
              <a:ext cx="84" cy="52"/>
            </a:xfrm>
            <a:prstGeom prst="line">
              <a:avLst/>
            </a:prstGeom>
            <a:noFill/>
            <a:ln w="76200" cmpd="sng">
              <a:solidFill>
                <a:srgbClr val="FFCC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41" name="Line 28"/>
            <p:cNvSpPr>
              <a:spLocks noChangeAspect="1" noChangeShapeType="1"/>
            </p:cNvSpPr>
            <p:nvPr/>
          </p:nvSpPr>
          <p:spPr bwMode="auto">
            <a:xfrm flipV="1">
              <a:off x="792" y="951"/>
              <a:ext cx="1821" cy="251"/>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42" name="AutoShape 29"/>
            <p:cNvSpPr>
              <a:spLocks noChangeAspect="1" noChangeArrowheads="1"/>
            </p:cNvSpPr>
            <p:nvPr/>
          </p:nvSpPr>
          <p:spPr bwMode="auto">
            <a:xfrm>
              <a:off x="2315" y="1011"/>
              <a:ext cx="188" cy="199"/>
            </a:xfrm>
            <a:prstGeom prst="flowChartConnector">
              <a:avLst/>
            </a:prstGeom>
            <a:solidFill>
              <a:srgbClr val="FFCC00"/>
            </a:solidFill>
            <a:ln w="19050" cmpd="sng">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3200" b="1">
                <a:solidFill>
                  <a:srgbClr val="000000"/>
                </a:solidFill>
              </a:endParaRPr>
            </a:p>
          </p:txBody>
        </p:sp>
        <p:sp>
          <p:nvSpPr>
            <p:cNvPr id="38943" name="Line 30"/>
            <p:cNvSpPr>
              <a:spLocks noChangeAspect="1" noChangeShapeType="1"/>
            </p:cNvSpPr>
            <p:nvPr/>
          </p:nvSpPr>
          <p:spPr bwMode="auto">
            <a:xfrm>
              <a:off x="2003" y="1050"/>
              <a:ext cx="354" cy="145"/>
            </a:xfrm>
            <a:prstGeom prst="line">
              <a:avLst/>
            </a:prstGeom>
            <a:noFill/>
            <a:ln w="19050" cmpd="sng">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44" name="Line 31"/>
            <p:cNvSpPr>
              <a:spLocks noChangeAspect="1" noChangeShapeType="1"/>
            </p:cNvSpPr>
            <p:nvPr/>
          </p:nvSpPr>
          <p:spPr bwMode="auto">
            <a:xfrm>
              <a:off x="2503" y="1132"/>
              <a:ext cx="156" cy="84"/>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45" name="Line 32"/>
            <p:cNvSpPr>
              <a:spLocks noChangeAspect="1" noChangeShapeType="1"/>
            </p:cNvSpPr>
            <p:nvPr/>
          </p:nvSpPr>
          <p:spPr bwMode="auto">
            <a:xfrm flipH="1">
              <a:off x="2034" y="447"/>
              <a:ext cx="115" cy="208"/>
            </a:xfrm>
            <a:prstGeom prst="line">
              <a:avLst/>
            </a:prstGeom>
            <a:noFill/>
            <a:ln w="9525" cmpd="sng">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46" name="Rectangle 33">
              <a:hlinkClick r:id="" action="ppaction://noaction"/>
            </p:cNvPr>
            <p:cNvSpPr>
              <a:spLocks noChangeAspect="1" noChangeArrowheads="1"/>
            </p:cNvSpPr>
            <p:nvPr/>
          </p:nvSpPr>
          <p:spPr bwMode="auto">
            <a:xfrm>
              <a:off x="251" y="0"/>
              <a:ext cx="2000"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3200" b="1">
                <a:solidFill>
                  <a:srgbClr val="000000"/>
                </a:solidFill>
              </a:endParaRPr>
            </a:p>
          </p:txBody>
        </p:sp>
        <p:grpSp>
          <p:nvGrpSpPr>
            <p:cNvPr id="38947" name="Group 34"/>
            <p:cNvGrpSpPr>
              <a:grpSpLocks noChangeAspect="1"/>
            </p:cNvGrpSpPr>
            <p:nvPr/>
          </p:nvGrpSpPr>
          <p:grpSpPr bwMode="auto">
            <a:xfrm>
              <a:off x="1475" y="581"/>
              <a:ext cx="681" cy="182"/>
              <a:chOff x="0" y="0"/>
              <a:chExt cx="681" cy="182"/>
            </a:xfrm>
          </p:grpSpPr>
          <p:sp>
            <p:nvSpPr>
              <p:cNvPr id="38948" name="Arc 35"/>
              <p:cNvSpPr>
                <a:spLocks noChangeAspect="1"/>
              </p:cNvSpPr>
              <p:nvPr/>
            </p:nvSpPr>
            <p:spPr bwMode="auto">
              <a:xfrm rot="20397402" flipH="1">
                <a:off x="274" y="47"/>
                <a:ext cx="105" cy="105"/>
              </a:xfrm>
              <a:custGeom>
                <a:avLst/>
                <a:gdLst>
                  <a:gd name="T0" fmla="*/ 30684 w 34539"/>
                  <a:gd name="T1" fmla="*/ -1 h 33915"/>
                  <a:gd name="T2" fmla="*/ 34539 w 34539"/>
                  <a:gd name="T3" fmla="*/ 12315 h 33915"/>
                  <a:gd name="T4" fmla="*/ 12939 w 34539"/>
                  <a:gd name="T5" fmla="*/ 33915 h 33915"/>
                  <a:gd name="T6" fmla="*/ 0 w 34539"/>
                  <a:gd name="T7" fmla="*/ 29610 h 33915"/>
                  <a:gd name="T8" fmla="*/ 30684 w 34539"/>
                  <a:gd name="T9" fmla="*/ -1 h 33915"/>
                  <a:gd name="T10" fmla="*/ 34539 w 34539"/>
                  <a:gd name="T11" fmla="*/ 12315 h 33915"/>
                  <a:gd name="T12" fmla="*/ 12939 w 34539"/>
                  <a:gd name="T13" fmla="*/ 33915 h 33915"/>
                  <a:gd name="T14" fmla="*/ 0 w 34539"/>
                  <a:gd name="T15" fmla="*/ 29610 h 33915"/>
                  <a:gd name="T16" fmla="*/ 12939 w 34539"/>
                  <a:gd name="T17" fmla="*/ 12315 h 33915"/>
                  <a:gd name="T18" fmla="*/ 0 w 34539"/>
                  <a:gd name="T19" fmla="*/ 0 h 33915"/>
                  <a:gd name="T20" fmla="*/ 34539 w 34539"/>
                  <a:gd name="T21" fmla="*/ 33915 h 3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34539" h="33915" fill="none" extrusionOk="0">
                    <a:moveTo>
                      <a:pt x="30684" y="-1"/>
                    </a:moveTo>
                    <a:cubicBezTo>
                      <a:pt x="33194" y="3616"/>
                      <a:pt x="34539" y="7913"/>
                      <a:pt x="34539" y="12315"/>
                    </a:cubicBezTo>
                    <a:cubicBezTo>
                      <a:pt x="34539" y="24244"/>
                      <a:pt x="24868" y="33915"/>
                      <a:pt x="12939" y="33915"/>
                    </a:cubicBezTo>
                    <a:cubicBezTo>
                      <a:pt x="8274" y="33915"/>
                      <a:pt x="3735" y="32405"/>
                      <a:pt x="0" y="29610"/>
                    </a:cubicBezTo>
                  </a:path>
                  <a:path w="34539" h="33915" stroke="0" extrusionOk="0">
                    <a:moveTo>
                      <a:pt x="30684" y="-1"/>
                    </a:moveTo>
                    <a:cubicBezTo>
                      <a:pt x="33194" y="3616"/>
                      <a:pt x="34539" y="7913"/>
                      <a:pt x="34539" y="12315"/>
                    </a:cubicBezTo>
                    <a:cubicBezTo>
                      <a:pt x="34539" y="24244"/>
                      <a:pt x="24868" y="33915"/>
                      <a:pt x="12939" y="33915"/>
                    </a:cubicBezTo>
                    <a:cubicBezTo>
                      <a:pt x="8274" y="33915"/>
                      <a:pt x="3735" y="32405"/>
                      <a:pt x="0" y="29610"/>
                    </a:cubicBezTo>
                    <a:lnTo>
                      <a:pt x="12939" y="12315"/>
                    </a:lnTo>
                    <a:close/>
                  </a:path>
                </a:pathLst>
              </a:custGeom>
              <a:noFill/>
              <a:ln w="38100" cap="rnd"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49" name="Line 36"/>
              <p:cNvSpPr>
                <a:spLocks noChangeAspect="1" noChangeShapeType="1"/>
              </p:cNvSpPr>
              <p:nvPr/>
            </p:nvSpPr>
            <p:spPr bwMode="auto">
              <a:xfrm rot="17701293">
                <a:off x="139" y="-139"/>
                <a:ext cx="0" cy="278"/>
              </a:xfrm>
              <a:prstGeom prst="line">
                <a:avLst/>
              </a:prstGeom>
              <a:noFill/>
              <a:ln w="38100" cap="rnd" cmpd="sng">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50" name="Freeform 37"/>
              <p:cNvSpPr>
                <a:spLocks noChangeAspect="1"/>
              </p:cNvSpPr>
              <p:nvPr/>
            </p:nvSpPr>
            <p:spPr bwMode="auto">
              <a:xfrm rot="17701293">
                <a:off x="514" y="15"/>
                <a:ext cx="1" cy="303"/>
              </a:xfrm>
              <a:custGeom>
                <a:avLst/>
                <a:gdLst>
                  <a:gd name="T0" fmla="*/ 0 w 1"/>
                  <a:gd name="T1" fmla="*/ 0 h 522"/>
                  <a:gd name="T2" fmla="*/ 0 w 1"/>
                  <a:gd name="T3" fmla="*/ 522 h 522"/>
                  <a:gd name="T4" fmla="*/ 0 w 1"/>
                  <a:gd name="T5" fmla="*/ 0 h 522"/>
                  <a:gd name="T6" fmla="*/ 1 w 1"/>
                  <a:gd name="T7" fmla="*/ 522 h 522"/>
                </a:gdLst>
                <a:ahLst/>
                <a:cxnLst>
                  <a:cxn ang="0">
                    <a:pos x="T0" y="T1"/>
                  </a:cxn>
                  <a:cxn ang="0">
                    <a:pos x="T2" y="T3"/>
                  </a:cxn>
                </a:cxnLst>
                <a:rect l="T4" t="T5" r="T6" b="T7"/>
                <a:pathLst>
                  <a:path w="1" h="522">
                    <a:moveTo>
                      <a:pt x="0" y="0"/>
                    </a:moveTo>
                    <a:lnTo>
                      <a:pt x="0" y="522"/>
                    </a:lnTo>
                  </a:path>
                </a:pathLst>
              </a:custGeom>
              <a:noFill/>
              <a:ln w="38100" cap="rnd"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8951" name="Group 38"/>
            <p:cNvGrpSpPr>
              <a:grpSpLocks noChangeAspect="1"/>
            </p:cNvGrpSpPr>
            <p:nvPr/>
          </p:nvGrpSpPr>
          <p:grpSpPr bwMode="auto">
            <a:xfrm>
              <a:off x="1179" y="635"/>
              <a:ext cx="681" cy="182"/>
              <a:chOff x="0" y="0"/>
              <a:chExt cx="681" cy="182"/>
            </a:xfrm>
          </p:grpSpPr>
          <p:sp>
            <p:nvSpPr>
              <p:cNvPr id="38952" name="Arc 39"/>
              <p:cNvSpPr>
                <a:spLocks noChangeAspect="1"/>
              </p:cNvSpPr>
              <p:nvPr/>
            </p:nvSpPr>
            <p:spPr bwMode="auto">
              <a:xfrm rot="20397402" flipH="1">
                <a:off x="274" y="47"/>
                <a:ext cx="105" cy="105"/>
              </a:xfrm>
              <a:custGeom>
                <a:avLst/>
                <a:gdLst>
                  <a:gd name="T0" fmla="*/ 30684 w 34539"/>
                  <a:gd name="T1" fmla="*/ -1 h 33915"/>
                  <a:gd name="T2" fmla="*/ 34539 w 34539"/>
                  <a:gd name="T3" fmla="*/ 12315 h 33915"/>
                  <a:gd name="T4" fmla="*/ 12939 w 34539"/>
                  <a:gd name="T5" fmla="*/ 33915 h 33915"/>
                  <a:gd name="T6" fmla="*/ 0 w 34539"/>
                  <a:gd name="T7" fmla="*/ 29610 h 33915"/>
                  <a:gd name="T8" fmla="*/ 30684 w 34539"/>
                  <a:gd name="T9" fmla="*/ -1 h 33915"/>
                  <a:gd name="T10" fmla="*/ 34539 w 34539"/>
                  <a:gd name="T11" fmla="*/ 12315 h 33915"/>
                  <a:gd name="T12" fmla="*/ 12939 w 34539"/>
                  <a:gd name="T13" fmla="*/ 33915 h 33915"/>
                  <a:gd name="T14" fmla="*/ 0 w 34539"/>
                  <a:gd name="T15" fmla="*/ 29610 h 33915"/>
                  <a:gd name="T16" fmla="*/ 12939 w 34539"/>
                  <a:gd name="T17" fmla="*/ 12315 h 33915"/>
                  <a:gd name="T18" fmla="*/ 0 w 34539"/>
                  <a:gd name="T19" fmla="*/ 0 h 33915"/>
                  <a:gd name="T20" fmla="*/ 34539 w 34539"/>
                  <a:gd name="T21" fmla="*/ 33915 h 3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34539" h="33915" fill="none" extrusionOk="0">
                    <a:moveTo>
                      <a:pt x="30684" y="-1"/>
                    </a:moveTo>
                    <a:cubicBezTo>
                      <a:pt x="33194" y="3616"/>
                      <a:pt x="34539" y="7913"/>
                      <a:pt x="34539" y="12315"/>
                    </a:cubicBezTo>
                    <a:cubicBezTo>
                      <a:pt x="34539" y="24244"/>
                      <a:pt x="24868" y="33915"/>
                      <a:pt x="12939" y="33915"/>
                    </a:cubicBezTo>
                    <a:cubicBezTo>
                      <a:pt x="8274" y="33915"/>
                      <a:pt x="3735" y="32405"/>
                      <a:pt x="0" y="29610"/>
                    </a:cubicBezTo>
                  </a:path>
                  <a:path w="34539" h="33915" stroke="0" extrusionOk="0">
                    <a:moveTo>
                      <a:pt x="30684" y="-1"/>
                    </a:moveTo>
                    <a:cubicBezTo>
                      <a:pt x="33194" y="3616"/>
                      <a:pt x="34539" y="7913"/>
                      <a:pt x="34539" y="12315"/>
                    </a:cubicBezTo>
                    <a:cubicBezTo>
                      <a:pt x="34539" y="24244"/>
                      <a:pt x="24868" y="33915"/>
                      <a:pt x="12939" y="33915"/>
                    </a:cubicBezTo>
                    <a:cubicBezTo>
                      <a:pt x="8274" y="33915"/>
                      <a:pt x="3735" y="32405"/>
                      <a:pt x="0" y="29610"/>
                    </a:cubicBezTo>
                    <a:lnTo>
                      <a:pt x="12939" y="12315"/>
                    </a:lnTo>
                    <a:close/>
                  </a:path>
                </a:pathLst>
              </a:custGeom>
              <a:noFill/>
              <a:ln w="38100" cap="rnd"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53" name="Line 40"/>
              <p:cNvSpPr>
                <a:spLocks noChangeAspect="1" noChangeShapeType="1"/>
              </p:cNvSpPr>
              <p:nvPr/>
            </p:nvSpPr>
            <p:spPr bwMode="auto">
              <a:xfrm rot="17701293">
                <a:off x="139" y="-139"/>
                <a:ext cx="0" cy="278"/>
              </a:xfrm>
              <a:prstGeom prst="line">
                <a:avLst/>
              </a:prstGeom>
              <a:noFill/>
              <a:ln w="38100" cap="rnd" cmpd="sng">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54" name="Freeform 41"/>
              <p:cNvSpPr>
                <a:spLocks noChangeAspect="1"/>
              </p:cNvSpPr>
              <p:nvPr/>
            </p:nvSpPr>
            <p:spPr bwMode="auto">
              <a:xfrm rot="17701293">
                <a:off x="514" y="15"/>
                <a:ext cx="1" cy="303"/>
              </a:xfrm>
              <a:custGeom>
                <a:avLst/>
                <a:gdLst>
                  <a:gd name="T0" fmla="*/ 0 w 1"/>
                  <a:gd name="T1" fmla="*/ 0 h 522"/>
                  <a:gd name="T2" fmla="*/ 0 w 1"/>
                  <a:gd name="T3" fmla="*/ 522 h 522"/>
                  <a:gd name="T4" fmla="*/ 0 w 1"/>
                  <a:gd name="T5" fmla="*/ 0 h 522"/>
                  <a:gd name="T6" fmla="*/ 1 w 1"/>
                  <a:gd name="T7" fmla="*/ 522 h 522"/>
                </a:gdLst>
                <a:ahLst/>
                <a:cxnLst>
                  <a:cxn ang="0">
                    <a:pos x="T0" y="T1"/>
                  </a:cxn>
                  <a:cxn ang="0">
                    <a:pos x="T2" y="T3"/>
                  </a:cxn>
                </a:cxnLst>
                <a:rect l="T4" t="T5" r="T6" b="T7"/>
                <a:pathLst>
                  <a:path w="1" h="522">
                    <a:moveTo>
                      <a:pt x="0" y="0"/>
                    </a:moveTo>
                    <a:lnTo>
                      <a:pt x="0" y="522"/>
                    </a:lnTo>
                  </a:path>
                </a:pathLst>
              </a:custGeom>
              <a:noFill/>
              <a:ln w="38100" cap="rnd"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8955" name="Group 42"/>
            <p:cNvGrpSpPr>
              <a:grpSpLocks noChangeAspect="1"/>
            </p:cNvGrpSpPr>
            <p:nvPr/>
          </p:nvGrpSpPr>
          <p:grpSpPr bwMode="auto">
            <a:xfrm>
              <a:off x="891" y="696"/>
              <a:ext cx="681" cy="182"/>
              <a:chOff x="0" y="0"/>
              <a:chExt cx="681" cy="182"/>
            </a:xfrm>
          </p:grpSpPr>
          <p:sp>
            <p:nvSpPr>
              <p:cNvPr id="38956" name="Arc 43"/>
              <p:cNvSpPr>
                <a:spLocks noChangeAspect="1"/>
              </p:cNvSpPr>
              <p:nvPr/>
            </p:nvSpPr>
            <p:spPr bwMode="auto">
              <a:xfrm rot="20397402" flipH="1">
                <a:off x="274" y="47"/>
                <a:ext cx="105" cy="105"/>
              </a:xfrm>
              <a:custGeom>
                <a:avLst/>
                <a:gdLst>
                  <a:gd name="T0" fmla="*/ 30684 w 34539"/>
                  <a:gd name="T1" fmla="*/ -1 h 33915"/>
                  <a:gd name="T2" fmla="*/ 34539 w 34539"/>
                  <a:gd name="T3" fmla="*/ 12315 h 33915"/>
                  <a:gd name="T4" fmla="*/ 12939 w 34539"/>
                  <a:gd name="T5" fmla="*/ 33915 h 33915"/>
                  <a:gd name="T6" fmla="*/ 0 w 34539"/>
                  <a:gd name="T7" fmla="*/ 29610 h 33915"/>
                  <a:gd name="T8" fmla="*/ 30684 w 34539"/>
                  <a:gd name="T9" fmla="*/ -1 h 33915"/>
                  <a:gd name="T10" fmla="*/ 34539 w 34539"/>
                  <a:gd name="T11" fmla="*/ 12315 h 33915"/>
                  <a:gd name="T12" fmla="*/ 12939 w 34539"/>
                  <a:gd name="T13" fmla="*/ 33915 h 33915"/>
                  <a:gd name="T14" fmla="*/ 0 w 34539"/>
                  <a:gd name="T15" fmla="*/ 29610 h 33915"/>
                  <a:gd name="T16" fmla="*/ 12939 w 34539"/>
                  <a:gd name="T17" fmla="*/ 12315 h 33915"/>
                  <a:gd name="T18" fmla="*/ 0 w 34539"/>
                  <a:gd name="T19" fmla="*/ 0 h 33915"/>
                  <a:gd name="T20" fmla="*/ 34539 w 34539"/>
                  <a:gd name="T21" fmla="*/ 33915 h 3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34539" h="33915" fill="none" extrusionOk="0">
                    <a:moveTo>
                      <a:pt x="30684" y="-1"/>
                    </a:moveTo>
                    <a:cubicBezTo>
                      <a:pt x="33194" y="3616"/>
                      <a:pt x="34539" y="7913"/>
                      <a:pt x="34539" y="12315"/>
                    </a:cubicBezTo>
                    <a:cubicBezTo>
                      <a:pt x="34539" y="24244"/>
                      <a:pt x="24868" y="33915"/>
                      <a:pt x="12939" y="33915"/>
                    </a:cubicBezTo>
                    <a:cubicBezTo>
                      <a:pt x="8274" y="33915"/>
                      <a:pt x="3735" y="32405"/>
                      <a:pt x="0" y="29610"/>
                    </a:cubicBezTo>
                  </a:path>
                  <a:path w="34539" h="33915" stroke="0" extrusionOk="0">
                    <a:moveTo>
                      <a:pt x="30684" y="-1"/>
                    </a:moveTo>
                    <a:cubicBezTo>
                      <a:pt x="33194" y="3616"/>
                      <a:pt x="34539" y="7913"/>
                      <a:pt x="34539" y="12315"/>
                    </a:cubicBezTo>
                    <a:cubicBezTo>
                      <a:pt x="34539" y="24244"/>
                      <a:pt x="24868" y="33915"/>
                      <a:pt x="12939" y="33915"/>
                    </a:cubicBezTo>
                    <a:cubicBezTo>
                      <a:pt x="8274" y="33915"/>
                      <a:pt x="3735" y="32405"/>
                      <a:pt x="0" y="29610"/>
                    </a:cubicBezTo>
                    <a:lnTo>
                      <a:pt x="12939" y="12315"/>
                    </a:lnTo>
                    <a:close/>
                  </a:path>
                </a:pathLst>
              </a:custGeom>
              <a:noFill/>
              <a:ln w="38100" cap="rnd"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57" name="Line 44"/>
              <p:cNvSpPr>
                <a:spLocks noChangeAspect="1" noChangeShapeType="1"/>
              </p:cNvSpPr>
              <p:nvPr/>
            </p:nvSpPr>
            <p:spPr bwMode="auto">
              <a:xfrm rot="17701293">
                <a:off x="139" y="-139"/>
                <a:ext cx="0" cy="278"/>
              </a:xfrm>
              <a:prstGeom prst="line">
                <a:avLst/>
              </a:prstGeom>
              <a:noFill/>
              <a:ln w="38100" cap="rnd" cmpd="sng">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58" name="Freeform 45"/>
              <p:cNvSpPr>
                <a:spLocks noChangeAspect="1"/>
              </p:cNvSpPr>
              <p:nvPr/>
            </p:nvSpPr>
            <p:spPr bwMode="auto">
              <a:xfrm rot="17701293">
                <a:off x="514" y="15"/>
                <a:ext cx="1" cy="303"/>
              </a:xfrm>
              <a:custGeom>
                <a:avLst/>
                <a:gdLst>
                  <a:gd name="T0" fmla="*/ 0 w 1"/>
                  <a:gd name="T1" fmla="*/ 0 h 522"/>
                  <a:gd name="T2" fmla="*/ 0 w 1"/>
                  <a:gd name="T3" fmla="*/ 522 h 522"/>
                  <a:gd name="T4" fmla="*/ 0 w 1"/>
                  <a:gd name="T5" fmla="*/ 0 h 522"/>
                  <a:gd name="T6" fmla="*/ 1 w 1"/>
                  <a:gd name="T7" fmla="*/ 522 h 522"/>
                </a:gdLst>
                <a:ahLst/>
                <a:cxnLst>
                  <a:cxn ang="0">
                    <a:pos x="T0" y="T1"/>
                  </a:cxn>
                  <a:cxn ang="0">
                    <a:pos x="T2" y="T3"/>
                  </a:cxn>
                </a:cxnLst>
                <a:rect l="T4" t="T5" r="T6" b="T7"/>
                <a:pathLst>
                  <a:path w="1" h="522">
                    <a:moveTo>
                      <a:pt x="0" y="0"/>
                    </a:moveTo>
                    <a:lnTo>
                      <a:pt x="0" y="522"/>
                    </a:lnTo>
                  </a:path>
                </a:pathLst>
              </a:custGeom>
              <a:noFill/>
              <a:ln w="38100" cap="rnd"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8959" name="Group 46"/>
            <p:cNvGrpSpPr>
              <a:grpSpLocks noChangeAspect="1"/>
            </p:cNvGrpSpPr>
            <p:nvPr/>
          </p:nvGrpSpPr>
          <p:grpSpPr bwMode="auto">
            <a:xfrm>
              <a:off x="574" y="741"/>
              <a:ext cx="681" cy="182"/>
              <a:chOff x="0" y="0"/>
              <a:chExt cx="681" cy="182"/>
            </a:xfrm>
          </p:grpSpPr>
          <p:sp>
            <p:nvSpPr>
              <p:cNvPr id="38960" name="Arc 47"/>
              <p:cNvSpPr>
                <a:spLocks noChangeAspect="1"/>
              </p:cNvSpPr>
              <p:nvPr/>
            </p:nvSpPr>
            <p:spPr bwMode="auto">
              <a:xfrm rot="20397402" flipH="1">
                <a:off x="274" y="47"/>
                <a:ext cx="105" cy="105"/>
              </a:xfrm>
              <a:custGeom>
                <a:avLst/>
                <a:gdLst>
                  <a:gd name="T0" fmla="*/ 30684 w 34539"/>
                  <a:gd name="T1" fmla="*/ -1 h 33915"/>
                  <a:gd name="T2" fmla="*/ 34539 w 34539"/>
                  <a:gd name="T3" fmla="*/ 12315 h 33915"/>
                  <a:gd name="T4" fmla="*/ 12939 w 34539"/>
                  <a:gd name="T5" fmla="*/ 33915 h 33915"/>
                  <a:gd name="T6" fmla="*/ 0 w 34539"/>
                  <a:gd name="T7" fmla="*/ 29610 h 33915"/>
                  <a:gd name="T8" fmla="*/ 30684 w 34539"/>
                  <a:gd name="T9" fmla="*/ -1 h 33915"/>
                  <a:gd name="T10" fmla="*/ 34539 w 34539"/>
                  <a:gd name="T11" fmla="*/ 12315 h 33915"/>
                  <a:gd name="T12" fmla="*/ 12939 w 34539"/>
                  <a:gd name="T13" fmla="*/ 33915 h 33915"/>
                  <a:gd name="T14" fmla="*/ 0 w 34539"/>
                  <a:gd name="T15" fmla="*/ 29610 h 33915"/>
                  <a:gd name="T16" fmla="*/ 12939 w 34539"/>
                  <a:gd name="T17" fmla="*/ 12315 h 33915"/>
                  <a:gd name="T18" fmla="*/ 0 w 34539"/>
                  <a:gd name="T19" fmla="*/ 0 h 33915"/>
                  <a:gd name="T20" fmla="*/ 34539 w 34539"/>
                  <a:gd name="T21" fmla="*/ 33915 h 3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34539" h="33915" fill="none" extrusionOk="0">
                    <a:moveTo>
                      <a:pt x="30684" y="-1"/>
                    </a:moveTo>
                    <a:cubicBezTo>
                      <a:pt x="33194" y="3616"/>
                      <a:pt x="34539" y="7913"/>
                      <a:pt x="34539" y="12315"/>
                    </a:cubicBezTo>
                    <a:cubicBezTo>
                      <a:pt x="34539" y="24244"/>
                      <a:pt x="24868" y="33915"/>
                      <a:pt x="12939" y="33915"/>
                    </a:cubicBezTo>
                    <a:cubicBezTo>
                      <a:pt x="8274" y="33915"/>
                      <a:pt x="3735" y="32405"/>
                      <a:pt x="0" y="29610"/>
                    </a:cubicBezTo>
                  </a:path>
                  <a:path w="34539" h="33915" stroke="0" extrusionOk="0">
                    <a:moveTo>
                      <a:pt x="30684" y="-1"/>
                    </a:moveTo>
                    <a:cubicBezTo>
                      <a:pt x="33194" y="3616"/>
                      <a:pt x="34539" y="7913"/>
                      <a:pt x="34539" y="12315"/>
                    </a:cubicBezTo>
                    <a:cubicBezTo>
                      <a:pt x="34539" y="24244"/>
                      <a:pt x="24868" y="33915"/>
                      <a:pt x="12939" y="33915"/>
                    </a:cubicBezTo>
                    <a:cubicBezTo>
                      <a:pt x="8274" y="33915"/>
                      <a:pt x="3735" y="32405"/>
                      <a:pt x="0" y="29610"/>
                    </a:cubicBezTo>
                    <a:lnTo>
                      <a:pt x="12939" y="12315"/>
                    </a:lnTo>
                    <a:close/>
                  </a:path>
                </a:pathLst>
              </a:custGeom>
              <a:noFill/>
              <a:ln w="38100" cap="rnd"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61" name="Line 48"/>
              <p:cNvSpPr>
                <a:spLocks noChangeAspect="1" noChangeShapeType="1"/>
              </p:cNvSpPr>
              <p:nvPr/>
            </p:nvSpPr>
            <p:spPr bwMode="auto">
              <a:xfrm rot="17701293">
                <a:off x="139" y="-139"/>
                <a:ext cx="0" cy="278"/>
              </a:xfrm>
              <a:prstGeom prst="line">
                <a:avLst/>
              </a:prstGeom>
              <a:noFill/>
              <a:ln w="38100" cap="rnd" cmpd="sng">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62" name="Freeform 49"/>
              <p:cNvSpPr>
                <a:spLocks noChangeAspect="1"/>
              </p:cNvSpPr>
              <p:nvPr/>
            </p:nvSpPr>
            <p:spPr bwMode="auto">
              <a:xfrm rot="17701293">
                <a:off x="514" y="15"/>
                <a:ext cx="1" cy="303"/>
              </a:xfrm>
              <a:custGeom>
                <a:avLst/>
                <a:gdLst>
                  <a:gd name="T0" fmla="*/ 0 w 1"/>
                  <a:gd name="T1" fmla="*/ 0 h 522"/>
                  <a:gd name="T2" fmla="*/ 0 w 1"/>
                  <a:gd name="T3" fmla="*/ 522 h 522"/>
                  <a:gd name="T4" fmla="*/ 0 w 1"/>
                  <a:gd name="T5" fmla="*/ 0 h 522"/>
                  <a:gd name="T6" fmla="*/ 1 w 1"/>
                  <a:gd name="T7" fmla="*/ 522 h 522"/>
                </a:gdLst>
                <a:ahLst/>
                <a:cxnLst>
                  <a:cxn ang="0">
                    <a:pos x="T0" y="T1"/>
                  </a:cxn>
                  <a:cxn ang="0">
                    <a:pos x="T2" y="T3"/>
                  </a:cxn>
                </a:cxnLst>
                <a:rect l="T4" t="T5" r="T6" b="T7"/>
                <a:pathLst>
                  <a:path w="1" h="522">
                    <a:moveTo>
                      <a:pt x="0" y="0"/>
                    </a:moveTo>
                    <a:lnTo>
                      <a:pt x="0" y="522"/>
                    </a:lnTo>
                  </a:path>
                </a:pathLst>
              </a:custGeom>
              <a:noFill/>
              <a:ln w="38100" cap="rnd"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grpSp>
        <p:nvGrpSpPr>
          <p:cNvPr id="38963" name="Group 50"/>
          <p:cNvGrpSpPr>
            <a:grpSpLocks noChangeAspect="1"/>
          </p:cNvGrpSpPr>
          <p:nvPr/>
        </p:nvGrpSpPr>
        <p:grpSpPr bwMode="auto">
          <a:xfrm>
            <a:off x="6010275" y="4651375"/>
            <a:ext cx="1846263" cy="1851025"/>
            <a:chOff x="0" y="0"/>
            <a:chExt cx="1163" cy="1166"/>
          </a:xfrm>
        </p:grpSpPr>
        <p:sp>
          <p:nvSpPr>
            <p:cNvPr id="38964" name="Rectangle 51"/>
            <p:cNvSpPr>
              <a:spLocks noChangeAspect="1" noChangeArrowheads="1"/>
            </p:cNvSpPr>
            <p:nvPr/>
          </p:nvSpPr>
          <p:spPr bwMode="auto">
            <a:xfrm>
              <a:off x="416" y="839"/>
              <a:ext cx="2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cs typeface="Times New Roman" panose="02020603050405020304" pitchFamily="18" charset="0"/>
                </a:rPr>
                <a:t>a</a:t>
              </a:r>
            </a:p>
          </p:txBody>
        </p:sp>
        <p:sp>
          <p:nvSpPr>
            <p:cNvPr id="38965" name="Arc 52"/>
            <p:cNvSpPr>
              <a:spLocks noChangeAspect="1"/>
            </p:cNvSpPr>
            <p:nvPr/>
          </p:nvSpPr>
          <p:spPr bwMode="auto">
            <a:xfrm flipH="1">
              <a:off x="269" y="457"/>
              <a:ext cx="104"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66" name="Freeform 53"/>
            <p:cNvSpPr>
              <a:spLocks noChangeAspect="1"/>
            </p:cNvSpPr>
            <p:nvPr/>
          </p:nvSpPr>
          <p:spPr bwMode="auto">
            <a:xfrm>
              <a:off x="369" y="44"/>
              <a:ext cx="1" cy="407"/>
            </a:xfrm>
            <a:custGeom>
              <a:avLst/>
              <a:gdLst>
                <a:gd name="T0" fmla="*/ 0 w 1"/>
                <a:gd name="T1" fmla="*/ 0 h 444"/>
                <a:gd name="T2" fmla="*/ 1 w 1"/>
                <a:gd name="T3" fmla="*/ 444 h 444"/>
                <a:gd name="T4" fmla="*/ 0 w 1"/>
                <a:gd name="T5" fmla="*/ 0 h 444"/>
                <a:gd name="T6" fmla="*/ 1 w 1"/>
                <a:gd name="T7" fmla="*/ 444 h 444"/>
              </a:gdLst>
              <a:ahLst/>
              <a:cxnLst>
                <a:cxn ang="0">
                  <a:pos x="T0" y="T1"/>
                </a:cxn>
                <a:cxn ang="0">
                  <a:pos x="T2" y="T3"/>
                </a:cxn>
              </a:cxnLst>
              <a:rect l="T4" t="T5" r="T6" b="T7"/>
              <a:pathLst>
                <a:path w="1" h="444">
                  <a:moveTo>
                    <a:pt x="0" y="0"/>
                  </a:moveTo>
                  <a:lnTo>
                    <a:pt x="1" y="444"/>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67" name="Line 54"/>
            <p:cNvSpPr>
              <a:spLocks noChangeAspect="1" noChangeShapeType="1"/>
            </p:cNvSpPr>
            <p:nvPr/>
          </p:nvSpPr>
          <p:spPr bwMode="auto">
            <a:xfrm>
              <a:off x="369" y="671"/>
              <a:ext cx="0" cy="441"/>
            </a:xfrm>
            <a:prstGeom prst="line">
              <a:avLst/>
            </a:prstGeom>
            <a:noFill/>
            <a:ln w="38100" cap="rnd" cmpd="sng">
              <a:solidFill>
                <a:srgbClr val="FC1B0A"/>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68" name="Arc 55"/>
            <p:cNvSpPr>
              <a:spLocks noChangeAspect="1"/>
            </p:cNvSpPr>
            <p:nvPr/>
          </p:nvSpPr>
          <p:spPr bwMode="auto">
            <a:xfrm flipH="1">
              <a:off x="492" y="446"/>
              <a:ext cx="105"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69" name="Line 56"/>
            <p:cNvSpPr>
              <a:spLocks noChangeAspect="1" noChangeShapeType="1"/>
            </p:cNvSpPr>
            <p:nvPr/>
          </p:nvSpPr>
          <p:spPr bwMode="auto">
            <a:xfrm>
              <a:off x="592" y="0"/>
              <a:ext cx="0" cy="440"/>
            </a:xfrm>
            <a:prstGeom prst="line">
              <a:avLst/>
            </a:prstGeom>
            <a:noFill/>
            <a:ln w="38100" cap="rnd" cmpd="sng">
              <a:solidFill>
                <a:srgbClr val="FC1B0A"/>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0" name="Freeform 57"/>
            <p:cNvSpPr>
              <a:spLocks noChangeAspect="1"/>
            </p:cNvSpPr>
            <p:nvPr/>
          </p:nvSpPr>
          <p:spPr bwMode="auto">
            <a:xfrm>
              <a:off x="592" y="660"/>
              <a:ext cx="1" cy="479"/>
            </a:xfrm>
            <a:custGeom>
              <a:avLst/>
              <a:gdLst>
                <a:gd name="T0" fmla="*/ 0 w 1"/>
                <a:gd name="T1" fmla="*/ 0 h 522"/>
                <a:gd name="T2" fmla="*/ 0 w 1"/>
                <a:gd name="T3" fmla="*/ 522 h 522"/>
                <a:gd name="T4" fmla="*/ 0 w 1"/>
                <a:gd name="T5" fmla="*/ 0 h 522"/>
                <a:gd name="T6" fmla="*/ 1 w 1"/>
                <a:gd name="T7" fmla="*/ 522 h 522"/>
              </a:gdLst>
              <a:ahLst/>
              <a:cxnLst>
                <a:cxn ang="0">
                  <a:pos x="T0" y="T1"/>
                </a:cxn>
                <a:cxn ang="0">
                  <a:pos x="T2" y="T3"/>
                </a:cxn>
              </a:cxnLst>
              <a:rect l="T4" t="T5" r="T6" b="T7"/>
              <a:pathLst>
                <a:path w="1" h="522">
                  <a:moveTo>
                    <a:pt x="0" y="0"/>
                  </a:moveTo>
                  <a:lnTo>
                    <a:pt x="0" y="522"/>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1" name="Arc 58"/>
            <p:cNvSpPr>
              <a:spLocks noChangeAspect="1"/>
            </p:cNvSpPr>
            <p:nvPr/>
          </p:nvSpPr>
          <p:spPr bwMode="auto">
            <a:xfrm flipH="1">
              <a:off x="716" y="446"/>
              <a:ext cx="105"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2" name="Freeform 59"/>
            <p:cNvSpPr>
              <a:spLocks noChangeAspect="1"/>
            </p:cNvSpPr>
            <p:nvPr/>
          </p:nvSpPr>
          <p:spPr bwMode="auto">
            <a:xfrm>
              <a:off x="816" y="55"/>
              <a:ext cx="1" cy="385"/>
            </a:xfrm>
            <a:custGeom>
              <a:avLst/>
              <a:gdLst>
                <a:gd name="T0" fmla="*/ 0 w 1"/>
                <a:gd name="T1" fmla="*/ 0 h 420"/>
                <a:gd name="T2" fmla="*/ 1 w 1"/>
                <a:gd name="T3" fmla="*/ 420 h 420"/>
                <a:gd name="T4" fmla="*/ 0 w 1"/>
                <a:gd name="T5" fmla="*/ 0 h 420"/>
                <a:gd name="T6" fmla="*/ 1 w 1"/>
                <a:gd name="T7" fmla="*/ 420 h 420"/>
              </a:gdLst>
              <a:ahLst/>
              <a:cxnLst>
                <a:cxn ang="0">
                  <a:pos x="T0" y="T1"/>
                </a:cxn>
                <a:cxn ang="0">
                  <a:pos x="T2" y="T3"/>
                </a:cxn>
              </a:cxnLst>
              <a:rect l="T4" t="T5" r="T6" b="T7"/>
              <a:pathLst>
                <a:path w="1" h="420">
                  <a:moveTo>
                    <a:pt x="0" y="0"/>
                  </a:moveTo>
                  <a:lnTo>
                    <a:pt x="1" y="420"/>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3" name="Line 60"/>
            <p:cNvSpPr>
              <a:spLocks noChangeAspect="1" noChangeShapeType="1"/>
            </p:cNvSpPr>
            <p:nvPr/>
          </p:nvSpPr>
          <p:spPr bwMode="auto">
            <a:xfrm>
              <a:off x="816" y="660"/>
              <a:ext cx="0" cy="440"/>
            </a:xfrm>
            <a:prstGeom prst="line">
              <a:avLst/>
            </a:prstGeom>
            <a:noFill/>
            <a:ln w="38100" cap="rnd" cmpd="sng">
              <a:solidFill>
                <a:srgbClr val="FC1B0A"/>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4" name="Arc 61"/>
            <p:cNvSpPr>
              <a:spLocks noChangeAspect="1"/>
            </p:cNvSpPr>
            <p:nvPr/>
          </p:nvSpPr>
          <p:spPr bwMode="auto">
            <a:xfrm flipH="1">
              <a:off x="939" y="446"/>
              <a:ext cx="106"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5" name="Freeform 62"/>
            <p:cNvSpPr>
              <a:spLocks noChangeAspect="1"/>
            </p:cNvSpPr>
            <p:nvPr/>
          </p:nvSpPr>
          <p:spPr bwMode="auto">
            <a:xfrm>
              <a:off x="1039" y="220"/>
              <a:ext cx="2" cy="220"/>
            </a:xfrm>
            <a:custGeom>
              <a:avLst/>
              <a:gdLst>
                <a:gd name="T0" fmla="*/ 0 w 1"/>
                <a:gd name="T1" fmla="*/ 0 h 240"/>
                <a:gd name="T2" fmla="*/ 1 w 1"/>
                <a:gd name="T3" fmla="*/ 240 h 240"/>
                <a:gd name="T4" fmla="*/ 0 w 1"/>
                <a:gd name="T5" fmla="*/ 0 h 240"/>
                <a:gd name="T6" fmla="*/ 1 w 1"/>
                <a:gd name="T7" fmla="*/ 240 h 240"/>
              </a:gdLst>
              <a:ahLst/>
              <a:cxnLst>
                <a:cxn ang="0">
                  <a:pos x="T0" y="T1"/>
                </a:cxn>
                <a:cxn ang="0">
                  <a:pos x="T2" y="T3"/>
                </a:cxn>
              </a:cxnLst>
              <a:rect l="T4" t="T5" r="T6" b="T7"/>
              <a:pathLst>
                <a:path w="1" h="240">
                  <a:moveTo>
                    <a:pt x="0" y="0"/>
                  </a:moveTo>
                  <a:lnTo>
                    <a:pt x="1" y="240"/>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6" name="Freeform 63"/>
            <p:cNvSpPr>
              <a:spLocks noChangeAspect="1"/>
            </p:cNvSpPr>
            <p:nvPr/>
          </p:nvSpPr>
          <p:spPr bwMode="auto">
            <a:xfrm>
              <a:off x="1039" y="660"/>
              <a:ext cx="2" cy="276"/>
            </a:xfrm>
            <a:custGeom>
              <a:avLst/>
              <a:gdLst>
                <a:gd name="T0" fmla="*/ 0 w 1"/>
                <a:gd name="T1" fmla="*/ 0 h 300"/>
                <a:gd name="T2" fmla="*/ 0 w 1"/>
                <a:gd name="T3" fmla="*/ 300 h 300"/>
                <a:gd name="T4" fmla="*/ 0 w 1"/>
                <a:gd name="T5" fmla="*/ 0 h 300"/>
                <a:gd name="T6" fmla="*/ 1 w 1"/>
                <a:gd name="T7" fmla="*/ 300 h 300"/>
              </a:gdLst>
              <a:ahLst/>
              <a:cxnLst>
                <a:cxn ang="0">
                  <a:pos x="T0" y="T1"/>
                </a:cxn>
                <a:cxn ang="0">
                  <a:pos x="T2" y="T3"/>
                </a:cxn>
              </a:cxnLst>
              <a:rect l="T4" t="T5" r="T6" b="T7"/>
              <a:pathLst>
                <a:path w="1" h="300">
                  <a:moveTo>
                    <a:pt x="0" y="0"/>
                  </a:moveTo>
                  <a:lnTo>
                    <a:pt x="0" y="300"/>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7" name="Arc 64"/>
            <p:cNvSpPr>
              <a:spLocks noChangeAspect="1"/>
            </p:cNvSpPr>
            <p:nvPr/>
          </p:nvSpPr>
          <p:spPr bwMode="auto">
            <a:xfrm flipH="1">
              <a:off x="45" y="446"/>
              <a:ext cx="105"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8" name="Freeform 65"/>
            <p:cNvSpPr>
              <a:spLocks noChangeAspect="1"/>
            </p:cNvSpPr>
            <p:nvPr/>
          </p:nvSpPr>
          <p:spPr bwMode="auto">
            <a:xfrm>
              <a:off x="145" y="205"/>
              <a:ext cx="1" cy="235"/>
            </a:xfrm>
            <a:custGeom>
              <a:avLst/>
              <a:gdLst>
                <a:gd name="T0" fmla="*/ 0 w 1"/>
                <a:gd name="T1" fmla="*/ 0 h 258"/>
                <a:gd name="T2" fmla="*/ 1 w 1"/>
                <a:gd name="T3" fmla="*/ 258 h 258"/>
                <a:gd name="T4" fmla="*/ 0 w 1"/>
                <a:gd name="T5" fmla="*/ 0 h 258"/>
                <a:gd name="T6" fmla="*/ 1 w 1"/>
                <a:gd name="T7" fmla="*/ 258 h 258"/>
              </a:gdLst>
              <a:ahLst/>
              <a:cxnLst>
                <a:cxn ang="0">
                  <a:pos x="T0" y="T1"/>
                </a:cxn>
                <a:cxn ang="0">
                  <a:pos x="T2" y="T3"/>
                </a:cxn>
              </a:cxnLst>
              <a:rect l="T4" t="T5" r="T6" b="T7"/>
              <a:pathLst>
                <a:path w="1" h="258">
                  <a:moveTo>
                    <a:pt x="0" y="0"/>
                  </a:moveTo>
                  <a:lnTo>
                    <a:pt x="1" y="258"/>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79" name="Freeform 66"/>
            <p:cNvSpPr>
              <a:spLocks noChangeAspect="1"/>
            </p:cNvSpPr>
            <p:nvPr/>
          </p:nvSpPr>
          <p:spPr bwMode="auto">
            <a:xfrm>
              <a:off x="145" y="660"/>
              <a:ext cx="1" cy="282"/>
            </a:xfrm>
            <a:custGeom>
              <a:avLst/>
              <a:gdLst>
                <a:gd name="T0" fmla="*/ 0 w 1"/>
                <a:gd name="T1" fmla="*/ 0 h 306"/>
                <a:gd name="T2" fmla="*/ 0 w 1"/>
                <a:gd name="T3" fmla="*/ 306 h 306"/>
                <a:gd name="T4" fmla="*/ 0 w 1"/>
                <a:gd name="T5" fmla="*/ 0 h 306"/>
                <a:gd name="T6" fmla="*/ 1 w 1"/>
                <a:gd name="T7" fmla="*/ 306 h 306"/>
              </a:gdLst>
              <a:ahLst/>
              <a:cxnLst>
                <a:cxn ang="0">
                  <a:pos x="T0" y="T1"/>
                </a:cxn>
                <a:cxn ang="0">
                  <a:pos x="T2" y="T3"/>
                </a:cxn>
              </a:cxnLst>
              <a:rect l="T4" t="T5" r="T6" b="T7"/>
              <a:pathLst>
                <a:path w="1" h="306">
                  <a:moveTo>
                    <a:pt x="0" y="0"/>
                  </a:moveTo>
                  <a:lnTo>
                    <a:pt x="0" y="306"/>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80" name="Oval 67"/>
            <p:cNvSpPr>
              <a:spLocks noChangeAspect="1" noChangeArrowheads="1"/>
            </p:cNvSpPr>
            <p:nvPr/>
          </p:nvSpPr>
          <p:spPr bwMode="auto">
            <a:xfrm>
              <a:off x="0" y="0"/>
              <a:ext cx="1163" cy="1144"/>
            </a:xfrm>
            <a:prstGeom prst="ellipse">
              <a:avLst/>
            </a:prstGeom>
            <a:noFill/>
            <a:ln w="38100" cap="rnd" cmpd="sng">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800" b="1">
                <a:solidFill>
                  <a:srgbClr val="000000"/>
                </a:solidFill>
                <a:latin typeface="Times New Roman" panose="02020603050405020304" pitchFamily="18" charset="0"/>
                <a:cs typeface="Times New Roman" panose="02020603050405020304" pitchFamily="18" charset="0"/>
              </a:endParaRPr>
            </a:p>
          </p:txBody>
        </p:sp>
        <p:sp>
          <p:nvSpPr>
            <p:cNvPr id="38981" name="Line 68"/>
            <p:cNvSpPr>
              <a:spLocks noChangeAspect="1" noChangeShapeType="1"/>
            </p:cNvSpPr>
            <p:nvPr/>
          </p:nvSpPr>
          <p:spPr bwMode="auto">
            <a:xfrm flipH="1">
              <a:off x="467" y="514"/>
              <a:ext cx="17" cy="588"/>
            </a:xfrm>
            <a:prstGeom prst="line">
              <a:avLst/>
            </a:prstGeom>
            <a:noFill/>
            <a:ln w="28575" cmpd="sng">
              <a:solidFill>
                <a:srgbClr val="000066"/>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8982" name="Rectangle 69"/>
            <p:cNvSpPr>
              <a:spLocks noChangeAspect="1" noChangeArrowheads="1"/>
            </p:cNvSpPr>
            <p:nvPr/>
          </p:nvSpPr>
          <p:spPr bwMode="auto">
            <a:xfrm>
              <a:off x="623" y="839"/>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cs typeface="Times New Roman" panose="02020603050405020304" pitchFamily="18" charset="0"/>
                </a:rPr>
                <a:t>b</a:t>
              </a:r>
            </a:p>
          </p:txBody>
        </p:sp>
        <p:sp>
          <p:nvSpPr>
            <p:cNvPr id="38983" name="Line 70"/>
            <p:cNvSpPr>
              <a:spLocks noChangeAspect="1" noChangeShapeType="1"/>
            </p:cNvSpPr>
            <p:nvPr/>
          </p:nvSpPr>
          <p:spPr bwMode="auto">
            <a:xfrm rot="16200000" flipV="1">
              <a:off x="700" y="739"/>
              <a:ext cx="0" cy="215"/>
            </a:xfrm>
            <a:prstGeom prst="line">
              <a:avLst/>
            </a:prstGeom>
            <a:noFill/>
            <a:ln w="9525" cap="rnd" cmpd="sng">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Tree>
    <p:extLst>
      <p:ext uri="{BB962C8B-B14F-4D97-AF65-F5344CB8AC3E}">
        <p14:creationId xmlns:p14="http://schemas.microsoft.com/office/powerpoint/2010/main" val="283667249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8918"/>
                                        </p:tgtEl>
                                        <p:attrNameLst>
                                          <p:attrName>style.visibility</p:attrName>
                                        </p:attrNameLst>
                                      </p:cBhvr>
                                      <p:to>
                                        <p:strVal val="visible"/>
                                      </p:to>
                                    </p:set>
                                    <p:animEffect transition="in" filter="wipe(up)">
                                      <p:cBhvr>
                                        <p:cTn id="11" dur="500"/>
                                        <p:tgtEl>
                                          <p:spTgt spid="38918"/>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a:spLocks noChangeAspect="1" noChangeShapeType="1"/>
          </p:cNvSpPr>
          <p:nvPr/>
        </p:nvSpPr>
        <p:spPr bwMode="auto">
          <a:xfrm>
            <a:off x="2892425" y="4978400"/>
            <a:ext cx="3175" cy="1000125"/>
          </a:xfrm>
          <a:prstGeom prst="line">
            <a:avLst/>
          </a:prstGeom>
          <a:noFill/>
          <a:ln w="38100" cap="rnd" cmpd="sng">
            <a:solidFill>
              <a:srgbClr val="FF33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39" name="Freeform 3"/>
          <p:cNvSpPr>
            <a:spLocks/>
          </p:cNvSpPr>
          <p:nvPr/>
        </p:nvSpPr>
        <p:spPr bwMode="auto">
          <a:xfrm>
            <a:off x="2209800" y="5299075"/>
            <a:ext cx="3175" cy="684213"/>
          </a:xfrm>
          <a:custGeom>
            <a:avLst/>
            <a:gdLst>
              <a:gd name="T0" fmla="*/ 0 w 1"/>
              <a:gd name="T1" fmla="*/ 0 h 312"/>
              <a:gd name="T2" fmla="*/ 1 w 1"/>
              <a:gd name="T3" fmla="*/ 312 h 312"/>
              <a:gd name="T4" fmla="*/ 0 w 1"/>
              <a:gd name="T5" fmla="*/ 0 h 312"/>
              <a:gd name="T6" fmla="*/ 1 w 1"/>
              <a:gd name="T7" fmla="*/ 312 h 312"/>
            </a:gdLst>
            <a:ahLst/>
            <a:cxnLst>
              <a:cxn ang="0">
                <a:pos x="T0" y="T1"/>
              </a:cxn>
              <a:cxn ang="0">
                <a:pos x="T2" y="T3"/>
              </a:cxn>
            </a:cxnLst>
            <a:rect l="T4" t="T5" r="T6" b="T7"/>
            <a:pathLst>
              <a:path w="1" h="312">
                <a:moveTo>
                  <a:pt x="0" y="0"/>
                </a:moveTo>
                <a:lnTo>
                  <a:pt x="1" y="312"/>
                </a:lnTo>
              </a:path>
            </a:pathLst>
          </a:custGeom>
          <a:noFill/>
          <a:ln w="38100" cap="rnd"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0" name="Freeform 4"/>
          <p:cNvSpPr>
            <a:spLocks/>
          </p:cNvSpPr>
          <p:nvPr/>
        </p:nvSpPr>
        <p:spPr bwMode="auto">
          <a:xfrm>
            <a:off x="2590800" y="5083175"/>
            <a:ext cx="0" cy="1187450"/>
          </a:xfrm>
          <a:custGeom>
            <a:avLst/>
            <a:gdLst>
              <a:gd name="T0" fmla="*/ 0 w 1"/>
              <a:gd name="T1" fmla="*/ 0 h 543"/>
              <a:gd name="T2" fmla="*/ 0 w 1"/>
              <a:gd name="T3" fmla="*/ 543 h 543"/>
              <a:gd name="T4" fmla="*/ 0 w 1"/>
              <a:gd name="T5" fmla="*/ 0 h 543"/>
              <a:gd name="T6" fmla="*/ 0 w 1"/>
              <a:gd name="T7" fmla="*/ 543 h 543"/>
            </a:gdLst>
            <a:ahLst/>
            <a:cxnLst>
              <a:cxn ang="0">
                <a:pos x="T0" y="T1"/>
              </a:cxn>
              <a:cxn ang="0">
                <a:pos x="T2" y="T3"/>
              </a:cxn>
            </a:cxnLst>
            <a:rect l="T4" t="T5" r="T6" b="T7"/>
            <a:pathLst>
              <a:path w="1" h="543">
                <a:moveTo>
                  <a:pt x="0" y="0"/>
                </a:moveTo>
                <a:lnTo>
                  <a:pt x="0" y="543"/>
                </a:lnTo>
              </a:path>
            </a:pathLst>
          </a:custGeom>
          <a:noFill/>
          <a:ln w="381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1" name="Freeform 5"/>
          <p:cNvSpPr>
            <a:spLocks noChangeAspect="1"/>
          </p:cNvSpPr>
          <p:nvPr/>
        </p:nvSpPr>
        <p:spPr bwMode="auto">
          <a:xfrm>
            <a:off x="539750" y="4881563"/>
            <a:ext cx="2562225" cy="1136650"/>
          </a:xfrm>
          <a:custGeom>
            <a:avLst/>
            <a:gdLst>
              <a:gd name="T0" fmla="*/ 1584 w 1620"/>
              <a:gd name="T1" fmla="*/ 0 h 480"/>
              <a:gd name="T2" fmla="*/ 0 w 1620"/>
              <a:gd name="T3" fmla="*/ 480 h 480"/>
              <a:gd name="T4" fmla="*/ 1620 w 1620"/>
              <a:gd name="T5" fmla="*/ 468 h 480"/>
              <a:gd name="T6" fmla="*/ 0 w 1620"/>
              <a:gd name="T7" fmla="*/ 0 h 480"/>
              <a:gd name="T8" fmla="*/ 1620 w 1620"/>
              <a:gd name="T9" fmla="*/ 480 h 480"/>
            </a:gdLst>
            <a:ahLst/>
            <a:cxnLst>
              <a:cxn ang="0">
                <a:pos x="T0" y="T1"/>
              </a:cxn>
              <a:cxn ang="0">
                <a:pos x="T2" y="T3"/>
              </a:cxn>
              <a:cxn ang="0">
                <a:pos x="T4" y="T5"/>
              </a:cxn>
            </a:cxnLst>
            <a:rect l="T6" t="T7" r="T8" b="T9"/>
            <a:pathLst>
              <a:path w="1620" h="480">
                <a:moveTo>
                  <a:pt x="1584" y="0"/>
                </a:moveTo>
                <a:lnTo>
                  <a:pt x="0" y="480"/>
                </a:lnTo>
                <a:lnTo>
                  <a:pt x="1620" y="468"/>
                </a:lnTo>
              </a:path>
            </a:pathLst>
          </a:custGeom>
          <a:noFill/>
          <a:ln w="38100" cap="rnd" cmpd="sng">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2" name="Line 6"/>
          <p:cNvSpPr>
            <a:spLocks noChangeAspect="1" noChangeShapeType="1"/>
          </p:cNvSpPr>
          <p:nvPr/>
        </p:nvSpPr>
        <p:spPr bwMode="auto">
          <a:xfrm>
            <a:off x="2270125" y="6234113"/>
            <a:ext cx="644525" cy="0"/>
          </a:xfrm>
          <a:prstGeom prst="line">
            <a:avLst/>
          </a:prstGeom>
          <a:noFill/>
          <a:ln w="25400" cmpd="sng">
            <a:solidFill>
              <a:srgbClr val="000066"/>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3" name="Freeform 7"/>
          <p:cNvSpPr>
            <a:spLocks noChangeAspect="1"/>
          </p:cNvSpPr>
          <p:nvPr/>
        </p:nvSpPr>
        <p:spPr bwMode="auto">
          <a:xfrm>
            <a:off x="1958975" y="4519613"/>
            <a:ext cx="273050" cy="133350"/>
          </a:xfrm>
          <a:custGeom>
            <a:avLst/>
            <a:gdLst>
              <a:gd name="T0" fmla="*/ 164 w 164"/>
              <a:gd name="T1" fmla="*/ 0 h 81"/>
              <a:gd name="T2" fmla="*/ 0 w 164"/>
              <a:gd name="T3" fmla="*/ 81 h 81"/>
              <a:gd name="T4" fmla="*/ 0 w 164"/>
              <a:gd name="T5" fmla="*/ 0 h 81"/>
              <a:gd name="T6" fmla="*/ 164 w 164"/>
              <a:gd name="T7" fmla="*/ 81 h 81"/>
            </a:gdLst>
            <a:ahLst/>
            <a:cxnLst>
              <a:cxn ang="0">
                <a:pos x="T0" y="T1"/>
              </a:cxn>
              <a:cxn ang="0">
                <a:pos x="T2" y="T3"/>
              </a:cxn>
            </a:cxnLst>
            <a:rect l="T4" t="T5" r="T6" b="T7"/>
            <a:pathLst>
              <a:path w="164" h="81">
                <a:moveTo>
                  <a:pt x="164" y="0"/>
                </a:moveTo>
                <a:lnTo>
                  <a:pt x="0" y="81"/>
                </a:lnTo>
              </a:path>
            </a:pathLst>
          </a:custGeom>
          <a:noFill/>
          <a:ln w="9525" cap="rnd" cmpd="sng">
            <a:solidFill>
              <a:srgbClr val="0000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4" name="Freeform 8"/>
          <p:cNvSpPr>
            <a:spLocks noChangeAspect="1"/>
          </p:cNvSpPr>
          <p:nvPr/>
        </p:nvSpPr>
        <p:spPr bwMode="auto">
          <a:xfrm>
            <a:off x="2609850" y="4146550"/>
            <a:ext cx="285750" cy="835025"/>
          </a:xfrm>
          <a:custGeom>
            <a:avLst/>
            <a:gdLst>
              <a:gd name="T0" fmla="*/ 172 w 172"/>
              <a:gd name="T1" fmla="*/ 510 h 510"/>
              <a:gd name="T2" fmla="*/ 0 w 172"/>
              <a:gd name="T3" fmla="*/ 0 h 510"/>
              <a:gd name="T4" fmla="*/ 0 w 172"/>
              <a:gd name="T5" fmla="*/ 0 h 510"/>
              <a:gd name="T6" fmla="*/ 172 w 172"/>
              <a:gd name="T7" fmla="*/ 510 h 510"/>
            </a:gdLst>
            <a:ahLst/>
            <a:cxnLst>
              <a:cxn ang="0">
                <a:pos x="T0" y="T1"/>
              </a:cxn>
              <a:cxn ang="0">
                <a:pos x="T2" y="T3"/>
              </a:cxn>
            </a:cxnLst>
            <a:rect l="T4" t="T5" r="T6" b="T7"/>
            <a:pathLst>
              <a:path w="172" h="510">
                <a:moveTo>
                  <a:pt x="172" y="510"/>
                </a:moveTo>
                <a:lnTo>
                  <a:pt x="0" y="0"/>
                </a:lnTo>
              </a:path>
            </a:pathLst>
          </a:custGeom>
          <a:noFill/>
          <a:ln w="9525" cap="rnd"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5" name="Freeform 9"/>
          <p:cNvSpPr>
            <a:spLocks noChangeAspect="1"/>
          </p:cNvSpPr>
          <p:nvPr/>
        </p:nvSpPr>
        <p:spPr bwMode="auto">
          <a:xfrm>
            <a:off x="2409825" y="4676775"/>
            <a:ext cx="161925" cy="376238"/>
          </a:xfrm>
          <a:custGeom>
            <a:avLst/>
            <a:gdLst>
              <a:gd name="T0" fmla="*/ 96 w 96"/>
              <a:gd name="T1" fmla="*/ 230 h 230"/>
              <a:gd name="T2" fmla="*/ 0 w 96"/>
              <a:gd name="T3" fmla="*/ 0 h 230"/>
              <a:gd name="T4" fmla="*/ 0 w 96"/>
              <a:gd name="T5" fmla="*/ 0 h 230"/>
              <a:gd name="T6" fmla="*/ 96 w 96"/>
              <a:gd name="T7" fmla="*/ 230 h 230"/>
            </a:gdLst>
            <a:ahLst/>
            <a:cxnLst>
              <a:cxn ang="0">
                <a:pos x="T0" y="T1"/>
              </a:cxn>
              <a:cxn ang="0">
                <a:pos x="T2" y="T3"/>
              </a:cxn>
            </a:cxnLst>
            <a:rect l="T4" t="T5" r="T6" b="T7"/>
            <a:pathLst>
              <a:path w="96" h="230">
                <a:moveTo>
                  <a:pt x="96" y="230"/>
                </a:moveTo>
                <a:lnTo>
                  <a:pt x="0" y="0"/>
                </a:lnTo>
              </a:path>
            </a:pathLst>
          </a:custGeom>
          <a:noFill/>
          <a:ln w="9525" cap="rnd"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6" name="Freeform 10"/>
          <p:cNvSpPr>
            <a:spLocks noChangeAspect="1"/>
          </p:cNvSpPr>
          <p:nvPr/>
        </p:nvSpPr>
        <p:spPr bwMode="auto">
          <a:xfrm>
            <a:off x="1873250" y="4433888"/>
            <a:ext cx="317500" cy="804862"/>
          </a:xfrm>
          <a:custGeom>
            <a:avLst/>
            <a:gdLst>
              <a:gd name="T0" fmla="*/ 191 w 191"/>
              <a:gd name="T1" fmla="*/ 492 h 492"/>
              <a:gd name="T2" fmla="*/ 0 w 191"/>
              <a:gd name="T3" fmla="*/ 0 h 492"/>
              <a:gd name="T4" fmla="*/ 0 w 191"/>
              <a:gd name="T5" fmla="*/ 0 h 492"/>
              <a:gd name="T6" fmla="*/ 191 w 191"/>
              <a:gd name="T7" fmla="*/ 492 h 492"/>
            </a:gdLst>
            <a:ahLst/>
            <a:cxnLst>
              <a:cxn ang="0">
                <a:pos x="T0" y="T1"/>
              </a:cxn>
              <a:cxn ang="0">
                <a:pos x="T2" y="T3"/>
              </a:cxn>
            </a:cxnLst>
            <a:rect l="T4" t="T5" r="T6" b="T7"/>
            <a:pathLst>
              <a:path w="191" h="492">
                <a:moveTo>
                  <a:pt x="191" y="492"/>
                </a:moveTo>
                <a:lnTo>
                  <a:pt x="0" y="0"/>
                </a:lnTo>
              </a:path>
            </a:pathLst>
          </a:custGeom>
          <a:noFill/>
          <a:ln w="9525" cap="rnd"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7" name="Freeform 11"/>
          <p:cNvSpPr>
            <a:spLocks noChangeAspect="1"/>
          </p:cNvSpPr>
          <p:nvPr/>
        </p:nvSpPr>
        <p:spPr bwMode="auto">
          <a:xfrm>
            <a:off x="2409825" y="4313238"/>
            <a:ext cx="279400" cy="128587"/>
          </a:xfrm>
          <a:custGeom>
            <a:avLst/>
            <a:gdLst>
              <a:gd name="T0" fmla="*/ 0 w 169"/>
              <a:gd name="T1" fmla="*/ 79 h 79"/>
              <a:gd name="T2" fmla="*/ 169 w 169"/>
              <a:gd name="T3" fmla="*/ 0 h 79"/>
              <a:gd name="T4" fmla="*/ 0 w 169"/>
              <a:gd name="T5" fmla="*/ 0 h 79"/>
              <a:gd name="T6" fmla="*/ 169 w 169"/>
              <a:gd name="T7" fmla="*/ 79 h 79"/>
            </a:gdLst>
            <a:ahLst/>
            <a:cxnLst>
              <a:cxn ang="0">
                <a:pos x="T0" y="T1"/>
              </a:cxn>
              <a:cxn ang="0">
                <a:pos x="T2" y="T3"/>
              </a:cxn>
            </a:cxnLst>
            <a:rect l="T4" t="T5" r="T6" b="T7"/>
            <a:pathLst>
              <a:path w="169" h="79">
                <a:moveTo>
                  <a:pt x="0" y="79"/>
                </a:moveTo>
                <a:lnTo>
                  <a:pt x="169" y="0"/>
                </a:lnTo>
              </a:path>
            </a:pathLst>
          </a:custGeom>
          <a:noFill/>
          <a:ln w="9525" cap="rnd" cmpd="sng">
            <a:solidFill>
              <a:srgbClr val="0000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48" name="Rectangle 12"/>
          <p:cNvSpPr>
            <a:spLocks noChangeAspect="1" noChangeArrowheads="1"/>
          </p:cNvSpPr>
          <p:nvPr/>
        </p:nvSpPr>
        <p:spPr bwMode="auto">
          <a:xfrm>
            <a:off x="2130425" y="4273550"/>
            <a:ext cx="390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rPr>
              <a:t>b</a:t>
            </a:r>
          </a:p>
        </p:txBody>
      </p:sp>
      <p:sp>
        <p:nvSpPr>
          <p:cNvPr id="39949" name="Rectangle 13"/>
          <p:cNvSpPr>
            <a:spLocks noChangeAspect="1" noChangeArrowheads="1"/>
          </p:cNvSpPr>
          <p:nvPr/>
        </p:nvSpPr>
        <p:spPr bwMode="auto">
          <a:xfrm>
            <a:off x="2390775" y="4354513"/>
            <a:ext cx="38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rPr>
              <a:t>a</a:t>
            </a:r>
          </a:p>
        </p:txBody>
      </p:sp>
      <p:sp>
        <p:nvSpPr>
          <p:cNvPr id="39950" name="Freeform 14"/>
          <p:cNvSpPr>
            <a:spLocks noChangeAspect="1"/>
          </p:cNvSpPr>
          <p:nvPr/>
        </p:nvSpPr>
        <p:spPr bwMode="auto">
          <a:xfrm>
            <a:off x="2479675" y="4683125"/>
            <a:ext cx="339725" cy="179388"/>
          </a:xfrm>
          <a:custGeom>
            <a:avLst/>
            <a:gdLst>
              <a:gd name="T0" fmla="*/ 203 w 203"/>
              <a:gd name="T1" fmla="*/ 0 h 110"/>
              <a:gd name="T2" fmla="*/ 0 w 203"/>
              <a:gd name="T3" fmla="*/ 110 h 110"/>
              <a:gd name="T4" fmla="*/ 0 w 203"/>
              <a:gd name="T5" fmla="*/ 0 h 110"/>
              <a:gd name="T6" fmla="*/ 203 w 203"/>
              <a:gd name="T7" fmla="*/ 110 h 110"/>
            </a:gdLst>
            <a:ahLst/>
            <a:cxnLst>
              <a:cxn ang="0">
                <a:pos x="T0" y="T1"/>
              </a:cxn>
              <a:cxn ang="0">
                <a:pos x="T2" y="T3"/>
              </a:cxn>
            </a:cxnLst>
            <a:rect l="T4" t="T5" r="T6" b="T7"/>
            <a:pathLst>
              <a:path w="203" h="110">
                <a:moveTo>
                  <a:pt x="203" y="0"/>
                </a:moveTo>
                <a:lnTo>
                  <a:pt x="0" y="110"/>
                </a:lnTo>
              </a:path>
            </a:pathLst>
          </a:custGeom>
          <a:noFill/>
          <a:ln w="9525" cap="rnd" cmpd="sng">
            <a:solidFill>
              <a:srgbClr val="000066"/>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51" name="Rectangle 15"/>
          <p:cNvSpPr>
            <a:spLocks noChangeAspect="1" noChangeArrowheads="1"/>
          </p:cNvSpPr>
          <p:nvPr/>
        </p:nvSpPr>
        <p:spPr bwMode="auto">
          <a:xfrm>
            <a:off x="2771775" y="5946775"/>
            <a:ext cx="717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sz="2800" b="1" i="1">
                <a:solidFill>
                  <a:srgbClr val="000000"/>
                </a:solidFill>
                <a:latin typeface="Times New Roman" panose="02020603050405020304" pitchFamily="18" charset="0"/>
                <a:cs typeface="Times New Roman" panose="02020603050405020304" pitchFamily="18" charset="0"/>
              </a:rPr>
              <a:t>h</a:t>
            </a:r>
          </a:p>
        </p:txBody>
      </p:sp>
      <p:sp>
        <p:nvSpPr>
          <p:cNvPr id="39952" name="Rectangle 16"/>
          <p:cNvSpPr>
            <a:spLocks noChangeAspect="1" noChangeArrowheads="1"/>
          </p:cNvSpPr>
          <p:nvPr/>
        </p:nvSpPr>
        <p:spPr bwMode="auto">
          <a:xfrm>
            <a:off x="1622425" y="5345113"/>
            <a:ext cx="71755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800" b="1" i="1">
                <a:solidFill>
                  <a:srgbClr val="000000"/>
                </a:solidFill>
                <a:latin typeface="Times New Roman" panose="02020603050405020304" pitchFamily="18" charset="0"/>
              </a:rPr>
              <a:t>d</a:t>
            </a:r>
            <a:r>
              <a:rPr lang="en-US" sz="2800" b="1" i="1" baseline="-25000">
                <a:solidFill>
                  <a:srgbClr val="000000"/>
                </a:solidFill>
                <a:latin typeface="Times New Roman" panose="02020603050405020304" pitchFamily="18" charset="0"/>
              </a:rPr>
              <a:t>k</a:t>
            </a:r>
            <a:r>
              <a:rPr lang="en-US" sz="2800" b="1" baseline="-25000">
                <a:solidFill>
                  <a:srgbClr val="000000"/>
                </a:solidFill>
                <a:latin typeface="Times New Roman" panose="02020603050405020304" pitchFamily="18" charset="0"/>
              </a:rPr>
              <a:t>-1</a:t>
            </a:r>
          </a:p>
        </p:txBody>
      </p:sp>
      <p:sp>
        <p:nvSpPr>
          <p:cNvPr id="39953" name="Rectangle 17"/>
          <p:cNvSpPr>
            <a:spLocks noChangeAspect="1" noChangeArrowheads="1"/>
          </p:cNvSpPr>
          <p:nvPr/>
        </p:nvSpPr>
        <p:spPr bwMode="auto">
          <a:xfrm>
            <a:off x="2774950" y="5226050"/>
            <a:ext cx="7175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800" b="1" i="1">
                <a:solidFill>
                  <a:srgbClr val="000000"/>
                </a:solidFill>
                <a:latin typeface="Times New Roman" panose="02020603050405020304" pitchFamily="18" charset="0"/>
              </a:rPr>
              <a:t>d</a:t>
            </a:r>
            <a:r>
              <a:rPr lang="en-US" sz="2800" b="1" i="1" baseline="-25000">
                <a:solidFill>
                  <a:srgbClr val="000000"/>
                </a:solidFill>
                <a:latin typeface="Times New Roman" panose="02020603050405020304" pitchFamily="18" charset="0"/>
              </a:rPr>
              <a:t>k</a:t>
            </a:r>
            <a:endParaRPr lang="en-US" sz="2800" b="1" baseline="-25000">
              <a:solidFill>
                <a:srgbClr val="000000"/>
              </a:solidFill>
              <a:latin typeface="Times New Roman" panose="02020603050405020304" pitchFamily="18" charset="0"/>
            </a:endParaRPr>
          </a:p>
        </p:txBody>
      </p:sp>
      <p:grpSp>
        <p:nvGrpSpPr>
          <p:cNvPr id="39954" name="Group 18"/>
          <p:cNvGrpSpPr>
            <a:grpSpLocks noChangeAspect="1"/>
          </p:cNvGrpSpPr>
          <p:nvPr/>
        </p:nvGrpSpPr>
        <p:grpSpPr bwMode="auto">
          <a:xfrm>
            <a:off x="996950" y="1914525"/>
            <a:ext cx="1847850" cy="1851025"/>
            <a:chOff x="0" y="0"/>
            <a:chExt cx="1163" cy="1166"/>
          </a:xfrm>
        </p:grpSpPr>
        <p:sp>
          <p:nvSpPr>
            <p:cNvPr id="39955" name="Rectangle 19"/>
            <p:cNvSpPr>
              <a:spLocks noChangeAspect="1" noChangeArrowheads="1"/>
            </p:cNvSpPr>
            <p:nvPr/>
          </p:nvSpPr>
          <p:spPr bwMode="auto">
            <a:xfrm>
              <a:off x="416" y="839"/>
              <a:ext cx="2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rPr>
                <a:t>a</a:t>
              </a:r>
            </a:p>
          </p:txBody>
        </p:sp>
        <p:sp>
          <p:nvSpPr>
            <p:cNvPr id="39956" name="Arc 20"/>
            <p:cNvSpPr>
              <a:spLocks noChangeAspect="1"/>
            </p:cNvSpPr>
            <p:nvPr/>
          </p:nvSpPr>
          <p:spPr bwMode="auto">
            <a:xfrm flipH="1">
              <a:off x="269" y="457"/>
              <a:ext cx="104"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57" name="Freeform 21"/>
            <p:cNvSpPr>
              <a:spLocks noChangeAspect="1"/>
            </p:cNvSpPr>
            <p:nvPr/>
          </p:nvSpPr>
          <p:spPr bwMode="auto">
            <a:xfrm>
              <a:off x="369" y="44"/>
              <a:ext cx="1" cy="407"/>
            </a:xfrm>
            <a:custGeom>
              <a:avLst/>
              <a:gdLst>
                <a:gd name="T0" fmla="*/ 0 w 1"/>
                <a:gd name="T1" fmla="*/ 0 h 444"/>
                <a:gd name="T2" fmla="*/ 1 w 1"/>
                <a:gd name="T3" fmla="*/ 444 h 444"/>
                <a:gd name="T4" fmla="*/ 0 w 1"/>
                <a:gd name="T5" fmla="*/ 0 h 444"/>
                <a:gd name="T6" fmla="*/ 1 w 1"/>
                <a:gd name="T7" fmla="*/ 444 h 444"/>
              </a:gdLst>
              <a:ahLst/>
              <a:cxnLst>
                <a:cxn ang="0">
                  <a:pos x="T0" y="T1"/>
                </a:cxn>
                <a:cxn ang="0">
                  <a:pos x="T2" y="T3"/>
                </a:cxn>
              </a:cxnLst>
              <a:rect l="T4" t="T5" r="T6" b="T7"/>
              <a:pathLst>
                <a:path w="1" h="444">
                  <a:moveTo>
                    <a:pt x="0" y="0"/>
                  </a:moveTo>
                  <a:lnTo>
                    <a:pt x="1" y="444"/>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58" name="Line 22"/>
            <p:cNvSpPr>
              <a:spLocks noChangeAspect="1" noChangeShapeType="1"/>
            </p:cNvSpPr>
            <p:nvPr/>
          </p:nvSpPr>
          <p:spPr bwMode="auto">
            <a:xfrm>
              <a:off x="369" y="671"/>
              <a:ext cx="0" cy="441"/>
            </a:xfrm>
            <a:prstGeom prst="line">
              <a:avLst/>
            </a:prstGeom>
            <a:noFill/>
            <a:ln w="38100" cap="rnd" cmpd="sng">
              <a:solidFill>
                <a:srgbClr val="FC1B0A"/>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59" name="Arc 23"/>
            <p:cNvSpPr>
              <a:spLocks noChangeAspect="1"/>
            </p:cNvSpPr>
            <p:nvPr/>
          </p:nvSpPr>
          <p:spPr bwMode="auto">
            <a:xfrm flipH="1">
              <a:off x="492" y="446"/>
              <a:ext cx="105"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0" name="Line 24"/>
            <p:cNvSpPr>
              <a:spLocks noChangeAspect="1" noChangeShapeType="1"/>
            </p:cNvSpPr>
            <p:nvPr/>
          </p:nvSpPr>
          <p:spPr bwMode="auto">
            <a:xfrm>
              <a:off x="592" y="0"/>
              <a:ext cx="0" cy="440"/>
            </a:xfrm>
            <a:prstGeom prst="line">
              <a:avLst/>
            </a:prstGeom>
            <a:noFill/>
            <a:ln w="38100" cap="rnd" cmpd="sng">
              <a:solidFill>
                <a:srgbClr val="FC1B0A"/>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1" name="Freeform 25"/>
            <p:cNvSpPr>
              <a:spLocks noChangeAspect="1"/>
            </p:cNvSpPr>
            <p:nvPr/>
          </p:nvSpPr>
          <p:spPr bwMode="auto">
            <a:xfrm>
              <a:off x="592" y="660"/>
              <a:ext cx="1" cy="479"/>
            </a:xfrm>
            <a:custGeom>
              <a:avLst/>
              <a:gdLst>
                <a:gd name="T0" fmla="*/ 0 w 1"/>
                <a:gd name="T1" fmla="*/ 0 h 522"/>
                <a:gd name="T2" fmla="*/ 0 w 1"/>
                <a:gd name="T3" fmla="*/ 522 h 522"/>
                <a:gd name="T4" fmla="*/ 0 w 1"/>
                <a:gd name="T5" fmla="*/ 0 h 522"/>
                <a:gd name="T6" fmla="*/ 1 w 1"/>
                <a:gd name="T7" fmla="*/ 522 h 522"/>
              </a:gdLst>
              <a:ahLst/>
              <a:cxnLst>
                <a:cxn ang="0">
                  <a:pos x="T0" y="T1"/>
                </a:cxn>
                <a:cxn ang="0">
                  <a:pos x="T2" y="T3"/>
                </a:cxn>
              </a:cxnLst>
              <a:rect l="T4" t="T5" r="T6" b="T7"/>
              <a:pathLst>
                <a:path w="1" h="522">
                  <a:moveTo>
                    <a:pt x="0" y="0"/>
                  </a:moveTo>
                  <a:lnTo>
                    <a:pt x="0" y="522"/>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2" name="Arc 26"/>
            <p:cNvSpPr>
              <a:spLocks noChangeAspect="1"/>
            </p:cNvSpPr>
            <p:nvPr/>
          </p:nvSpPr>
          <p:spPr bwMode="auto">
            <a:xfrm flipH="1">
              <a:off x="716" y="446"/>
              <a:ext cx="105"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3" name="Freeform 27"/>
            <p:cNvSpPr>
              <a:spLocks noChangeAspect="1"/>
            </p:cNvSpPr>
            <p:nvPr/>
          </p:nvSpPr>
          <p:spPr bwMode="auto">
            <a:xfrm>
              <a:off x="816" y="55"/>
              <a:ext cx="1" cy="385"/>
            </a:xfrm>
            <a:custGeom>
              <a:avLst/>
              <a:gdLst>
                <a:gd name="T0" fmla="*/ 0 w 1"/>
                <a:gd name="T1" fmla="*/ 0 h 420"/>
                <a:gd name="T2" fmla="*/ 1 w 1"/>
                <a:gd name="T3" fmla="*/ 420 h 420"/>
                <a:gd name="T4" fmla="*/ 0 w 1"/>
                <a:gd name="T5" fmla="*/ 0 h 420"/>
                <a:gd name="T6" fmla="*/ 1 w 1"/>
                <a:gd name="T7" fmla="*/ 420 h 420"/>
              </a:gdLst>
              <a:ahLst/>
              <a:cxnLst>
                <a:cxn ang="0">
                  <a:pos x="T0" y="T1"/>
                </a:cxn>
                <a:cxn ang="0">
                  <a:pos x="T2" y="T3"/>
                </a:cxn>
              </a:cxnLst>
              <a:rect l="T4" t="T5" r="T6" b="T7"/>
              <a:pathLst>
                <a:path w="1" h="420">
                  <a:moveTo>
                    <a:pt x="0" y="0"/>
                  </a:moveTo>
                  <a:lnTo>
                    <a:pt x="1" y="420"/>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4" name="Line 28"/>
            <p:cNvSpPr>
              <a:spLocks noChangeAspect="1" noChangeShapeType="1"/>
            </p:cNvSpPr>
            <p:nvPr/>
          </p:nvSpPr>
          <p:spPr bwMode="auto">
            <a:xfrm>
              <a:off x="816" y="660"/>
              <a:ext cx="0" cy="440"/>
            </a:xfrm>
            <a:prstGeom prst="line">
              <a:avLst/>
            </a:prstGeom>
            <a:noFill/>
            <a:ln w="38100" cap="rnd" cmpd="sng">
              <a:solidFill>
                <a:srgbClr val="FC1B0A"/>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5" name="Arc 29"/>
            <p:cNvSpPr>
              <a:spLocks noChangeAspect="1"/>
            </p:cNvSpPr>
            <p:nvPr/>
          </p:nvSpPr>
          <p:spPr bwMode="auto">
            <a:xfrm flipH="1">
              <a:off x="939" y="446"/>
              <a:ext cx="106"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6" name="Freeform 30"/>
            <p:cNvSpPr>
              <a:spLocks noChangeAspect="1"/>
            </p:cNvSpPr>
            <p:nvPr/>
          </p:nvSpPr>
          <p:spPr bwMode="auto">
            <a:xfrm>
              <a:off x="1039" y="220"/>
              <a:ext cx="2" cy="220"/>
            </a:xfrm>
            <a:custGeom>
              <a:avLst/>
              <a:gdLst>
                <a:gd name="T0" fmla="*/ 0 w 1"/>
                <a:gd name="T1" fmla="*/ 0 h 240"/>
                <a:gd name="T2" fmla="*/ 1 w 1"/>
                <a:gd name="T3" fmla="*/ 240 h 240"/>
                <a:gd name="T4" fmla="*/ 0 w 1"/>
                <a:gd name="T5" fmla="*/ 0 h 240"/>
                <a:gd name="T6" fmla="*/ 1 w 1"/>
                <a:gd name="T7" fmla="*/ 240 h 240"/>
              </a:gdLst>
              <a:ahLst/>
              <a:cxnLst>
                <a:cxn ang="0">
                  <a:pos x="T0" y="T1"/>
                </a:cxn>
                <a:cxn ang="0">
                  <a:pos x="T2" y="T3"/>
                </a:cxn>
              </a:cxnLst>
              <a:rect l="T4" t="T5" r="T6" b="T7"/>
              <a:pathLst>
                <a:path w="1" h="240">
                  <a:moveTo>
                    <a:pt x="0" y="0"/>
                  </a:moveTo>
                  <a:lnTo>
                    <a:pt x="1" y="240"/>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7" name="Freeform 31"/>
            <p:cNvSpPr>
              <a:spLocks noChangeAspect="1"/>
            </p:cNvSpPr>
            <p:nvPr/>
          </p:nvSpPr>
          <p:spPr bwMode="auto">
            <a:xfrm>
              <a:off x="1039" y="660"/>
              <a:ext cx="2" cy="276"/>
            </a:xfrm>
            <a:custGeom>
              <a:avLst/>
              <a:gdLst>
                <a:gd name="T0" fmla="*/ 0 w 1"/>
                <a:gd name="T1" fmla="*/ 0 h 300"/>
                <a:gd name="T2" fmla="*/ 0 w 1"/>
                <a:gd name="T3" fmla="*/ 300 h 300"/>
                <a:gd name="T4" fmla="*/ 0 w 1"/>
                <a:gd name="T5" fmla="*/ 0 h 300"/>
                <a:gd name="T6" fmla="*/ 1 w 1"/>
                <a:gd name="T7" fmla="*/ 300 h 300"/>
              </a:gdLst>
              <a:ahLst/>
              <a:cxnLst>
                <a:cxn ang="0">
                  <a:pos x="T0" y="T1"/>
                </a:cxn>
                <a:cxn ang="0">
                  <a:pos x="T2" y="T3"/>
                </a:cxn>
              </a:cxnLst>
              <a:rect l="T4" t="T5" r="T6" b="T7"/>
              <a:pathLst>
                <a:path w="1" h="300">
                  <a:moveTo>
                    <a:pt x="0" y="0"/>
                  </a:moveTo>
                  <a:lnTo>
                    <a:pt x="0" y="300"/>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8" name="Arc 32"/>
            <p:cNvSpPr>
              <a:spLocks noChangeAspect="1"/>
            </p:cNvSpPr>
            <p:nvPr/>
          </p:nvSpPr>
          <p:spPr bwMode="auto">
            <a:xfrm flipH="1">
              <a:off x="45" y="446"/>
              <a:ext cx="105" cy="209"/>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69" name="Freeform 33"/>
            <p:cNvSpPr>
              <a:spLocks noChangeAspect="1"/>
            </p:cNvSpPr>
            <p:nvPr/>
          </p:nvSpPr>
          <p:spPr bwMode="auto">
            <a:xfrm>
              <a:off x="145" y="205"/>
              <a:ext cx="1" cy="235"/>
            </a:xfrm>
            <a:custGeom>
              <a:avLst/>
              <a:gdLst>
                <a:gd name="T0" fmla="*/ 0 w 1"/>
                <a:gd name="T1" fmla="*/ 0 h 258"/>
                <a:gd name="T2" fmla="*/ 1 w 1"/>
                <a:gd name="T3" fmla="*/ 258 h 258"/>
                <a:gd name="T4" fmla="*/ 0 w 1"/>
                <a:gd name="T5" fmla="*/ 0 h 258"/>
                <a:gd name="T6" fmla="*/ 1 w 1"/>
                <a:gd name="T7" fmla="*/ 258 h 258"/>
              </a:gdLst>
              <a:ahLst/>
              <a:cxnLst>
                <a:cxn ang="0">
                  <a:pos x="T0" y="T1"/>
                </a:cxn>
                <a:cxn ang="0">
                  <a:pos x="T2" y="T3"/>
                </a:cxn>
              </a:cxnLst>
              <a:rect l="T4" t="T5" r="T6" b="T7"/>
              <a:pathLst>
                <a:path w="1" h="258">
                  <a:moveTo>
                    <a:pt x="0" y="0"/>
                  </a:moveTo>
                  <a:lnTo>
                    <a:pt x="1" y="258"/>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70" name="Freeform 34"/>
            <p:cNvSpPr>
              <a:spLocks noChangeAspect="1"/>
            </p:cNvSpPr>
            <p:nvPr/>
          </p:nvSpPr>
          <p:spPr bwMode="auto">
            <a:xfrm>
              <a:off x="145" y="660"/>
              <a:ext cx="1" cy="282"/>
            </a:xfrm>
            <a:custGeom>
              <a:avLst/>
              <a:gdLst>
                <a:gd name="T0" fmla="*/ 0 w 1"/>
                <a:gd name="T1" fmla="*/ 0 h 306"/>
                <a:gd name="T2" fmla="*/ 0 w 1"/>
                <a:gd name="T3" fmla="*/ 306 h 306"/>
                <a:gd name="T4" fmla="*/ 0 w 1"/>
                <a:gd name="T5" fmla="*/ 0 h 306"/>
                <a:gd name="T6" fmla="*/ 1 w 1"/>
                <a:gd name="T7" fmla="*/ 306 h 306"/>
              </a:gdLst>
              <a:ahLst/>
              <a:cxnLst>
                <a:cxn ang="0">
                  <a:pos x="T0" y="T1"/>
                </a:cxn>
                <a:cxn ang="0">
                  <a:pos x="T2" y="T3"/>
                </a:cxn>
              </a:cxnLst>
              <a:rect l="T4" t="T5" r="T6" b="T7"/>
              <a:pathLst>
                <a:path w="1" h="306">
                  <a:moveTo>
                    <a:pt x="0" y="0"/>
                  </a:moveTo>
                  <a:lnTo>
                    <a:pt x="0" y="306"/>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71" name="Oval 35"/>
            <p:cNvSpPr>
              <a:spLocks noChangeAspect="1" noChangeArrowheads="1"/>
            </p:cNvSpPr>
            <p:nvPr/>
          </p:nvSpPr>
          <p:spPr bwMode="auto">
            <a:xfrm>
              <a:off x="0" y="0"/>
              <a:ext cx="1163" cy="1144"/>
            </a:xfrm>
            <a:prstGeom prst="ellipse">
              <a:avLst/>
            </a:prstGeom>
            <a:noFill/>
            <a:ln w="38100" cap="rnd" cmpd="sng">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800" b="1">
                <a:solidFill>
                  <a:srgbClr val="000000"/>
                </a:solidFill>
                <a:latin typeface="Times New Roman" panose="02020603050405020304" pitchFamily="18" charset="0"/>
              </a:endParaRPr>
            </a:p>
          </p:txBody>
        </p:sp>
        <p:sp>
          <p:nvSpPr>
            <p:cNvPr id="39972" name="Line 36"/>
            <p:cNvSpPr>
              <a:spLocks noChangeAspect="1" noChangeShapeType="1"/>
            </p:cNvSpPr>
            <p:nvPr/>
          </p:nvSpPr>
          <p:spPr bwMode="auto">
            <a:xfrm flipH="1">
              <a:off x="467" y="514"/>
              <a:ext cx="17" cy="588"/>
            </a:xfrm>
            <a:prstGeom prst="line">
              <a:avLst/>
            </a:prstGeom>
            <a:noFill/>
            <a:ln w="28575" cmpd="sng">
              <a:solidFill>
                <a:srgbClr val="000066"/>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73" name="Rectangle 37"/>
            <p:cNvSpPr>
              <a:spLocks noChangeAspect="1" noChangeArrowheads="1"/>
            </p:cNvSpPr>
            <p:nvPr/>
          </p:nvSpPr>
          <p:spPr bwMode="auto">
            <a:xfrm>
              <a:off x="623" y="839"/>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rPr>
                <a:t>b</a:t>
              </a:r>
            </a:p>
          </p:txBody>
        </p:sp>
        <p:sp>
          <p:nvSpPr>
            <p:cNvPr id="39974" name="Line 38"/>
            <p:cNvSpPr>
              <a:spLocks noChangeAspect="1" noChangeShapeType="1"/>
            </p:cNvSpPr>
            <p:nvPr/>
          </p:nvSpPr>
          <p:spPr bwMode="auto">
            <a:xfrm rot="16200000" flipV="1">
              <a:off x="700" y="739"/>
              <a:ext cx="0" cy="215"/>
            </a:xfrm>
            <a:prstGeom prst="line">
              <a:avLst/>
            </a:prstGeom>
            <a:noFill/>
            <a:ln w="9525" cap="rnd" cmpd="sng">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39975" name="Rectangle 39"/>
          <p:cNvSpPr>
            <a:spLocks noChangeArrowheads="1"/>
          </p:cNvSpPr>
          <p:nvPr/>
        </p:nvSpPr>
        <p:spPr bwMode="auto">
          <a:xfrm>
            <a:off x="257175" y="474663"/>
            <a:ext cx="856297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解</a:t>
            </a:r>
            <a:r>
              <a:rPr lang="en-US" sz="2800" b="1">
                <a:solidFill>
                  <a:srgbClr val="000000"/>
                </a:solidFill>
                <a:latin typeface="Times New Roman" panose="02020603050405020304" pitchFamily="18" charset="0"/>
                <a:cs typeface="Times New Roman" panose="02020603050405020304" pitchFamily="18" charset="0"/>
              </a:rPr>
              <a:t>: </a:t>
            </a:r>
            <a:r>
              <a:rPr lang="zh-CN" altLang="en-US" sz="2800" b="1">
                <a:solidFill>
                  <a:srgbClr val="000000"/>
                </a:solidFill>
                <a:latin typeface="Times New Roman" panose="02020603050405020304" pitchFamily="18" charset="0"/>
                <a:cs typeface="Times New Roman" panose="02020603050405020304" pitchFamily="18" charset="0"/>
              </a:rPr>
              <a:t>（</a:t>
            </a:r>
            <a:r>
              <a:rPr lang="en-US" sz="2800" b="1">
                <a:solidFill>
                  <a:srgbClr val="000000"/>
                </a:solidFill>
                <a:latin typeface="Times New Roman" panose="02020603050405020304" pitchFamily="18" charset="0"/>
                <a:cs typeface="Times New Roman" panose="02020603050405020304" pitchFamily="18" charset="0"/>
              </a:rPr>
              <a:t>1</a:t>
            </a:r>
            <a:r>
              <a:rPr lang="zh-CN" altLang="en-US" sz="2800" b="1">
                <a:solidFill>
                  <a:srgbClr val="000000"/>
                </a:solidFill>
                <a:latin typeface="Times New Roman" panose="02020603050405020304" pitchFamily="18" charset="0"/>
                <a:cs typeface="Times New Roman" panose="02020603050405020304" pitchFamily="18" charset="0"/>
              </a:rPr>
              <a:t>）如果工件上表面是精确的平面</a:t>
            </a:r>
            <a:r>
              <a:rPr lang="en-US"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等厚干涉条纹应是等距离的平行直条纹，</a:t>
            </a:r>
          </a:p>
        </p:txBody>
      </p:sp>
      <p:sp>
        <p:nvSpPr>
          <p:cNvPr id="39976" name="Rectangle 40"/>
          <p:cNvSpPr>
            <a:spLocks noChangeArrowheads="1"/>
          </p:cNvSpPr>
          <p:nvPr/>
        </p:nvSpPr>
        <p:spPr bwMode="auto">
          <a:xfrm>
            <a:off x="3375025" y="1741488"/>
            <a:ext cx="51847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pPr>
            <a:r>
              <a:rPr lang="zh-CN" altLang="en-US" sz="2800" b="1">
                <a:solidFill>
                  <a:srgbClr val="000000"/>
                </a:solidFill>
                <a:latin typeface="Times New Roman" panose="02020603050405020304" pitchFamily="18" charset="0"/>
              </a:rPr>
              <a:t>如果工件的上表面是平的，</a:t>
            </a:r>
          </a:p>
        </p:txBody>
      </p:sp>
      <p:sp>
        <p:nvSpPr>
          <p:cNvPr id="39977" name="Rectangle 41"/>
          <p:cNvSpPr>
            <a:spLocks noChangeArrowheads="1"/>
          </p:cNvSpPr>
          <p:nvPr/>
        </p:nvSpPr>
        <p:spPr bwMode="auto">
          <a:xfrm>
            <a:off x="3492500" y="4148138"/>
            <a:ext cx="48196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pPr>
            <a:r>
              <a:rPr lang="en-US" sz="2800" b="1">
                <a:solidFill>
                  <a:srgbClr val="000000"/>
                </a:solidFill>
                <a:latin typeface="Times New Roman" panose="02020603050405020304" pitchFamily="18" charset="0"/>
                <a:cs typeface="Times New Roman" panose="02020603050405020304" pitchFamily="18" charset="0"/>
              </a:rPr>
              <a:t>P</a:t>
            </a:r>
            <a:r>
              <a:rPr lang="zh-CN" altLang="en-US" sz="2800" b="1">
                <a:solidFill>
                  <a:srgbClr val="000000"/>
                </a:solidFill>
                <a:latin typeface="Times New Roman" panose="02020603050405020304" pitchFamily="18" charset="0"/>
                <a:cs typeface="Times New Roman" panose="02020603050405020304" pitchFamily="18" charset="0"/>
              </a:rPr>
              <a:t>点为何出现</a:t>
            </a:r>
            <a:r>
              <a:rPr lang="en-US" sz="2800" b="1" u="sng">
                <a:solidFill>
                  <a:srgbClr val="000000"/>
                </a:solidFill>
                <a:latin typeface="Times New Roman" panose="02020603050405020304" pitchFamily="18" charset="0"/>
                <a:cs typeface="Times New Roman" panose="02020603050405020304" pitchFamily="18" charset="0"/>
              </a:rPr>
              <a:t>k</a:t>
            </a:r>
            <a:r>
              <a:rPr lang="zh-CN" altLang="en-US" sz="2800" b="1" u="sng">
                <a:solidFill>
                  <a:srgbClr val="000000"/>
                </a:solidFill>
                <a:latin typeface="Times New Roman" panose="02020603050405020304" pitchFamily="18" charset="0"/>
                <a:cs typeface="Times New Roman" panose="02020603050405020304" pitchFamily="18" charset="0"/>
              </a:rPr>
              <a:t>级</a:t>
            </a:r>
            <a:r>
              <a:rPr lang="zh-CN" altLang="en-US" sz="2800" b="1">
                <a:solidFill>
                  <a:srgbClr val="000000"/>
                </a:solidFill>
                <a:latin typeface="Times New Roman" panose="02020603050405020304" pitchFamily="18" charset="0"/>
                <a:cs typeface="Times New Roman" panose="02020603050405020304" pitchFamily="18" charset="0"/>
              </a:rPr>
              <a:t>亮条纹？                   </a:t>
            </a:r>
          </a:p>
        </p:txBody>
      </p:sp>
      <p:sp>
        <p:nvSpPr>
          <p:cNvPr id="39978" name="Rectangle 42"/>
          <p:cNvSpPr>
            <a:spLocks noChangeArrowheads="1"/>
          </p:cNvSpPr>
          <p:nvPr/>
        </p:nvSpPr>
        <p:spPr bwMode="auto">
          <a:xfrm>
            <a:off x="3498850" y="5516563"/>
            <a:ext cx="43846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pPr>
            <a:r>
              <a:rPr lang="en-US" sz="2800" b="1">
                <a:solidFill>
                  <a:srgbClr val="000000"/>
                </a:solidFill>
                <a:latin typeface="Times New Roman" panose="02020603050405020304" pitchFamily="18" charset="0"/>
                <a:cs typeface="Times New Roman" panose="02020603050405020304" pitchFamily="18" charset="0"/>
              </a:rPr>
              <a:t>∴ </a:t>
            </a:r>
            <a:r>
              <a:rPr lang="zh-CN" altLang="en-US" sz="2800" b="1">
                <a:solidFill>
                  <a:srgbClr val="000000"/>
                </a:solidFill>
                <a:latin typeface="Times New Roman" panose="02020603050405020304" pitchFamily="18" charset="0"/>
                <a:cs typeface="Times New Roman" panose="02020603050405020304" pitchFamily="18" charset="0"/>
              </a:rPr>
              <a:t>工件的表面是凹的。                   </a:t>
            </a:r>
          </a:p>
        </p:txBody>
      </p:sp>
      <p:sp>
        <p:nvSpPr>
          <p:cNvPr id="39979" name="Rectangle 43"/>
          <p:cNvSpPr>
            <a:spLocks noChangeArrowheads="1"/>
          </p:cNvSpPr>
          <p:nvPr/>
        </p:nvSpPr>
        <p:spPr bwMode="auto">
          <a:xfrm>
            <a:off x="3384550" y="2373313"/>
            <a:ext cx="4645025"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在</a:t>
            </a:r>
            <a:r>
              <a:rPr lang="en-US" sz="2800" b="1">
                <a:solidFill>
                  <a:srgbClr val="000000"/>
                </a:solidFill>
                <a:latin typeface="Times New Roman" panose="02020603050405020304" pitchFamily="18" charset="0"/>
                <a:cs typeface="Times New Roman" panose="02020603050405020304" pitchFamily="18" charset="0"/>
              </a:rPr>
              <a:t>P</a:t>
            </a:r>
            <a:r>
              <a:rPr lang="zh-CN" altLang="en-US" sz="2800" b="1">
                <a:solidFill>
                  <a:srgbClr val="000000"/>
                </a:solidFill>
                <a:latin typeface="Times New Roman" panose="02020603050405020304" pitchFamily="18" charset="0"/>
                <a:cs typeface="Times New Roman" panose="02020603050405020304" pitchFamily="18" charset="0"/>
              </a:rPr>
              <a:t>点处，两束反射光的光程差介于（</a:t>
            </a:r>
            <a:r>
              <a:rPr lang="en-US" sz="2800" b="1" i="1">
                <a:solidFill>
                  <a:srgbClr val="000000"/>
                </a:solidFill>
                <a:latin typeface="Times New Roman" panose="02020603050405020304" pitchFamily="18" charset="0"/>
                <a:cs typeface="Times New Roman" panose="02020603050405020304" pitchFamily="18" charset="0"/>
              </a:rPr>
              <a:t>d </a:t>
            </a:r>
            <a:r>
              <a:rPr lang="en-US" sz="2800" b="1" i="1" baseline="-25000">
                <a:solidFill>
                  <a:srgbClr val="000000"/>
                </a:solidFill>
                <a:latin typeface="Times New Roman" panose="02020603050405020304" pitchFamily="18" charset="0"/>
                <a:cs typeface="Times New Roman" panose="02020603050405020304" pitchFamily="18" charset="0"/>
              </a:rPr>
              <a:t>k</a:t>
            </a:r>
            <a:r>
              <a:rPr lang="zh-CN" altLang="en-US" sz="2800" b="1" i="1" baseline="-25000">
                <a:solidFill>
                  <a:srgbClr val="000000"/>
                </a:solidFill>
                <a:latin typeface="Times New Roman" panose="02020603050405020304" pitchFamily="18" charset="0"/>
                <a:cs typeface="Times New Roman" panose="02020603050405020304" pitchFamily="18" charset="0"/>
              </a:rPr>
              <a:t>－</a:t>
            </a:r>
            <a:r>
              <a:rPr lang="en-US" sz="2800" b="1" baseline="-25000">
                <a:solidFill>
                  <a:srgbClr val="000000"/>
                </a:solidFill>
                <a:latin typeface="Times New Roman" panose="02020603050405020304" pitchFamily="18" charset="0"/>
                <a:cs typeface="Times New Roman" panose="02020603050405020304" pitchFamily="18" charset="0"/>
              </a:rPr>
              <a:t>1</a:t>
            </a:r>
            <a:r>
              <a:rPr lang="zh-CN" altLang="en-US" sz="2800" b="1">
                <a:solidFill>
                  <a:srgbClr val="000000"/>
                </a:solidFill>
                <a:latin typeface="Times New Roman" panose="02020603050405020304" pitchFamily="18" charset="0"/>
                <a:cs typeface="Times New Roman" panose="02020603050405020304" pitchFamily="18" charset="0"/>
              </a:rPr>
              <a:t>，</a:t>
            </a:r>
            <a:r>
              <a:rPr lang="en-US" sz="2800" b="1" i="1">
                <a:solidFill>
                  <a:srgbClr val="000000"/>
                </a:solidFill>
                <a:latin typeface="Times New Roman" panose="02020603050405020304" pitchFamily="18" charset="0"/>
                <a:cs typeface="Times New Roman" panose="02020603050405020304" pitchFamily="18" charset="0"/>
              </a:rPr>
              <a:t>d </a:t>
            </a:r>
            <a:r>
              <a:rPr lang="en-US" sz="2800" b="1" i="1" baseline="-25000">
                <a:solidFill>
                  <a:srgbClr val="000000"/>
                </a:solidFill>
                <a:latin typeface="Times New Roman" panose="02020603050405020304" pitchFamily="18" charset="0"/>
                <a:cs typeface="Times New Roman" panose="02020603050405020304" pitchFamily="18" charset="0"/>
              </a:rPr>
              <a:t>k </a:t>
            </a:r>
            <a:r>
              <a:rPr lang="zh-CN" altLang="en-US" sz="2800" b="1">
                <a:solidFill>
                  <a:srgbClr val="000000"/>
                </a:solidFill>
                <a:latin typeface="Times New Roman" panose="02020603050405020304" pitchFamily="18" charset="0"/>
                <a:cs typeface="Times New Roman" panose="02020603050405020304" pitchFamily="18" charset="0"/>
              </a:rPr>
              <a:t>），</a:t>
            </a:r>
            <a:r>
              <a:rPr lang="en-US" sz="2800" b="1">
                <a:solidFill>
                  <a:srgbClr val="000000"/>
                </a:solidFill>
                <a:latin typeface="Times New Roman" panose="02020603050405020304" pitchFamily="18" charset="0"/>
                <a:cs typeface="Times New Roman" panose="02020603050405020304" pitchFamily="18" charset="0"/>
              </a:rPr>
              <a:t>P</a:t>
            </a:r>
            <a:r>
              <a:rPr lang="zh-CN" altLang="en-US" sz="2800" b="1">
                <a:solidFill>
                  <a:srgbClr val="000000"/>
                </a:solidFill>
                <a:latin typeface="Times New Roman" panose="02020603050405020304" pitchFamily="18" charset="0"/>
                <a:cs typeface="Times New Roman" panose="02020603050405020304" pitchFamily="18" charset="0"/>
              </a:rPr>
              <a:t>点不应出现亮条纹</a:t>
            </a:r>
            <a:r>
              <a:rPr lang="en-US" sz="2800" b="1">
                <a:solidFill>
                  <a:srgbClr val="000000"/>
                </a:solidFill>
                <a:latin typeface="Times New Roman" panose="02020603050405020304" pitchFamily="18" charset="0"/>
                <a:cs typeface="Times New Roman" panose="02020603050405020304" pitchFamily="18" charset="0"/>
              </a:rPr>
              <a:t>.</a:t>
            </a:r>
          </a:p>
        </p:txBody>
      </p:sp>
      <p:grpSp>
        <p:nvGrpSpPr>
          <p:cNvPr id="39980" name="Group 44"/>
          <p:cNvGrpSpPr>
            <a:grpSpLocks/>
          </p:cNvGrpSpPr>
          <p:nvPr/>
        </p:nvGrpSpPr>
        <p:grpSpPr bwMode="auto">
          <a:xfrm>
            <a:off x="2124075" y="4843463"/>
            <a:ext cx="514350" cy="457200"/>
            <a:chOff x="0" y="0"/>
            <a:chExt cx="324" cy="288"/>
          </a:xfrm>
        </p:grpSpPr>
        <p:sp>
          <p:nvSpPr>
            <p:cNvPr id="39981" name="Oval 45"/>
            <p:cNvSpPr>
              <a:spLocks noChangeAspect="1" noChangeArrowheads="1"/>
            </p:cNvSpPr>
            <p:nvPr/>
          </p:nvSpPr>
          <p:spPr bwMode="auto">
            <a:xfrm>
              <a:off x="233" y="72"/>
              <a:ext cx="91" cy="91"/>
            </a:xfrm>
            <a:prstGeom prst="ellipse">
              <a:avLst/>
            </a:prstGeom>
            <a:solidFill>
              <a:schemeClr val="tx2"/>
            </a:solidFill>
            <a:ln w="9525" cmpd="sng">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800" b="1">
                <a:solidFill>
                  <a:srgbClr val="000000"/>
                </a:solidFill>
                <a:latin typeface="Times New Roman" panose="02020603050405020304" pitchFamily="18" charset="0"/>
              </a:endParaRPr>
            </a:p>
          </p:txBody>
        </p:sp>
        <p:sp>
          <p:nvSpPr>
            <p:cNvPr id="39982" name="Text Box 46"/>
            <p:cNvSpPr txBox="1">
              <a:spLocks noChangeArrowheads="1"/>
            </p:cNvSpPr>
            <p:nvPr/>
          </p:nvSpPr>
          <p:spPr bwMode="auto">
            <a:xfrm>
              <a:off x="0" y="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sz="2800" b="1" i="1">
                  <a:solidFill>
                    <a:srgbClr val="000000"/>
                  </a:solidFill>
                  <a:latin typeface="Times New Roman" panose="02020603050405020304" pitchFamily="18" charset="0"/>
                </a:rPr>
                <a:t>P</a:t>
              </a:r>
            </a:p>
          </p:txBody>
        </p:sp>
      </p:grpSp>
      <p:sp>
        <p:nvSpPr>
          <p:cNvPr id="39983" name="Freeform 47"/>
          <p:cNvSpPr>
            <a:spLocks/>
          </p:cNvSpPr>
          <p:nvPr/>
        </p:nvSpPr>
        <p:spPr bwMode="auto">
          <a:xfrm>
            <a:off x="2555875" y="5126038"/>
            <a:ext cx="0" cy="863600"/>
          </a:xfrm>
          <a:custGeom>
            <a:avLst/>
            <a:gdLst>
              <a:gd name="T0" fmla="*/ 0 w 1"/>
              <a:gd name="T1" fmla="*/ 0 h 543"/>
              <a:gd name="T2" fmla="*/ 0 w 1"/>
              <a:gd name="T3" fmla="*/ 543 h 543"/>
              <a:gd name="T4" fmla="*/ 0 w 1"/>
              <a:gd name="T5" fmla="*/ 0 h 543"/>
              <a:gd name="T6" fmla="*/ 0 w 1"/>
              <a:gd name="T7" fmla="*/ 543 h 543"/>
            </a:gdLst>
            <a:ahLst/>
            <a:cxnLst>
              <a:cxn ang="0">
                <a:pos x="T0" y="T1"/>
              </a:cxn>
              <a:cxn ang="0">
                <a:pos x="T2" y="T3"/>
              </a:cxn>
            </a:cxnLst>
            <a:rect l="T4" t="T5" r="T6" b="T7"/>
            <a:pathLst>
              <a:path w="1" h="543">
                <a:moveTo>
                  <a:pt x="0" y="0"/>
                </a:moveTo>
                <a:lnTo>
                  <a:pt x="0" y="543"/>
                </a:lnTo>
              </a:path>
            </a:pathLst>
          </a:custGeom>
          <a:noFill/>
          <a:ln w="381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9984" name="Rectangle 48"/>
          <p:cNvSpPr>
            <a:spLocks noChangeArrowheads="1"/>
          </p:cNvSpPr>
          <p:nvPr/>
        </p:nvSpPr>
        <p:spPr bwMode="auto">
          <a:xfrm>
            <a:off x="3419475" y="4795838"/>
            <a:ext cx="54737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光程差与</a:t>
            </a:r>
            <a:r>
              <a:rPr lang="en-US" sz="2800" b="1">
                <a:solidFill>
                  <a:srgbClr val="000000"/>
                </a:solidFill>
                <a:latin typeface="Times New Roman" panose="02020603050405020304" pitchFamily="18" charset="0"/>
                <a:cs typeface="Times New Roman" panose="02020603050405020304" pitchFamily="18" charset="0"/>
              </a:rPr>
              <a:t>k</a:t>
            </a:r>
            <a:r>
              <a:rPr lang="zh-CN" altLang="en-US" sz="2800" b="1">
                <a:solidFill>
                  <a:srgbClr val="000000"/>
                </a:solidFill>
                <a:latin typeface="Times New Roman" panose="02020603050405020304" pitchFamily="18" charset="0"/>
                <a:cs typeface="Times New Roman" panose="02020603050405020304" pitchFamily="18" charset="0"/>
              </a:rPr>
              <a:t>级条纹处的光程差相同                   </a:t>
            </a:r>
          </a:p>
        </p:txBody>
      </p:sp>
      <p:sp>
        <p:nvSpPr>
          <p:cNvPr id="39985" name="Rectangle 49"/>
          <p:cNvSpPr>
            <a:spLocks noChangeArrowheads="1"/>
          </p:cNvSpPr>
          <p:nvPr/>
        </p:nvSpPr>
        <p:spPr bwMode="auto">
          <a:xfrm>
            <a:off x="323850" y="5921375"/>
            <a:ext cx="1330325" cy="944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r>
              <a:rPr lang="zh-CN" altLang="en-US" sz="2800" b="1">
                <a:solidFill>
                  <a:srgbClr val="000000"/>
                </a:solidFill>
                <a:latin typeface="Times New Roman" panose="02020603050405020304" pitchFamily="18" charset="0"/>
              </a:rPr>
              <a:t>工件</a:t>
            </a:r>
          </a:p>
          <a:p>
            <a:pPr algn="r" eaLnBrk="1" fontAlgn="base" hangingPunct="1">
              <a:spcBef>
                <a:spcPct val="0"/>
              </a:spcBef>
              <a:spcAft>
                <a:spcPct val="0"/>
              </a:spcAft>
            </a:pPr>
            <a:endParaRPr lang="zh-CN" altLang="en-US" sz="2800" b="1">
              <a:solidFill>
                <a:srgbClr val="000000"/>
              </a:solidFill>
              <a:latin typeface="Times New Roman" panose="02020603050405020304" pitchFamily="18" charset="0"/>
            </a:endParaRPr>
          </a:p>
        </p:txBody>
      </p:sp>
      <p:sp>
        <p:nvSpPr>
          <p:cNvPr id="39986" name="Rectangle 50"/>
          <p:cNvSpPr>
            <a:spLocks noChangeArrowheads="1"/>
          </p:cNvSpPr>
          <p:nvPr/>
        </p:nvSpPr>
        <p:spPr bwMode="auto">
          <a:xfrm>
            <a:off x="681038" y="5122863"/>
            <a:ext cx="8937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2800" b="1">
                <a:solidFill>
                  <a:srgbClr val="000000"/>
                </a:solidFill>
                <a:latin typeface="Times New Roman" panose="02020603050405020304" pitchFamily="18" charset="0"/>
              </a:rPr>
              <a:t>平晶</a:t>
            </a:r>
          </a:p>
        </p:txBody>
      </p:sp>
      <p:grpSp>
        <p:nvGrpSpPr>
          <p:cNvPr id="39987" name="Group 51"/>
          <p:cNvGrpSpPr>
            <a:grpSpLocks/>
          </p:cNvGrpSpPr>
          <p:nvPr/>
        </p:nvGrpSpPr>
        <p:grpSpPr bwMode="auto">
          <a:xfrm>
            <a:off x="1927225" y="2268538"/>
            <a:ext cx="403225" cy="560387"/>
            <a:chOff x="0" y="0"/>
            <a:chExt cx="253" cy="353"/>
          </a:xfrm>
        </p:grpSpPr>
        <p:sp>
          <p:nvSpPr>
            <p:cNvPr id="39988" name="Oval 52"/>
            <p:cNvSpPr>
              <a:spLocks noChangeAspect="1" noChangeArrowheads="1"/>
            </p:cNvSpPr>
            <p:nvPr/>
          </p:nvSpPr>
          <p:spPr bwMode="auto">
            <a:xfrm>
              <a:off x="96" y="285"/>
              <a:ext cx="68" cy="68"/>
            </a:xfrm>
            <a:prstGeom prst="ellipse">
              <a:avLst/>
            </a:prstGeom>
            <a:solidFill>
              <a:srgbClr val="0000FF"/>
            </a:solidFill>
            <a:ln w="25400" cmpd="sng">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800" b="1">
                <a:solidFill>
                  <a:srgbClr val="000000"/>
                </a:solidFill>
                <a:latin typeface="Times New Roman" panose="02020603050405020304" pitchFamily="18" charset="0"/>
              </a:endParaRPr>
            </a:p>
          </p:txBody>
        </p:sp>
        <p:sp>
          <p:nvSpPr>
            <p:cNvPr id="39989" name="Text Box 53"/>
            <p:cNvSpPr txBox="1">
              <a:spLocks noChangeArrowheads="1"/>
            </p:cNvSpPr>
            <p:nvPr/>
          </p:nvSpPr>
          <p:spPr bwMode="auto">
            <a:xfrm>
              <a:off x="0" y="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sz="2800" b="1" i="1">
                  <a:solidFill>
                    <a:srgbClr val="000000"/>
                  </a:solidFill>
                  <a:latin typeface="Times New Roman" panose="02020603050405020304" pitchFamily="18" charset="0"/>
                </a:rPr>
                <a:t>P</a:t>
              </a:r>
            </a:p>
          </p:txBody>
        </p:sp>
      </p:grpSp>
    </p:spTree>
    <p:extLst>
      <p:ext uri="{BB962C8B-B14F-4D97-AF65-F5344CB8AC3E}">
        <p14:creationId xmlns:p14="http://schemas.microsoft.com/office/powerpoint/2010/main" val="391088820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975">
                                            <p:txEl>
                                              <p:pRg st="0" end="0"/>
                                            </p:txEl>
                                          </p:spTgt>
                                        </p:tgtEl>
                                        <p:attrNameLst>
                                          <p:attrName>style.visibility</p:attrName>
                                        </p:attrNameLst>
                                      </p:cBhvr>
                                      <p:to>
                                        <p:strVal val="visible"/>
                                      </p:to>
                                    </p:set>
                                    <p:animEffect transition="in" filter="wipe(left)">
                                      <p:cBhvr>
                                        <p:cTn id="7" dur="500"/>
                                        <p:tgtEl>
                                          <p:spTgt spid="399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76">
                                            <p:txEl>
                                              <p:pRg st="0" end="0"/>
                                            </p:txEl>
                                          </p:spTgt>
                                        </p:tgtEl>
                                        <p:attrNameLst>
                                          <p:attrName>style.visibility</p:attrName>
                                        </p:attrNameLst>
                                      </p:cBhvr>
                                      <p:to>
                                        <p:strVal val="visible"/>
                                      </p:to>
                                    </p:set>
                                    <p:animEffect transition="in" filter="wipe(left)">
                                      <p:cBhvr>
                                        <p:cTn id="12" dur="500"/>
                                        <p:tgtEl>
                                          <p:spTgt spid="399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repeatCount="2000" fill="hold" nodeType="clickEffect">
                                  <p:stCondLst>
                                    <p:cond delay="0"/>
                                  </p:stCondLst>
                                  <p:childTnLst>
                                    <p:set>
                                      <p:cBhvr>
                                        <p:cTn id="16" dur="1" fill="hold">
                                          <p:stCondLst>
                                            <p:cond delay="0"/>
                                          </p:stCondLst>
                                        </p:cTn>
                                        <p:tgtEl>
                                          <p:spTgt spid="39987"/>
                                        </p:tgtEl>
                                        <p:attrNameLst>
                                          <p:attrName>style.visibility</p:attrName>
                                        </p:attrNameLst>
                                      </p:cBhvr>
                                      <p:to>
                                        <p:strVal val="visible"/>
                                      </p:to>
                                    </p:set>
                                    <p:animEffect transition="in" filter="wipe(down)">
                                      <p:cBhvr>
                                        <p:cTn id="17" dur="500"/>
                                        <p:tgtEl>
                                          <p:spTgt spid="39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9980"/>
                                        </p:tgtEl>
                                        <p:attrNameLst>
                                          <p:attrName>style.visibility</p:attrName>
                                        </p:attrNameLst>
                                      </p:cBhvr>
                                      <p:to>
                                        <p:strVal val="visible"/>
                                      </p:to>
                                    </p:set>
                                  </p:childTnLst>
                                </p:cTn>
                              </p:par>
                            </p:childTnLst>
                          </p:cTn>
                        </p:par>
                        <p:par>
                          <p:cTn id="22" fill="hold" nodeType="afterGroup">
                            <p:stCondLst>
                              <p:cond delay="1"/>
                            </p:stCondLst>
                            <p:childTnLst>
                              <p:par>
                                <p:cTn id="23" presetID="35" presetClass="emph" presetSubtype="0" repeatCount="2000" fill="hold" nodeType="afterEffect">
                                  <p:stCondLst>
                                    <p:cond delay="0"/>
                                  </p:stCondLst>
                                  <p:childTnLst>
                                    <p:anim calcmode="discrete" valueType="str">
                                      <p:cBhvr>
                                        <p:cTn id="24" dur="1000" fill="hold"/>
                                        <p:tgtEl>
                                          <p:spTgt spid="39980"/>
                                        </p:tgtEl>
                                        <p:attrNameLst>
                                          <p:attrName>style.visibility</p:attrName>
                                        </p:attrNameLst>
                                      </p:cBhvr>
                                      <p:tavLst>
                                        <p:tav tm="0">
                                          <p:val>
                                            <p:strVal val="hidden"/>
                                          </p:val>
                                        </p:tav>
                                        <p:tav tm="50000">
                                          <p:val>
                                            <p:strVal val="visible"/>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repeatCount="2000" fill="hold" grpId="0" nodeType="clickEffect">
                                  <p:stCondLst>
                                    <p:cond delay="0"/>
                                  </p:stCondLst>
                                  <p:childTnLst>
                                    <p:set>
                                      <p:cBhvr>
                                        <p:cTn id="28" dur="1" fill="hold">
                                          <p:stCondLst>
                                            <p:cond delay="0"/>
                                          </p:stCondLst>
                                        </p:cTn>
                                        <p:tgtEl>
                                          <p:spTgt spid="39983"/>
                                        </p:tgtEl>
                                        <p:attrNameLst>
                                          <p:attrName>style.visibility</p:attrName>
                                        </p:attrNameLst>
                                      </p:cBhvr>
                                      <p:to>
                                        <p:strVal val="visible"/>
                                      </p:to>
                                    </p:set>
                                    <p:animEffect transition="in" filter="wipe(up)">
                                      <p:cBhvr>
                                        <p:cTn id="29" dur="1000"/>
                                        <p:tgtEl>
                                          <p:spTgt spid="3998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9979">
                                            <p:txEl>
                                              <p:pRg st="0" end="0"/>
                                            </p:txEl>
                                          </p:spTgt>
                                        </p:tgtEl>
                                        <p:attrNameLst>
                                          <p:attrName>style.visibility</p:attrName>
                                        </p:attrNameLst>
                                      </p:cBhvr>
                                      <p:to>
                                        <p:strVal val="visible"/>
                                      </p:to>
                                    </p:set>
                                    <p:animEffect transition="in" filter="wipe(left)">
                                      <p:cBhvr>
                                        <p:cTn id="34" dur="500"/>
                                        <p:tgtEl>
                                          <p:spTgt spid="39979">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9977">
                                            <p:txEl>
                                              <p:pRg st="0" end="0"/>
                                            </p:txEl>
                                          </p:spTgt>
                                        </p:tgtEl>
                                        <p:attrNameLst>
                                          <p:attrName>style.visibility</p:attrName>
                                        </p:attrNameLst>
                                      </p:cBhvr>
                                      <p:to>
                                        <p:strVal val="visible"/>
                                      </p:to>
                                    </p:set>
                                    <p:animEffect transition="in" filter="wipe(left)">
                                      <p:cBhvr>
                                        <p:cTn id="39" dur="500"/>
                                        <p:tgtEl>
                                          <p:spTgt spid="39977">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9984">
                                            <p:txEl>
                                              <p:pRg st="0" end="0"/>
                                            </p:txEl>
                                          </p:spTgt>
                                        </p:tgtEl>
                                        <p:attrNameLst>
                                          <p:attrName>style.visibility</p:attrName>
                                        </p:attrNameLst>
                                      </p:cBhvr>
                                      <p:to>
                                        <p:strVal val="visible"/>
                                      </p:to>
                                    </p:set>
                                    <p:animEffect transition="in" filter="wipe(left)">
                                      <p:cBhvr>
                                        <p:cTn id="44" dur="500"/>
                                        <p:tgtEl>
                                          <p:spTgt spid="39984">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repeatCount="3000" fill="hold" grpId="0" nodeType="clickEffect">
                                  <p:stCondLst>
                                    <p:cond delay="0"/>
                                  </p:stCondLst>
                                  <p:childTnLst>
                                    <p:set>
                                      <p:cBhvr>
                                        <p:cTn id="48" dur="1" fill="hold">
                                          <p:stCondLst>
                                            <p:cond delay="0"/>
                                          </p:stCondLst>
                                        </p:cTn>
                                        <p:tgtEl>
                                          <p:spTgt spid="39940"/>
                                        </p:tgtEl>
                                        <p:attrNameLst>
                                          <p:attrName>style.visibility</p:attrName>
                                        </p:attrNameLst>
                                      </p:cBhvr>
                                      <p:to>
                                        <p:strVal val="visible"/>
                                      </p:to>
                                    </p:set>
                                    <p:animEffect transition="in" filter="wipe(up)">
                                      <p:cBhvr>
                                        <p:cTn id="49" dur="1000"/>
                                        <p:tgtEl>
                                          <p:spTgt spid="3994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9942"/>
                                        </p:tgtEl>
                                        <p:attrNameLst>
                                          <p:attrName>style.visibility</p:attrName>
                                        </p:attrNameLst>
                                      </p:cBhvr>
                                      <p:to>
                                        <p:strVal val="visible"/>
                                      </p:to>
                                    </p:set>
                                  </p:childTnLst>
                                </p:cTn>
                              </p:par>
                            </p:childTnLst>
                          </p:cTn>
                        </p:par>
                        <p:par>
                          <p:cTn id="54" fill="hold" nodeType="afterGroup">
                            <p:stCondLst>
                              <p:cond delay="1"/>
                            </p:stCondLst>
                            <p:childTnLst>
                              <p:par>
                                <p:cTn id="55" presetID="1" presetClass="entr" presetSubtype="0" fill="hold" grpId="0" nodeType="afterEffect">
                                  <p:stCondLst>
                                    <p:cond delay="0"/>
                                  </p:stCondLst>
                                  <p:childTnLst>
                                    <p:set>
                                      <p:cBhvr>
                                        <p:cTn id="56" dur="1" fill="hold">
                                          <p:stCondLst>
                                            <p:cond delay="0"/>
                                          </p:stCondLst>
                                        </p:cTn>
                                        <p:tgtEl>
                                          <p:spTgt spid="3995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9978">
                                            <p:txEl>
                                              <p:pRg st="0" end="0"/>
                                            </p:txEl>
                                          </p:spTgt>
                                        </p:tgtEl>
                                        <p:attrNameLst>
                                          <p:attrName>style.visibility</p:attrName>
                                        </p:attrNameLst>
                                      </p:cBhvr>
                                      <p:to>
                                        <p:strVal val="visible"/>
                                      </p:to>
                                    </p:set>
                                    <p:animEffect transition="in" filter="wipe(left)">
                                      <p:cBhvr>
                                        <p:cTn id="61" dur="500"/>
                                        <p:tgtEl>
                                          <p:spTgt spid="399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42" grpId="0" animBg="1"/>
      <p:bldP spid="39951" grpId="0" autoUpdateAnimBg="0"/>
      <p:bldP spid="39975" grpId="0" build="p" autoUpdateAnimBg="0"/>
      <p:bldP spid="39976" grpId="0" build="p" autoUpdateAnimBg="0"/>
      <p:bldP spid="39977" grpId="0" build="p" autoUpdateAnimBg="0"/>
      <p:bldP spid="39978" grpId="0" build="p" autoUpdateAnimBg="0"/>
      <p:bldP spid="39979" grpId="0" build="p" autoUpdateAnimBg="0"/>
      <p:bldP spid="39983" grpId="0" animBg="1"/>
      <p:bldP spid="3998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6357938" y="4360863"/>
          <a:ext cx="1958975" cy="1038225"/>
        </p:xfrm>
        <a:graphic>
          <a:graphicData uri="http://schemas.openxmlformats.org/presentationml/2006/ole">
            <mc:AlternateContent xmlns:mc="http://schemas.openxmlformats.org/markup-compatibility/2006">
              <mc:Choice xmlns:v="urn:schemas-microsoft-com:vml" Requires="v">
                <p:oleObj spid="_x0000_s21522" r:id="rId3" imgW="737557" imgH="394359" progId="Equation.DSMT4">
                  <p:embed/>
                </p:oleObj>
              </mc:Choice>
              <mc:Fallback>
                <p:oleObj r:id="rId3" imgW="737557" imgH="39435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938" y="4360863"/>
                        <a:ext cx="19589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3" name="Object 3"/>
          <p:cNvGraphicFramePr>
            <a:graphicFrameLocks noChangeAspect="1"/>
          </p:cNvGraphicFramePr>
          <p:nvPr/>
        </p:nvGraphicFramePr>
        <p:xfrm>
          <a:off x="4572000" y="2873375"/>
          <a:ext cx="2559050" cy="1130300"/>
        </p:xfrm>
        <a:graphic>
          <a:graphicData uri="http://schemas.openxmlformats.org/presentationml/2006/ole">
            <mc:AlternateContent xmlns:mc="http://schemas.openxmlformats.org/markup-compatibility/2006">
              <mc:Choice xmlns:v="urn:schemas-microsoft-com:vml" Requires="v">
                <p:oleObj spid="_x0000_s21523" r:id="rId5" imgW="945125" imgH="421679" progId="Equation.DSMT4">
                  <p:embed/>
                </p:oleObj>
              </mc:Choice>
              <mc:Fallback>
                <p:oleObj r:id="rId5" imgW="945125" imgH="42167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873375"/>
                        <a:ext cx="25590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964" name="Group 4"/>
          <p:cNvGrpSpPr>
            <a:grpSpLocks/>
          </p:cNvGrpSpPr>
          <p:nvPr/>
        </p:nvGrpSpPr>
        <p:grpSpPr bwMode="auto">
          <a:xfrm>
            <a:off x="971550" y="2446338"/>
            <a:ext cx="1552575" cy="1573212"/>
            <a:chOff x="0" y="0"/>
            <a:chExt cx="978" cy="991"/>
          </a:xfrm>
        </p:grpSpPr>
        <p:sp>
          <p:nvSpPr>
            <p:cNvPr id="40965" name="Rectangle 5"/>
            <p:cNvSpPr>
              <a:spLocks noChangeArrowheads="1"/>
            </p:cNvSpPr>
            <p:nvPr/>
          </p:nvSpPr>
          <p:spPr bwMode="auto">
            <a:xfrm>
              <a:off x="363" y="556"/>
              <a:ext cx="1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rPr>
                <a:t>a</a:t>
              </a:r>
            </a:p>
          </p:txBody>
        </p:sp>
        <p:sp>
          <p:nvSpPr>
            <p:cNvPr id="40966" name="Arc 6"/>
            <p:cNvSpPr>
              <a:spLocks/>
            </p:cNvSpPr>
            <p:nvPr/>
          </p:nvSpPr>
          <p:spPr bwMode="auto">
            <a:xfrm flipH="1">
              <a:off x="226" y="384"/>
              <a:ext cx="88" cy="176"/>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67" name="Freeform 7"/>
            <p:cNvSpPr>
              <a:spLocks/>
            </p:cNvSpPr>
            <p:nvPr/>
          </p:nvSpPr>
          <p:spPr bwMode="auto">
            <a:xfrm>
              <a:off x="310" y="37"/>
              <a:ext cx="1" cy="342"/>
            </a:xfrm>
            <a:custGeom>
              <a:avLst/>
              <a:gdLst>
                <a:gd name="T0" fmla="*/ 0 w 1"/>
                <a:gd name="T1" fmla="*/ 0 h 444"/>
                <a:gd name="T2" fmla="*/ 1 w 1"/>
                <a:gd name="T3" fmla="*/ 444 h 444"/>
                <a:gd name="T4" fmla="*/ 0 w 1"/>
                <a:gd name="T5" fmla="*/ 0 h 444"/>
                <a:gd name="T6" fmla="*/ 1 w 1"/>
                <a:gd name="T7" fmla="*/ 444 h 444"/>
              </a:gdLst>
              <a:ahLst/>
              <a:cxnLst>
                <a:cxn ang="0">
                  <a:pos x="T0" y="T1"/>
                </a:cxn>
                <a:cxn ang="0">
                  <a:pos x="T2" y="T3"/>
                </a:cxn>
              </a:cxnLst>
              <a:rect l="T4" t="T5" r="T6" b="T7"/>
              <a:pathLst>
                <a:path w="1" h="444">
                  <a:moveTo>
                    <a:pt x="0" y="0"/>
                  </a:moveTo>
                  <a:lnTo>
                    <a:pt x="1" y="444"/>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68" name="Line 8"/>
            <p:cNvSpPr>
              <a:spLocks noChangeShapeType="1"/>
            </p:cNvSpPr>
            <p:nvPr/>
          </p:nvSpPr>
          <p:spPr bwMode="auto">
            <a:xfrm>
              <a:off x="310" y="564"/>
              <a:ext cx="0" cy="371"/>
            </a:xfrm>
            <a:prstGeom prst="line">
              <a:avLst/>
            </a:prstGeom>
            <a:noFill/>
            <a:ln w="38100" cap="rnd" cmpd="sng">
              <a:solidFill>
                <a:srgbClr val="FC1B0A"/>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69" name="Arc 9"/>
            <p:cNvSpPr>
              <a:spLocks/>
            </p:cNvSpPr>
            <p:nvPr/>
          </p:nvSpPr>
          <p:spPr bwMode="auto">
            <a:xfrm flipH="1">
              <a:off x="414" y="375"/>
              <a:ext cx="88" cy="176"/>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0" name="Line 10"/>
            <p:cNvSpPr>
              <a:spLocks noChangeShapeType="1"/>
            </p:cNvSpPr>
            <p:nvPr/>
          </p:nvSpPr>
          <p:spPr bwMode="auto">
            <a:xfrm>
              <a:off x="498" y="0"/>
              <a:ext cx="0" cy="370"/>
            </a:xfrm>
            <a:prstGeom prst="line">
              <a:avLst/>
            </a:prstGeom>
            <a:noFill/>
            <a:ln w="38100" cap="rnd" cmpd="sng">
              <a:solidFill>
                <a:srgbClr val="FC1B0A"/>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1" name="Freeform 11"/>
            <p:cNvSpPr>
              <a:spLocks/>
            </p:cNvSpPr>
            <p:nvPr/>
          </p:nvSpPr>
          <p:spPr bwMode="auto">
            <a:xfrm>
              <a:off x="498" y="555"/>
              <a:ext cx="1" cy="403"/>
            </a:xfrm>
            <a:custGeom>
              <a:avLst/>
              <a:gdLst>
                <a:gd name="T0" fmla="*/ 0 w 1"/>
                <a:gd name="T1" fmla="*/ 0 h 522"/>
                <a:gd name="T2" fmla="*/ 0 w 1"/>
                <a:gd name="T3" fmla="*/ 522 h 522"/>
                <a:gd name="T4" fmla="*/ 0 w 1"/>
                <a:gd name="T5" fmla="*/ 0 h 522"/>
                <a:gd name="T6" fmla="*/ 1 w 1"/>
                <a:gd name="T7" fmla="*/ 522 h 522"/>
              </a:gdLst>
              <a:ahLst/>
              <a:cxnLst>
                <a:cxn ang="0">
                  <a:pos x="T0" y="T1"/>
                </a:cxn>
                <a:cxn ang="0">
                  <a:pos x="T2" y="T3"/>
                </a:cxn>
              </a:cxnLst>
              <a:rect l="T4" t="T5" r="T6" b="T7"/>
              <a:pathLst>
                <a:path w="1" h="522">
                  <a:moveTo>
                    <a:pt x="0" y="0"/>
                  </a:moveTo>
                  <a:lnTo>
                    <a:pt x="0" y="522"/>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2" name="Arc 12"/>
            <p:cNvSpPr>
              <a:spLocks/>
            </p:cNvSpPr>
            <p:nvPr/>
          </p:nvSpPr>
          <p:spPr bwMode="auto">
            <a:xfrm flipH="1">
              <a:off x="602" y="375"/>
              <a:ext cx="88" cy="176"/>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3" name="Freeform 13"/>
            <p:cNvSpPr>
              <a:spLocks/>
            </p:cNvSpPr>
            <p:nvPr/>
          </p:nvSpPr>
          <p:spPr bwMode="auto">
            <a:xfrm>
              <a:off x="686" y="46"/>
              <a:ext cx="1" cy="324"/>
            </a:xfrm>
            <a:custGeom>
              <a:avLst/>
              <a:gdLst>
                <a:gd name="T0" fmla="*/ 0 w 1"/>
                <a:gd name="T1" fmla="*/ 0 h 420"/>
                <a:gd name="T2" fmla="*/ 1 w 1"/>
                <a:gd name="T3" fmla="*/ 420 h 420"/>
                <a:gd name="T4" fmla="*/ 0 w 1"/>
                <a:gd name="T5" fmla="*/ 0 h 420"/>
                <a:gd name="T6" fmla="*/ 1 w 1"/>
                <a:gd name="T7" fmla="*/ 420 h 420"/>
              </a:gdLst>
              <a:ahLst/>
              <a:cxnLst>
                <a:cxn ang="0">
                  <a:pos x="T0" y="T1"/>
                </a:cxn>
                <a:cxn ang="0">
                  <a:pos x="T2" y="T3"/>
                </a:cxn>
              </a:cxnLst>
              <a:rect l="T4" t="T5" r="T6" b="T7"/>
              <a:pathLst>
                <a:path w="1" h="420">
                  <a:moveTo>
                    <a:pt x="0" y="0"/>
                  </a:moveTo>
                  <a:lnTo>
                    <a:pt x="1" y="420"/>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4" name="Line 14"/>
            <p:cNvSpPr>
              <a:spLocks noChangeShapeType="1"/>
            </p:cNvSpPr>
            <p:nvPr/>
          </p:nvSpPr>
          <p:spPr bwMode="auto">
            <a:xfrm>
              <a:off x="686" y="555"/>
              <a:ext cx="0" cy="370"/>
            </a:xfrm>
            <a:prstGeom prst="line">
              <a:avLst/>
            </a:prstGeom>
            <a:noFill/>
            <a:ln w="38100" cap="rnd" cmpd="sng">
              <a:solidFill>
                <a:srgbClr val="FC1B0A"/>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5" name="Arc 15"/>
            <p:cNvSpPr>
              <a:spLocks/>
            </p:cNvSpPr>
            <p:nvPr/>
          </p:nvSpPr>
          <p:spPr bwMode="auto">
            <a:xfrm flipH="1">
              <a:off x="790" y="375"/>
              <a:ext cx="89" cy="176"/>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6" name="Freeform 16"/>
            <p:cNvSpPr>
              <a:spLocks/>
            </p:cNvSpPr>
            <p:nvPr/>
          </p:nvSpPr>
          <p:spPr bwMode="auto">
            <a:xfrm>
              <a:off x="874" y="185"/>
              <a:ext cx="1" cy="185"/>
            </a:xfrm>
            <a:custGeom>
              <a:avLst/>
              <a:gdLst>
                <a:gd name="T0" fmla="*/ 0 w 1"/>
                <a:gd name="T1" fmla="*/ 0 h 240"/>
                <a:gd name="T2" fmla="*/ 1 w 1"/>
                <a:gd name="T3" fmla="*/ 240 h 240"/>
                <a:gd name="T4" fmla="*/ 0 w 1"/>
                <a:gd name="T5" fmla="*/ 0 h 240"/>
                <a:gd name="T6" fmla="*/ 1 w 1"/>
                <a:gd name="T7" fmla="*/ 240 h 240"/>
              </a:gdLst>
              <a:ahLst/>
              <a:cxnLst>
                <a:cxn ang="0">
                  <a:pos x="T0" y="T1"/>
                </a:cxn>
                <a:cxn ang="0">
                  <a:pos x="T2" y="T3"/>
                </a:cxn>
              </a:cxnLst>
              <a:rect l="T4" t="T5" r="T6" b="T7"/>
              <a:pathLst>
                <a:path w="1" h="240">
                  <a:moveTo>
                    <a:pt x="0" y="0"/>
                  </a:moveTo>
                  <a:lnTo>
                    <a:pt x="1" y="240"/>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7" name="Freeform 17"/>
            <p:cNvSpPr>
              <a:spLocks/>
            </p:cNvSpPr>
            <p:nvPr/>
          </p:nvSpPr>
          <p:spPr bwMode="auto">
            <a:xfrm>
              <a:off x="874" y="555"/>
              <a:ext cx="1" cy="232"/>
            </a:xfrm>
            <a:custGeom>
              <a:avLst/>
              <a:gdLst>
                <a:gd name="T0" fmla="*/ 0 w 1"/>
                <a:gd name="T1" fmla="*/ 0 h 300"/>
                <a:gd name="T2" fmla="*/ 0 w 1"/>
                <a:gd name="T3" fmla="*/ 300 h 300"/>
                <a:gd name="T4" fmla="*/ 0 w 1"/>
                <a:gd name="T5" fmla="*/ 0 h 300"/>
                <a:gd name="T6" fmla="*/ 1 w 1"/>
                <a:gd name="T7" fmla="*/ 300 h 300"/>
              </a:gdLst>
              <a:ahLst/>
              <a:cxnLst>
                <a:cxn ang="0">
                  <a:pos x="T0" y="T1"/>
                </a:cxn>
                <a:cxn ang="0">
                  <a:pos x="T2" y="T3"/>
                </a:cxn>
              </a:cxnLst>
              <a:rect l="T4" t="T5" r="T6" b="T7"/>
              <a:pathLst>
                <a:path w="1" h="300">
                  <a:moveTo>
                    <a:pt x="0" y="0"/>
                  </a:moveTo>
                  <a:lnTo>
                    <a:pt x="0" y="300"/>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8" name="Arc 18"/>
            <p:cNvSpPr>
              <a:spLocks/>
            </p:cNvSpPr>
            <p:nvPr/>
          </p:nvSpPr>
          <p:spPr bwMode="auto">
            <a:xfrm flipH="1">
              <a:off x="38" y="375"/>
              <a:ext cx="88" cy="176"/>
            </a:xfrm>
            <a:custGeom>
              <a:avLst/>
              <a:gdLst>
                <a:gd name="T0" fmla="*/ -1 w 21600"/>
                <a:gd name="T1" fmla="*/ 0 h 42906"/>
                <a:gd name="T2" fmla="*/ 21600 w 21600"/>
                <a:gd name="T3" fmla="*/ 21600 h 42906"/>
                <a:gd name="T4" fmla="*/ 3551 w 21600"/>
                <a:gd name="T5" fmla="*/ 42906 h 42906"/>
                <a:gd name="T6" fmla="*/ -1 w 21600"/>
                <a:gd name="T7" fmla="*/ 0 h 42906"/>
                <a:gd name="T8" fmla="*/ 21600 w 21600"/>
                <a:gd name="T9" fmla="*/ 21600 h 42906"/>
                <a:gd name="T10" fmla="*/ 3551 w 21600"/>
                <a:gd name="T11" fmla="*/ 42906 h 42906"/>
                <a:gd name="T12" fmla="*/ 0 w 21600"/>
                <a:gd name="T13" fmla="*/ 21600 h 42906"/>
                <a:gd name="T14" fmla="*/ 0 w 21600"/>
                <a:gd name="T15" fmla="*/ 0 h 42906"/>
                <a:gd name="T16" fmla="*/ 21600 w 21600"/>
                <a:gd name="T17" fmla="*/ 42906 h 42906"/>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42906" fill="none" extrusionOk="0">
                  <a:moveTo>
                    <a:pt x="-1" y="0"/>
                  </a:moveTo>
                  <a:cubicBezTo>
                    <a:pt x="11929" y="0"/>
                    <a:pt x="21600" y="9670"/>
                    <a:pt x="21600" y="21600"/>
                  </a:cubicBezTo>
                  <a:cubicBezTo>
                    <a:pt x="21600" y="32158"/>
                    <a:pt x="13966" y="41170"/>
                    <a:pt x="3551" y="42906"/>
                  </a:cubicBezTo>
                </a:path>
                <a:path w="21600" h="42906" stroke="0" extrusionOk="0">
                  <a:moveTo>
                    <a:pt x="-1" y="0"/>
                  </a:moveTo>
                  <a:cubicBezTo>
                    <a:pt x="11929" y="0"/>
                    <a:pt x="21600" y="9670"/>
                    <a:pt x="21600" y="21600"/>
                  </a:cubicBezTo>
                  <a:cubicBezTo>
                    <a:pt x="21600" y="32158"/>
                    <a:pt x="13966" y="41170"/>
                    <a:pt x="3551" y="42906"/>
                  </a:cubicBezTo>
                  <a:lnTo>
                    <a:pt x="0" y="21600"/>
                  </a:lnTo>
                  <a:close/>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79" name="Freeform 19"/>
            <p:cNvSpPr>
              <a:spLocks/>
            </p:cNvSpPr>
            <p:nvPr/>
          </p:nvSpPr>
          <p:spPr bwMode="auto">
            <a:xfrm>
              <a:off x="122" y="172"/>
              <a:ext cx="1" cy="198"/>
            </a:xfrm>
            <a:custGeom>
              <a:avLst/>
              <a:gdLst>
                <a:gd name="T0" fmla="*/ 0 w 1"/>
                <a:gd name="T1" fmla="*/ 0 h 258"/>
                <a:gd name="T2" fmla="*/ 1 w 1"/>
                <a:gd name="T3" fmla="*/ 258 h 258"/>
                <a:gd name="T4" fmla="*/ 0 w 1"/>
                <a:gd name="T5" fmla="*/ 0 h 258"/>
                <a:gd name="T6" fmla="*/ 1 w 1"/>
                <a:gd name="T7" fmla="*/ 258 h 258"/>
              </a:gdLst>
              <a:ahLst/>
              <a:cxnLst>
                <a:cxn ang="0">
                  <a:pos x="T0" y="T1"/>
                </a:cxn>
                <a:cxn ang="0">
                  <a:pos x="T2" y="T3"/>
                </a:cxn>
              </a:cxnLst>
              <a:rect l="T4" t="T5" r="T6" b="T7"/>
              <a:pathLst>
                <a:path w="1" h="258">
                  <a:moveTo>
                    <a:pt x="0" y="0"/>
                  </a:moveTo>
                  <a:lnTo>
                    <a:pt x="1" y="258"/>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80" name="Freeform 20"/>
            <p:cNvSpPr>
              <a:spLocks/>
            </p:cNvSpPr>
            <p:nvPr/>
          </p:nvSpPr>
          <p:spPr bwMode="auto">
            <a:xfrm>
              <a:off x="122" y="555"/>
              <a:ext cx="1" cy="237"/>
            </a:xfrm>
            <a:custGeom>
              <a:avLst/>
              <a:gdLst>
                <a:gd name="T0" fmla="*/ 0 w 1"/>
                <a:gd name="T1" fmla="*/ 0 h 306"/>
                <a:gd name="T2" fmla="*/ 0 w 1"/>
                <a:gd name="T3" fmla="*/ 306 h 306"/>
                <a:gd name="T4" fmla="*/ 0 w 1"/>
                <a:gd name="T5" fmla="*/ 0 h 306"/>
                <a:gd name="T6" fmla="*/ 1 w 1"/>
                <a:gd name="T7" fmla="*/ 306 h 306"/>
              </a:gdLst>
              <a:ahLst/>
              <a:cxnLst>
                <a:cxn ang="0">
                  <a:pos x="T0" y="T1"/>
                </a:cxn>
                <a:cxn ang="0">
                  <a:pos x="T2" y="T3"/>
                </a:cxn>
              </a:cxnLst>
              <a:rect l="T4" t="T5" r="T6" b="T7"/>
              <a:pathLst>
                <a:path w="1" h="306">
                  <a:moveTo>
                    <a:pt x="0" y="0"/>
                  </a:moveTo>
                  <a:lnTo>
                    <a:pt x="0" y="306"/>
                  </a:lnTo>
                </a:path>
              </a:pathLst>
            </a:custGeom>
            <a:noFill/>
            <a:ln w="38100" cap="rnd" cmpd="sng">
              <a:solidFill>
                <a:srgbClr val="FC1B0A"/>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81" name="Oval 21"/>
            <p:cNvSpPr>
              <a:spLocks noChangeArrowheads="1"/>
            </p:cNvSpPr>
            <p:nvPr/>
          </p:nvSpPr>
          <p:spPr bwMode="auto">
            <a:xfrm>
              <a:off x="0" y="0"/>
              <a:ext cx="978" cy="962"/>
            </a:xfrm>
            <a:prstGeom prst="ellipse">
              <a:avLst/>
            </a:prstGeom>
            <a:noFill/>
            <a:ln w="38100" cap="rnd" cmpd="sng">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800" b="1">
                <a:solidFill>
                  <a:srgbClr val="000000"/>
                </a:solidFill>
                <a:latin typeface="Times New Roman" panose="02020603050405020304" pitchFamily="18" charset="0"/>
              </a:endParaRPr>
            </a:p>
          </p:txBody>
        </p:sp>
        <p:sp>
          <p:nvSpPr>
            <p:cNvPr id="40982" name="Line 22"/>
            <p:cNvSpPr>
              <a:spLocks noChangeShapeType="1"/>
            </p:cNvSpPr>
            <p:nvPr/>
          </p:nvSpPr>
          <p:spPr bwMode="auto">
            <a:xfrm>
              <a:off x="391" y="481"/>
              <a:ext cx="0" cy="296"/>
            </a:xfrm>
            <a:prstGeom prst="line">
              <a:avLst/>
            </a:prstGeom>
            <a:noFill/>
            <a:ln w="9525" cap="rnd" cmpd="sng">
              <a:solidFill>
                <a:srgbClr val="0000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83" name="Rectangle 23"/>
            <p:cNvSpPr>
              <a:spLocks noChangeArrowheads="1"/>
            </p:cNvSpPr>
            <p:nvPr/>
          </p:nvSpPr>
          <p:spPr bwMode="auto">
            <a:xfrm>
              <a:off x="498" y="741"/>
              <a:ext cx="1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rPr>
                <a:t>b</a:t>
              </a:r>
            </a:p>
          </p:txBody>
        </p:sp>
        <p:sp>
          <p:nvSpPr>
            <p:cNvPr id="40984" name="Line 24"/>
            <p:cNvSpPr>
              <a:spLocks noChangeShapeType="1"/>
            </p:cNvSpPr>
            <p:nvPr/>
          </p:nvSpPr>
          <p:spPr bwMode="auto">
            <a:xfrm rot="16200000" flipV="1">
              <a:off x="551" y="560"/>
              <a:ext cx="0" cy="181"/>
            </a:xfrm>
            <a:prstGeom prst="line">
              <a:avLst/>
            </a:prstGeom>
            <a:noFill/>
            <a:ln w="9525" cap="rnd" cmpd="sng">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85" name="Line 25"/>
            <p:cNvSpPr>
              <a:spLocks noChangeShapeType="1"/>
            </p:cNvSpPr>
            <p:nvPr/>
          </p:nvSpPr>
          <p:spPr bwMode="auto">
            <a:xfrm rot="16200000" flipV="1">
              <a:off x="781" y="734"/>
              <a:ext cx="0" cy="180"/>
            </a:xfrm>
            <a:prstGeom prst="line">
              <a:avLst/>
            </a:prstGeom>
            <a:noFill/>
            <a:ln w="9525" cap="rnd" cmpd="sng">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86" name="Line 26"/>
            <p:cNvSpPr>
              <a:spLocks noChangeShapeType="1"/>
            </p:cNvSpPr>
            <p:nvPr/>
          </p:nvSpPr>
          <p:spPr bwMode="auto">
            <a:xfrm rot="5400000" flipV="1">
              <a:off x="286" y="560"/>
              <a:ext cx="0" cy="181"/>
            </a:xfrm>
            <a:prstGeom prst="line">
              <a:avLst/>
            </a:prstGeom>
            <a:noFill/>
            <a:ln w="9525" cap="rnd" cmpd="sng">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87" name="Line 27"/>
            <p:cNvSpPr>
              <a:spLocks noChangeShapeType="1"/>
            </p:cNvSpPr>
            <p:nvPr/>
          </p:nvSpPr>
          <p:spPr bwMode="auto">
            <a:xfrm rot="5400000" flipV="1">
              <a:off x="400" y="718"/>
              <a:ext cx="0" cy="181"/>
            </a:xfrm>
            <a:prstGeom prst="line">
              <a:avLst/>
            </a:prstGeom>
            <a:noFill/>
            <a:ln w="9525" cap="rnd" cmpd="sng">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40988" name="Line 29"/>
          <p:cNvSpPr>
            <a:spLocks noChangeAspect="1" noChangeShapeType="1"/>
          </p:cNvSpPr>
          <p:nvPr/>
        </p:nvSpPr>
        <p:spPr bwMode="auto">
          <a:xfrm>
            <a:off x="3613150" y="4933950"/>
            <a:ext cx="1588" cy="1000125"/>
          </a:xfrm>
          <a:prstGeom prst="line">
            <a:avLst/>
          </a:prstGeom>
          <a:noFill/>
          <a:ln w="38100" cap="rnd" cmpd="sng">
            <a:solidFill>
              <a:srgbClr val="FF33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89" name="Freeform 30"/>
          <p:cNvSpPr>
            <a:spLocks/>
          </p:cNvSpPr>
          <p:nvPr/>
        </p:nvSpPr>
        <p:spPr bwMode="auto">
          <a:xfrm>
            <a:off x="2930525" y="5254625"/>
            <a:ext cx="1588" cy="684213"/>
          </a:xfrm>
          <a:custGeom>
            <a:avLst/>
            <a:gdLst>
              <a:gd name="T0" fmla="*/ 0 w 1"/>
              <a:gd name="T1" fmla="*/ 0 h 312"/>
              <a:gd name="T2" fmla="*/ 1 w 1"/>
              <a:gd name="T3" fmla="*/ 312 h 312"/>
              <a:gd name="T4" fmla="*/ 0 w 1"/>
              <a:gd name="T5" fmla="*/ 0 h 312"/>
              <a:gd name="T6" fmla="*/ 1 w 1"/>
              <a:gd name="T7" fmla="*/ 312 h 312"/>
            </a:gdLst>
            <a:ahLst/>
            <a:cxnLst>
              <a:cxn ang="0">
                <a:pos x="T0" y="T1"/>
              </a:cxn>
              <a:cxn ang="0">
                <a:pos x="T2" y="T3"/>
              </a:cxn>
            </a:cxnLst>
            <a:rect l="T4" t="T5" r="T6" b="T7"/>
            <a:pathLst>
              <a:path w="1" h="312">
                <a:moveTo>
                  <a:pt x="0" y="0"/>
                </a:moveTo>
                <a:lnTo>
                  <a:pt x="1" y="312"/>
                </a:lnTo>
              </a:path>
            </a:pathLst>
          </a:custGeom>
          <a:noFill/>
          <a:ln w="38100" cap="rnd"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90" name="Freeform 31"/>
          <p:cNvSpPr>
            <a:spLocks/>
          </p:cNvSpPr>
          <p:nvPr/>
        </p:nvSpPr>
        <p:spPr bwMode="auto">
          <a:xfrm>
            <a:off x="3275013" y="5038725"/>
            <a:ext cx="1587" cy="1187450"/>
          </a:xfrm>
          <a:custGeom>
            <a:avLst/>
            <a:gdLst>
              <a:gd name="T0" fmla="*/ 0 w 1"/>
              <a:gd name="T1" fmla="*/ 0 h 543"/>
              <a:gd name="T2" fmla="*/ 0 w 1"/>
              <a:gd name="T3" fmla="*/ 543 h 543"/>
              <a:gd name="T4" fmla="*/ 0 w 1"/>
              <a:gd name="T5" fmla="*/ 0 h 543"/>
              <a:gd name="T6" fmla="*/ 1 w 1"/>
              <a:gd name="T7" fmla="*/ 543 h 543"/>
            </a:gdLst>
            <a:ahLst/>
            <a:cxnLst>
              <a:cxn ang="0">
                <a:pos x="T0" y="T1"/>
              </a:cxn>
              <a:cxn ang="0">
                <a:pos x="T2" y="T3"/>
              </a:cxn>
            </a:cxnLst>
            <a:rect l="T4" t="T5" r="T6" b="T7"/>
            <a:pathLst>
              <a:path w="1" h="543">
                <a:moveTo>
                  <a:pt x="0" y="0"/>
                </a:moveTo>
                <a:lnTo>
                  <a:pt x="0" y="543"/>
                </a:lnTo>
              </a:path>
            </a:pathLst>
          </a:custGeom>
          <a:noFill/>
          <a:ln w="381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91" name="Freeform 32"/>
          <p:cNvSpPr>
            <a:spLocks noChangeAspect="1"/>
          </p:cNvSpPr>
          <p:nvPr/>
        </p:nvSpPr>
        <p:spPr bwMode="auto">
          <a:xfrm>
            <a:off x="1258888" y="4837113"/>
            <a:ext cx="2563812" cy="1136650"/>
          </a:xfrm>
          <a:custGeom>
            <a:avLst/>
            <a:gdLst>
              <a:gd name="T0" fmla="*/ 1584 w 1620"/>
              <a:gd name="T1" fmla="*/ 0 h 480"/>
              <a:gd name="T2" fmla="*/ 0 w 1620"/>
              <a:gd name="T3" fmla="*/ 480 h 480"/>
              <a:gd name="T4" fmla="*/ 1620 w 1620"/>
              <a:gd name="T5" fmla="*/ 468 h 480"/>
              <a:gd name="T6" fmla="*/ 0 w 1620"/>
              <a:gd name="T7" fmla="*/ 0 h 480"/>
              <a:gd name="T8" fmla="*/ 1620 w 1620"/>
              <a:gd name="T9" fmla="*/ 480 h 480"/>
            </a:gdLst>
            <a:ahLst/>
            <a:cxnLst>
              <a:cxn ang="0">
                <a:pos x="T0" y="T1"/>
              </a:cxn>
              <a:cxn ang="0">
                <a:pos x="T2" y="T3"/>
              </a:cxn>
              <a:cxn ang="0">
                <a:pos x="T4" y="T5"/>
              </a:cxn>
            </a:cxnLst>
            <a:rect l="T6" t="T7" r="T8" b="T9"/>
            <a:pathLst>
              <a:path w="1620" h="480">
                <a:moveTo>
                  <a:pt x="1584" y="0"/>
                </a:moveTo>
                <a:lnTo>
                  <a:pt x="0" y="480"/>
                </a:lnTo>
                <a:lnTo>
                  <a:pt x="1620" y="468"/>
                </a:lnTo>
              </a:path>
            </a:pathLst>
          </a:custGeom>
          <a:noFill/>
          <a:ln w="38100" cap="rnd" cmpd="sng">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92" name="Line 33"/>
          <p:cNvSpPr>
            <a:spLocks noChangeAspect="1" noChangeShapeType="1"/>
          </p:cNvSpPr>
          <p:nvPr/>
        </p:nvSpPr>
        <p:spPr bwMode="auto">
          <a:xfrm>
            <a:off x="2989263" y="6189663"/>
            <a:ext cx="646112" cy="0"/>
          </a:xfrm>
          <a:prstGeom prst="line">
            <a:avLst/>
          </a:prstGeom>
          <a:noFill/>
          <a:ln w="25400" cmpd="sng">
            <a:solidFill>
              <a:srgbClr val="000066"/>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93" name="Freeform 34"/>
          <p:cNvSpPr>
            <a:spLocks noChangeAspect="1"/>
          </p:cNvSpPr>
          <p:nvPr/>
        </p:nvSpPr>
        <p:spPr bwMode="auto">
          <a:xfrm>
            <a:off x="2679700" y="4475163"/>
            <a:ext cx="271463" cy="133350"/>
          </a:xfrm>
          <a:custGeom>
            <a:avLst/>
            <a:gdLst>
              <a:gd name="T0" fmla="*/ 164 w 164"/>
              <a:gd name="T1" fmla="*/ 0 h 81"/>
              <a:gd name="T2" fmla="*/ 0 w 164"/>
              <a:gd name="T3" fmla="*/ 81 h 81"/>
              <a:gd name="T4" fmla="*/ 0 w 164"/>
              <a:gd name="T5" fmla="*/ 0 h 81"/>
              <a:gd name="T6" fmla="*/ 164 w 164"/>
              <a:gd name="T7" fmla="*/ 81 h 81"/>
            </a:gdLst>
            <a:ahLst/>
            <a:cxnLst>
              <a:cxn ang="0">
                <a:pos x="T0" y="T1"/>
              </a:cxn>
              <a:cxn ang="0">
                <a:pos x="T2" y="T3"/>
              </a:cxn>
            </a:cxnLst>
            <a:rect l="T4" t="T5" r="T6" b="T7"/>
            <a:pathLst>
              <a:path w="164" h="81">
                <a:moveTo>
                  <a:pt x="164" y="0"/>
                </a:moveTo>
                <a:lnTo>
                  <a:pt x="0" y="81"/>
                </a:lnTo>
              </a:path>
            </a:pathLst>
          </a:custGeom>
          <a:noFill/>
          <a:ln w="9525" cap="rnd" cmpd="sng">
            <a:solidFill>
              <a:srgbClr val="0000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94" name="Freeform 35"/>
          <p:cNvSpPr>
            <a:spLocks noChangeAspect="1"/>
          </p:cNvSpPr>
          <p:nvPr/>
        </p:nvSpPr>
        <p:spPr bwMode="auto">
          <a:xfrm>
            <a:off x="3330575" y="4102100"/>
            <a:ext cx="284163" cy="835025"/>
          </a:xfrm>
          <a:custGeom>
            <a:avLst/>
            <a:gdLst>
              <a:gd name="T0" fmla="*/ 172 w 172"/>
              <a:gd name="T1" fmla="*/ 510 h 510"/>
              <a:gd name="T2" fmla="*/ 0 w 172"/>
              <a:gd name="T3" fmla="*/ 0 h 510"/>
              <a:gd name="T4" fmla="*/ 0 w 172"/>
              <a:gd name="T5" fmla="*/ 0 h 510"/>
              <a:gd name="T6" fmla="*/ 172 w 172"/>
              <a:gd name="T7" fmla="*/ 510 h 510"/>
            </a:gdLst>
            <a:ahLst/>
            <a:cxnLst>
              <a:cxn ang="0">
                <a:pos x="T0" y="T1"/>
              </a:cxn>
              <a:cxn ang="0">
                <a:pos x="T2" y="T3"/>
              </a:cxn>
            </a:cxnLst>
            <a:rect l="T4" t="T5" r="T6" b="T7"/>
            <a:pathLst>
              <a:path w="172" h="510">
                <a:moveTo>
                  <a:pt x="172" y="510"/>
                </a:moveTo>
                <a:lnTo>
                  <a:pt x="0" y="0"/>
                </a:lnTo>
              </a:path>
            </a:pathLst>
          </a:custGeom>
          <a:noFill/>
          <a:ln w="9525" cap="rnd"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95" name="Freeform 36"/>
          <p:cNvSpPr>
            <a:spLocks noChangeAspect="1"/>
          </p:cNvSpPr>
          <p:nvPr/>
        </p:nvSpPr>
        <p:spPr bwMode="auto">
          <a:xfrm>
            <a:off x="3130550" y="4632325"/>
            <a:ext cx="160338" cy="376238"/>
          </a:xfrm>
          <a:custGeom>
            <a:avLst/>
            <a:gdLst>
              <a:gd name="T0" fmla="*/ 96 w 96"/>
              <a:gd name="T1" fmla="*/ 230 h 230"/>
              <a:gd name="T2" fmla="*/ 0 w 96"/>
              <a:gd name="T3" fmla="*/ 0 h 230"/>
              <a:gd name="T4" fmla="*/ 0 w 96"/>
              <a:gd name="T5" fmla="*/ 0 h 230"/>
              <a:gd name="T6" fmla="*/ 96 w 96"/>
              <a:gd name="T7" fmla="*/ 230 h 230"/>
            </a:gdLst>
            <a:ahLst/>
            <a:cxnLst>
              <a:cxn ang="0">
                <a:pos x="T0" y="T1"/>
              </a:cxn>
              <a:cxn ang="0">
                <a:pos x="T2" y="T3"/>
              </a:cxn>
            </a:cxnLst>
            <a:rect l="T4" t="T5" r="T6" b="T7"/>
            <a:pathLst>
              <a:path w="96" h="230">
                <a:moveTo>
                  <a:pt x="96" y="230"/>
                </a:moveTo>
                <a:lnTo>
                  <a:pt x="0" y="0"/>
                </a:lnTo>
              </a:path>
            </a:pathLst>
          </a:custGeom>
          <a:noFill/>
          <a:ln w="9525" cap="rnd"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96" name="Freeform 37"/>
          <p:cNvSpPr>
            <a:spLocks noChangeAspect="1"/>
          </p:cNvSpPr>
          <p:nvPr/>
        </p:nvSpPr>
        <p:spPr bwMode="auto">
          <a:xfrm>
            <a:off x="2592388" y="4389438"/>
            <a:ext cx="317500" cy="804862"/>
          </a:xfrm>
          <a:custGeom>
            <a:avLst/>
            <a:gdLst>
              <a:gd name="T0" fmla="*/ 191 w 191"/>
              <a:gd name="T1" fmla="*/ 492 h 492"/>
              <a:gd name="T2" fmla="*/ 0 w 191"/>
              <a:gd name="T3" fmla="*/ 0 h 492"/>
              <a:gd name="T4" fmla="*/ 0 w 191"/>
              <a:gd name="T5" fmla="*/ 0 h 492"/>
              <a:gd name="T6" fmla="*/ 191 w 191"/>
              <a:gd name="T7" fmla="*/ 492 h 492"/>
            </a:gdLst>
            <a:ahLst/>
            <a:cxnLst>
              <a:cxn ang="0">
                <a:pos x="T0" y="T1"/>
              </a:cxn>
              <a:cxn ang="0">
                <a:pos x="T2" y="T3"/>
              </a:cxn>
            </a:cxnLst>
            <a:rect l="T4" t="T5" r="T6" b="T7"/>
            <a:pathLst>
              <a:path w="191" h="492">
                <a:moveTo>
                  <a:pt x="191" y="492"/>
                </a:moveTo>
                <a:lnTo>
                  <a:pt x="0" y="0"/>
                </a:lnTo>
              </a:path>
            </a:pathLst>
          </a:custGeom>
          <a:noFill/>
          <a:ln w="9525" cap="rnd"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97" name="Freeform 38"/>
          <p:cNvSpPr>
            <a:spLocks noChangeAspect="1"/>
          </p:cNvSpPr>
          <p:nvPr/>
        </p:nvSpPr>
        <p:spPr bwMode="auto">
          <a:xfrm>
            <a:off x="3130550" y="4268788"/>
            <a:ext cx="279400" cy="128587"/>
          </a:xfrm>
          <a:custGeom>
            <a:avLst/>
            <a:gdLst>
              <a:gd name="T0" fmla="*/ 0 w 169"/>
              <a:gd name="T1" fmla="*/ 79 h 79"/>
              <a:gd name="T2" fmla="*/ 169 w 169"/>
              <a:gd name="T3" fmla="*/ 0 h 79"/>
              <a:gd name="T4" fmla="*/ 0 w 169"/>
              <a:gd name="T5" fmla="*/ 0 h 79"/>
              <a:gd name="T6" fmla="*/ 169 w 169"/>
              <a:gd name="T7" fmla="*/ 79 h 79"/>
            </a:gdLst>
            <a:ahLst/>
            <a:cxnLst>
              <a:cxn ang="0">
                <a:pos x="T0" y="T1"/>
              </a:cxn>
              <a:cxn ang="0">
                <a:pos x="T2" y="T3"/>
              </a:cxn>
            </a:cxnLst>
            <a:rect l="T4" t="T5" r="T6" b="T7"/>
            <a:pathLst>
              <a:path w="169" h="79">
                <a:moveTo>
                  <a:pt x="0" y="79"/>
                </a:moveTo>
                <a:lnTo>
                  <a:pt x="169" y="0"/>
                </a:lnTo>
              </a:path>
            </a:pathLst>
          </a:custGeom>
          <a:noFill/>
          <a:ln w="9525" cap="rnd" cmpd="sng">
            <a:solidFill>
              <a:srgbClr val="0000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0998" name="Rectangle 39"/>
          <p:cNvSpPr>
            <a:spLocks noChangeAspect="1" noChangeArrowheads="1"/>
          </p:cNvSpPr>
          <p:nvPr/>
        </p:nvSpPr>
        <p:spPr bwMode="auto">
          <a:xfrm>
            <a:off x="2851150" y="4229100"/>
            <a:ext cx="3889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rPr>
              <a:t>b</a:t>
            </a:r>
          </a:p>
        </p:txBody>
      </p:sp>
      <p:sp>
        <p:nvSpPr>
          <p:cNvPr id="40999" name="Rectangle 40"/>
          <p:cNvSpPr>
            <a:spLocks noChangeAspect="1" noChangeArrowheads="1"/>
          </p:cNvSpPr>
          <p:nvPr/>
        </p:nvSpPr>
        <p:spPr bwMode="auto">
          <a:xfrm>
            <a:off x="3109913" y="4310063"/>
            <a:ext cx="3873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rPr>
              <a:t>a</a:t>
            </a:r>
          </a:p>
        </p:txBody>
      </p:sp>
      <p:sp>
        <p:nvSpPr>
          <p:cNvPr id="41000" name="Freeform 41"/>
          <p:cNvSpPr>
            <a:spLocks noChangeAspect="1"/>
          </p:cNvSpPr>
          <p:nvPr/>
        </p:nvSpPr>
        <p:spPr bwMode="auto">
          <a:xfrm>
            <a:off x="3200400" y="4638675"/>
            <a:ext cx="338138" cy="179388"/>
          </a:xfrm>
          <a:custGeom>
            <a:avLst/>
            <a:gdLst>
              <a:gd name="T0" fmla="*/ 203 w 203"/>
              <a:gd name="T1" fmla="*/ 0 h 110"/>
              <a:gd name="T2" fmla="*/ 0 w 203"/>
              <a:gd name="T3" fmla="*/ 110 h 110"/>
              <a:gd name="T4" fmla="*/ 0 w 203"/>
              <a:gd name="T5" fmla="*/ 0 h 110"/>
              <a:gd name="T6" fmla="*/ 203 w 203"/>
              <a:gd name="T7" fmla="*/ 110 h 110"/>
            </a:gdLst>
            <a:ahLst/>
            <a:cxnLst>
              <a:cxn ang="0">
                <a:pos x="T0" y="T1"/>
              </a:cxn>
              <a:cxn ang="0">
                <a:pos x="T2" y="T3"/>
              </a:cxn>
            </a:cxnLst>
            <a:rect l="T4" t="T5" r="T6" b="T7"/>
            <a:pathLst>
              <a:path w="203" h="110">
                <a:moveTo>
                  <a:pt x="203" y="0"/>
                </a:moveTo>
                <a:lnTo>
                  <a:pt x="0" y="110"/>
                </a:lnTo>
              </a:path>
            </a:pathLst>
          </a:custGeom>
          <a:noFill/>
          <a:ln w="9525" cap="rnd" cmpd="sng">
            <a:solidFill>
              <a:srgbClr val="000066"/>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1001" name="Rectangle 42"/>
          <p:cNvSpPr>
            <a:spLocks noChangeAspect="1" noChangeArrowheads="1"/>
          </p:cNvSpPr>
          <p:nvPr/>
        </p:nvSpPr>
        <p:spPr bwMode="auto">
          <a:xfrm>
            <a:off x="3492500" y="5902325"/>
            <a:ext cx="717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i="1">
                <a:solidFill>
                  <a:srgbClr val="000000"/>
                </a:solidFill>
                <a:latin typeface="Times New Roman" panose="02020603050405020304" pitchFamily="18" charset="0"/>
              </a:rPr>
              <a:t>d</a:t>
            </a:r>
          </a:p>
        </p:txBody>
      </p:sp>
      <p:sp>
        <p:nvSpPr>
          <p:cNvPr id="41002" name="Rectangle 43"/>
          <p:cNvSpPr>
            <a:spLocks noChangeAspect="1" noChangeArrowheads="1"/>
          </p:cNvSpPr>
          <p:nvPr/>
        </p:nvSpPr>
        <p:spPr bwMode="auto">
          <a:xfrm>
            <a:off x="2343150" y="5300663"/>
            <a:ext cx="71596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800" b="1" i="1">
                <a:solidFill>
                  <a:srgbClr val="000000"/>
                </a:solidFill>
                <a:latin typeface="Times New Roman" panose="02020603050405020304" pitchFamily="18" charset="0"/>
              </a:rPr>
              <a:t>d</a:t>
            </a:r>
            <a:r>
              <a:rPr lang="en-US" sz="2800" b="1" i="1" baseline="-25000">
                <a:solidFill>
                  <a:srgbClr val="000000"/>
                </a:solidFill>
                <a:latin typeface="Times New Roman" panose="02020603050405020304" pitchFamily="18" charset="0"/>
              </a:rPr>
              <a:t>k</a:t>
            </a:r>
            <a:r>
              <a:rPr lang="en-US" sz="2800" b="1" baseline="-25000">
                <a:solidFill>
                  <a:srgbClr val="000000"/>
                </a:solidFill>
                <a:latin typeface="Times New Roman" panose="02020603050405020304" pitchFamily="18" charset="0"/>
              </a:rPr>
              <a:t>-1</a:t>
            </a:r>
          </a:p>
        </p:txBody>
      </p:sp>
      <p:sp>
        <p:nvSpPr>
          <p:cNvPr id="41003" name="Rectangle 44"/>
          <p:cNvSpPr>
            <a:spLocks noChangeAspect="1" noChangeArrowheads="1"/>
          </p:cNvSpPr>
          <p:nvPr/>
        </p:nvSpPr>
        <p:spPr bwMode="auto">
          <a:xfrm>
            <a:off x="3494088" y="5181600"/>
            <a:ext cx="7175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800" b="1" i="1">
                <a:solidFill>
                  <a:srgbClr val="000000"/>
                </a:solidFill>
                <a:latin typeface="Times New Roman" panose="02020603050405020304" pitchFamily="18" charset="0"/>
              </a:rPr>
              <a:t>d</a:t>
            </a:r>
            <a:r>
              <a:rPr lang="en-US" sz="2800" b="1" i="1" baseline="-25000">
                <a:solidFill>
                  <a:srgbClr val="000000"/>
                </a:solidFill>
                <a:latin typeface="Times New Roman" panose="02020603050405020304" pitchFamily="18" charset="0"/>
              </a:rPr>
              <a:t>k</a:t>
            </a:r>
            <a:endParaRPr lang="en-US" sz="2800" b="1" baseline="-25000">
              <a:solidFill>
                <a:srgbClr val="000000"/>
              </a:solidFill>
              <a:latin typeface="Times New Roman" panose="02020603050405020304" pitchFamily="18" charset="0"/>
            </a:endParaRPr>
          </a:p>
        </p:txBody>
      </p:sp>
      <p:grpSp>
        <p:nvGrpSpPr>
          <p:cNvPr id="41004" name="Group 45"/>
          <p:cNvGrpSpPr>
            <a:grpSpLocks/>
          </p:cNvGrpSpPr>
          <p:nvPr/>
        </p:nvGrpSpPr>
        <p:grpSpPr bwMode="auto">
          <a:xfrm>
            <a:off x="2836863" y="4814888"/>
            <a:ext cx="520700" cy="519112"/>
            <a:chOff x="0" y="0"/>
            <a:chExt cx="328" cy="327"/>
          </a:xfrm>
        </p:grpSpPr>
        <p:sp>
          <p:nvSpPr>
            <p:cNvPr id="41005" name="Oval 46"/>
            <p:cNvSpPr>
              <a:spLocks noChangeAspect="1" noChangeArrowheads="1"/>
            </p:cNvSpPr>
            <p:nvPr/>
          </p:nvSpPr>
          <p:spPr bwMode="auto">
            <a:xfrm>
              <a:off x="237" y="104"/>
              <a:ext cx="91" cy="91"/>
            </a:xfrm>
            <a:prstGeom prst="ellipse">
              <a:avLst/>
            </a:prstGeom>
            <a:solidFill>
              <a:schemeClr val="tx2"/>
            </a:solidFill>
            <a:ln w="9525" cmpd="sng">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2800" b="1">
                <a:solidFill>
                  <a:srgbClr val="000000"/>
                </a:solidFill>
                <a:latin typeface="Times New Roman" panose="02020603050405020304" pitchFamily="18" charset="0"/>
              </a:endParaRPr>
            </a:p>
          </p:txBody>
        </p:sp>
        <p:sp>
          <p:nvSpPr>
            <p:cNvPr id="41006" name="Text Box 47"/>
            <p:cNvSpPr txBox="1">
              <a:spLocks noChangeArrowheads="1"/>
            </p:cNvSpPr>
            <p:nvPr/>
          </p:nvSpPr>
          <p:spPr bwMode="auto">
            <a:xfrm>
              <a:off x="0"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sz="2800" b="1">
                  <a:solidFill>
                    <a:srgbClr val="000000"/>
                  </a:solidFill>
                  <a:latin typeface="Times New Roman" panose="02020603050405020304" pitchFamily="18" charset="0"/>
                </a:rPr>
                <a:t>P</a:t>
              </a:r>
            </a:p>
          </p:txBody>
        </p:sp>
      </p:grpSp>
      <p:sp>
        <p:nvSpPr>
          <p:cNvPr id="41007" name="Rectangle 48"/>
          <p:cNvSpPr>
            <a:spLocks noChangeArrowheads="1"/>
          </p:cNvSpPr>
          <p:nvPr/>
        </p:nvSpPr>
        <p:spPr bwMode="auto">
          <a:xfrm>
            <a:off x="4086225" y="4724400"/>
            <a:ext cx="6286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sz="2800" b="1" i="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sz="2800" b="1" i="1">
                <a:solidFill>
                  <a:srgbClr val="000000"/>
                </a:solidFill>
                <a:latin typeface="Times New Roman" panose="02020603050405020304" pitchFamily="18" charset="0"/>
                <a:cs typeface="Times New Roman" panose="02020603050405020304" pitchFamily="18" charset="0"/>
              </a:rPr>
              <a:t>h</a:t>
            </a:r>
          </a:p>
        </p:txBody>
      </p:sp>
      <p:grpSp>
        <p:nvGrpSpPr>
          <p:cNvPr id="41008" name="Group 49"/>
          <p:cNvGrpSpPr>
            <a:grpSpLocks/>
          </p:cNvGrpSpPr>
          <p:nvPr/>
        </p:nvGrpSpPr>
        <p:grpSpPr bwMode="auto">
          <a:xfrm>
            <a:off x="3319463" y="4868863"/>
            <a:ext cx="1036637" cy="241300"/>
            <a:chOff x="0" y="0"/>
            <a:chExt cx="653" cy="152"/>
          </a:xfrm>
        </p:grpSpPr>
        <p:sp>
          <p:nvSpPr>
            <p:cNvPr id="41009" name="Line 50"/>
            <p:cNvSpPr>
              <a:spLocks noChangeShapeType="1"/>
            </p:cNvSpPr>
            <p:nvPr/>
          </p:nvSpPr>
          <p:spPr bwMode="auto">
            <a:xfrm>
              <a:off x="0" y="134"/>
              <a:ext cx="653" cy="0"/>
            </a:xfrm>
            <a:prstGeom prst="line">
              <a:avLst/>
            </a:prstGeom>
            <a:noFill/>
            <a:ln w="9525" cap="rnd" cmpd="sng">
              <a:solidFill>
                <a:srgbClr val="0000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1010" name="Line 51"/>
            <p:cNvSpPr>
              <a:spLocks noChangeShapeType="1"/>
            </p:cNvSpPr>
            <p:nvPr/>
          </p:nvSpPr>
          <p:spPr bwMode="auto">
            <a:xfrm flipV="1">
              <a:off x="199" y="34"/>
              <a:ext cx="385" cy="0"/>
            </a:xfrm>
            <a:prstGeom prst="line">
              <a:avLst/>
            </a:prstGeom>
            <a:noFill/>
            <a:ln w="9525" cap="rnd" cmpd="sng">
              <a:solidFill>
                <a:srgbClr val="00006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1011" name="Line 52"/>
            <p:cNvSpPr>
              <a:spLocks noChangeShapeType="1"/>
            </p:cNvSpPr>
            <p:nvPr/>
          </p:nvSpPr>
          <p:spPr bwMode="auto">
            <a:xfrm flipV="1">
              <a:off x="426" y="0"/>
              <a:ext cx="0" cy="152"/>
            </a:xfrm>
            <a:prstGeom prst="line">
              <a:avLst/>
            </a:prstGeom>
            <a:noFill/>
            <a:ln w="9525" cap="rnd" cmpd="sng">
              <a:solidFill>
                <a:srgbClr val="00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41012" name="Line 53"/>
          <p:cNvSpPr>
            <a:spLocks noChangeShapeType="1"/>
          </p:cNvSpPr>
          <p:nvPr/>
        </p:nvSpPr>
        <p:spPr bwMode="auto">
          <a:xfrm>
            <a:off x="2914650" y="5254625"/>
            <a:ext cx="719138" cy="0"/>
          </a:xfrm>
          <a:prstGeom prst="line">
            <a:avLst/>
          </a:prstGeom>
          <a:noFill/>
          <a:ln w="38100" cmpd="sng">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41013" name="Object 53"/>
          <p:cNvGraphicFramePr>
            <a:graphicFrameLocks noChangeAspect="1"/>
          </p:cNvGraphicFramePr>
          <p:nvPr/>
        </p:nvGraphicFramePr>
        <p:xfrm>
          <a:off x="7315200" y="2928938"/>
          <a:ext cx="1049338" cy="1073150"/>
        </p:xfrm>
        <a:graphic>
          <a:graphicData uri="http://schemas.openxmlformats.org/presentationml/2006/ole">
            <mc:AlternateContent xmlns:mc="http://schemas.openxmlformats.org/markup-compatibility/2006">
              <mc:Choice xmlns:v="urn:schemas-microsoft-com:vml" Requires="v">
                <p:oleObj spid="_x0000_s21524" r:id="rId7" imgW="420328" imgH="433056" progId="Equation.DSMT4">
                  <p:embed/>
                </p:oleObj>
              </mc:Choice>
              <mc:Fallback>
                <p:oleObj r:id="rId7" imgW="420328" imgH="43305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2928938"/>
                        <a:ext cx="1049338"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4" name="Rectangle 55"/>
          <p:cNvSpPr>
            <a:spLocks noChangeArrowheads="1"/>
          </p:cNvSpPr>
          <p:nvPr/>
        </p:nvSpPr>
        <p:spPr bwMode="auto">
          <a:xfrm>
            <a:off x="107950" y="690563"/>
            <a:ext cx="4895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a:t>
            </a:r>
            <a:r>
              <a:rPr lang="en-US" sz="2800" b="1">
                <a:solidFill>
                  <a:srgbClr val="000000"/>
                </a:solidFill>
                <a:latin typeface="Times New Roman" panose="02020603050405020304" pitchFamily="18" charset="0"/>
                <a:cs typeface="Times New Roman" panose="02020603050405020304" pitchFamily="18" charset="0"/>
              </a:rPr>
              <a:t>2</a:t>
            </a:r>
            <a:r>
              <a:rPr lang="zh-CN" altLang="en-US" sz="2800" b="1">
                <a:solidFill>
                  <a:srgbClr val="000000"/>
                </a:solidFill>
                <a:latin typeface="Times New Roman" panose="02020603050405020304" pitchFamily="18" charset="0"/>
                <a:cs typeface="Times New Roman" panose="02020603050405020304" pitchFamily="18" charset="0"/>
              </a:rPr>
              <a:t>）证明凹槽的深度：</a:t>
            </a:r>
          </a:p>
        </p:txBody>
      </p:sp>
      <p:graphicFrame>
        <p:nvGraphicFramePr>
          <p:cNvPr id="41015" name="Object 55"/>
          <p:cNvGraphicFramePr>
            <a:graphicFrameLocks noChangeAspect="1"/>
          </p:cNvGraphicFramePr>
          <p:nvPr/>
        </p:nvGraphicFramePr>
        <p:xfrm>
          <a:off x="3930650" y="644525"/>
          <a:ext cx="1649413" cy="1055688"/>
        </p:xfrm>
        <a:graphic>
          <a:graphicData uri="http://schemas.openxmlformats.org/presentationml/2006/ole">
            <mc:AlternateContent xmlns:mc="http://schemas.openxmlformats.org/markup-compatibility/2006">
              <mc:Choice xmlns:v="urn:schemas-microsoft-com:vml" Requires="v">
                <p:oleObj spid="_x0000_s21525" r:id="rId9" imgW="610447" imgH="394359" progId="Equation.DSMT4">
                  <p:embed/>
                </p:oleObj>
              </mc:Choice>
              <mc:Fallback>
                <p:oleObj r:id="rId9" imgW="610447" imgH="39435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0650" y="644525"/>
                        <a:ext cx="1649413"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6" name="Rectangle 59"/>
          <p:cNvSpPr>
            <a:spLocks noChangeArrowheads="1"/>
          </p:cNvSpPr>
          <p:nvPr/>
        </p:nvSpPr>
        <p:spPr bwMode="auto">
          <a:xfrm>
            <a:off x="2286000" y="1860550"/>
            <a:ext cx="5834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rPr>
              <a:t>由图中相似直角三角形可知：</a:t>
            </a:r>
          </a:p>
        </p:txBody>
      </p:sp>
    </p:spTree>
    <p:extLst>
      <p:ext uri="{BB962C8B-B14F-4D97-AF65-F5344CB8AC3E}">
        <p14:creationId xmlns:p14="http://schemas.microsoft.com/office/powerpoint/2010/main" val="1209678203"/>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08"/>
                                        </p:tgtEl>
                                        <p:attrNameLst>
                                          <p:attrName>style.visibility</p:attrName>
                                        </p:attrNameLst>
                                      </p:cBhvr>
                                      <p:to>
                                        <p:strVal val="visible"/>
                                      </p:to>
                                    </p:set>
                                    <p:animEffect transition="in" filter="wipe(left)">
                                      <p:cBhvr>
                                        <p:cTn id="7" dur="500"/>
                                        <p:tgtEl>
                                          <p:spTgt spid="41008"/>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10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1012"/>
                                        </p:tgtEl>
                                        <p:attrNameLst>
                                          <p:attrName>style.visibility</p:attrName>
                                        </p:attrNameLst>
                                      </p:cBhvr>
                                      <p:to>
                                        <p:strVal val="visible"/>
                                      </p:to>
                                    </p:set>
                                    <p:animEffect transition="in" filter="wipe(left)">
                                      <p:cBhvr>
                                        <p:cTn id="15" dur="500"/>
                                        <p:tgtEl>
                                          <p:spTgt spid="410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1016"/>
                                        </p:tgtEl>
                                        <p:attrNameLst>
                                          <p:attrName>style.visibility</p:attrName>
                                        </p:attrNameLst>
                                      </p:cBhvr>
                                      <p:to>
                                        <p:strVal val="visible"/>
                                      </p:to>
                                    </p:set>
                                    <p:animEffect transition="in" filter="wipe(left)">
                                      <p:cBhvr>
                                        <p:cTn id="20" dur="500"/>
                                        <p:tgtEl>
                                          <p:spTgt spid="410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0963"/>
                                        </p:tgtEl>
                                        <p:attrNameLst>
                                          <p:attrName>style.visibility</p:attrName>
                                        </p:attrNameLst>
                                      </p:cBhvr>
                                      <p:to>
                                        <p:strVal val="visible"/>
                                      </p:to>
                                    </p:set>
                                    <p:animEffect transition="in" filter="wipe(left)">
                                      <p:cBhvr>
                                        <p:cTn id="25" dur="500"/>
                                        <p:tgtEl>
                                          <p:spTgt spid="409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1013"/>
                                        </p:tgtEl>
                                        <p:attrNameLst>
                                          <p:attrName>style.visibility</p:attrName>
                                        </p:attrNameLst>
                                      </p:cBhvr>
                                      <p:to>
                                        <p:strVal val="visible"/>
                                      </p:to>
                                    </p:set>
                                    <p:animEffect transition="in" filter="wipe(left)">
                                      <p:cBhvr>
                                        <p:cTn id="30" dur="500"/>
                                        <p:tgtEl>
                                          <p:spTgt spid="410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40962"/>
                                        </p:tgtEl>
                                        <p:attrNameLst>
                                          <p:attrName>style.visibility</p:attrName>
                                        </p:attrNameLst>
                                      </p:cBhvr>
                                      <p:to>
                                        <p:strVal val="visible"/>
                                      </p:to>
                                    </p:set>
                                    <p:anim calcmode="lin" valueType="num">
                                      <p:cBhvr>
                                        <p:cTn id="35" dur="500" fill="hold"/>
                                        <p:tgtEl>
                                          <p:spTgt spid="40962"/>
                                        </p:tgtEl>
                                        <p:attrNameLst>
                                          <p:attrName>ppt_w</p:attrName>
                                        </p:attrNameLst>
                                      </p:cBhvr>
                                      <p:tavLst>
                                        <p:tav tm="0">
                                          <p:val>
                                            <p:fltVal val="0"/>
                                          </p:val>
                                        </p:tav>
                                        <p:tav tm="100000">
                                          <p:val>
                                            <p:strVal val="#ppt_w"/>
                                          </p:val>
                                        </p:tav>
                                      </p:tavLst>
                                    </p:anim>
                                    <p:anim calcmode="lin" valueType="num">
                                      <p:cBhvr>
                                        <p:cTn id="36" dur="500" fill="hold"/>
                                        <p:tgtEl>
                                          <p:spTgt spid="409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7" grpId="0" autoUpdateAnimBg="0"/>
      <p:bldP spid="41012" grpId="0" animBg="1"/>
      <p:bldP spid="4101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2041" t="1096" r="26887" b="266"/>
          <a:stretch/>
        </p:blipFill>
        <p:spPr>
          <a:xfrm>
            <a:off x="141667" y="615776"/>
            <a:ext cx="8834907" cy="3196369"/>
          </a:xfrm>
          <a:prstGeom prst="rect">
            <a:avLst/>
          </a:prstGeom>
        </p:spPr>
      </p:pic>
      <p:pic>
        <p:nvPicPr>
          <p:cNvPr id="4" name="图片 3"/>
          <p:cNvPicPr>
            <a:picLocks noChangeAspect="1"/>
          </p:cNvPicPr>
          <p:nvPr/>
        </p:nvPicPr>
        <p:blipFill rotWithShape="1">
          <a:blip r:embed="rId2"/>
          <a:srcRect l="75569" t="636" r="18" b="29542"/>
          <a:stretch/>
        </p:blipFill>
        <p:spPr>
          <a:xfrm>
            <a:off x="3284112" y="3812145"/>
            <a:ext cx="3438659" cy="2563735"/>
          </a:xfrm>
          <a:prstGeom prst="rect">
            <a:avLst/>
          </a:prstGeom>
        </p:spPr>
      </p:pic>
      <p:sp>
        <p:nvSpPr>
          <p:cNvPr id="5" name="文本框 4"/>
          <p:cNvSpPr txBox="1"/>
          <p:nvPr/>
        </p:nvSpPr>
        <p:spPr>
          <a:xfrm>
            <a:off x="141667" y="564260"/>
            <a:ext cx="393056" cy="584775"/>
          </a:xfrm>
          <a:prstGeom prst="rect">
            <a:avLst/>
          </a:prstGeom>
          <a:noFill/>
        </p:spPr>
        <p:txBody>
          <a:bodyPr wrap="none" rtlCol="0">
            <a:spAutoFit/>
          </a:bodyPr>
          <a:lstStyle/>
          <a:p>
            <a:r>
              <a:rPr lang="en-US" altLang="zh-CN" sz="3200" b="1" dirty="0" smtClean="0"/>
              <a:t>5</a:t>
            </a:r>
            <a:endParaRPr lang="zh-CN" altLang="en-US" sz="3200" b="1" dirty="0"/>
          </a:p>
        </p:txBody>
      </p:sp>
      <p:sp>
        <p:nvSpPr>
          <p:cNvPr id="6" name="文本框 5"/>
          <p:cNvSpPr txBox="1"/>
          <p:nvPr/>
        </p:nvSpPr>
        <p:spPr>
          <a:xfrm>
            <a:off x="5473521" y="2102801"/>
            <a:ext cx="442750" cy="646331"/>
          </a:xfrm>
          <a:prstGeom prst="rect">
            <a:avLst/>
          </a:prstGeom>
          <a:noFill/>
        </p:spPr>
        <p:txBody>
          <a:bodyPr wrap="none" rtlCol="0">
            <a:spAutoFit/>
          </a:bodyPr>
          <a:lstStyle/>
          <a:p>
            <a:r>
              <a:rPr lang="en-US" altLang="zh-CN" sz="3600" b="1" dirty="0" smtClean="0">
                <a:solidFill>
                  <a:srgbClr val="FF0000"/>
                </a:solidFill>
              </a:rPr>
              <a:t>C</a:t>
            </a:r>
            <a:endParaRPr lang="zh-CN" altLang="en-US" sz="3600" b="1" dirty="0">
              <a:solidFill>
                <a:srgbClr val="FF0000"/>
              </a:solidFill>
            </a:endParaRPr>
          </a:p>
        </p:txBody>
      </p:sp>
    </p:spTree>
    <p:extLst>
      <p:ext uri="{BB962C8B-B14F-4D97-AF65-F5344CB8AC3E}">
        <p14:creationId xmlns:p14="http://schemas.microsoft.com/office/powerpoint/2010/main" val="255385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2207" y="0"/>
            <a:ext cx="597693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4000" b="1" dirty="0">
                <a:solidFill>
                  <a:srgbClr val="FF0000"/>
                </a:solidFill>
                <a:effectLst>
                  <a:outerShdw blurRad="38100" dist="38100" dir="2700000" algn="tl">
                    <a:srgbClr val="C0C0C0"/>
                  </a:outerShdw>
                </a:effectLst>
                <a:latin typeface="仿宋_GB2312"/>
              </a:rPr>
              <a:t>第十三章  波动光学基础</a:t>
            </a:r>
          </a:p>
        </p:txBody>
      </p:sp>
      <p:sp>
        <p:nvSpPr>
          <p:cNvPr id="7" name="Text Box 7"/>
          <p:cNvSpPr txBox="1">
            <a:spLocks noChangeArrowheads="1"/>
          </p:cNvSpPr>
          <p:nvPr/>
        </p:nvSpPr>
        <p:spPr bwMode="auto">
          <a:xfrm>
            <a:off x="118368" y="606965"/>
            <a:ext cx="815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smtClean="0">
                <a:solidFill>
                  <a:srgbClr val="CC0000"/>
                </a:solidFill>
                <a:latin typeface="仿宋_GB2312"/>
              </a:rPr>
              <a:t>光程</a:t>
            </a:r>
            <a:r>
              <a:rPr lang="en-US" altLang="zh-CN" sz="2800" b="1" i="1" dirty="0">
                <a:solidFill>
                  <a:srgbClr val="CC0000"/>
                </a:solidFill>
                <a:latin typeface="仿宋_GB2312"/>
              </a:rPr>
              <a:t>L</a:t>
            </a:r>
            <a:r>
              <a:rPr lang="en-US" altLang="zh-CN" sz="2800" b="1" dirty="0">
                <a:solidFill>
                  <a:srgbClr val="CC0000"/>
                </a:solidFill>
                <a:latin typeface="仿宋_GB2312"/>
              </a:rPr>
              <a:t>:</a:t>
            </a:r>
            <a:r>
              <a:rPr lang="en-US" altLang="zh-CN" sz="2800" b="1" dirty="0">
                <a:solidFill>
                  <a:srgbClr val="000000"/>
                </a:solidFill>
                <a:latin typeface="仿宋_GB2312"/>
              </a:rPr>
              <a:t> </a:t>
            </a:r>
            <a:r>
              <a:rPr lang="zh-CN" altLang="en-US" sz="2800" b="1" dirty="0">
                <a:solidFill>
                  <a:srgbClr val="000000"/>
                </a:solidFill>
                <a:latin typeface="仿宋_GB2312"/>
              </a:rPr>
              <a:t>介质折射率与光的几何路程之积</a:t>
            </a:r>
            <a:endParaRPr lang="en-US" sz="2800" b="1" dirty="0">
              <a:solidFill>
                <a:srgbClr val="000000"/>
              </a:solidFill>
              <a:latin typeface="仿宋_GB2312"/>
            </a:endParaRPr>
          </a:p>
        </p:txBody>
      </p:sp>
      <p:grpSp>
        <p:nvGrpSpPr>
          <p:cNvPr id="15" name="Group 29"/>
          <p:cNvGrpSpPr>
            <a:grpSpLocks/>
          </p:cNvGrpSpPr>
          <p:nvPr/>
        </p:nvGrpSpPr>
        <p:grpSpPr bwMode="auto">
          <a:xfrm>
            <a:off x="5238056" y="1861089"/>
            <a:ext cx="3276600" cy="1803400"/>
            <a:chOff x="0" y="0"/>
            <a:chExt cx="2064" cy="1136"/>
          </a:xfrm>
        </p:grpSpPr>
        <p:sp>
          <p:nvSpPr>
            <p:cNvPr id="16" name="Rectangle 30"/>
            <p:cNvSpPr>
              <a:spLocks noChangeArrowheads="1"/>
            </p:cNvSpPr>
            <p:nvPr/>
          </p:nvSpPr>
          <p:spPr bwMode="auto">
            <a:xfrm>
              <a:off x="0" y="12"/>
              <a:ext cx="2064" cy="1108"/>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31"/>
            <p:cNvSpPr>
              <a:spLocks noChangeShapeType="1"/>
            </p:cNvSpPr>
            <p:nvPr/>
          </p:nvSpPr>
          <p:spPr bwMode="auto">
            <a:xfrm flipV="1">
              <a:off x="387" y="576"/>
              <a:ext cx="1290" cy="31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Text Box 32"/>
            <p:cNvSpPr txBox="1">
              <a:spLocks noChangeArrowheads="1"/>
            </p:cNvSpPr>
            <p:nvPr/>
          </p:nvSpPr>
          <p:spPr bwMode="auto">
            <a:xfrm>
              <a:off x="301" y="75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9" name="Line 33"/>
            <p:cNvSpPr>
              <a:spLocks noChangeShapeType="1"/>
            </p:cNvSpPr>
            <p:nvPr/>
          </p:nvSpPr>
          <p:spPr bwMode="auto">
            <a:xfrm>
              <a:off x="387" y="222"/>
              <a:ext cx="1290" cy="35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aphicFrame>
          <p:nvGraphicFramePr>
            <p:cNvPr id="20" name="Object 8"/>
            <p:cNvGraphicFramePr>
              <a:graphicFrameLocks noChangeAspect="1"/>
            </p:cNvGraphicFramePr>
            <p:nvPr/>
          </p:nvGraphicFramePr>
          <p:xfrm>
            <a:off x="178" y="77"/>
            <a:ext cx="206" cy="275"/>
          </p:xfrm>
          <a:graphic>
            <a:graphicData uri="http://schemas.openxmlformats.org/presentationml/2006/ole">
              <mc:AlternateContent xmlns:mc="http://schemas.openxmlformats.org/markup-compatibility/2006">
                <mc:Choice xmlns:v="urn:schemas-microsoft-com:vml" Requires="v">
                  <p:oleObj spid="_x0000_s16484" r:id="rId3" imgW="320140" imgH="473807" progId="Equation.3">
                    <p:embed/>
                  </p:oleObj>
                </mc:Choice>
                <mc:Fallback>
                  <p:oleObj r:id="rId3" imgW="320140" imgH="4738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 y="77"/>
                          <a:ext cx="20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Line 35"/>
            <p:cNvSpPr>
              <a:spLocks noChangeShapeType="1"/>
            </p:cNvSpPr>
            <p:nvPr/>
          </p:nvSpPr>
          <p:spPr bwMode="auto">
            <a:xfrm flipV="1">
              <a:off x="946" y="709"/>
              <a:ext cx="129" cy="45"/>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Line 36"/>
            <p:cNvSpPr>
              <a:spLocks noChangeShapeType="1"/>
            </p:cNvSpPr>
            <p:nvPr/>
          </p:nvSpPr>
          <p:spPr bwMode="auto">
            <a:xfrm>
              <a:off x="946" y="377"/>
              <a:ext cx="129" cy="44"/>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Text Box 37"/>
            <p:cNvSpPr txBox="1">
              <a:spLocks noChangeArrowheads="1"/>
            </p:cNvSpPr>
            <p:nvPr/>
          </p:nvSpPr>
          <p:spPr bwMode="auto">
            <a:xfrm>
              <a:off x="1548" y="310"/>
              <a:ext cx="38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p>
          </p:txBody>
        </p:sp>
        <p:graphicFrame>
          <p:nvGraphicFramePr>
            <p:cNvPr id="24" name="Object 12"/>
            <p:cNvGraphicFramePr>
              <a:graphicFrameLocks noChangeAspect="1"/>
            </p:cNvGraphicFramePr>
            <p:nvPr/>
          </p:nvGraphicFramePr>
          <p:xfrm>
            <a:off x="946" y="0"/>
            <a:ext cx="242" cy="399"/>
          </p:xfrm>
          <a:graphic>
            <a:graphicData uri="http://schemas.openxmlformats.org/presentationml/2006/ole">
              <mc:AlternateContent xmlns:mc="http://schemas.openxmlformats.org/markup-compatibility/2006">
                <mc:Choice xmlns:v="urn:schemas-microsoft-com:vml" Requires="v">
                  <p:oleObj spid="_x0000_s16485" r:id="rId5" imgW="128562" imgH="218556" progId="Equation.3">
                    <p:embed/>
                  </p:oleObj>
                </mc:Choice>
                <mc:Fallback>
                  <p:oleObj r:id="rId5" imgW="128562" imgH="21855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 y="0"/>
                          <a:ext cx="24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 Box 39"/>
            <p:cNvSpPr txBox="1">
              <a:spLocks noChangeArrowheads="1"/>
            </p:cNvSpPr>
            <p:nvPr/>
          </p:nvSpPr>
          <p:spPr bwMode="auto">
            <a:xfrm>
              <a:off x="301" y="97"/>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6" name="Rectangle 40"/>
            <p:cNvSpPr>
              <a:spLocks noChangeArrowheads="1"/>
            </p:cNvSpPr>
            <p:nvPr/>
          </p:nvSpPr>
          <p:spPr bwMode="auto">
            <a:xfrm>
              <a:off x="0" y="592"/>
              <a:ext cx="2064" cy="544"/>
            </a:xfrm>
            <a:prstGeom prst="rect">
              <a:avLst/>
            </a:prstGeom>
            <a:solidFill>
              <a:srgbClr val="FFC000">
                <a:alpha val="50195"/>
              </a:srgbClr>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7" name="Object 15"/>
            <p:cNvGraphicFramePr>
              <a:graphicFrameLocks noChangeAspect="1"/>
            </p:cNvGraphicFramePr>
            <p:nvPr/>
          </p:nvGraphicFramePr>
          <p:xfrm>
            <a:off x="144" y="739"/>
            <a:ext cx="192" cy="285"/>
          </p:xfrm>
          <a:graphic>
            <a:graphicData uri="http://schemas.openxmlformats.org/presentationml/2006/ole">
              <mc:AlternateContent xmlns:mc="http://schemas.openxmlformats.org/markup-compatibility/2006">
                <mc:Choice xmlns:v="urn:schemas-microsoft-com:vml" Requires="v">
                  <p:oleObj spid="_x0000_s16486" r:id="rId7" imgW="358557" imgH="473807" progId="Equation.3">
                    <p:embed/>
                  </p:oleObj>
                </mc:Choice>
                <mc:Fallback>
                  <p:oleObj r:id="rId7" imgW="358557" imgH="4738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 y="739"/>
                          <a:ext cx="19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16"/>
            <p:cNvGraphicFramePr>
              <a:graphicFrameLocks noChangeAspect="1"/>
            </p:cNvGraphicFramePr>
            <p:nvPr/>
          </p:nvGraphicFramePr>
          <p:xfrm>
            <a:off x="947" y="677"/>
            <a:ext cx="267" cy="387"/>
          </p:xfrm>
          <a:graphic>
            <a:graphicData uri="http://schemas.openxmlformats.org/presentationml/2006/ole">
              <mc:AlternateContent xmlns:mc="http://schemas.openxmlformats.org/markup-compatibility/2006">
                <mc:Choice xmlns:v="urn:schemas-microsoft-com:vml" Requires="v">
                  <p:oleObj spid="_x0000_s16487" r:id="rId9" imgW="192168" imgH="320280" progId="Equation.3">
                    <p:embed/>
                  </p:oleObj>
                </mc:Choice>
                <mc:Fallback>
                  <p:oleObj r:id="rId9" imgW="192168" imgH="320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 y="677"/>
                          <a:ext cx="26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17"/>
            <p:cNvGraphicFramePr>
              <a:graphicFrameLocks noChangeAspect="1"/>
            </p:cNvGraphicFramePr>
            <p:nvPr/>
          </p:nvGraphicFramePr>
          <p:xfrm>
            <a:off x="1769" y="680"/>
            <a:ext cx="285" cy="410"/>
          </p:xfrm>
          <a:graphic>
            <a:graphicData uri="http://schemas.openxmlformats.org/presentationml/2006/ole">
              <mc:AlternateContent xmlns:mc="http://schemas.openxmlformats.org/markup-compatibility/2006">
                <mc:Choice xmlns:v="urn:schemas-microsoft-com:vml" Requires="v">
                  <p:oleObj spid="_x0000_s16488" r:id="rId11" imgW="167205" imgH="231514" progId="Equation.DSMT4">
                    <p:embed/>
                  </p:oleObj>
                </mc:Choice>
                <mc:Fallback>
                  <p:oleObj r:id="rId11" imgW="167205" imgH="23151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9" y="680"/>
                          <a:ext cx="28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 name="Rectangle 40"/>
          <p:cNvSpPr>
            <a:spLocks noChangeArrowheads="1"/>
          </p:cNvSpPr>
          <p:nvPr/>
        </p:nvSpPr>
        <p:spPr bwMode="auto">
          <a:xfrm>
            <a:off x="5238056" y="1862677"/>
            <a:ext cx="3276600" cy="935037"/>
          </a:xfrm>
          <a:prstGeom prst="rect">
            <a:avLst/>
          </a:prstGeom>
          <a:solidFill>
            <a:srgbClr val="FC04C7">
              <a:alpha val="50195"/>
            </a:srgbClr>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1" name="Object 19"/>
          <p:cNvGraphicFramePr>
            <a:graphicFrameLocks noChangeAspect="1"/>
          </p:cNvGraphicFramePr>
          <p:nvPr>
            <p:extLst/>
          </p:nvPr>
        </p:nvGraphicFramePr>
        <p:xfrm>
          <a:off x="8063806" y="2076989"/>
          <a:ext cx="415925" cy="650875"/>
        </p:xfrm>
        <a:graphic>
          <a:graphicData uri="http://schemas.openxmlformats.org/presentationml/2006/ole">
            <mc:AlternateContent xmlns:mc="http://schemas.openxmlformats.org/markup-compatibility/2006">
              <mc:Choice xmlns:v="urn:schemas-microsoft-com:vml" Requires="v">
                <p:oleObj spid="_x0000_s16489" r:id="rId13" imgW="154411" imgH="231616" progId="Equation.DSMT4">
                  <p:embed/>
                </p:oleObj>
              </mc:Choice>
              <mc:Fallback>
                <p:oleObj r:id="rId13" imgW="154411" imgH="231616"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3806" y="2076989"/>
                        <a:ext cx="4159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20"/>
          <p:cNvGraphicFramePr>
            <a:graphicFrameLocks noChangeAspect="1"/>
          </p:cNvGraphicFramePr>
          <p:nvPr>
            <p:extLst/>
          </p:nvPr>
        </p:nvGraphicFramePr>
        <p:xfrm>
          <a:off x="2250381" y="1876538"/>
          <a:ext cx="2414588" cy="635000"/>
        </p:xfrm>
        <a:graphic>
          <a:graphicData uri="http://schemas.openxmlformats.org/presentationml/2006/ole">
            <mc:AlternateContent xmlns:mc="http://schemas.openxmlformats.org/markup-compatibility/2006">
              <mc:Choice xmlns:v="urn:schemas-microsoft-com:vml" Requires="v">
                <p:oleObj spid="_x0000_s16490" r:id="rId15" imgW="841854" imgH="229597" progId="Equation.DSMT4">
                  <p:embed/>
                </p:oleObj>
              </mc:Choice>
              <mc:Fallback>
                <p:oleObj r:id="rId15" imgW="841854" imgH="229597"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50381" y="1876538"/>
                        <a:ext cx="2414588" cy="635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Text Box 15"/>
          <p:cNvSpPr txBox="1">
            <a:spLocks noChangeArrowheads="1"/>
          </p:cNvSpPr>
          <p:nvPr/>
        </p:nvSpPr>
        <p:spPr bwMode="auto">
          <a:xfrm>
            <a:off x="594619" y="1876538"/>
            <a:ext cx="30511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000000"/>
                </a:solidFill>
                <a:latin typeface="Times New Roman" panose="02020603050405020304" pitchFamily="18" charset="0"/>
                <a:cs typeface="Times New Roman" panose="02020603050405020304" pitchFamily="18" charset="0"/>
              </a:rPr>
              <a:t>光程差</a:t>
            </a:r>
          </a:p>
        </p:txBody>
      </p:sp>
      <p:graphicFrame>
        <p:nvGraphicFramePr>
          <p:cNvPr id="34" name="Object 22"/>
          <p:cNvGraphicFramePr>
            <a:graphicFrameLocks noChangeAspect="1"/>
          </p:cNvGraphicFramePr>
          <p:nvPr>
            <p:extLst/>
          </p:nvPr>
        </p:nvGraphicFramePr>
        <p:xfrm>
          <a:off x="2275781" y="2597263"/>
          <a:ext cx="2393950" cy="1125537"/>
        </p:xfrm>
        <a:graphic>
          <a:graphicData uri="http://schemas.openxmlformats.org/presentationml/2006/ole">
            <mc:AlternateContent xmlns:mc="http://schemas.openxmlformats.org/markup-compatibility/2006">
              <mc:Choice xmlns:v="urn:schemas-microsoft-com:vml" Requires="v">
                <p:oleObj spid="_x0000_s16491" r:id="rId17" imgW="701239" imgH="395244" progId="Equation.DSMT4">
                  <p:embed/>
                </p:oleObj>
              </mc:Choice>
              <mc:Fallback>
                <p:oleObj r:id="rId17" imgW="701239" imgH="39524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75781" y="2597263"/>
                        <a:ext cx="2393950" cy="112553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Text Box 23"/>
          <p:cNvSpPr txBox="1">
            <a:spLocks noChangeArrowheads="1"/>
          </p:cNvSpPr>
          <p:nvPr/>
        </p:nvSpPr>
        <p:spPr bwMode="auto">
          <a:xfrm>
            <a:off x="594619" y="2876663"/>
            <a:ext cx="19859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a:solidFill>
                  <a:srgbClr val="1C1C1C"/>
                </a:solidFill>
                <a:latin typeface="Times New Roman" panose="02020603050405020304" pitchFamily="18" charset="0"/>
                <a:cs typeface="Times New Roman" panose="02020603050405020304" pitchFamily="18" charset="0"/>
              </a:rPr>
              <a:t>相位差</a:t>
            </a:r>
          </a:p>
        </p:txBody>
      </p:sp>
      <p:graphicFrame>
        <p:nvGraphicFramePr>
          <p:cNvPr id="36" name="Object 24"/>
          <p:cNvGraphicFramePr>
            <a:graphicFrameLocks noChangeAspect="1"/>
          </p:cNvGraphicFramePr>
          <p:nvPr>
            <p:extLst/>
          </p:nvPr>
        </p:nvGraphicFramePr>
        <p:xfrm>
          <a:off x="2855219" y="4048238"/>
          <a:ext cx="2312987" cy="568325"/>
        </p:xfrm>
        <a:graphic>
          <a:graphicData uri="http://schemas.openxmlformats.org/presentationml/2006/ole">
            <mc:AlternateContent xmlns:mc="http://schemas.openxmlformats.org/markup-compatibility/2006">
              <mc:Choice xmlns:v="urn:schemas-microsoft-com:vml" Requires="v">
                <p:oleObj spid="_x0000_s16492" r:id="rId19" imgW="800038" imgH="180778" progId="Equation.DSMT4">
                  <p:embed/>
                </p:oleObj>
              </mc:Choice>
              <mc:Fallback>
                <p:oleObj r:id="rId19" imgW="800038" imgH="180778"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219" y="4048238"/>
                        <a:ext cx="231298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25"/>
          <p:cNvGraphicFramePr>
            <a:graphicFrameLocks noChangeAspect="1"/>
          </p:cNvGraphicFramePr>
          <p:nvPr>
            <p:extLst/>
          </p:nvPr>
        </p:nvGraphicFramePr>
        <p:xfrm>
          <a:off x="5736531" y="3752963"/>
          <a:ext cx="2303463" cy="998537"/>
        </p:xfrm>
        <a:graphic>
          <a:graphicData uri="http://schemas.openxmlformats.org/presentationml/2006/ole">
            <mc:AlternateContent xmlns:mc="http://schemas.openxmlformats.org/markup-compatibility/2006">
              <mc:Choice xmlns:v="urn:schemas-microsoft-com:vml" Requires="v">
                <p:oleObj spid="_x0000_s16493" r:id="rId21" imgW="876253" imgH="380895" progId="Equation.DSMT4">
                  <p:embed/>
                </p:oleObj>
              </mc:Choice>
              <mc:Fallback>
                <p:oleObj r:id="rId21" imgW="876253" imgH="3808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36531" y="3752963"/>
                        <a:ext cx="2303463"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TextBox 26"/>
          <p:cNvSpPr txBox="1">
            <a:spLocks noChangeArrowheads="1"/>
          </p:cNvSpPr>
          <p:nvPr/>
        </p:nvSpPr>
        <p:spPr bwMode="auto">
          <a:xfrm>
            <a:off x="696219" y="3968863"/>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相干相长</a:t>
            </a:r>
          </a:p>
        </p:txBody>
      </p:sp>
      <p:graphicFrame>
        <p:nvGraphicFramePr>
          <p:cNvPr id="39" name="Object 27"/>
          <p:cNvGraphicFramePr>
            <a:graphicFrameLocks noChangeAspect="1"/>
          </p:cNvGraphicFramePr>
          <p:nvPr>
            <p:extLst/>
          </p:nvPr>
        </p:nvGraphicFramePr>
        <p:xfrm>
          <a:off x="2712344" y="4810238"/>
          <a:ext cx="3133725" cy="669925"/>
        </p:xfrm>
        <a:graphic>
          <a:graphicData uri="http://schemas.openxmlformats.org/presentationml/2006/ole">
            <mc:AlternateContent xmlns:mc="http://schemas.openxmlformats.org/markup-compatibility/2006">
              <mc:Choice xmlns:v="urn:schemas-microsoft-com:vml" Requires="v">
                <p:oleObj spid="_x0000_s16494" r:id="rId23" imgW="1152476" imgH="237954" progId="Equation.DSMT4">
                  <p:embed/>
                </p:oleObj>
              </mc:Choice>
              <mc:Fallback>
                <p:oleObj r:id="rId23" imgW="1152476" imgH="237954"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12344" y="4810238"/>
                        <a:ext cx="31337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 name="Object 28"/>
          <p:cNvGraphicFramePr>
            <a:graphicFrameLocks noChangeAspect="1"/>
          </p:cNvGraphicFramePr>
          <p:nvPr>
            <p:extLst/>
          </p:nvPr>
        </p:nvGraphicFramePr>
        <p:xfrm>
          <a:off x="5879406" y="4616563"/>
          <a:ext cx="2490788" cy="1049337"/>
        </p:xfrm>
        <a:graphic>
          <a:graphicData uri="http://schemas.openxmlformats.org/presentationml/2006/ole">
            <mc:AlternateContent xmlns:mc="http://schemas.openxmlformats.org/markup-compatibility/2006">
              <mc:Choice xmlns:v="urn:schemas-microsoft-com:vml" Requires="v">
                <p:oleObj spid="_x0000_s16495" r:id="rId25" imgW="895201" imgH="380895" progId="Equation.DSMT4">
                  <p:embed/>
                </p:oleObj>
              </mc:Choice>
              <mc:Fallback>
                <p:oleObj r:id="rId25" imgW="895201" imgH="380895"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79406" y="4616563"/>
                        <a:ext cx="2490788"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TextBox 29"/>
          <p:cNvSpPr txBox="1">
            <a:spLocks noChangeArrowheads="1"/>
          </p:cNvSpPr>
          <p:nvPr/>
        </p:nvSpPr>
        <p:spPr bwMode="auto">
          <a:xfrm>
            <a:off x="696219" y="4889613"/>
            <a:ext cx="18319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相干相消</a:t>
            </a:r>
          </a:p>
        </p:txBody>
      </p:sp>
      <p:sp>
        <p:nvSpPr>
          <p:cNvPr id="42" name="TextBox 30"/>
          <p:cNvSpPr txBox="1">
            <a:spLocks noChangeArrowheads="1"/>
          </p:cNvSpPr>
          <p:nvPr/>
        </p:nvSpPr>
        <p:spPr bwMode="auto">
          <a:xfrm>
            <a:off x="596206" y="5737338"/>
            <a:ext cx="7632700" cy="1077912"/>
          </a:xfrm>
          <a:prstGeom prst="rect">
            <a:avLst/>
          </a:prstGeom>
          <a:noFill/>
          <a:ln w="2540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光程差为半波长的偶数倍时，相干相长；为奇数倍时，相干相消</a:t>
            </a:r>
          </a:p>
        </p:txBody>
      </p:sp>
      <p:sp>
        <p:nvSpPr>
          <p:cNvPr id="43" name="Rectangle 31"/>
          <p:cNvSpPr>
            <a:spLocks noChangeArrowheads="1"/>
          </p:cNvSpPr>
          <p:nvPr/>
        </p:nvSpPr>
        <p:spPr bwMode="auto">
          <a:xfrm>
            <a:off x="521594" y="3795825"/>
            <a:ext cx="7921625" cy="1870075"/>
          </a:xfrm>
          <a:prstGeom prst="rect">
            <a:avLst/>
          </a:prstGeom>
          <a:noFill/>
          <a:ln w="2540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44" name="Object 4"/>
          <p:cNvGraphicFramePr>
            <a:graphicFrameLocks noChangeAspect="1"/>
          </p:cNvGraphicFramePr>
          <p:nvPr>
            <p:extLst/>
          </p:nvPr>
        </p:nvGraphicFramePr>
        <p:xfrm>
          <a:off x="6806507" y="614475"/>
          <a:ext cx="1636712" cy="676275"/>
        </p:xfrm>
        <a:graphic>
          <a:graphicData uri="http://schemas.openxmlformats.org/presentationml/2006/ole">
            <mc:AlternateContent xmlns:mc="http://schemas.openxmlformats.org/markup-compatibility/2006">
              <mc:Choice xmlns:v="urn:schemas-microsoft-com:vml" Requires="v">
                <p:oleObj spid="_x0000_s16496" r:id="rId27" imgW="435200" imgH="179200" progId="Equation.DSMT4">
                  <p:embed/>
                </p:oleObj>
              </mc:Choice>
              <mc:Fallback>
                <p:oleObj r:id="rId27" imgW="435200" imgH="17920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806507" y="614475"/>
                        <a:ext cx="1636712" cy="67627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5"/>
          <p:cNvGraphicFramePr>
            <a:graphicFrameLocks noChangeAspect="1"/>
          </p:cNvGraphicFramePr>
          <p:nvPr>
            <p:extLst/>
          </p:nvPr>
        </p:nvGraphicFramePr>
        <p:xfrm>
          <a:off x="2098226" y="1237201"/>
          <a:ext cx="4657725" cy="557213"/>
        </p:xfrm>
        <a:graphic>
          <a:graphicData uri="http://schemas.openxmlformats.org/presentationml/2006/ole">
            <mc:AlternateContent xmlns:mc="http://schemas.openxmlformats.org/markup-compatibility/2006">
              <mc:Choice xmlns:v="urn:schemas-microsoft-com:vml" Requires="v">
                <p:oleObj spid="_x0000_s16497" r:id="rId29" imgW="1553361" imgH="203601" progId="Equation.3">
                  <p:embed/>
                </p:oleObj>
              </mc:Choice>
              <mc:Fallback>
                <p:oleObj r:id="rId29" imgW="1553361" imgH="203601"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098226" y="1237201"/>
                        <a:ext cx="4657725" cy="5572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椭圆 1"/>
          <p:cNvSpPr/>
          <p:nvPr/>
        </p:nvSpPr>
        <p:spPr>
          <a:xfrm>
            <a:off x="1854558" y="1130185"/>
            <a:ext cx="5310724" cy="8531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170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down)">
                                      <p:cBhvr>
                                        <p:cTn id="28" dur="500"/>
                                        <p:tgtEl>
                                          <p:spTgt spid="33"/>
                                        </p:tgtEl>
                                      </p:cBhvr>
                                    </p:animEffect>
                                  </p:childTnLst>
                                </p:cTn>
                              </p:par>
                              <p:par>
                                <p:cTn id="29" presetID="22" presetClass="entr" presetSubtype="4"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down)">
                                      <p:cBhvr>
                                        <p:cTn id="31" dur="500"/>
                                        <p:tgtEl>
                                          <p:spTgt spid="3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checkerboard(across)">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down)">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down)">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checkerboard(across)">
                                      <p:cBhvr>
                                        <p:cTn id="54" dur="500"/>
                                        <p:tgtEl>
                                          <p:spTgt spid="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down)">
                                      <p:cBhvr>
                                        <p:cTn id="59" dur="5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down)">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checkerboard(across)">
                                      <p:cBhvr>
                                        <p:cTn id="69" dur="500"/>
                                        <p:tgtEl>
                                          <p:spTgt spid="43"/>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checkerboard(across)">
                                      <p:cBhvr>
                                        <p:cTn id="7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33" grpId="0" autoUpdateAnimBg="0"/>
      <p:bldP spid="35" grpId="0" autoUpdateAnimBg="0"/>
      <p:bldP spid="38" grpId="0" autoUpdateAnimBg="0"/>
      <p:bldP spid="41" grpId="0" autoUpdateAnimBg="0"/>
      <p:bldP spid="42" grpId="0" bldLvl="0" animBg="1" autoUpdateAnimBg="0"/>
      <p:bldP spid="43" grpId="0" animBg="1" autoUpdateAnimBg="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614" t="398" r="43679" b="2492"/>
          <a:stretch/>
        </p:blipFill>
        <p:spPr>
          <a:xfrm>
            <a:off x="141668" y="128787"/>
            <a:ext cx="8538693" cy="5699915"/>
          </a:xfrm>
          <a:prstGeom prst="rect">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59184" t="1558" r="2149" b="24944"/>
          <a:stretch/>
        </p:blipFill>
        <p:spPr>
          <a:xfrm>
            <a:off x="5795494" y="3361387"/>
            <a:ext cx="3279105" cy="2343954"/>
          </a:xfrm>
          <a:prstGeom prst="rect">
            <a:avLst/>
          </a:prstGeom>
        </p:spPr>
      </p:pic>
      <p:sp>
        <p:nvSpPr>
          <p:cNvPr id="4" name="文本框 3"/>
          <p:cNvSpPr txBox="1"/>
          <p:nvPr/>
        </p:nvSpPr>
        <p:spPr>
          <a:xfrm>
            <a:off x="141668" y="128787"/>
            <a:ext cx="393056" cy="584775"/>
          </a:xfrm>
          <a:prstGeom prst="rect">
            <a:avLst/>
          </a:prstGeom>
          <a:noFill/>
        </p:spPr>
        <p:txBody>
          <a:bodyPr wrap="none" rtlCol="0">
            <a:spAutoFit/>
          </a:bodyPr>
          <a:lstStyle/>
          <a:p>
            <a:r>
              <a:rPr lang="en-US" altLang="zh-CN" sz="3200" b="1" dirty="0" smtClean="0"/>
              <a:t>6</a:t>
            </a:r>
            <a:endParaRPr lang="zh-CN" altLang="en-US" sz="3200" b="1" dirty="0"/>
          </a:p>
        </p:txBody>
      </p:sp>
      <p:sp>
        <p:nvSpPr>
          <p:cNvPr id="5" name="文本框 4"/>
          <p:cNvSpPr txBox="1"/>
          <p:nvPr/>
        </p:nvSpPr>
        <p:spPr>
          <a:xfrm>
            <a:off x="3090931" y="5828702"/>
            <a:ext cx="442750" cy="646331"/>
          </a:xfrm>
          <a:prstGeom prst="rect">
            <a:avLst/>
          </a:prstGeom>
          <a:noFill/>
        </p:spPr>
        <p:txBody>
          <a:bodyPr wrap="none" rtlCol="0">
            <a:spAutoFit/>
          </a:bodyPr>
          <a:lstStyle/>
          <a:p>
            <a:r>
              <a:rPr lang="en-US" altLang="zh-CN" sz="3600" b="1" dirty="0" smtClean="0">
                <a:solidFill>
                  <a:srgbClr val="FF0000"/>
                </a:solidFill>
              </a:rPr>
              <a:t>C</a:t>
            </a:r>
            <a:endParaRPr lang="zh-CN" altLang="en-US" sz="3600" b="1" dirty="0">
              <a:solidFill>
                <a:srgbClr val="FF0000"/>
              </a:solidFill>
            </a:endParaRPr>
          </a:p>
        </p:txBody>
      </p:sp>
    </p:spTree>
    <p:extLst>
      <p:ext uri="{BB962C8B-B14F-4D97-AF65-F5344CB8AC3E}">
        <p14:creationId xmlns:p14="http://schemas.microsoft.com/office/powerpoint/2010/main" val="394214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80231" y="157162"/>
            <a:ext cx="2119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2.</a:t>
            </a:r>
            <a:r>
              <a:rPr kumimoji="0" lang="zh-CN" altLang="en-US" sz="3200" b="1" i="0" u="none" strike="noStrike" kern="0" cap="none" spc="0" normalizeH="0" baseline="0" noProof="0" dirty="0">
                <a:ln>
                  <a:noFill/>
                </a:ln>
                <a:solidFill>
                  <a:srgbClr val="FF0000"/>
                </a:solidFill>
                <a:effectLst/>
                <a:uLnTx/>
                <a:uFillTx/>
                <a:latin typeface="Times New Roman" pitchFamily="18" charset="0"/>
                <a:ea typeface="宋体" pitchFamily="2" charset="-122"/>
              </a:rPr>
              <a:t>牛顿环    </a:t>
            </a:r>
          </a:p>
        </p:txBody>
      </p:sp>
      <p:grpSp>
        <p:nvGrpSpPr>
          <p:cNvPr id="62" name="Group 35"/>
          <p:cNvGrpSpPr>
            <a:grpSpLocks/>
          </p:cNvGrpSpPr>
          <p:nvPr/>
        </p:nvGrpSpPr>
        <p:grpSpPr bwMode="auto">
          <a:xfrm>
            <a:off x="2095041" y="-146809"/>
            <a:ext cx="2233859" cy="2391292"/>
            <a:chOff x="3560" y="1616"/>
            <a:chExt cx="2087" cy="1911"/>
          </a:xfrm>
        </p:grpSpPr>
        <p:sp>
          <p:nvSpPr>
            <p:cNvPr id="63" name="Text Box 25"/>
            <p:cNvSpPr txBox="1">
              <a:spLocks noChangeArrowheads="1"/>
            </p:cNvSpPr>
            <p:nvPr/>
          </p:nvSpPr>
          <p:spPr bwMode="auto">
            <a:xfrm>
              <a:off x="4344" y="1616"/>
              <a:ext cx="2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a:ln>
                    <a:noFill/>
                  </a:ln>
                  <a:solidFill>
                    <a:srgbClr val="000000"/>
                  </a:solidFill>
                  <a:effectLst/>
                  <a:uLnTx/>
                  <a:uFillTx/>
                  <a:latin typeface="Times New Roman" pitchFamily="18" charset="0"/>
                  <a:ea typeface="宋体" pitchFamily="2" charset="-122"/>
                </a:rPr>
                <a:t>.</a:t>
              </a:r>
            </a:p>
          </p:txBody>
        </p:sp>
        <p:grpSp>
          <p:nvGrpSpPr>
            <p:cNvPr id="64" name="Group 28"/>
            <p:cNvGrpSpPr>
              <a:grpSpLocks/>
            </p:cNvGrpSpPr>
            <p:nvPr/>
          </p:nvGrpSpPr>
          <p:grpSpPr bwMode="auto">
            <a:xfrm>
              <a:off x="3560" y="1842"/>
              <a:ext cx="2087" cy="1685"/>
              <a:chOff x="3560" y="2185"/>
              <a:chExt cx="2087" cy="1685"/>
            </a:xfrm>
          </p:grpSpPr>
          <p:sp>
            <p:nvSpPr>
              <p:cNvPr id="65" name="Line 8"/>
              <p:cNvSpPr>
                <a:spLocks noChangeShapeType="1"/>
              </p:cNvSpPr>
              <p:nvPr/>
            </p:nvSpPr>
            <p:spPr bwMode="auto">
              <a:xfrm>
                <a:off x="4262" y="3310"/>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66" name="Rectangle 9"/>
              <p:cNvSpPr>
                <a:spLocks noChangeArrowheads="1"/>
              </p:cNvSpPr>
              <p:nvPr/>
            </p:nvSpPr>
            <p:spPr bwMode="auto">
              <a:xfrm>
                <a:off x="3793" y="3676"/>
                <a:ext cx="1308" cy="101"/>
              </a:xfrm>
              <a:prstGeom prst="rect">
                <a:avLst/>
              </a:prstGeom>
              <a:gradFill rotWithShape="1">
                <a:gsLst>
                  <a:gs pos="0">
                    <a:srgbClr val="BBE0E3"/>
                  </a:gs>
                  <a:gs pos="100000">
                    <a:srgbClr val="BBE0E3">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67" name="Line 10"/>
              <p:cNvSpPr>
                <a:spLocks noChangeShapeType="1"/>
              </p:cNvSpPr>
              <p:nvPr/>
            </p:nvSpPr>
            <p:spPr bwMode="auto">
              <a:xfrm>
                <a:off x="3784" y="3515"/>
                <a:ext cx="129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68" name="Freeform 11"/>
              <p:cNvSpPr>
                <a:spLocks/>
              </p:cNvSpPr>
              <p:nvPr/>
            </p:nvSpPr>
            <p:spPr bwMode="auto">
              <a:xfrm>
                <a:off x="3784" y="3515"/>
                <a:ext cx="1296" cy="149"/>
              </a:xfrm>
              <a:custGeom>
                <a:avLst/>
                <a:gdLst>
                  <a:gd name="T0" fmla="*/ 0 w 1296"/>
                  <a:gd name="T1" fmla="*/ 0 h 149"/>
                  <a:gd name="T2" fmla="*/ 661 w 1296"/>
                  <a:gd name="T3" fmla="*/ 149 h 149"/>
                  <a:gd name="T4" fmla="*/ 1296 w 1296"/>
                  <a:gd name="T5" fmla="*/ 0 h 149"/>
                </a:gdLst>
                <a:ahLst/>
                <a:cxnLst>
                  <a:cxn ang="0">
                    <a:pos x="T0" y="T1"/>
                  </a:cxn>
                  <a:cxn ang="0">
                    <a:pos x="T2" y="T3"/>
                  </a:cxn>
                  <a:cxn ang="0">
                    <a:pos x="T4" y="T5"/>
                  </a:cxn>
                </a:cxnLst>
                <a:rect l="0" t="0" r="r" b="b"/>
                <a:pathLst>
                  <a:path w="1296" h="149">
                    <a:moveTo>
                      <a:pt x="0" y="0"/>
                    </a:moveTo>
                    <a:cubicBezTo>
                      <a:pt x="155" y="109"/>
                      <a:pt x="445" y="149"/>
                      <a:pt x="661" y="149"/>
                    </a:cubicBezTo>
                    <a:cubicBezTo>
                      <a:pt x="877" y="149"/>
                      <a:pt x="1101" y="123"/>
                      <a:pt x="1296" y="0"/>
                    </a:cubicBezTo>
                  </a:path>
                </a:pathLst>
              </a:custGeom>
              <a:gradFill rotWithShape="1">
                <a:gsLst>
                  <a:gs pos="0">
                    <a:srgbClr val="BBE0E3"/>
                  </a:gs>
                  <a:gs pos="100000">
                    <a:srgbClr val="BBE0E3">
                      <a:gamma/>
                      <a:shade val="46275"/>
                      <a:invGamma/>
                    </a:srgbClr>
                  </a:gs>
                </a:gsLst>
                <a:lin ang="5400000" scaled="1"/>
              </a:gradFill>
              <a:ln>
                <a:noFill/>
              </a:ln>
              <a:effectLst/>
              <a:extLst>
                <a:ext uri="{91240B29-F687-4F45-9708-019B960494DF}">
                  <a14:hiddenLine xmlns:a14="http://schemas.microsoft.com/office/drawing/2010/main" w="9525" cmpd="sng">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69" name="Line 12"/>
              <p:cNvSpPr>
                <a:spLocks noChangeShapeType="1"/>
              </p:cNvSpPr>
              <p:nvPr/>
            </p:nvSpPr>
            <p:spPr bwMode="auto">
              <a:xfrm>
                <a:off x="4442" y="2326"/>
                <a:ext cx="0" cy="1351"/>
              </a:xfrm>
              <a:prstGeom prst="line">
                <a:avLst/>
              </a:prstGeom>
              <a:noFill/>
              <a:ln w="381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70" name="Line 13"/>
              <p:cNvSpPr>
                <a:spLocks noChangeShapeType="1"/>
              </p:cNvSpPr>
              <p:nvPr/>
            </p:nvSpPr>
            <p:spPr bwMode="auto">
              <a:xfrm>
                <a:off x="4442" y="3581"/>
                <a:ext cx="483" cy="0"/>
              </a:xfrm>
              <a:prstGeom prst="line">
                <a:avLst/>
              </a:prstGeom>
              <a:noFill/>
              <a:ln w="412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graphicFrame>
            <p:nvGraphicFramePr>
              <p:cNvPr id="71" name="Object 14"/>
              <p:cNvGraphicFramePr>
                <a:graphicFrameLocks noChangeAspect="1"/>
              </p:cNvGraphicFramePr>
              <p:nvPr/>
            </p:nvGraphicFramePr>
            <p:xfrm>
              <a:off x="4473" y="3249"/>
              <a:ext cx="240" cy="269"/>
            </p:xfrm>
            <a:graphic>
              <a:graphicData uri="http://schemas.openxmlformats.org/presentationml/2006/ole">
                <mc:AlternateContent xmlns:mc="http://schemas.openxmlformats.org/markup-compatibility/2006">
                  <mc:Choice xmlns:v="urn:schemas-microsoft-com:vml" Requires="v">
                    <p:oleObj spid="_x0000_s8262" name="公式" r:id="rId3" imgW="104843" imgH="114300" progId="Equation.3">
                      <p:embed/>
                    </p:oleObj>
                  </mc:Choice>
                  <mc:Fallback>
                    <p:oleObj name="公式" r:id="rId3" imgW="104843" imgH="114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 y="3249"/>
                            <a:ext cx="24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Line 15"/>
              <p:cNvSpPr>
                <a:spLocks noChangeShapeType="1"/>
              </p:cNvSpPr>
              <p:nvPr/>
            </p:nvSpPr>
            <p:spPr bwMode="auto">
              <a:xfrm>
                <a:off x="4442" y="2333"/>
                <a:ext cx="458" cy="1274"/>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73" name="Line 16"/>
              <p:cNvSpPr>
                <a:spLocks noChangeShapeType="1"/>
              </p:cNvSpPr>
              <p:nvPr/>
            </p:nvSpPr>
            <p:spPr bwMode="auto">
              <a:xfrm>
                <a:off x="4970" y="3581"/>
                <a:ext cx="43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74" name="Line 17"/>
              <p:cNvSpPr>
                <a:spLocks noChangeShapeType="1"/>
              </p:cNvSpPr>
              <p:nvPr/>
            </p:nvSpPr>
            <p:spPr bwMode="auto">
              <a:xfrm>
                <a:off x="5114" y="3677"/>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75" name="Line 18"/>
              <p:cNvSpPr>
                <a:spLocks noChangeShapeType="1"/>
              </p:cNvSpPr>
              <p:nvPr/>
            </p:nvSpPr>
            <p:spPr bwMode="auto">
              <a:xfrm>
                <a:off x="5306" y="3453"/>
                <a:ext cx="0" cy="113"/>
              </a:xfrm>
              <a:prstGeom prst="line">
                <a:avLst/>
              </a:prstGeom>
              <a:noFill/>
              <a:ln w="19050">
                <a:solidFill>
                  <a:srgbClr val="00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76" name="Line 19"/>
              <p:cNvSpPr>
                <a:spLocks noChangeShapeType="1"/>
              </p:cNvSpPr>
              <p:nvPr/>
            </p:nvSpPr>
            <p:spPr bwMode="auto">
              <a:xfrm flipV="1">
                <a:off x="5306" y="3686"/>
                <a:ext cx="0" cy="113"/>
              </a:xfrm>
              <a:prstGeom prst="line">
                <a:avLst/>
              </a:prstGeom>
              <a:noFill/>
              <a:ln w="19050">
                <a:solidFill>
                  <a:srgbClr val="00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77" name="Text Box 20"/>
              <p:cNvSpPr txBox="1">
                <a:spLocks noChangeArrowheads="1"/>
              </p:cNvSpPr>
              <p:nvPr/>
            </p:nvSpPr>
            <p:spPr bwMode="auto">
              <a:xfrm>
                <a:off x="3660" y="3302"/>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zh-CN" sz="2400" b="1" i="1"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78" name="Text Box 22"/>
              <p:cNvSpPr txBox="1">
                <a:spLocks noChangeArrowheads="1"/>
              </p:cNvSpPr>
              <p:nvPr/>
            </p:nvSpPr>
            <p:spPr bwMode="auto">
              <a:xfrm>
                <a:off x="5375" y="3460"/>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itchFamily="18" charset="0"/>
                    <a:ea typeface="宋体" pitchFamily="2" charset="-122"/>
                  </a:rPr>
                  <a:t>d</a:t>
                </a:r>
              </a:p>
            </p:txBody>
          </p:sp>
          <p:sp>
            <p:nvSpPr>
              <p:cNvPr id="79" name="Text Box 23"/>
              <p:cNvSpPr txBox="1">
                <a:spLocks noChangeArrowheads="1"/>
              </p:cNvSpPr>
              <p:nvPr/>
            </p:nvSpPr>
            <p:spPr bwMode="auto">
              <a:xfrm>
                <a:off x="4658" y="2783"/>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itchFamily="18" charset="0"/>
                    <a:ea typeface="宋体" pitchFamily="2" charset="-122"/>
                  </a:rPr>
                  <a:t>R</a:t>
                </a:r>
              </a:p>
            </p:txBody>
          </p:sp>
          <p:sp>
            <p:nvSpPr>
              <p:cNvPr id="80" name="Text Box 24"/>
              <p:cNvSpPr txBox="1">
                <a:spLocks noChangeArrowheads="1"/>
              </p:cNvSpPr>
              <p:nvPr/>
            </p:nvSpPr>
            <p:spPr bwMode="auto">
              <a:xfrm>
                <a:off x="4179" y="218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itchFamily="18" charset="0"/>
                    <a:ea typeface="宋体" pitchFamily="2" charset="-122"/>
                  </a:rPr>
                  <a:t>C</a:t>
                </a:r>
              </a:p>
            </p:txBody>
          </p:sp>
          <p:sp>
            <p:nvSpPr>
              <p:cNvPr id="81" name="Text Box 26"/>
              <p:cNvSpPr txBox="1">
                <a:spLocks noChangeArrowheads="1"/>
              </p:cNvSpPr>
              <p:nvPr/>
            </p:nvSpPr>
            <p:spPr bwMode="auto">
              <a:xfrm>
                <a:off x="3560" y="3357"/>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itchFamily="18" charset="0"/>
                    <a:ea typeface="宋体" pitchFamily="2" charset="-122"/>
                  </a:rPr>
                  <a:t>A</a:t>
                </a:r>
              </a:p>
            </p:txBody>
          </p:sp>
          <p:sp>
            <p:nvSpPr>
              <p:cNvPr id="82" name="Text Box 27"/>
              <p:cNvSpPr txBox="1">
                <a:spLocks noChangeArrowheads="1"/>
              </p:cNvSpPr>
              <p:nvPr/>
            </p:nvSpPr>
            <p:spPr bwMode="auto">
              <a:xfrm>
                <a:off x="3560" y="3582"/>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itchFamily="18" charset="0"/>
                    <a:ea typeface="宋体" pitchFamily="2" charset="-122"/>
                  </a:rPr>
                  <a:t>B</a:t>
                </a:r>
              </a:p>
            </p:txBody>
          </p:sp>
        </p:grpSp>
      </p:grpSp>
      <p:graphicFrame>
        <p:nvGraphicFramePr>
          <p:cNvPr id="83" name="Object 32"/>
          <p:cNvGraphicFramePr>
            <a:graphicFrameLocks noChangeAspect="1"/>
          </p:cNvGraphicFramePr>
          <p:nvPr>
            <p:extLst>
              <p:ext uri="{D42A27DB-BD31-4B8C-83A1-F6EECF244321}">
                <p14:modId xmlns:p14="http://schemas.microsoft.com/office/powerpoint/2010/main" val="4199749246"/>
              </p:ext>
            </p:extLst>
          </p:nvPr>
        </p:nvGraphicFramePr>
        <p:xfrm>
          <a:off x="3497290" y="3763347"/>
          <a:ext cx="2160588" cy="647700"/>
        </p:xfrm>
        <a:graphic>
          <a:graphicData uri="http://schemas.openxmlformats.org/presentationml/2006/ole">
            <mc:AlternateContent xmlns:mc="http://schemas.openxmlformats.org/markup-compatibility/2006">
              <mc:Choice xmlns:v="urn:schemas-microsoft-com:vml" Requires="v">
                <p:oleObj spid="_x0000_s8263" name="Equation" r:id="rId5" imgW="685800" imgH="190590" progId="Equation.3">
                  <p:embed/>
                </p:oleObj>
              </mc:Choice>
              <mc:Fallback>
                <p:oleObj name="Equation" r:id="rId5" imgW="685800" imgH="1905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7290" y="3763347"/>
                        <a:ext cx="2160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 name="矩形 83"/>
          <p:cNvSpPr/>
          <p:nvPr/>
        </p:nvSpPr>
        <p:spPr>
          <a:xfrm>
            <a:off x="123395" y="2327827"/>
            <a:ext cx="4304383" cy="584775"/>
          </a:xfrm>
          <a:prstGeom prst="rect">
            <a:avLst/>
          </a:prstGeom>
        </p:spPr>
        <p:txBody>
          <a:bodyPr wrap="none">
            <a:spAutoFit/>
          </a:bodyPr>
          <a:lstStyle/>
          <a:p>
            <a:pPr fontAlgn="base">
              <a:spcBef>
                <a:spcPct val="0"/>
              </a:spcBef>
              <a:spcAft>
                <a:spcPct val="0"/>
              </a:spcAft>
            </a:pPr>
            <a:r>
              <a:rPr lang="zh-CN" altLang="en-US" sz="3200" b="1" dirty="0">
                <a:solidFill>
                  <a:srgbClr val="000000"/>
                </a:solidFill>
                <a:latin typeface="Times New Roman" pitchFamily="18" charset="0"/>
              </a:rPr>
              <a:t>牛顿环干涉条纹的特征</a:t>
            </a:r>
          </a:p>
        </p:txBody>
      </p:sp>
      <p:graphicFrame>
        <p:nvGraphicFramePr>
          <p:cNvPr id="85" name="Object 39"/>
          <p:cNvGraphicFramePr>
            <a:graphicFrameLocks noChangeAspect="1"/>
          </p:cNvGraphicFramePr>
          <p:nvPr>
            <p:extLst>
              <p:ext uri="{D42A27DB-BD31-4B8C-83A1-F6EECF244321}">
                <p14:modId xmlns:p14="http://schemas.microsoft.com/office/powerpoint/2010/main" val="4031977221"/>
              </p:ext>
            </p:extLst>
          </p:nvPr>
        </p:nvGraphicFramePr>
        <p:xfrm>
          <a:off x="225213" y="2772048"/>
          <a:ext cx="8207375" cy="1201738"/>
        </p:xfrm>
        <a:graphic>
          <a:graphicData uri="http://schemas.openxmlformats.org/presentationml/2006/ole">
            <mc:AlternateContent xmlns:mc="http://schemas.openxmlformats.org/markup-compatibility/2006">
              <mc:Choice xmlns:v="urn:schemas-microsoft-com:vml" Requires="v">
                <p:oleObj spid="_x0000_s8264" name="Equation" r:id="rId7" imgW="3098520" imgH="457200" progId="Equation.DSMT4">
                  <p:embed/>
                </p:oleObj>
              </mc:Choice>
              <mc:Fallback>
                <p:oleObj name="Equation" r:id="rId7" imgW="3098520" imgH="457200" progId="Equation.DSMT4">
                  <p:embed/>
                  <p:pic>
                    <p:nvPicPr>
                      <p:cNvPr id="0" name=""/>
                      <p:cNvPicPr>
                        <a:picLocks noChangeAspect="1" noChangeArrowheads="1"/>
                      </p:cNvPicPr>
                      <p:nvPr/>
                    </p:nvPicPr>
                    <p:blipFill>
                      <a:blip r:embed="rId8"/>
                      <a:srcRect/>
                      <a:stretch>
                        <a:fillRect/>
                      </a:stretch>
                    </p:blipFill>
                    <p:spPr bwMode="auto">
                      <a:xfrm>
                        <a:off x="225213" y="2772048"/>
                        <a:ext cx="8207375"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 name="Text Box 35"/>
          <p:cNvSpPr txBox="1">
            <a:spLocks noChangeArrowheads="1"/>
          </p:cNvSpPr>
          <p:nvPr/>
        </p:nvSpPr>
        <p:spPr bwMode="auto">
          <a:xfrm>
            <a:off x="222955" y="3892029"/>
            <a:ext cx="290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rPr>
              <a:t>由几何关系可知</a:t>
            </a:r>
          </a:p>
        </p:txBody>
      </p:sp>
      <p:pic>
        <p:nvPicPr>
          <p:cNvPr id="87" name="Picture 91" descr="牛顿环"/>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2558" y="496375"/>
            <a:ext cx="2367243" cy="173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 Box 8"/>
          <p:cNvSpPr txBox="1">
            <a:spLocks noChangeArrowheads="1"/>
          </p:cNvSpPr>
          <p:nvPr/>
        </p:nvSpPr>
        <p:spPr bwMode="auto">
          <a:xfrm>
            <a:off x="603955" y="5029212"/>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a:solidFill>
                  <a:srgbClr val="FF0000"/>
                </a:solidFill>
              </a:rPr>
              <a:t>明纹半径    </a:t>
            </a:r>
          </a:p>
        </p:txBody>
      </p:sp>
      <p:graphicFrame>
        <p:nvGraphicFramePr>
          <p:cNvPr id="93" name="Object 9"/>
          <p:cNvGraphicFramePr>
            <a:graphicFrameLocks noChangeAspect="1"/>
          </p:cNvGraphicFramePr>
          <p:nvPr>
            <p:extLst>
              <p:ext uri="{D42A27DB-BD31-4B8C-83A1-F6EECF244321}">
                <p14:modId xmlns:p14="http://schemas.microsoft.com/office/powerpoint/2010/main" val="2174031694"/>
              </p:ext>
            </p:extLst>
          </p:nvPr>
        </p:nvGraphicFramePr>
        <p:xfrm>
          <a:off x="3124905" y="4673612"/>
          <a:ext cx="5759450" cy="1200150"/>
        </p:xfrm>
        <a:graphic>
          <a:graphicData uri="http://schemas.openxmlformats.org/presentationml/2006/ole">
            <mc:AlternateContent xmlns:mc="http://schemas.openxmlformats.org/markup-compatibility/2006">
              <mc:Choice xmlns:v="urn:schemas-microsoft-com:vml" Requires="v">
                <p:oleObj spid="_x0000_s8265" name="公式" r:id="rId10" imgW="2124143" imgH="438060" progId="Equation.3">
                  <p:embed/>
                </p:oleObj>
              </mc:Choice>
              <mc:Fallback>
                <p:oleObj name="公式" r:id="rId10" imgW="2124143" imgH="4380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905" y="4673612"/>
                        <a:ext cx="575945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 name="Text Box 10"/>
          <p:cNvSpPr txBox="1">
            <a:spLocks noChangeArrowheads="1"/>
          </p:cNvSpPr>
          <p:nvPr/>
        </p:nvSpPr>
        <p:spPr bwMode="auto">
          <a:xfrm>
            <a:off x="676980" y="6110300"/>
            <a:ext cx="2216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a:solidFill>
                  <a:srgbClr val="FF0000"/>
                </a:solidFill>
              </a:rPr>
              <a:t>暗纹半径    </a:t>
            </a:r>
          </a:p>
        </p:txBody>
      </p:sp>
      <p:graphicFrame>
        <p:nvGraphicFramePr>
          <p:cNvPr id="95" name="Object 11"/>
          <p:cNvGraphicFramePr>
            <a:graphicFrameLocks noChangeAspect="1"/>
          </p:cNvGraphicFramePr>
          <p:nvPr>
            <p:extLst>
              <p:ext uri="{D42A27DB-BD31-4B8C-83A1-F6EECF244321}">
                <p14:modId xmlns:p14="http://schemas.microsoft.com/office/powerpoint/2010/main" val="1662428947"/>
              </p:ext>
            </p:extLst>
          </p:nvPr>
        </p:nvGraphicFramePr>
        <p:xfrm>
          <a:off x="3066167" y="6040450"/>
          <a:ext cx="4594225" cy="650875"/>
        </p:xfrm>
        <a:graphic>
          <a:graphicData uri="http://schemas.openxmlformats.org/presentationml/2006/ole">
            <mc:AlternateContent xmlns:mc="http://schemas.openxmlformats.org/markup-compatibility/2006">
              <mc:Choice xmlns:v="urn:schemas-microsoft-com:vml" Requires="v">
                <p:oleObj spid="_x0000_s8266" name="公式" r:id="rId12" imgW="1695585" imgH="228600" progId="Equation.3">
                  <p:embed/>
                </p:oleObj>
              </mc:Choice>
              <mc:Fallback>
                <p:oleObj name="公式" r:id="rId12" imgW="1695585"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66167" y="6040450"/>
                        <a:ext cx="459422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2611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
                                            <p:txEl>
                                              <p:pRg st="0" end="0"/>
                                            </p:txEl>
                                          </p:spTgt>
                                        </p:tgtEl>
                                        <p:attrNameLst>
                                          <p:attrName>style.visibility</p:attrName>
                                        </p:attrNameLst>
                                      </p:cBhvr>
                                      <p:to>
                                        <p:strVal val="visible"/>
                                      </p:to>
                                    </p:set>
                                    <p:animEffect transition="in" filter="wipe(left)">
                                      <p:cBhvr>
                                        <p:cTn id="12" dur="500"/>
                                        <p:tgtEl>
                                          <p:spTgt spid="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left)">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blinds(horizontal)">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left)">
                                      <p:cBhvr>
                                        <p:cTn id="27" dur="10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wipe(left)">
                                      <p:cBhvr>
                                        <p:cTn id="32" dur="2000"/>
                                        <p:tgtEl>
                                          <p:spTgt spid="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wipe(left)">
                                      <p:cBhvr>
                                        <p:cTn id="37" dur="1000"/>
                                        <p:tgtEl>
                                          <p:spTgt spid="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wipe(left)">
                                      <p:cBhvr>
                                        <p:cTn id="42" dur="2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uild="p" autoUpdateAnimBg="0"/>
      <p:bldP spid="92" grpId="0"/>
      <p:bldP spid="9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77842" t="4020" r="1635" b="40566"/>
          <a:stretch/>
        </p:blipFill>
        <p:spPr>
          <a:xfrm>
            <a:off x="4816698" y="4172755"/>
            <a:ext cx="3181081" cy="2580458"/>
          </a:xfrm>
          <a:prstGeom prst="rect">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584" t="1712" r="25945" b="-2509"/>
          <a:stretch/>
        </p:blipFill>
        <p:spPr>
          <a:xfrm>
            <a:off x="177012" y="373488"/>
            <a:ext cx="8966988" cy="3799267"/>
          </a:xfrm>
          <a:prstGeom prst="rect">
            <a:avLst/>
          </a:prstGeom>
        </p:spPr>
      </p:pic>
      <p:sp>
        <p:nvSpPr>
          <p:cNvPr id="4" name="文本框 3"/>
          <p:cNvSpPr txBox="1"/>
          <p:nvPr/>
        </p:nvSpPr>
        <p:spPr>
          <a:xfrm>
            <a:off x="177012" y="373488"/>
            <a:ext cx="393056" cy="584775"/>
          </a:xfrm>
          <a:prstGeom prst="rect">
            <a:avLst/>
          </a:prstGeom>
          <a:noFill/>
        </p:spPr>
        <p:txBody>
          <a:bodyPr wrap="none" rtlCol="0">
            <a:spAutoFit/>
          </a:bodyPr>
          <a:lstStyle/>
          <a:p>
            <a:r>
              <a:rPr lang="en-US" altLang="zh-CN" sz="3200" b="1" dirty="0" smtClean="0"/>
              <a:t>7</a:t>
            </a:r>
            <a:endParaRPr lang="zh-CN" altLang="en-US" sz="3200" b="1" dirty="0"/>
          </a:p>
        </p:txBody>
      </p:sp>
      <p:sp>
        <p:nvSpPr>
          <p:cNvPr id="5" name="文本框 4"/>
          <p:cNvSpPr txBox="1"/>
          <p:nvPr/>
        </p:nvSpPr>
        <p:spPr>
          <a:xfrm>
            <a:off x="5817960" y="2273121"/>
            <a:ext cx="476412" cy="646331"/>
          </a:xfrm>
          <a:prstGeom prst="rect">
            <a:avLst/>
          </a:prstGeom>
          <a:noFill/>
        </p:spPr>
        <p:txBody>
          <a:bodyPr wrap="none" rtlCol="0">
            <a:spAutoFit/>
          </a:bodyPr>
          <a:lstStyle/>
          <a:p>
            <a:r>
              <a:rPr lang="en-US" altLang="zh-CN" sz="3600" b="1" dirty="0" smtClean="0">
                <a:solidFill>
                  <a:srgbClr val="FF0000"/>
                </a:solidFill>
              </a:rPr>
              <a:t>D</a:t>
            </a:r>
            <a:endParaRPr lang="zh-CN" altLang="en-US" sz="3600" b="1" dirty="0">
              <a:solidFill>
                <a:srgbClr val="FF0000"/>
              </a:solidFill>
            </a:endParaRPr>
          </a:p>
        </p:txBody>
      </p:sp>
    </p:spTree>
    <p:extLst>
      <p:ext uri="{BB962C8B-B14F-4D97-AF65-F5344CB8AC3E}">
        <p14:creationId xmlns:p14="http://schemas.microsoft.com/office/powerpoint/2010/main" val="13106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3" name="Text Box 56"/>
          <p:cNvSpPr txBox="1">
            <a:spLocks noChangeArrowheads="1"/>
          </p:cNvSpPr>
          <p:nvPr/>
        </p:nvSpPr>
        <p:spPr bwMode="auto">
          <a:xfrm>
            <a:off x="406400" y="541338"/>
            <a:ext cx="2825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mtClean="0">
                <a:solidFill>
                  <a:srgbClr val="FF0000"/>
                </a:solidFill>
              </a:rPr>
              <a:t>二、等倾干涉  </a:t>
            </a:r>
          </a:p>
        </p:txBody>
      </p:sp>
      <p:sp>
        <p:nvSpPr>
          <p:cNvPr id="144441" name="Text Box 57"/>
          <p:cNvSpPr txBox="1">
            <a:spLocks noChangeArrowheads="1"/>
          </p:cNvSpPr>
          <p:nvPr/>
        </p:nvSpPr>
        <p:spPr bwMode="auto">
          <a:xfrm>
            <a:off x="395288" y="1120775"/>
            <a:ext cx="46799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dirty="0" smtClean="0">
                <a:solidFill>
                  <a:srgbClr val="000000"/>
                </a:solidFill>
              </a:rPr>
              <a:t>        </a:t>
            </a:r>
            <a:r>
              <a:rPr lang="zh-CN" altLang="en-US" dirty="0" smtClean="0">
                <a:solidFill>
                  <a:srgbClr val="000000"/>
                </a:solidFill>
              </a:rPr>
              <a:t>单色光入射薄膜时，薄膜上下表面反射后</a:t>
            </a:r>
            <a:r>
              <a:rPr lang="en-US" altLang="zh-CN" dirty="0" smtClean="0">
                <a:solidFill>
                  <a:srgbClr val="000000"/>
                </a:solidFill>
              </a:rPr>
              <a:t>, </a:t>
            </a:r>
            <a:r>
              <a:rPr lang="zh-CN" altLang="en-US" dirty="0" smtClean="0">
                <a:solidFill>
                  <a:srgbClr val="000000"/>
                </a:solidFill>
              </a:rPr>
              <a:t>光 </a:t>
            </a:r>
            <a:r>
              <a:rPr lang="en-US" altLang="zh-CN" b="0" dirty="0" smtClean="0">
                <a:solidFill>
                  <a:srgbClr val="000000"/>
                </a:solidFill>
              </a:rPr>
              <a:t>1</a:t>
            </a:r>
            <a:r>
              <a:rPr lang="zh-CN" altLang="en-US" dirty="0" smtClean="0">
                <a:solidFill>
                  <a:srgbClr val="000000"/>
                </a:solidFill>
              </a:rPr>
              <a:t>和光</a:t>
            </a:r>
            <a:r>
              <a:rPr lang="en-US" altLang="zh-CN" b="0" dirty="0" smtClean="0">
                <a:solidFill>
                  <a:srgbClr val="000000"/>
                </a:solidFill>
              </a:rPr>
              <a:t>2</a:t>
            </a:r>
            <a:r>
              <a:rPr lang="zh-CN" altLang="en-US" dirty="0" smtClean="0">
                <a:solidFill>
                  <a:srgbClr val="000000"/>
                </a:solidFill>
              </a:rPr>
              <a:t>的光程差为</a:t>
            </a:r>
          </a:p>
        </p:txBody>
      </p:sp>
      <p:graphicFrame>
        <p:nvGraphicFramePr>
          <p:cNvPr id="144442" name="Object 58"/>
          <p:cNvGraphicFramePr>
            <a:graphicFrameLocks noChangeAspect="1"/>
          </p:cNvGraphicFramePr>
          <p:nvPr>
            <p:extLst/>
          </p:nvPr>
        </p:nvGraphicFramePr>
        <p:xfrm>
          <a:off x="520700" y="3021013"/>
          <a:ext cx="3494088" cy="773112"/>
        </p:xfrm>
        <a:graphic>
          <a:graphicData uri="http://schemas.openxmlformats.org/presentationml/2006/ole">
            <mc:AlternateContent xmlns:mc="http://schemas.openxmlformats.org/markup-compatibility/2006">
              <mc:Choice xmlns:v="urn:schemas-microsoft-com:vml" Requires="v">
                <p:oleObj spid="_x0000_s24590" name="Equation" r:id="rId4" imgW="1320480" imgH="291960" progId="Equation.DSMT4">
                  <p:embed/>
                </p:oleObj>
              </mc:Choice>
              <mc:Fallback>
                <p:oleObj name="Equation" r:id="rId4" imgW="1320480" imgH="291960" progId="Equation.DSMT4">
                  <p:embed/>
                  <p:pic>
                    <p:nvPicPr>
                      <p:cNvPr id="0" name=""/>
                      <p:cNvPicPr>
                        <a:picLocks noChangeAspect="1" noChangeArrowheads="1"/>
                      </p:cNvPicPr>
                      <p:nvPr/>
                    </p:nvPicPr>
                    <p:blipFill>
                      <a:blip r:embed="rId5"/>
                      <a:srcRect/>
                      <a:stretch>
                        <a:fillRect/>
                      </a:stretch>
                    </p:blipFill>
                    <p:spPr bwMode="auto">
                      <a:xfrm>
                        <a:off x="520700" y="3021013"/>
                        <a:ext cx="3494088"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43" name="Text Box 59"/>
          <p:cNvSpPr txBox="1">
            <a:spLocks noChangeArrowheads="1"/>
          </p:cNvSpPr>
          <p:nvPr/>
        </p:nvSpPr>
        <p:spPr bwMode="auto">
          <a:xfrm>
            <a:off x="476905" y="3925774"/>
            <a:ext cx="313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smtClean="0">
                <a:solidFill>
                  <a:srgbClr val="000000"/>
                </a:solidFill>
              </a:rPr>
              <a:t>考虑半波损失     </a:t>
            </a:r>
          </a:p>
        </p:txBody>
      </p:sp>
      <p:graphicFrame>
        <p:nvGraphicFramePr>
          <p:cNvPr id="144444" name="Object 60"/>
          <p:cNvGraphicFramePr>
            <a:graphicFrameLocks noChangeAspect="1"/>
          </p:cNvGraphicFramePr>
          <p:nvPr>
            <p:extLst/>
          </p:nvPr>
        </p:nvGraphicFramePr>
        <p:xfrm>
          <a:off x="524932" y="4699114"/>
          <a:ext cx="4414838" cy="1135063"/>
        </p:xfrm>
        <a:graphic>
          <a:graphicData uri="http://schemas.openxmlformats.org/presentationml/2006/ole">
            <mc:AlternateContent xmlns:mc="http://schemas.openxmlformats.org/markup-compatibility/2006">
              <mc:Choice xmlns:v="urn:schemas-microsoft-com:vml" Requires="v">
                <p:oleObj spid="_x0000_s24591" name="Equation" r:id="rId6" imgW="1574640" imgH="393480" progId="Equation.DSMT4">
                  <p:embed/>
                </p:oleObj>
              </mc:Choice>
              <mc:Fallback>
                <p:oleObj name="Equation" r:id="rId6" imgW="1574640" imgH="393480" progId="Equation.DSMT4">
                  <p:embed/>
                  <p:pic>
                    <p:nvPicPr>
                      <p:cNvPr id="0" name=""/>
                      <p:cNvPicPr>
                        <a:picLocks noChangeAspect="1" noChangeArrowheads="1"/>
                      </p:cNvPicPr>
                      <p:nvPr/>
                    </p:nvPicPr>
                    <p:blipFill>
                      <a:blip r:embed="rId7"/>
                      <a:srcRect/>
                      <a:stretch>
                        <a:fillRect/>
                      </a:stretch>
                    </p:blipFill>
                    <p:spPr bwMode="auto">
                      <a:xfrm>
                        <a:off x="524932" y="4699114"/>
                        <a:ext cx="4414838"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4447" name="Group 63"/>
          <p:cNvGrpSpPr>
            <a:grpSpLocks/>
          </p:cNvGrpSpPr>
          <p:nvPr/>
        </p:nvGrpSpPr>
        <p:grpSpPr bwMode="auto">
          <a:xfrm>
            <a:off x="553810" y="5880328"/>
            <a:ext cx="7573962" cy="579437"/>
            <a:chOff x="373" y="3517"/>
            <a:chExt cx="4771" cy="365"/>
          </a:xfrm>
        </p:grpSpPr>
        <p:sp>
          <p:nvSpPr>
            <p:cNvPr id="56330" name="Text Box 61"/>
            <p:cNvSpPr txBox="1">
              <a:spLocks noChangeArrowheads="1"/>
            </p:cNvSpPr>
            <p:nvPr/>
          </p:nvSpPr>
          <p:spPr bwMode="auto">
            <a:xfrm>
              <a:off x="373" y="3517"/>
              <a:ext cx="47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b="0" i="1" dirty="0" smtClean="0">
                  <a:solidFill>
                    <a:srgbClr val="000000"/>
                  </a:solidFill>
                </a:rPr>
                <a:t>n</a:t>
              </a:r>
              <a:r>
                <a:rPr lang="en-US" altLang="zh-CN" b="0" baseline="-25000" dirty="0" smtClean="0">
                  <a:solidFill>
                    <a:srgbClr val="000000"/>
                  </a:solidFill>
                </a:rPr>
                <a:t>1</a:t>
              </a:r>
              <a:r>
                <a:rPr lang="zh-CN" altLang="en-US" dirty="0" smtClean="0">
                  <a:solidFill>
                    <a:srgbClr val="000000"/>
                  </a:solidFill>
                </a:rPr>
                <a:t>和</a:t>
              </a:r>
              <a:r>
                <a:rPr lang="en-US" altLang="zh-CN" b="0" i="1" dirty="0" smtClean="0">
                  <a:solidFill>
                    <a:srgbClr val="000000"/>
                  </a:solidFill>
                </a:rPr>
                <a:t>n</a:t>
              </a:r>
              <a:r>
                <a:rPr lang="en-US" altLang="zh-CN" b="0" baseline="-25000" dirty="0" smtClean="0">
                  <a:solidFill>
                    <a:srgbClr val="000000"/>
                  </a:solidFill>
                </a:rPr>
                <a:t>2</a:t>
              </a:r>
              <a:r>
                <a:rPr lang="zh-CN" altLang="en-US" dirty="0" smtClean="0">
                  <a:solidFill>
                    <a:srgbClr val="000000"/>
                  </a:solidFill>
                </a:rPr>
                <a:t>确定后，   取决于入射角 </a:t>
              </a:r>
              <a:r>
                <a:rPr lang="en-US" altLang="zh-CN" b="0" i="1" dirty="0" err="1" smtClean="0">
                  <a:solidFill>
                    <a:srgbClr val="000000"/>
                  </a:solidFill>
                </a:rPr>
                <a:t>i</a:t>
              </a:r>
              <a:r>
                <a:rPr lang="en-US" altLang="zh-CN" i="1" dirty="0" smtClean="0">
                  <a:solidFill>
                    <a:srgbClr val="000000"/>
                  </a:solidFill>
                </a:rPr>
                <a:t> </a:t>
              </a:r>
              <a:r>
                <a:rPr lang="zh-CN" altLang="en-US" dirty="0" smtClean="0">
                  <a:solidFill>
                    <a:srgbClr val="000000"/>
                  </a:solidFill>
                </a:rPr>
                <a:t>的大小。</a:t>
              </a:r>
            </a:p>
          </p:txBody>
        </p:sp>
        <p:graphicFrame>
          <p:nvGraphicFramePr>
            <p:cNvPr id="56331" name="Object 62"/>
            <p:cNvGraphicFramePr>
              <a:graphicFrameLocks noChangeAspect="1"/>
            </p:cNvGraphicFramePr>
            <p:nvPr/>
          </p:nvGraphicFramePr>
          <p:xfrm>
            <a:off x="2109" y="3566"/>
            <a:ext cx="222" cy="283"/>
          </p:xfrm>
          <a:graphic>
            <a:graphicData uri="http://schemas.openxmlformats.org/presentationml/2006/ole">
              <mc:AlternateContent xmlns:mc="http://schemas.openxmlformats.org/markup-compatibility/2006">
                <mc:Choice xmlns:v="urn:schemas-microsoft-com:vml" Requires="v">
                  <p:oleObj spid="_x0000_s24592" name="公式" r:id="rId8" imgW="139579" imgH="177646" progId="Equation.3">
                    <p:embed/>
                  </p:oleObj>
                </mc:Choice>
                <mc:Fallback>
                  <p:oleObj name="公式" r:id="rId8" imgW="139579"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9" y="3566"/>
                          <a:ext cx="22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 name="Group 2"/>
          <p:cNvGrpSpPr>
            <a:grpSpLocks/>
          </p:cNvGrpSpPr>
          <p:nvPr/>
        </p:nvGrpSpPr>
        <p:grpSpPr bwMode="auto">
          <a:xfrm>
            <a:off x="4097337" y="2286001"/>
            <a:ext cx="4725987" cy="2366962"/>
            <a:chOff x="1720" y="2757"/>
            <a:chExt cx="2640" cy="1491"/>
          </a:xfrm>
        </p:grpSpPr>
        <p:sp>
          <p:nvSpPr>
            <p:cNvPr id="46" name="Rectangle 3"/>
            <p:cNvSpPr>
              <a:spLocks noChangeArrowheads="1"/>
            </p:cNvSpPr>
            <p:nvPr/>
          </p:nvSpPr>
          <p:spPr bwMode="auto">
            <a:xfrm>
              <a:off x="1720" y="3057"/>
              <a:ext cx="2640" cy="8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47" name="Rectangle 4"/>
            <p:cNvSpPr>
              <a:spLocks noChangeArrowheads="1"/>
            </p:cNvSpPr>
            <p:nvPr/>
          </p:nvSpPr>
          <p:spPr bwMode="auto">
            <a:xfrm>
              <a:off x="1912" y="3106"/>
              <a:ext cx="282"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i="1">
                  <a:solidFill>
                    <a:srgbClr val="000000"/>
                  </a:solidFill>
                </a:rPr>
                <a:t>n</a:t>
              </a:r>
              <a:r>
                <a:rPr lang="en-US" altLang="zh-CN" baseline="-25000">
                  <a:solidFill>
                    <a:srgbClr val="000000"/>
                  </a:solidFill>
                </a:rPr>
                <a:t>2</a:t>
              </a:r>
            </a:p>
            <a:p>
              <a:pPr algn="l" fontAlgn="base">
                <a:spcBef>
                  <a:spcPct val="0"/>
                </a:spcBef>
                <a:spcAft>
                  <a:spcPct val="0"/>
                </a:spcAft>
                <a:buFontTx/>
                <a:buNone/>
              </a:pPr>
              <a:endParaRPr lang="en-US" altLang="zh-CN" baseline="-25000">
                <a:solidFill>
                  <a:srgbClr val="000000"/>
                </a:solidFill>
              </a:endParaRPr>
            </a:p>
            <a:p>
              <a:pPr algn="l" fontAlgn="base">
                <a:spcBef>
                  <a:spcPct val="0"/>
                </a:spcBef>
                <a:spcAft>
                  <a:spcPct val="0"/>
                </a:spcAft>
                <a:buFontTx/>
                <a:buNone/>
              </a:pPr>
              <a:endParaRPr lang="en-US" altLang="zh-CN" baseline="-25000">
                <a:solidFill>
                  <a:srgbClr val="000000"/>
                </a:solidFill>
              </a:endParaRPr>
            </a:p>
            <a:p>
              <a:pPr algn="l" fontAlgn="base">
                <a:spcBef>
                  <a:spcPct val="0"/>
                </a:spcBef>
                <a:spcAft>
                  <a:spcPct val="0"/>
                </a:spcAft>
                <a:buFontTx/>
                <a:buNone/>
              </a:pPr>
              <a:endParaRPr lang="en-US" altLang="zh-CN" baseline="-25000">
                <a:solidFill>
                  <a:srgbClr val="000000"/>
                </a:solidFill>
              </a:endParaRPr>
            </a:p>
            <a:p>
              <a:pPr algn="l" fontAlgn="base">
                <a:spcBef>
                  <a:spcPct val="0"/>
                </a:spcBef>
                <a:spcAft>
                  <a:spcPct val="0"/>
                </a:spcAft>
                <a:buFontTx/>
                <a:buNone/>
              </a:pPr>
              <a:r>
                <a:rPr lang="en-US" altLang="zh-CN" i="1">
                  <a:solidFill>
                    <a:srgbClr val="000000"/>
                  </a:solidFill>
                </a:rPr>
                <a:t>n</a:t>
              </a:r>
              <a:r>
                <a:rPr lang="en-US" altLang="zh-CN" baseline="-25000">
                  <a:solidFill>
                    <a:srgbClr val="000000"/>
                  </a:solidFill>
                </a:rPr>
                <a:t>3</a:t>
              </a:r>
            </a:p>
          </p:txBody>
        </p:sp>
        <p:sp>
          <p:nvSpPr>
            <p:cNvPr id="48" name="Line 5"/>
            <p:cNvSpPr>
              <a:spLocks noChangeShapeType="1"/>
            </p:cNvSpPr>
            <p:nvPr/>
          </p:nvSpPr>
          <p:spPr bwMode="auto">
            <a:xfrm>
              <a:off x="3794" y="3057"/>
              <a:ext cx="0" cy="907"/>
            </a:xfrm>
            <a:prstGeom prst="line">
              <a:avLst/>
            </a:prstGeom>
            <a:noFill/>
            <a:ln w="25400">
              <a:solidFill>
                <a:srgbClr val="FFFFFF"/>
              </a:solidFill>
              <a:round/>
              <a:headEnd type="stealth" w="med" len="lg"/>
              <a:tailEnd type="stealth"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49" name="Rectangle 6"/>
            <p:cNvSpPr>
              <a:spLocks noChangeArrowheads="1"/>
            </p:cNvSpPr>
            <p:nvPr/>
          </p:nvSpPr>
          <p:spPr bwMode="auto">
            <a:xfrm>
              <a:off x="3757" y="3286"/>
              <a:ext cx="2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b="0" i="1" dirty="0" smtClean="0">
                  <a:solidFill>
                    <a:srgbClr val="000000"/>
                  </a:solidFill>
                </a:rPr>
                <a:t>d</a:t>
              </a:r>
              <a:endParaRPr lang="en-US" altLang="zh-CN" b="0" i="1" dirty="0">
                <a:solidFill>
                  <a:srgbClr val="000000"/>
                </a:solidFill>
              </a:endParaRPr>
            </a:p>
          </p:txBody>
        </p:sp>
        <p:sp>
          <p:nvSpPr>
            <p:cNvPr id="50" name="Rectangle 7"/>
            <p:cNvSpPr>
              <a:spLocks noChangeArrowheads="1"/>
            </p:cNvSpPr>
            <p:nvPr/>
          </p:nvSpPr>
          <p:spPr bwMode="auto">
            <a:xfrm>
              <a:off x="1820" y="2757"/>
              <a:ext cx="2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i="1">
                  <a:solidFill>
                    <a:srgbClr val="000000"/>
                  </a:solidFill>
                </a:rPr>
                <a:t>n</a:t>
              </a:r>
              <a:r>
                <a:rPr lang="en-US" altLang="zh-CN" baseline="-25000">
                  <a:solidFill>
                    <a:srgbClr val="000000"/>
                  </a:solidFill>
                </a:rPr>
                <a:t>1</a:t>
              </a:r>
              <a:endParaRPr lang="en-US" altLang="zh-CN">
                <a:solidFill>
                  <a:srgbClr val="000000"/>
                </a:solidFill>
              </a:endParaRPr>
            </a:p>
          </p:txBody>
        </p:sp>
      </p:grpSp>
      <p:sp>
        <p:nvSpPr>
          <p:cNvPr id="51" name="Rectangle 8"/>
          <p:cNvSpPr>
            <a:spLocks noChangeArrowheads="1"/>
          </p:cNvSpPr>
          <p:nvPr/>
        </p:nvSpPr>
        <p:spPr bwMode="auto">
          <a:xfrm>
            <a:off x="6878637" y="2681288"/>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i="1">
                <a:solidFill>
                  <a:srgbClr val="000000"/>
                </a:solidFill>
              </a:rPr>
              <a:t>B</a:t>
            </a:r>
          </a:p>
        </p:txBody>
      </p:sp>
      <p:sp>
        <p:nvSpPr>
          <p:cNvPr id="52" name="Line 9"/>
          <p:cNvSpPr>
            <a:spLocks noChangeShapeType="1"/>
          </p:cNvSpPr>
          <p:nvPr/>
        </p:nvSpPr>
        <p:spPr bwMode="auto">
          <a:xfrm>
            <a:off x="5746749" y="1585913"/>
            <a:ext cx="0" cy="1905000"/>
          </a:xfrm>
          <a:prstGeom prst="line">
            <a:avLst/>
          </a:prstGeom>
          <a:noFill/>
          <a:ln w="25400" cap="rnd">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3" name="Line 10"/>
          <p:cNvSpPr>
            <a:spLocks noChangeShapeType="1"/>
          </p:cNvSpPr>
          <p:nvPr/>
        </p:nvSpPr>
        <p:spPr bwMode="auto">
          <a:xfrm>
            <a:off x="4984749" y="1662113"/>
            <a:ext cx="762000" cy="106680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4" name="Line 11"/>
          <p:cNvSpPr>
            <a:spLocks noChangeShapeType="1"/>
          </p:cNvSpPr>
          <p:nvPr/>
        </p:nvSpPr>
        <p:spPr bwMode="auto">
          <a:xfrm flipH="1">
            <a:off x="5726112" y="1477963"/>
            <a:ext cx="865187" cy="1282700"/>
          </a:xfrm>
          <a:prstGeom prst="line">
            <a:avLst/>
          </a:prstGeom>
          <a:noFill/>
          <a:ln w="28575">
            <a:solidFill>
              <a:srgbClr val="FF0000"/>
            </a:solidFill>
            <a:round/>
            <a:headEnd type="stealth" w="med" len="lg"/>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5" name="Line 12"/>
          <p:cNvSpPr>
            <a:spLocks noChangeShapeType="1"/>
          </p:cNvSpPr>
          <p:nvPr/>
        </p:nvSpPr>
        <p:spPr bwMode="auto">
          <a:xfrm flipH="1">
            <a:off x="6878637" y="2054226"/>
            <a:ext cx="496887" cy="709612"/>
          </a:xfrm>
          <a:prstGeom prst="line">
            <a:avLst/>
          </a:prstGeom>
          <a:noFill/>
          <a:ln w="28575">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56" name="Group 13"/>
          <p:cNvGrpSpPr>
            <a:grpSpLocks/>
          </p:cNvGrpSpPr>
          <p:nvPr/>
        </p:nvGrpSpPr>
        <p:grpSpPr bwMode="auto">
          <a:xfrm>
            <a:off x="5730874" y="2728913"/>
            <a:ext cx="571500" cy="1447800"/>
            <a:chOff x="2496" y="2400"/>
            <a:chExt cx="442" cy="912"/>
          </a:xfrm>
        </p:grpSpPr>
        <p:sp>
          <p:nvSpPr>
            <p:cNvPr id="57" name="Line 14"/>
            <p:cNvSpPr>
              <a:spLocks noChangeShapeType="1"/>
            </p:cNvSpPr>
            <p:nvPr/>
          </p:nvSpPr>
          <p:spPr bwMode="auto">
            <a:xfrm>
              <a:off x="2506" y="2400"/>
              <a:ext cx="432" cy="912"/>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8" name="Line 15"/>
            <p:cNvSpPr>
              <a:spLocks noChangeShapeType="1"/>
            </p:cNvSpPr>
            <p:nvPr/>
          </p:nvSpPr>
          <p:spPr bwMode="auto">
            <a:xfrm>
              <a:off x="2496" y="2400"/>
              <a:ext cx="336" cy="672"/>
            </a:xfrm>
            <a:prstGeom prst="line">
              <a:avLst/>
            </a:prstGeom>
            <a:noFill/>
            <a:ln w="12700">
              <a:solidFill>
                <a:schemeClr val="bg1"/>
              </a:solidFill>
              <a:round/>
              <a:headEnd type="none" w="sm" len="sm"/>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59" name="Group 16"/>
          <p:cNvGrpSpPr>
            <a:grpSpLocks/>
          </p:cNvGrpSpPr>
          <p:nvPr/>
        </p:nvGrpSpPr>
        <p:grpSpPr bwMode="auto">
          <a:xfrm>
            <a:off x="6302374" y="2728913"/>
            <a:ext cx="590550" cy="1447800"/>
            <a:chOff x="2938" y="2400"/>
            <a:chExt cx="432" cy="912"/>
          </a:xfrm>
        </p:grpSpPr>
        <p:sp>
          <p:nvSpPr>
            <p:cNvPr id="60" name="Line 17"/>
            <p:cNvSpPr>
              <a:spLocks noChangeShapeType="1"/>
            </p:cNvSpPr>
            <p:nvPr/>
          </p:nvSpPr>
          <p:spPr bwMode="auto">
            <a:xfrm flipH="1">
              <a:off x="2938" y="2400"/>
              <a:ext cx="432" cy="912"/>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 name="Line 18"/>
            <p:cNvSpPr>
              <a:spLocks noChangeShapeType="1"/>
            </p:cNvSpPr>
            <p:nvPr/>
          </p:nvSpPr>
          <p:spPr bwMode="auto">
            <a:xfrm rot="60000" flipH="1">
              <a:off x="2972" y="2782"/>
              <a:ext cx="218" cy="483"/>
            </a:xfrm>
            <a:prstGeom prst="line">
              <a:avLst/>
            </a:prstGeom>
            <a:noFill/>
            <a:ln w="12700">
              <a:solidFill>
                <a:schemeClr val="bg1"/>
              </a:solidFill>
              <a:round/>
              <a:headEnd type="stealth" w="lg" len="lg"/>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62" name="Rectangle 19"/>
          <p:cNvSpPr>
            <a:spLocks noChangeArrowheads="1"/>
          </p:cNvSpPr>
          <p:nvPr/>
        </p:nvSpPr>
        <p:spPr bwMode="auto">
          <a:xfrm>
            <a:off x="6203949" y="4089401"/>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i="1">
                <a:solidFill>
                  <a:srgbClr val="000000"/>
                </a:solidFill>
              </a:rPr>
              <a:t>C</a:t>
            </a:r>
          </a:p>
        </p:txBody>
      </p:sp>
      <p:sp>
        <p:nvSpPr>
          <p:cNvPr id="63" name="Rectangle 20"/>
          <p:cNvSpPr>
            <a:spLocks noChangeArrowheads="1"/>
          </p:cNvSpPr>
          <p:nvPr/>
        </p:nvSpPr>
        <p:spPr bwMode="auto">
          <a:xfrm>
            <a:off x="5872162" y="1781176"/>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i="1">
                <a:solidFill>
                  <a:srgbClr val="000000"/>
                </a:solidFill>
              </a:rPr>
              <a:t>D</a:t>
            </a:r>
          </a:p>
        </p:txBody>
      </p:sp>
      <p:sp>
        <p:nvSpPr>
          <p:cNvPr id="64" name="Line 21"/>
          <p:cNvSpPr>
            <a:spLocks noChangeShapeType="1"/>
          </p:cNvSpPr>
          <p:nvPr/>
        </p:nvSpPr>
        <p:spPr bwMode="auto">
          <a:xfrm flipH="1" flipV="1">
            <a:off x="6088062" y="2212976"/>
            <a:ext cx="792162" cy="504825"/>
          </a:xfrm>
          <a:prstGeom prst="line">
            <a:avLst/>
          </a:prstGeom>
          <a:noFill/>
          <a:ln w="25400">
            <a:solidFill>
              <a:srgbClr val="9900FF"/>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5" name="Arc 22"/>
          <p:cNvSpPr>
            <a:spLocks/>
          </p:cNvSpPr>
          <p:nvPr/>
        </p:nvSpPr>
        <p:spPr bwMode="auto">
          <a:xfrm>
            <a:off x="5746749" y="3262313"/>
            <a:ext cx="228600" cy="762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6" name="Arc 23"/>
          <p:cNvSpPr>
            <a:spLocks/>
          </p:cNvSpPr>
          <p:nvPr/>
        </p:nvSpPr>
        <p:spPr bwMode="auto">
          <a:xfrm>
            <a:off x="5365749" y="2120901"/>
            <a:ext cx="382588" cy="533400"/>
          </a:xfrm>
          <a:custGeom>
            <a:avLst/>
            <a:gdLst>
              <a:gd name="T0" fmla="*/ 0 w 13374"/>
              <a:gd name="T1" fmla="*/ 2147483646 h 21600"/>
              <a:gd name="T2" fmla="*/ 2147483646 w 13374"/>
              <a:gd name="T3" fmla="*/ 0 h 21600"/>
              <a:gd name="T4" fmla="*/ 2147483646 w 13374"/>
              <a:gd name="T5" fmla="*/ 2147483646 h 21600"/>
              <a:gd name="T6" fmla="*/ 0 60000 65536"/>
              <a:gd name="T7" fmla="*/ 0 60000 65536"/>
              <a:gd name="T8" fmla="*/ 0 60000 65536"/>
              <a:gd name="T9" fmla="*/ 0 w 13374"/>
              <a:gd name="T10" fmla="*/ 0 h 21600"/>
              <a:gd name="T11" fmla="*/ 13374 w 13374"/>
              <a:gd name="T12" fmla="*/ 21600 h 21600"/>
            </a:gdLst>
            <a:ahLst/>
            <a:cxnLst>
              <a:cxn ang="T6">
                <a:pos x="T0" y="T1"/>
              </a:cxn>
              <a:cxn ang="T7">
                <a:pos x="T2" y="T3"/>
              </a:cxn>
              <a:cxn ang="T8">
                <a:pos x="T4" y="T5"/>
              </a:cxn>
            </a:cxnLst>
            <a:rect l="T9" t="T10" r="T11" b="T12"/>
            <a:pathLst>
              <a:path w="13374" h="21600" fill="none" extrusionOk="0">
                <a:moveTo>
                  <a:pt x="-1" y="4638"/>
                </a:moveTo>
                <a:cubicBezTo>
                  <a:pt x="3795" y="1645"/>
                  <a:pt x="8484" y="12"/>
                  <a:pt x="13318" y="0"/>
                </a:cubicBezTo>
              </a:path>
              <a:path w="13374" h="21600" stroke="0" extrusionOk="0">
                <a:moveTo>
                  <a:pt x="-1" y="4638"/>
                </a:moveTo>
                <a:cubicBezTo>
                  <a:pt x="3795" y="1645"/>
                  <a:pt x="8484" y="12"/>
                  <a:pt x="13318" y="0"/>
                </a:cubicBezTo>
                <a:lnTo>
                  <a:pt x="13374" y="21600"/>
                </a:lnTo>
                <a:lnTo>
                  <a:pt x="-1" y="4638"/>
                </a:lnTo>
                <a:close/>
              </a:path>
            </a:pathLst>
          </a:custGeom>
          <a:noFill/>
          <a:ln w="25400" cap="rnd">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7" name="Rectangle 24"/>
          <p:cNvSpPr>
            <a:spLocks noChangeArrowheads="1"/>
          </p:cNvSpPr>
          <p:nvPr/>
        </p:nvSpPr>
        <p:spPr bwMode="auto">
          <a:xfrm>
            <a:off x="5654674" y="3186113"/>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b="0" i="1">
                <a:solidFill>
                  <a:srgbClr val="000000"/>
                </a:solidFill>
              </a:rPr>
              <a:t>r</a:t>
            </a:r>
          </a:p>
        </p:txBody>
      </p:sp>
      <p:sp>
        <p:nvSpPr>
          <p:cNvPr id="68" name="Rectangle 25"/>
          <p:cNvSpPr>
            <a:spLocks noChangeArrowheads="1"/>
          </p:cNvSpPr>
          <p:nvPr/>
        </p:nvSpPr>
        <p:spPr bwMode="auto">
          <a:xfrm>
            <a:off x="5330824" y="1695451"/>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i="1">
                <a:solidFill>
                  <a:srgbClr val="000000"/>
                </a:solidFill>
              </a:rPr>
              <a:t>i</a:t>
            </a:r>
          </a:p>
        </p:txBody>
      </p:sp>
      <p:sp>
        <p:nvSpPr>
          <p:cNvPr id="69" name="Rectangle 26"/>
          <p:cNvSpPr>
            <a:spLocks noChangeArrowheads="1"/>
          </p:cNvSpPr>
          <p:nvPr/>
        </p:nvSpPr>
        <p:spPr bwMode="auto">
          <a:xfrm>
            <a:off x="7672387" y="1420813"/>
            <a:ext cx="468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a:solidFill>
                  <a:srgbClr val="99CC00"/>
                </a:solidFill>
              </a:rPr>
              <a:t>2</a:t>
            </a:r>
          </a:p>
        </p:txBody>
      </p:sp>
      <p:sp>
        <p:nvSpPr>
          <p:cNvPr id="70" name="Line 27"/>
          <p:cNvSpPr>
            <a:spLocks noChangeShapeType="1"/>
          </p:cNvSpPr>
          <p:nvPr/>
        </p:nvSpPr>
        <p:spPr bwMode="auto">
          <a:xfrm flipV="1">
            <a:off x="6302374" y="2728913"/>
            <a:ext cx="0" cy="1447800"/>
          </a:xfrm>
          <a:prstGeom prst="line">
            <a:avLst/>
          </a:prstGeom>
          <a:noFill/>
          <a:ln w="25400" cap="rnd">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1" name="Rectangle 28"/>
          <p:cNvSpPr>
            <a:spLocks noChangeArrowheads="1"/>
          </p:cNvSpPr>
          <p:nvPr/>
        </p:nvSpPr>
        <p:spPr bwMode="auto">
          <a:xfrm>
            <a:off x="5943599" y="3048001"/>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b="0" i="1">
                <a:solidFill>
                  <a:srgbClr val="000000"/>
                </a:solidFill>
              </a:rPr>
              <a:t>r</a:t>
            </a:r>
          </a:p>
        </p:txBody>
      </p:sp>
      <p:sp>
        <p:nvSpPr>
          <p:cNvPr id="72" name="Arc 29"/>
          <p:cNvSpPr>
            <a:spLocks/>
          </p:cNvSpPr>
          <p:nvPr/>
        </p:nvSpPr>
        <p:spPr bwMode="auto">
          <a:xfrm rot="10800000">
            <a:off x="6086474" y="3567113"/>
            <a:ext cx="228600" cy="762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3" name="Oval 30"/>
          <p:cNvSpPr>
            <a:spLocks noChangeArrowheads="1"/>
          </p:cNvSpPr>
          <p:nvPr/>
        </p:nvSpPr>
        <p:spPr bwMode="auto">
          <a:xfrm>
            <a:off x="5694362" y="2693988"/>
            <a:ext cx="111125" cy="111125"/>
          </a:xfrm>
          <a:prstGeom prst="ellipse">
            <a:avLst/>
          </a:prstGeom>
          <a:solidFill>
            <a:schemeClr val="accent1"/>
          </a:solidFill>
          <a:ln w="9525">
            <a:solidFill>
              <a:schemeClr val="tx1"/>
            </a:solidFill>
            <a:miter lim="800000"/>
            <a:headEnd/>
            <a:tailEnd/>
          </a:ln>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74" name="Oval 31"/>
          <p:cNvSpPr>
            <a:spLocks noChangeArrowheads="1"/>
          </p:cNvSpPr>
          <p:nvPr/>
        </p:nvSpPr>
        <p:spPr bwMode="auto">
          <a:xfrm>
            <a:off x="6048374" y="2141538"/>
            <a:ext cx="111125" cy="111125"/>
          </a:xfrm>
          <a:prstGeom prst="ellipse">
            <a:avLst/>
          </a:prstGeom>
          <a:solidFill>
            <a:schemeClr val="accent1"/>
          </a:solidFill>
          <a:ln w="9525">
            <a:solidFill>
              <a:schemeClr val="tx1"/>
            </a:solidFill>
            <a:miter lim="800000"/>
            <a:headEnd/>
            <a:tailEnd/>
          </a:ln>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75" name="Rectangle 32"/>
          <p:cNvSpPr>
            <a:spLocks noChangeArrowheads="1"/>
          </p:cNvSpPr>
          <p:nvPr/>
        </p:nvSpPr>
        <p:spPr bwMode="auto">
          <a:xfrm>
            <a:off x="5267324" y="26812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i="1">
                <a:solidFill>
                  <a:srgbClr val="000000"/>
                </a:solidFill>
              </a:rPr>
              <a:t>A</a:t>
            </a:r>
          </a:p>
        </p:txBody>
      </p:sp>
      <p:sp>
        <p:nvSpPr>
          <p:cNvPr id="76" name="Line 33"/>
          <p:cNvSpPr>
            <a:spLocks noChangeShapeType="1"/>
          </p:cNvSpPr>
          <p:nvPr/>
        </p:nvSpPr>
        <p:spPr bwMode="auto">
          <a:xfrm>
            <a:off x="5732462" y="1638301"/>
            <a:ext cx="0" cy="1079500"/>
          </a:xfrm>
          <a:prstGeom prst="line">
            <a:avLst/>
          </a:prstGeom>
          <a:noFill/>
          <a:ln w="254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7" name="Oval 34"/>
          <p:cNvSpPr>
            <a:spLocks noChangeArrowheads="1"/>
          </p:cNvSpPr>
          <p:nvPr/>
        </p:nvSpPr>
        <p:spPr bwMode="auto">
          <a:xfrm rot="1970813">
            <a:off x="6165849" y="1666876"/>
            <a:ext cx="1655763" cy="176212"/>
          </a:xfrm>
          <a:prstGeom prst="ellipse">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78" name="Line 35"/>
          <p:cNvSpPr>
            <a:spLocks noChangeShapeType="1"/>
          </p:cNvSpPr>
          <p:nvPr/>
        </p:nvSpPr>
        <p:spPr bwMode="auto">
          <a:xfrm flipH="1">
            <a:off x="7383462" y="541338"/>
            <a:ext cx="503237" cy="1512888"/>
          </a:xfrm>
          <a:prstGeom prst="line">
            <a:avLst/>
          </a:prstGeom>
          <a:noFill/>
          <a:ln w="28575">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9" name="Line 36"/>
          <p:cNvSpPr>
            <a:spLocks noChangeShapeType="1"/>
          </p:cNvSpPr>
          <p:nvPr/>
        </p:nvSpPr>
        <p:spPr bwMode="auto">
          <a:xfrm flipH="1">
            <a:off x="6591299" y="541338"/>
            <a:ext cx="1295400" cy="936625"/>
          </a:xfrm>
          <a:prstGeom prst="line">
            <a:avLst/>
          </a:prstGeom>
          <a:noFill/>
          <a:ln w="28575">
            <a:solidFill>
              <a:srgbClr val="FF0000"/>
            </a:solidFill>
            <a:round/>
            <a:headEnd type="stealth" w="med" len="lg"/>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80" name="Group 37"/>
          <p:cNvGrpSpPr>
            <a:grpSpLocks/>
          </p:cNvGrpSpPr>
          <p:nvPr/>
        </p:nvGrpSpPr>
        <p:grpSpPr bwMode="auto">
          <a:xfrm>
            <a:off x="7383462" y="196851"/>
            <a:ext cx="1800225" cy="1065212"/>
            <a:chOff x="3152" y="799"/>
            <a:chExt cx="1134" cy="671"/>
          </a:xfrm>
        </p:grpSpPr>
        <p:sp>
          <p:nvSpPr>
            <p:cNvPr id="81" name="Line 38"/>
            <p:cNvSpPr>
              <a:spLocks noChangeShapeType="1"/>
            </p:cNvSpPr>
            <p:nvPr/>
          </p:nvSpPr>
          <p:spPr bwMode="auto">
            <a:xfrm flipH="1" flipV="1">
              <a:off x="3152" y="799"/>
              <a:ext cx="635" cy="409"/>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2" name="Text Box 39"/>
            <p:cNvSpPr txBox="1">
              <a:spLocks noChangeArrowheads="1"/>
            </p:cNvSpPr>
            <p:nvPr/>
          </p:nvSpPr>
          <p:spPr bwMode="auto">
            <a:xfrm>
              <a:off x="3787" y="1143"/>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FontTx/>
                <a:buNone/>
              </a:pPr>
              <a:r>
                <a:rPr kumimoji="0" lang="zh-CN" altLang="en-US">
                  <a:solidFill>
                    <a:srgbClr val="000000"/>
                  </a:solidFill>
                </a:rPr>
                <a:t>屏</a:t>
              </a:r>
            </a:p>
          </p:txBody>
        </p:sp>
      </p:grpSp>
      <p:sp>
        <p:nvSpPr>
          <p:cNvPr id="83" name="Text Box 40"/>
          <p:cNvSpPr txBox="1">
            <a:spLocks noChangeArrowheads="1"/>
          </p:cNvSpPr>
          <p:nvPr/>
        </p:nvSpPr>
        <p:spPr bwMode="auto">
          <a:xfrm>
            <a:off x="7743824" y="114301"/>
            <a:ext cx="625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fontAlgn="base">
              <a:spcBef>
                <a:spcPct val="0"/>
              </a:spcBef>
              <a:spcAft>
                <a:spcPct val="0"/>
              </a:spcAft>
              <a:buFontTx/>
              <a:buNone/>
            </a:pPr>
            <a:r>
              <a:rPr kumimoji="0" lang="en-US" altLang="zh-CN">
                <a:solidFill>
                  <a:srgbClr val="000000"/>
                </a:solidFill>
              </a:rPr>
              <a:t>P</a:t>
            </a:r>
          </a:p>
        </p:txBody>
      </p:sp>
      <p:sp>
        <p:nvSpPr>
          <p:cNvPr id="84" name="Rectangle 41"/>
          <p:cNvSpPr>
            <a:spLocks noChangeArrowheads="1"/>
          </p:cNvSpPr>
          <p:nvPr/>
        </p:nvSpPr>
        <p:spPr bwMode="auto">
          <a:xfrm>
            <a:off x="6519862" y="844551"/>
            <a:ext cx="468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r>
              <a:rPr lang="en-US" altLang="zh-CN">
                <a:solidFill>
                  <a:srgbClr val="009999"/>
                </a:solidFill>
              </a:rPr>
              <a:t>1</a:t>
            </a:r>
          </a:p>
        </p:txBody>
      </p:sp>
      <p:sp>
        <p:nvSpPr>
          <p:cNvPr id="85" name="Oval 42"/>
          <p:cNvSpPr>
            <a:spLocks noChangeArrowheads="1"/>
          </p:cNvSpPr>
          <p:nvPr/>
        </p:nvSpPr>
        <p:spPr bwMode="auto">
          <a:xfrm>
            <a:off x="6807199" y="2678113"/>
            <a:ext cx="111125" cy="111125"/>
          </a:xfrm>
          <a:prstGeom prst="ellipse">
            <a:avLst/>
          </a:prstGeom>
          <a:solidFill>
            <a:schemeClr val="accent1"/>
          </a:solidFill>
          <a:ln w="9525">
            <a:solidFill>
              <a:schemeClr val="tx1"/>
            </a:solidFill>
            <a:miter lim="800000"/>
            <a:headEnd/>
            <a:tailEnd/>
          </a:ln>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fontAlgn="base">
              <a:spcBef>
                <a:spcPct val="0"/>
              </a:spcBef>
              <a:spcAft>
                <a:spcPct val="0"/>
              </a:spcAft>
              <a:buFontTx/>
              <a:buNone/>
            </a:pPr>
            <a:endParaRPr lang="zh-CN" altLang="en-US">
              <a:solidFill>
                <a:srgbClr val="009999"/>
              </a:solidFill>
            </a:endParaRPr>
          </a:p>
        </p:txBody>
      </p:sp>
      <p:sp>
        <p:nvSpPr>
          <p:cNvPr id="87" name="TextBox 47"/>
          <p:cNvSpPr txBox="1">
            <a:spLocks noChangeArrowheads="1"/>
          </p:cNvSpPr>
          <p:nvPr/>
        </p:nvSpPr>
        <p:spPr bwMode="auto">
          <a:xfrm>
            <a:off x="5127625" y="4714968"/>
            <a:ext cx="39243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FF0000"/>
                </a:solidFill>
                <a:latin typeface="Times New Roman" panose="02020603050405020304" pitchFamily="18" charset="0"/>
                <a:cs typeface="Times New Roman" panose="02020603050405020304" pitchFamily="18" charset="0"/>
              </a:rPr>
              <a:t>与等厚干涉不同处：这里</a:t>
            </a:r>
            <a:r>
              <a:rPr lang="zh-CN" altLang="en-US" sz="2800" b="1" u="sng">
                <a:solidFill>
                  <a:srgbClr val="FF0000"/>
                </a:solidFill>
                <a:latin typeface="Times New Roman" panose="02020603050405020304" pitchFamily="18" charset="0"/>
                <a:cs typeface="Times New Roman" panose="02020603050405020304" pitchFamily="18" charset="0"/>
              </a:rPr>
              <a:t>薄膜厚度</a:t>
            </a:r>
            <a:r>
              <a:rPr lang="en-US" sz="2800" b="1" i="1" u="sng">
                <a:solidFill>
                  <a:srgbClr val="FF0000"/>
                </a:solidFill>
                <a:latin typeface="Times New Roman" panose="02020603050405020304" pitchFamily="18" charset="0"/>
                <a:cs typeface="Times New Roman" panose="02020603050405020304" pitchFamily="18" charset="0"/>
              </a:rPr>
              <a:t>d</a:t>
            </a:r>
            <a:r>
              <a:rPr lang="zh-CN" altLang="en-US" sz="2800" b="1" u="sng">
                <a:solidFill>
                  <a:srgbClr val="FF0000"/>
                </a:solidFill>
                <a:latin typeface="Times New Roman" panose="02020603050405020304" pitchFamily="18" charset="0"/>
                <a:cs typeface="Times New Roman" panose="02020603050405020304" pitchFamily="18" charset="0"/>
              </a:rPr>
              <a:t>是不变量</a:t>
            </a:r>
          </a:p>
        </p:txBody>
      </p:sp>
    </p:spTree>
    <p:extLst>
      <p:ext uri="{BB962C8B-B14F-4D97-AF65-F5344CB8AC3E}">
        <p14:creationId xmlns:p14="http://schemas.microsoft.com/office/powerpoint/2010/main" val="29042388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441"/>
                                        </p:tgtEl>
                                        <p:attrNameLst>
                                          <p:attrName>style.visibility</p:attrName>
                                        </p:attrNameLst>
                                      </p:cBhvr>
                                      <p:to>
                                        <p:strVal val="visible"/>
                                      </p:to>
                                    </p:set>
                                    <p:animEffect transition="in" filter="wipe(up)">
                                      <p:cBhvr>
                                        <p:cTn id="7" dur="2000"/>
                                        <p:tgtEl>
                                          <p:spTgt spid="1444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6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up)">
                                      <p:cBhvr>
                                        <p:cTn id="42" dur="500"/>
                                        <p:tgtEl>
                                          <p:spTgt spid="56"/>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wipe(down)">
                                      <p:cBhvr>
                                        <p:cTn id="56" dur="500"/>
                                        <p:tgtEl>
                                          <p:spTgt spid="59"/>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7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wipe(left)">
                                      <p:cBhvr>
                                        <p:cTn id="74" dur="500"/>
                                        <p:tgtEl>
                                          <p:spTgt spid="5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wipe(left)">
                                      <p:cBhvr>
                                        <p:cTn id="79" dur="500"/>
                                        <p:tgtEl>
                                          <p:spTgt spid="77"/>
                                        </p:tgtEl>
                                      </p:cBhvr>
                                    </p:animEffect>
                                  </p:childTnLst>
                                </p:cTn>
                              </p:par>
                            </p:childTnLst>
                          </p:cTn>
                        </p:par>
                        <p:par>
                          <p:cTn id="80" fill="hold">
                            <p:stCondLst>
                              <p:cond delay="500"/>
                            </p:stCondLst>
                            <p:childTnLst>
                              <p:par>
                                <p:cTn id="81" presetID="22" presetClass="entr" presetSubtype="8" fill="hold" grpId="1" nodeType="after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wipe(left)">
                                      <p:cBhvr>
                                        <p:cTn id="83" dur="500"/>
                                        <p:tgtEl>
                                          <p:spTgt spid="7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wipe(left)">
                                      <p:cBhvr>
                                        <p:cTn id="88" dur="500"/>
                                        <p:tgtEl>
                                          <p:spTgt spid="78"/>
                                        </p:tgtEl>
                                      </p:cBhvr>
                                    </p:animEffect>
                                  </p:childTnLst>
                                </p:cTn>
                              </p:par>
                            </p:childTnLst>
                          </p:cTn>
                        </p:par>
                        <p:par>
                          <p:cTn id="89" fill="hold">
                            <p:stCondLst>
                              <p:cond delay="500"/>
                            </p:stCondLst>
                            <p:childTnLst>
                              <p:par>
                                <p:cTn id="90" presetID="22" presetClass="entr" presetSubtype="4" fill="hold" grpId="0" nodeType="afterEffect">
                                  <p:stCondLst>
                                    <p:cond delay="0"/>
                                  </p:stCondLst>
                                  <p:childTnLst>
                                    <p:set>
                                      <p:cBhvr>
                                        <p:cTn id="91" dur="1" fill="hold">
                                          <p:stCondLst>
                                            <p:cond delay="0"/>
                                          </p:stCondLst>
                                        </p:cTn>
                                        <p:tgtEl>
                                          <p:spTgt spid="79"/>
                                        </p:tgtEl>
                                        <p:attrNameLst>
                                          <p:attrName>style.visibility</p:attrName>
                                        </p:attrNameLst>
                                      </p:cBhvr>
                                      <p:to>
                                        <p:strVal val="visible"/>
                                      </p:to>
                                    </p:set>
                                    <p:animEffect transition="in" filter="wipe(down)">
                                      <p:cBhvr>
                                        <p:cTn id="92" dur="500"/>
                                        <p:tgtEl>
                                          <p:spTgt spid="7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8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69"/>
                                        </p:tgtEl>
                                        <p:attrNameLst>
                                          <p:attrName>style.visibility</p:attrName>
                                        </p:attrNameLst>
                                      </p:cBhvr>
                                      <p:to>
                                        <p:strVal val="visible"/>
                                      </p:to>
                                    </p:set>
                                  </p:childTnLst>
                                </p:cTn>
                              </p:par>
                            </p:childTnLst>
                          </p:cTn>
                        </p:par>
                        <p:par>
                          <p:cTn id="104" fill="hold">
                            <p:stCondLst>
                              <p:cond delay="0"/>
                            </p:stCondLst>
                            <p:childTnLst>
                              <p:par>
                                <p:cTn id="105" presetID="1" presetClass="entr" presetSubtype="0" fill="hold" grpId="0" nodeType="afterEffect">
                                  <p:stCondLst>
                                    <p:cond delay="0"/>
                                  </p:stCondLst>
                                  <p:childTnLst>
                                    <p:set>
                                      <p:cBhvr>
                                        <p:cTn id="106" dur="1" fill="hold">
                                          <p:stCondLst>
                                            <p:cond delay="0"/>
                                          </p:stCondLst>
                                        </p:cTn>
                                        <p:tgtEl>
                                          <p:spTgt spid="8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5"/>
                                        </p:tgtEl>
                                        <p:attrNameLst>
                                          <p:attrName>style.visibility</p:attrName>
                                        </p:attrNameLst>
                                      </p:cBhvr>
                                      <p:to>
                                        <p:strVal val="visible"/>
                                      </p:to>
                                    </p:set>
                                  </p:childTnLst>
                                </p:cTn>
                              </p:par>
                            </p:childTnLst>
                          </p:cTn>
                        </p:par>
                        <p:par>
                          <p:cTn id="111" fill="hold">
                            <p:stCondLst>
                              <p:cond delay="0"/>
                            </p:stCondLst>
                            <p:childTnLst>
                              <p:par>
                                <p:cTn id="112" presetID="22" presetClass="entr" presetSubtype="2" fill="hold" grpId="0" nodeType="after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wipe(right)">
                                      <p:cBhvr>
                                        <p:cTn id="114" dur="500"/>
                                        <p:tgtEl>
                                          <p:spTgt spid="64"/>
                                        </p:tgtEl>
                                      </p:cBhvr>
                                    </p:animEffect>
                                  </p:childTnLst>
                                </p:cTn>
                              </p:par>
                            </p:childTnLst>
                          </p:cTn>
                        </p:par>
                        <p:par>
                          <p:cTn id="115" fill="hold">
                            <p:stCondLst>
                              <p:cond delay="500"/>
                            </p:stCondLst>
                            <p:childTnLst>
                              <p:par>
                                <p:cTn id="116" presetID="1" presetClass="entr" presetSubtype="0" fill="hold" grpId="0" nodeType="afterEffect">
                                  <p:stCondLst>
                                    <p:cond delay="0"/>
                                  </p:stCondLst>
                                  <p:childTnLst>
                                    <p:set>
                                      <p:cBhvr>
                                        <p:cTn id="117" dur="1" fill="hold">
                                          <p:stCondLst>
                                            <p:cond delay="0"/>
                                          </p:stCondLst>
                                        </p:cTn>
                                        <p:tgtEl>
                                          <p:spTgt spid="63"/>
                                        </p:tgtEl>
                                        <p:attrNameLst>
                                          <p:attrName>style.visibility</p:attrName>
                                        </p:attrNameLst>
                                      </p:cBhvr>
                                      <p:to>
                                        <p:strVal val="visible"/>
                                      </p:to>
                                    </p:set>
                                  </p:childTnLst>
                                </p:cTn>
                              </p:par>
                            </p:childTnLst>
                          </p:cTn>
                        </p:par>
                        <p:par>
                          <p:cTn id="118" fill="hold">
                            <p:stCondLst>
                              <p:cond delay="500"/>
                            </p:stCondLst>
                            <p:childTnLst>
                              <p:par>
                                <p:cTn id="119" presetID="23" presetClass="entr" presetSubtype="288" fill="hold" grpId="0" nodeType="afterEffect">
                                  <p:stCondLst>
                                    <p:cond delay="0"/>
                                  </p:stCondLst>
                                  <p:childTnLst>
                                    <p:set>
                                      <p:cBhvr>
                                        <p:cTn id="120" dur="1" fill="hold">
                                          <p:stCondLst>
                                            <p:cond delay="0"/>
                                          </p:stCondLst>
                                        </p:cTn>
                                        <p:tgtEl>
                                          <p:spTgt spid="74"/>
                                        </p:tgtEl>
                                        <p:attrNameLst>
                                          <p:attrName>style.visibility</p:attrName>
                                        </p:attrNameLst>
                                      </p:cBhvr>
                                      <p:to>
                                        <p:strVal val="visible"/>
                                      </p:to>
                                    </p:set>
                                    <p:anim calcmode="lin" valueType="num">
                                      <p:cBhvr>
                                        <p:cTn id="121" dur="500" fill="hold"/>
                                        <p:tgtEl>
                                          <p:spTgt spid="74"/>
                                        </p:tgtEl>
                                        <p:attrNameLst>
                                          <p:attrName>ppt_w</p:attrName>
                                        </p:attrNameLst>
                                      </p:cBhvr>
                                      <p:tavLst>
                                        <p:tav tm="0">
                                          <p:val>
                                            <p:strVal val="4/3*#ppt_w"/>
                                          </p:val>
                                        </p:tav>
                                        <p:tav tm="100000">
                                          <p:val>
                                            <p:strVal val="#ppt_w"/>
                                          </p:val>
                                        </p:tav>
                                      </p:tavLst>
                                    </p:anim>
                                    <p:anim calcmode="lin" valueType="num">
                                      <p:cBhvr>
                                        <p:cTn id="122" dur="500" fill="hold"/>
                                        <p:tgtEl>
                                          <p:spTgt spid="74"/>
                                        </p:tgtEl>
                                        <p:attrNameLst>
                                          <p:attrName>ppt_h</p:attrName>
                                        </p:attrNameLst>
                                      </p:cBhvr>
                                      <p:tavLst>
                                        <p:tav tm="0">
                                          <p:val>
                                            <p:strVal val="4/3*#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3" presetClass="entr" presetSubtype="16" fill="hold" grpId="0" nodeType="clickEffect">
                                  <p:stCondLst>
                                    <p:cond delay="0"/>
                                  </p:stCondLst>
                                  <p:childTnLst>
                                    <p:set>
                                      <p:cBhvr>
                                        <p:cTn id="126" dur="1" fill="hold">
                                          <p:stCondLst>
                                            <p:cond delay="0"/>
                                          </p:stCondLst>
                                        </p:cTn>
                                        <p:tgtEl>
                                          <p:spTgt spid="73"/>
                                        </p:tgtEl>
                                        <p:attrNameLst>
                                          <p:attrName>style.visibility</p:attrName>
                                        </p:attrNameLst>
                                      </p:cBhvr>
                                      <p:to>
                                        <p:strVal val="visible"/>
                                      </p:to>
                                    </p:set>
                                    <p:anim calcmode="lin" valueType="num">
                                      <p:cBhvr>
                                        <p:cTn id="127" dur="500" fill="hold"/>
                                        <p:tgtEl>
                                          <p:spTgt spid="73"/>
                                        </p:tgtEl>
                                        <p:attrNameLst>
                                          <p:attrName>ppt_w</p:attrName>
                                        </p:attrNameLst>
                                      </p:cBhvr>
                                      <p:tavLst>
                                        <p:tav tm="0">
                                          <p:val>
                                            <p:fltVal val="0"/>
                                          </p:val>
                                        </p:tav>
                                        <p:tav tm="100000">
                                          <p:val>
                                            <p:strVal val="#ppt_w"/>
                                          </p:val>
                                        </p:tav>
                                      </p:tavLst>
                                    </p:anim>
                                    <p:anim calcmode="lin" valueType="num">
                                      <p:cBhvr>
                                        <p:cTn id="128" dur="500" fill="hold"/>
                                        <p:tgtEl>
                                          <p:spTgt spid="73"/>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nodeType="clickEffect">
                                  <p:stCondLst>
                                    <p:cond delay="0"/>
                                  </p:stCondLst>
                                  <p:childTnLst>
                                    <p:set>
                                      <p:cBhvr>
                                        <p:cTn id="132" dur="1" fill="hold">
                                          <p:stCondLst>
                                            <p:cond delay="0"/>
                                          </p:stCondLst>
                                        </p:cTn>
                                        <p:tgtEl>
                                          <p:spTgt spid="144442"/>
                                        </p:tgtEl>
                                        <p:attrNameLst>
                                          <p:attrName>style.visibility</p:attrName>
                                        </p:attrNameLst>
                                      </p:cBhvr>
                                      <p:to>
                                        <p:strVal val="visible"/>
                                      </p:to>
                                    </p:set>
                                    <p:animEffect transition="in" filter="wipe(up)">
                                      <p:cBhvr>
                                        <p:cTn id="133" dur="2000"/>
                                        <p:tgtEl>
                                          <p:spTgt spid="14444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44443"/>
                                        </p:tgtEl>
                                        <p:attrNameLst>
                                          <p:attrName>style.visibility</p:attrName>
                                        </p:attrNameLst>
                                      </p:cBhvr>
                                      <p:to>
                                        <p:strVal val="visible"/>
                                      </p:to>
                                    </p:set>
                                    <p:animEffect transition="in" filter="wipe(left)">
                                      <p:cBhvr>
                                        <p:cTn id="138" dur="1000"/>
                                        <p:tgtEl>
                                          <p:spTgt spid="144443"/>
                                        </p:tgtEl>
                                      </p:cBhvr>
                                    </p:animEffect>
                                  </p:childTnLst>
                                </p:cTn>
                              </p:par>
                            </p:childTnLst>
                          </p:cTn>
                        </p:par>
                      </p:childTnLst>
                    </p:cTn>
                  </p:par>
                  <p:par>
                    <p:cTn id="139" fill="hold">
                      <p:stCondLst>
                        <p:cond delay="indefinite"/>
                      </p:stCondLst>
                      <p:childTnLst>
                        <p:par>
                          <p:cTn id="140" fill="hold">
                            <p:stCondLst>
                              <p:cond delay="0"/>
                            </p:stCondLst>
                            <p:childTnLst>
                              <p:par>
                                <p:cTn id="141" presetID="4" presetClass="entr" presetSubtype="32" fill="hold" nodeType="clickEffect">
                                  <p:stCondLst>
                                    <p:cond delay="0"/>
                                  </p:stCondLst>
                                  <p:childTnLst>
                                    <p:set>
                                      <p:cBhvr>
                                        <p:cTn id="142" dur="1" fill="hold">
                                          <p:stCondLst>
                                            <p:cond delay="0"/>
                                          </p:stCondLst>
                                        </p:cTn>
                                        <p:tgtEl>
                                          <p:spTgt spid="144444"/>
                                        </p:tgtEl>
                                        <p:attrNameLst>
                                          <p:attrName>style.visibility</p:attrName>
                                        </p:attrNameLst>
                                      </p:cBhvr>
                                      <p:to>
                                        <p:strVal val="visible"/>
                                      </p:to>
                                    </p:set>
                                    <p:animEffect transition="in" filter="box(out)">
                                      <p:cBhvr>
                                        <p:cTn id="143" dur="1000"/>
                                        <p:tgtEl>
                                          <p:spTgt spid="144444"/>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144447"/>
                                        </p:tgtEl>
                                        <p:attrNameLst>
                                          <p:attrName>style.visibility</p:attrName>
                                        </p:attrNameLst>
                                      </p:cBhvr>
                                      <p:to>
                                        <p:strVal val="visible"/>
                                      </p:to>
                                    </p:set>
                                    <p:animEffect transition="in" filter="wipe(left)">
                                      <p:cBhvr>
                                        <p:cTn id="148" dur="1000"/>
                                        <p:tgtEl>
                                          <p:spTgt spid="144447"/>
                                        </p:tgtEl>
                                      </p:cBhvr>
                                    </p:animEffect>
                                  </p:childTnLst>
                                </p:cTn>
                              </p:par>
                            </p:childTnLst>
                          </p:cTn>
                        </p:par>
                      </p:childTnLst>
                    </p:cTn>
                  </p:par>
                  <p:par>
                    <p:cTn id="149" fill="hold">
                      <p:stCondLst>
                        <p:cond delay="indefinite"/>
                      </p:stCondLst>
                      <p:childTnLst>
                        <p:par>
                          <p:cTn id="150" fill="hold">
                            <p:stCondLst>
                              <p:cond delay="0"/>
                            </p:stCondLst>
                            <p:childTnLst>
                              <p:par>
                                <p:cTn id="151" presetID="5" presetClass="entr" presetSubtype="10" fill="hold" grpId="0" nodeType="click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checkerboard(across)">
                                      <p:cBhvr>
                                        <p:cTn id="15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41" grpId="0"/>
      <p:bldP spid="144443" grpId="0"/>
      <p:bldP spid="51" grpId="0" autoUpdateAnimBg="0"/>
      <p:bldP spid="52" grpId="0" animBg="1"/>
      <p:bldP spid="53" grpId="0" animBg="1"/>
      <p:bldP spid="54" grpId="0" animBg="1"/>
      <p:bldP spid="55" grpId="0" animBg="1"/>
      <p:bldP spid="62" grpId="0" autoUpdateAnimBg="0"/>
      <p:bldP spid="63" grpId="0" autoUpdateAnimBg="0"/>
      <p:bldP spid="64" grpId="0" animBg="1"/>
      <p:bldP spid="65" grpId="0" animBg="1"/>
      <p:bldP spid="66" grpId="0" animBg="1"/>
      <p:bldP spid="67" grpId="0" autoUpdateAnimBg="0"/>
      <p:bldP spid="68" grpId="0" autoUpdateAnimBg="0"/>
      <p:bldP spid="69" grpId="0" autoUpdateAnimBg="0"/>
      <p:bldP spid="70" grpId="0" animBg="1"/>
      <p:bldP spid="71" grpId="0" autoUpdateAnimBg="0"/>
      <p:bldP spid="72" grpId="0" animBg="1"/>
      <p:bldP spid="73" grpId="0" animBg="1"/>
      <p:bldP spid="74" grpId="0" animBg="1"/>
      <p:bldP spid="75" grpId="0" autoUpdateAnimBg="0"/>
      <p:bldP spid="76" grpId="0" animBg="1"/>
      <p:bldP spid="77" grpId="0" animBg="1"/>
      <p:bldP spid="77" grpId="1" animBg="1"/>
      <p:bldP spid="78" grpId="0" animBg="1"/>
      <p:bldP spid="79" grpId="0" animBg="1"/>
      <p:bldP spid="83" grpId="0"/>
      <p:bldP spid="84" grpId="0" autoUpdateAnimBg="0"/>
      <p:bldP spid="85" grpId="0" animBg="1"/>
      <p:bldP spid="8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9970" name="Text Box 2"/>
          <p:cNvSpPr txBox="1">
            <a:spLocks noChangeArrowheads="1"/>
          </p:cNvSpPr>
          <p:nvPr/>
        </p:nvSpPr>
        <p:spPr bwMode="auto">
          <a:xfrm>
            <a:off x="468313" y="1557338"/>
            <a:ext cx="18716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defRPr/>
            </a:pPr>
            <a:r>
              <a:rPr kumimoji="1" lang="zh-CN" altLang="en-US" sz="2800" smtClean="0">
                <a:solidFill>
                  <a:srgbClr val="FF0000"/>
                </a:solidFill>
                <a:latin typeface="Times New Roman"/>
              </a:rPr>
              <a:t>明纹</a:t>
            </a:r>
          </a:p>
        </p:txBody>
      </p:sp>
      <p:graphicFrame>
        <p:nvGraphicFramePr>
          <p:cNvPr id="2899971" name="Object 3"/>
          <p:cNvGraphicFramePr>
            <a:graphicFrameLocks noChangeAspect="1"/>
          </p:cNvGraphicFramePr>
          <p:nvPr/>
        </p:nvGraphicFramePr>
        <p:xfrm>
          <a:off x="1979613" y="1557338"/>
          <a:ext cx="3933825" cy="547687"/>
        </p:xfrm>
        <a:graphic>
          <a:graphicData uri="http://schemas.openxmlformats.org/presentationml/2006/ole">
            <mc:AlternateContent xmlns:mc="http://schemas.openxmlformats.org/markup-compatibility/2006">
              <mc:Choice xmlns:v="urn:schemas-microsoft-com:vml" Requires="v">
                <p:oleObj spid="_x0000_s25618" name="Equation" r:id="rId4" imgW="1459866" imgH="203112" progId="Equation.DSMT4">
                  <p:embed/>
                </p:oleObj>
              </mc:Choice>
              <mc:Fallback>
                <p:oleObj name="Equation" r:id="rId4" imgW="1459866"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557338"/>
                        <a:ext cx="393382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9972" name="Text Box 4"/>
          <p:cNvSpPr txBox="1">
            <a:spLocks noChangeArrowheads="1"/>
          </p:cNvSpPr>
          <p:nvPr/>
        </p:nvSpPr>
        <p:spPr bwMode="auto">
          <a:xfrm>
            <a:off x="493713" y="2349500"/>
            <a:ext cx="16303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defRPr/>
            </a:pPr>
            <a:r>
              <a:rPr kumimoji="1" lang="zh-CN" altLang="en-US" sz="2800" smtClean="0">
                <a:solidFill>
                  <a:srgbClr val="FF0000"/>
                </a:solidFill>
                <a:latin typeface="Times New Roman"/>
              </a:rPr>
              <a:t>暗纹</a:t>
            </a:r>
          </a:p>
        </p:txBody>
      </p:sp>
      <p:graphicFrame>
        <p:nvGraphicFramePr>
          <p:cNvPr id="2899973" name="Object 5"/>
          <p:cNvGraphicFramePr>
            <a:graphicFrameLocks noChangeAspect="1"/>
          </p:cNvGraphicFramePr>
          <p:nvPr/>
        </p:nvGraphicFramePr>
        <p:xfrm>
          <a:off x="1979613" y="2133600"/>
          <a:ext cx="5595937" cy="1065213"/>
        </p:xfrm>
        <a:graphic>
          <a:graphicData uri="http://schemas.openxmlformats.org/presentationml/2006/ole">
            <mc:AlternateContent xmlns:mc="http://schemas.openxmlformats.org/markup-compatibility/2006">
              <mc:Choice xmlns:v="urn:schemas-microsoft-com:vml" Requires="v">
                <p:oleObj spid="_x0000_s25619" name="Equation" r:id="rId6" imgW="2070100" imgH="393700" progId="Equation.DSMT4">
                  <p:embed/>
                </p:oleObj>
              </mc:Choice>
              <mc:Fallback>
                <p:oleObj name="Equation" r:id="rId6" imgW="2070100" imgH="393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133600"/>
                        <a:ext cx="5595937"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9974" name="Text Box 6"/>
          <p:cNvSpPr txBox="1">
            <a:spLocks noChangeArrowheads="1"/>
          </p:cNvSpPr>
          <p:nvPr/>
        </p:nvSpPr>
        <p:spPr bwMode="auto">
          <a:xfrm>
            <a:off x="107950" y="3082925"/>
            <a:ext cx="83534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lnSpc>
                <a:spcPct val="130000"/>
              </a:lnSpc>
              <a:spcBef>
                <a:spcPct val="0"/>
              </a:spcBef>
              <a:spcAft>
                <a:spcPct val="0"/>
              </a:spcAft>
              <a:defRPr/>
            </a:pPr>
            <a:r>
              <a:rPr kumimoji="1" lang="zh-CN" altLang="en-US" sz="2800" smtClean="0">
                <a:solidFill>
                  <a:srgbClr val="000000"/>
                </a:solidFill>
                <a:latin typeface="Times New Roman"/>
              </a:rPr>
              <a:t>倾角 </a:t>
            </a:r>
            <a:r>
              <a:rPr kumimoji="1" lang="en-US" altLang="zh-CN" sz="2800" i="1" smtClean="0">
                <a:solidFill>
                  <a:srgbClr val="000000"/>
                </a:solidFill>
                <a:latin typeface="Times New Roman"/>
              </a:rPr>
              <a:t>i </a:t>
            </a:r>
            <a:r>
              <a:rPr kumimoji="1" lang="zh-CN" altLang="en-US" sz="2800" smtClean="0">
                <a:solidFill>
                  <a:srgbClr val="000000"/>
                </a:solidFill>
                <a:latin typeface="Times New Roman"/>
              </a:rPr>
              <a:t>相同的光线对应同一条干涉条纹。</a:t>
            </a:r>
          </a:p>
        </p:txBody>
      </p:sp>
      <p:graphicFrame>
        <p:nvGraphicFramePr>
          <p:cNvPr id="57351" name="Object 7"/>
          <p:cNvGraphicFramePr>
            <a:graphicFrameLocks noChangeAspect="1"/>
          </p:cNvGraphicFramePr>
          <p:nvPr/>
        </p:nvGraphicFramePr>
        <p:xfrm>
          <a:off x="1771650" y="504825"/>
          <a:ext cx="5308600" cy="1060450"/>
        </p:xfrm>
        <a:graphic>
          <a:graphicData uri="http://schemas.openxmlformats.org/presentationml/2006/ole">
            <mc:AlternateContent xmlns:mc="http://schemas.openxmlformats.org/markup-compatibility/2006">
              <mc:Choice xmlns:v="urn:schemas-microsoft-com:vml" Requires="v">
                <p:oleObj spid="_x0000_s25620" name="Equation" r:id="rId8" imgW="1968500" imgH="393700" progId="Equation.DSMT4">
                  <p:embed/>
                </p:oleObj>
              </mc:Choice>
              <mc:Fallback>
                <p:oleObj name="Equation" r:id="rId8" imgW="1968500" imgH="393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1650" y="504825"/>
                        <a:ext cx="5308600" cy="10604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2" name="Text Box 8"/>
          <p:cNvSpPr txBox="1">
            <a:spLocks noChangeArrowheads="1"/>
          </p:cNvSpPr>
          <p:nvPr/>
        </p:nvSpPr>
        <p:spPr bwMode="auto">
          <a:xfrm>
            <a:off x="107950" y="115888"/>
            <a:ext cx="43926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buFont typeface="Wingdings" pitchFamily="2" charset="2"/>
              <a:buChar char="Ø"/>
              <a:defRPr/>
            </a:pPr>
            <a:r>
              <a:rPr kumimoji="1" lang="zh-CN" altLang="en-US" sz="2800" dirty="0" smtClean="0">
                <a:solidFill>
                  <a:srgbClr val="0000FF"/>
                </a:solidFill>
                <a:latin typeface="Times New Roman"/>
              </a:rPr>
              <a:t>明暗纹条件：</a:t>
            </a:r>
          </a:p>
        </p:txBody>
      </p:sp>
      <p:sp>
        <p:nvSpPr>
          <p:cNvPr id="2899977" name="Rectangle 9"/>
          <p:cNvSpPr>
            <a:spLocks noChangeArrowheads="1"/>
          </p:cNvSpPr>
          <p:nvPr/>
        </p:nvSpPr>
        <p:spPr bwMode="auto">
          <a:xfrm>
            <a:off x="107950" y="4221163"/>
            <a:ext cx="6623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457200" indent="-457200" eaLnBrk="0" fontAlgn="base" hangingPunct="0">
              <a:spcBef>
                <a:spcPct val="0"/>
              </a:spcBef>
              <a:spcAft>
                <a:spcPct val="0"/>
              </a:spcAft>
              <a:buFont typeface="Wingdings" pitchFamily="2" charset="2"/>
              <a:buChar char="Ø"/>
              <a:defRPr/>
            </a:pPr>
            <a:r>
              <a:rPr kumimoji="1" lang="zh-CN" altLang="en-US" sz="2800" b="1">
                <a:solidFill>
                  <a:srgbClr val="0000FF"/>
                </a:solidFill>
                <a:ea typeface="宋体" pitchFamily="2" charset="-122"/>
              </a:rPr>
              <a:t>两束透射光之间的光程差：</a:t>
            </a:r>
          </a:p>
        </p:txBody>
      </p:sp>
      <p:graphicFrame>
        <p:nvGraphicFramePr>
          <p:cNvPr id="2899978" name="Object 10"/>
          <p:cNvGraphicFramePr>
            <a:graphicFrameLocks/>
          </p:cNvGraphicFramePr>
          <p:nvPr/>
        </p:nvGraphicFramePr>
        <p:xfrm>
          <a:off x="684213" y="5010150"/>
          <a:ext cx="3563937" cy="1371600"/>
        </p:xfrm>
        <a:graphic>
          <a:graphicData uri="http://schemas.openxmlformats.org/presentationml/2006/ole">
            <mc:AlternateContent xmlns:mc="http://schemas.openxmlformats.org/markup-compatibility/2006">
              <mc:Choice xmlns:v="urn:schemas-microsoft-com:vml" Requires="v">
                <p:oleObj spid="_x0000_s25621" name="Equation" r:id="rId10" imgW="1320800" imgH="508000" progId="Equation.DSMT4">
                  <p:embed/>
                </p:oleObj>
              </mc:Choice>
              <mc:Fallback>
                <p:oleObj name="Equation" r:id="rId10" imgW="1320800" imgH="508000" progId="Equation.DSMT4">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5010150"/>
                        <a:ext cx="3563937" cy="1371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99980" name="Group 12"/>
          <p:cNvGrpSpPr>
            <a:grpSpLocks/>
          </p:cNvGrpSpPr>
          <p:nvPr/>
        </p:nvGrpSpPr>
        <p:grpSpPr bwMode="auto">
          <a:xfrm>
            <a:off x="5508625" y="4429125"/>
            <a:ext cx="2859088" cy="2389188"/>
            <a:chOff x="3619" y="2478"/>
            <a:chExt cx="1801" cy="1505"/>
          </a:xfrm>
        </p:grpSpPr>
        <p:sp>
          <p:nvSpPr>
            <p:cNvPr id="57357" name="Rectangle 13"/>
            <p:cNvSpPr>
              <a:spLocks noChangeArrowheads="1"/>
            </p:cNvSpPr>
            <p:nvPr/>
          </p:nvSpPr>
          <p:spPr bwMode="auto">
            <a:xfrm>
              <a:off x="3619" y="2770"/>
              <a:ext cx="1672" cy="56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kumimoji="1" lang="zh-CN" altLang="en-US" sz="2800" b="1">
                <a:solidFill>
                  <a:srgbClr val="FF0000"/>
                </a:solidFill>
                <a:ea typeface="宋体" pitchFamily="2" charset="-122"/>
              </a:endParaRPr>
            </a:p>
          </p:txBody>
        </p:sp>
        <p:sp>
          <p:nvSpPr>
            <p:cNvPr id="57358" name="Line 14"/>
            <p:cNvSpPr>
              <a:spLocks noChangeShapeType="1"/>
            </p:cNvSpPr>
            <p:nvPr/>
          </p:nvSpPr>
          <p:spPr bwMode="auto">
            <a:xfrm>
              <a:off x="4209" y="3318"/>
              <a:ext cx="440" cy="571"/>
            </a:xfrm>
            <a:prstGeom prst="line">
              <a:avLst/>
            </a:prstGeom>
            <a:noFill/>
            <a:ln w="3175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a:solidFill>
                  <a:srgbClr val="000099"/>
                </a:solidFill>
                <a:ea typeface="宋体" pitchFamily="2" charset="-122"/>
              </a:endParaRPr>
            </a:p>
          </p:txBody>
        </p:sp>
        <p:sp>
          <p:nvSpPr>
            <p:cNvPr id="57359" name="Line 15"/>
            <p:cNvSpPr>
              <a:spLocks noChangeShapeType="1"/>
            </p:cNvSpPr>
            <p:nvPr/>
          </p:nvSpPr>
          <p:spPr bwMode="auto">
            <a:xfrm>
              <a:off x="3833" y="2528"/>
              <a:ext cx="362" cy="817"/>
            </a:xfrm>
            <a:prstGeom prst="line">
              <a:avLst/>
            </a:prstGeom>
            <a:noFill/>
            <a:ln w="3175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a:solidFill>
                  <a:srgbClr val="000099"/>
                </a:solidFill>
                <a:ea typeface="宋体" pitchFamily="2" charset="-122"/>
              </a:endParaRPr>
            </a:p>
          </p:txBody>
        </p:sp>
        <p:sp>
          <p:nvSpPr>
            <p:cNvPr id="57360" name="Line 16"/>
            <p:cNvSpPr>
              <a:spLocks noChangeShapeType="1"/>
            </p:cNvSpPr>
            <p:nvPr/>
          </p:nvSpPr>
          <p:spPr bwMode="auto">
            <a:xfrm flipV="1">
              <a:off x="4204" y="2755"/>
              <a:ext cx="200" cy="577"/>
            </a:xfrm>
            <a:prstGeom prst="line">
              <a:avLst/>
            </a:prstGeom>
            <a:noFill/>
            <a:ln w="3175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a:solidFill>
                  <a:srgbClr val="000099"/>
                </a:solidFill>
                <a:ea typeface="宋体" pitchFamily="2" charset="-122"/>
              </a:endParaRPr>
            </a:p>
          </p:txBody>
        </p:sp>
        <p:sp>
          <p:nvSpPr>
            <p:cNvPr id="57361" name="Rectangle 17"/>
            <p:cNvSpPr>
              <a:spLocks noChangeArrowheads="1"/>
            </p:cNvSpPr>
            <p:nvPr/>
          </p:nvSpPr>
          <p:spPr bwMode="auto">
            <a:xfrm>
              <a:off x="4330" y="3653"/>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defRPr/>
              </a:pPr>
              <a:r>
                <a:rPr kumimoji="1" lang="en-US" altLang="zh-CN" sz="2800" b="1">
                  <a:solidFill>
                    <a:srgbClr val="000099"/>
                  </a:solidFill>
                  <a:ea typeface="宋体" pitchFamily="2" charset="-122"/>
                </a:rPr>
                <a:t>1</a:t>
              </a:r>
            </a:p>
          </p:txBody>
        </p:sp>
        <p:sp>
          <p:nvSpPr>
            <p:cNvPr id="57362" name="Rectangle 18"/>
            <p:cNvSpPr>
              <a:spLocks noChangeArrowheads="1"/>
            </p:cNvSpPr>
            <p:nvPr/>
          </p:nvSpPr>
          <p:spPr bwMode="auto">
            <a:xfrm>
              <a:off x="4829" y="3626"/>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defRPr/>
              </a:pPr>
              <a:r>
                <a:rPr kumimoji="1" lang="en-US" altLang="zh-CN" sz="2800" b="1">
                  <a:solidFill>
                    <a:srgbClr val="000099"/>
                  </a:solidFill>
                  <a:ea typeface="宋体" pitchFamily="2" charset="-122"/>
                </a:rPr>
                <a:t>2</a:t>
              </a:r>
            </a:p>
          </p:txBody>
        </p:sp>
        <p:sp>
          <p:nvSpPr>
            <p:cNvPr id="57363" name="Rectangle 19"/>
            <p:cNvSpPr>
              <a:spLocks noChangeArrowheads="1"/>
            </p:cNvSpPr>
            <p:nvPr/>
          </p:nvSpPr>
          <p:spPr bwMode="auto">
            <a:xfrm>
              <a:off x="4934" y="2905"/>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defRPr/>
              </a:pPr>
              <a:r>
                <a:rPr kumimoji="1" lang="en-US" altLang="zh-CN" sz="2800" b="1" i="1">
                  <a:solidFill>
                    <a:srgbClr val="000099"/>
                  </a:solidFill>
                  <a:ea typeface="宋体" pitchFamily="2" charset="-122"/>
                </a:rPr>
                <a:t>n</a:t>
              </a:r>
              <a:r>
                <a:rPr kumimoji="1" lang="en-US" altLang="zh-CN" sz="2800" b="1" baseline="-25000">
                  <a:solidFill>
                    <a:srgbClr val="000099"/>
                  </a:solidFill>
                  <a:ea typeface="宋体" pitchFamily="2" charset="-122"/>
                </a:rPr>
                <a:t>2</a:t>
              </a:r>
              <a:endParaRPr kumimoji="1" lang="en-US" altLang="zh-CN" sz="2800" b="1">
                <a:solidFill>
                  <a:srgbClr val="000099"/>
                </a:solidFill>
                <a:ea typeface="宋体" pitchFamily="2" charset="-122"/>
              </a:endParaRPr>
            </a:p>
          </p:txBody>
        </p:sp>
        <p:sp>
          <p:nvSpPr>
            <p:cNvPr id="57364" name="Rectangle 20"/>
            <p:cNvSpPr>
              <a:spLocks noChangeArrowheads="1"/>
            </p:cNvSpPr>
            <p:nvPr/>
          </p:nvSpPr>
          <p:spPr bwMode="auto">
            <a:xfrm>
              <a:off x="4934" y="3343"/>
              <a:ext cx="4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defRPr/>
              </a:pPr>
              <a:r>
                <a:rPr kumimoji="1" lang="en-US" altLang="zh-CN" sz="2800" b="1" i="1">
                  <a:solidFill>
                    <a:srgbClr val="000099"/>
                  </a:solidFill>
                  <a:ea typeface="宋体" pitchFamily="2" charset="-122"/>
                </a:rPr>
                <a:t>n</a:t>
              </a:r>
              <a:r>
                <a:rPr kumimoji="1" lang="en-US" altLang="zh-CN" sz="2800" b="1" baseline="-25000">
                  <a:solidFill>
                    <a:srgbClr val="000099"/>
                  </a:solidFill>
                  <a:ea typeface="宋体" pitchFamily="2" charset="-122"/>
                </a:rPr>
                <a:t>1</a:t>
              </a:r>
            </a:p>
          </p:txBody>
        </p:sp>
        <p:sp>
          <p:nvSpPr>
            <p:cNvPr id="57365" name="Line 21"/>
            <p:cNvSpPr>
              <a:spLocks noChangeShapeType="1"/>
            </p:cNvSpPr>
            <p:nvPr/>
          </p:nvSpPr>
          <p:spPr bwMode="auto">
            <a:xfrm>
              <a:off x="4409" y="2766"/>
              <a:ext cx="240" cy="579"/>
            </a:xfrm>
            <a:prstGeom prst="line">
              <a:avLst/>
            </a:prstGeom>
            <a:noFill/>
            <a:ln w="3175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a:solidFill>
                  <a:srgbClr val="000099"/>
                </a:solidFill>
                <a:ea typeface="宋体" pitchFamily="2" charset="-122"/>
              </a:endParaRPr>
            </a:p>
          </p:txBody>
        </p:sp>
        <p:sp>
          <p:nvSpPr>
            <p:cNvPr id="57366" name="Rectangle 22"/>
            <p:cNvSpPr>
              <a:spLocks noChangeArrowheads="1"/>
            </p:cNvSpPr>
            <p:nvPr/>
          </p:nvSpPr>
          <p:spPr bwMode="auto">
            <a:xfrm>
              <a:off x="4967" y="247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defRPr/>
              </a:pPr>
              <a:r>
                <a:rPr kumimoji="1" lang="en-US" altLang="zh-CN" sz="2800" b="1" i="1">
                  <a:solidFill>
                    <a:srgbClr val="000099"/>
                  </a:solidFill>
                  <a:ea typeface="宋体" pitchFamily="2" charset="-122"/>
                </a:rPr>
                <a:t>n</a:t>
              </a:r>
              <a:r>
                <a:rPr kumimoji="1" lang="en-US" altLang="zh-CN" sz="2800" b="1" baseline="-25000">
                  <a:solidFill>
                    <a:srgbClr val="000099"/>
                  </a:solidFill>
                  <a:ea typeface="宋体" pitchFamily="2" charset="-122"/>
                </a:rPr>
                <a:t>1</a:t>
              </a:r>
              <a:endParaRPr kumimoji="1" lang="en-US" altLang="zh-CN" sz="2800" b="1">
                <a:solidFill>
                  <a:srgbClr val="000099"/>
                </a:solidFill>
                <a:ea typeface="宋体" pitchFamily="2" charset="-122"/>
              </a:endParaRPr>
            </a:p>
          </p:txBody>
        </p:sp>
        <p:sp>
          <p:nvSpPr>
            <p:cNvPr id="57367" name="Line 23"/>
            <p:cNvSpPr>
              <a:spLocks noChangeShapeType="1"/>
            </p:cNvSpPr>
            <p:nvPr/>
          </p:nvSpPr>
          <p:spPr bwMode="auto">
            <a:xfrm>
              <a:off x="4195" y="2891"/>
              <a:ext cx="0" cy="862"/>
            </a:xfrm>
            <a:prstGeom prst="line">
              <a:avLst/>
            </a:prstGeom>
            <a:noFill/>
            <a:ln w="1905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anchor="b"/>
            <a:lstStyle/>
            <a:p>
              <a:pPr fontAlgn="base">
                <a:spcBef>
                  <a:spcPct val="0"/>
                </a:spcBef>
                <a:spcAft>
                  <a:spcPct val="0"/>
                </a:spcAft>
                <a:defRPr/>
              </a:pPr>
              <a:endParaRPr lang="zh-CN" altLang="en-US" sz="3200" b="1">
                <a:solidFill>
                  <a:srgbClr val="000099"/>
                </a:solidFill>
                <a:ea typeface="宋体" pitchFamily="2" charset="-122"/>
              </a:endParaRPr>
            </a:p>
          </p:txBody>
        </p:sp>
        <p:sp>
          <p:nvSpPr>
            <p:cNvPr id="57368" name="Line 24"/>
            <p:cNvSpPr>
              <a:spLocks noChangeShapeType="1"/>
            </p:cNvSpPr>
            <p:nvPr/>
          </p:nvSpPr>
          <p:spPr bwMode="auto">
            <a:xfrm>
              <a:off x="4410" y="2619"/>
              <a:ext cx="0" cy="499"/>
            </a:xfrm>
            <a:prstGeom prst="line">
              <a:avLst/>
            </a:prstGeom>
            <a:noFill/>
            <a:ln w="1905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anchor="b"/>
            <a:lstStyle/>
            <a:p>
              <a:pPr fontAlgn="base">
                <a:spcBef>
                  <a:spcPct val="0"/>
                </a:spcBef>
                <a:spcAft>
                  <a:spcPct val="0"/>
                </a:spcAft>
                <a:defRPr/>
              </a:pPr>
              <a:endParaRPr lang="zh-CN" altLang="en-US" sz="3200" b="1">
                <a:solidFill>
                  <a:srgbClr val="000099"/>
                </a:solidFill>
                <a:ea typeface="宋体" pitchFamily="2" charset="-122"/>
              </a:endParaRPr>
            </a:p>
          </p:txBody>
        </p:sp>
        <p:sp>
          <p:nvSpPr>
            <p:cNvPr id="57369" name="Line 25"/>
            <p:cNvSpPr>
              <a:spLocks noChangeShapeType="1"/>
            </p:cNvSpPr>
            <p:nvPr/>
          </p:nvSpPr>
          <p:spPr bwMode="auto">
            <a:xfrm>
              <a:off x="4649" y="2895"/>
              <a:ext cx="0" cy="862"/>
            </a:xfrm>
            <a:prstGeom prst="line">
              <a:avLst/>
            </a:prstGeom>
            <a:noFill/>
            <a:ln w="1905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anchor="b"/>
            <a:lstStyle/>
            <a:p>
              <a:pPr fontAlgn="base">
                <a:spcBef>
                  <a:spcPct val="0"/>
                </a:spcBef>
                <a:spcAft>
                  <a:spcPct val="0"/>
                </a:spcAft>
                <a:defRPr/>
              </a:pPr>
              <a:endParaRPr lang="zh-CN" altLang="en-US" sz="3200" b="1">
                <a:solidFill>
                  <a:srgbClr val="000099"/>
                </a:solidFill>
                <a:ea typeface="宋体" pitchFamily="2" charset="-122"/>
              </a:endParaRPr>
            </a:p>
          </p:txBody>
        </p:sp>
        <p:sp>
          <p:nvSpPr>
            <p:cNvPr id="57370" name="Line 26"/>
            <p:cNvSpPr>
              <a:spLocks noChangeShapeType="1"/>
            </p:cNvSpPr>
            <p:nvPr/>
          </p:nvSpPr>
          <p:spPr bwMode="auto">
            <a:xfrm>
              <a:off x="4649" y="3318"/>
              <a:ext cx="499" cy="571"/>
            </a:xfrm>
            <a:prstGeom prst="line">
              <a:avLst/>
            </a:prstGeom>
            <a:noFill/>
            <a:ln w="3175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a:solidFill>
                  <a:srgbClr val="000099"/>
                </a:solidFill>
                <a:ea typeface="宋体" pitchFamily="2" charset="-122"/>
              </a:endParaRPr>
            </a:p>
          </p:txBody>
        </p:sp>
        <p:sp>
          <p:nvSpPr>
            <p:cNvPr id="57371" name="Rectangle 27"/>
            <p:cNvSpPr>
              <a:spLocks noChangeArrowheads="1"/>
            </p:cNvSpPr>
            <p:nvPr/>
          </p:nvSpPr>
          <p:spPr bwMode="auto">
            <a:xfrm>
              <a:off x="4023" y="2798"/>
              <a:ext cx="210" cy="33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b">
              <a:spAutoFit/>
            </a:bodyPr>
            <a:lstStyle/>
            <a:p>
              <a:pPr algn="ctr" fontAlgn="base">
                <a:spcBef>
                  <a:spcPct val="0"/>
                </a:spcBef>
                <a:spcAft>
                  <a:spcPct val="0"/>
                </a:spcAft>
                <a:defRPr/>
              </a:pPr>
              <a:r>
                <a:rPr kumimoji="1" lang="el-GR" altLang="zh-CN" sz="2800" b="1" i="1">
                  <a:solidFill>
                    <a:srgbClr val="000099"/>
                  </a:solidFill>
                  <a:ea typeface="宋体" pitchFamily="2" charset="-122"/>
                </a:rPr>
                <a:t>γ</a:t>
              </a:r>
              <a:endParaRPr kumimoji="1" lang="en-US" altLang="zh-CN" sz="2800" b="1" i="1">
                <a:solidFill>
                  <a:srgbClr val="000099"/>
                </a:solidFill>
                <a:ea typeface="宋体" pitchFamily="2" charset="-122"/>
              </a:endParaRPr>
            </a:p>
          </p:txBody>
        </p:sp>
        <p:sp>
          <p:nvSpPr>
            <p:cNvPr id="57372" name="Line 28"/>
            <p:cNvSpPr>
              <a:spLocks noChangeShapeType="1"/>
            </p:cNvSpPr>
            <p:nvPr/>
          </p:nvSpPr>
          <p:spPr bwMode="auto">
            <a:xfrm flipV="1">
              <a:off x="4377" y="3294"/>
              <a:ext cx="272" cy="227"/>
            </a:xfrm>
            <a:prstGeom prst="line">
              <a:avLst/>
            </a:prstGeom>
            <a:noFill/>
            <a:ln w="1905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anchor="b"/>
            <a:lstStyle/>
            <a:p>
              <a:pPr fontAlgn="base">
                <a:spcBef>
                  <a:spcPct val="0"/>
                </a:spcBef>
                <a:spcAft>
                  <a:spcPct val="0"/>
                </a:spcAft>
                <a:defRPr/>
              </a:pPr>
              <a:endParaRPr lang="zh-CN" altLang="en-US" sz="3200" b="1">
                <a:solidFill>
                  <a:srgbClr val="000099"/>
                </a:solidFill>
                <a:ea typeface="宋体" pitchFamily="2" charset="-122"/>
              </a:endParaRPr>
            </a:p>
          </p:txBody>
        </p:sp>
        <p:sp>
          <p:nvSpPr>
            <p:cNvPr id="2899997" name="Rectangle 29"/>
            <p:cNvSpPr>
              <a:spLocks noChangeArrowheads="1"/>
            </p:cNvSpPr>
            <p:nvPr/>
          </p:nvSpPr>
          <p:spPr bwMode="auto">
            <a:xfrm>
              <a:off x="4118" y="3375"/>
              <a:ext cx="305" cy="32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nchor="b">
              <a:spAutoFit/>
            </a:bodyPr>
            <a:lstStyle/>
            <a:p>
              <a:pPr algn="ctr" fontAlgn="base">
                <a:spcBef>
                  <a:spcPct val="0"/>
                </a:spcBef>
                <a:spcAft>
                  <a:spcPct val="0"/>
                </a:spcAft>
                <a:defRPr/>
              </a:pPr>
              <a:r>
                <a:rPr kumimoji="1" lang="en-US" altLang="zh-CN" sz="2800" b="1" i="1" dirty="0">
                  <a:solidFill>
                    <a:srgbClr val="000099"/>
                  </a:solidFill>
                  <a:ea typeface="宋体" pitchFamily="2" charset="-122"/>
                </a:rPr>
                <a:t>i</a:t>
              </a:r>
            </a:p>
          </p:txBody>
        </p:sp>
      </p:grpSp>
      <p:sp>
        <p:nvSpPr>
          <p:cNvPr id="2" name="矩形 1"/>
          <p:cNvSpPr/>
          <p:nvPr/>
        </p:nvSpPr>
        <p:spPr>
          <a:xfrm>
            <a:off x="5822950" y="3535363"/>
            <a:ext cx="2349500" cy="674687"/>
          </a:xfrm>
          <a:prstGeom prst="rect">
            <a:avLst/>
          </a:prstGeom>
        </p:spPr>
        <p:txBody>
          <a:bodyPr wrap="none">
            <a:spAutoFit/>
          </a:bodyPr>
          <a:lstStyle/>
          <a:p>
            <a:pPr algn="r">
              <a:lnSpc>
                <a:spcPct val="135000"/>
              </a:lnSpc>
              <a:spcBef>
                <a:spcPct val="50000"/>
              </a:spcBef>
              <a:defRPr/>
            </a:pPr>
            <a:r>
              <a:rPr lang="en-US" altLang="zh-CN" sz="2800" b="1" kern="0" dirty="0">
                <a:solidFill>
                  <a:srgbClr val="000099"/>
                </a:solidFill>
                <a:ea typeface="宋体" pitchFamily="2" charset="-122"/>
              </a:rPr>
              <a:t>——</a:t>
            </a:r>
            <a:r>
              <a:rPr lang="zh-CN" altLang="en-US" sz="2800" b="1" u="sng" kern="0" dirty="0">
                <a:solidFill>
                  <a:srgbClr val="000099"/>
                </a:solidFill>
                <a:ea typeface="宋体" pitchFamily="2" charset="-122"/>
              </a:rPr>
              <a:t>等倾干涉</a:t>
            </a:r>
            <a:endParaRPr lang="zh-CN" altLang="en-US" sz="2800" b="1" kern="0" dirty="0">
              <a:solidFill>
                <a:srgbClr val="000099"/>
              </a:solidFill>
              <a:ea typeface="宋体" pitchFamily="2" charset="-122"/>
            </a:endParaRPr>
          </a:p>
        </p:txBody>
      </p:sp>
    </p:spTree>
    <p:extLst>
      <p:ext uri="{BB962C8B-B14F-4D97-AF65-F5344CB8AC3E}">
        <p14:creationId xmlns:p14="http://schemas.microsoft.com/office/powerpoint/2010/main" val="1831259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9970">
                                            <p:txEl>
                                              <p:pRg st="0" end="0"/>
                                            </p:txEl>
                                          </p:spTgt>
                                        </p:tgtEl>
                                        <p:attrNameLst>
                                          <p:attrName>style.visibility</p:attrName>
                                        </p:attrNameLst>
                                      </p:cBhvr>
                                      <p:to>
                                        <p:strVal val="visible"/>
                                      </p:to>
                                    </p:set>
                                    <p:animEffect transition="in" filter="wipe(left)">
                                      <p:cBhvr>
                                        <p:cTn id="7" dur="500"/>
                                        <p:tgtEl>
                                          <p:spTgt spid="2899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99971"/>
                                        </p:tgtEl>
                                        <p:attrNameLst>
                                          <p:attrName>style.visibility</p:attrName>
                                        </p:attrNameLst>
                                      </p:cBhvr>
                                      <p:to>
                                        <p:strVal val="visible"/>
                                      </p:to>
                                    </p:set>
                                    <p:animEffect transition="in" filter="wipe(left)">
                                      <p:cBhvr>
                                        <p:cTn id="12" dur="500"/>
                                        <p:tgtEl>
                                          <p:spTgt spid="2899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99972">
                                            <p:txEl>
                                              <p:pRg st="0" end="0"/>
                                            </p:txEl>
                                          </p:spTgt>
                                        </p:tgtEl>
                                        <p:attrNameLst>
                                          <p:attrName>style.visibility</p:attrName>
                                        </p:attrNameLst>
                                      </p:cBhvr>
                                      <p:to>
                                        <p:strVal val="visible"/>
                                      </p:to>
                                    </p:set>
                                    <p:animEffect transition="in" filter="wipe(left)">
                                      <p:cBhvr>
                                        <p:cTn id="17" dur="500"/>
                                        <p:tgtEl>
                                          <p:spTgt spid="289997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99973"/>
                                        </p:tgtEl>
                                        <p:attrNameLst>
                                          <p:attrName>style.visibility</p:attrName>
                                        </p:attrNameLst>
                                      </p:cBhvr>
                                      <p:to>
                                        <p:strVal val="visible"/>
                                      </p:to>
                                    </p:set>
                                    <p:animEffect transition="in" filter="wipe(left)">
                                      <p:cBhvr>
                                        <p:cTn id="22" dur="500"/>
                                        <p:tgtEl>
                                          <p:spTgt spid="28999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99974">
                                            <p:txEl>
                                              <p:pRg st="0" end="0"/>
                                            </p:txEl>
                                          </p:spTgt>
                                        </p:tgtEl>
                                        <p:attrNameLst>
                                          <p:attrName>style.visibility</p:attrName>
                                        </p:attrNameLst>
                                      </p:cBhvr>
                                      <p:to>
                                        <p:strVal val="visible"/>
                                      </p:to>
                                    </p:set>
                                    <p:animEffect transition="in" filter="wipe(left)">
                                      <p:cBhvr>
                                        <p:cTn id="27" dur="500"/>
                                        <p:tgtEl>
                                          <p:spTgt spid="289997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99977">
                                            <p:txEl>
                                              <p:pRg st="0" end="0"/>
                                            </p:txEl>
                                          </p:spTgt>
                                        </p:tgtEl>
                                        <p:attrNameLst>
                                          <p:attrName>style.visibility</p:attrName>
                                        </p:attrNameLst>
                                      </p:cBhvr>
                                      <p:to>
                                        <p:strVal val="visible"/>
                                      </p:to>
                                    </p:set>
                                    <p:animEffect transition="in" filter="wipe(left)">
                                      <p:cBhvr>
                                        <p:cTn id="37" dur="500"/>
                                        <p:tgtEl>
                                          <p:spTgt spid="2899977">
                                            <p:txEl>
                                              <p:pRg st="0" end="0"/>
                                            </p:txEl>
                                          </p:spTgt>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0"/>
                                          </p:stCondLst>
                                        </p:cTn>
                                        <p:tgtEl>
                                          <p:spTgt spid="289998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899978"/>
                                        </p:tgtEl>
                                        <p:attrNameLst>
                                          <p:attrName>style.visibility</p:attrName>
                                        </p:attrNameLst>
                                      </p:cBhvr>
                                      <p:to>
                                        <p:strVal val="visible"/>
                                      </p:to>
                                    </p:set>
                                    <p:animEffect transition="in" filter="wipe(left)">
                                      <p:cBhvr>
                                        <p:cTn id="45" dur="500"/>
                                        <p:tgtEl>
                                          <p:spTgt spid="2899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970" grpId="0" build="p" autoUpdateAnimBg="0"/>
      <p:bldP spid="2899972" grpId="0" build="p" autoUpdateAnimBg="0"/>
      <p:bldP spid="2899974" grpId="0" build="p" autoUpdateAnimBg="0"/>
      <p:bldP spid="2899977" grpId="0" build="p" autoUpdateAnimBg="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a:spLocks noChangeArrowheads="1"/>
          </p:cNvSpPr>
          <p:nvPr/>
        </p:nvSpPr>
        <p:spPr bwMode="auto">
          <a:xfrm>
            <a:off x="278864" y="195956"/>
            <a:ext cx="85534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3200" b="1" dirty="0">
                <a:solidFill>
                  <a:srgbClr val="0000FF"/>
                </a:solidFill>
                <a:latin typeface="Times New Roman" pitchFamily="18" charset="0"/>
              </a:rPr>
              <a:t>增透膜：</a:t>
            </a:r>
            <a:r>
              <a:rPr lang="zh-CN" altLang="en-US" sz="3200" b="1" dirty="0">
                <a:solidFill>
                  <a:srgbClr val="000000"/>
                </a:solidFill>
                <a:latin typeface="Times New Roman" pitchFamily="18" charset="0"/>
              </a:rPr>
              <a:t>为了提高光学仪器镜头对波长为 </a:t>
            </a:r>
            <a:r>
              <a:rPr lang="el-GR" altLang="zh-CN" sz="3200" b="1" dirty="0">
                <a:solidFill>
                  <a:srgbClr val="000000"/>
                </a:solidFill>
                <a:latin typeface="Times New Roman" pitchFamily="18" charset="0"/>
              </a:rPr>
              <a:t>λ</a:t>
            </a:r>
            <a:r>
              <a:rPr lang="en-US" altLang="zh-CN" sz="3200" b="1" dirty="0">
                <a:solidFill>
                  <a:srgbClr val="000000"/>
                </a:solidFill>
                <a:latin typeface="Times New Roman" pitchFamily="18" charset="0"/>
              </a:rPr>
              <a:t> </a:t>
            </a:r>
            <a:r>
              <a:rPr lang="zh-CN" altLang="en-US" sz="3200" b="1" dirty="0">
                <a:solidFill>
                  <a:srgbClr val="000000"/>
                </a:solidFill>
                <a:latin typeface="Times New Roman" pitchFamily="18" charset="0"/>
              </a:rPr>
              <a:t>光的投射能力，常在镜头上涂上一层透明介质薄膜，如果薄膜厚度合适，可使波长为 </a:t>
            </a:r>
            <a:r>
              <a:rPr lang="el-GR" altLang="zh-CN" sz="3200" b="1" dirty="0">
                <a:solidFill>
                  <a:srgbClr val="000000"/>
                </a:solidFill>
                <a:latin typeface="Times New Roman" pitchFamily="18" charset="0"/>
              </a:rPr>
              <a:t>λ</a:t>
            </a:r>
            <a:r>
              <a:rPr lang="en-US" altLang="zh-CN" sz="3200" b="1" dirty="0">
                <a:solidFill>
                  <a:srgbClr val="000000"/>
                </a:solidFill>
                <a:latin typeface="Times New Roman" pitchFamily="18" charset="0"/>
              </a:rPr>
              <a:t> </a:t>
            </a:r>
            <a:r>
              <a:rPr lang="zh-CN" altLang="en-US" sz="3200" b="1" dirty="0">
                <a:solidFill>
                  <a:srgbClr val="000000"/>
                </a:solidFill>
                <a:latin typeface="Times New Roman" pitchFamily="18" charset="0"/>
              </a:rPr>
              <a:t>的光因干涉效应只透射不反射，这种薄膜称为增透膜。</a:t>
            </a:r>
          </a:p>
        </p:txBody>
      </p:sp>
      <p:sp>
        <p:nvSpPr>
          <p:cNvPr id="4" name="Text Box 188"/>
          <p:cNvSpPr txBox="1">
            <a:spLocks noChangeArrowheads="1"/>
          </p:cNvSpPr>
          <p:nvPr/>
        </p:nvSpPr>
        <p:spPr bwMode="auto">
          <a:xfrm>
            <a:off x="278864" y="2529431"/>
            <a:ext cx="8212604" cy="117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fontAlgn="base">
              <a:lnSpc>
                <a:spcPct val="110000"/>
              </a:lnSpc>
              <a:spcBef>
                <a:spcPct val="50000"/>
              </a:spcBef>
              <a:spcAft>
                <a:spcPct val="0"/>
              </a:spcAft>
            </a:pPr>
            <a:r>
              <a:rPr lang="zh-CN" altLang="en-US" sz="3200" b="1" dirty="0">
                <a:solidFill>
                  <a:srgbClr val="0000FF"/>
                </a:solidFill>
                <a:latin typeface="Times New Roman" pitchFamily="18" charset="0"/>
                <a:ea typeface="+mn-ea"/>
              </a:rPr>
              <a:t>增反膜</a:t>
            </a:r>
            <a:r>
              <a:rPr lang="en-US" sz="3200" b="1" dirty="0" smtClean="0">
                <a:solidFill>
                  <a:srgbClr val="0000FF"/>
                </a:solidFill>
                <a:latin typeface="Times New Roman" pitchFamily="18" charset="0"/>
                <a:ea typeface="+mn-ea"/>
              </a:rPr>
              <a:t>: </a:t>
            </a:r>
            <a:r>
              <a:rPr lang="zh-CN" altLang="en-US" sz="3200" b="1" dirty="0" smtClean="0">
                <a:solidFill>
                  <a:srgbClr val="000000"/>
                </a:solidFill>
                <a:latin typeface="Times New Roman" pitchFamily="18" charset="0"/>
                <a:ea typeface="+mn-ea"/>
              </a:rPr>
              <a:t>利用</a:t>
            </a:r>
            <a:r>
              <a:rPr lang="zh-CN" altLang="en-US" sz="3200" b="1" dirty="0">
                <a:solidFill>
                  <a:srgbClr val="000000"/>
                </a:solidFill>
                <a:latin typeface="Times New Roman" pitchFamily="18" charset="0"/>
                <a:ea typeface="+mn-ea"/>
              </a:rPr>
              <a:t>薄膜上、下表面反射光的光程差满足相长干涉，因此反射光因干涉而</a:t>
            </a:r>
            <a:r>
              <a:rPr lang="zh-CN" altLang="en-US" sz="3200" b="1" dirty="0" smtClean="0">
                <a:solidFill>
                  <a:srgbClr val="000000"/>
                </a:solidFill>
                <a:latin typeface="Times New Roman" pitchFamily="18" charset="0"/>
                <a:ea typeface="+mn-ea"/>
              </a:rPr>
              <a:t>加强。</a:t>
            </a:r>
            <a:endParaRPr lang="zh-CN" altLang="en-US" sz="3200" b="1" dirty="0">
              <a:solidFill>
                <a:srgbClr val="000000"/>
              </a:solidFill>
              <a:latin typeface="Times New Roman" pitchFamily="18" charset="0"/>
              <a:ea typeface="+mn-ea"/>
            </a:endParaRPr>
          </a:p>
        </p:txBody>
      </p:sp>
      <p:sp>
        <p:nvSpPr>
          <p:cNvPr id="5" name="Text Box 48"/>
          <p:cNvSpPr txBox="1">
            <a:spLocks noChangeArrowheads="1"/>
          </p:cNvSpPr>
          <p:nvPr/>
        </p:nvSpPr>
        <p:spPr bwMode="auto">
          <a:xfrm>
            <a:off x="36000" y="4099502"/>
            <a:ext cx="9108000" cy="1421928"/>
          </a:xfrm>
          <a:prstGeom prst="rect">
            <a:avLst/>
          </a:prstGeom>
          <a:gradFill rotWithShape="0">
            <a:gsLst>
              <a:gs pos="0">
                <a:srgbClr val="FFFFFF"/>
              </a:gs>
              <a:gs pos="100000">
                <a:srgbClr val="FFEFFF"/>
              </a:gs>
            </a:gsLst>
            <a:lin ang="5400000" scaled="1"/>
          </a:gradFill>
          <a:ln w="9525" cmpd="sng">
            <a:solidFill>
              <a:srgbClr val="CC00CC"/>
            </a:solidFill>
            <a:miter lim="800000"/>
            <a:headEnd/>
            <a:tailEnd/>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t" hangingPunct="1">
              <a:lnSpc>
                <a:spcPct val="120000"/>
              </a:lnSpc>
              <a:spcBef>
                <a:spcPct val="50000"/>
              </a:spcBef>
            </a:pPr>
            <a:r>
              <a:rPr lang="en-US" sz="2400" b="1" dirty="0">
                <a:solidFill>
                  <a:srgbClr val="CC0000"/>
                </a:solidFill>
              </a:rPr>
              <a:t>        </a:t>
            </a:r>
            <a:r>
              <a:rPr lang="zh-CN" altLang="en-US" sz="2400" b="1" dirty="0">
                <a:solidFill>
                  <a:srgbClr val="CC0000"/>
                </a:solidFill>
              </a:rPr>
              <a:t>注意：</a:t>
            </a:r>
            <a:r>
              <a:rPr lang="zh-CN" altLang="en-US" sz="2400" b="1" dirty="0">
                <a:latin typeface="仿宋_GB2312"/>
              </a:rPr>
              <a:t>对于同一厚度的薄膜，在某一方向观察到某一波长对应反射光相干相长，则该波长在对应方向的透射光一定相干相消。</a:t>
            </a:r>
            <a:r>
              <a:rPr lang="zh-CN" altLang="en-US" sz="2400" b="1" dirty="0">
                <a:solidFill>
                  <a:srgbClr val="0070C0"/>
                </a:solidFill>
              </a:rPr>
              <a:t>透射光和反射光干涉</a:t>
            </a:r>
            <a:r>
              <a:rPr lang="zh-CN" altLang="en-US" sz="2400" b="1">
                <a:solidFill>
                  <a:srgbClr val="0070C0"/>
                </a:solidFill>
              </a:rPr>
              <a:t>具有</a:t>
            </a:r>
            <a:r>
              <a:rPr lang="zh-CN" altLang="en-US" sz="2400" b="1" u="sng" smtClean="0">
                <a:solidFill>
                  <a:srgbClr val="FF0000"/>
                </a:solidFill>
              </a:rPr>
              <a:t>互补性</a:t>
            </a:r>
            <a:r>
              <a:rPr lang="zh-CN" altLang="en-US" sz="2400" b="1" smtClean="0">
                <a:solidFill>
                  <a:srgbClr val="0070C0"/>
                </a:solidFill>
              </a:rPr>
              <a:t> </a:t>
            </a:r>
            <a:r>
              <a:rPr lang="zh-CN" altLang="en-US" sz="2400" b="1" dirty="0">
                <a:solidFill>
                  <a:srgbClr val="000000"/>
                </a:solidFill>
              </a:rPr>
              <a:t>，符合能量守恒定律</a:t>
            </a:r>
            <a:r>
              <a:rPr lang="en-US" sz="2400" b="1" dirty="0">
                <a:solidFill>
                  <a:srgbClr val="000000"/>
                </a:solidFill>
              </a:rPr>
              <a:t>.</a:t>
            </a:r>
          </a:p>
        </p:txBody>
      </p:sp>
    </p:spTree>
    <p:extLst>
      <p:ext uri="{BB962C8B-B14F-4D97-AF65-F5344CB8AC3E}">
        <p14:creationId xmlns:p14="http://schemas.microsoft.com/office/powerpoint/2010/main" val="328860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2"/>
          <p:cNvGrpSpPr>
            <a:grpSpLocks/>
          </p:cNvGrpSpPr>
          <p:nvPr/>
        </p:nvGrpSpPr>
        <p:grpSpPr bwMode="auto">
          <a:xfrm>
            <a:off x="317500" y="1332548"/>
            <a:ext cx="8553450" cy="4114800"/>
            <a:chOff x="318236" y="2337842"/>
            <a:chExt cx="8552713" cy="4115494"/>
          </a:xfrm>
        </p:grpSpPr>
        <p:sp>
          <p:nvSpPr>
            <p:cNvPr id="60420" name="Text Box 27"/>
            <p:cNvSpPr txBox="1">
              <a:spLocks noChangeArrowheads="1"/>
            </p:cNvSpPr>
            <p:nvPr/>
          </p:nvSpPr>
          <p:spPr bwMode="auto">
            <a:xfrm>
              <a:off x="318236" y="2337842"/>
              <a:ext cx="5256535" cy="353943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4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pPr>
              <a:r>
                <a:rPr lang="zh-CN" altLang="en-US" dirty="0" smtClean="0">
                  <a:solidFill>
                    <a:srgbClr val="FF3300"/>
                  </a:solidFill>
                </a:rPr>
                <a:t>例</a:t>
              </a:r>
              <a:r>
                <a:rPr lang="en-US" altLang="zh-CN" dirty="0" smtClean="0">
                  <a:solidFill>
                    <a:srgbClr val="FF3300"/>
                  </a:solidFill>
                </a:rPr>
                <a:t>8 </a:t>
              </a:r>
              <a:r>
                <a:rPr lang="zh-CN" altLang="en-US" dirty="0" smtClean="0">
                  <a:solidFill>
                    <a:srgbClr val="000404"/>
                  </a:solidFill>
                </a:rPr>
                <a:t>人眼和照像底片对波长</a:t>
              </a:r>
              <a:r>
                <a:rPr lang="en-US" altLang="zh-CN" dirty="0" smtClean="0">
                  <a:solidFill>
                    <a:srgbClr val="000404"/>
                  </a:solidFill>
                </a:rPr>
                <a:t>550 nm</a:t>
              </a:r>
              <a:r>
                <a:rPr lang="zh-CN" altLang="en-US" dirty="0" smtClean="0">
                  <a:solidFill>
                    <a:srgbClr val="000404"/>
                  </a:solidFill>
                </a:rPr>
                <a:t>黄绿光最敏感。要使照像机对此波长反射小，可在照像机镜头上镀一层氟化镁</a:t>
              </a:r>
              <a:r>
                <a:rPr lang="en-US" altLang="zh-CN" dirty="0" smtClean="0">
                  <a:solidFill>
                    <a:srgbClr val="000404"/>
                  </a:solidFill>
                </a:rPr>
                <a:t>MgF</a:t>
              </a:r>
              <a:r>
                <a:rPr lang="en-US" altLang="zh-CN" baseline="-25000" dirty="0" smtClean="0">
                  <a:solidFill>
                    <a:srgbClr val="000404"/>
                  </a:solidFill>
                </a:rPr>
                <a:t>2</a:t>
              </a:r>
              <a:r>
                <a:rPr lang="zh-CN" altLang="en-US" dirty="0" smtClean="0">
                  <a:solidFill>
                    <a:srgbClr val="000404"/>
                  </a:solidFill>
                </a:rPr>
                <a:t>薄膜，已知氟化镁的折射率 </a:t>
              </a:r>
              <a:r>
                <a:rPr lang="en-US" altLang="zh-CN" i="1" dirty="0" smtClean="0">
                  <a:solidFill>
                    <a:srgbClr val="000404"/>
                  </a:solidFill>
                </a:rPr>
                <a:t>n</a:t>
              </a:r>
              <a:r>
                <a:rPr lang="en-US" altLang="zh-CN" dirty="0" smtClean="0">
                  <a:solidFill>
                    <a:srgbClr val="000404"/>
                  </a:solidFill>
                </a:rPr>
                <a:t>=1.38 </a:t>
              </a:r>
              <a:r>
                <a:rPr lang="zh-CN" altLang="en-US" dirty="0" smtClean="0">
                  <a:solidFill>
                    <a:srgbClr val="000404"/>
                  </a:solidFill>
                </a:rPr>
                <a:t>，玻璃的折射率</a:t>
              </a:r>
              <a:r>
                <a:rPr lang="en-US" altLang="zh-CN" i="1" dirty="0" smtClean="0">
                  <a:solidFill>
                    <a:srgbClr val="000404"/>
                  </a:solidFill>
                </a:rPr>
                <a:t>n</a:t>
              </a:r>
              <a:r>
                <a:rPr lang="en-US" altLang="zh-CN" dirty="0" smtClean="0">
                  <a:solidFill>
                    <a:srgbClr val="000404"/>
                  </a:solidFill>
                </a:rPr>
                <a:t>=1.55</a:t>
              </a:r>
              <a:r>
                <a:rPr lang="zh-CN" altLang="en-US" dirty="0" smtClean="0">
                  <a:solidFill>
                    <a:srgbClr val="000404"/>
                  </a:solidFill>
                </a:rPr>
                <a:t>，</a:t>
              </a:r>
              <a:r>
                <a:rPr lang="zh-CN" altLang="en-US" dirty="0">
                  <a:solidFill>
                    <a:srgbClr val="000404"/>
                  </a:solidFill>
                </a:rPr>
                <a:t>光线垂直</a:t>
              </a:r>
              <a:r>
                <a:rPr lang="zh-CN" altLang="en-US" dirty="0" smtClean="0">
                  <a:solidFill>
                    <a:srgbClr val="000404"/>
                  </a:solidFill>
                </a:rPr>
                <a:t>入射。</a:t>
              </a:r>
              <a:endParaRPr lang="en-US" altLang="zh-CN" dirty="0" smtClean="0">
                <a:solidFill>
                  <a:srgbClr val="000404"/>
                </a:solidFill>
              </a:endParaRPr>
            </a:p>
          </p:txBody>
        </p:sp>
        <p:sp>
          <p:nvSpPr>
            <p:cNvPr id="60421" name="Text Box 28"/>
            <p:cNvSpPr txBox="1">
              <a:spLocks noChangeArrowheads="1"/>
            </p:cNvSpPr>
            <p:nvPr/>
          </p:nvSpPr>
          <p:spPr bwMode="auto">
            <a:xfrm>
              <a:off x="323205" y="5863559"/>
              <a:ext cx="4968875" cy="58977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4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lnSpc>
                  <a:spcPct val="110000"/>
                </a:lnSpc>
                <a:spcBef>
                  <a:spcPct val="0"/>
                </a:spcBef>
                <a:spcAft>
                  <a:spcPct val="0"/>
                </a:spcAft>
              </a:pPr>
              <a:r>
                <a:rPr lang="zh-CN" altLang="en-US" smtClean="0">
                  <a:solidFill>
                    <a:srgbClr val="FF3300"/>
                  </a:solidFill>
                </a:rPr>
                <a:t>问</a:t>
              </a:r>
              <a:r>
                <a:rPr lang="en-US" altLang="zh-CN" smtClean="0">
                  <a:solidFill>
                    <a:srgbClr val="FF3300"/>
                  </a:solidFill>
                </a:rPr>
                <a:t>:</a:t>
              </a:r>
              <a:r>
                <a:rPr lang="zh-CN" altLang="en-US" smtClean="0">
                  <a:solidFill>
                    <a:srgbClr val="000404"/>
                  </a:solidFill>
                </a:rPr>
                <a:t>氟化镁薄膜的最小厚度</a:t>
              </a:r>
            </a:p>
          </p:txBody>
        </p:sp>
        <p:grpSp>
          <p:nvGrpSpPr>
            <p:cNvPr id="60422" name="Group 31"/>
            <p:cNvGrpSpPr>
              <a:grpSpLocks/>
            </p:cNvGrpSpPr>
            <p:nvPr/>
          </p:nvGrpSpPr>
          <p:grpSpPr bwMode="auto">
            <a:xfrm>
              <a:off x="5846762" y="2924770"/>
              <a:ext cx="3024187" cy="3384550"/>
              <a:chOff x="3691" y="1525"/>
              <a:chExt cx="1905" cy="2132"/>
            </a:xfrm>
          </p:grpSpPr>
          <p:sp>
            <p:nvSpPr>
              <p:cNvPr id="60423" name="Rectangle 32"/>
              <p:cNvSpPr>
                <a:spLocks noChangeArrowheads="1"/>
              </p:cNvSpPr>
              <p:nvPr/>
            </p:nvSpPr>
            <p:spPr bwMode="auto">
              <a:xfrm>
                <a:off x="3691" y="1525"/>
                <a:ext cx="1905" cy="2132"/>
              </a:xfrm>
              <a:prstGeom prst="rect">
                <a:avLst/>
              </a:prstGeom>
              <a:solidFill>
                <a:srgbClr val="FFFFFF"/>
              </a:solidFill>
              <a:ln w="9525">
                <a:solidFill>
                  <a:srgbClr val="00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graphicFrame>
            <p:nvGraphicFramePr>
              <p:cNvPr id="60424" name="Object 33"/>
              <p:cNvGraphicFramePr>
                <a:graphicFrameLocks noChangeAspect="1"/>
              </p:cNvGraphicFramePr>
              <p:nvPr/>
            </p:nvGraphicFramePr>
            <p:xfrm>
              <a:off x="4343" y="1916"/>
              <a:ext cx="480" cy="301"/>
            </p:xfrm>
            <a:graphic>
              <a:graphicData uri="http://schemas.openxmlformats.org/presentationml/2006/ole">
                <mc:AlternateContent xmlns:mc="http://schemas.openxmlformats.org/markup-compatibility/2006">
                  <mc:Choice xmlns:v="urn:schemas-microsoft-com:vml" Requires="v">
                    <p:oleObj spid="_x0000_s26642" name="Equation" r:id="rId3" imgW="362085" imgH="209460" progId="Equation.3">
                      <p:embed/>
                    </p:oleObj>
                  </mc:Choice>
                  <mc:Fallback>
                    <p:oleObj name="Equation" r:id="rId3" imgW="362085" imgH="2094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 y="1916"/>
                            <a:ext cx="48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5" name="Rectangle 34"/>
              <p:cNvSpPr>
                <a:spLocks noChangeArrowheads="1"/>
              </p:cNvSpPr>
              <p:nvPr/>
            </p:nvSpPr>
            <p:spPr bwMode="auto">
              <a:xfrm>
                <a:off x="4062" y="2341"/>
                <a:ext cx="1043" cy="205"/>
              </a:xfrm>
              <a:prstGeom prst="rect">
                <a:avLst/>
              </a:prstGeom>
              <a:solidFill>
                <a:srgbClr val="DDDDDD"/>
              </a:solidFill>
              <a:ln>
                <a:noFill/>
              </a:ln>
              <a:effectLst/>
              <a:extLst>
                <a:ext uri="{91240B29-F687-4F45-9708-019B960494DF}">
                  <a14:hiddenLine xmlns:a14="http://schemas.microsoft.com/office/drawing/2010/main" w="9525">
                    <a:solidFill>
                      <a:srgbClr val="0004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60426" name="Rectangle 35"/>
              <p:cNvSpPr>
                <a:spLocks noChangeArrowheads="1"/>
              </p:cNvSpPr>
              <p:nvPr/>
            </p:nvSpPr>
            <p:spPr bwMode="auto">
              <a:xfrm>
                <a:off x="3936" y="2546"/>
                <a:ext cx="1328" cy="795"/>
              </a:xfrm>
              <a:prstGeom prst="rect">
                <a:avLst/>
              </a:prstGeom>
              <a:solidFill>
                <a:schemeClr val="accent1"/>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graphicFrame>
            <p:nvGraphicFramePr>
              <p:cNvPr id="60427" name="Object 38"/>
              <p:cNvGraphicFramePr>
                <a:graphicFrameLocks noChangeAspect="1"/>
              </p:cNvGraphicFramePr>
              <p:nvPr/>
            </p:nvGraphicFramePr>
            <p:xfrm>
              <a:off x="4153" y="2843"/>
              <a:ext cx="862" cy="355"/>
            </p:xfrm>
            <a:graphic>
              <a:graphicData uri="http://schemas.openxmlformats.org/presentationml/2006/ole">
                <mc:AlternateContent xmlns:mc="http://schemas.openxmlformats.org/markup-compatibility/2006">
                  <mc:Choice xmlns:v="urn:schemas-microsoft-com:vml" Requires="v">
                    <p:oleObj spid="_x0000_s26643" name="公式" r:id="rId5" imgW="590685" imgH="228600" progId="Equation.3">
                      <p:embed/>
                    </p:oleObj>
                  </mc:Choice>
                  <mc:Fallback>
                    <p:oleObj name="公式" r:id="rId5" imgW="590685"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3" y="2843"/>
                            <a:ext cx="86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8" name="Object 39"/>
              <p:cNvGraphicFramePr>
                <a:graphicFrameLocks noChangeAspect="1"/>
              </p:cNvGraphicFramePr>
              <p:nvPr/>
            </p:nvGraphicFramePr>
            <p:xfrm>
              <a:off x="4204" y="2325"/>
              <a:ext cx="694" cy="251"/>
            </p:xfrm>
            <a:graphic>
              <a:graphicData uri="http://schemas.openxmlformats.org/presentationml/2006/ole">
                <mc:AlternateContent xmlns:mc="http://schemas.openxmlformats.org/markup-compatibility/2006">
                  <mc:Choice xmlns:v="urn:schemas-microsoft-com:vml" Requires="v">
                    <p:oleObj spid="_x0000_s26644" name="Equation" r:id="rId7" imgW="571500" imgH="209460" progId="Equation.3">
                      <p:embed/>
                    </p:oleObj>
                  </mc:Choice>
                  <mc:Fallback>
                    <p:oleObj name="Equation" r:id="rId7" imgW="571500" imgH="2094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4" y="2325"/>
                            <a:ext cx="694"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9" name="Line 44"/>
              <p:cNvSpPr>
                <a:spLocks noChangeShapeType="1"/>
              </p:cNvSpPr>
              <p:nvPr/>
            </p:nvSpPr>
            <p:spPr bwMode="auto">
              <a:xfrm>
                <a:off x="5201" y="2325"/>
                <a:ext cx="288" cy="0"/>
              </a:xfrm>
              <a:prstGeom prst="line">
                <a:avLst/>
              </a:prstGeom>
              <a:noFill/>
              <a:ln w="19050">
                <a:solidFill>
                  <a:srgbClr val="000404"/>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60430" name="Line 45"/>
              <p:cNvSpPr>
                <a:spLocks noChangeShapeType="1"/>
              </p:cNvSpPr>
              <p:nvPr/>
            </p:nvSpPr>
            <p:spPr bwMode="auto">
              <a:xfrm>
                <a:off x="5349" y="2066"/>
                <a:ext cx="0" cy="259"/>
              </a:xfrm>
              <a:prstGeom prst="line">
                <a:avLst/>
              </a:prstGeom>
              <a:noFill/>
              <a:ln w="19050">
                <a:solidFill>
                  <a:srgbClr val="000404"/>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60431" name="Line 46"/>
              <p:cNvSpPr>
                <a:spLocks noChangeShapeType="1"/>
              </p:cNvSpPr>
              <p:nvPr/>
            </p:nvSpPr>
            <p:spPr bwMode="auto">
              <a:xfrm flipV="1">
                <a:off x="5345" y="2584"/>
                <a:ext cx="0" cy="259"/>
              </a:xfrm>
              <a:prstGeom prst="line">
                <a:avLst/>
              </a:prstGeom>
              <a:noFill/>
              <a:ln w="19050">
                <a:solidFill>
                  <a:srgbClr val="000404"/>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60432" name="Line 47"/>
              <p:cNvSpPr>
                <a:spLocks noChangeShapeType="1"/>
              </p:cNvSpPr>
              <p:nvPr/>
            </p:nvSpPr>
            <p:spPr bwMode="auto">
              <a:xfrm>
                <a:off x="5206" y="2546"/>
                <a:ext cx="288" cy="0"/>
              </a:xfrm>
              <a:prstGeom prst="line">
                <a:avLst/>
              </a:prstGeom>
              <a:noFill/>
              <a:ln w="19050">
                <a:solidFill>
                  <a:srgbClr val="000404"/>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smtClean="0">
                  <a:solidFill>
                    <a:srgbClr val="000000"/>
                  </a:solidFill>
                  <a:latin typeface="Times New Roman" pitchFamily="18" charset="0"/>
                </a:endParaRPr>
              </a:p>
            </p:txBody>
          </p:sp>
          <p:graphicFrame>
            <p:nvGraphicFramePr>
              <p:cNvPr id="60433" name="Object 48"/>
              <p:cNvGraphicFramePr>
                <a:graphicFrameLocks noChangeAspect="1"/>
              </p:cNvGraphicFramePr>
              <p:nvPr/>
            </p:nvGraphicFramePr>
            <p:xfrm>
              <a:off x="5211" y="2325"/>
              <a:ext cx="182" cy="247"/>
            </p:xfrm>
            <a:graphic>
              <a:graphicData uri="http://schemas.openxmlformats.org/presentationml/2006/ole">
                <mc:AlternateContent xmlns:mc="http://schemas.openxmlformats.org/markup-compatibility/2006">
                  <mc:Choice xmlns:v="urn:schemas-microsoft-com:vml" Requires="v">
                    <p:oleObj spid="_x0000_s26645" name="Equation" r:id="rId9" imgW="139579" imgH="177646" progId="Equation.3">
                      <p:embed/>
                    </p:oleObj>
                  </mc:Choice>
                  <mc:Fallback>
                    <p:oleObj name="Equation" r:id="rId9" imgW="139579"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1" y="2325"/>
                            <a:ext cx="18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1127792032"/>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 name="Group 6"/>
          <p:cNvGrpSpPr>
            <a:grpSpLocks/>
          </p:cNvGrpSpPr>
          <p:nvPr/>
        </p:nvGrpSpPr>
        <p:grpSpPr bwMode="auto">
          <a:xfrm>
            <a:off x="2907689" y="139168"/>
            <a:ext cx="2237880" cy="2290913"/>
            <a:chOff x="245" y="104"/>
            <a:chExt cx="1558" cy="1712"/>
          </a:xfrm>
        </p:grpSpPr>
        <p:graphicFrame>
          <p:nvGraphicFramePr>
            <p:cNvPr id="19" name="Object 8"/>
            <p:cNvGraphicFramePr>
              <a:graphicFrameLocks noChangeAspect="1"/>
            </p:cNvGraphicFramePr>
            <p:nvPr/>
          </p:nvGraphicFramePr>
          <p:xfrm>
            <a:off x="630" y="104"/>
            <a:ext cx="480" cy="301"/>
          </p:xfrm>
          <a:graphic>
            <a:graphicData uri="http://schemas.openxmlformats.org/presentationml/2006/ole">
              <mc:AlternateContent xmlns:mc="http://schemas.openxmlformats.org/markup-compatibility/2006">
                <mc:Choice xmlns:v="urn:schemas-microsoft-com:vml" Requires="v">
                  <p:oleObj spid="_x0000_s27674" r:id="rId3" imgW="356400" imgH="200160" progId="Equation.3">
                    <p:embed/>
                  </p:oleObj>
                </mc:Choice>
                <mc:Fallback>
                  <p:oleObj r:id="rId3" imgW="356400" imgH="200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 y="104"/>
                          <a:ext cx="48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34"/>
            <p:cNvSpPr>
              <a:spLocks noChangeArrowheads="1"/>
            </p:cNvSpPr>
            <p:nvPr/>
          </p:nvSpPr>
          <p:spPr bwMode="auto">
            <a:xfrm>
              <a:off x="371" y="816"/>
              <a:ext cx="1043" cy="20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3200" b="1">
                <a:solidFill>
                  <a:srgbClr val="000000"/>
                </a:solidFill>
                <a:latin typeface="Times New Roman" panose="02020603050405020304" pitchFamily="18" charset="0"/>
              </a:endParaRPr>
            </a:p>
          </p:txBody>
        </p:sp>
        <p:sp>
          <p:nvSpPr>
            <p:cNvPr id="21" name="Rectangle 35"/>
            <p:cNvSpPr>
              <a:spLocks noChangeArrowheads="1"/>
            </p:cNvSpPr>
            <p:nvPr/>
          </p:nvSpPr>
          <p:spPr bwMode="auto">
            <a:xfrm>
              <a:off x="245" y="1021"/>
              <a:ext cx="1328" cy="795"/>
            </a:xfrm>
            <a:prstGeom prst="rect">
              <a:avLst/>
            </a:prstGeom>
            <a:solidFill>
              <a:schemeClr val="accent1"/>
            </a:solidFill>
            <a:ln w="9525" cmpd="sng">
              <a:solidFill>
                <a:srgbClr val="33CCCC"/>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3200" b="1">
                <a:solidFill>
                  <a:srgbClr val="000000"/>
                </a:solidFill>
                <a:latin typeface="Times New Roman" panose="02020603050405020304" pitchFamily="18" charset="0"/>
              </a:endParaRPr>
            </a:p>
          </p:txBody>
        </p:sp>
        <p:sp>
          <p:nvSpPr>
            <p:cNvPr id="22" name="Line 36"/>
            <p:cNvSpPr>
              <a:spLocks noChangeShapeType="1"/>
            </p:cNvSpPr>
            <p:nvPr/>
          </p:nvSpPr>
          <p:spPr bwMode="auto">
            <a:xfrm>
              <a:off x="585" y="376"/>
              <a:ext cx="0" cy="447"/>
            </a:xfrm>
            <a:prstGeom prst="line">
              <a:avLst/>
            </a:prstGeom>
            <a:noFill/>
            <a:ln w="28575" cmpd="sng">
              <a:solidFill>
                <a:srgbClr val="FF0000"/>
              </a:solidFill>
              <a:round/>
              <a:headEnd type="arrow" w="med"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 name="Line 37"/>
            <p:cNvSpPr>
              <a:spLocks noChangeShapeType="1"/>
            </p:cNvSpPr>
            <p:nvPr/>
          </p:nvSpPr>
          <p:spPr bwMode="auto">
            <a:xfrm>
              <a:off x="982" y="435"/>
              <a:ext cx="0" cy="375"/>
            </a:xfrm>
            <a:prstGeom prst="line">
              <a:avLst/>
            </a:prstGeom>
            <a:noFill/>
            <a:ln w="28575" cmpd="sng">
              <a:solidFill>
                <a:srgbClr val="FF3300"/>
              </a:solidFill>
              <a:round/>
              <a:headEnd/>
              <a:tailEnd type="arrow"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4" name="Object 13"/>
            <p:cNvGraphicFramePr>
              <a:graphicFrameLocks noChangeAspect="1"/>
            </p:cNvGraphicFramePr>
            <p:nvPr/>
          </p:nvGraphicFramePr>
          <p:xfrm>
            <a:off x="545" y="1360"/>
            <a:ext cx="713" cy="355"/>
          </p:xfrm>
          <a:graphic>
            <a:graphicData uri="http://schemas.openxmlformats.org/presentationml/2006/ole">
              <mc:AlternateContent xmlns:mc="http://schemas.openxmlformats.org/markup-compatibility/2006">
                <mc:Choice xmlns:v="urn:schemas-microsoft-com:vml" Requires="v">
                  <p:oleObj spid="_x0000_s27675" r:id="rId5" imgW="613800" imgH="219960" progId="Equation.3">
                    <p:embed/>
                  </p:oleObj>
                </mc:Choice>
                <mc:Fallback>
                  <p:oleObj r:id="rId5" imgW="613800" imgH="219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 y="1360"/>
                          <a:ext cx="713"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4"/>
            <p:cNvGraphicFramePr>
              <a:graphicFrameLocks noChangeAspect="1"/>
            </p:cNvGraphicFramePr>
            <p:nvPr/>
          </p:nvGraphicFramePr>
          <p:xfrm>
            <a:off x="513" y="800"/>
            <a:ext cx="694" cy="251"/>
          </p:xfrm>
          <a:graphic>
            <a:graphicData uri="http://schemas.openxmlformats.org/presentationml/2006/ole">
              <mc:AlternateContent xmlns:mc="http://schemas.openxmlformats.org/markup-compatibility/2006">
                <mc:Choice xmlns:v="urn:schemas-microsoft-com:vml" Requires="v">
                  <p:oleObj spid="_x0000_s27676" r:id="rId7" imgW="594000" imgH="200160" progId="Equation.3">
                    <p:embed/>
                  </p:oleObj>
                </mc:Choice>
                <mc:Fallback>
                  <p:oleObj r:id="rId7" imgW="594000" imgH="200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 y="800"/>
                          <a:ext cx="694"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Line 40"/>
            <p:cNvSpPr>
              <a:spLocks noChangeShapeType="1"/>
            </p:cNvSpPr>
            <p:nvPr/>
          </p:nvSpPr>
          <p:spPr bwMode="auto">
            <a:xfrm>
              <a:off x="502" y="178"/>
              <a:ext cx="0" cy="842"/>
            </a:xfrm>
            <a:prstGeom prst="line">
              <a:avLst/>
            </a:prstGeom>
            <a:noFill/>
            <a:ln w="28575" cmpd="sng">
              <a:solidFill>
                <a:srgbClr val="FF3300"/>
              </a:solidFill>
              <a:round/>
              <a:headEnd type="arrow" w="med"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7" name="Line 41"/>
            <p:cNvSpPr>
              <a:spLocks noChangeShapeType="1"/>
            </p:cNvSpPr>
            <p:nvPr/>
          </p:nvSpPr>
          <p:spPr bwMode="auto">
            <a:xfrm>
              <a:off x="1196" y="178"/>
              <a:ext cx="0" cy="842"/>
            </a:xfrm>
            <a:prstGeom prst="line">
              <a:avLst/>
            </a:prstGeom>
            <a:noFill/>
            <a:ln w="28575" cmpd="sng">
              <a:solidFill>
                <a:srgbClr val="FF3300"/>
              </a:solidFill>
              <a:round/>
              <a:headEnd type="arrow" w="med"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8" name="Line 42"/>
            <p:cNvSpPr>
              <a:spLocks noChangeShapeType="1"/>
            </p:cNvSpPr>
            <p:nvPr/>
          </p:nvSpPr>
          <p:spPr bwMode="auto">
            <a:xfrm>
              <a:off x="703" y="439"/>
              <a:ext cx="0" cy="374"/>
            </a:xfrm>
            <a:prstGeom prst="line">
              <a:avLst/>
            </a:prstGeom>
            <a:noFill/>
            <a:ln w="28575" cmpd="sng">
              <a:solidFill>
                <a:srgbClr val="FF3300"/>
              </a:solidFill>
              <a:round/>
              <a:headEnd/>
              <a:tailEnd type="arrow"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9" name="Line 43"/>
            <p:cNvSpPr>
              <a:spLocks noChangeShapeType="1"/>
            </p:cNvSpPr>
            <p:nvPr/>
          </p:nvSpPr>
          <p:spPr bwMode="auto">
            <a:xfrm>
              <a:off x="1091" y="370"/>
              <a:ext cx="0" cy="447"/>
            </a:xfrm>
            <a:prstGeom prst="line">
              <a:avLst/>
            </a:prstGeom>
            <a:noFill/>
            <a:ln w="28575" cmpd="sng">
              <a:solidFill>
                <a:srgbClr val="FF0000"/>
              </a:solidFill>
              <a:round/>
              <a:headEnd type="arrow" w="med"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0" name="Line 44"/>
            <p:cNvSpPr>
              <a:spLocks noChangeShapeType="1"/>
            </p:cNvSpPr>
            <p:nvPr/>
          </p:nvSpPr>
          <p:spPr bwMode="auto">
            <a:xfrm>
              <a:off x="1510" y="800"/>
              <a:ext cx="288" cy="0"/>
            </a:xfrm>
            <a:prstGeom prst="line">
              <a:avLst/>
            </a:prstGeom>
            <a:noFill/>
            <a:ln w="19050" cmpd="sng">
              <a:solidFill>
                <a:srgbClr val="000404"/>
              </a:solidFill>
              <a:prstDash val="sysDot"/>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 name="Line 45"/>
            <p:cNvSpPr>
              <a:spLocks noChangeShapeType="1"/>
            </p:cNvSpPr>
            <p:nvPr/>
          </p:nvSpPr>
          <p:spPr bwMode="auto">
            <a:xfrm>
              <a:off x="1658" y="541"/>
              <a:ext cx="0" cy="259"/>
            </a:xfrm>
            <a:prstGeom prst="line">
              <a:avLst/>
            </a:prstGeom>
            <a:noFill/>
            <a:ln w="19050" cmpd="sng">
              <a:solidFill>
                <a:srgbClr val="000404"/>
              </a:solidFill>
              <a:round/>
              <a:headEnd/>
              <a:tailEnd type="arrow"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2" name="Line 46"/>
            <p:cNvSpPr>
              <a:spLocks noChangeShapeType="1"/>
            </p:cNvSpPr>
            <p:nvPr/>
          </p:nvSpPr>
          <p:spPr bwMode="auto">
            <a:xfrm flipV="1">
              <a:off x="1654" y="1059"/>
              <a:ext cx="0" cy="259"/>
            </a:xfrm>
            <a:prstGeom prst="line">
              <a:avLst/>
            </a:prstGeom>
            <a:noFill/>
            <a:ln w="19050" cmpd="sng">
              <a:solidFill>
                <a:srgbClr val="000404"/>
              </a:solidFill>
              <a:round/>
              <a:headEnd/>
              <a:tailEnd type="arrow"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3" name="Line 47"/>
            <p:cNvSpPr>
              <a:spLocks noChangeShapeType="1"/>
            </p:cNvSpPr>
            <p:nvPr/>
          </p:nvSpPr>
          <p:spPr bwMode="auto">
            <a:xfrm>
              <a:off x="1515" y="1021"/>
              <a:ext cx="288" cy="0"/>
            </a:xfrm>
            <a:prstGeom prst="line">
              <a:avLst/>
            </a:prstGeom>
            <a:noFill/>
            <a:ln w="19050" cmpd="sng">
              <a:solidFill>
                <a:srgbClr val="000404"/>
              </a:solidFill>
              <a:prstDash val="sysDot"/>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34" name="Object 23"/>
            <p:cNvGraphicFramePr>
              <a:graphicFrameLocks noChangeAspect="1"/>
            </p:cNvGraphicFramePr>
            <p:nvPr/>
          </p:nvGraphicFramePr>
          <p:xfrm>
            <a:off x="1520" y="800"/>
            <a:ext cx="182" cy="247"/>
          </p:xfrm>
          <a:graphic>
            <a:graphicData uri="http://schemas.openxmlformats.org/presentationml/2006/ole">
              <mc:AlternateContent xmlns:mc="http://schemas.openxmlformats.org/markup-compatibility/2006">
                <mc:Choice xmlns:v="urn:schemas-microsoft-com:vml" Requires="v">
                  <p:oleObj spid="_x0000_s27677" r:id="rId9" imgW="144653" imgH="184017" progId="Equation.3">
                    <p:embed/>
                  </p:oleObj>
                </mc:Choice>
                <mc:Fallback>
                  <p:oleObj r:id="rId9" imgW="144653" imgH="1840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0" y="800"/>
                          <a:ext cx="18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9508" name="Text Box 4"/>
          <p:cNvSpPr txBox="1">
            <a:spLocks noChangeArrowheads="1"/>
          </p:cNvSpPr>
          <p:nvPr/>
        </p:nvSpPr>
        <p:spPr bwMode="auto">
          <a:xfrm>
            <a:off x="424656" y="2476047"/>
            <a:ext cx="8281987" cy="10668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4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pPr>
            <a:r>
              <a:rPr lang="zh-CN" altLang="en-US" smtClean="0">
                <a:solidFill>
                  <a:srgbClr val="FF3300"/>
                </a:solidFill>
              </a:rPr>
              <a:t>解</a:t>
            </a:r>
            <a:r>
              <a:rPr lang="en-US" altLang="zh-CN" smtClean="0">
                <a:solidFill>
                  <a:srgbClr val="FF3300"/>
                </a:solidFill>
              </a:rPr>
              <a:t>: </a:t>
            </a:r>
            <a:r>
              <a:rPr lang="zh-CN" altLang="en-US" smtClean="0">
                <a:solidFill>
                  <a:srgbClr val="000404"/>
                </a:solidFill>
              </a:rPr>
              <a:t>因为 </a:t>
            </a:r>
            <a:r>
              <a:rPr lang="en-US" altLang="zh-CN" b="0" i="1" smtClean="0">
                <a:solidFill>
                  <a:srgbClr val="000404"/>
                </a:solidFill>
              </a:rPr>
              <a:t>n</a:t>
            </a:r>
            <a:r>
              <a:rPr lang="en-US" altLang="zh-CN" b="0" baseline="-25000" smtClean="0">
                <a:solidFill>
                  <a:srgbClr val="000404"/>
                </a:solidFill>
              </a:rPr>
              <a:t>1 </a:t>
            </a:r>
            <a:r>
              <a:rPr lang="en-US" altLang="zh-CN" b="0" smtClean="0">
                <a:solidFill>
                  <a:srgbClr val="000404"/>
                </a:solidFill>
                <a:cs typeface="Times New Roman" pitchFamily="18" charset="0"/>
              </a:rPr>
              <a:t>&lt; </a:t>
            </a:r>
            <a:r>
              <a:rPr lang="en-US" altLang="zh-CN" b="0" i="1" smtClean="0">
                <a:solidFill>
                  <a:srgbClr val="000404"/>
                </a:solidFill>
                <a:cs typeface="Times New Roman" pitchFamily="18" charset="0"/>
              </a:rPr>
              <a:t>n</a:t>
            </a:r>
            <a:r>
              <a:rPr lang="en-US" altLang="zh-CN" b="0" baseline="-25000" smtClean="0">
                <a:solidFill>
                  <a:srgbClr val="000404"/>
                </a:solidFill>
                <a:cs typeface="Times New Roman" pitchFamily="18" charset="0"/>
              </a:rPr>
              <a:t>2 </a:t>
            </a:r>
            <a:r>
              <a:rPr lang="en-US" altLang="zh-CN" b="0" smtClean="0">
                <a:solidFill>
                  <a:srgbClr val="000404"/>
                </a:solidFill>
                <a:cs typeface="Times New Roman" pitchFamily="18" charset="0"/>
              </a:rPr>
              <a:t>&lt; </a:t>
            </a:r>
            <a:r>
              <a:rPr lang="en-US" altLang="zh-CN" b="0" i="1" smtClean="0">
                <a:solidFill>
                  <a:srgbClr val="000404"/>
                </a:solidFill>
              </a:rPr>
              <a:t>n</a:t>
            </a:r>
            <a:r>
              <a:rPr lang="en-US" altLang="zh-CN" b="0" baseline="-25000" smtClean="0">
                <a:solidFill>
                  <a:srgbClr val="000404"/>
                </a:solidFill>
              </a:rPr>
              <a:t>3</a:t>
            </a:r>
            <a:r>
              <a:rPr lang="en-US" altLang="zh-CN" smtClean="0">
                <a:solidFill>
                  <a:srgbClr val="000404"/>
                </a:solidFill>
              </a:rPr>
              <a:t> </a:t>
            </a:r>
            <a:r>
              <a:rPr lang="zh-CN" altLang="en-US" smtClean="0">
                <a:solidFill>
                  <a:srgbClr val="000404"/>
                </a:solidFill>
              </a:rPr>
              <a:t>，所以反射光经历两次半波损失。反射光干涉相消的条件是：</a:t>
            </a:r>
          </a:p>
        </p:txBody>
      </p:sp>
      <p:graphicFrame>
        <p:nvGraphicFramePr>
          <p:cNvPr id="149509" name="Object 5"/>
          <p:cNvGraphicFramePr>
            <a:graphicFrameLocks noChangeAspect="1"/>
          </p:cNvGraphicFramePr>
          <p:nvPr>
            <p:extLst/>
          </p:nvPr>
        </p:nvGraphicFramePr>
        <p:xfrm>
          <a:off x="2640707" y="3850370"/>
          <a:ext cx="5191125" cy="631825"/>
        </p:xfrm>
        <a:graphic>
          <a:graphicData uri="http://schemas.openxmlformats.org/presentationml/2006/ole">
            <mc:AlternateContent xmlns:mc="http://schemas.openxmlformats.org/markup-compatibility/2006">
              <mc:Choice xmlns:v="urn:schemas-microsoft-com:vml" Requires="v">
                <p:oleObj spid="_x0000_s27678" name="Equation" r:id="rId11" imgW="2120900" imgH="228600" progId="Equation.DSMT4">
                  <p:embed/>
                </p:oleObj>
              </mc:Choice>
              <mc:Fallback>
                <p:oleObj name="Equation" r:id="rId11" imgW="21209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0707" y="3850370"/>
                        <a:ext cx="519112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0" name="Text Box 6"/>
          <p:cNvSpPr txBox="1">
            <a:spLocks noChangeArrowheads="1"/>
          </p:cNvSpPr>
          <p:nvPr/>
        </p:nvSpPr>
        <p:spPr bwMode="auto">
          <a:xfrm>
            <a:off x="611188" y="4631420"/>
            <a:ext cx="7908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smtClean="0">
                <a:solidFill>
                  <a:srgbClr val="000000"/>
                </a:solidFill>
              </a:rPr>
              <a:t>取 </a:t>
            </a:r>
            <a:r>
              <a:rPr lang="en-US" altLang="zh-CN" b="0" i="1" dirty="0" smtClean="0">
                <a:solidFill>
                  <a:srgbClr val="000000"/>
                </a:solidFill>
              </a:rPr>
              <a:t>k </a:t>
            </a:r>
            <a:r>
              <a:rPr lang="en-US" altLang="zh-CN" b="0" dirty="0" smtClean="0">
                <a:solidFill>
                  <a:srgbClr val="000000"/>
                </a:solidFill>
              </a:rPr>
              <a:t>= 0</a:t>
            </a:r>
            <a:r>
              <a:rPr lang="zh-CN" altLang="en-US" dirty="0" smtClean="0">
                <a:solidFill>
                  <a:srgbClr val="000000"/>
                </a:solidFill>
              </a:rPr>
              <a:t>，得</a:t>
            </a:r>
            <a:r>
              <a:rPr lang="zh-CN" altLang="en-US" dirty="0" smtClean="0">
                <a:solidFill>
                  <a:srgbClr val="000404"/>
                </a:solidFill>
              </a:rPr>
              <a:t>氟化镁增透膜的最小厚度为       </a:t>
            </a:r>
          </a:p>
        </p:txBody>
      </p:sp>
      <p:graphicFrame>
        <p:nvGraphicFramePr>
          <p:cNvPr id="149511" name="Object 7"/>
          <p:cNvGraphicFramePr>
            <a:graphicFrameLocks noChangeAspect="1"/>
          </p:cNvGraphicFramePr>
          <p:nvPr>
            <p:extLst/>
          </p:nvPr>
        </p:nvGraphicFramePr>
        <p:xfrm>
          <a:off x="1915220" y="5396595"/>
          <a:ext cx="4899025" cy="1263650"/>
        </p:xfrm>
        <a:graphic>
          <a:graphicData uri="http://schemas.openxmlformats.org/presentationml/2006/ole">
            <mc:AlternateContent xmlns:mc="http://schemas.openxmlformats.org/markup-compatibility/2006">
              <mc:Choice xmlns:v="urn:schemas-microsoft-com:vml" Requires="v">
                <p:oleObj spid="_x0000_s27679" name="Equation" r:id="rId13" imgW="1895543" imgH="447765" progId="Equation.DSMT4">
                  <p:embed/>
                </p:oleObj>
              </mc:Choice>
              <mc:Fallback>
                <p:oleObj name="Equation" r:id="rId13" imgW="1895543" imgH="44776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5220" y="5396595"/>
                        <a:ext cx="4899025" cy="126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1011270"/>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wipe(up)">
                                      <p:cBhvr>
                                        <p:cTn id="7" dur="2000"/>
                                        <p:tgtEl>
                                          <p:spTgt spid="14950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9509"/>
                                        </p:tgtEl>
                                        <p:attrNameLst>
                                          <p:attrName>style.visibility</p:attrName>
                                        </p:attrNameLst>
                                      </p:cBhvr>
                                      <p:to>
                                        <p:strVal val="visible"/>
                                      </p:to>
                                    </p:set>
                                    <p:animEffect transition="in" filter="box(in)">
                                      <p:cBhvr>
                                        <p:cTn id="12" dur="1000"/>
                                        <p:tgtEl>
                                          <p:spTgt spid="1495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510"/>
                                        </p:tgtEl>
                                        <p:attrNameLst>
                                          <p:attrName>style.visibility</p:attrName>
                                        </p:attrNameLst>
                                      </p:cBhvr>
                                      <p:to>
                                        <p:strVal val="visible"/>
                                      </p:to>
                                    </p:set>
                                    <p:animEffect transition="in" filter="wipe(left)">
                                      <p:cBhvr>
                                        <p:cTn id="17" dur="1000"/>
                                        <p:tgtEl>
                                          <p:spTgt spid="1495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9511"/>
                                        </p:tgtEl>
                                        <p:attrNameLst>
                                          <p:attrName>style.visibility</p:attrName>
                                        </p:attrNameLst>
                                      </p:cBhvr>
                                      <p:to>
                                        <p:strVal val="visible"/>
                                      </p:to>
                                    </p:set>
                                    <p:animEffect transition="in" filter="box(out)">
                                      <p:cBhvr>
                                        <p:cTn id="22" dur="1000"/>
                                        <p:tgtEl>
                                          <p:spTgt spid="149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utoUpdateAnimBg="0"/>
      <p:bldP spid="1495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a:spLocks noChangeArrowheads="1"/>
          </p:cNvSpPr>
          <p:nvPr/>
        </p:nvSpPr>
        <p:spPr bwMode="auto">
          <a:xfrm>
            <a:off x="2689225" y="2549525"/>
            <a:ext cx="2098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kern="0" dirty="0">
                <a:solidFill>
                  <a:srgbClr val="000099"/>
                </a:solidFill>
              </a:rPr>
              <a:t>= </a:t>
            </a:r>
            <a:r>
              <a:rPr lang="en-US" altLang="zh-CN" kern="0" dirty="0" smtClean="0">
                <a:solidFill>
                  <a:srgbClr val="000099"/>
                </a:solidFill>
              </a:rPr>
              <a:t>100 nm.</a:t>
            </a:r>
            <a:endParaRPr lang="en-US" altLang="zh-CN" kern="0" dirty="0">
              <a:solidFill>
                <a:srgbClr val="000099"/>
              </a:solidFill>
            </a:endParaRPr>
          </a:p>
        </p:txBody>
      </p:sp>
      <p:sp>
        <p:nvSpPr>
          <p:cNvPr id="29" name="Rectangle 3"/>
          <p:cNvSpPr>
            <a:spLocks noChangeArrowheads="1"/>
          </p:cNvSpPr>
          <p:nvPr/>
        </p:nvSpPr>
        <p:spPr bwMode="auto">
          <a:xfrm>
            <a:off x="130175" y="115888"/>
            <a:ext cx="5824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zh-CN" altLang="en-US" kern="0">
                <a:solidFill>
                  <a:srgbClr val="FF0000"/>
                </a:solidFill>
              </a:rPr>
              <a:t>解二： 使透射绿光干涉相长</a:t>
            </a:r>
          </a:p>
        </p:txBody>
      </p:sp>
      <p:sp>
        <p:nvSpPr>
          <p:cNvPr id="30" name="Rectangle 4"/>
          <p:cNvSpPr>
            <a:spLocks noChangeArrowheads="1"/>
          </p:cNvSpPr>
          <p:nvPr/>
        </p:nvSpPr>
        <p:spPr bwMode="auto">
          <a:xfrm>
            <a:off x="122238" y="763588"/>
            <a:ext cx="612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zh-CN" altLang="en-US" kern="0">
                <a:solidFill>
                  <a:srgbClr val="000099"/>
                </a:solidFill>
              </a:rPr>
              <a:t>两束</a:t>
            </a:r>
            <a:r>
              <a:rPr lang="zh-CN" altLang="en-US" u="sng" kern="0">
                <a:solidFill>
                  <a:srgbClr val="000099"/>
                </a:solidFill>
              </a:rPr>
              <a:t>透射光</a:t>
            </a:r>
            <a:r>
              <a:rPr lang="zh-CN" altLang="en-US" kern="0">
                <a:solidFill>
                  <a:srgbClr val="000099"/>
                </a:solidFill>
              </a:rPr>
              <a:t>干涉</a:t>
            </a:r>
            <a:r>
              <a:rPr lang="zh-CN" altLang="en-US" u="sng" kern="0">
                <a:solidFill>
                  <a:srgbClr val="000099"/>
                </a:solidFill>
              </a:rPr>
              <a:t>加强</a:t>
            </a:r>
            <a:r>
              <a:rPr lang="zh-CN" altLang="en-US" kern="0">
                <a:solidFill>
                  <a:srgbClr val="000099"/>
                </a:solidFill>
              </a:rPr>
              <a:t>的条件：</a:t>
            </a:r>
          </a:p>
        </p:txBody>
      </p:sp>
      <p:sp>
        <p:nvSpPr>
          <p:cNvPr id="31" name="Rectangle 5"/>
          <p:cNvSpPr>
            <a:spLocks noChangeArrowheads="1"/>
          </p:cNvSpPr>
          <p:nvPr/>
        </p:nvSpPr>
        <p:spPr bwMode="auto">
          <a:xfrm>
            <a:off x="5651500" y="1773238"/>
            <a:ext cx="2654300" cy="901700"/>
          </a:xfrm>
          <a:prstGeom prst="rect">
            <a:avLst/>
          </a:prstGeom>
          <a:solidFill>
            <a:srgbClr val="99CCFF"/>
          </a:solidFill>
          <a:ln w="12700">
            <a:solidFill>
              <a:srgbClr val="000099"/>
            </a:solidFill>
            <a:miter lim="800000"/>
            <a:headEnd/>
            <a:tailEnd/>
          </a:ln>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a:buFontTx/>
              <a:buNone/>
              <a:defRPr/>
            </a:pPr>
            <a:endParaRPr lang="zh-CN" altLang="en-US" kern="0">
              <a:solidFill>
                <a:srgbClr val="FF0000"/>
              </a:solidFill>
            </a:endParaRPr>
          </a:p>
        </p:txBody>
      </p:sp>
      <p:sp>
        <p:nvSpPr>
          <p:cNvPr id="32" name="Line 6"/>
          <p:cNvSpPr>
            <a:spLocks noChangeShapeType="1"/>
          </p:cNvSpPr>
          <p:nvPr/>
        </p:nvSpPr>
        <p:spPr bwMode="auto">
          <a:xfrm>
            <a:off x="6604000" y="2636838"/>
            <a:ext cx="71438" cy="936625"/>
          </a:xfrm>
          <a:prstGeom prst="line">
            <a:avLst/>
          </a:prstGeom>
          <a:noFill/>
          <a:ln w="317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zh-CN" altLang="en-US" sz="2800" b="1">
              <a:solidFill>
                <a:srgbClr val="FF0000"/>
              </a:solidFill>
              <a:latin typeface="Times New Roman" pitchFamily="18" charset="0"/>
              <a:ea typeface="楷体_GB2312" pitchFamily="49" charset="-122"/>
            </a:endParaRPr>
          </a:p>
        </p:txBody>
      </p:sp>
      <p:sp>
        <p:nvSpPr>
          <p:cNvPr id="33" name="Line 7"/>
          <p:cNvSpPr>
            <a:spLocks noChangeShapeType="1"/>
          </p:cNvSpPr>
          <p:nvPr/>
        </p:nvSpPr>
        <p:spPr bwMode="auto">
          <a:xfrm>
            <a:off x="6243638" y="549275"/>
            <a:ext cx="342900" cy="2125663"/>
          </a:xfrm>
          <a:prstGeom prst="line">
            <a:avLst/>
          </a:prstGeom>
          <a:noFill/>
          <a:ln w="317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zh-CN" altLang="en-US" sz="2800" b="1">
              <a:solidFill>
                <a:srgbClr val="FF0000"/>
              </a:solidFill>
              <a:latin typeface="Times New Roman" pitchFamily="18" charset="0"/>
              <a:ea typeface="楷体_GB2312" pitchFamily="49" charset="-122"/>
            </a:endParaRPr>
          </a:p>
        </p:txBody>
      </p:sp>
      <p:sp>
        <p:nvSpPr>
          <p:cNvPr id="34" name="Line 8"/>
          <p:cNvSpPr>
            <a:spLocks noChangeShapeType="1"/>
          </p:cNvSpPr>
          <p:nvPr/>
        </p:nvSpPr>
        <p:spPr bwMode="auto">
          <a:xfrm flipV="1">
            <a:off x="6624638" y="1760538"/>
            <a:ext cx="114300" cy="898525"/>
          </a:xfrm>
          <a:prstGeom prst="line">
            <a:avLst/>
          </a:prstGeom>
          <a:noFill/>
          <a:ln w="317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zh-CN" altLang="en-US" sz="2800" b="1">
              <a:solidFill>
                <a:srgbClr val="FF0000"/>
              </a:solidFill>
              <a:latin typeface="Times New Roman" pitchFamily="18" charset="0"/>
              <a:ea typeface="楷体_GB2312" pitchFamily="49" charset="-122"/>
            </a:endParaRPr>
          </a:p>
        </p:txBody>
      </p:sp>
      <p:sp>
        <p:nvSpPr>
          <p:cNvPr id="35" name="Rectangle 9"/>
          <p:cNvSpPr>
            <a:spLocks noChangeArrowheads="1"/>
          </p:cNvSpPr>
          <p:nvPr/>
        </p:nvSpPr>
        <p:spPr bwMode="auto">
          <a:xfrm>
            <a:off x="6315075" y="3213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sz="2400" kern="0">
                <a:solidFill>
                  <a:srgbClr val="000099"/>
                </a:solidFill>
              </a:rPr>
              <a:t>1</a:t>
            </a:r>
          </a:p>
        </p:txBody>
      </p:sp>
      <p:sp>
        <p:nvSpPr>
          <p:cNvPr id="36" name="Rectangle 10"/>
          <p:cNvSpPr>
            <a:spLocks noChangeArrowheads="1"/>
          </p:cNvSpPr>
          <p:nvPr/>
        </p:nvSpPr>
        <p:spPr bwMode="auto">
          <a:xfrm>
            <a:off x="6891338" y="31257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sz="2400" kern="0">
                <a:solidFill>
                  <a:srgbClr val="000099"/>
                </a:solidFill>
              </a:rPr>
              <a:t>2</a:t>
            </a:r>
          </a:p>
        </p:txBody>
      </p:sp>
      <p:sp>
        <p:nvSpPr>
          <p:cNvPr id="37" name="Rectangle 11"/>
          <p:cNvSpPr>
            <a:spLocks noChangeArrowheads="1"/>
          </p:cNvSpPr>
          <p:nvPr/>
        </p:nvSpPr>
        <p:spPr bwMode="auto">
          <a:xfrm>
            <a:off x="6948488" y="1990725"/>
            <a:ext cx="128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sz="2400" i="1" kern="0">
                <a:solidFill>
                  <a:srgbClr val="000099"/>
                </a:solidFill>
              </a:rPr>
              <a:t>n</a:t>
            </a:r>
            <a:r>
              <a:rPr lang="en-US" altLang="zh-CN" sz="2400" kern="0" baseline="-25000">
                <a:solidFill>
                  <a:srgbClr val="000099"/>
                </a:solidFill>
              </a:rPr>
              <a:t>2 </a:t>
            </a:r>
            <a:r>
              <a:rPr lang="en-US" altLang="zh-CN" sz="2400" kern="0">
                <a:solidFill>
                  <a:srgbClr val="000099"/>
                </a:solidFill>
              </a:rPr>
              <a:t>= 1.38</a:t>
            </a:r>
          </a:p>
        </p:txBody>
      </p:sp>
      <p:sp>
        <p:nvSpPr>
          <p:cNvPr id="38" name="Rectangle 12"/>
          <p:cNvSpPr>
            <a:spLocks noChangeArrowheads="1"/>
          </p:cNvSpPr>
          <p:nvPr/>
        </p:nvSpPr>
        <p:spPr bwMode="auto">
          <a:xfrm>
            <a:off x="7107238" y="2676525"/>
            <a:ext cx="113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sz="2400" i="1" kern="0">
                <a:solidFill>
                  <a:srgbClr val="000099"/>
                </a:solidFill>
              </a:rPr>
              <a:t>n</a:t>
            </a:r>
            <a:r>
              <a:rPr lang="en-US" altLang="zh-CN" sz="2400" kern="0" baseline="-25000">
                <a:solidFill>
                  <a:srgbClr val="000099"/>
                </a:solidFill>
              </a:rPr>
              <a:t>1 </a:t>
            </a:r>
            <a:r>
              <a:rPr lang="en-US" altLang="zh-CN" sz="2400" kern="0">
                <a:solidFill>
                  <a:srgbClr val="000099"/>
                </a:solidFill>
              </a:rPr>
              <a:t>= 1.5</a:t>
            </a:r>
          </a:p>
        </p:txBody>
      </p:sp>
      <p:sp>
        <p:nvSpPr>
          <p:cNvPr id="39" name="Line 13"/>
          <p:cNvSpPr>
            <a:spLocks noChangeShapeType="1"/>
          </p:cNvSpPr>
          <p:nvPr/>
        </p:nvSpPr>
        <p:spPr bwMode="auto">
          <a:xfrm>
            <a:off x="6777038" y="1760538"/>
            <a:ext cx="114300" cy="1741487"/>
          </a:xfrm>
          <a:prstGeom prst="line">
            <a:avLst/>
          </a:prstGeom>
          <a:noFill/>
          <a:ln w="317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zh-CN" altLang="en-US" sz="2800" b="1">
              <a:solidFill>
                <a:srgbClr val="FF0000"/>
              </a:solidFill>
              <a:latin typeface="Times New Roman" pitchFamily="18" charset="0"/>
              <a:ea typeface="楷体_GB2312" pitchFamily="49" charset="-122"/>
            </a:endParaRPr>
          </a:p>
        </p:txBody>
      </p:sp>
      <p:sp>
        <p:nvSpPr>
          <p:cNvPr id="40" name="Rectangle 14"/>
          <p:cNvSpPr>
            <a:spLocks noChangeArrowheads="1"/>
          </p:cNvSpPr>
          <p:nvPr/>
        </p:nvSpPr>
        <p:spPr bwMode="auto">
          <a:xfrm>
            <a:off x="7158038" y="1303338"/>
            <a:ext cx="90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sz="2400" i="1" kern="0">
                <a:solidFill>
                  <a:srgbClr val="000099"/>
                </a:solidFill>
              </a:rPr>
              <a:t>n</a:t>
            </a:r>
            <a:r>
              <a:rPr lang="en-US" altLang="zh-CN" sz="2400" kern="0" baseline="-25000">
                <a:solidFill>
                  <a:srgbClr val="000099"/>
                </a:solidFill>
              </a:rPr>
              <a:t>0</a:t>
            </a:r>
            <a:r>
              <a:rPr lang="en-US" altLang="zh-CN" sz="2400" i="1" kern="0" baseline="-25000">
                <a:solidFill>
                  <a:srgbClr val="000099"/>
                </a:solidFill>
              </a:rPr>
              <a:t> </a:t>
            </a:r>
            <a:r>
              <a:rPr lang="en-US" altLang="zh-CN" sz="2400" kern="0">
                <a:solidFill>
                  <a:srgbClr val="000099"/>
                </a:solidFill>
              </a:rPr>
              <a:t>= 1</a:t>
            </a:r>
          </a:p>
        </p:txBody>
      </p:sp>
      <p:sp>
        <p:nvSpPr>
          <p:cNvPr id="41" name="Rectangle 15"/>
          <p:cNvSpPr>
            <a:spLocks noChangeArrowheads="1"/>
          </p:cNvSpPr>
          <p:nvPr/>
        </p:nvSpPr>
        <p:spPr bwMode="auto">
          <a:xfrm>
            <a:off x="3563938" y="1541463"/>
            <a:ext cx="180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zh-CN" altLang="en-US" kern="0">
                <a:solidFill>
                  <a:srgbClr val="000099"/>
                </a:solidFill>
              </a:rPr>
              <a:t>取</a:t>
            </a:r>
            <a:r>
              <a:rPr lang="en-US" altLang="zh-CN" i="1" kern="0">
                <a:solidFill>
                  <a:srgbClr val="000099"/>
                </a:solidFill>
              </a:rPr>
              <a:t>k</a:t>
            </a:r>
            <a:r>
              <a:rPr lang="en-US" altLang="zh-CN" kern="0">
                <a:solidFill>
                  <a:srgbClr val="000099"/>
                </a:solidFill>
              </a:rPr>
              <a:t> = 1</a:t>
            </a:r>
          </a:p>
        </p:txBody>
      </p:sp>
      <p:sp>
        <p:nvSpPr>
          <p:cNvPr id="42" name="Rectangle 16"/>
          <p:cNvSpPr>
            <a:spLocks noChangeArrowheads="1"/>
          </p:cNvSpPr>
          <p:nvPr/>
        </p:nvSpPr>
        <p:spPr bwMode="auto">
          <a:xfrm>
            <a:off x="107950" y="327025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zh-CN" altLang="en-US" kern="0">
                <a:solidFill>
                  <a:srgbClr val="009900"/>
                </a:solidFill>
              </a:rPr>
              <a:t>思考：此时反射光呈什么颜色？</a:t>
            </a:r>
          </a:p>
        </p:txBody>
      </p:sp>
      <p:graphicFrame>
        <p:nvGraphicFramePr>
          <p:cNvPr id="43" name="Object 17"/>
          <p:cNvGraphicFramePr>
            <a:graphicFrameLocks noChangeAspect="1"/>
          </p:cNvGraphicFramePr>
          <p:nvPr>
            <p:extLst/>
          </p:nvPr>
        </p:nvGraphicFramePr>
        <p:xfrm>
          <a:off x="236538" y="1254125"/>
          <a:ext cx="2532062" cy="1084263"/>
        </p:xfrm>
        <a:graphic>
          <a:graphicData uri="http://schemas.openxmlformats.org/presentationml/2006/ole">
            <mc:AlternateContent xmlns:mc="http://schemas.openxmlformats.org/markup-compatibility/2006">
              <mc:Choice xmlns:v="urn:schemas-microsoft-com:vml" Requires="v">
                <p:oleObj spid="_x0000_s28686" name="Equation" r:id="rId3" imgW="952200" imgH="393480" progId="Equation.DSMT4">
                  <p:embed/>
                </p:oleObj>
              </mc:Choice>
              <mc:Fallback>
                <p:oleObj name="Equation" r:id="rId3" imgW="952200" imgH="393480" progId="Equation.DSMT4">
                  <p:embed/>
                  <p:pic>
                    <p:nvPicPr>
                      <p:cNvPr id="0" name=""/>
                      <p:cNvPicPr>
                        <a:picLocks noChangeAspect="1" noChangeArrowheads="1"/>
                      </p:cNvPicPr>
                      <p:nvPr/>
                    </p:nvPicPr>
                    <p:blipFill>
                      <a:blip r:embed="rId4"/>
                      <a:srcRect/>
                      <a:stretch>
                        <a:fillRect/>
                      </a:stretch>
                    </p:blipFill>
                    <p:spPr bwMode="auto">
                      <a:xfrm>
                        <a:off x="236538" y="1254125"/>
                        <a:ext cx="2532062" cy="10842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8"/>
          <p:cNvGraphicFramePr>
            <a:graphicFrameLocks/>
          </p:cNvGraphicFramePr>
          <p:nvPr>
            <p:extLst/>
          </p:nvPr>
        </p:nvGraphicFramePr>
        <p:xfrm>
          <a:off x="1046163" y="2249488"/>
          <a:ext cx="1655762" cy="1187450"/>
        </p:xfrm>
        <a:graphic>
          <a:graphicData uri="http://schemas.openxmlformats.org/presentationml/2006/ole">
            <mc:AlternateContent xmlns:mc="http://schemas.openxmlformats.org/markup-compatibility/2006">
              <mc:Choice xmlns:v="urn:schemas-microsoft-com:vml" Requires="v">
                <p:oleObj spid="_x0000_s28687" name="Equation" r:id="rId5" imgW="520560" imgH="419040" progId="Equation.DSMT4">
                  <p:embed/>
                </p:oleObj>
              </mc:Choice>
              <mc:Fallback>
                <p:oleObj name="Equation" r:id="rId5" imgW="520560" imgH="419040" progId="Equation.DSMT4">
                  <p:embed/>
                  <p:pic>
                    <p:nvPicPr>
                      <p:cNvPr id="0" name=""/>
                      <p:cNvPicPr>
                        <a:picLocks noChangeArrowheads="1"/>
                      </p:cNvPicPr>
                      <p:nvPr/>
                    </p:nvPicPr>
                    <p:blipFill>
                      <a:blip r:embed="rId6"/>
                      <a:srcRect/>
                      <a:stretch>
                        <a:fillRect/>
                      </a:stretch>
                    </p:blipFill>
                    <p:spPr bwMode="auto">
                      <a:xfrm>
                        <a:off x="1046163" y="2249488"/>
                        <a:ext cx="1655762"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Rectangle 19"/>
          <p:cNvSpPr>
            <a:spLocks noChangeArrowheads="1"/>
          </p:cNvSpPr>
          <p:nvPr/>
        </p:nvSpPr>
        <p:spPr bwMode="auto">
          <a:xfrm>
            <a:off x="827088" y="3860800"/>
            <a:ext cx="2778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i="1" kern="0" dirty="0" smtClean="0">
                <a:solidFill>
                  <a:srgbClr val="000099"/>
                </a:solidFill>
              </a:rPr>
              <a:t>2n</a:t>
            </a:r>
            <a:r>
              <a:rPr lang="en-US" altLang="zh-CN" kern="0" baseline="-25000" dirty="0" smtClean="0">
                <a:solidFill>
                  <a:srgbClr val="000099"/>
                </a:solidFill>
              </a:rPr>
              <a:t>2</a:t>
            </a:r>
            <a:r>
              <a:rPr lang="en-US" altLang="zh-CN" i="1" kern="0" dirty="0" smtClean="0">
                <a:solidFill>
                  <a:srgbClr val="000099"/>
                </a:solidFill>
              </a:rPr>
              <a:t>d </a:t>
            </a:r>
            <a:r>
              <a:rPr lang="en-US" altLang="zh-CN" i="1" kern="0" dirty="0">
                <a:solidFill>
                  <a:srgbClr val="000099"/>
                </a:solidFill>
              </a:rPr>
              <a:t>= k</a:t>
            </a:r>
            <a:r>
              <a:rPr lang="en-US" altLang="zh-CN" i="1" kern="0" dirty="0">
                <a:solidFill>
                  <a:srgbClr val="000099"/>
                </a:solidFill>
                <a:latin typeface="Symbol" panose="05050102010706020507" pitchFamily="18" charset="2"/>
              </a:rPr>
              <a:t>l</a:t>
            </a:r>
          </a:p>
        </p:txBody>
      </p:sp>
      <p:sp>
        <p:nvSpPr>
          <p:cNvPr id="46" name="Rectangle 20"/>
          <p:cNvSpPr>
            <a:spLocks noChangeArrowheads="1"/>
          </p:cNvSpPr>
          <p:nvPr/>
        </p:nvSpPr>
        <p:spPr bwMode="auto">
          <a:xfrm>
            <a:off x="2265363" y="4365104"/>
            <a:ext cx="4611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i="1" kern="0" dirty="0">
                <a:solidFill>
                  <a:srgbClr val="000099"/>
                </a:solidFill>
                <a:latin typeface="Symbol" panose="05050102010706020507" pitchFamily="18" charset="2"/>
              </a:rPr>
              <a:t>l</a:t>
            </a:r>
            <a:r>
              <a:rPr lang="en-US" altLang="zh-CN" kern="0" baseline="-25000" dirty="0">
                <a:solidFill>
                  <a:srgbClr val="000099"/>
                </a:solidFill>
              </a:rPr>
              <a:t>1</a:t>
            </a:r>
            <a:r>
              <a:rPr lang="en-US" altLang="zh-CN" i="1" kern="0" dirty="0">
                <a:solidFill>
                  <a:srgbClr val="000099"/>
                </a:solidFill>
              </a:rPr>
              <a:t>= </a:t>
            </a:r>
            <a:r>
              <a:rPr lang="en-US" altLang="zh-CN" kern="0" dirty="0" smtClean="0">
                <a:solidFill>
                  <a:srgbClr val="000099"/>
                </a:solidFill>
              </a:rPr>
              <a:t>2</a:t>
            </a:r>
            <a:r>
              <a:rPr lang="en-US" altLang="zh-CN" i="1" kern="0" dirty="0" smtClean="0">
                <a:solidFill>
                  <a:srgbClr val="000099"/>
                </a:solidFill>
              </a:rPr>
              <a:t>n</a:t>
            </a:r>
            <a:r>
              <a:rPr lang="en-US" altLang="zh-CN" kern="0" baseline="-25000" dirty="0" smtClean="0">
                <a:solidFill>
                  <a:srgbClr val="000099"/>
                </a:solidFill>
              </a:rPr>
              <a:t>2</a:t>
            </a:r>
            <a:r>
              <a:rPr lang="en-US" altLang="zh-CN" i="1" kern="0" dirty="0" smtClean="0">
                <a:solidFill>
                  <a:srgbClr val="000099"/>
                </a:solidFill>
              </a:rPr>
              <a:t>d </a:t>
            </a:r>
            <a:r>
              <a:rPr lang="en-US" altLang="zh-CN" i="1" kern="0" dirty="0">
                <a:solidFill>
                  <a:srgbClr val="000099"/>
                </a:solidFill>
              </a:rPr>
              <a:t>= </a:t>
            </a:r>
            <a:r>
              <a:rPr lang="en-US" altLang="zh-CN" kern="0" dirty="0">
                <a:solidFill>
                  <a:srgbClr val="000099"/>
                </a:solidFill>
              </a:rPr>
              <a:t>8250Å</a:t>
            </a:r>
          </a:p>
        </p:txBody>
      </p:sp>
      <p:sp>
        <p:nvSpPr>
          <p:cNvPr id="47" name="Rectangle 21"/>
          <p:cNvSpPr>
            <a:spLocks noChangeArrowheads="1"/>
          </p:cNvSpPr>
          <p:nvPr/>
        </p:nvSpPr>
        <p:spPr bwMode="auto">
          <a:xfrm>
            <a:off x="808038" y="4379392"/>
            <a:ext cx="1100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zh-CN" altLang="en-US" kern="0">
                <a:solidFill>
                  <a:srgbClr val="000099"/>
                </a:solidFill>
              </a:rPr>
              <a:t>取</a:t>
            </a:r>
            <a:r>
              <a:rPr lang="en-US" altLang="zh-CN" i="1" kern="0">
                <a:solidFill>
                  <a:srgbClr val="000099"/>
                </a:solidFill>
              </a:rPr>
              <a:t>k</a:t>
            </a:r>
            <a:r>
              <a:rPr lang="en-US" altLang="zh-CN" kern="0">
                <a:solidFill>
                  <a:srgbClr val="000099"/>
                </a:solidFill>
              </a:rPr>
              <a:t>=1</a:t>
            </a:r>
          </a:p>
        </p:txBody>
      </p:sp>
      <p:sp>
        <p:nvSpPr>
          <p:cNvPr id="48" name="Rectangle 22"/>
          <p:cNvSpPr>
            <a:spLocks noChangeArrowheads="1"/>
          </p:cNvSpPr>
          <p:nvPr/>
        </p:nvSpPr>
        <p:spPr bwMode="auto">
          <a:xfrm>
            <a:off x="2268538" y="5012804"/>
            <a:ext cx="425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i="1" kern="0" dirty="0">
                <a:solidFill>
                  <a:srgbClr val="000099"/>
                </a:solidFill>
                <a:latin typeface="Symbol" panose="05050102010706020507" pitchFamily="18" charset="2"/>
              </a:rPr>
              <a:t>l</a:t>
            </a:r>
            <a:r>
              <a:rPr lang="en-US" altLang="zh-CN" kern="0" baseline="-25000" dirty="0">
                <a:solidFill>
                  <a:srgbClr val="000099"/>
                </a:solidFill>
              </a:rPr>
              <a:t>2</a:t>
            </a:r>
            <a:r>
              <a:rPr lang="en-US" altLang="zh-CN" i="1" kern="0" dirty="0">
                <a:solidFill>
                  <a:srgbClr val="000099"/>
                </a:solidFill>
              </a:rPr>
              <a:t>= </a:t>
            </a:r>
            <a:r>
              <a:rPr lang="en-US" altLang="zh-CN" kern="0" dirty="0" smtClean="0">
                <a:solidFill>
                  <a:srgbClr val="000099"/>
                </a:solidFill>
              </a:rPr>
              <a:t>2</a:t>
            </a:r>
            <a:r>
              <a:rPr lang="en-US" altLang="zh-CN" i="1" kern="0" dirty="0" smtClean="0">
                <a:solidFill>
                  <a:srgbClr val="000099"/>
                </a:solidFill>
              </a:rPr>
              <a:t>n</a:t>
            </a:r>
            <a:r>
              <a:rPr lang="en-US" altLang="zh-CN" kern="0" baseline="-25000" dirty="0" smtClean="0">
                <a:solidFill>
                  <a:srgbClr val="000099"/>
                </a:solidFill>
              </a:rPr>
              <a:t>2</a:t>
            </a:r>
            <a:r>
              <a:rPr lang="en-US" altLang="zh-CN" i="1" kern="0" dirty="0" smtClean="0">
                <a:solidFill>
                  <a:srgbClr val="000099"/>
                </a:solidFill>
              </a:rPr>
              <a:t>d</a:t>
            </a:r>
            <a:r>
              <a:rPr lang="en-US" altLang="zh-CN" kern="0" dirty="0" smtClean="0">
                <a:solidFill>
                  <a:srgbClr val="000099"/>
                </a:solidFill>
              </a:rPr>
              <a:t>/2 </a:t>
            </a:r>
            <a:r>
              <a:rPr lang="en-US" altLang="zh-CN" i="1" kern="0" dirty="0">
                <a:solidFill>
                  <a:srgbClr val="000099"/>
                </a:solidFill>
              </a:rPr>
              <a:t>= </a:t>
            </a:r>
            <a:r>
              <a:rPr lang="en-US" altLang="zh-CN" kern="0" dirty="0">
                <a:solidFill>
                  <a:srgbClr val="000099"/>
                </a:solidFill>
              </a:rPr>
              <a:t>4125Å</a:t>
            </a:r>
          </a:p>
        </p:txBody>
      </p:sp>
      <p:sp>
        <p:nvSpPr>
          <p:cNvPr id="49" name="Rectangle 23"/>
          <p:cNvSpPr>
            <a:spLocks noChangeArrowheads="1"/>
          </p:cNvSpPr>
          <p:nvPr/>
        </p:nvSpPr>
        <p:spPr bwMode="auto">
          <a:xfrm>
            <a:off x="827088" y="5027092"/>
            <a:ext cx="1100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zh-CN" altLang="en-US" kern="0">
                <a:solidFill>
                  <a:srgbClr val="000099"/>
                </a:solidFill>
              </a:rPr>
              <a:t>取</a:t>
            </a:r>
            <a:r>
              <a:rPr lang="en-US" altLang="zh-CN" i="1" kern="0">
                <a:solidFill>
                  <a:srgbClr val="000099"/>
                </a:solidFill>
              </a:rPr>
              <a:t>k</a:t>
            </a:r>
            <a:r>
              <a:rPr lang="en-US" altLang="zh-CN" kern="0">
                <a:solidFill>
                  <a:srgbClr val="000099"/>
                </a:solidFill>
              </a:rPr>
              <a:t>=2</a:t>
            </a:r>
          </a:p>
        </p:txBody>
      </p:sp>
      <p:sp>
        <p:nvSpPr>
          <p:cNvPr id="50" name="Rectangle 24"/>
          <p:cNvSpPr>
            <a:spLocks noChangeArrowheads="1"/>
          </p:cNvSpPr>
          <p:nvPr/>
        </p:nvSpPr>
        <p:spPr bwMode="auto">
          <a:xfrm>
            <a:off x="5651500" y="4584700"/>
            <a:ext cx="26654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0" hangingPunct="0">
              <a:buFontTx/>
              <a:buNone/>
              <a:defRPr/>
            </a:pPr>
            <a:r>
              <a:rPr lang="en-US" altLang="zh-CN" kern="0" dirty="0">
                <a:solidFill>
                  <a:srgbClr val="000099"/>
                </a:solidFill>
              </a:rPr>
              <a:t>∴</a:t>
            </a:r>
            <a:r>
              <a:rPr lang="zh-CN" altLang="en-US" kern="0" dirty="0">
                <a:solidFill>
                  <a:srgbClr val="000099"/>
                </a:solidFill>
              </a:rPr>
              <a:t>反射光呈现紫蓝色。</a:t>
            </a:r>
          </a:p>
        </p:txBody>
      </p:sp>
      <p:sp>
        <p:nvSpPr>
          <p:cNvPr id="51" name="Text Box 25"/>
          <p:cNvSpPr txBox="1">
            <a:spLocks noChangeArrowheads="1"/>
          </p:cNvSpPr>
          <p:nvPr/>
        </p:nvSpPr>
        <p:spPr bwMode="auto">
          <a:xfrm>
            <a:off x="107950" y="2565400"/>
            <a:ext cx="1470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a:buFontTx/>
              <a:buNone/>
              <a:defRPr/>
            </a:pPr>
            <a:r>
              <a:rPr lang="zh-CN" altLang="en-US" kern="0">
                <a:solidFill>
                  <a:srgbClr val="000099"/>
                </a:solidFill>
              </a:rPr>
              <a:t>得</a:t>
            </a:r>
            <a:r>
              <a:rPr lang="zh-CN" altLang="en-US" b="0" kern="0">
                <a:solidFill>
                  <a:srgbClr val="000099"/>
                </a:solidFill>
              </a:rPr>
              <a:t> ：</a:t>
            </a:r>
          </a:p>
        </p:txBody>
      </p:sp>
      <p:sp>
        <p:nvSpPr>
          <p:cNvPr id="52" name="Text Box 26"/>
          <p:cNvSpPr txBox="1">
            <a:spLocks noChangeArrowheads="1"/>
          </p:cNvSpPr>
          <p:nvPr/>
        </p:nvSpPr>
        <p:spPr bwMode="auto">
          <a:xfrm>
            <a:off x="107950" y="3860800"/>
            <a:ext cx="1141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a:spcBef>
                <a:spcPct val="50000"/>
              </a:spcBef>
              <a:buFontTx/>
              <a:buNone/>
              <a:defRPr/>
            </a:pPr>
            <a:r>
              <a:rPr lang="zh-CN" altLang="en-US" kern="0">
                <a:solidFill>
                  <a:srgbClr val="000099"/>
                </a:solidFill>
              </a:rPr>
              <a:t>由</a:t>
            </a:r>
          </a:p>
        </p:txBody>
      </p:sp>
      <p:graphicFrame>
        <p:nvGraphicFramePr>
          <p:cNvPr id="53" name="Object 27"/>
          <p:cNvGraphicFramePr>
            <a:graphicFrameLocks noChangeAspect="1"/>
          </p:cNvGraphicFramePr>
          <p:nvPr/>
        </p:nvGraphicFramePr>
        <p:xfrm>
          <a:off x="2700338" y="1557338"/>
          <a:ext cx="560387" cy="461962"/>
        </p:xfrm>
        <a:graphic>
          <a:graphicData uri="http://schemas.openxmlformats.org/presentationml/2006/ole">
            <mc:AlternateContent xmlns:mc="http://schemas.openxmlformats.org/markup-compatibility/2006">
              <mc:Choice xmlns:v="urn:schemas-microsoft-com:vml" Requires="v">
                <p:oleObj spid="_x0000_s28688" name="Equation" r:id="rId7" imgW="200010" imgH="161859" progId="Equation.DSMT4">
                  <p:embed/>
                </p:oleObj>
              </mc:Choice>
              <mc:Fallback>
                <p:oleObj name="Equation" r:id="rId7" imgW="200010" imgH="16185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1557338"/>
                        <a:ext cx="560387" cy="4619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Text Box 48"/>
          <p:cNvSpPr txBox="1">
            <a:spLocks noChangeArrowheads="1"/>
          </p:cNvSpPr>
          <p:nvPr/>
        </p:nvSpPr>
        <p:spPr bwMode="auto">
          <a:xfrm>
            <a:off x="19967" y="5490420"/>
            <a:ext cx="9108000" cy="1421928"/>
          </a:xfrm>
          <a:prstGeom prst="rect">
            <a:avLst/>
          </a:prstGeom>
          <a:gradFill rotWithShape="0">
            <a:gsLst>
              <a:gs pos="0">
                <a:srgbClr val="FFFFFF"/>
              </a:gs>
              <a:gs pos="100000">
                <a:srgbClr val="FFEFFF"/>
              </a:gs>
            </a:gsLst>
            <a:lin ang="5400000" scaled="1"/>
          </a:gradFill>
          <a:ln w="9525" cmpd="sng">
            <a:solidFill>
              <a:srgbClr val="CC00CC"/>
            </a:solidFill>
            <a:miter lim="800000"/>
            <a:headEnd/>
            <a:tailEnd/>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t" hangingPunct="1">
              <a:lnSpc>
                <a:spcPct val="120000"/>
              </a:lnSpc>
              <a:spcBef>
                <a:spcPct val="50000"/>
              </a:spcBef>
              <a:spcAft>
                <a:spcPct val="0"/>
              </a:spcAft>
            </a:pPr>
            <a:r>
              <a:rPr lang="en-US" sz="2400" b="1" dirty="0">
                <a:solidFill>
                  <a:srgbClr val="CC0000"/>
                </a:solidFill>
              </a:rPr>
              <a:t>        </a:t>
            </a:r>
            <a:r>
              <a:rPr lang="zh-CN" altLang="en-US" sz="2400" b="1" dirty="0">
                <a:solidFill>
                  <a:srgbClr val="CC0000"/>
                </a:solidFill>
              </a:rPr>
              <a:t>注意：</a:t>
            </a:r>
            <a:r>
              <a:rPr lang="zh-CN" altLang="en-US" sz="2400" b="1" dirty="0">
                <a:solidFill>
                  <a:srgbClr val="000000"/>
                </a:solidFill>
                <a:latin typeface="仿宋_GB2312"/>
              </a:rPr>
              <a:t>对于同一厚度的薄膜，在某一方向观察到某一波长对应反射光相干相长，则该波长在对应方向的透射光一定相干相消。</a:t>
            </a:r>
            <a:r>
              <a:rPr lang="zh-CN" altLang="en-US" sz="2400" b="1" dirty="0">
                <a:solidFill>
                  <a:srgbClr val="0070C0"/>
                </a:solidFill>
              </a:rPr>
              <a:t>透射光和反射光干涉</a:t>
            </a:r>
            <a:r>
              <a:rPr lang="zh-CN" altLang="en-US" sz="2400" b="1">
                <a:solidFill>
                  <a:srgbClr val="0070C0"/>
                </a:solidFill>
              </a:rPr>
              <a:t>具有</a:t>
            </a:r>
            <a:r>
              <a:rPr lang="zh-CN" altLang="en-US" sz="2400" b="1" u="sng" smtClean="0">
                <a:solidFill>
                  <a:srgbClr val="FF0000"/>
                </a:solidFill>
              </a:rPr>
              <a:t>互补性</a:t>
            </a:r>
            <a:r>
              <a:rPr lang="zh-CN" altLang="en-US" sz="2400" b="1" smtClean="0">
                <a:solidFill>
                  <a:srgbClr val="0070C0"/>
                </a:solidFill>
              </a:rPr>
              <a:t> </a:t>
            </a:r>
            <a:r>
              <a:rPr lang="zh-CN" altLang="en-US" sz="2400" b="1" dirty="0">
                <a:solidFill>
                  <a:srgbClr val="000000"/>
                </a:solidFill>
              </a:rPr>
              <a:t>，符合能量守恒定律</a:t>
            </a:r>
            <a:r>
              <a:rPr lang="en-US" sz="2400" b="1" dirty="0">
                <a:solidFill>
                  <a:srgbClr val="000000"/>
                </a:solidFill>
              </a:rPr>
              <a:t>.</a:t>
            </a:r>
          </a:p>
        </p:txBody>
      </p:sp>
    </p:spTree>
    <p:extLst>
      <p:ext uri="{BB962C8B-B14F-4D97-AF65-F5344CB8AC3E}">
        <p14:creationId xmlns:p14="http://schemas.microsoft.com/office/powerpoint/2010/main" val="3197056549"/>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left)">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wipe(left)">
                                      <p:cBhvr>
                                        <p:cTn id="27" dur="500"/>
                                        <p:tgtEl>
                                          <p:spTgt spid="4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
                                            <p:txEl>
                                              <p:pRg st="0" end="0"/>
                                            </p:txEl>
                                          </p:spTgt>
                                        </p:tgtEl>
                                        <p:attrNameLst>
                                          <p:attrName>style.visibility</p:attrName>
                                        </p:attrNameLst>
                                      </p:cBhvr>
                                      <p:to>
                                        <p:strVal val="visible"/>
                                      </p:to>
                                    </p:set>
                                    <p:animEffect transition="in" filter="wipe(left)">
                                      <p:cBhvr>
                                        <p:cTn id="32" dur="500"/>
                                        <p:tgtEl>
                                          <p:spTgt spid="5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wipe(left)">
                                      <p:cBhvr>
                                        <p:cTn id="42" dur="500"/>
                                        <p:tgtEl>
                                          <p:spTgt spid="2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2">
                                            <p:txEl>
                                              <p:pRg st="0" end="0"/>
                                            </p:txEl>
                                          </p:spTgt>
                                        </p:tgtEl>
                                        <p:attrNameLst>
                                          <p:attrName>style.visibility</p:attrName>
                                        </p:attrNameLst>
                                      </p:cBhvr>
                                      <p:to>
                                        <p:strVal val="visible"/>
                                      </p:to>
                                    </p:set>
                                    <p:animEffect transition="in" filter="wipe(left)">
                                      <p:cBhvr>
                                        <p:cTn id="47" dur="500"/>
                                        <p:tgtEl>
                                          <p:spTgt spid="4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
                                            <p:txEl>
                                              <p:pRg st="0" end="0"/>
                                            </p:txEl>
                                          </p:spTgt>
                                        </p:tgtEl>
                                        <p:attrNameLst>
                                          <p:attrName>style.visibility</p:attrName>
                                        </p:attrNameLst>
                                      </p:cBhvr>
                                      <p:to>
                                        <p:strVal val="visible"/>
                                      </p:to>
                                    </p:set>
                                    <p:animEffect transition="in" filter="wipe(left)">
                                      <p:cBhvr>
                                        <p:cTn id="52" dur="500"/>
                                        <p:tgtEl>
                                          <p:spTgt spid="52">
                                            <p:txEl>
                                              <p:pRg st="0" end="0"/>
                                            </p:txEl>
                                          </p:spTgt>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5">
                                            <p:txEl>
                                              <p:pRg st="0" end="0"/>
                                            </p:txEl>
                                          </p:spTgt>
                                        </p:tgtEl>
                                        <p:attrNameLst>
                                          <p:attrName>style.visibility</p:attrName>
                                        </p:attrNameLst>
                                      </p:cBhvr>
                                      <p:to>
                                        <p:strVal val="visible"/>
                                      </p:to>
                                    </p:set>
                                    <p:animEffect transition="in" filter="wipe(left)">
                                      <p:cBhvr>
                                        <p:cTn id="56" dur="500"/>
                                        <p:tgtEl>
                                          <p:spTgt spid="45">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7">
                                            <p:txEl>
                                              <p:pRg st="0" end="0"/>
                                            </p:txEl>
                                          </p:spTgt>
                                        </p:tgtEl>
                                        <p:attrNameLst>
                                          <p:attrName>style.visibility</p:attrName>
                                        </p:attrNameLst>
                                      </p:cBhvr>
                                      <p:to>
                                        <p:strVal val="visible"/>
                                      </p:to>
                                    </p:set>
                                    <p:animEffect transition="in" filter="wipe(left)">
                                      <p:cBhvr>
                                        <p:cTn id="61" dur="500"/>
                                        <p:tgtEl>
                                          <p:spTgt spid="4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6">
                                            <p:txEl>
                                              <p:pRg st="0" end="0"/>
                                            </p:txEl>
                                          </p:spTgt>
                                        </p:tgtEl>
                                        <p:attrNameLst>
                                          <p:attrName>style.visibility</p:attrName>
                                        </p:attrNameLst>
                                      </p:cBhvr>
                                      <p:to>
                                        <p:strVal val="visible"/>
                                      </p:to>
                                    </p:set>
                                    <p:animEffect transition="in" filter="wipe(left)">
                                      <p:cBhvr>
                                        <p:cTn id="66" dur="500"/>
                                        <p:tgtEl>
                                          <p:spTgt spid="46">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9">
                                            <p:txEl>
                                              <p:pRg st="0" end="0"/>
                                            </p:txEl>
                                          </p:spTgt>
                                        </p:tgtEl>
                                        <p:attrNameLst>
                                          <p:attrName>style.visibility</p:attrName>
                                        </p:attrNameLst>
                                      </p:cBhvr>
                                      <p:to>
                                        <p:strVal val="visible"/>
                                      </p:to>
                                    </p:set>
                                    <p:animEffect transition="in" filter="wipe(left)">
                                      <p:cBhvr>
                                        <p:cTn id="71" dur="500"/>
                                        <p:tgtEl>
                                          <p:spTgt spid="49">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wipe(left)">
                                      <p:cBhvr>
                                        <p:cTn id="76" dur="500"/>
                                        <p:tgtEl>
                                          <p:spTgt spid="48">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50">
                                            <p:txEl>
                                              <p:pRg st="0" end="0"/>
                                            </p:txEl>
                                          </p:spTgt>
                                        </p:tgtEl>
                                        <p:attrNameLst>
                                          <p:attrName>style.visibility</p:attrName>
                                        </p:attrNameLst>
                                      </p:cBhvr>
                                      <p:to>
                                        <p:strVal val="visible"/>
                                      </p:to>
                                    </p:set>
                                    <p:animEffect transition="in" filter="wipe(left)">
                                      <p:cBhvr>
                                        <p:cTn id="81" dur="500"/>
                                        <p:tgtEl>
                                          <p:spTgt spid="50">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checkerboard(across)">
                                      <p:cBhvr>
                                        <p:cTn id="8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autoUpdateAnimBg="0"/>
      <p:bldP spid="29" grpId="0" build="p" autoUpdateAnimBg="0"/>
      <p:bldP spid="30" grpId="0" build="p" autoUpdateAnimBg="0"/>
      <p:bldP spid="41" grpId="0" build="p" autoUpdateAnimBg="0"/>
      <p:bldP spid="42" grpId="0" build="p" autoUpdateAnimBg="0"/>
      <p:bldP spid="45" grpId="0" build="p" autoUpdateAnimBg="0"/>
      <p:bldP spid="46" grpId="0" build="p" autoUpdateAnimBg="0"/>
      <p:bldP spid="47" grpId="0" build="p" autoUpdateAnimBg="0"/>
      <p:bldP spid="48" grpId="0" build="p" autoUpdateAnimBg="0"/>
      <p:bldP spid="49" grpId="0" build="p" autoUpdateAnimBg="0"/>
      <p:bldP spid="50" grpId="0" build="p" autoUpdateAnimBg="0"/>
      <p:bldP spid="51" grpId="0" build="p" autoUpdateAnimBg="0"/>
      <p:bldP spid="52" grpId="0" build="p" autoUpdateAnimBg="0"/>
      <p:bldP spid="54"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344" t="1544" b="1"/>
          <a:stretch/>
        </p:blipFill>
        <p:spPr>
          <a:xfrm>
            <a:off x="128789" y="1944709"/>
            <a:ext cx="9015211" cy="1897180"/>
          </a:xfrm>
          <a:prstGeom prst="rect">
            <a:avLst/>
          </a:prstGeom>
        </p:spPr>
      </p:pic>
      <p:sp>
        <p:nvSpPr>
          <p:cNvPr id="3" name="文本框 2"/>
          <p:cNvSpPr txBox="1"/>
          <p:nvPr/>
        </p:nvSpPr>
        <p:spPr>
          <a:xfrm>
            <a:off x="128789" y="1841679"/>
            <a:ext cx="393056" cy="584775"/>
          </a:xfrm>
          <a:prstGeom prst="rect">
            <a:avLst/>
          </a:prstGeom>
          <a:noFill/>
        </p:spPr>
        <p:txBody>
          <a:bodyPr wrap="none" rtlCol="0">
            <a:spAutoFit/>
          </a:bodyPr>
          <a:lstStyle/>
          <a:p>
            <a:r>
              <a:rPr lang="en-US" altLang="zh-CN" sz="3200" b="1" dirty="0" smtClean="0"/>
              <a:t>8</a:t>
            </a:r>
            <a:endParaRPr lang="zh-CN" altLang="en-US" sz="3200" b="1" dirty="0"/>
          </a:p>
        </p:txBody>
      </p:sp>
      <p:sp>
        <p:nvSpPr>
          <p:cNvPr id="4" name="文本框 3"/>
          <p:cNvSpPr txBox="1"/>
          <p:nvPr/>
        </p:nvSpPr>
        <p:spPr>
          <a:xfrm>
            <a:off x="8229602" y="3298588"/>
            <a:ext cx="442750" cy="646331"/>
          </a:xfrm>
          <a:prstGeom prst="rect">
            <a:avLst/>
          </a:prstGeom>
          <a:noFill/>
        </p:spPr>
        <p:txBody>
          <a:bodyPr wrap="none" rtlCol="0">
            <a:spAutoFit/>
          </a:bodyPr>
          <a:lstStyle/>
          <a:p>
            <a:r>
              <a:rPr lang="en-US" altLang="zh-CN" sz="3600" b="1" dirty="0" smtClean="0">
                <a:solidFill>
                  <a:srgbClr val="FF0000"/>
                </a:solidFill>
              </a:rPr>
              <a:t>B</a:t>
            </a:r>
            <a:endParaRPr lang="zh-CN" altLang="en-US" sz="3600" b="1" dirty="0">
              <a:solidFill>
                <a:srgbClr val="FF0000"/>
              </a:solidFill>
            </a:endParaRPr>
          </a:p>
        </p:txBody>
      </p:sp>
    </p:spTree>
    <p:extLst>
      <p:ext uri="{BB962C8B-B14F-4D97-AF65-F5344CB8AC3E}">
        <p14:creationId xmlns:p14="http://schemas.microsoft.com/office/powerpoint/2010/main" val="231929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4161" t="434" r="21746" b="758"/>
          <a:stretch/>
        </p:blipFill>
        <p:spPr>
          <a:xfrm>
            <a:off x="0" y="1506827"/>
            <a:ext cx="9144000" cy="2704063"/>
          </a:xfrm>
          <a:prstGeom prst="rect">
            <a:avLst/>
          </a:prstGeom>
        </p:spPr>
      </p:pic>
      <p:sp>
        <p:nvSpPr>
          <p:cNvPr id="3" name="文本框 2"/>
          <p:cNvSpPr txBox="1"/>
          <p:nvPr/>
        </p:nvSpPr>
        <p:spPr>
          <a:xfrm>
            <a:off x="7727324" y="2535692"/>
            <a:ext cx="431528" cy="646331"/>
          </a:xfrm>
          <a:prstGeom prst="rect">
            <a:avLst/>
          </a:prstGeom>
          <a:noFill/>
        </p:spPr>
        <p:txBody>
          <a:bodyPr wrap="none" rtlCol="0">
            <a:spAutoFit/>
          </a:bodyPr>
          <a:lstStyle/>
          <a:p>
            <a:r>
              <a:rPr lang="en-US" altLang="zh-CN" sz="3600" b="1" dirty="0" smtClean="0">
                <a:solidFill>
                  <a:srgbClr val="FF0000"/>
                </a:solidFill>
              </a:rPr>
              <a:t>C</a:t>
            </a:r>
            <a:endParaRPr lang="zh-CN" altLang="en-US" sz="3600" b="1" dirty="0">
              <a:solidFill>
                <a:srgbClr val="FF0000"/>
              </a:solidFill>
            </a:endParaRPr>
          </a:p>
        </p:txBody>
      </p:sp>
      <p:sp>
        <p:nvSpPr>
          <p:cNvPr id="4" name="文本框 3"/>
          <p:cNvSpPr txBox="1"/>
          <p:nvPr/>
        </p:nvSpPr>
        <p:spPr>
          <a:xfrm>
            <a:off x="0" y="922052"/>
            <a:ext cx="393056" cy="584775"/>
          </a:xfrm>
          <a:prstGeom prst="rect">
            <a:avLst/>
          </a:prstGeom>
          <a:noFill/>
        </p:spPr>
        <p:txBody>
          <a:bodyPr wrap="none" rtlCol="0">
            <a:spAutoFit/>
          </a:bodyPr>
          <a:lstStyle/>
          <a:p>
            <a:r>
              <a:rPr lang="en-US" altLang="zh-CN" sz="3200" b="1" dirty="0" smtClean="0"/>
              <a:t>1</a:t>
            </a:r>
            <a:endParaRPr lang="zh-CN" altLang="en-US" sz="3200" b="1" dirty="0"/>
          </a:p>
        </p:txBody>
      </p:sp>
    </p:spTree>
    <p:extLst>
      <p:ext uri="{BB962C8B-B14F-4D97-AF65-F5344CB8AC3E}">
        <p14:creationId xmlns:p14="http://schemas.microsoft.com/office/powerpoint/2010/main" val="307098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051050" y="53975"/>
            <a:ext cx="57610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kumimoji="1" lang="en-US" altLang="zh-CN" sz="3600" dirty="0">
                <a:solidFill>
                  <a:srgbClr val="FF0000"/>
                </a:solidFill>
                <a:ea typeface="华文中宋" pitchFamily="2" charset="-122"/>
              </a:rPr>
              <a:t>§13.6  </a:t>
            </a:r>
            <a:r>
              <a:rPr kumimoji="1" lang="zh-CN" altLang="en-US" sz="3600" dirty="0">
                <a:solidFill>
                  <a:srgbClr val="FF0000"/>
                </a:solidFill>
                <a:ea typeface="华文中宋" pitchFamily="2" charset="-122"/>
              </a:rPr>
              <a:t>迈克耳孙干涉仪 </a:t>
            </a:r>
          </a:p>
        </p:txBody>
      </p:sp>
      <p:sp>
        <p:nvSpPr>
          <p:cNvPr id="3" name="Text Box 23"/>
          <p:cNvSpPr txBox="1">
            <a:spLocks noChangeArrowheads="1"/>
          </p:cNvSpPr>
          <p:nvPr/>
        </p:nvSpPr>
        <p:spPr bwMode="auto">
          <a:xfrm>
            <a:off x="250825" y="692150"/>
            <a:ext cx="374491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        </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当</a:t>
            </a:r>
            <a:r>
              <a:rPr kumimoji="0" lang="en-US" altLang="zh-CN" sz="2800" b="0" i="1" u="none" strike="noStrike" kern="0" cap="none" spc="0" normalizeH="0" baseline="0" noProof="0" dirty="0">
                <a:ln>
                  <a:noFill/>
                </a:ln>
                <a:solidFill>
                  <a:srgbClr val="000000"/>
                </a:solidFill>
                <a:effectLst/>
                <a:uLnTx/>
                <a:uFillTx/>
                <a:latin typeface="Times New Roman" pitchFamily="18" charset="0"/>
                <a:ea typeface="宋体" pitchFamily="2" charset="-122"/>
              </a:rPr>
              <a:t>d</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为零时，光线</a:t>
            </a:r>
            <a:r>
              <a:rPr kumimoji="0" lang="en-US" altLang="zh-CN" sz="2800" b="0" i="0" u="none" strike="noStrike" kern="0" cap="none" spc="0" normalizeH="0" baseline="0" noProof="0" dirty="0">
                <a:ln>
                  <a:noFill/>
                </a:ln>
                <a:solidFill>
                  <a:srgbClr val="000000"/>
                </a:solidFill>
                <a:effectLst/>
                <a:uLnTx/>
                <a:uFillTx/>
                <a:latin typeface="Times New Roman" pitchFamily="18" charset="0"/>
                <a:ea typeface="宋体" pitchFamily="2" charset="-122"/>
              </a:rPr>
              <a:t>1´</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和</a:t>
            </a:r>
            <a:r>
              <a:rPr kumimoji="0" lang="en-US" altLang="zh-CN" sz="2800" b="0" i="0" u="none" strike="noStrike" kern="0" cap="none" spc="0" normalizeH="0" baseline="0" noProof="0" dirty="0">
                <a:ln>
                  <a:noFill/>
                </a:ln>
                <a:solidFill>
                  <a:srgbClr val="000000"/>
                </a:solidFill>
                <a:effectLst/>
                <a:uLnTx/>
                <a:uFillTx/>
                <a:latin typeface="Times New Roman" pitchFamily="18" charset="0"/>
                <a:ea typeface="宋体" pitchFamily="2" charset="-122"/>
              </a:rPr>
              <a:t>2</a:t>
            </a:r>
            <a:r>
              <a:rPr kumimoji="0" lang="en-US" altLang="zh-CN" sz="28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的光程差为零，</a:t>
            </a:r>
            <a:r>
              <a:rPr kumimoji="0" lang="en-US" altLang="zh-CN" sz="2800" b="0" i="1" u="none" strike="noStrike" kern="0" cap="none" spc="0" normalizeH="0" baseline="0" noProof="0" dirty="0">
                <a:ln>
                  <a:noFill/>
                </a:ln>
                <a:solidFill>
                  <a:srgbClr val="000000"/>
                </a:solidFill>
                <a:effectLst/>
                <a:uLnTx/>
                <a:uFillTx/>
                <a:latin typeface="Times New Roman" pitchFamily="18" charset="0"/>
                <a:ea typeface="宋体" pitchFamily="2" charset="-122"/>
              </a:rPr>
              <a:t>E</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处视场最亮，干涉相长；移动</a:t>
            </a:r>
            <a:r>
              <a:rPr kumimoji="0" lang="en-US" altLang="zh-CN" sz="2800" b="0" i="1" u="none" strike="noStrike" kern="0" cap="none" spc="0" normalizeH="0" baseline="0" noProof="0" dirty="0">
                <a:ln>
                  <a:noFill/>
                </a:ln>
                <a:solidFill>
                  <a:srgbClr val="000000"/>
                </a:solidFill>
                <a:effectLst/>
                <a:uLnTx/>
                <a:uFillTx/>
                <a:latin typeface="Times New Roman" pitchFamily="18" charset="0"/>
                <a:ea typeface="宋体" pitchFamily="2" charset="-122"/>
              </a:rPr>
              <a:t>M</a:t>
            </a:r>
            <a:r>
              <a:rPr kumimoji="0" lang="en-US" altLang="zh-CN" sz="2800" b="0" i="0" u="none" strike="noStrike" kern="0" cap="none" spc="0" normalizeH="0" baseline="-25000" noProof="0" dirty="0">
                <a:ln>
                  <a:noFill/>
                </a:ln>
                <a:solidFill>
                  <a:srgbClr val="000000"/>
                </a:solidFill>
                <a:effectLst/>
                <a:uLnTx/>
                <a:uFillTx/>
                <a:latin typeface="Times New Roman" pitchFamily="18" charset="0"/>
                <a:ea typeface="宋体" pitchFamily="2" charset="-122"/>
              </a:rPr>
              <a:t>1</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 </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的距离</a:t>
            </a:r>
            <a:r>
              <a:rPr kumimoji="0" lang="el-GR" altLang="zh-CN" sz="2800" b="0" i="1" u="none" strike="noStrike" kern="0" cap="none" spc="0" normalizeH="0" baseline="0" noProof="0" dirty="0">
                <a:ln>
                  <a:noFill/>
                </a:ln>
                <a:solidFill>
                  <a:srgbClr val="000000"/>
                </a:solidFill>
                <a:effectLst/>
                <a:uLnTx/>
                <a:uFillTx/>
                <a:latin typeface="Times New Roman" pitchFamily="18" charset="0"/>
                <a:ea typeface="宋体" pitchFamily="2" charset="-122"/>
              </a:rPr>
              <a:t>λ</a:t>
            </a:r>
            <a:r>
              <a:rPr kumimoji="0" lang="en-US" altLang="zh-CN" sz="2800" b="0" i="0" u="none" strike="noStrike" kern="0" cap="none" spc="0" normalizeH="0" baseline="0" noProof="0" dirty="0">
                <a:ln>
                  <a:noFill/>
                </a:ln>
                <a:solidFill>
                  <a:srgbClr val="000000"/>
                </a:solidFill>
                <a:effectLst/>
                <a:uLnTx/>
                <a:uFillTx/>
                <a:latin typeface="Times New Roman" pitchFamily="18" charset="0"/>
                <a:ea typeface="宋体" pitchFamily="2" charset="-122"/>
              </a:rPr>
              <a:t>/4</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时</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  </a:t>
            </a:r>
            <a:r>
              <a:rPr kumimoji="0" lang="en-US" altLang="zh-CN" sz="2800" b="0" i="0" u="none" strike="noStrike" kern="0" cap="none" spc="0" normalizeH="0" baseline="0" noProof="0" dirty="0">
                <a:ln>
                  <a:noFill/>
                </a:ln>
                <a:solidFill>
                  <a:srgbClr val="000000"/>
                </a:solidFill>
                <a:effectLst/>
                <a:uLnTx/>
                <a:uFillTx/>
                <a:latin typeface="Times New Roman" pitchFamily="18" charset="0"/>
                <a:ea typeface="宋体" pitchFamily="2" charset="-122"/>
              </a:rPr>
              <a:t>1´</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和</a:t>
            </a:r>
            <a:r>
              <a:rPr kumimoji="0" lang="en-US" altLang="zh-CN" sz="2800" b="0" i="0" u="none" strike="noStrike" kern="0" cap="none" spc="0" normalizeH="0" baseline="0" noProof="0" dirty="0">
                <a:ln>
                  <a:noFill/>
                </a:ln>
                <a:solidFill>
                  <a:srgbClr val="000000"/>
                </a:solidFill>
                <a:effectLst/>
                <a:uLnTx/>
                <a:uFillTx/>
                <a:latin typeface="Times New Roman" pitchFamily="18" charset="0"/>
                <a:ea typeface="宋体" pitchFamily="2" charset="-122"/>
              </a:rPr>
              <a:t>2´</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的光程差为</a:t>
            </a:r>
            <a:r>
              <a:rPr kumimoji="0" lang="el-GR" altLang="zh-CN" sz="2800" b="0" i="1" u="none" strike="noStrike" kern="0" cap="none" spc="0" normalizeH="0" baseline="0" noProof="0" dirty="0">
                <a:ln>
                  <a:noFill/>
                </a:ln>
                <a:solidFill>
                  <a:srgbClr val="000000"/>
                </a:solidFill>
                <a:effectLst/>
                <a:uLnTx/>
                <a:uFillTx/>
                <a:latin typeface="Times New Roman" pitchFamily="18" charset="0"/>
                <a:ea typeface="宋体" pitchFamily="2" charset="-122"/>
              </a:rPr>
              <a:t>λ</a:t>
            </a:r>
            <a:r>
              <a:rPr kumimoji="0" lang="en-US" altLang="zh-CN" sz="2800" b="0" i="0" u="none" strike="noStrike" kern="0" cap="none" spc="0" normalizeH="0" baseline="0" noProof="0" dirty="0">
                <a:ln>
                  <a:noFill/>
                </a:ln>
                <a:solidFill>
                  <a:srgbClr val="000000"/>
                </a:solidFill>
                <a:effectLst/>
                <a:uLnTx/>
                <a:uFillTx/>
                <a:latin typeface="Times New Roman" pitchFamily="18" charset="0"/>
                <a:ea typeface="宋体" pitchFamily="2" charset="-122"/>
              </a:rPr>
              <a:t>/2</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  </a:t>
            </a:r>
            <a:r>
              <a:rPr kumimoji="0" lang="en-US" altLang="zh-CN" sz="2800" b="0" i="1" u="none" strike="noStrike" kern="0" cap="none" spc="0" normalizeH="0" baseline="0" noProof="0" dirty="0">
                <a:ln>
                  <a:noFill/>
                </a:ln>
                <a:solidFill>
                  <a:srgbClr val="000000"/>
                </a:solidFill>
                <a:effectLst/>
                <a:uLnTx/>
                <a:uFillTx/>
                <a:latin typeface="Times New Roman" pitchFamily="18" charset="0"/>
                <a:ea typeface="宋体" pitchFamily="2" charset="-122"/>
              </a:rPr>
              <a:t>E</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处视场最暗</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  </a:t>
            </a:r>
            <a:r>
              <a:rPr kumimoji="0"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rPr>
              <a:t>干涉相消。</a:t>
            </a:r>
          </a:p>
        </p:txBody>
      </p:sp>
      <p:sp>
        <p:nvSpPr>
          <p:cNvPr id="4" name="Text Box 24"/>
          <p:cNvSpPr txBox="1">
            <a:spLocks noChangeArrowheads="1"/>
          </p:cNvSpPr>
          <p:nvPr/>
        </p:nvSpPr>
        <p:spPr bwMode="auto">
          <a:xfrm>
            <a:off x="0" y="3732330"/>
            <a:ext cx="55451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00"/>
                </a:solidFill>
                <a:effectLst/>
                <a:uLnTx/>
                <a:uFillTx/>
                <a:latin typeface="Times New Roman" pitchFamily="18" charset="0"/>
                <a:ea typeface="宋体" pitchFamily="2" charset="-122"/>
              </a:rPr>
              <a:t>        </a:t>
            </a:r>
            <a:r>
              <a:rPr kumimoji="0" lang="zh-CN" altLang="en-US" sz="3200" b="1" i="0" u="none" strike="noStrike" kern="0" cap="none" spc="0" normalizeH="0" baseline="0" noProof="0" dirty="0">
                <a:ln>
                  <a:noFill/>
                </a:ln>
                <a:solidFill>
                  <a:srgbClr val="000000"/>
                </a:solidFill>
                <a:effectLst/>
                <a:uLnTx/>
                <a:uFillTx/>
                <a:latin typeface="Times New Roman" pitchFamily="18" charset="0"/>
                <a:ea typeface="宋体" pitchFamily="2" charset="-122"/>
              </a:rPr>
              <a:t>若</a:t>
            </a:r>
            <a:r>
              <a:rPr kumimoji="0" lang="en-US" altLang="zh-CN" sz="3200" b="0" i="1" u="none" strike="noStrike" kern="0" cap="none" spc="0" normalizeH="0" baseline="0" noProof="0" dirty="0">
                <a:ln>
                  <a:noFill/>
                </a:ln>
                <a:solidFill>
                  <a:srgbClr val="000000"/>
                </a:solidFill>
                <a:effectLst/>
                <a:uLnTx/>
                <a:uFillTx/>
                <a:latin typeface="Times New Roman" pitchFamily="18" charset="0"/>
                <a:ea typeface="宋体" pitchFamily="2" charset="-122"/>
              </a:rPr>
              <a:t>E</a:t>
            </a:r>
            <a:r>
              <a:rPr kumimoji="0" lang="zh-CN" altLang="en-US" sz="3200" b="1" i="0" u="none" strike="noStrike" kern="0" cap="none" spc="0" normalizeH="0" baseline="0" noProof="0" dirty="0">
                <a:ln>
                  <a:noFill/>
                </a:ln>
                <a:solidFill>
                  <a:srgbClr val="000000"/>
                </a:solidFill>
                <a:effectLst/>
                <a:uLnTx/>
                <a:uFillTx/>
                <a:latin typeface="Times New Roman" pitchFamily="18" charset="0"/>
                <a:ea typeface="宋体" pitchFamily="2" charset="-122"/>
              </a:rPr>
              <a:t>处从最亮到第</a:t>
            </a:r>
            <a:r>
              <a:rPr kumimoji="0" lang="en-US" altLang="zh-CN" sz="3200" b="0" i="1" u="none" strike="noStrike" kern="0" cap="none" spc="0" normalizeH="0" baseline="0" noProof="0" dirty="0">
                <a:ln>
                  <a:noFill/>
                </a:ln>
                <a:solidFill>
                  <a:srgbClr val="000000"/>
                </a:solidFill>
                <a:effectLst/>
                <a:uLnTx/>
                <a:uFillTx/>
                <a:latin typeface="Times New Roman" pitchFamily="18" charset="0"/>
                <a:ea typeface="宋体" pitchFamily="2" charset="-122"/>
              </a:rPr>
              <a:t>N</a:t>
            </a:r>
            <a:r>
              <a:rPr kumimoji="0" lang="zh-CN" altLang="en-US" sz="3200" b="1" i="0" u="none" strike="noStrike" kern="0" cap="none" spc="0" normalizeH="0" baseline="0" noProof="0" dirty="0">
                <a:ln>
                  <a:noFill/>
                </a:ln>
                <a:solidFill>
                  <a:srgbClr val="000000"/>
                </a:solidFill>
                <a:effectLst/>
                <a:uLnTx/>
                <a:uFillTx/>
                <a:latin typeface="Times New Roman" pitchFamily="18" charset="0"/>
                <a:ea typeface="宋体" pitchFamily="2" charset="-122"/>
              </a:rPr>
              <a:t>次出现最亮时，</a:t>
            </a:r>
            <a:r>
              <a:rPr kumimoji="0" lang="en-US" altLang="zh-CN" sz="3200" b="0" i="1" u="none" strike="noStrike" kern="0" cap="none" spc="0" normalizeH="0" baseline="0" noProof="0" dirty="0">
                <a:ln>
                  <a:noFill/>
                </a:ln>
                <a:solidFill>
                  <a:srgbClr val="000000"/>
                </a:solidFill>
                <a:effectLst/>
                <a:uLnTx/>
                <a:uFillTx/>
                <a:latin typeface="Times New Roman" pitchFamily="18" charset="0"/>
                <a:ea typeface="宋体" pitchFamily="2" charset="-122"/>
              </a:rPr>
              <a:t>M</a:t>
            </a:r>
            <a:r>
              <a:rPr kumimoji="0" lang="en-US" altLang="zh-CN" sz="3200" b="0" i="0" u="none" strike="noStrike" kern="0" cap="none" spc="0" normalizeH="0" baseline="-25000" noProof="0" dirty="0">
                <a:ln>
                  <a:noFill/>
                </a:ln>
                <a:solidFill>
                  <a:srgbClr val="000000"/>
                </a:solidFill>
                <a:effectLst/>
                <a:uLnTx/>
                <a:uFillTx/>
                <a:latin typeface="Times New Roman" pitchFamily="18" charset="0"/>
                <a:ea typeface="宋体" pitchFamily="2" charset="-122"/>
              </a:rPr>
              <a:t>1</a:t>
            </a:r>
            <a:r>
              <a:rPr kumimoji="0" lang="zh-CN" altLang="en-US" sz="3200" b="1" i="0" u="none" strike="noStrike" kern="0" cap="none" spc="0" normalizeH="0" baseline="0" noProof="0" dirty="0">
                <a:ln>
                  <a:noFill/>
                </a:ln>
                <a:solidFill>
                  <a:srgbClr val="000000"/>
                </a:solidFill>
                <a:effectLst/>
                <a:uLnTx/>
                <a:uFillTx/>
                <a:latin typeface="Times New Roman" pitchFamily="18" charset="0"/>
                <a:ea typeface="宋体" pitchFamily="2" charset="-122"/>
              </a:rPr>
              <a:t>移动的距离为</a:t>
            </a:r>
          </a:p>
        </p:txBody>
      </p:sp>
      <p:graphicFrame>
        <p:nvGraphicFramePr>
          <p:cNvPr id="5" name="Object 25"/>
          <p:cNvGraphicFramePr>
            <a:graphicFrameLocks noChangeAspect="1"/>
          </p:cNvGraphicFramePr>
          <p:nvPr>
            <p:extLst>
              <p:ext uri="{D42A27DB-BD31-4B8C-83A1-F6EECF244321}">
                <p14:modId xmlns:p14="http://schemas.microsoft.com/office/powerpoint/2010/main" val="4004833796"/>
              </p:ext>
            </p:extLst>
          </p:nvPr>
        </p:nvGraphicFramePr>
        <p:xfrm>
          <a:off x="5940425" y="3732330"/>
          <a:ext cx="1871663" cy="1136650"/>
        </p:xfrm>
        <a:graphic>
          <a:graphicData uri="http://schemas.openxmlformats.org/presentationml/2006/ole">
            <mc:AlternateContent xmlns:mc="http://schemas.openxmlformats.org/markup-compatibility/2006">
              <mc:Choice xmlns:v="urn:schemas-microsoft-com:vml" Requires="v">
                <p:oleObj spid="_x0000_s9257" name="公式" r:id="rId3" imgW="638243" imgH="380910" progId="Equation.3">
                  <p:embed/>
                </p:oleObj>
              </mc:Choice>
              <mc:Fallback>
                <p:oleObj name="公式" r:id="rId3" imgW="638243" imgH="38091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3732330"/>
                        <a:ext cx="1871663"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26"/>
          <p:cNvSpPr txBox="1">
            <a:spLocks noChangeArrowheads="1"/>
          </p:cNvSpPr>
          <p:nvPr/>
        </p:nvSpPr>
        <p:spPr bwMode="auto">
          <a:xfrm>
            <a:off x="433303" y="4799130"/>
            <a:ext cx="76995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FF"/>
                </a:solidFill>
                <a:effectLst/>
                <a:uLnTx/>
                <a:uFillTx/>
                <a:latin typeface="Times New Roman" pitchFamily="18" charset="0"/>
                <a:ea typeface="宋体" pitchFamily="2" charset="-122"/>
              </a:rPr>
              <a:t>—— </a:t>
            </a:r>
            <a:r>
              <a:rPr kumimoji="0" lang="zh-CN" altLang="en-US" sz="3200" b="1" i="0" u="none" strike="noStrike" kern="0" cap="none" spc="0" normalizeH="0" baseline="0" noProof="0" smtClean="0">
                <a:ln>
                  <a:noFill/>
                </a:ln>
                <a:solidFill>
                  <a:srgbClr val="0000FF"/>
                </a:solidFill>
                <a:effectLst/>
                <a:uLnTx/>
                <a:uFillTx/>
                <a:latin typeface="Times New Roman" pitchFamily="18" charset="0"/>
                <a:ea typeface="宋体" pitchFamily="2" charset="-122"/>
              </a:rPr>
              <a:t>反射镜的移动量</a:t>
            </a:r>
            <a:r>
              <a:rPr kumimoji="0" lang="zh-CN" altLang="en-US" sz="3200" b="1" i="0" u="none" strike="noStrike" kern="0" cap="none" spc="0" normalizeH="0" baseline="0" noProof="0" dirty="0">
                <a:ln>
                  <a:noFill/>
                </a:ln>
                <a:solidFill>
                  <a:srgbClr val="0000FF"/>
                </a:solidFill>
                <a:effectLst/>
                <a:uLnTx/>
                <a:uFillTx/>
                <a:latin typeface="Times New Roman" pitchFamily="18" charset="0"/>
                <a:ea typeface="宋体" pitchFamily="2" charset="-122"/>
              </a:rPr>
              <a:t>与波长之间的关系。</a:t>
            </a:r>
          </a:p>
        </p:txBody>
      </p:sp>
      <p:pic>
        <p:nvPicPr>
          <p:cNvPr id="7" name="Picture 3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3075" y="586594"/>
            <a:ext cx="4860925" cy="311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3"/>
          <p:cNvSpPr txBox="1">
            <a:spLocks noChangeArrowheads="1"/>
          </p:cNvSpPr>
          <p:nvPr/>
        </p:nvSpPr>
        <p:spPr bwMode="auto">
          <a:xfrm>
            <a:off x="176839" y="5395898"/>
            <a:ext cx="32400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1" lang="en-US" altLang="zh-CN" sz="3200" b="1" i="0" u="none" strike="noStrike" kern="0" cap="none" spc="0" normalizeH="0" baseline="0" noProof="0" dirty="0">
                <a:ln>
                  <a:noFill/>
                </a:ln>
                <a:solidFill>
                  <a:srgbClr val="0000FF"/>
                </a:solidFill>
                <a:effectLst/>
                <a:uLnTx/>
                <a:uFillTx/>
                <a:latin typeface="Times New Roman" pitchFamily="18" charset="0"/>
                <a:ea typeface="宋体" pitchFamily="2" charset="-122"/>
              </a:rPr>
              <a:t>1. </a:t>
            </a:r>
            <a:r>
              <a:rPr kumimoji="1" lang="zh-CN" altLang="en-US" sz="3200" b="1" i="0" u="none" strike="noStrike" kern="0" cap="none" spc="0" normalizeH="0" baseline="0" noProof="0" dirty="0">
                <a:ln>
                  <a:noFill/>
                </a:ln>
                <a:solidFill>
                  <a:srgbClr val="0000FF"/>
                </a:solidFill>
                <a:effectLst/>
                <a:uLnTx/>
                <a:uFillTx/>
                <a:latin typeface="Times New Roman" pitchFamily="18" charset="0"/>
                <a:ea typeface="宋体" pitchFamily="2" charset="-122"/>
              </a:rPr>
              <a:t>微小位移</a:t>
            </a:r>
            <a:r>
              <a:rPr kumimoji="1" lang="zh-CN" altLang="en-US" sz="3200" b="1" i="0" u="none" strike="noStrike" kern="0" cap="none" spc="0" normalizeH="0" baseline="0" noProof="0" dirty="0" smtClean="0">
                <a:ln>
                  <a:noFill/>
                </a:ln>
                <a:solidFill>
                  <a:srgbClr val="0000FF"/>
                </a:solidFill>
                <a:effectLst/>
                <a:uLnTx/>
                <a:uFillTx/>
                <a:latin typeface="Times New Roman" pitchFamily="18" charset="0"/>
                <a:ea typeface="宋体" pitchFamily="2" charset="-122"/>
              </a:rPr>
              <a:t>测量</a:t>
            </a:r>
            <a:endParaRPr kumimoji="1" lang="zh-CN" altLang="en-US" sz="3200" b="1" i="0" u="none" strike="noStrike" kern="0" cap="none" spc="0" normalizeH="0" baseline="0" noProof="0" dirty="0">
              <a:ln>
                <a:noFill/>
              </a:ln>
              <a:solidFill>
                <a:srgbClr val="0000FF"/>
              </a:solidFill>
              <a:effectLst/>
              <a:uLnTx/>
              <a:uFillTx/>
              <a:latin typeface="Times New Roman" pitchFamily="18" charset="0"/>
              <a:ea typeface="宋体" pitchFamily="2" charset="-122"/>
            </a:endParaRPr>
          </a:p>
        </p:txBody>
      </p:sp>
      <p:sp>
        <p:nvSpPr>
          <p:cNvPr id="9" name="Rectangle 5"/>
          <p:cNvSpPr>
            <a:spLocks noChangeArrowheads="1"/>
          </p:cNvSpPr>
          <p:nvPr/>
        </p:nvSpPr>
        <p:spPr bwMode="auto">
          <a:xfrm>
            <a:off x="176839" y="6077308"/>
            <a:ext cx="5810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dirty="0">
                <a:solidFill>
                  <a:srgbClr val="0000FF"/>
                </a:solidFill>
                <a:latin typeface="Times New Roman" pitchFamily="18" charset="0"/>
              </a:rPr>
              <a:t>2. </a:t>
            </a:r>
            <a:r>
              <a:rPr kumimoji="1" lang="zh-CN" altLang="en-US" sz="3200" b="1" dirty="0">
                <a:solidFill>
                  <a:srgbClr val="0000FF"/>
                </a:solidFill>
                <a:latin typeface="Times New Roman" pitchFamily="18" charset="0"/>
              </a:rPr>
              <a:t>测波长</a:t>
            </a:r>
            <a:r>
              <a:rPr kumimoji="1" lang="en-US" altLang="zh-CN" sz="3200" b="1" dirty="0">
                <a:solidFill>
                  <a:srgbClr val="0000FF"/>
                </a:solidFill>
                <a:latin typeface="Times New Roman" pitchFamily="18" charset="0"/>
              </a:rPr>
              <a:t>(</a:t>
            </a:r>
            <a:r>
              <a:rPr kumimoji="1" lang="zh-CN" altLang="en-US" sz="3200" b="1" dirty="0">
                <a:solidFill>
                  <a:srgbClr val="0000FF"/>
                </a:solidFill>
                <a:latin typeface="Times New Roman" pitchFamily="18" charset="0"/>
              </a:rPr>
              <a:t>精细结构</a:t>
            </a:r>
            <a:r>
              <a:rPr kumimoji="1" lang="en-US" altLang="zh-CN" sz="3200" b="1" dirty="0">
                <a:solidFill>
                  <a:srgbClr val="0000FF"/>
                </a:solidFill>
                <a:latin typeface="Times New Roman" pitchFamily="18" charset="0"/>
              </a:rPr>
              <a:t>)</a:t>
            </a:r>
            <a:r>
              <a:rPr kumimoji="1" lang="zh-CN" altLang="en-US" sz="3200" b="1" dirty="0">
                <a:solidFill>
                  <a:srgbClr val="0000FF"/>
                </a:solidFill>
                <a:latin typeface="Times New Roman" pitchFamily="18" charset="0"/>
              </a:rPr>
              <a:t>、折射率等</a:t>
            </a:r>
          </a:p>
        </p:txBody>
      </p:sp>
      <p:graphicFrame>
        <p:nvGraphicFramePr>
          <p:cNvPr id="10" name="Object 6"/>
          <p:cNvGraphicFramePr>
            <a:graphicFrameLocks noChangeAspect="1"/>
          </p:cNvGraphicFramePr>
          <p:nvPr>
            <p:extLst>
              <p:ext uri="{D42A27DB-BD31-4B8C-83A1-F6EECF244321}">
                <p14:modId xmlns:p14="http://schemas.microsoft.com/office/powerpoint/2010/main" val="353611883"/>
              </p:ext>
            </p:extLst>
          </p:nvPr>
        </p:nvGraphicFramePr>
        <p:xfrm>
          <a:off x="2912820" y="5236726"/>
          <a:ext cx="2608262" cy="1023938"/>
        </p:xfrm>
        <a:graphic>
          <a:graphicData uri="http://schemas.openxmlformats.org/presentationml/2006/ole">
            <mc:AlternateContent xmlns:mc="http://schemas.openxmlformats.org/markup-compatibility/2006">
              <mc:Choice xmlns:v="urn:schemas-microsoft-com:vml" Requires="v">
                <p:oleObj spid="_x0000_s9258" name="Equation" r:id="rId6" imgW="1002960" imgH="393480" progId="Equation.DSMT4">
                  <p:embed/>
                </p:oleObj>
              </mc:Choice>
              <mc:Fallback>
                <p:oleObj name="Equation" r:id="rId6" imgW="100296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2820" y="5236726"/>
                        <a:ext cx="2608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2331754140"/>
              </p:ext>
            </p:extLst>
          </p:nvPr>
        </p:nvGraphicFramePr>
        <p:xfrm>
          <a:off x="5677527" y="5861408"/>
          <a:ext cx="1916112" cy="1022350"/>
        </p:xfrm>
        <a:graphic>
          <a:graphicData uri="http://schemas.openxmlformats.org/presentationml/2006/ole">
            <mc:AlternateContent xmlns:mc="http://schemas.openxmlformats.org/markup-compatibility/2006">
              <mc:Choice xmlns:v="urn:schemas-microsoft-com:vml" Requires="v">
                <p:oleObj spid="_x0000_s9259" name="Equation" r:id="rId8" imgW="736560" imgH="393480" progId="Equation.DSMT4">
                  <p:embed/>
                </p:oleObj>
              </mc:Choice>
              <mc:Fallback>
                <p:oleObj name="Equation" r:id="rId8" imgW="73656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7527" y="5861408"/>
                        <a:ext cx="1916112"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5095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autoUpdateAnimBg="0"/>
      <p:bldP spid="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2348048"/>
            <a:ext cx="9060335" cy="1800000"/>
          </a:xfrm>
          <a:prstGeom prst="rect">
            <a:avLst/>
          </a:prstGeom>
        </p:spPr>
      </p:pic>
      <p:sp>
        <p:nvSpPr>
          <p:cNvPr id="6" name="文本框 5"/>
          <p:cNvSpPr txBox="1"/>
          <p:nvPr/>
        </p:nvSpPr>
        <p:spPr>
          <a:xfrm>
            <a:off x="0" y="2239682"/>
            <a:ext cx="393056" cy="584775"/>
          </a:xfrm>
          <a:prstGeom prst="rect">
            <a:avLst/>
          </a:prstGeom>
          <a:noFill/>
        </p:spPr>
        <p:txBody>
          <a:bodyPr wrap="none" rtlCol="0">
            <a:spAutoFit/>
          </a:bodyPr>
          <a:lstStyle/>
          <a:p>
            <a:r>
              <a:rPr lang="en-US" altLang="zh-CN" sz="3200" b="1" dirty="0" smtClean="0"/>
              <a:t>9</a:t>
            </a:r>
            <a:endParaRPr lang="zh-CN" altLang="en-US" sz="3200" b="1" dirty="0"/>
          </a:p>
        </p:txBody>
      </p:sp>
      <p:sp>
        <p:nvSpPr>
          <p:cNvPr id="7" name="文本框 6"/>
          <p:cNvSpPr txBox="1"/>
          <p:nvPr/>
        </p:nvSpPr>
        <p:spPr>
          <a:xfrm>
            <a:off x="8310967" y="3501717"/>
            <a:ext cx="476412" cy="646331"/>
          </a:xfrm>
          <a:prstGeom prst="rect">
            <a:avLst/>
          </a:prstGeom>
          <a:noFill/>
        </p:spPr>
        <p:txBody>
          <a:bodyPr wrap="none" rtlCol="0">
            <a:spAutoFit/>
          </a:bodyPr>
          <a:lstStyle/>
          <a:p>
            <a:r>
              <a:rPr lang="en-US" altLang="zh-CN" sz="3600" b="1" dirty="0" smtClean="0">
                <a:solidFill>
                  <a:srgbClr val="FF0000"/>
                </a:solidFill>
              </a:rPr>
              <a:t>D</a:t>
            </a:r>
            <a:endParaRPr lang="zh-CN" altLang="en-US" sz="3600" b="1" dirty="0">
              <a:solidFill>
                <a:srgbClr val="FF0000"/>
              </a:solidFill>
            </a:endParaRPr>
          </a:p>
        </p:txBody>
      </p:sp>
    </p:spTree>
    <p:extLst>
      <p:ext uri="{BB962C8B-B14F-4D97-AF65-F5344CB8AC3E}">
        <p14:creationId xmlns:p14="http://schemas.microsoft.com/office/powerpoint/2010/main" val="238546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p:cNvPicPr>
            <a:picLocks noChangeAspect="1"/>
          </p:cNvPicPr>
          <p:nvPr/>
        </p:nvPicPr>
        <p:blipFill>
          <a:blip r:embed="rId3"/>
          <a:stretch>
            <a:fillRect/>
          </a:stretch>
        </p:blipFill>
        <p:spPr>
          <a:xfrm>
            <a:off x="4498803" y="-59292"/>
            <a:ext cx="4590760" cy="3241436"/>
          </a:xfrm>
          <a:prstGeom prst="rect">
            <a:avLst/>
          </a:prstGeom>
        </p:spPr>
      </p:pic>
      <p:sp>
        <p:nvSpPr>
          <p:cNvPr id="3" name="Text Box 10"/>
          <p:cNvSpPr txBox="1">
            <a:spLocks noChangeArrowheads="1"/>
          </p:cNvSpPr>
          <p:nvPr/>
        </p:nvSpPr>
        <p:spPr bwMode="auto">
          <a:xfrm>
            <a:off x="-222307" y="-102721"/>
            <a:ext cx="5616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en-US" altLang="zh-CN" sz="3600" b="1" dirty="0" smtClean="0">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13.8 </a:t>
            </a:r>
            <a:r>
              <a:rPr lang="zh-CN" altLang="en-US" sz="3600" b="1" dirty="0" smtClean="0">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单缝的夫琅禾费衍射</a:t>
            </a:r>
          </a:p>
        </p:txBody>
      </p:sp>
      <p:sp>
        <p:nvSpPr>
          <p:cNvPr id="4" name="Rectangle 3"/>
          <p:cNvSpPr>
            <a:spLocks noChangeArrowheads="1"/>
          </p:cNvSpPr>
          <p:nvPr/>
        </p:nvSpPr>
        <p:spPr bwMode="auto">
          <a:xfrm>
            <a:off x="179388" y="2493962"/>
            <a:ext cx="440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b="1" dirty="0">
                <a:solidFill>
                  <a:srgbClr val="0000FF"/>
                </a:solidFill>
                <a:latin typeface="Times New Roman" panose="02020603050405020304" pitchFamily="18" charset="0"/>
                <a:cs typeface="Times New Roman" panose="02020603050405020304" pitchFamily="18" charset="0"/>
              </a:rPr>
              <a:t> </a:t>
            </a:r>
            <a:r>
              <a:rPr lang="zh-CN" altLang="en-US" b="1" dirty="0">
                <a:solidFill>
                  <a:srgbClr val="0000FF"/>
                </a:solidFill>
                <a:latin typeface="Times New Roman" panose="02020603050405020304" pitchFamily="18" charset="0"/>
                <a:cs typeface="Times New Roman" panose="02020603050405020304" pitchFamily="18" charset="0"/>
              </a:rPr>
              <a:t>单缝衍射明暗条纹条件</a:t>
            </a:r>
          </a:p>
        </p:txBody>
      </p:sp>
      <p:grpSp>
        <p:nvGrpSpPr>
          <p:cNvPr id="5" name="Group 3"/>
          <p:cNvGrpSpPr>
            <a:grpSpLocks/>
          </p:cNvGrpSpPr>
          <p:nvPr/>
        </p:nvGrpSpPr>
        <p:grpSpPr bwMode="auto">
          <a:xfrm>
            <a:off x="657225" y="3948112"/>
            <a:ext cx="7299325" cy="952500"/>
            <a:chOff x="0" y="0"/>
            <a:chExt cx="7299325" cy="952500"/>
          </a:xfrm>
        </p:grpSpPr>
        <p:graphicFrame>
          <p:nvGraphicFramePr>
            <p:cNvPr id="6" name="Object 4"/>
            <p:cNvGraphicFramePr>
              <a:graphicFrameLocks noChangeAspect="1"/>
            </p:cNvGraphicFramePr>
            <p:nvPr/>
          </p:nvGraphicFramePr>
          <p:xfrm>
            <a:off x="0" y="0"/>
            <a:ext cx="3311525" cy="952500"/>
          </p:xfrm>
          <a:graphic>
            <a:graphicData uri="http://schemas.openxmlformats.org/presentationml/2006/ole">
              <mc:AlternateContent xmlns:mc="http://schemas.openxmlformats.org/markup-compatibility/2006">
                <mc:Choice xmlns:v="urn:schemas-microsoft-com:vml" Requires="v">
                  <p:oleObj spid="_x0000_s10355" r:id="rId4" imgW="1374583" imgH="394556" progId="Equation.3">
                    <p:embed/>
                  </p:oleObj>
                </mc:Choice>
                <mc:Fallback>
                  <p:oleObj r:id="rId4" imgW="1374583" imgH="39455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11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8"/>
            <p:cNvSpPr txBox="1">
              <a:spLocks noChangeArrowheads="1"/>
            </p:cNvSpPr>
            <p:nvPr/>
          </p:nvSpPr>
          <p:spPr bwMode="auto">
            <a:xfrm>
              <a:off x="3413125" y="193675"/>
              <a:ext cx="388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3200" b="1" i="0" u="none" strike="noStrike" kern="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干涉相消（暗纹中心）</a:t>
              </a:r>
              <a:endParaRPr kumimoji="0" lang="zh-CN" altLang="en-US" sz="32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 name="Group 6"/>
          <p:cNvGrpSpPr>
            <a:grpSpLocks/>
          </p:cNvGrpSpPr>
          <p:nvPr/>
        </p:nvGrpSpPr>
        <p:grpSpPr bwMode="auto">
          <a:xfrm>
            <a:off x="654050" y="4956175"/>
            <a:ext cx="7994650" cy="935037"/>
            <a:chOff x="0" y="0"/>
            <a:chExt cx="7994650" cy="935037"/>
          </a:xfrm>
        </p:grpSpPr>
        <p:graphicFrame>
          <p:nvGraphicFramePr>
            <p:cNvPr id="9" name="Object 7"/>
            <p:cNvGraphicFramePr>
              <a:graphicFrameLocks noChangeAspect="1"/>
            </p:cNvGraphicFramePr>
            <p:nvPr/>
          </p:nvGraphicFramePr>
          <p:xfrm>
            <a:off x="0" y="0"/>
            <a:ext cx="3240088" cy="935037"/>
          </p:xfrm>
          <a:graphic>
            <a:graphicData uri="http://schemas.openxmlformats.org/presentationml/2006/ole">
              <mc:AlternateContent xmlns:mc="http://schemas.openxmlformats.org/markup-compatibility/2006">
                <mc:Choice xmlns:v="urn:schemas-microsoft-com:vml" Requires="v">
                  <p:oleObj spid="_x0000_s10356" r:id="rId6" imgW="1272209" imgH="394385" progId="Equation.3">
                    <p:embed/>
                  </p:oleObj>
                </mc:Choice>
                <mc:Fallback>
                  <p:oleObj r:id="rId6" imgW="1272209" imgH="39438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240088"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11"/>
            <p:cNvSpPr txBox="1">
              <a:spLocks noChangeArrowheads="1"/>
            </p:cNvSpPr>
            <p:nvPr/>
          </p:nvSpPr>
          <p:spPr bwMode="auto">
            <a:xfrm>
              <a:off x="3413125" y="193675"/>
              <a:ext cx="4581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32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干涉加强（明纹中心）</a:t>
              </a:r>
            </a:p>
          </p:txBody>
        </p:sp>
      </p:grpSp>
      <p:grpSp>
        <p:nvGrpSpPr>
          <p:cNvPr id="11" name="Group 9"/>
          <p:cNvGrpSpPr>
            <a:grpSpLocks/>
          </p:cNvGrpSpPr>
          <p:nvPr/>
        </p:nvGrpSpPr>
        <p:grpSpPr bwMode="auto">
          <a:xfrm>
            <a:off x="681038" y="5907087"/>
            <a:ext cx="7994650" cy="950913"/>
            <a:chOff x="0" y="0"/>
            <a:chExt cx="7994650" cy="950913"/>
          </a:xfrm>
        </p:grpSpPr>
        <p:graphicFrame>
          <p:nvGraphicFramePr>
            <p:cNvPr id="12" name="Object 10"/>
            <p:cNvGraphicFramePr>
              <a:graphicFrameLocks noChangeAspect="1"/>
            </p:cNvGraphicFramePr>
            <p:nvPr/>
          </p:nvGraphicFramePr>
          <p:xfrm>
            <a:off x="5618162" y="287338"/>
            <a:ext cx="2376488" cy="484187"/>
          </p:xfrm>
          <a:graphic>
            <a:graphicData uri="http://schemas.openxmlformats.org/presentationml/2006/ole">
              <mc:AlternateContent xmlns:mc="http://schemas.openxmlformats.org/markup-compatibility/2006">
                <mc:Choice xmlns:v="urn:schemas-microsoft-com:vml" Requires="v">
                  <p:oleObj spid="_x0000_s10357" r:id="rId8" imgW="839658" imgH="203553" progId="Equation.3">
                    <p:embed/>
                  </p:oleObj>
                </mc:Choice>
                <mc:Fallback>
                  <p:oleObj r:id="rId8" imgW="839658" imgH="20355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8162" y="287338"/>
                          <a:ext cx="2376488" cy="48418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1"/>
            <p:cNvGraphicFramePr>
              <a:graphicFrameLocks noChangeAspect="1"/>
            </p:cNvGraphicFramePr>
            <p:nvPr/>
          </p:nvGraphicFramePr>
          <p:xfrm>
            <a:off x="0" y="0"/>
            <a:ext cx="2089150" cy="950913"/>
          </p:xfrm>
          <a:graphic>
            <a:graphicData uri="http://schemas.openxmlformats.org/presentationml/2006/ole">
              <mc:AlternateContent xmlns:mc="http://schemas.openxmlformats.org/markup-compatibility/2006">
                <mc:Choice xmlns:v="urn:schemas-microsoft-com:vml" Requires="v">
                  <p:oleObj spid="_x0000_s10358" r:id="rId10" imgW="814214" imgH="394385" progId="Equation.3">
                    <p:embed/>
                  </p:oleObj>
                </mc:Choice>
                <mc:Fallback>
                  <p:oleObj r:id="rId10" imgW="814214" imgH="39438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208915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4"/>
            <p:cNvSpPr txBox="1">
              <a:spLocks noChangeArrowheads="1"/>
            </p:cNvSpPr>
            <p:nvPr/>
          </p:nvSpPr>
          <p:spPr bwMode="auto">
            <a:xfrm>
              <a:off x="2305050" y="215900"/>
              <a:ext cx="3352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（介于</a:t>
              </a:r>
              <a:r>
                <a:rPr kumimoji="0" lang="zh-CN" altLang="en-US" sz="32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明</a:t>
              </a:r>
              <a:r>
                <a:rPr kumimoji="0" lang="zh-CN" altLang="en-US" sz="32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暗</a:t>
              </a:r>
              <a:r>
                <a:rPr kumimoji="0" lang="zh-CN" altLang="en-US"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之间）</a:t>
              </a:r>
            </a:p>
          </p:txBody>
        </p:sp>
      </p:grpSp>
      <p:grpSp>
        <p:nvGrpSpPr>
          <p:cNvPr id="15" name="Group 13"/>
          <p:cNvGrpSpPr>
            <a:grpSpLocks/>
          </p:cNvGrpSpPr>
          <p:nvPr/>
        </p:nvGrpSpPr>
        <p:grpSpPr bwMode="auto">
          <a:xfrm>
            <a:off x="654050" y="3286125"/>
            <a:ext cx="6113463" cy="585787"/>
            <a:chOff x="0" y="0"/>
            <a:chExt cx="6113463" cy="585787"/>
          </a:xfrm>
        </p:grpSpPr>
        <p:graphicFrame>
          <p:nvGraphicFramePr>
            <p:cNvPr id="16" name="Object 14"/>
            <p:cNvGraphicFramePr>
              <a:graphicFrameLocks noChangeAspect="1"/>
            </p:cNvGraphicFramePr>
            <p:nvPr/>
          </p:nvGraphicFramePr>
          <p:xfrm>
            <a:off x="0" y="44450"/>
            <a:ext cx="1657350" cy="511175"/>
          </p:xfrm>
          <a:graphic>
            <a:graphicData uri="http://schemas.openxmlformats.org/presentationml/2006/ole">
              <mc:AlternateContent xmlns:mc="http://schemas.openxmlformats.org/markup-compatibility/2006">
                <mc:Choice xmlns:v="urn:schemas-microsoft-com:vml" Requires="v">
                  <p:oleObj spid="_x0000_s10359" r:id="rId12" imgW="662701" imgH="203908" progId="Equation.3">
                    <p:embed/>
                  </p:oleObj>
                </mc:Choice>
                <mc:Fallback>
                  <p:oleObj r:id="rId12" imgW="662701" imgH="203908"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4450"/>
                          <a:ext cx="16573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25"/>
            <p:cNvSpPr txBox="1">
              <a:spLocks noChangeArrowheads="1"/>
            </p:cNvSpPr>
            <p:nvPr/>
          </p:nvSpPr>
          <p:spPr bwMode="auto">
            <a:xfrm>
              <a:off x="2989263" y="0"/>
              <a:ext cx="3124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32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中央明纹中心</a:t>
              </a:r>
            </a:p>
          </p:txBody>
        </p:sp>
        <p:sp>
          <p:nvSpPr>
            <p:cNvPr id="18" name="Rectangle 28"/>
            <p:cNvSpPr>
              <a:spLocks noChangeArrowheads="1"/>
            </p:cNvSpPr>
            <p:nvPr/>
          </p:nvSpPr>
          <p:spPr bwMode="auto">
            <a:xfrm>
              <a:off x="2124075" y="0"/>
              <a:ext cx="8937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l-GR" altLang="en-US" sz="32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φ</a:t>
              </a:r>
              <a:r>
                <a:rPr kumimoji="0" lang="en-US" altLang="zh-CN" sz="32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32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p>
          </p:txBody>
        </p:sp>
      </p:grpSp>
      <p:sp>
        <p:nvSpPr>
          <p:cNvPr id="19" name="AutoShape 33"/>
          <p:cNvSpPr>
            <a:spLocks/>
          </p:cNvSpPr>
          <p:nvPr/>
        </p:nvSpPr>
        <p:spPr bwMode="auto">
          <a:xfrm>
            <a:off x="438150" y="3544887"/>
            <a:ext cx="179388" cy="2952750"/>
          </a:xfrm>
          <a:prstGeom prst="leftBrace">
            <a:avLst>
              <a:gd name="adj1" fmla="val 137168"/>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0" name="矩形 5"/>
          <p:cNvSpPr>
            <a:spLocks noChangeArrowheads="1"/>
          </p:cNvSpPr>
          <p:nvPr/>
        </p:nvSpPr>
        <p:spPr bwMode="auto">
          <a:xfrm>
            <a:off x="179388" y="3078162"/>
            <a:ext cx="8713787" cy="3736975"/>
          </a:xfrm>
          <a:prstGeom prst="rect">
            <a:avLst/>
          </a:prstGeom>
          <a:noFill/>
          <a:ln w="6350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pSp>
        <p:nvGrpSpPr>
          <p:cNvPr id="21" name="Group 3"/>
          <p:cNvGrpSpPr>
            <a:grpSpLocks/>
          </p:cNvGrpSpPr>
          <p:nvPr/>
        </p:nvGrpSpPr>
        <p:grpSpPr bwMode="auto">
          <a:xfrm>
            <a:off x="131763" y="506413"/>
            <a:ext cx="3935412" cy="1987549"/>
            <a:chOff x="0" y="0"/>
            <a:chExt cx="1543" cy="1542"/>
          </a:xfrm>
        </p:grpSpPr>
        <p:sp>
          <p:nvSpPr>
            <p:cNvPr id="22" name="Line 151"/>
            <p:cNvSpPr>
              <a:spLocks noChangeShapeType="1"/>
            </p:cNvSpPr>
            <p:nvPr/>
          </p:nvSpPr>
          <p:spPr bwMode="auto">
            <a:xfrm>
              <a:off x="732" y="447"/>
              <a:ext cx="477"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153"/>
            <p:cNvSpPr txBox="1">
              <a:spLocks noChangeArrowheads="1"/>
            </p:cNvSpPr>
            <p:nvPr/>
          </p:nvSpPr>
          <p:spPr bwMode="auto">
            <a:xfrm>
              <a:off x="875" y="253"/>
              <a:ext cx="30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l-GR" altLang="en-US" b="1" i="1">
                  <a:solidFill>
                    <a:srgbClr val="990099"/>
                  </a:solidFill>
                  <a:latin typeface="Times New Roman" panose="02020603050405020304" pitchFamily="18" charset="0"/>
                  <a:cs typeface="Times New Roman" panose="02020603050405020304" pitchFamily="18" charset="0"/>
                  <a:sym typeface="Symbol" panose="05050102010706020507" pitchFamily="18" charset="2"/>
                </a:rPr>
                <a:t>φ</a:t>
              </a:r>
              <a:endParaRPr lang="en-US" altLang="zh-CN" b="1" i="1">
                <a:solidFill>
                  <a:srgbClr val="990099"/>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4" name="Freeform 154"/>
            <p:cNvSpPr>
              <a:spLocks/>
            </p:cNvSpPr>
            <p:nvPr/>
          </p:nvSpPr>
          <p:spPr bwMode="auto">
            <a:xfrm>
              <a:off x="833" y="348"/>
              <a:ext cx="40" cy="99"/>
            </a:xfrm>
            <a:custGeom>
              <a:avLst/>
              <a:gdLst>
                <a:gd name="T0" fmla="*/ 0 w 87"/>
                <a:gd name="T1" fmla="*/ 0 h 210"/>
                <a:gd name="T2" fmla="*/ 3 w 87"/>
                <a:gd name="T3" fmla="*/ 5 h 210"/>
                <a:gd name="T4" fmla="*/ 3 w 87"/>
                <a:gd name="T5" fmla="*/ 10 h 210"/>
                <a:gd name="T6" fmla="*/ 0 60000 65536"/>
                <a:gd name="T7" fmla="*/ 0 60000 65536"/>
                <a:gd name="T8" fmla="*/ 0 60000 65536"/>
                <a:gd name="T9" fmla="*/ 0 w 87"/>
                <a:gd name="T10" fmla="*/ 0 h 210"/>
                <a:gd name="T11" fmla="*/ 87 w 87"/>
                <a:gd name="T12" fmla="*/ 210 h 210"/>
              </a:gdLst>
              <a:ahLst/>
              <a:cxnLst>
                <a:cxn ang="T6">
                  <a:pos x="T0" y="T1"/>
                </a:cxn>
                <a:cxn ang="T7">
                  <a:pos x="T2" y="T3"/>
                </a:cxn>
                <a:cxn ang="T8">
                  <a:pos x="T4" y="T5"/>
                </a:cxn>
              </a:cxnLst>
              <a:rect l="T9" t="T10" r="T11" b="T12"/>
              <a:pathLst>
                <a:path w="87" h="210">
                  <a:moveTo>
                    <a:pt x="0" y="0"/>
                  </a:moveTo>
                  <a:cubicBezTo>
                    <a:pt x="31" y="35"/>
                    <a:pt x="63" y="70"/>
                    <a:pt x="75" y="105"/>
                  </a:cubicBezTo>
                  <a:cubicBezTo>
                    <a:pt x="87" y="140"/>
                    <a:pt x="75" y="193"/>
                    <a:pt x="75" y="210"/>
                  </a:cubicBezTo>
                </a:path>
              </a:pathLst>
            </a:custGeom>
            <a:noFill/>
            <a:ln w="28575" cmpd="sng">
              <a:solidFill>
                <a:srgbClr val="008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 name="Group 7"/>
            <p:cNvGrpSpPr>
              <a:grpSpLocks/>
            </p:cNvGrpSpPr>
            <p:nvPr/>
          </p:nvGrpSpPr>
          <p:grpSpPr bwMode="auto">
            <a:xfrm>
              <a:off x="44" y="442"/>
              <a:ext cx="229" cy="650"/>
              <a:chOff x="0" y="0"/>
              <a:chExt cx="229" cy="650"/>
            </a:xfrm>
          </p:grpSpPr>
          <p:sp>
            <p:nvSpPr>
              <p:cNvPr id="52" name="Line 156"/>
              <p:cNvSpPr>
                <a:spLocks noChangeShapeType="1"/>
              </p:cNvSpPr>
              <p:nvPr/>
            </p:nvSpPr>
            <p:spPr bwMode="auto">
              <a:xfrm>
                <a:off x="0" y="0"/>
                <a:ext cx="2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157"/>
              <p:cNvSpPr>
                <a:spLocks noChangeShapeType="1"/>
              </p:cNvSpPr>
              <p:nvPr/>
            </p:nvSpPr>
            <p:spPr bwMode="auto">
              <a:xfrm>
                <a:off x="0" y="650"/>
                <a:ext cx="2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58"/>
              <p:cNvSpPr>
                <a:spLocks noChangeShapeType="1"/>
              </p:cNvSpPr>
              <p:nvPr/>
            </p:nvSpPr>
            <p:spPr bwMode="auto">
              <a:xfrm flipV="1">
                <a:off x="77" y="0"/>
                <a:ext cx="0" cy="22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159"/>
              <p:cNvSpPr>
                <a:spLocks noChangeShapeType="1"/>
              </p:cNvSpPr>
              <p:nvPr/>
            </p:nvSpPr>
            <p:spPr bwMode="auto">
              <a:xfrm flipV="1">
                <a:off x="77" y="424"/>
                <a:ext cx="0" cy="22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 name="Text Box 160"/>
              <p:cNvSpPr txBox="1">
                <a:spLocks noChangeArrowheads="1"/>
              </p:cNvSpPr>
              <p:nvPr/>
            </p:nvSpPr>
            <p:spPr bwMode="auto">
              <a:xfrm>
                <a:off x="5" y="183"/>
                <a:ext cx="22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b="1" i="1">
                    <a:latin typeface="Times New Roman" panose="02020603050405020304" pitchFamily="18" charset="0"/>
                    <a:cs typeface="Times New Roman" panose="02020603050405020304" pitchFamily="18" charset="0"/>
                  </a:rPr>
                  <a:t>a</a:t>
                </a:r>
              </a:p>
            </p:txBody>
          </p:sp>
        </p:grpSp>
        <p:grpSp>
          <p:nvGrpSpPr>
            <p:cNvPr id="26" name="Group 13"/>
            <p:cNvGrpSpPr>
              <a:grpSpLocks/>
            </p:cNvGrpSpPr>
            <p:nvPr/>
          </p:nvGrpSpPr>
          <p:grpSpPr bwMode="auto">
            <a:xfrm>
              <a:off x="262" y="449"/>
              <a:ext cx="442" cy="643"/>
              <a:chOff x="0" y="0"/>
              <a:chExt cx="442" cy="643"/>
            </a:xfrm>
          </p:grpSpPr>
          <p:sp>
            <p:nvSpPr>
              <p:cNvPr id="48" name="Line 163"/>
              <p:cNvSpPr>
                <a:spLocks noChangeShapeType="1"/>
              </p:cNvSpPr>
              <p:nvPr/>
            </p:nvSpPr>
            <p:spPr bwMode="auto">
              <a:xfrm>
                <a:off x="7" y="424"/>
                <a:ext cx="428"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 name="Line 164"/>
              <p:cNvSpPr>
                <a:spLocks noChangeShapeType="1"/>
              </p:cNvSpPr>
              <p:nvPr/>
            </p:nvSpPr>
            <p:spPr bwMode="auto">
              <a:xfrm>
                <a:off x="14" y="212"/>
                <a:ext cx="428"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0" name="Line 165"/>
              <p:cNvSpPr>
                <a:spLocks noChangeShapeType="1"/>
              </p:cNvSpPr>
              <p:nvPr/>
            </p:nvSpPr>
            <p:spPr bwMode="auto">
              <a:xfrm>
                <a:off x="0" y="0"/>
                <a:ext cx="427"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 name="Line 166"/>
              <p:cNvSpPr>
                <a:spLocks noChangeShapeType="1"/>
              </p:cNvSpPr>
              <p:nvPr/>
            </p:nvSpPr>
            <p:spPr bwMode="auto">
              <a:xfrm>
                <a:off x="7" y="643"/>
                <a:ext cx="428"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27" name="Line 168"/>
            <p:cNvSpPr>
              <a:spLocks noChangeShapeType="1"/>
            </p:cNvSpPr>
            <p:nvPr/>
          </p:nvSpPr>
          <p:spPr bwMode="auto">
            <a:xfrm flipV="1">
              <a:off x="697" y="371"/>
              <a:ext cx="413" cy="29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 name="Line 169"/>
            <p:cNvSpPr>
              <a:spLocks noChangeShapeType="1"/>
            </p:cNvSpPr>
            <p:nvPr/>
          </p:nvSpPr>
          <p:spPr bwMode="auto">
            <a:xfrm flipV="1">
              <a:off x="697" y="569"/>
              <a:ext cx="434" cy="304"/>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 name="Line 170"/>
            <p:cNvSpPr>
              <a:spLocks noChangeShapeType="1"/>
            </p:cNvSpPr>
            <p:nvPr/>
          </p:nvSpPr>
          <p:spPr bwMode="auto">
            <a:xfrm flipV="1">
              <a:off x="697" y="180"/>
              <a:ext cx="385" cy="269"/>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 name="Line 171"/>
            <p:cNvSpPr>
              <a:spLocks noChangeShapeType="1"/>
            </p:cNvSpPr>
            <p:nvPr/>
          </p:nvSpPr>
          <p:spPr bwMode="auto">
            <a:xfrm flipV="1">
              <a:off x="704" y="767"/>
              <a:ext cx="463" cy="325"/>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31" name="Group 22"/>
            <p:cNvGrpSpPr>
              <a:grpSpLocks/>
            </p:cNvGrpSpPr>
            <p:nvPr/>
          </p:nvGrpSpPr>
          <p:grpSpPr bwMode="auto">
            <a:xfrm>
              <a:off x="441" y="46"/>
              <a:ext cx="288" cy="1434"/>
              <a:chOff x="0" y="0"/>
              <a:chExt cx="288" cy="1434"/>
            </a:xfrm>
          </p:grpSpPr>
          <p:grpSp>
            <p:nvGrpSpPr>
              <p:cNvPr id="43" name="Group 23"/>
              <p:cNvGrpSpPr>
                <a:grpSpLocks/>
              </p:cNvGrpSpPr>
              <p:nvPr/>
            </p:nvGrpSpPr>
            <p:grpSpPr bwMode="auto">
              <a:xfrm>
                <a:off x="256" y="0"/>
                <a:ext cx="0" cy="1434"/>
                <a:chOff x="0" y="0"/>
                <a:chExt cx="0" cy="1434"/>
              </a:xfrm>
            </p:grpSpPr>
            <p:sp>
              <p:nvSpPr>
                <p:cNvPr id="46" name="Line 174"/>
                <p:cNvSpPr>
                  <a:spLocks noChangeShapeType="1"/>
                </p:cNvSpPr>
                <p:nvPr/>
              </p:nvSpPr>
              <p:spPr bwMode="auto">
                <a:xfrm>
                  <a:off x="0" y="0"/>
                  <a:ext cx="0" cy="4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75"/>
                <p:cNvSpPr>
                  <a:spLocks noChangeShapeType="1"/>
                </p:cNvSpPr>
                <p:nvPr/>
              </p:nvSpPr>
              <p:spPr bwMode="auto">
                <a:xfrm>
                  <a:off x="0" y="1053"/>
                  <a:ext cx="0" cy="38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 name="Text Box 176"/>
              <p:cNvSpPr txBox="1">
                <a:spLocks noChangeArrowheads="1"/>
              </p:cNvSpPr>
              <p:nvPr/>
            </p:nvSpPr>
            <p:spPr bwMode="auto">
              <a:xfrm>
                <a:off x="0" y="133"/>
                <a:ext cx="28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B</a:t>
                </a:r>
                <a:endParaRPr lang="en-US" altLang="zh-CN" sz="2400" b="1">
                  <a:latin typeface="Times New Roman" panose="02020603050405020304" pitchFamily="18" charset="0"/>
                  <a:cs typeface="Times New Roman" panose="02020603050405020304" pitchFamily="18" charset="0"/>
                </a:endParaRPr>
              </a:p>
            </p:txBody>
          </p:sp>
          <p:sp>
            <p:nvSpPr>
              <p:cNvPr id="45" name="Text Box 177"/>
              <p:cNvSpPr txBox="1">
                <a:spLocks noChangeArrowheads="1"/>
              </p:cNvSpPr>
              <p:nvPr/>
            </p:nvSpPr>
            <p:spPr bwMode="auto">
              <a:xfrm>
                <a:off x="0" y="1025"/>
                <a:ext cx="28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A</a:t>
                </a:r>
                <a:endParaRPr lang="en-US" altLang="zh-CN" sz="2400" b="1">
                  <a:latin typeface="Times New Roman" panose="02020603050405020304" pitchFamily="18" charset="0"/>
                  <a:cs typeface="Times New Roman" panose="02020603050405020304" pitchFamily="18" charset="0"/>
                </a:endParaRPr>
              </a:p>
            </p:txBody>
          </p:sp>
        </p:grpSp>
        <p:sp>
          <p:nvSpPr>
            <p:cNvPr id="32" name="Line 178"/>
            <p:cNvSpPr>
              <a:spLocks noChangeShapeType="1"/>
            </p:cNvSpPr>
            <p:nvPr/>
          </p:nvSpPr>
          <p:spPr bwMode="auto">
            <a:xfrm>
              <a:off x="681" y="454"/>
              <a:ext cx="576" cy="7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79"/>
            <p:cNvSpPr>
              <a:spLocks noChangeShapeType="1"/>
            </p:cNvSpPr>
            <p:nvPr/>
          </p:nvSpPr>
          <p:spPr bwMode="auto">
            <a:xfrm>
              <a:off x="681" y="670"/>
              <a:ext cx="432" cy="57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80"/>
            <p:cNvSpPr>
              <a:spLocks noChangeShapeType="1"/>
            </p:cNvSpPr>
            <p:nvPr/>
          </p:nvSpPr>
          <p:spPr bwMode="auto">
            <a:xfrm>
              <a:off x="681" y="874"/>
              <a:ext cx="336" cy="46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81"/>
            <p:cNvSpPr>
              <a:spLocks noChangeShapeType="1"/>
            </p:cNvSpPr>
            <p:nvPr/>
          </p:nvSpPr>
          <p:spPr bwMode="auto">
            <a:xfrm>
              <a:off x="693" y="1090"/>
              <a:ext cx="192" cy="2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 name="Object 32"/>
            <p:cNvGraphicFramePr>
              <a:graphicFrameLocks noChangeAspect="1"/>
            </p:cNvGraphicFramePr>
            <p:nvPr/>
          </p:nvGraphicFramePr>
          <p:xfrm>
            <a:off x="765" y="1025"/>
            <a:ext cx="104" cy="272"/>
          </p:xfrm>
          <a:graphic>
            <a:graphicData uri="http://schemas.openxmlformats.org/presentationml/2006/ole">
              <mc:AlternateContent xmlns:mc="http://schemas.openxmlformats.org/markup-compatibility/2006">
                <mc:Choice xmlns:v="urn:schemas-microsoft-com:vml" Requires="v">
                  <p:oleObj spid="_x0000_s10360" r:id="rId14" imgW="158400" imgH="450000" progId="Equation.3">
                    <p:embed/>
                  </p:oleObj>
                </mc:Choice>
                <mc:Fallback>
                  <p:oleObj r:id="rId14" imgW="158400" imgH="4500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5" y="1025"/>
                          <a:ext cx="1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33"/>
            <p:cNvGraphicFramePr>
              <a:graphicFrameLocks noChangeAspect="1"/>
            </p:cNvGraphicFramePr>
            <p:nvPr/>
          </p:nvGraphicFramePr>
          <p:xfrm>
            <a:off x="901" y="980"/>
            <a:ext cx="104" cy="272"/>
          </p:xfrm>
          <a:graphic>
            <a:graphicData uri="http://schemas.openxmlformats.org/presentationml/2006/ole">
              <mc:AlternateContent xmlns:mc="http://schemas.openxmlformats.org/markup-compatibility/2006">
                <mc:Choice xmlns:v="urn:schemas-microsoft-com:vml" Requires="v">
                  <p:oleObj spid="_x0000_s10361" r:id="rId16" imgW="158400" imgH="450000" progId="Equation.3">
                    <p:embed/>
                  </p:oleObj>
                </mc:Choice>
                <mc:Fallback>
                  <p:oleObj r:id="rId16" imgW="158400" imgH="4500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1" y="980"/>
                          <a:ext cx="1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 Box 196"/>
            <p:cNvSpPr txBox="1">
              <a:spLocks noChangeArrowheads="1"/>
            </p:cNvSpPr>
            <p:nvPr/>
          </p:nvSpPr>
          <p:spPr bwMode="auto">
            <a:xfrm rot="-1820702">
              <a:off x="961" y="1216"/>
              <a:ext cx="35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b="1" i="1">
                  <a:solidFill>
                    <a:srgbClr val="008000"/>
                  </a:solidFill>
                  <a:latin typeface="Times New Roman" panose="02020603050405020304" pitchFamily="18" charset="0"/>
                  <a:cs typeface="Times New Roman" panose="02020603050405020304" pitchFamily="18" charset="0"/>
                </a:rPr>
                <a:t>a</a:t>
              </a:r>
              <a:r>
                <a:rPr lang="en-US" altLang="zh-CN" sz="2800" b="1">
                  <a:solidFill>
                    <a:srgbClr val="008000"/>
                  </a:solidFill>
                  <a:latin typeface="Times New Roman" panose="02020603050405020304" pitchFamily="18" charset="0"/>
                  <a:cs typeface="Times New Roman" panose="02020603050405020304" pitchFamily="18" charset="0"/>
                </a:rPr>
                <a:t>sin</a:t>
              </a:r>
              <a:r>
                <a:rPr lang="en-US" altLang="zh-CN" sz="2800" b="1" i="1">
                  <a:solidFill>
                    <a:srgbClr val="008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i="1">
                <a:solidFill>
                  <a:srgbClr val="008000"/>
                </a:solidFill>
                <a:latin typeface="Times New Roman" panose="02020603050405020304" pitchFamily="18" charset="0"/>
                <a:cs typeface="Times New Roman" panose="02020603050405020304" pitchFamily="18" charset="0"/>
              </a:endParaRPr>
            </a:p>
          </p:txBody>
        </p:sp>
        <p:sp>
          <p:nvSpPr>
            <p:cNvPr id="39" name="Line 197"/>
            <p:cNvSpPr>
              <a:spLocks noChangeShapeType="1"/>
            </p:cNvSpPr>
            <p:nvPr/>
          </p:nvSpPr>
          <p:spPr bwMode="auto">
            <a:xfrm flipV="1">
              <a:off x="1225" y="953"/>
              <a:ext cx="273" cy="186"/>
            </a:xfrm>
            <a:prstGeom prst="line">
              <a:avLst/>
            </a:prstGeom>
            <a:noFill/>
            <a:ln w="9525">
              <a:solidFill>
                <a:schemeClr val="tx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98"/>
            <p:cNvSpPr>
              <a:spLocks noChangeShapeType="1"/>
            </p:cNvSpPr>
            <p:nvPr/>
          </p:nvSpPr>
          <p:spPr bwMode="auto">
            <a:xfrm flipV="1">
              <a:off x="681" y="1361"/>
              <a:ext cx="200" cy="13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 name="Object 37"/>
            <p:cNvGraphicFramePr>
              <a:graphicFrameLocks noChangeAspect="1"/>
            </p:cNvGraphicFramePr>
            <p:nvPr/>
          </p:nvGraphicFramePr>
          <p:xfrm>
            <a:off x="1037" y="934"/>
            <a:ext cx="104" cy="272"/>
          </p:xfrm>
          <a:graphic>
            <a:graphicData uri="http://schemas.openxmlformats.org/presentationml/2006/ole">
              <mc:AlternateContent xmlns:mc="http://schemas.openxmlformats.org/markup-compatibility/2006">
                <mc:Choice xmlns:v="urn:schemas-microsoft-com:vml" Requires="v">
                  <p:oleObj spid="_x0000_s10362" r:id="rId18" imgW="158400" imgH="450000" progId="Equation.3">
                    <p:embed/>
                  </p:oleObj>
                </mc:Choice>
                <mc:Fallback>
                  <p:oleObj r:id="rId18" imgW="158400" imgH="4500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37" y="934"/>
                          <a:ext cx="1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Rectangle 203"/>
            <p:cNvSpPr>
              <a:spLocks noChangeArrowheads="1"/>
            </p:cNvSpPr>
            <p:nvPr/>
          </p:nvSpPr>
          <p:spPr bwMode="auto">
            <a:xfrm>
              <a:off x="0" y="0"/>
              <a:ext cx="1543" cy="1542"/>
            </a:xfrm>
            <a:prstGeom prst="rect">
              <a:avLst/>
            </a:prstGeom>
            <a:noFill/>
            <a:ln w="28575">
              <a:solidFill>
                <a:srgbClr val="99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cs typeface="Times New Roman" panose="02020603050405020304" pitchFamily="18" charset="0"/>
              </a:endParaRPr>
            </a:p>
          </p:txBody>
        </p:sp>
      </p:grpSp>
      <p:sp>
        <p:nvSpPr>
          <p:cNvPr id="57" name="五角星 56"/>
          <p:cNvSpPr/>
          <p:nvPr/>
        </p:nvSpPr>
        <p:spPr>
          <a:xfrm>
            <a:off x="7517121" y="2982357"/>
            <a:ext cx="1494164" cy="1295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416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41" y="543822"/>
            <a:ext cx="8678486" cy="157184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46" y="3045163"/>
            <a:ext cx="8421275" cy="2210108"/>
          </a:xfrm>
          <a:prstGeom prst="rect">
            <a:avLst/>
          </a:prstGeom>
        </p:spPr>
      </p:pic>
      <p:sp>
        <p:nvSpPr>
          <p:cNvPr id="4" name="文本框 3"/>
          <p:cNvSpPr txBox="1"/>
          <p:nvPr/>
        </p:nvSpPr>
        <p:spPr>
          <a:xfrm>
            <a:off x="0" y="463640"/>
            <a:ext cx="601447" cy="584775"/>
          </a:xfrm>
          <a:prstGeom prst="rect">
            <a:avLst/>
          </a:prstGeom>
          <a:noFill/>
        </p:spPr>
        <p:txBody>
          <a:bodyPr wrap="none" rtlCol="0">
            <a:spAutoFit/>
          </a:bodyPr>
          <a:lstStyle/>
          <a:p>
            <a:r>
              <a:rPr lang="en-US" altLang="zh-CN" sz="3200" b="1" dirty="0" smtClean="0"/>
              <a:t>10</a:t>
            </a:r>
            <a:endParaRPr lang="zh-CN" altLang="en-US" sz="3200" b="1" dirty="0"/>
          </a:p>
        </p:txBody>
      </p:sp>
      <p:sp>
        <p:nvSpPr>
          <p:cNvPr id="5" name="文本框 4"/>
          <p:cNvSpPr txBox="1"/>
          <p:nvPr/>
        </p:nvSpPr>
        <p:spPr>
          <a:xfrm>
            <a:off x="8110820" y="1516275"/>
            <a:ext cx="442750" cy="646331"/>
          </a:xfrm>
          <a:prstGeom prst="rect">
            <a:avLst/>
          </a:prstGeom>
          <a:noFill/>
        </p:spPr>
        <p:txBody>
          <a:bodyPr wrap="none" rtlCol="0">
            <a:spAutoFit/>
          </a:bodyPr>
          <a:lstStyle/>
          <a:p>
            <a:r>
              <a:rPr lang="en-US" altLang="zh-CN" sz="3600" b="1" dirty="0" smtClean="0">
                <a:solidFill>
                  <a:srgbClr val="FF0000"/>
                </a:solidFill>
              </a:rPr>
              <a:t>B</a:t>
            </a:r>
            <a:endParaRPr lang="zh-CN" altLang="en-US" sz="3600" b="1" dirty="0">
              <a:solidFill>
                <a:srgbClr val="FF0000"/>
              </a:solidFill>
            </a:endParaRPr>
          </a:p>
        </p:txBody>
      </p:sp>
      <p:sp>
        <p:nvSpPr>
          <p:cNvPr id="6" name="文本框 5"/>
          <p:cNvSpPr txBox="1"/>
          <p:nvPr/>
        </p:nvSpPr>
        <p:spPr>
          <a:xfrm>
            <a:off x="90178" y="2916375"/>
            <a:ext cx="601447" cy="584775"/>
          </a:xfrm>
          <a:prstGeom prst="rect">
            <a:avLst/>
          </a:prstGeom>
          <a:noFill/>
        </p:spPr>
        <p:txBody>
          <a:bodyPr wrap="none" rtlCol="0">
            <a:spAutoFit/>
          </a:bodyPr>
          <a:lstStyle/>
          <a:p>
            <a:r>
              <a:rPr lang="en-US" altLang="zh-CN" sz="3200" b="1" dirty="0" smtClean="0"/>
              <a:t>11</a:t>
            </a:r>
            <a:endParaRPr lang="zh-CN" altLang="en-US" sz="3200" b="1" dirty="0"/>
          </a:p>
        </p:txBody>
      </p:sp>
      <p:sp>
        <p:nvSpPr>
          <p:cNvPr id="7" name="文本框 6"/>
          <p:cNvSpPr txBox="1"/>
          <p:nvPr/>
        </p:nvSpPr>
        <p:spPr>
          <a:xfrm>
            <a:off x="8288371" y="5491497"/>
            <a:ext cx="442750" cy="646331"/>
          </a:xfrm>
          <a:prstGeom prst="rect">
            <a:avLst/>
          </a:prstGeom>
          <a:noFill/>
        </p:spPr>
        <p:txBody>
          <a:bodyPr wrap="none" rtlCol="0">
            <a:spAutoFit/>
          </a:bodyPr>
          <a:lstStyle/>
          <a:p>
            <a:r>
              <a:rPr lang="en-US" altLang="zh-CN" sz="3600" b="1" dirty="0" smtClean="0">
                <a:solidFill>
                  <a:srgbClr val="FF0000"/>
                </a:solidFill>
              </a:rPr>
              <a:t>B</a:t>
            </a:r>
            <a:endParaRPr lang="zh-CN" altLang="en-US" sz="3600" b="1" dirty="0">
              <a:solidFill>
                <a:srgbClr val="FF0000"/>
              </a:solidFill>
            </a:endParaRPr>
          </a:p>
        </p:txBody>
      </p:sp>
    </p:spTree>
    <p:extLst>
      <p:ext uri="{BB962C8B-B14F-4D97-AF65-F5344CB8AC3E}">
        <p14:creationId xmlns:p14="http://schemas.microsoft.com/office/powerpoint/2010/main" val="115970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a:spLocks noChangeArrowheads="1"/>
          </p:cNvSpPr>
          <p:nvPr/>
        </p:nvSpPr>
        <p:spPr bwMode="auto">
          <a:xfrm>
            <a:off x="0" y="0"/>
            <a:ext cx="6567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0000FF"/>
                </a:solidFill>
                <a:latin typeface="Times New Roman" panose="02020603050405020304" pitchFamily="18" charset="0"/>
                <a:cs typeface="Times New Roman" panose="02020603050405020304" pitchFamily="18" charset="0"/>
              </a:rPr>
              <a:t>条纹的位置</a:t>
            </a:r>
            <a:r>
              <a:rPr lang="en-US" altLang="zh-CN" b="1" i="1" dirty="0">
                <a:solidFill>
                  <a:srgbClr val="0000FF"/>
                </a:solidFill>
                <a:latin typeface="Times New Roman" panose="02020603050405020304" pitchFamily="18" charset="0"/>
                <a:cs typeface="Times New Roman" panose="02020603050405020304" pitchFamily="18" charset="0"/>
              </a:rPr>
              <a:t>x</a:t>
            </a:r>
            <a:r>
              <a:rPr lang="zh-CN" altLang="en-US" b="1" dirty="0">
                <a:solidFill>
                  <a:srgbClr val="0000FF"/>
                </a:solidFill>
                <a:latin typeface="Times New Roman" panose="02020603050405020304" pitchFamily="18" charset="0"/>
                <a:cs typeface="Times New Roman" panose="02020603050405020304" pitchFamily="18" charset="0"/>
              </a:rPr>
              <a:t>与衍射角</a:t>
            </a:r>
            <a:r>
              <a:rPr lang="zh-CN" altLang="en-US"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dirty="0">
                <a:solidFill>
                  <a:srgbClr val="0000FF"/>
                </a:solidFill>
                <a:latin typeface="Times New Roman" panose="02020603050405020304" pitchFamily="18" charset="0"/>
                <a:cs typeface="Times New Roman" panose="02020603050405020304" pitchFamily="18" charset="0"/>
              </a:rPr>
              <a:t>的对应关系</a:t>
            </a:r>
          </a:p>
        </p:txBody>
      </p:sp>
      <p:graphicFrame>
        <p:nvGraphicFramePr>
          <p:cNvPr id="47" name="Object 47"/>
          <p:cNvGraphicFramePr>
            <a:graphicFrameLocks noChangeAspect="1"/>
          </p:cNvGraphicFramePr>
          <p:nvPr>
            <p:extLst>
              <p:ext uri="{D42A27DB-BD31-4B8C-83A1-F6EECF244321}">
                <p14:modId xmlns:p14="http://schemas.microsoft.com/office/powerpoint/2010/main" val="3975523787"/>
              </p:ext>
            </p:extLst>
          </p:nvPr>
        </p:nvGraphicFramePr>
        <p:xfrm>
          <a:off x="62001" y="1903347"/>
          <a:ext cx="3001700" cy="1213338"/>
        </p:xfrm>
        <a:graphic>
          <a:graphicData uri="http://schemas.openxmlformats.org/presentationml/2006/ole">
            <mc:AlternateContent xmlns:mc="http://schemas.openxmlformats.org/markup-compatibility/2006">
              <mc:Choice xmlns:v="urn:schemas-microsoft-com:vml" Requires="v">
                <p:oleObj spid="_x0000_s11338" r:id="rId3" imgW="1079969" imgH="419282" progId="Equation.DSMT4">
                  <p:embed/>
                </p:oleObj>
              </mc:Choice>
              <mc:Fallback>
                <p:oleObj r:id="rId3" imgW="1079969" imgH="41928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1" y="1903347"/>
                        <a:ext cx="3001700" cy="1213338"/>
                      </a:xfrm>
                      <a:prstGeom prst="rect">
                        <a:avLst/>
                      </a:prstGeom>
                      <a:noFill/>
                      <a:ln>
                        <a:noFill/>
                      </a:ln>
                    </p:spPr>
                  </p:pic>
                </p:oleObj>
              </mc:Fallback>
            </mc:AlternateContent>
          </a:graphicData>
        </a:graphic>
      </p:graphicFrame>
      <p:pic>
        <p:nvPicPr>
          <p:cNvPr id="48" name="图片 47"/>
          <p:cNvPicPr>
            <a:picLocks noChangeAspect="1"/>
          </p:cNvPicPr>
          <p:nvPr/>
        </p:nvPicPr>
        <p:blipFill>
          <a:blip r:embed="rId5"/>
          <a:stretch>
            <a:fillRect/>
          </a:stretch>
        </p:blipFill>
        <p:spPr>
          <a:xfrm>
            <a:off x="97231" y="451442"/>
            <a:ext cx="3384784" cy="1836485"/>
          </a:xfrm>
          <a:prstGeom prst="rect">
            <a:avLst/>
          </a:prstGeom>
        </p:spPr>
      </p:pic>
      <p:graphicFrame>
        <p:nvGraphicFramePr>
          <p:cNvPr id="50" name="Object 3"/>
          <p:cNvGraphicFramePr>
            <a:graphicFrameLocks noChangeAspect="1"/>
          </p:cNvGraphicFramePr>
          <p:nvPr>
            <p:extLst>
              <p:ext uri="{D42A27DB-BD31-4B8C-83A1-F6EECF244321}">
                <p14:modId xmlns:p14="http://schemas.microsoft.com/office/powerpoint/2010/main" val="733806449"/>
              </p:ext>
            </p:extLst>
          </p:nvPr>
        </p:nvGraphicFramePr>
        <p:xfrm>
          <a:off x="1903591" y="3663151"/>
          <a:ext cx="4776788" cy="650875"/>
        </p:xfrm>
        <a:graphic>
          <a:graphicData uri="http://schemas.openxmlformats.org/presentationml/2006/ole">
            <mc:AlternateContent xmlns:mc="http://schemas.openxmlformats.org/markup-compatibility/2006">
              <mc:Choice xmlns:v="urn:schemas-microsoft-com:vml" Requires="v">
                <p:oleObj spid="_x0000_s11339" r:id="rId6" imgW="1804183" imgH="228699" progId="Equation.DSMT4">
                  <p:embed/>
                </p:oleObj>
              </mc:Choice>
              <mc:Fallback>
                <p:oleObj r:id="rId6" imgW="1804183" imgH="22869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3591" y="3663151"/>
                        <a:ext cx="47767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4"/>
          <p:cNvGraphicFramePr>
            <a:graphicFrameLocks noChangeAspect="1"/>
          </p:cNvGraphicFramePr>
          <p:nvPr>
            <p:extLst>
              <p:ext uri="{D42A27DB-BD31-4B8C-83A1-F6EECF244321}">
                <p14:modId xmlns:p14="http://schemas.microsoft.com/office/powerpoint/2010/main" val="13794026"/>
              </p:ext>
            </p:extLst>
          </p:nvPr>
        </p:nvGraphicFramePr>
        <p:xfrm>
          <a:off x="1903591" y="4904576"/>
          <a:ext cx="5889625" cy="644525"/>
        </p:xfrm>
        <a:graphic>
          <a:graphicData uri="http://schemas.openxmlformats.org/presentationml/2006/ole">
            <mc:AlternateContent xmlns:mc="http://schemas.openxmlformats.org/markup-compatibility/2006">
              <mc:Choice xmlns:v="urn:schemas-microsoft-com:vml" Requires="v">
                <p:oleObj spid="_x0000_s11340" r:id="rId8" imgW="2261582" imgH="228699" progId="Equation.DSMT4">
                  <p:embed/>
                </p:oleObj>
              </mc:Choice>
              <mc:Fallback>
                <p:oleObj r:id="rId8" imgW="2261582" imgH="22869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3591" y="4904576"/>
                        <a:ext cx="58896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Text Box 17"/>
          <p:cNvSpPr txBox="1">
            <a:spLocks noChangeArrowheads="1"/>
          </p:cNvSpPr>
          <p:nvPr/>
        </p:nvSpPr>
        <p:spPr bwMode="auto">
          <a:xfrm>
            <a:off x="390704" y="3090064"/>
            <a:ext cx="33131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a:solidFill>
                  <a:srgbClr val="FF0000"/>
                </a:solidFill>
                <a:latin typeface="Times New Roman" panose="02020603050405020304" pitchFamily="18" charset="0"/>
              </a:rPr>
              <a:t>暗纹中心位置</a:t>
            </a:r>
          </a:p>
        </p:txBody>
      </p:sp>
      <p:sp>
        <p:nvSpPr>
          <p:cNvPr id="53" name="Text Box 24"/>
          <p:cNvSpPr txBox="1">
            <a:spLocks noChangeArrowheads="1"/>
          </p:cNvSpPr>
          <p:nvPr/>
        </p:nvSpPr>
        <p:spPr bwMode="auto">
          <a:xfrm>
            <a:off x="390704" y="4314026"/>
            <a:ext cx="3313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a:solidFill>
                  <a:srgbClr val="FF0000"/>
                </a:solidFill>
                <a:latin typeface="Times New Roman" panose="02020603050405020304" pitchFamily="18" charset="0"/>
              </a:rPr>
              <a:t>明纹中心位置</a:t>
            </a:r>
          </a:p>
        </p:txBody>
      </p:sp>
      <p:sp>
        <p:nvSpPr>
          <p:cNvPr id="54" name="矩形 1"/>
          <p:cNvSpPr>
            <a:spLocks noChangeArrowheads="1"/>
          </p:cNvSpPr>
          <p:nvPr/>
        </p:nvSpPr>
        <p:spPr bwMode="auto">
          <a:xfrm>
            <a:off x="390704" y="3018626"/>
            <a:ext cx="7993062" cy="2663825"/>
          </a:xfrm>
          <a:prstGeom prst="rect">
            <a:avLst/>
          </a:prstGeom>
          <a:noFill/>
          <a:ln w="6350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b="1">
              <a:latin typeface="Times New Roman" panose="02020603050405020304" pitchFamily="18" charset="0"/>
            </a:endParaRPr>
          </a:p>
        </p:txBody>
      </p:sp>
      <p:grpSp>
        <p:nvGrpSpPr>
          <p:cNvPr id="55" name="Group 3"/>
          <p:cNvGrpSpPr>
            <a:grpSpLocks/>
          </p:cNvGrpSpPr>
          <p:nvPr/>
        </p:nvGrpSpPr>
        <p:grpSpPr bwMode="auto">
          <a:xfrm>
            <a:off x="3759658" y="419115"/>
            <a:ext cx="3886200" cy="1346993"/>
            <a:chOff x="0" y="204677"/>
            <a:chExt cx="3886200" cy="1346993"/>
          </a:xfrm>
        </p:grpSpPr>
        <p:graphicFrame>
          <p:nvGraphicFramePr>
            <p:cNvPr id="56" name="Object 9"/>
            <p:cNvGraphicFramePr>
              <a:graphicFrameLocks noChangeAspect="1"/>
            </p:cNvGraphicFramePr>
            <p:nvPr>
              <p:extLst>
                <p:ext uri="{D42A27DB-BD31-4B8C-83A1-F6EECF244321}">
                  <p14:modId xmlns:p14="http://schemas.microsoft.com/office/powerpoint/2010/main" val="4204246778"/>
                </p:ext>
              </p:extLst>
            </p:nvPr>
          </p:nvGraphicFramePr>
          <p:xfrm>
            <a:off x="0" y="204677"/>
            <a:ext cx="3311525" cy="952500"/>
          </p:xfrm>
          <a:graphic>
            <a:graphicData uri="http://schemas.openxmlformats.org/presentationml/2006/ole">
              <mc:AlternateContent xmlns:mc="http://schemas.openxmlformats.org/markup-compatibility/2006">
                <mc:Choice xmlns:v="urn:schemas-microsoft-com:vml" Requires="v">
                  <p:oleObj spid="_x0000_s11341" r:id="rId10" imgW="1374583" imgH="394556" progId="Equation.3">
                    <p:embed/>
                  </p:oleObj>
                </mc:Choice>
                <mc:Fallback>
                  <p:oleObj r:id="rId10" imgW="1374583" imgH="394556"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04677"/>
                          <a:ext cx="3311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 name="Text Box 8"/>
            <p:cNvSpPr txBox="1">
              <a:spLocks noChangeArrowheads="1"/>
            </p:cNvSpPr>
            <p:nvPr/>
          </p:nvSpPr>
          <p:spPr bwMode="auto">
            <a:xfrm>
              <a:off x="0" y="967470"/>
              <a:ext cx="388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b="1" dirty="0">
                  <a:solidFill>
                    <a:srgbClr val="0000CC"/>
                  </a:solidFill>
                  <a:latin typeface="Times New Roman" panose="02020603050405020304" pitchFamily="18" charset="0"/>
                  <a:cs typeface="Times New Roman" panose="02020603050405020304" pitchFamily="18" charset="0"/>
                </a:rPr>
                <a:t>干涉相消（暗纹中心）</a:t>
              </a:r>
              <a:endParaRPr lang="zh-CN" altLang="en-US" b="1" dirty="0">
                <a:solidFill>
                  <a:srgbClr val="0000FF"/>
                </a:solidFill>
                <a:latin typeface="Times New Roman" panose="02020603050405020304" pitchFamily="18" charset="0"/>
                <a:cs typeface="Times New Roman" panose="02020603050405020304" pitchFamily="18" charset="0"/>
              </a:endParaRPr>
            </a:p>
          </p:txBody>
        </p:sp>
      </p:grpSp>
      <p:grpSp>
        <p:nvGrpSpPr>
          <p:cNvPr id="58" name="Group 6"/>
          <p:cNvGrpSpPr>
            <a:grpSpLocks/>
          </p:cNvGrpSpPr>
          <p:nvPr/>
        </p:nvGrpSpPr>
        <p:grpSpPr bwMode="auto">
          <a:xfrm>
            <a:off x="3759658" y="1698872"/>
            <a:ext cx="4624108" cy="1317442"/>
            <a:chOff x="0" y="0"/>
            <a:chExt cx="4624108" cy="1316520"/>
          </a:xfrm>
        </p:grpSpPr>
        <p:graphicFrame>
          <p:nvGraphicFramePr>
            <p:cNvPr id="59" name="Object 12"/>
            <p:cNvGraphicFramePr>
              <a:graphicFrameLocks noChangeAspect="1"/>
            </p:cNvGraphicFramePr>
            <p:nvPr/>
          </p:nvGraphicFramePr>
          <p:xfrm>
            <a:off x="0" y="0"/>
            <a:ext cx="3276302" cy="945488"/>
          </p:xfrm>
          <a:graphic>
            <a:graphicData uri="http://schemas.openxmlformats.org/presentationml/2006/ole">
              <mc:AlternateContent xmlns:mc="http://schemas.openxmlformats.org/markup-compatibility/2006">
                <mc:Choice xmlns:v="urn:schemas-microsoft-com:vml" Requires="v">
                  <p:oleObj spid="_x0000_s11342" r:id="rId12" imgW="1272209" imgH="394385" progId="Equation.3">
                    <p:embed/>
                  </p:oleObj>
                </mc:Choice>
                <mc:Fallback>
                  <p:oleObj r:id="rId12" imgW="1272209" imgH="39438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3276302" cy="94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 name="Text Box 11"/>
            <p:cNvSpPr txBox="1">
              <a:spLocks noChangeArrowheads="1"/>
            </p:cNvSpPr>
            <p:nvPr/>
          </p:nvSpPr>
          <p:spPr bwMode="auto">
            <a:xfrm>
              <a:off x="42583" y="730733"/>
              <a:ext cx="4581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b="1" dirty="0">
                  <a:solidFill>
                    <a:srgbClr val="CC0000"/>
                  </a:solidFill>
                  <a:latin typeface="Times New Roman" panose="02020603050405020304" pitchFamily="18" charset="0"/>
                  <a:cs typeface="Times New Roman" panose="02020603050405020304" pitchFamily="18" charset="0"/>
                </a:rPr>
                <a:t>干涉加强（明纹中心）</a:t>
              </a:r>
            </a:p>
          </p:txBody>
        </p:sp>
      </p:grpSp>
      <p:sp>
        <p:nvSpPr>
          <p:cNvPr id="64" name="Text Box 20"/>
          <p:cNvSpPr txBox="1">
            <a:spLocks noChangeArrowheads="1"/>
          </p:cNvSpPr>
          <p:nvPr/>
        </p:nvSpPr>
        <p:spPr bwMode="auto">
          <a:xfrm>
            <a:off x="259455" y="5693563"/>
            <a:ext cx="435118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b="1" dirty="0" smtClean="0">
                <a:solidFill>
                  <a:srgbClr val="000404"/>
                </a:solidFill>
                <a:latin typeface="Times New Roman" panose="02020603050405020304" pitchFamily="18" charset="0"/>
              </a:rPr>
              <a:t>任意</a:t>
            </a:r>
            <a:r>
              <a:rPr lang="zh-CN" altLang="en-US" b="1" dirty="0">
                <a:solidFill>
                  <a:srgbClr val="000404"/>
                </a:solidFill>
                <a:latin typeface="Times New Roman" panose="02020603050405020304" pitchFamily="18" charset="0"/>
              </a:rPr>
              <a:t>两相邻暗纹的间距</a:t>
            </a:r>
            <a:r>
              <a:rPr lang="en-US" altLang="zh-CN" b="1" dirty="0">
                <a:solidFill>
                  <a:srgbClr val="000404"/>
                </a:solidFill>
                <a:latin typeface="Times New Roman" panose="02020603050405020304" pitchFamily="18" charset="0"/>
              </a:rPr>
              <a:t>( </a:t>
            </a:r>
            <a:r>
              <a:rPr lang="zh-CN" altLang="en-US" b="1" dirty="0">
                <a:solidFill>
                  <a:srgbClr val="000404"/>
                </a:solidFill>
                <a:latin typeface="Times New Roman" panose="02020603050405020304" pitchFamily="18" charset="0"/>
              </a:rPr>
              <a:t>或明纹宽度 </a:t>
            </a:r>
            <a:r>
              <a:rPr lang="en-US" altLang="zh-CN" b="1" dirty="0">
                <a:solidFill>
                  <a:srgbClr val="000404"/>
                </a:solidFill>
                <a:latin typeface="Times New Roman" panose="02020603050405020304" pitchFamily="18" charset="0"/>
              </a:rPr>
              <a:t>)</a:t>
            </a:r>
            <a:r>
              <a:rPr lang="zh-CN" altLang="en-US" b="1" dirty="0">
                <a:solidFill>
                  <a:srgbClr val="000404"/>
                </a:solidFill>
                <a:latin typeface="Times New Roman" panose="02020603050405020304" pitchFamily="18" charset="0"/>
              </a:rPr>
              <a:t>：</a:t>
            </a:r>
          </a:p>
        </p:txBody>
      </p:sp>
      <p:graphicFrame>
        <p:nvGraphicFramePr>
          <p:cNvPr id="65" name="Object 4"/>
          <p:cNvGraphicFramePr>
            <a:graphicFrameLocks noChangeAspect="1"/>
          </p:cNvGraphicFramePr>
          <p:nvPr>
            <p:extLst>
              <p:ext uri="{D42A27DB-BD31-4B8C-83A1-F6EECF244321}">
                <p14:modId xmlns:p14="http://schemas.microsoft.com/office/powerpoint/2010/main" val="3147154298"/>
              </p:ext>
            </p:extLst>
          </p:nvPr>
        </p:nvGraphicFramePr>
        <p:xfrm>
          <a:off x="4797569" y="5776907"/>
          <a:ext cx="3097213" cy="957262"/>
        </p:xfrm>
        <a:graphic>
          <a:graphicData uri="http://schemas.openxmlformats.org/presentationml/2006/ole">
            <mc:AlternateContent xmlns:mc="http://schemas.openxmlformats.org/markup-compatibility/2006">
              <mc:Choice xmlns:v="urn:schemas-microsoft-com:vml" Requires="v">
                <p:oleObj spid="_x0000_s11343" r:id="rId14" imgW="1384300" imgH="393700" progId="Equation.DSMT4">
                  <p:embed/>
                </p:oleObj>
              </mc:Choice>
              <mc:Fallback>
                <p:oleObj r:id="rId14" imgW="1384300" imgH="3937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97569" y="5776907"/>
                        <a:ext cx="3097213" cy="957262"/>
                      </a:xfrm>
                      <a:prstGeom prst="rect">
                        <a:avLst/>
                      </a:prstGeom>
                      <a:noFill/>
                      <a:ln w="25400">
                        <a:solidFill>
                          <a:srgbClr val="FFC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五角星 17"/>
          <p:cNvSpPr/>
          <p:nvPr/>
        </p:nvSpPr>
        <p:spPr>
          <a:xfrm>
            <a:off x="7585360" y="152812"/>
            <a:ext cx="1494164" cy="1295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90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par>
                                <p:cTn id="13" presetID="2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down)">
                                      <p:cBhvr>
                                        <p:cTn id="25" dur="500"/>
                                        <p:tgtEl>
                                          <p:spTgt spid="5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11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left)">
                                      <p:cBhvr>
                                        <p:cTn id="34" dur="1000"/>
                                        <p:tgtEl>
                                          <p:spTgt spid="53"/>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11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down)">
                                      <p:cBhvr>
                                        <p:cTn id="43" dur="500"/>
                                        <p:tgtEl>
                                          <p:spTgt spid="5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10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wipe(left)">
                                      <p:cBhvr>
                                        <p:cTn id="51"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52" grpId="0" autoUpdateAnimBg="0"/>
      <p:bldP spid="53" grpId="0" autoUpdateAnimBg="0"/>
      <p:bldP spid="54" grpId="0" animBg="1" autoUpdateAnimBg="0"/>
      <p:bldP spid="6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3" y="1074839"/>
            <a:ext cx="8830907" cy="2962688"/>
          </a:xfrm>
          <a:prstGeom prst="rect">
            <a:avLst/>
          </a:prstGeom>
        </p:spPr>
      </p:pic>
      <p:sp>
        <p:nvSpPr>
          <p:cNvPr id="3" name="文本框 2"/>
          <p:cNvSpPr txBox="1"/>
          <p:nvPr/>
        </p:nvSpPr>
        <p:spPr>
          <a:xfrm>
            <a:off x="206088" y="933028"/>
            <a:ext cx="601447" cy="584775"/>
          </a:xfrm>
          <a:prstGeom prst="rect">
            <a:avLst/>
          </a:prstGeom>
          <a:noFill/>
        </p:spPr>
        <p:txBody>
          <a:bodyPr wrap="none" rtlCol="0">
            <a:spAutoFit/>
          </a:bodyPr>
          <a:lstStyle/>
          <a:p>
            <a:r>
              <a:rPr lang="en-US" altLang="zh-CN" sz="3200" b="1" dirty="0" smtClean="0"/>
              <a:t>12</a:t>
            </a:r>
            <a:endParaRPr lang="zh-CN" altLang="en-US" sz="3200" b="1" dirty="0"/>
          </a:p>
        </p:txBody>
      </p:sp>
      <p:sp>
        <p:nvSpPr>
          <p:cNvPr id="4" name="文本框 3"/>
          <p:cNvSpPr txBox="1"/>
          <p:nvPr/>
        </p:nvSpPr>
        <p:spPr>
          <a:xfrm>
            <a:off x="8159583" y="3533007"/>
            <a:ext cx="442750" cy="646331"/>
          </a:xfrm>
          <a:prstGeom prst="rect">
            <a:avLst/>
          </a:prstGeom>
          <a:noFill/>
        </p:spPr>
        <p:txBody>
          <a:bodyPr wrap="none" rtlCol="0">
            <a:spAutoFit/>
          </a:bodyPr>
          <a:lstStyle/>
          <a:p>
            <a:r>
              <a:rPr lang="en-US" altLang="zh-CN" sz="3600" b="1" dirty="0" smtClean="0">
                <a:solidFill>
                  <a:srgbClr val="FF0000"/>
                </a:solidFill>
              </a:rPr>
              <a:t>C</a:t>
            </a:r>
            <a:endParaRPr lang="zh-CN" altLang="en-US" sz="3600" b="1" dirty="0">
              <a:solidFill>
                <a:srgbClr val="FF0000"/>
              </a:solidFill>
            </a:endParaRPr>
          </a:p>
        </p:txBody>
      </p:sp>
    </p:spTree>
    <p:extLst>
      <p:ext uri="{BB962C8B-B14F-4D97-AF65-F5344CB8AC3E}">
        <p14:creationId xmlns:p14="http://schemas.microsoft.com/office/powerpoint/2010/main" val="202618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538163" y="639763"/>
            <a:ext cx="5905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b="1" dirty="0" smtClean="0">
                <a:solidFill>
                  <a:srgbClr val="FF0000"/>
                </a:solidFill>
                <a:latin typeface="Times New Roman" panose="02020603050405020304" pitchFamily="18" charset="0"/>
              </a:rPr>
              <a:t>中央</a:t>
            </a:r>
            <a:r>
              <a:rPr lang="zh-CN" altLang="en-US" b="1" dirty="0">
                <a:solidFill>
                  <a:srgbClr val="FF0000"/>
                </a:solidFill>
                <a:latin typeface="Times New Roman" panose="02020603050405020304" pitchFamily="18" charset="0"/>
              </a:rPr>
              <a:t>明条纹的半角宽度</a:t>
            </a:r>
          </a:p>
        </p:txBody>
      </p:sp>
      <p:graphicFrame>
        <p:nvGraphicFramePr>
          <p:cNvPr id="3" name="Object 6"/>
          <p:cNvGraphicFramePr>
            <a:graphicFrameLocks noChangeAspect="1"/>
          </p:cNvGraphicFramePr>
          <p:nvPr>
            <p:extLst>
              <p:ext uri="{D42A27DB-BD31-4B8C-83A1-F6EECF244321}">
                <p14:modId xmlns:p14="http://schemas.microsoft.com/office/powerpoint/2010/main" val="516885730"/>
              </p:ext>
            </p:extLst>
          </p:nvPr>
        </p:nvGraphicFramePr>
        <p:xfrm>
          <a:off x="3245253" y="1022350"/>
          <a:ext cx="2503488" cy="1158875"/>
        </p:xfrm>
        <a:graphic>
          <a:graphicData uri="http://schemas.openxmlformats.org/presentationml/2006/ole">
            <mc:AlternateContent xmlns:mc="http://schemas.openxmlformats.org/markup-compatibility/2006">
              <mc:Choice xmlns:v="urn:schemas-microsoft-com:vml" Requires="v">
                <p:oleObj spid="_x0000_s12424" r:id="rId3" imgW="891000" imgH="410040" progId="Equation.3">
                  <p:embed/>
                </p:oleObj>
              </mc:Choice>
              <mc:Fallback>
                <p:oleObj r:id="rId3" imgW="891000" imgH="410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253" y="1022350"/>
                        <a:ext cx="2503488"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50"/>
          <p:cNvSpPr txBox="1">
            <a:spLocks noChangeArrowheads="1"/>
          </p:cNvSpPr>
          <p:nvPr/>
        </p:nvSpPr>
        <p:spPr bwMode="auto">
          <a:xfrm>
            <a:off x="868766" y="2260600"/>
            <a:ext cx="80645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en-US" altLang="zh-CN" b="1" dirty="0">
                <a:solidFill>
                  <a:srgbClr val="0000FF"/>
                </a:solidFill>
                <a:latin typeface="Times New Roman" panose="02020603050405020304" pitchFamily="18" charset="0"/>
              </a:rPr>
              <a:t>        </a:t>
            </a:r>
            <a:r>
              <a:rPr lang="zh-CN" altLang="en-US" b="1" dirty="0">
                <a:solidFill>
                  <a:srgbClr val="000000"/>
                </a:solidFill>
                <a:latin typeface="Times New Roman" panose="02020603050405020304" pitchFamily="18" charset="0"/>
              </a:rPr>
              <a:t>把第一级暗条纹所对应的衍射角</a:t>
            </a:r>
            <a:r>
              <a:rPr lang="zh-CN" altLang="en-US" b="1"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dirty="0">
                <a:solidFill>
                  <a:srgbClr val="000000"/>
                </a:solidFill>
                <a:latin typeface="Times New Roman" panose="02020603050405020304" pitchFamily="18" charset="0"/>
              </a:rPr>
              <a:t>，称为中央明条纹的</a:t>
            </a:r>
            <a:r>
              <a:rPr lang="zh-CN" altLang="en-US" b="1" dirty="0">
                <a:solidFill>
                  <a:srgbClr val="0000FF"/>
                </a:solidFill>
                <a:latin typeface="Times New Roman" panose="02020603050405020304" pitchFamily="18" charset="0"/>
              </a:rPr>
              <a:t>半角宽度。</a:t>
            </a:r>
          </a:p>
        </p:txBody>
      </p:sp>
      <p:graphicFrame>
        <p:nvGraphicFramePr>
          <p:cNvPr id="5" name="Object 5"/>
          <p:cNvGraphicFramePr>
            <a:graphicFrameLocks noChangeAspect="1"/>
          </p:cNvGraphicFramePr>
          <p:nvPr>
            <p:extLst>
              <p:ext uri="{D42A27DB-BD31-4B8C-83A1-F6EECF244321}">
                <p14:modId xmlns:p14="http://schemas.microsoft.com/office/powerpoint/2010/main" val="2032574967"/>
              </p:ext>
            </p:extLst>
          </p:nvPr>
        </p:nvGraphicFramePr>
        <p:xfrm>
          <a:off x="1015337" y="4531519"/>
          <a:ext cx="2374900" cy="1062038"/>
        </p:xfrm>
        <a:graphic>
          <a:graphicData uri="http://schemas.openxmlformats.org/presentationml/2006/ole">
            <mc:AlternateContent xmlns:mc="http://schemas.openxmlformats.org/markup-compatibility/2006">
              <mc:Choice xmlns:v="urn:schemas-microsoft-com:vml" Requires="v">
                <p:oleObj spid="_x0000_s12425" r:id="rId5" imgW="1003300" imgH="393700" progId="Equation.DSMT4">
                  <p:embed/>
                </p:oleObj>
              </mc:Choice>
              <mc:Fallback>
                <p:oleObj r:id="rId5" imgW="10033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5337" y="4531519"/>
                        <a:ext cx="2374900" cy="1062038"/>
                      </a:xfrm>
                      <a:prstGeom prst="rect">
                        <a:avLst/>
                      </a:prstGeom>
                      <a:noFill/>
                      <a:ln w="25400">
                        <a:solidFill>
                          <a:srgbClr val="FFC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97"/>
          <p:cNvSpPr txBox="1">
            <a:spLocks noChangeArrowheads="1"/>
          </p:cNvSpPr>
          <p:nvPr/>
        </p:nvSpPr>
        <p:spPr bwMode="auto">
          <a:xfrm>
            <a:off x="538163" y="3569494"/>
            <a:ext cx="6400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dirty="0">
                <a:solidFill>
                  <a:srgbClr val="FF0000"/>
                </a:solidFill>
                <a:latin typeface="Times New Roman" panose="02020603050405020304" pitchFamily="18" charset="0"/>
              </a:rPr>
              <a:t>屏上中央明条纹的线宽度</a:t>
            </a:r>
            <a:r>
              <a:rPr lang="zh-CN" altLang="en-US" b="1" dirty="0" smtClean="0">
                <a:solidFill>
                  <a:srgbClr val="FF0000"/>
                </a:solidFill>
                <a:latin typeface="Times New Roman" panose="02020603050405020304" pitchFamily="18" charset="0"/>
              </a:rPr>
              <a:t>为</a:t>
            </a:r>
            <a:endParaRPr lang="zh-CN" altLang="en-US" b="1" dirty="0">
              <a:solidFill>
                <a:srgbClr val="FF0000"/>
              </a:solidFill>
              <a:latin typeface="Times New Roman" panose="02020603050405020304" pitchFamily="18" charset="0"/>
            </a:endParaRPr>
          </a:p>
        </p:txBody>
      </p:sp>
      <p:grpSp>
        <p:nvGrpSpPr>
          <p:cNvPr id="13" name="Group 12"/>
          <p:cNvGrpSpPr>
            <a:grpSpLocks/>
          </p:cNvGrpSpPr>
          <p:nvPr/>
        </p:nvGrpSpPr>
        <p:grpSpPr bwMode="auto">
          <a:xfrm>
            <a:off x="4358091" y="3874294"/>
            <a:ext cx="4575175" cy="2376487"/>
            <a:chOff x="0" y="0"/>
            <a:chExt cx="2882" cy="1497"/>
          </a:xfrm>
        </p:grpSpPr>
        <p:sp>
          <p:nvSpPr>
            <p:cNvPr id="14" name="Line 50"/>
            <p:cNvSpPr>
              <a:spLocks noChangeShapeType="1"/>
            </p:cNvSpPr>
            <p:nvPr/>
          </p:nvSpPr>
          <p:spPr bwMode="auto">
            <a:xfrm>
              <a:off x="21" y="1118"/>
              <a:ext cx="192" cy="0"/>
            </a:xfrm>
            <a:prstGeom prst="line">
              <a:avLst/>
            </a:prstGeom>
            <a:noFill/>
            <a:ln w="12700">
              <a:solidFill>
                <a:srgbClr val="00040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51"/>
            <p:cNvSpPr>
              <a:spLocks noChangeShapeType="1"/>
            </p:cNvSpPr>
            <p:nvPr/>
          </p:nvSpPr>
          <p:spPr bwMode="auto">
            <a:xfrm>
              <a:off x="21" y="470"/>
              <a:ext cx="192" cy="0"/>
            </a:xfrm>
            <a:prstGeom prst="line">
              <a:avLst/>
            </a:prstGeom>
            <a:noFill/>
            <a:ln w="12700">
              <a:solidFill>
                <a:srgbClr val="00040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52"/>
            <p:cNvSpPr>
              <a:spLocks noChangeShapeType="1"/>
            </p:cNvSpPr>
            <p:nvPr/>
          </p:nvSpPr>
          <p:spPr bwMode="auto">
            <a:xfrm>
              <a:off x="2661" y="807"/>
              <a:ext cx="192" cy="0"/>
            </a:xfrm>
            <a:prstGeom prst="line">
              <a:avLst/>
            </a:prstGeom>
            <a:noFill/>
            <a:ln w="19050">
              <a:solidFill>
                <a:srgbClr val="00040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53"/>
            <p:cNvSpPr>
              <a:spLocks noChangeShapeType="1"/>
            </p:cNvSpPr>
            <p:nvPr/>
          </p:nvSpPr>
          <p:spPr bwMode="auto">
            <a:xfrm>
              <a:off x="2661" y="177"/>
              <a:ext cx="192" cy="0"/>
            </a:xfrm>
            <a:prstGeom prst="line">
              <a:avLst/>
            </a:prstGeom>
            <a:noFill/>
            <a:ln w="19050">
              <a:solidFill>
                <a:srgbClr val="000404"/>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 name="Object 17"/>
            <p:cNvGraphicFramePr>
              <a:graphicFrameLocks noChangeAspect="1"/>
            </p:cNvGraphicFramePr>
            <p:nvPr/>
          </p:nvGraphicFramePr>
          <p:xfrm>
            <a:off x="2569" y="1214"/>
            <a:ext cx="177" cy="192"/>
          </p:xfrm>
          <a:graphic>
            <a:graphicData uri="http://schemas.openxmlformats.org/presentationml/2006/ole">
              <mc:AlternateContent xmlns:mc="http://schemas.openxmlformats.org/markup-compatibility/2006">
                <mc:Choice xmlns:v="urn:schemas-microsoft-com:vml" Requires="v">
                  <p:oleObj spid="_x0000_s12426" r:id="rId7" imgW="148680" imgH="159840" progId="Equation.3">
                    <p:embed/>
                  </p:oleObj>
                </mc:Choice>
                <mc:Fallback>
                  <p:oleObj r:id="rId7" imgW="148680" imgH="1598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9" y="1214"/>
                          <a:ext cx="1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55"/>
            <p:cNvSpPr>
              <a:spLocks noChangeShapeType="1"/>
            </p:cNvSpPr>
            <p:nvPr/>
          </p:nvSpPr>
          <p:spPr bwMode="auto">
            <a:xfrm>
              <a:off x="498" y="238"/>
              <a:ext cx="0" cy="240"/>
            </a:xfrm>
            <a:prstGeom prst="line">
              <a:avLst/>
            </a:prstGeom>
            <a:noFill/>
            <a:ln w="5715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56"/>
            <p:cNvSpPr>
              <a:spLocks noChangeShapeType="1"/>
            </p:cNvSpPr>
            <p:nvPr/>
          </p:nvSpPr>
          <p:spPr bwMode="auto">
            <a:xfrm>
              <a:off x="498" y="1114"/>
              <a:ext cx="0" cy="240"/>
            </a:xfrm>
            <a:prstGeom prst="line">
              <a:avLst/>
            </a:prstGeom>
            <a:noFill/>
            <a:ln w="5715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0"/>
            <p:cNvGraphicFramePr>
              <a:graphicFrameLocks noChangeAspect="1"/>
            </p:cNvGraphicFramePr>
            <p:nvPr/>
          </p:nvGraphicFramePr>
          <p:xfrm>
            <a:off x="297" y="216"/>
            <a:ext cx="177" cy="192"/>
          </p:xfrm>
          <a:graphic>
            <a:graphicData uri="http://schemas.openxmlformats.org/presentationml/2006/ole">
              <mc:AlternateContent xmlns:mc="http://schemas.openxmlformats.org/markup-compatibility/2006">
                <mc:Choice xmlns:v="urn:schemas-microsoft-com:vml" Requires="v">
                  <p:oleObj spid="_x0000_s12427" r:id="rId9" imgW="148680" imgH="159840" progId="Equation.3">
                    <p:embed/>
                  </p:oleObj>
                </mc:Choice>
                <mc:Fallback>
                  <p:oleObj r:id="rId9" imgW="148680" imgH="1598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 y="216"/>
                          <a:ext cx="1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1"/>
            <p:cNvGraphicFramePr>
              <a:graphicFrameLocks noChangeAspect="1"/>
            </p:cNvGraphicFramePr>
            <p:nvPr/>
          </p:nvGraphicFramePr>
          <p:xfrm>
            <a:off x="297" y="1179"/>
            <a:ext cx="168" cy="182"/>
          </p:xfrm>
          <a:graphic>
            <a:graphicData uri="http://schemas.openxmlformats.org/presentationml/2006/ole">
              <mc:AlternateContent xmlns:mc="http://schemas.openxmlformats.org/markup-compatibility/2006">
                <mc:Choice xmlns:v="urn:schemas-microsoft-com:vml" Requires="v">
                  <p:oleObj spid="_x0000_s12428" r:id="rId11" imgW="148680" imgH="159840" progId="Equation.3">
                    <p:embed/>
                  </p:oleObj>
                </mc:Choice>
                <mc:Fallback>
                  <p:oleObj r:id="rId11" imgW="148680" imgH="1598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 y="1179"/>
                          <a:ext cx="168"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Line 59"/>
            <p:cNvSpPr>
              <a:spLocks noChangeShapeType="1"/>
            </p:cNvSpPr>
            <p:nvPr/>
          </p:nvSpPr>
          <p:spPr bwMode="auto">
            <a:xfrm>
              <a:off x="178" y="478"/>
              <a:ext cx="288" cy="0"/>
            </a:xfrm>
            <a:prstGeom prst="line">
              <a:avLst/>
            </a:prstGeom>
            <a:noFill/>
            <a:ln w="28575">
              <a:solidFill>
                <a:srgbClr val="FF3399"/>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60"/>
            <p:cNvSpPr>
              <a:spLocks noChangeShapeType="1"/>
            </p:cNvSpPr>
            <p:nvPr/>
          </p:nvSpPr>
          <p:spPr bwMode="auto">
            <a:xfrm>
              <a:off x="175" y="815"/>
              <a:ext cx="288" cy="0"/>
            </a:xfrm>
            <a:prstGeom prst="line">
              <a:avLst/>
            </a:prstGeom>
            <a:noFill/>
            <a:ln w="28575">
              <a:solidFill>
                <a:srgbClr val="FF3399"/>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61"/>
            <p:cNvSpPr>
              <a:spLocks noChangeShapeType="1"/>
            </p:cNvSpPr>
            <p:nvPr/>
          </p:nvSpPr>
          <p:spPr bwMode="auto">
            <a:xfrm>
              <a:off x="162" y="1117"/>
              <a:ext cx="288" cy="0"/>
            </a:xfrm>
            <a:prstGeom prst="line">
              <a:avLst/>
            </a:prstGeom>
            <a:noFill/>
            <a:ln w="28575">
              <a:solidFill>
                <a:srgbClr val="FF3399"/>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Oval 62"/>
            <p:cNvSpPr>
              <a:spLocks noChangeArrowheads="1"/>
            </p:cNvSpPr>
            <p:nvPr/>
          </p:nvSpPr>
          <p:spPr bwMode="auto">
            <a:xfrm>
              <a:off x="642" y="343"/>
              <a:ext cx="63" cy="912"/>
            </a:xfrm>
            <a:prstGeom prst="ellipse">
              <a:avLst/>
            </a:prstGeom>
            <a:gradFill rotWithShape="1">
              <a:gsLst>
                <a:gs pos="0">
                  <a:srgbClr val="66FFFF">
                    <a:alpha val="50000"/>
                  </a:srgbClr>
                </a:gs>
                <a:gs pos="100000">
                  <a:srgbClr val="2F767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b="1">
                <a:solidFill>
                  <a:srgbClr val="000000"/>
                </a:solidFill>
                <a:latin typeface="Times New Roman" panose="02020603050405020304" pitchFamily="18" charset="0"/>
              </a:endParaRPr>
            </a:p>
          </p:txBody>
        </p:sp>
        <p:sp>
          <p:nvSpPr>
            <p:cNvPr id="27" name="Line 63"/>
            <p:cNvSpPr>
              <a:spLocks noChangeShapeType="1"/>
            </p:cNvSpPr>
            <p:nvPr/>
          </p:nvSpPr>
          <p:spPr bwMode="auto">
            <a:xfrm>
              <a:off x="498" y="478"/>
              <a:ext cx="192" cy="0"/>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64"/>
            <p:cNvSpPr>
              <a:spLocks noChangeShapeType="1"/>
            </p:cNvSpPr>
            <p:nvPr/>
          </p:nvSpPr>
          <p:spPr bwMode="auto">
            <a:xfrm>
              <a:off x="477" y="639"/>
              <a:ext cx="192" cy="0"/>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65"/>
            <p:cNvSpPr>
              <a:spLocks noChangeShapeType="1"/>
            </p:cNvSpPr>
            <p:nvPr/>
          </p:nvSpPr>
          <p:spPr bwMode="auto">
            <a:xfrm>
              <a:off x="482" y="802"/>
              <a:ext cx="192" cy="0"/>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66"/>
            <p:cNvSpPr>
              <a:spLocks noChangeShapeType="1"/>
            </p:cNvSpPr>
            <p:nvPr/>
          </p:nvSpPr>
          <p:spPr bwMode="auto">
            <a:xfrm>
              <a:off x="467" y="969"/>
              <a:ext cx="192" cy="0"/>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7"/>
            <p:cNvSpPr>
              <a:spLocks noChangeShapeType="1"/>
            </p:cNvSpPr>
            <p:nvPr/>
          </p:nvSpPr>
          <p:spPr bwMode="auto">
            <a:xfrm>
              <a:off x="472" y="1126"/>
              <a:ext cx="192" cy="0"/>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8"/>
            <p:cNvSpPr>
              <a:spLocks noChangeShapeType="1"/>
            </p:cNvSpPr>
            <p:nvPr/>
          </p:nvSpPr>
          <p:spPr bwMode="auto">
            <a:xfrm flipV="1">
              <a:off x="705" y="808"/>
              <a:ext cx="1953" cy="8"/>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9"/>
            <p:cNvSpPr>
              <a:spLocks noChangeShapeType="1"/>
            </p:cNvSpPr>
            <p:nvPr/>
          </p:nvSpPr>
          <p:spPr bwMode="auto">
            <a:xfrm>
              <a:off x="677" y="478"/>
              <a:ext cx="1872" cy="336"/>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70"/>
            <p:cNvSpPr>
              <a:spLocks noChangeShapeType="1"/>
            </p:cNvSpPr>
            <p:nvPr/>
          </p:nvSpPr>
          <p:spPr bwMode="auto">
            <a:xfrm flipV="1">
              <a:off x="677" y="796"/>
              <a:ext cx="1872" cy="336"/>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71"/>
            <p:cNvSpPr>
              <a:spLocks noChangeShapeType="1"/>
            </p:cNvSpPr>
            <p:nvPr/>
          </p:nvSpPr>
          <p:spPr bwMode="auto">
            <a:xfrm flipV="1">
              <a:off x="498" y="382"/>
              <a:ext cx="192" cy="96"/>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72"/>
            <p:cNvSpPr>
              <a:spLocks noChangeShapeType="1"/>
            </p:cNvSpPr>
            <p:nvPr/>
          </p:nvSpPr>
          <p:spPr bwMode="auto">
            <a:xfrm flipV="1">
              <a:off x="477" y="534"/>
              <a:ext cx="192" cy="96"/>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73"/>
            <p:cNvSpPr>
              <a:spLocks noChangeShapeType="1"/>
            </p:cNvSpPr>
            <p:nvPr/>
          </p:nvSpPr>
          <p:spPr bwMode="auto">
            <a:xfrm flipV="1">
              <a:off x="458" y="710"/>
              <a:ext cx="192" cy="96"/>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74"/>
            <p:cNvSpPr>
              <a:spLocks noChangeShapeType="1"/>
            </p:cNvSpPr>
            <p:nvPr/>
          </p:nvSpPr>
          <p:spPr bwMode="auto">
            <a:xfrm flipV="1">
              <a:off x="466" y="868"/>
              <a:ext cx="192" cy="96"/>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75"/>
            <p:cNvSpPr>
              <a:spLocks noChangeShapeType="1"/>
            </p:cNvSpPr>
            <p:nvPr/>
          </p:nvSpPr>
          <p:spPr bwMode="auto">
            <a:xfrm flipV="1">
              <a:off x="480" y="1022"/>
              <a:ext cx="192" cy="96"/>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76"/>
            <p:cNvSpPr>
              <a:spLocks noChangeShapeType="1"/>
            </p:cNvSpPr>
            <p:nvPr/>
          </p:nvSpPr>
          <p:spPr bwMode="auto">
            <a:xfrm flipV="1">
              <a:off x="660" y="181"/>
              <a:ext cx="1905" cy="618"/>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77"/>
            <p:cNvSpPr>
              <a:spLocks noChangeShapeType="1"/>
            </p:cNvSpPr>
            <p:nvPr/>
          </p:nvSpPr>
          <p:spPr bwMode="auto">
            <a:xfrm flipV="1">
              <a:off x="677" y="181"/>
              <a:ext cx="1842" cy="201"/>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2" name="Object 41"/>
            <p:cNvGraphicFramePr>
              <a:graphicFrameLocks noChangeAspect="1"/>
            </p:cNvGraphicFramePr>
            <p:nvPr/>
          </p:nvGraphicFramePr>
          <p:xfrm>
            <a:off x="1452" y="1179"/>
            <a:ext cx="237" cy="318"/>
          </p:xfrm>
          <a:graphic>
            <a:graphicData uri="http://schemas.openxmlformats.org/presentationml/2006/ole">
              <mc:AlternateContent xmlns:mc="http://schemas.openxmlformats.org/markup-compatibility/2006">
                <mc:Choice xmlns:v="urn:schemas-microsoft-com:vml" Requires="v">
                  <p:oleObj spid="_x0000_s12429" r:id="rId13" imgW="148680" imgH="200160" progId="Equation.3">
                    <p:embed/>
                  </p:oleObj>
                </mc:Choice>
                <mc:Fallback>
                  <p:oleObj r:id="rId13" imgW="148680" imgH="200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52" y="1179"/>
                          <a:ext cx="237"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42"/>
            <p:cNvGraphicFramePr>
              <a:graphicFrameLocks noChangeAspect="1"/>
            </p:cNvGraphicFramePr>
            <p:nvPr/>
          </p:nvGraphicFramePr>
          <p:xfrm>
            <a:off x="2676" y="330"/>
            <a:ext cx="206" cy="297"/>
          </p:xfrm>
          <a:graphic>
            <a:graphicData uri="http://schemas.openxmlformats.org/presentationml/2006/ole">
              <mc:AlternateContent xmlns:mc="http://schemas.openxmlformats.org/markup-compatibility/2006">
                <mc:Choice xmlns:v="urn:schemas-microsoft-com:vml" Requires="v">
                  <p:oleObj spid="_x0000_s12430" r:id="rId15" imgW="148680" imgH="219960" progId="Equation.3">
                    <p:embed/>
                  </p:oleObj>
                </mc:Choice>
                <mc:Fallback>
                  <p:oleObj r:id="rId15" imgW="148680" imgH="2199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76" y="330"/>
                          <a:ext cx="206"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43"/>
            <p:cNvGraphicFramePr>
              <a:graphicFrameLocks noChangeAspect="1"/>
            </p:cNvGraphicFramePr>
            <p:nvPr/>
          </p:nvGraphicFramePr>
          <p:xfrm>
            <a:off x="2565" y="862"/>
            <a:ext cx="204" cy="227"/>
          </p:xfrm>
          <a:graphic>
            <a:graphicData uri="http://schemas.openxmlformats.org/presentationml/2006/ole">
              <mc:AlternateContent xmlns:mc="http://schemas.openxmlformats.org/markup-compatibility/2006">
                <mc:Choice xmlns:v="urn:schemas-microsoft-com:vml" Requires="v">
                  <p:oleObj spid="_x0000_s12431" r:id="rId17" imgW="109080" imgH="140040" progId="Equation.3">
                    <p:embed/>
                  </p:oleObj>
                </mc:Choice>
                <mc:Fallback>
                  <p:oleObj r:id="rId17" imgW="109080" imgH="140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5" y="862"/>
                          <a:ext cx="20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44"/>
            <p:cNvGraphicFramePr>
              <a:graphicFrameLocks noChangeAspect="1"/>
            </p:cNvGraphicFramePr>
            <p:nvPr/>
          </p:nvGraphicFramePr>
          <p:xfrm>
            <a:off x="2565" y="0"/>
            <a:ext cx="178" cy="192"/>
          </p:xfrm>
          <a:graphic>
            <a:graphicData uri="http://schemas.openxmlformats.org/presentationml/2006/ole">
              <mc:AlternateContent xmlns:mc="http://schemas.openxmlformats.org/markup-compatibility/2006">
                <mc:Choice xmlns:v="urn:schemas-microsoft-com:vml" Requires="v">
                  <p:oleObj spid="_x0000_s12432" r:id="rId19" imgW="148680" imgH="159840" progId="Equation.3">
                    <p:embed/>
                  </p:oleObj>
                </mc:Choice>
                <mc:Fallback>
                  <p:oleObj r:id="rId19" imgW="148680" imgH="1598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5" y="0"/>
                          <a:ext cx="17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Line 82"/>
            <p:cNvSpPr>
              <a:spLocks noChangeShapeType="1"/>
            </p:cNvSpPr>
            <p:nvPr/>
          </p:nvSpPr>
          <p:spPr bwMode="auto">
            <a:xfrm flipV="1">
              <a:off x="1698" y="1315"/>
              <a:ext cx="821" cy="11"/>
            </a:xfrm>
            <a:prstGeom prst="line">
              <a:avLst/>
            </a:prstGeom>
            <a:noFill/>
            <a:ln w="28575">
              <a:solidFill>
                <a:srgbClr val="000404"/>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83"/>
            <p:cNvSpPr>
              <a:spLocks noChangeShapeType="1"/>
            </p:cNvSpPr>
            <p:nvPr/>
          </p:nvSpPr>
          <p:spPr bwMode="auto">
            <a:xfrm flipH="1">
              <a:off x="748" y="1329"/>
              <a:ext cx="662" cy="0"/>
            </a:xfrm>
            <a:prstGeom prst="line">
              <a:avLst/>
            </a:prstGeom>
            <a:noFill/>
            <a:ln w="28575">
              <a:solidFill>
                <a:srgbClr val="000404"/>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84"/>
            <p:cNvSpPr>
              <a:spLocks noChangeShapeType="1"/>
            </p:cNvSpPr>
            <p:nvPr/>
          </p:nvSpPr>
          <p:spPr bwMode="auto">
            <a:xfrm flipV="1">
              <a:off x="2757" y="177"/>
              <a:ext cx="0" cy="192"/>
            </a:xfrm>
            <a:prstGeom prst="line">
              <a:avLst/>
            </a:prstGeom>
            <a:noFill/>
            <a:ln w="19050">
              <a:solidFill>
                <a:srgbClr val="000404"/>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85"/>
            <p:cNvSpPr>
              <a:spLocks noChangeShapeType="1"/>
            </p:cNvSpPr>
            <p:nvPr/>
          </p:nvSpPr>
          <p:spPr bwMode="auto">
            <a:xfrm>
              <a:off x="2757" y="622"/>
              <a:ext cx="0" cy="192"/>
            </a:xfrm>
            <a:prstGeom prst="line">
              <a:avLst/>
            </a:prstGeom>
            <a:noFill/>
            <a:ln w="19050">
              <a:solidFill>
                <a:srgbClr val="000404"/>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 name="Object 49"/>
            <p:cNvGraphicFramePr>
              <a:graphicFrameLocks noChangeAspect="1"/>
            </p:cNvGraphicFramePr>
            <p:nvPr/>
          </p:nvGraphicFramePr>
          <p:xfrm>
            <a:off x="0" y="704"/>
            <a:ext cx="162" cy="181"/>
          </p:xfrm>
          <a:graphic>
            <a:graphicData uri="http://schemas.openxmlformats.org/presentationml/2006/ole">
              <mc:AlternateContent xmlns:mc="http://schemas.openxmlformats.org/markup-compatibility/2006">
                <mc:Choice xmlns:v="urn:schemas-microsoft-com:vml" Requires="v">
                  <p:oleObj spid="_x0000_s12433" r:id="rId21" imgW="109080" imgH="140040" progId="Equation.3">
                    <p:embed/>
                  </p:oleObj>
                </mc:Choice>
                <mc:Fallback>
                  <p:oleObj r:id="rId21" imgW="109080" imgH="140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704"/>
                          <a:ext cx="16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Line 87"/>
            <p:cNvSpPr>
              <a:spLocks noChangeShapeType="1"/>
            </p:cNvSpPr>
            <p:nvPr/>
          </p:nvSpPr>
          <p:spPr bwMode="auto">
            <a:xfrm flipV="1">
              <a:off x="87" y="478"/>
              <a:ext cx="0" cy="192"/>
            </a:xfrm>
            <a:prstGeom prst="line">
              <a:avLst/>
            </a:prstGeom>
            <a:noFill/>
            <a:ln w="12700">
              <a:solidFill>
                <a:srgbClr val="000404"/>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88"/>
            <p:cNvSpPr>
              <a:spLocks noChangeShapeType="1"/>
            </p:cNvSpPr>
            <p:nvPr/>
          </p:nvSpPr>
          <p:spPr bwMode="auto">
            <a:xfrm>
              <a:off x="87" y="910"/>
              <a:ext cx="0" cy="192"/>
            </a:xfrm>
            <a:prstGeom prst="line">
              <a:avLst/>
            </a:prstGeom>
            <a:noFill/>
            <a:ln w="12700">
              <a:solidFill>
                <a:srgbClr val="000404"/>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89"/>
            <p:cNvSpPr>
              <a:spLocks noChangeShapeType="1"/>
            </p:cNvSpPr>
            <p:nvPr/>
          </p:nvSpPr>
          <p:spPr bwMode="auto">
            <a:xfrm>
              <a:off x="2551" y="46"/>
              <a:ext cx="0" cy="13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91"/>
            <p:cNvSpPr>
              <a:spLocks noChangeShapeType="1"/>
            </p:cNvSpPr>
            <p:nvPr/>
          </p:nvSpPr>
          <p:spPr bwMode="auto">
            <a:xfrm>
              <a:off x="741" y="1246"/>
              <a:ext cx="0" cy="144"/>
            </a:xfrm>
            <a:prstGeom prst="line">
              <a:avLst/>
            </a:prstGeom>
            <a:noFill/>
            <a:ln w="19050">
              <a:solidFill>
                <a:srgbClr val="000404"/>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5" name="Object 54"/>
            <p:cNvGraphicFramePr>
              <a:graphicFrameLocks noChangeAspect="1"/>
            </p:cNvGraphicFramePr>
            <p:nvPr/>
          </p:nvGraphicFramePr>
          <p:xfrm>
            <a:off x="1068" y="628"/>
            <a:ext cx="197" cy="233"/>
          </p:xfrm>
          <a:graphic>
            <a:graphicData uri="http://schemas.openxmlformats.org/presentationml/2006/ole">
              <mc:AlternateContent xmlns:mc="http://schemas.openxmlformats.org/markup-compatibility/2006">
                <mc:Choice xmlns:v="urn:schemas-microsoft-com:vml" Requires="v">
                  <p:oleObj spid="_x0000_s12434" r:id="rId23" imgW="141047" imgH="166692" progId="Equation.3">
                    <p:embed/>
                  </p:oleObj>
                </mc:Choice>
                <mc:Fallback>
                  <p:oleObj r:id="rId23" imgW="141047" imgH="16669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8" y="628"/>
                          <a:ext cx="1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Freeform 93"/>
            <p:cNvSpPr>
              <a:spLocks/>
            </p:cNvSpPr>
            <p:nvPr/>
          </p:nvSpPr>
          <p:spPr bwMode="auto">
            <a:xfrm>
              <a:off x="932" y="726"/>
              <a:ext cx="23" cy="90"/>
            </a:xfrm>
            <a:custGeom>
              <a:avLst/>
              <a:gdLst>
                <a:gd name="T0" fmla="*/ 0 w 23"/>
                <a:gd name="T1" fmla="*/ 0 h 90"/>
                <a:gd name="T2" fmla="*/ 23 w 23"/>
                <a:gd name="T3" fmla="*/ 38 h 90"/>
                <a:gd name="T4" fmla="*/ 0 w 23"/>
                <a:gd name="T5" fmla="*/ 90 h 90"/>
                <a:gd name="T6" fmla="*/ 0 60000 65536"/>
                <a:gd name="T7" fmla="*/ 0 60000 65536"/>
                <a:gd name="T8" fmla="*/ 0 60000 65536"/>
                <a:gd name="T9" fmla="*/ 0 w 23"/>
                <a:gd name="T10" fmla="*/ 0 h 90"/>
                <a:gd name="T11" fmla="*/ 23 w 23"/>
                <a:gd name="T12" fmla="*/ 90 h 90"/>
              </a:gdLst>
              <a:ahLst/>
              <a:cxnLst>
                <a:cxn ang="T6">
                  <a:pos x="T0" y="T1"/>
                </a:cxn>
                <a:cxn ang="T7">
                  <a:pos x="T2" y="T3"/>
                </a:cxn>
                <a:cxn ang="T8">
                  <a:pos x="T4" y="T5"/>
                </a:cxn>
              </a:cxnLst>
              <a:rect l="T9" t="T10" r="T11" b="T12"/>
              <a:pathLst>
                <a:path w="23" h="90">
                  <a:moveTo>
                    <a:pt x="0" y="0"/>
                  </a:moveTo>
                  <a:cubicBezTo>
                    <a:pt x="4" y="6"/>
                    <a:pt x="23" y="23"/>
                    <a:pt x="23" y="38"/>
                  </a:cubicBezTo>
                  <a:cubicBezTo>
                    <a:pt x="23" y="53"/>
                    <a:pt x="5" y="79"/>
                    <a:pt x="0" y="90"/>
                  </a:cubicBezTo>
                </a:path>
              </a:pathLst>
            </a:custGeom>
            <a:noFill/>
            <a:ln w="19050"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65641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2000" fill="hold"/>
                                        <p:tgtEl>
                                          <p:spTgt spid="5"/>
                                        </p:tgtEl>
                                        <p:attrNameLst>
                                          <p:attrName>ppt_w</p:attrName>
                                        </p:attrNameLst>
                                      </p:cBhvr>
                                      <p:tavLst>
                                        <p:tav tm="0">
                                          <p:val>
                                            <p:fltVal val="0"/>
                                          </p:val>
                                        </p:tav>
                                        <p:tav tm="100000">
                                          <p:val>
                                            <p:strVal val="#ppt_w"/>
                                          </p:val>
                                        </p:tav>
                                      </p:tavLst>
                                    </p:anim>
                                    <p:anim calcmode="lin" valueType="num">
                                      <p:cBhvr>
                                        <p:cTn id="23" dur="20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31" y="2504946"/>
            <a:ext cx="8335538" cy="1848108"/>
          </a:xfrm>
          <a:prstGeom prst="rect">
            <a:avLst/>
          </a:prstGeom>
        </p:spPr>
      </p:pic>
      <p:sp>
        <p:nvSpPr>
          <p:cNvPr id="3" name="文本框 2"/>
          <p:cNvSpPr txBox="1"/>
          <p:nvPr/>
        </p:nvSpPr>
        <p:spPr>
          <a:xfrm>
            <a:off x="404231" y="1920171"/>
            <a:ext cx="601447" cy="584775"/>
          </a:xfrm>
          <a:prstGeom prst="rect">
            <a:avLst/>
          </a:prstGeom>
          <a:noFill/>
        </p:spPr>
        <p:txBody>
          <a:bodyPr wrap="none" rtlCol="0">
            <a:spAutoFit/>
          </a:bodyPr>
          <a:lstStyle/>
          <a:p>
            <a:r>
              <a:rPr lang="en-US" altLang="zh-CN" sz="3200" b="1" dirty="0" smtClean="0"/>
              <a:t>13</a:t>
            </a:r>
            <a:endParaRPr lang="zh-CN" altLang="en-US" sz="3200" b="1" dirty="0"/>
          </a:p>
        </p:txBody>
      </p:sp>
      <p:sp>
        <p:nvSpPr>
          <p:cNvPr id="4" name="文本框 3"/>
          <p:cNvSpPr txBox="1"/>
          <p:nvPr/>
        </p:nvSpPr>
        <p:spPr>
          <a:xfrm>
            <a:off x="8030794" y="3839928"/>
            <a:ext cx="465192" cy="646331"/>
          </a:xfrm>
          <a:prstGeom prst="rect">
            <a:avLst/>
          </a:prstGeom>
          <a:noFill/>
        </p:spPr>
        <p:txBody>
          <a:bodyPr wrap="none" rtlCol="0">
            <a:spAutoFit/>
          </a:bodyPr>
          <a:lstStyle/>
          <a:p>
            <a:r>
              <a:rPr lang="en-US" altLang="zh-CN" sz="3600" b="1" dirty="0" smtClean="0">
                <a:solidFill>
                  <a:srgbClr val="FF0000"/>
                </a:solidFill>
              </a:rPr>
              <a:t>A</a:t>
            </a:r>
            <a:endParaRPr lang="zh-CN" altLang="en-US" sz="3600" b="1" dirty="0">
              <a:solidFill>
                <a:srgbClr val="FF0000"/>
              </a:solidFill>
            </a:endParaRPr>
          </a:p>
        </p:txBody>
      </p:sp>
    </p:spTree>
    <p:extLst>
      <p:ext uri="{BB962C8B-B14F-4D97-AF65-F5344CB8AC3E}">
        <p14:creationId xmlns:p14="http://schemas.microsoft.com/office/powerpoint/2010/main" val="405146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290513" y="687388"/>
            <a:ext cx="3344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solidFill>
                  <a:srgbClr val="FF0000"/>
                </a:solidFill>
                <a:latin typeface="Times New Roman" panose="02020603050405020304" pitchFamily="18" charset="0"/>
              </a:rPr>
              <a:t>爱里斑的半角宽   </a:t>
            </a:r>
          </a:p>
        </p:txBody>
      </p:sp>
      <p:graphicFrame>
        <p:nvGraphicFramePr>
          <p:cNvPr id="3" name="Object 26"/>
          <p:cNvGraphicFramePr>
            <a:graphicFrameLocks noChangeAspect="1"/>
          </p:cNvGraphicFramePr>
          <p:nvPr>
            <p:extLst>
              <p:ext uri="{D42A27DB-BD31-4B8C-83A1-F6EECF244321}">
                <p14:modId xmlns:p14="http://schemas.microsoft.com/office/powerpoint/2010/main" val="2243321517"/>
              </p:ext>
            </p:extLst>
          </p:nvPr>
        </p:nvGraphicFramePr>
        <p:xfrm>
          <a:off x="3798887" y="1657629"/>
          <a:ext cx="1981200" cy="1236663"/>
        </p:xfrm>
        <a:graphic>
          <a:graphicData uri="http://schemas.openxmlformats.org/presentationml/2006/ole">
            <mc:AlternateContent xmlns:mc="http://schemas.openxmlformats.org/markup-compatibility/2006">
              <mc:Choice xmlns:v="urn:schemas-microsoft-com:vml" Requires="v">
                <p:oleObj spid="_x0000_s13366" r:id="rId3" imgW="732600" imgH="410040" progId="Equation.3">
                  <p:embed/>
                </p:oleObj>
              </mc:Choice>
              <mc:Fallback>
                <p:oleObj r:id="rId3" imgW="732600" imgH="410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8887" y="1657629"/>
                        <a:ext cx="19812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27"/>
          <p:cNvGrpSpPr>
            <a:grpSpLocks/>
          </p:cNvGrpSpPr>
          <p:nvPr/>
        </p:nvGrpSpPr>
        <p:grpSpPr bwMode="auto">
          <a:xfrm>
            <a:off x="323850" y="1268413"/>
            <a:ext cx="8820150" cy="620713"/>
            <a:chOff x="0" y="0"/>
            <a:chExt cx="2857" cy="391"/>
          </a:xfrm>
        </p:grpSpPr>
        <p:sp>
          <p:nvSpPr>
            <p:cNvPr id="5" name="Text Box 45"/>
            <p:cNvSpPr txBox="1">
              <a:spLocks noChangeArrowheads="1"/>
            </p:cNvSpPr>
            <p:nvPr/>
          </p:nvSpPr>
          <p:spPr bwMode="auto">
            <a:xfrm>
              <a:off x="0" y="0"/>
              <a:ext cx="285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dirty="0" smtClean="0">
                  <a:solidFill>
                    <a:srgbClr val="000000"/>
                  </a:solidFill>
                  <a:latin typeface="Times New Roman" panose="02020603050405020304" pitchFamily="18" charset="0"/>
                </a:rPr>
                <a:t>第一</a:t>
              </a:r>
              <a:r>
                <a:rPr lang="zh-CN" altLang="en-US" b="1" dirty="0">
                  <a:solidFill>
                    <a:srgbClr val="000000"/>
                  </a:solidFill>
                  <a:latin typeface="Times New Roman" panose="02020603050405020304" pitchFamily="18" charset="0"/>
                </a:rPr>
                <a:t>暗环对应的衍射角    </a:t>
              </a:r>
              <a:r>
                <a:rPr lang="zh-CN" altLang="en-US" b="1" dirty="0" smtClean="0">
                  <a:solidFill>
                    <a:srgbClr val="000000"/>
                  </a:solidFill>
                  <a:latin typeface="Times New Roman" panose="02020603050405020304" pitchFamily="18" charset="0"/>
                </a:rPr>
                <a:t> 称为</a:t>
              </a:r>
              <a:r>
                <a:rPr lang="zh-CN" altLang="en-US" b="1" dirty="0">
                  <a:solidFill>
                    <a:srgbClr val="000000"/>
                  </a:solidFill>
                  <a:latin typeface="Times New Roman" panose="02020603050405020304" pitchFamily="18" charset="0"/>
                </a:rPr>
                <a:t>爱里斑的半角宽。</a:t>
              </a:r>
            </a:p>
          </p:txBody>
        </p:sp>
        <p:graphicFrame>
          <p:nvGraphicFramePr>
            <p:cNvPr id="6" name="Object 29"/>
            <p:cNvGraphicFramePr>
              <a:graphicFrameLocks noChangeAspect="1"/>
            </p:cNvGraphicFramePr>
            <p:nvPr>
              <p:extLst>
                <p:ext uri="{D42A27DB-BD31-4B8C-83A1-F6EECF244321}">
                  <p14:modId xmlns:p14="http://schemas.microsoft.com/office/powerpoint/2010/main" val="3790431236"/>
                </p:ext>
              </p:extLst>
            </p:nvPr>
          </p:nvGraphicFramePr>
          <p:xfrm>
            <a:off x="1345" y="47"/>
            <a:ext cx="249" cy="344"/>
          </p:xfrm>
          <a:graphic>
            <a:graphicData uri="http://schemas.openxmlformats.org/presentationml/2006/ole">
              <mc:AlternateContent xmlns:mc="http://schemas.openxmlformats.org/markup-compatibility/2006">
                <mc:Choice xmlns:v="urn:schemas-microsoft-com:vml" Requires="v">
                  <p:oleObj spid="_x0000_s13367" name="Equation" r:id="rId5" imgW="166400" imgH="230400" progId="Equation.DSMT4">
                    <p:embed/>
                  </p:oleObj>
                </mc:Choice>
                <mc:Fallback>
                  <p:oleObj name="Equation" r:id="rId5" imgW="166400" imgH="230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 y="47"/>
                          <a:ext cx="24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 name="Text Box 4"/>
          <p:cNvSpPr txBox="1">
            <a:spLocks noChangeArrowheads="1"/>
          </p:cNvSpPr>
          <p:nvPr/>
        </p:nvSpPr>
        <p:spPr bwMode="auto">
          <a:xfrm>
            <a:off x="323850" y="0"/>
            <a:ext cx="5688012"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b="1" dirty="0" smtClean="0">
                <a:solidFill>
                  <a:srgbClr val="FF0000"/>
                </a:solidFill>
                <a:latin typeface="宋体" panose="02010600030101010101" pitchFamily="2" charset="-122"/>
              </a:rPr>
              <a:t>光学仪器</a:t>
            </a:r>
            <a:r>
              <a:rPr lang="zh-CN" altLang="en-US" b="1" dirty="0">
                <a:solidFill>
                  <a:srgbClr val="FF0000"/>
                </a:solidFill>
                <a:latin typeface="宋体" panose="02010600030101010101" pitchFamily="2" charset="-122"/>
              </a:rPr>
              <a:t>的分辨本领</a:t>
            </a:r>
          </a:p>
        </p:txBody>
      </p:sp>
      <p:sp>
        <p:nvSpPr>
          <p:cNvPr id="8" name="Rectangle 5"/>
          <p:cNvSpPr>
            <a:spLocks noRot="1" noChangeArrowheads="1"/>
          </p:cNvSpPr>
          <p:nvPr/>
        </p:nvSpPr>
        <p:spPr bwMode="auto">
          <a:xfrm>
            <a:off x="290513" y="2640450"/>
            <a:ext cx="2809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smtClean="0">
                <a:solidFill>
                  <a:srgbClr val="FF0000"/>
                </a:solidFill>
                <a:latin typeface="Times New Roman" panose="02020603050405020304" pitchFamily="18" charset="0"/>
              </a:rPr>
              <a:t>瑞利判据</a:t>
            </a:r>
            <a:endParaRPr lang="zh-CN" altLang="en-US" b="1" dirty="0">
              <a:solidFill>
                <a:srgbClr val="FF0000"/>
              </a:solidFill>
              <a:latin typeface="Times New Roman" panose="02020603050405020304" pitchFamily="18" charset="0"/>
            </a:endParaRPr>
          </a:p>
        </p:txBody>
      </p:sp>
      <p:sp>
        <p:nvSpPr>
          <p:cNvPr id="9" name="Text Box 5"/>
          <p:cNvSpPr txBox="1">
            <a:spLocks noChangeArrowheads="1"/>
          </p:cNvSpPr>
          <p:nvPr/>
        </p:nvSpPr>
        <p:spPr bwMode="auto">
          <a:xfrm>
            <a:off x="0" y="3213100"/>
            <a:ext cx="9259910" cy="103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15000"/>
              </a:lnSpc>
              <a:spcBef>
                <a:spcPct val="0"/>
              </a:spcBef>
              <a:spcAft>
                <a:spcPct val="0"/>
              </a:spcAft>
              <a:buFontTx/>
              <a:buNone/>
            </a:pPr>
            <a:r>
              <a:rPr lang="zh-CN" altLang="en-US" sz="2800" b="1" dirty="0" smtClean="0">
                <a:solidFill>
                  <a:srgbClr val="002060"/>
                </a:solidFill>
                <a:latin typeface="Times New Roman" panose="02020603050405020304" pitchFamily="18" charset="0"/>
              </a:rPr>
              <a:t>物</a:t>
            </a:r>
            <a:r>
              <a:rPr lang="zh-CN" altLang="en-US" sz="2800" b="1" dirty="0">
                <a:solidFill>
                  <a:srgbClr val="002060"/>
                </a:solidFill>
                <a:latin typeface="Times New Roman" panose="02020603050405020304" pitchFamily="18" charset="0"/>
              </a:rPr>
              <a:t>点 </a:t>
            </a:r>
            <a:r>
              <a:rPr lang="en-US" altLang="zh-CN" sz="2800" i="1" dirty="0">
                <a:solidFill>
                  <a:srgbClr val="002060"/>
                </a:solidFill>
                <a:latin typeface="Times New Roman" panose="02020603050405020304" pitchFamily="18" charset="0"/>
              </a:rPr>
              <a:t>S</a:t>
            </a:r>
            <a:r>
              <a:rPr lang="en-US" altLang="zh-CN" sz="2800" baseline="-25000" dirty="0">
                <a:solidFill>
                  <a:srgbClr val="002060"/>
                </a:solidFill>
                <a:latin typeface="Times New Roman" panose="02020603050405020304" pitchFamily="18" charset="0"/>
              </a:rPr>
              <a:t>1  </a:t>
            </a:r>
            <a:r>
              <a:rPr lang="zh-CN" altLang="en-US" sz="2800" b="1" dirty="0">
                <a:solidFill>
                  <a:srgbClr val="002060"/>
                </a:solidFill>
                <a:latin typeface="Times New Roman" panose="02020603050405020304" pitchFamily="18" charset="0"/>
              </a:rPr>
              <a:t>的爱里斑中心恰好与另一个物点 </a:t>
            </a:r>
            <a:r>
              <a:rPr lang="en-US" altLang="zh-CN" sz="2800" i="1" dirty="0">
                <a:solidFill>
                  <a:srgbClr val="002060"/>
                </a:solidFill>
                <a:latin typeface="Times New Roman" panose="02020603050405020304" pitchFamily="18" charset="0"/>
              </a:rPr>
              <a:t>S</a:t>
            </a:r>
            <a:r>
              <a:rPr lang="en-US" altLang="zh-CN" sz="2800" baseline="-25000" dirty="0">
                <a:solidFill>
                  <a:srgbClr val="002060"/>
                </a:solidFill>
                <a:latin typeface="Times New Roman" panose="02020603050405020304" pitchFamily="18" charset="0"/>
              </a:rPr>
              <a:t>2</a:t>
            </a:r>
            <a:r>
              <a:rPr lang="en-US" altLang="zh-CN" sz="2800" b="1" baseline="-25000" dirty="0">
                <a:solidFill>
                  <a:srgbClr val="002060"/>
                </a:solidFill>
                <a:latin typeface="Times New Roman" panose="02020603050405020304" pitchFamily="18" charset="0"/>
              </a:rPr>
              <a:t>  </a:t>
            </a:r>
            <a:r>
              <a:rPr lang="zh-CN" altLang="en-US" sz="2800" b="1" dirty="0">
                <a:solidFill>
                  <a:srgbClr val="002060"/>
                </a:solidFill>
                <a:latin typeface="Times New Roman" panose="02020603050405020304" pitchFamily="18" charset="0"/>
              </a:rPr>
              <a:t>的爱里斑边缘（第一衍射极小）相重合时，恰可分辨两物点。 </a:t>
            </a:r>
          </a:p>
        </p:txBody>
      </p:sp>
      <p:sp>
        <p:nvSpPr>
          <p:cNvPr id="10" name="Text Box 30"/>
          <p:cNvSpPr txBox="1">
            <a:spLocks noChangeArrowheads="1"/>
          </p:cNvSpPr>
          <p:nvPr/>
        </p:nvSpPr>
        <p:spPr bwMode="auto">
          <a:xfrm>
            <a:off x="0" y="4373563"/>
            <a:ext cx="5256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b="1" dirty="0">
                <a:solidFill>
                  <a:srgbClr val="FF0000"/>
                </a:solidFill>
              </a:rPr>
              <a:t>光学仪器的最小分辨角</a:t>
            </a:r>
          </a:p>
        </p:txBody>
      </p:sp>
      <p:graphicFrame>
        <p:nvGraphicFramePr>
          <p:cNvPr id="11" name="Object 4"/>
          <p:cNvGraphicFramePr>
            <a:graphicFrameLocks/>
          </p:cNvGraphicFramePr>
          <p:nvPr>
            <p:extLst>
              <p:ext uri="{D42A27DB-BD31-4B8C-83A1-F6EECF244321}">
                <p14:modId xmlns:p14="http://schemas.microsoft.com/office/powerpoint/2010/main" val="89772070"/>
              </p:ext>
            </p:extLst>
          </p:nvPr>
        </p:nvGraphicFramePr>
        <p:xfrm>
          <a:off x="4581536" y="4252359"/>
          <a:ext cx="2976562" cy="1108075"/>
        </p:xfrm>
        <a:graphic>
          <a:graphicData uri="http://schemas.openxmlformats.org/presentationml/2006/ole">
            <mc:AlternateContent xmlns:mc="http://schemas.openxmlformats.org/markup-compatibility/2006">
              <mc:Choice xmlns:v="urn:schemas-microsoft-com:vml" Requires="v">
                <p:oleObj spid="_x0000_s13368" r:id="rId7" imgW="1130300" imgH="393700" progId="Equation.3">
                  <p:embed/>
                </p:oleObj>
              </mc:Choice>
              <mc:Fallback>
                <p:oleObj r:id="rId7" imgW="1130300" imgH="3937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1536" y="4252359"/>
                        <a:ext cx="2976562" cy="1108075"/>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82"/>
          <p:cNvSpPr txBox="1">
            <a:spLocks noChangeArrowheads="1"/>
          </p:cNvSpPr>
          <p:nvPr/>
        </p:nvSpPr>
        <p:spPr bwMode="auto">
          <a:xfrm>
            <a:off x="0" y="5820256"/>
            <a:ext cx="3816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b="1" dirty="0">
                <a:solidFill>
                  <a:srgbClr val="000000"/>
                </a:solidFill>
              </a:rPr>
              <a:t>光学仪器的分辨率</a:t>
            </a:r>
          </a:p>
        </p:txBody>
      </p:sp>
      <p:graphicFrame>
        <p:nvGraphicFramePr>
          <p:cNvPr id="13" name="Object 19"/>
          <p:cNvGraphicFramePr>
            <a:graphicFrameLocks noChangeAspect="1"/>
          </p:cNvGraphicFramePr>
          <p:nvPr>
            <p:extLst>
              <p:ext uri="{D42A27DB-BD31-4B8C-83A1-F6EECF244321}">
                <p14:modId xmlns:p14="http://schemas.microsoft.com/office/powerpoint/2010/main" val="412100997"/>
              </p:ext>
            </p:extLst>
          </p:nvPr>
        </p:nvGraphicFramePr>
        <p:xfrm>
          <a:off x="4629955" y="5456718"/>
          <a:ext cx="3235325" cy="1306512"/>
        </p:xfrm>
        <a:graphic>
          <a:graphicData uri="http://schemas.openxmlformats.org/presentationml/2006/ole">
            <mc:AlternateContent xmlns:mc="http://schemas.openxmlformats.org/markup-compatibility/2006">
              <mc:Choice xmlns:v="urn:schemas-microsoft-com:vml" Requires="v">
                <p:oleObj spid="_x0000_s13369" r:id="rId9" imgW="1267200" imgH="510120" progId="Equation.3">
                  <p:embed/>
                </p:oleObj>
              </mc:Choice>
              <mc:Fallback>
                <p:oleObj r:id="rId9" imgW="1267200" imgH="51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9955" y="5456718"/>
                        <a:ext cx="3235325" cy="1306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3213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out)">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1271767" y="0"/>
            <a:ext cx="64801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13.9  </a:t>
            </a:r>
            <a:r>
              <a:rPr lang="zh-CN" altLang="en-US" sz="36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衍射光栅及光栅光谱</a:t>
            </a:r>
          </a:p>
        </p:txBody>
      </p:sp>
      <p:sp>
        <p:nvSpPr>
          <p:cNvPr id="3" name="Text Box 3"/>
          <p:cNvSpPr txBox="1">
            <a:spLocks noChangeArrowheads="1"/>
          </p:cNvSpPr>
          <p:nvPr/>
        </p:nvSpPr>
        <p:spPr bwMode="auto">
          <a:xfrm>
            <a:off x="500063" y="928688"/>
            <a:ext cx="7921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000000"/>
                </a:solidFill>
                <a:latin typeface="Times New Roman" panose="02020603050405020304" pitchFamily="18" charset="0"/>
                <a:cs typeface="Times New Roman" panose="02020603050405020304" pitchFamily="18" charset="0"/>
              </a:rPr>
              <a:t>将多缝（</a:t>
            </a:r>
            <a:r>
              <a:rPr lang="en-US" altLang="zh-CN" b="1" dirty="0">
                <a:solidFill>
                  <a:srgbClr val="000000"/>
                </a:solidFill>
                <a:latin typeface="Times New Roman" panose="02020603050405020304" pitchFamily="18" charset="0"/>
                <a:cs typeface="Times New Roman" panose="02020603050405020304" pitchFamily="18" charset="0"/>
              </a:rPr>
              <a:t>N</a:t>
            </a:r>
            <a:r>
              <a:rPr lang="zh-CN" altLang="en-US" b="1" dirty="0">
                <a:solidFill>
                  <a:srgbClr val="000000"/>
                </a:solidFill>
                <a:latin typeface="Times New Roman" panose="02020603050405020304" pitchFamily="18" charset="0"/>
                <a:cs typeface="Times New Roman" panose="02020603050405020304" pitchFamily="18" charset="0"/>
              </a:rPr>
              <a:t>缝）干涉与单缝衍射结合考虑</a:t>
            </a:r>
          </a:p>
        </p:txBody>
      </p:sp>
      <p:sp>
        <p:nvSpPr>
          <p:cNvPr id="4" name="Text Box 60"/>
          <p:cNvSpPr txBox="1">
            <a:spLocks noChangeArrowheads="1"/>
          </p:cNvSpPr>
          <p:nvPr/>
        </p:nvSpPr>
        <p:spPr bwMode="auto">
          <a:xfrm>
            <a:off x="4892675" y="5338763"/>
            <a:ext cx="4037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a:solidFill>
                  <a:srgbClr val="FF0000"/>
                </a:solidFill>
                <a:latin typeface="Times New Roman" panose="02020603050405020304" pitchFamily="18" charset="0"/>
                <a:cs typeface="Times New Roman" panose="02020603050405020304" pitchFamily="18" charset="0"/>
              </a:rPr>
              <a:t>狭缝与狭缝之间的干涉</a:t>
            </a:r>
          </a:p>
        </p:txBody>
      </p:sp>
      <p:sp>
        <p:nvSpPr>
          <p:cNvPr id="5" name="Text Box 61"/>
          <p:cNvSpPr txBox="1">
            <a:spLocks noChangeArrowheads="1"/>
          </p:cNvSpPr>
          <p:nvPr/>
        </p:nvSpPr>
        <p:spPr bwMode="auto">
          <a:xfrm>
            <a:off x="1655763" y="5338763"/>
            <a:ext cx="3995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a:solidFill>
                  <a:srgbClr val="0000FF"/>
                </a:solidFill>
                <a:latin typeface="Times New Roman" panose="02020603050405020304" pitchFamily="18" charset="0"/>
                <a:cs typeface="Times New Roman" panose="02020603050405020304" pitchFamily="18" charset="0"/>
              </a:rPr>
              <a:t>单缝的衍射</a:t>
            </a:r>
          </a:p>
        </p:txBody>
      </p:sp>
      <p:grpSp>
        <p:nvGrpSpPr>
          <p:cNvPr id="6" name="Group 62"/>
          <p:cNvGrpSpPr>
            <a:grpSpLocks/>
          </p:cNvGrpSpPr>
          <p:nvPr/>
        </p:nvGrpSpPr>
        <p:grpSpPr bwMode="auto">
          <a:xfrm>
            <a:off x="2206625" y="3224213"/>
            <a:ext cx="533400" cy="393700"/>
            <a:chOff x="0" y="0"/>
            <a:chExt cx="336" cy="248"/>
          </a:xfrm>
        </p:grpSpPr>
        <p:sp>
          <p:nvSpPr>
            <p:cNvPr id="7" name="Line 63"/>
            <p:cNvSpPr>
              <a:spLocks noChangeShapeType="1"/>
            </p:cNvSpPr>
            <p:nvPr/>
          </p:nvSpPr>
          <p:spPr bwMode="auto">
            <a:xfrm>
              <a:off x="192" y="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 name="Line 64"/>
            <p:cNvSpPr>
              <a:spLocks noChangeShapeType="1"/>
            </p:cNvSpPr>
            <p:nvPr/>
          </p:nvSpPr>
          <p:spPr bwMode="auto">
            <a:xfrm>
              <a:off x="192" y="24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Line 65"/>
            <p:cNvSpPr>
              <a:spLocks noChangeShapeType="1"/>
            </p:cNvSpPr>
            <p:nvPr/>
          </p:nvSpPr>
          <p:spPr bwMode="auto">
            <a:xfrm>
              <a:off x="240" y="0"/>
              <a:ext cx="0" cy="24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aphicFrame>
          <p:nvGraphicFramePr>
            <p:cNvPr id="10" name="Object 9"/>
            <p:cNvGraphicFramePr>
              <a:graphicFrameLocks noChangeAspect="1"/>
            </p:cNvGraphicFramePr>
            <p:nvPr/>
          </p:nvGraphicFramePr>
          <p:xfrm>
            <a:off x="0" y="0"/>
            <a:ext cx="197" cy="248"/>
          </p:xfrm>
          <a:graphic>
            <a:graphicData uri="http://schemas.openxmlformats.org/presentationml/2006/ole">
              <mc:AlternateContent xmlns:mc="http://schemas.openxmlformats.org/markup-compatibility/2006">
                <mc:Choice xmlns:v="urn:schemas-microsoft-com:vml" Requires="v">
                  <p:oleObj spid="_x0000_s14393" r:id="rId3" imgW="140004" imgH="178187" progId="Equation.DSMT4">
                    <p:embed/>
                  </p:oleObj>
                </mc:Choice>
                <mc:Fallback>
                  <p:oleObj r:id="rId3" imgW="140004" imgH="17818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67"/>
          <p:cNvGrpSpPr>
            <a:grpSpLocks/>
          </p:cNvGrpSpPr>
          <p:nvPr/>
        </p:nvGrpSpPr>
        <p:grpSpPr bwMode="auto">
          <a:xfrm>
            <a:off x="2782888" y="2878138"/>
            <a:ext cx="0" cy="1828800"/>
            <a:chOff x="0" y="0"/>
            <a:chExt cx="0" cy="1828800"/>
          </a:xfrm>
        </p:grpSpPr>
        <p:sp>
          <p:nvSpPr>
            <p:cNvPr id="12" name="Line 68"/>
            <p:cNvSpPr>
              <a:spLocks noChangeShapeType="1"/>
            </p:cNvSpPr>
            <p:nvPr/>
          </p:nvSpPr>
          <p:spPr bwMode="auto">
            <a:xfrm>
              <a:off x="-2778754" y="-2876844"/>
              <a:ext cx="0" cy="192"/>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 name="Line 69"/>
            <p:cNvSpPr>
              <a:spLocks noChangeShapeType="1"/>
            </p:cNvSpPr>
            <p:nvPr/>
          </p:nvSpPr>
          <p:spPr bwMode="auto">
            <a:xfrm>
              <a:off x="-2778754" y="-2876604"/>
              <a:ext cx="0" cy="192"/>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 name="Line 70"/>
            <p:cNvSpPr>
              <a:spLocks noChangeShapeType="1"/>
            </p:cNvSpPr>
            <p:nvPr/>
          </p:nvSpPr>
          <p:spPr bwMode="auto">
            <a:xfrm>
              <a:off x="-2778754" y="-2876364"/>
              <a:ext cx="0" cy="192"/>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Line 71"/>
            <p:cNvSpPr>
              <a:spLocks noChangeShapeType="1"/>
            </p:cNvSpPr>
            <p:nvPr/>
          </p:nvSpPr>
          <p:spPr bwMode="auto">
            <a:xfrm>
              <a:off x="-2778754" y="-2876124"/>
              <a:ext cx="0" cy="192"/>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Line 72"/>
            <p:cNvSpPr>
              <a:spLocks noChangeShapeType="1"/>
            </p:cNvSpPr>
            <p:nvPr/>
          </p:nvSpPr>
          <p:spPr bwMode="auto">
            <a:xfrm>
              <a:off x="-2778754" y="-2875884"/>
              <a:ext cx="0" cy="192"/>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7" name="Oval 73"/>
          <p:cNvSpPr>
            <a:spLocks noChangeArrowheads="1"/>
          </p:cNvSpPr>
          <p:nvPr/>
        </p:nvSpPr>
        <p:spPr bwMode="auto">
          <a:xfrm>
            <a:off x="3733800" y="2662238"/>
            <a:ext cx="215900" cy="2286000"/>
          </a:xfrm>
          <a:prstGeom prst="ellipse">
            <a:avLst/>
          </a:prstGeom>
          <a:gradFill rotWithShape="1">
            <a:gsLst>
              <a:gs pos="0">
                <a:srgbClr val="595959"/>
              </a:gs>
              <a:gs pos="50000">
                <a:srgbClr val="C0C0C0"/>
              </a:gs>
              <a:gs pos="100000">
                <a:srgbClr val="595959"/>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sz="2800" b="1">
              <a:solidFill>
                <a:srgbClr val="000000"/>
              </a:solidFill>
              <a:latin typeface="Times New Roman" panose="02020603050405020304" pitchFamily="18" charset="0"/>
              <a:cs typeface="Times New Roman" panose="02020603050405020304" pitchFamily="18" charset="0"/>
            </a:endParaRPr>
          </a:p>
        </p:txBody>
      </p:sp>
      <p:sp>
        <p:nvSpPr>
          <p:cNvPr id="18" name="Line 74"/>
          <p:cNvSpPr>
            <a:spLocks noChangeShapeType="1"/>
          </p:cNvSpPr>
          <p:nvPr/>
        </p:nvSpPr>
        <p:spPr bwMode="auto">
          <a:xfrm>
            <a:off x="2581275" y="3886200"/>
            <a:ext cx="444976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Line 75"/>
          <p:cNvSpPr>
            <a:spLocks noChangeShapeType="1"/>
          </p:cNvSpPr>
          <p:nvPr/>
        </p:nvSpPr>
        <p:spPr bwMode="auto">
          <a:xfrm>
            <a:off x="6181725" y="2301875"/>
            <a:ext cx="0" cy="2819400"/>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0" name="Line 76"/>
          <p:cNvSpPr>
            <a:spLocks noChangeShapeType="1"/>
          </p:cNvSpPr>
          <p:nvPr/>
        </p:nvSpPr>
        <p:spPr bwMode="auto">
          <a:xfrm>
            <a:off x="3892550" y="4948238"/>
            <a:ext cx="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Line 77"/>
          <p:cNvSpPr>
            <a:spLocks noChangeShapeType="1"/>
          </p:cNvSpPr>
          <p:nvPr/>
        </p:nvSpPr>
        <p:spPr bwMode="auto">
          <a:xfrm>
            <a:off x="3892550" y="5100638"/>
            <a:ext cx="2289175" cy="1587"/>
          </a:xfrm>
          <a:prstGeom prst="line">
            <a:avLst/>
          </a:prstGeom>
          <a:noFill/>
          <a:ln w="19050">
            <a:solidFill>
              <a:srgbClr val="00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2" name="Group 78"/>
          <p:cNvGrpSpPr>
            <a:grpSpLocks/>
          </p:cNvGrpSpPr>
          <p:nvPr/>
        </p:nvGrpSpPr>
        <p:grpSpPr bwMode="auto">
          <a:xfrm>
            <a:off x="2782888" y="2878138"/>
            <a:ext cx="1001712" cy="1498600"/>
            <a:chOff x="0" y="0"/>
            <a:chExt cx="631" cy="944"/>
          </a:xfrm>
        </p:grpSpPr>
        <p:sp>
          <p:nvSpPr>
            <p:cNvPr id="23" name="Line 79"/>
            <p:cNvSpPr>
              <a:spLocks noChangeShapeType="1"/>
            </p:cNvSpPr>
            <p:nvPr/>
          </p:nvSpPr>
          <p:spPr bwMode="auto">
            <a:xfrm flipV="1">
              <a:off x="5" y="0"/>
              <a:ext cx="626" cy="20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Line 80"/>
            <p:cNvSpPr>
              <a:spLocks noChangeShapeType="1"/>
            </p:cNvSpPr>
            <p:nvPr/>
          </p:nvSpPr>
          <p:spPr bwMode="auto">
            <a:xfrm flipV="1">
              <a:off x="5" y="205"/>
              <a:ext cx="613" cy="2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5" name="Line 81"/>
            <p:cNvSpPr>
              <a:spLocks noChangeShapeType="1"/>
            </p:cNvSpPr>
            <p:nvPr/>
          </p:nvSpPr>
          <p:spPr bwMode="auto">
            <a:xfrm flipV="1">
              <a:off x="5" y="445"/>
              <a:ext cx="613" cy="2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6" name="Line 82"/>
            <p:cNvSpPr>
              <a:spLocks noChangeShapeType="1"/>
            </p:cNvSpPr>
            <p:nvPr/>
          </p:nvSpPr>
          <p:spPr bwMode="auto">
            <a:xfrm flipV="1">
              <a:off x="0" y="676"/>
              <a:ext cx="626" cy="2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aphicFrame>
        <p:nvGraphicFramePr>
          <p:cNvPr id="27" name="Object 26"/>
          <p:cNvGraphicFramePr>
            <a:graphicFrameLocks noChangeAspect="1"/>
          </p:cNvGraphicFramePr>
          <p:nvPr/>
        </p:nvGraphicFramePr>
        <p:xfrm>
          <a:off x="2509838" y="4751388"/>
          <a:ext cx="719137" cy="433387"/>
        </p:xfrm>
        <a:graphic>
          <a:graphicData uri="http://schemas.openxmlformats.org/presentationml/2006/ole">
            <mc:AlternateContent xmlns:mc="http://schemas.openxmlformats.org/markup-compatibility/2006">
              <mc:Choice xmlns:v="urn:schemas-microsoft-com:vml" Requires="v">
                <p:oleObj spid="_x0000_s14394" r:id="rId5" imgW="190914" imgH="165459" progId="Equation.DSMT4">
                  <p:embed/>
                </p:oleObj>
              </mc:Choice>
              <mc:Fallback>
                <p:oleObj r:id="rId5" imgW="190914" imgH="16545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9838" y="4751388"/>
                        <a:ext cx="719137"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7"/>
          <p:cNvGraphicFramePr>
            <a:graphicFrameLocks noChangeAspect="1"/>
          </p:cNvGraphicFramePr>
          <p:nvPr/>
        </p:nvGraphicFramePr>
        <p:xfrm>
          <a:off x="4886325" y="4678363"/>
          <a:ext cx="430213" cy="406400"/>
        </p:xfrm>
        <a:graphic>
          <a:graphicData uri="http://schemas.openxmlformats.org/presentationml/2006/ole">
            <mc:AlternateContent xmlns:mc="http://schemas.openxmlformats.org/markup-compatibility/2006">
              <mc:Choice xmlns:v="urn:schemas-microsoft-com:vml" Requires="v">
                <p:oleObj spid="_x0000_s14395" r:id="rId7" imgW="152798" imgH="203731" progId="Equation.DSMT4">
                  <p:embed/>
                </p:oleObj>
              </mc:Choice>
              <mc:Fallback>
                <p:oleObj r:id="rId7" imgW="152798" imgH="20373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6325" y="4678363"/>
                        <a:ext cx="4302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 name="Group 85"/>
          <p:cNvGrpSpPr>
            <a:grpSpLocks/>
          </p:cNvGrpSpPr>
          <p:nvPr/>
        </p:nvGrpSpPr>
        <p:grpSpPr bwMode="auto">
          <a:xfrm>
            <a:off x="4021138" y="3582988"/>
            <a:ext cx="973137" cy="304800"/>
            <a:chOff x="0" y="0"/>
            <a:chExt cx="613" cy="192"/>
          </a:xfrm>
        </p:grpSpPr>
        <p:graphicFrame>
          <p:nvGraphicFramePr>
            <p:cNvPr id="30" name="Object 29"/>
            <p:cNvGraphicFramePr>
              <a:graphicFrameLocks noChangeAspect="1"/>
            </p:cNvGraphicFramePr>
            <p:nvPr/>
          </p:nvGraphicFramePr>
          <p:xfrm>
            <a:off x="400" y="0"/>
            <a:ext cx="213" cy="192"/>
          </p:xfrm>
          <a:graphic>
            <a:graphicData uri="http://schemas.openxmlformats.org/presentationml/2006/ole">
              <mc:AlternateContent xmlns:mc="http://schemas.openxmlformats.org/markup-compatibility/2006">
                <mc:Choice xmlns:v="urn:schemas-microsoft-com:vml" Requires="v">
                  <p:oleObj spid="_x0000_s14396" r:id="rId9" imgW="140004" imgH="178187" progId="Equation.DSMT4">
                    <p:embed/>
                  </p:oleObj>
                </mc:Choice>
                <mc:Fallback>
                  <p:oleObj r:id="rId9" imgW="140004" imgH="17818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 y="0"/>
                          <a:ext cx="2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Arc 87"/>
            <p:cNvSpPr>
              <a:spLocks/>
            </p:cNvSpPr>
            <p:nvPr/>
          </p:nvSpPr>
          <p:spPr bwMode="auto">
            <a:xfrm>
              <a:off x="0" y="46"/>
              <a:ext cx="341" cy="120"/>
            </a:xfrm>
            <a:custGeom>
              <a:avLst/>
              <a:gdLst>
                <a:gd name="T0" fmla="*/ 310 w 21600"/>
                <a:gd name="T1" fmla="*/ 0 h 9000"/>
                <a:gd name="T2" fmla="*/ 341 w 21600"/>
                <a:gd name="T3" fmla="*/ 120 h 9000"/>
                <a:gd name="T4" fmla="*/ 310 w 21600"/>
                <a:gd name="T5" fmla="*/ 0 h 9000"/>
                <a:gd name="T6" fmla="*/ 341 w 21600"/>
                <a:gd name="T7" fmla="*/ 120 h 9000"/>
                <a:gd name="T8" fmla="*/ 0 w 21600"/>
                <a:gd name="T9" fmla="*/ 120 h 9000"/>
                <a:gd name="T10" fmla="*/ 0 60000 65536"/>
                <a:gd name="T11" fmla="*/ 0 60000 65536"/>
                <a:gd name="T12" fmla="*/ 0 60000 65536"/>
                <a:gd name="T13" fmla="*/ 0 60000 65536"/>
                <a:gd name="T14" fmla="*/ 0 60000 65536"/>
                <a:gd name="T15" fmla="*/ 0 w 21600"/>
                <a:gd name="T16" fmla="*/ 0 h 9000"/>
                <a:gd name="T17" fmla="*/ 21600 w 21600"/>
                <a:gd name="T18" fmla="*/ 9000 h 9000"/>
              </a:gdLst>
              <a:ahLst/>
              <a:cxnLst>
                <a:cxn ang="T10">
                  <a:pos x="T0" y="T1"/>
                </a:cxn>
                <a:cxn ang="T11">
                  <a:pos x="T2" y="T3"/>
                </a:cxn>
                <a:cxn ang="T12">
                  <a:pos x="T4" y="T5"/>
                </a:cxn>
                <a:cxn ang="T13">
                  <a:pos x="T6" y="T7"/>
                </a:cxn>
                <a:cxn ang="T14">
                  <a:pos x="T8" y="T9"/>
                </a:cxn>
              </a:cxnLst>
              <a:rect l="T15" t="T16" r="T17" b="T18"/>
              <a:pathLst>
                <a:path w="21600" h="9000" fill="none" extrusionOk="0">
                  <a:moveTo>
                    <a:pt x="19635" y="0"/>
                  </a:moveTo>
                  <a:cubicBezTo>
                    <a:pt x="20930" y="2823"/>
                    <a:pt x="21600" y="5893"/>
                    <a:pt x="21600" y="9000"/>
                  </a:cubicBezTo>
                </a:path>
                <a:path w="21600" h="9000" stroke="0" extrusionOk="0">
                  <a:moveTo>
                    <a:pt x="19635" y="0"/>
                  </a:moveTo>
                  <a:cubicBezTo>
                    <a:pt x="20930" y="2823"/>
                    <a:pt x="21600" y="5893"/>
                    <a:pt x="21600" y="9000"/>
                  </a:cubicBezTo>
                  <a:lnTo>
                    <a:pt x="0" y="9000"/>
                  </a:lnTo>
                  <a:lnTo>
                    <a:pt x="19635" y="0"/>
                  </a:lnTo>
                  <a:close/>
                </a:path>
              </a:pathLst>
            </a:custGeom>
            <a:noFill/>
            <a:ln w="28575" cmpd="sng">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32" name="Group 88"/>
          <p:cNvGrpSpPr>
            <a:grpSpLocks/>
          </p:cNvGrpSpPr>
          <p:nvPr/>
        </p:nvGrpSpPr>
        <p:grpSpPr bwMode="auto">
          <a:xfrm>
            <a:off x="1054100" y="3224213"/>
            <a:ext cx="1265238" cy="1152525"/>
            <a:chOff x="0" y="0"/>
            <a:chExt cx="336" cy="720"/>
          </a:xfrm>
        </p:grpSpPr>
        <p:sp>
          <p:nvSpPr>
            <p:cNvPr id="33" name="Line 89"/>
            <p:cNvSpPr>
              <a:spLocks noChangeShapeType="1"/>
            </p:cNvSpPr>
            <p:nvPr/>
          </p:nvSpPr>
          <p:spPr bwMode="auto">
            <a:xfrm>
              <a:off x="0" y="0"/>
              <a:ext cx="336"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Line 90"/>
            <p:cNvSpPr>
              <a:spLocks noChangeShapeType="1"/>
            </p:cNvSpPr>
            <p:nvPr/>
          </p:nvSpPr>
          <p:spPr bwMode="auto">
            <a:xfrm>
              <a:off x="0" y="240"/>
              <a:ext cx="336"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Line 91"/>
            <p:cNvSpPr>
              <a:spLocks noChangeShapeType="1"/>
            </p:cNvSpPr>
            <p:nvPr/>
          </p:nvSpPr>
          <p:spPr bwMode="auto">
            <a:xfrm>
              <a:off x="0" y="480"/>
              <a:ext cx="336"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6" name="Line 92"/>
            <p:cNvSpPr>
              <a:spLocks noChangeShapeType="1"/>
            </p:cNvSpPr>
            <p:nvPr/>
          </p:nvSpPr>
          <p:spPr bwMode="auto">
            <a:xfrm>
              <a:off x="0" y="720"/>
              <a:ext cx="336" cy="0"/>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37" name="Rectangle 93"/>
          <p:cNvSpPr>
            <a:spLocks noChangeArrowheads="1"/>
          </p:cNvSpPr>
          <p:nvPr/>
        </p:nvSpPr>
        <p:spPr bwMode="auto">
          <a:xfrm>
            <a:off x="3043238" y="2151063"/>
            <a:ext cx="1338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sz="2800" b="1">
                <a:solidFill>
                  <a:srgbClr val="000000"/>
                </a:solidFill>
                <a:latin typeface="Times New Roman" panose="02020603050405020304" pitchFamily="18" charset="0"/>
                <a:cs typeface="Times New Roman" panose="02020603050405020304" pitchFamily="18" charset="0"/>
              </a:rPr>
              <a:t>透镜</a:t>
            </a:r>
            <a:r>
              <a:rPr lang="en-US" altLang="zh-CN" sz="2800" b="1" i="1">
                <a:solidFill>
                  <a:srgbClr val="000000"/>
                </a:solidFill>
                <a:latin typeface="Times New Roman" panose="02020603050405020304" pitchFamily="18" charset="0"/>
                <a:cs typeface="Times New Roman" panose="02020603050405020304" pitchFamily="18" charset="0"/>
              </a:rPr>
              <a:t>L</a:t>
            </a:r>
          </a:p>
        </p:txBody>
      </p:sp>
      <p:sp>
        <p:nvSpPr>
          <p:cNvPr id="38" name="Rectangle 94"/>
          <p:cNvSpPr>
            <a:spLocks noChangeArrowheads="1"/>
          </p:cNvSpPr>
          <p:nvPr/>
        </p:nvSpPr>
        <p:spPr bwMode="auto">
          <a:xfrm>
            <a:off x="5459413" y="1751013"/>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sz="2800" b="1">
                <a:solidFill>
                  <a:srgbClr val="000000"/>
                </a:solidFill>
                <a:latin typeface="Times New Roman" panose="02020603050405020304" pitchFamily="18" charset="0"/>
                <a:cs typeface="Times New Roman" panose="02020603050405020304" pitchFamily="18" charset="0"/>
              </a:rPr>
              <a:t>观察屏</a:t>
            </a:r>
            <a:endParaRPr lang="zh-CN" altLang="en-US" sz="2800" b="1" i="1">
              <a:solidFill>
                <a:srgbClr val="000000"/>
              </a:solidFill>
              <a:latin typeface="Times New Roman" panose="02020603050405020304" pitchFamily="18" charset="0"/>
              <a:cs typeface="Times New Roman" panose="02020603050405020304" pitchFamily="18" charset="0"/>
            </a:endParaRPr>
          </a:p>
        </p:txBody>
      </p:sp>
      <p:grpSp>
        <p:nvGrpSpPr>
          <p:cNvPr id="39" name="Group 95"/>
          <p:cNvGrpSpPr>
            <a:grpSpLocks/>
          </p:cNvGrpSpPr>
          <p:nvPr/>
        </p:nvGrpSpPr>
        <p:grpSpPr bwMode="auto">
          <a:xfrm>
            <a:off x="6108700" y="2808288"/>
            <a:ext cx="720725" cy="373062"/>
            <a:chOff x="0" y="0"/>
            <a:chExt cx="454" cy="235"/>
          </a:xfrm>
        </p:grpSpPr>
        <p:sp>
          <p:nvSpPr>
            <p:cNvPr id="40" name="Rectangle 96"/>
            <p:cNvSpPr>
              <a:spLocks noChangeArrowheads="1"/>
            </p:cNvSpPr>
            <p:nvPr/>
          </p:nvSpPr>
          <p:spPr bwMode="auto">
            <a:xfrm>
              <a:off x="83" y="0"/>
              <a:ext cx="37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Oval 97"/>
            <p:cNvSpPr>
              <a:spLocks noChangeAspect="1" noChangeArrowheads="1"/>
            </p:cNvSpPr>
            <p:nvPr/>
          </p:nvSpPr>
          <p:spPr bwMode="auto">
            <a:xfrm>
              <a:off x="0" y="104"/>
              <a:ext cx="68" cy="69"/>
            </a:xfrm>
            <a:prstGeom prst="ellipse">
              <a:avLst/>
            </a:prstGeom>
            <a:solidFill>
              <a:srgbClr val="FF0000"/>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2" name="Group 98"/>
          <p:cNvGrpSpPr>
            <a:grpSpLocks/>
          </p:cNvGrpSpPr>
          <p:nvPr/>
        </p:nvGrpSpPr>
        <p:grpSpPr bwMode="auto">
          <a:xfrm>
            <a:off x="3752850" y="2870200"/>
            <a:ext cx="268288" cy="1081088"/>
            <a:chOff x="0" y="0"/>
            <a:chExt cx="169" cy="681"/>
          </a:xfrm>
        </p:grpSpPr>
        <p:sp>
          <p:nvSpPr>
            <p:cNvPr id="43" name="Line 99"/>
            <p:cNvSpPr>
              <a:spLocks noChangeShapeType="1"/>
            </p:cNvSpPr>
            <p:nvPr/>
          </p:nvSpPr>
          <p:spPr bwMode="auto">
            <a:xfrm flipV="1">
              <a:off x="0" y="628"/>
              <a:ext cx="169" cy="5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44" name="Line 100"/>
            <p:cNvSpPr>
              <a:spLocks noChangeShapeType="1"/>
            </p:cNvSpPr>
            <p:nvPr/>
          </p:nvSpPr>
          <p:spPr bwMode="auto">
            <a:xfrm flipV="1">
              <a:off x="23" y="437"/>
              <a:ext cx="142" cy="2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45" name="Line 101"/>
            <p:cNvSpPr>
              <a:spLocks noChangeShapeType="1"/>
            </p:cNvSpPr>
            <p:nvPr/>
          </p:nvSpPr>
          <p:spPr bwMode="auto">
            <a:xfrm flipV="1">
              <a:off x="33" y="0"/>
              <a:ext cx="91"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46" name="Line 102"/>
            <p:cNvSpPr>
              <a:spLocks noChangeShapeType="1"/>
            </p:cNvSpPr>
            <p:nvPr/>
          </p:nvSpPr>
          <p:spPr bwMode="auto">
            <a:xfrm flipV="1">
              <a:off x="27" y="182"/>
              <a:ext cx="142" cy="2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grpSp>
        <p:nvGrpSpPr>
          <p:cNvPr id="47" name="Group 103"/>
          <p:cNvGrpSpPr>
            <a:grpSpLocks/>
          </p:cNvGrpSpPr>
          <p:nvPr/>
        </p:nvGrpSpPr>
        <p:grpSpPr bwMode="auto">
          <a:xfrm rot="270556">
            <a:off x="3876675" y="2952750"/>
            <a:ext cx="2203450" cy="1008063"/>
            <a:chOff x="0" y="0"/>
            <a:chExt cx="1388" cy="635"/>
          </a:xfrm>
        </p:grpSpPr>
        <p:sp>
          <p:nvSpPr>
            <p:cNvPr id="48" name="Line 104"/>
            <p:cNvSpPr>
              <a:spLocks noChangeShapeType="1"/>
            </p:cNvSpPr>
            <p:nvPr/>
          </p:nvSpPr>
          <p:spPr bwMode="auto">
            <a:xfrm>
              <a:off x="0" y="7"/>
              <a:ext cx="137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49" name="Line 105"/>
            <p:cNvSpPr>
              <a:spLocks noChangeShapeType="1"/>
            </p:cNvSpPr>
            <p:nvPr/>
          </p:nvSpPr>
          <p:spPr bwMode="auto">
            <a:xfrm flipV="1">
              <a:off x="45" y="7"/>
              <a:ext cx="1343" cy="44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50" name="Line 106"/>
            <p:cNvSpPr>
              <a:spLocks noChangeShapeType="1"/>
            </p:cNvSpPr>
            <p:nvPr/>
          </p:nvSpPr>
          <p:spPr bwMode="auto">
            <a:xfrm flipV="1">
              <a:off x="45" y="17"/>
              <a:ext cx="1334" cy="61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51" name="Line 107"/>
            <p:cNvSpPr>
              <a:spLocks noChangeShapeType="1"/>
            </p:cNvSpPr>
            <p:nvPr/>
          </p:nvSpPr>
          <p:spPr bwMode="auto">
            <a:xfrm>
              <a:off x="660" y="0"/>
              <a:ext cx="86" cy="0"/>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52" name="Line 108"/>
            <p:cNvSpPr>
              <a:spLocks noChangeShapeType="1"/>
            </p:cNvSpPr>
            <p:nvPr/>
          </p:nvSpPr>
          <p:spPr bwMode="auto">
            <a:xfrm flipV="1">
              <a:off x="544" y="222"/>
              <a:ext cx="204" cy="68"/>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53" name="Line 109"/>
            <p:cNvSpPr>
              <a:spLocks noChangeShapeType="1"/>
            </p:cNvSpPr>
            <p:nvPr/>
          </p:nvSpPr>
          <p:spPr bwMode="auto">
            <a:xfrm flipV="1">
              <a:off x="549" y="290"/>
              <a:ext cx="227" cy="113"/>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54" name="Line 110"/>
            <p:cNvSpPr>
              <a:spLocks noChangeShapeType="1"/>
            </p:cNvSpPr>
            <p:nvPr/>
          </p:nvSpPr>
          <p:spPr bwMode="auto">
            <a:xfrm flipV="1">
              <a:off x="45" y="7"/>
              <a:ext cx="1343" cy="17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55" name="Line 111"/>
            <p:cNvSpPr>
              <a:spLocks noChangeShapeType="1"/>
            </p:cNvSpPr>
            <p:nvPr/>
          </p:nvSpPr>
          <p:spPr bwMode="auto">
            <a:xfrm flipV="1">
              <a:off x="479" y="91"/>
              <a:ext cx="272" cy="34"/>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grpSp>
      <p:grpSp>
        <p:nvGrpSpPr>
          <p:cNvPr id="56" name="Group 112"/>
          <p:cNvGrpSpPr>
            <a:grpSpLocks/>
          </p:cNvGrpSpPr>
          <p:nvPr/>
        </p:nvGrpSpPr>
        <p:grpSpPr bwMode="auto">
          <a:xfrm>
            <a:off x="2797175" y="3008313"/>
            <a:ext cx="631825" cy="287337"/>
            <a:chOff x="0" y="0"/>
            <a:chExt cx="398" cy="181"/>
          </a:xfrm>
        </p:grpSpPr>
        <p:sp>
          <p:nvSpPr>
            <p:cNvPr id="57" name="Line 113"/>
            <p:cNvSpPr>
              <a:spLocks noChangeShapeType="1"/>
            </p:cNvSpPr>
            <p:nvPr/>
          </p:nvSpPr>
          <p:spPr bwMode="auto">
            <a:xfrm>
              <a:off x="0" y="143"/>
              <a:ext cx="321"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58" name="Group 114"/>
            <p:cNvGrpSpPr>
              <a:grpSpLocks/>
            </p:cNvGrpSpPr>
            <p:nvPr/>
          </p:nvGrpSpPr>
          <p:grpSpPr bwMode="auto">
            <a:xfrm>
              <a:off x="25" y="0"/>
              <a:ext cx="373" cy="181"/>
              <a:chOff x="0" y="0"/>
              <a:chExt cx="373" cy="181"/>
            </a:xfrm>
          </p:grpSpPr>
          <p:graphicFrame>
            <p:nvGraphicFramePr>
              <p:cNvPr id="59" name="Object 58"/>
              <p:cNvGraphicFramePr>
                <a:graphicFrameLocks noChangeAspect="1"/>
              </p:cNvGraphicFramePr>
              <p:nvPr/>
            </p:nvGraphicFramePr>
            <p:xfrm>
              <a:off x="227" y="0"/>
              <a:ext cx="146" cy="181"/>
            </p:xfrm>
            <a:graphic>
              <a:graphicData uri="http://schemas.openxmlformats.org/presentationml/2006/ole">
                <mc:AlternateContent xmlns:mc="http://schemas.openxmlformats.org/markup-compatibility/2006">
                  <mc:Choice xmlns:v="urn:schemas-microsoft-com:vml" Requires="v">
                    <p:oleObj spid="_x0000_s14397" r:id="rId11" imgW="140004" imgH="178187" progId="Equation.DSMT4">
                      <p:embed/>
                    </p:oleObj>
                  </mc:Choice>
                  <mc:Fallback>
                    <p:oleObj r:id="rId11" imgW="140004" imgH="17818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 y="0"/>
                            <a:ext cx="146"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Arc 116"/>
              <p:cNvSpPr>
                <a:spLocks/>
              </p:cNvSpPr>
              <p:nvPr/>
            </p:nvSpPr>
            <p:spPr bwMode="auto">
              <a:xfrm>
                <a:off x="0" y="51"/>
                <a:ext cx="176" cy="85"/>
              </a:xfrm>
              <a:custGeom>
                <a:avLst/>
                <a:gdLst>
                  <a:gd name="T0" fmla="*/ 160 w 21600"/>
                  <a:gd name="T1" fmla="*/ 0 h 9000"/>
                  <a:gd name="T2" fmla="*/ 176 w 21600"/>
                  <a:gd name="T3" fmla="*/ 85 h 9000"/>
                  <a:gd name="T4" fmla="*/ 160 w 21600"/>
                  <a:gd name="T5" fmla="*/ 0 h 9000"/>
                  <a:gd name="T6" fmla="*/ 176 w 21600"/>
                  <a:gd name="T7" fmla="*/ 85 h 9000"/>
                  <a:gd name="T8" fmla="*/ 0 w 21600"/>
                  <a:gd name="T9" fmla="*/ 85 h 9000"/>
                  <a:gd name="T10" fmla="*/ 0 60000 65536"/>
                  <a:gd name="T11" fmla="*/ 0 60000 65536"/>
                  <a:gd name="T12" fmla="*/ 0 60000 65536"/>
                  <a:gd name="T13" fmla="*/ 0 60000 65536"/>
                  <a:gd name="T14" fmla="*/ 0 60000 65536"/>
                  <a:gd name="T15" fmla="*/ 0 w 21600"/>
                  <a:gd name="T16" fmla="*/ 0 h 9000"/>
                  <a:gd name="T17" fmla="*/ 21600 w 21600"/>
                  <a:gd name="T18" fmla="*/ 9000 h 9000"/>
                </a:gdLst>
                <a:ahLst/>
                <a:cxnLst>
                  <a:cxn ang="T10">
                    <a:pos x="T0" y="T1"/>
                  </a:cxn>
                  <a:cxn ang="T11">
                    <a:pos x="T2" y="T3"/>
                  </a:cxn>
                  <a:cxn ang="T12">
                    <a:pos x="T4" y="T5"/>
                  </a:cxn>
                  <a:cxn ang="T13">
                    <a:pos x="T6" y="T7"/>
                  </a:cxn>
                  <a:cxn ang="T14">
                    <a:pos x="T8" y="T9"/>
                  </a:cxn>
                </a:cxnLst>
                <a:rect l="T15" t="T16" r="T17" b="T18"/>
                <a:pathLst>
                  <a:path w="21600" h="9000" fill="none" extrusionOk="0">
                    <a:moveTo>
                      <a:pt x="19635" y="0"/>
                    </a:moveTo>
                    <a:cubicBezTo>
                      <a:pt x="20930" y="2823"/>
                      <a:pt x="21600" y="5893"/>
                      <a:pt x="21600" y="9000"/>
                    </a:cubicBezTo>
                  </a:path>
                  <a:path w="21600" h="9000" stroke="0" extrusionOk="0">
                    <a:moveTo>
                      <a:pt x="19635" y="0"/>
                    </a:moveTo>
                    <a:cubicBezTo>
                      <a:pt x="20930" y="2823"/>
                      <a:pt x="21600" y="5893"/>
                      <a:pt x="21600" y="9000"/>
                    </a:cubicBezTo>
                    <a:lnTo>
                      <a:pt x="0" y="9000"/>
                    </a:lnTo>
                    <a:lnTo>
                      <a:pt x="19635" y="0"/>
                    </a:lnTo>
                    <a:close/>
                  </a:path>
                </a:pathLst>
              </a:custGeom>
              <a:noFill/>
              <a:ln w="28575" cmpd="sng">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61" name="Rectangle 117"/>
          <p:cNvSpPr>
            <a:spLocks noChangeArrowheads="1"/>
          </p:cNvSpPr>
          <p:nvPr/>
        </p:nvSpPr>
        <p:spPr bwMode="auto">
          <a:xfrm>
            <a:off x="1990725" y="2289175"/>
            <a:ext cx="1338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sz="2800" b="1">
                <a:solidFill>
                  <a:srgbClr val="000000"/>
                </a:solidFill>
                <a:latin typeface="Times New Roman" panose="02020603050405020304" pitchFamily="18" charset="0"/>
                <a:cs typeface="Times New Roman" panose="02020603050405020304" pitchFamily="18" charset="0"/>
              </a:rPr>
              <a:t>光栅</a:t>
            </a:r>
            <a:endParaRPr lang="zh-CN" altLang="en-US" sz="2800" b="1" i="1">
              <a:solidFill>
                <a:srgbClr val="000000"/>
              </a:solidFill>
              <a:latin typeface="Times New Roman" panose="02020603050405020304" pitchFamily="18" charset="0"/>
              <a:cs typeface="Times New Roman" panose="02020603050405020304" pitchFamily="18" charset="0"/>
            </a:endParaRPr>
          </a:p>
        </p:txBody>
      </p:sp>
      <p:sp>
        <p:nvSpPr>
          <p:cNvPr id="62" name="Line 68"/>
          <p:cNvSpPr>
            <a:spLocks noChangeShapeType="1"/>
          </p:cNvSpPr>
          <p:nvPr/>
        </p:nvSpPr>
        <p:spPr bwMode="auto">
          <a:xfrm>
            <a:off x="2708275" y="2876550"/>
            <a:ext cx="0" cy="304800"/>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3" name="Line 69"/>
          <p:cNvSpPr>
            <a:spLocks noChangeShapeType="1"/>
          </p:cNvSpPr>
          <p:nvPr/>
        </p:nvSpPr>
        <p:spPr bwMode="auto">
          <a:xfrm>
            <a:off x="2709863" y="3257550"/>
            <a:ext cx="0" cy="304800"/>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4" name="Line 68"/>
          <p:cNvSpPr>
            <a:spLocks noChangeShapeType="1"/>
          </p:cNvSpPr>
          <p:nvPr/>
        </p:nvSpPr>
        <p:spPr bwMode="auto">
          <a:xfrm>
            <a:off x="2709863" y="3643313"/>
            <a:ext cx="0" cy="304800"/>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Line 69"/>
          <p:cNvSpPr>
            <a:spLocks noChangeShapeType="1"/>
          </p:cNvSpPr>
          <p:nvPr/>
        </p:nvSpPr>
        <p:spPr bwMode="auto">
          <a:xfrm>
            <a:off x="2709863" y="4024313"/>
            <a:ext cx="0" cy="304800"/>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6" name="Line 69"/>
          <p:cNvSpPr>
            <a:spLocks noChangeShapeType="1"/>
          </p:cNvSpPr>
          <p:nvPr/>
        </p:nvSpPr>
        <p:spPr bwMode="auto">
          <a:xfrm>
            <a:off x="2709863" y="4405313"/>
            <a:ext cx="0" cy="304800"/>
          </a:xfrm>
          <a:prstGeom prst="line">
            <a:avLst/>
          </a:prstGeom>
          <a:noFill/>
          <a:ln w="50800">
            <a:solidFill>
              <a:srgbClr val="99CC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61311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978" t="2388" r="31573" b="3309"/>
          <a:stretch/>
        </p:blipFill>
        <p:spPr>
          <a:xfrm>
            <a:off x="167426" y="141667"/>
            <a:ext cx="8822028" cy="4877839"/>
          </a:xfrm>
          <a:prstGeom prst="rect">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71727" t="239" r="1579" b="53354"/>
          <a:stretch/>
        </p:blipFill>
        <p:spPr>
          <a:xfrm>
            <a:off x="4945488" y="4057123"/>
            <a:ext cx="3745530" cy="2536860"/>
          </a:xfrm>
          <a:prstGeom prst="rect">
            <a:avLst/>
          </a:prstGeom>
        </p:spPr>
      </p:pic>
      <p:sp>
        <p:nvSpPr>
          <p:cNvPr id="4" name="文本框 3"/>
          <p:cNvSpPr txBox="1"/>
          <p:nvPr/>
        </p:nvSpPr>
        <p:spPr>
          <a:xfrm>
            <a:off x="7727324" y="2535692"/>
            <a:ext cx="442750" cy="646331"/>
          </a:xfrm>
          <a:prstGeom prst="rect">
            <a:avLst/>
          </a:prstGeom>
          <a:noFill/>
        </p:spPr>
        <p:txBody>
          <a:bodyPr wrap="none" rtlCol="0">
            <a:spAutoFit/>
          </a:bodyPr>
          <a:lstStyle/>
          <a:p>
            <a:r>
              <a:rPr lang="en-US" altLang="zh-CN" sz="3600" b="1" dirty="0" smtClean="0">
                <a:solidFill>
                  <a:srgbClr val="FF0000"/>
                </a:solidFill>
              </a:rPr>
              <a:t>B</a:t>
            </a:r>
            <a:endParaRPr lang="zh-CN" altLang="en-US" sz="3600" b="1" dirty="0">
              <a:solidFill>
                <a:srgbClr val="FF0000"/>
              </a:solidFill>
            </a:endParaRPr>
          </a:p>
        </p:txBody>
      </p:sp>
      <p:sp>
        <p:nvSpPr>
          <p:cNvPr id="5" name="文本框 4"/>
          <p:cNvSpPr txBox="1"/>
          <p:nvPr/>
        </p:nvSpPr>
        <p:spPr>
          <a:xfrm>
            <a:off x="167426" y="25757"/>
            <a:ext cx="393056" cy="584775"/>
          </a:xfrm>
          <a:prstGeom prst="rect">
            <a:avLst/>
          </a:prstGeom>
          <a:noFill/>
        </p:spPr>
        <p:txBody>
          <a:bodyPr wrap="none" rtlCol="0">
            <a:spAutoFit/>
          </a:bodyPr>
          <a:lstStyle/>
          <a:p>
            <a:r>
              <a:rPr lang="en-US" altLang="zh-CN" sz="3200" b="1" dirty="0" smtClean="0"/>
              <a:t>2</a:t>
            </a:r>
            <a:endParaRPr lang="zh-CN" altLang="en-US" sz="3200" b="1" dirty="0"/>
          </a:p>
        </p:txBody>
      </p:sp>
    </p:spTree>
    <p:extLst>
      <p:ext uri="{BB962C8B-B14F-4D97-AF65-F5344CB8AC3E}">
        <p14:creationId xmlns:p14="http://schemas.microsoft.com/office/powerpoint/2010/main" val="185989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79388" y="46754"/>
            <a:ext cx="3082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solidFill>
                  <a:srgbClr val="0000FF"/>
                </a:solidFill>
                <a:latin typeface="Times New Roman" panose="02020603050405020304" pitchFamily="18" charset="0"/>
              </a:rPr>
              <a:t>1. </a:t>
            </a:r>
            <a:r>
              <a:rPr lang="zh-CN" altLang="en-US" b="1" dirty="0">
                <a:solidFill>
                  <a:srgbClr val="0000FF"/>
                </a:solidFill>
                <a:latin typeface="宋体" panose="02010600030101010101" pitchFamily="2" charset="-122"/>
              </a:rPr>
              <a:t>光栅方程</a:t>
            </a:r>
          </a:p>
        </p:txBody>
      </p:sp>
      <p:graphicFrame>
        <p:nvGraphicFramePr>
          <p:cNvPr id="4" name="Object 45"/>
          <p:cNvGraphicFramePr>
            <a:graphicFrameLocks noChangeAspect="1"/>
          </p:cNvGraphicFramePr>
          <p:nvPr>
            <p:extLst>
              <p:ext uri="{D42A27DB-BD31-4B8C-83A1-F6EECF244321}">
                <p14:modId xmlns:p14="http://schemas.microsoft.com/office/powerpoint/2010/main" val="103286901"/>
              </p:ext>
            </p:extLst>
          </p:nvPr>
        </p:nvGraphicFramePr>
        <p:xfrm>
          <a:off x="2382838" y="15003"/>
          <a:ext cx="6761162" cy="642938"/>
        </p:xfrm>
        <a:graphic>
          <a:graphicData uri="http://schemas.openxmlformats.org/presentationml/2006/ole">
            <mc:AlternateContent xmlns:mc="http://schemas.openxmlformats.org/markup-compatibility/2006">
              <mc:Choice xmlns:v="urn:schemas-microsoft-com:vml" Requires="v">
                <p:oleObj spid="_x0000_s15427" r:id="rId3" imgW="2276320" imgH="190447" progId="Equation.DSMT4">
                  <p:embed/>
                </p:oleObj>
              </mc:Choice>
              <mc:Fallback>
                <p:oleObj r:id="rId3" imgW="2276320" imgH="19044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838" y="15003"/>
                        <a:ext cx="6761162" cy="64293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386366" y="780149"/>
            <a:ext cx="9143999" cy="400110"/>
          </a:xfrm>
          <a:prstGeom prst="rect">
            <a:avLst/>
          </a:prstGeom>
        </p:spPr>
        <p:txBody>
          <a:bodyPr wrap="square">
            <a:spAutoFit/>
          </a:bodyPr>
          <a:lstStyle/>
          <a:p>
            <a:pPr lvl="0" fontAlgn="base">
              <a:spcBef>
                <a:spcPct val="0"/>
              </a:spcBef>
              <a:spcAft>
                <a:spcPct val="0"/>
              </a:spcAft>
            </a:pPr>
            <a:r>
              <a:rPr lang="zh-CN" altLang="en-US" sz="2000" b="1" dirty="0">
                <a:solidFill>
                  <a:srgbClr val="000000"/>
                </a:solidFill>
                <a:latin typeface="仿宋_GB2312"/>
              </a:rPr>
              <a:t>满足光栅</a:t>
            </a:r>
            <a:r>
              <a:rPr lang="zh-CN" altLang="en-US" sz="2000" b="1" dirty="0" smtClean="0">
                <a:solidFill>
                  <a:srgbClr val="000000"/>
                </a:solidFill>
                <a:latin typeface="仿宋_GB2312"/>
              </a:rPr>
              <a:t>方程的</a:t>
            </a:r>
            <a:r>
              <a:rPr lang="zh-CN" altLang="en-US" sz="2000" b="1" dirty="0">
                <a:solidFill>
                  <a:srgbClr val="000000"/>
                </a:solidFill>
                <a:latin typeface="仿宋_GB2312"/>
              </a:rPr>
              <a:t>明条纹</a:t>
            </a:r>
            <a:r>
              <a:rPr lang="zh-CN" altLang="en-US" sz="2000" b="1" dirty="0">
                <a:solidFill>
                  <a:srgbClr val="000404"/>
                </a:solidFill>
                <a:latin typeface="Times New Roman" panose="02020603050405020304" pitchFamily="18" charset="0"/>
              </a:rPr>
              <a:t>称为</a:t>
            </a:r>
            <a:r>
              <a:rPr lang="zh-CN" altLang="en-US" sz="2000" b="1" u="sng" dirty="0">
                <a:solidFill>
                  <a:srgbClr val="CC0000"/>
                </a:solidFill>
                <a:latin typeface="Times New Roman" panose="02020603050405020304" pitchFamily="18" charset="0"/>
              </a:rPr>
              <a:t>主极大条纹</a:t>
            </a:r>
            <a:r>
              <a:rPr lang="zh-CN" altLang="en-US" sz="2000" b="1" dirty="0">
                <a:solidFill>
                  <a:srgbClr val="000404"/>
                </a:solidFill>
                <a:latin typeface="Times New Roman" panose="02020603050405020304" pitchFamily="18" charset="0"/>
              </a:rPr>
              <a:t>，也称</a:t>
            </a:r>
            <a:r>
              <a:rPr lang="zh-CN" altLang="en-US" sz="2000" b="1" dirty="0">
                <a:solidFill>
                  <a:srgbClr val="CC0000"/>
                </a:solidFill>
                <a:latin typeface="Times New Roman" panose="02020603050405020304" pitchFamily="18" charset="0"/>
              </a:rPr>
              <a:t>光谱线</a:t>
            </a:r>
            <a:r>
              <a:rPr lang="zh-CN" altLang="en-US" sz="2000" b="1" dirty="0">
                <a:solidFill>
                  <a:srgbClr val="000404"/>
                </a:solidFill>
                <a:latin typeface="Times New Roman" panose="02020603050405020304" pitchFamily="18" charset="0"/>
              </a:rPr>
              <a:t>，</a:t>
            </a:r>
            <a:r>
              <a:rPr lang="zh-CN" altLang="en-US" sz="2000" i="1" dirty="0">
                <a:solidFill>
                  <a:srgbClr val="000404"/>
                </a:solidFill>
                <a:latin typeface="Times New Roman" panose="02020603050405020304" pitchFamily="18" charset="0"/>
              </a:rPr>
              <a:t>k</a:t>
            </a:r>
            <a:r>
              <a:rPr lang="zh-CN" altLang="en-US" sz="2000" b="1" i="1" dirty="0">
                <a:solidFill>
                  <a:srgbClr val="000404"/>
                </a:solidFill>
                <a:latin typeface="Times New Roman" panose="02020603050405020304" pitchFamily="18" charset="0"/>
              </a:rPr>
              <a:t>  </a:t>
            </a:r>
            <a:r>
              <a:rPr lang="zh-CN" altLang="en-US" sz="2000" b="1" dirty="0">
                <a:solidFill>
                  <a:srgbClr val="000404"/>
                </a:solidFill>
                <a:latin typeface="Times New Roman" panose="02020603050405020304" pitchFamily="18" charset="0"/>
              </a:rPr>
              <a:t>称主极大级数。</a:t>
            </a:r>
          </a:p>
        </p:txBody>
      </p:sp>
      <p:sp>
        <p:nvSpPr>
          <p:cNvPr id="6" name="Text Box 3"/>
          <p:cNvSpPr txBox="1">
            <a:spLocks noChangeArrowheads="1"/>
          </p:cNvSpPr>
          <p:nvPr/>
        </p:nvSpPr>
        <p:spPr bwMode="auto">
          <a:xfrm>
            <a:off x="128789" y="1954933"/>
            <a:ext cx="2808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dirty="0" smtClean="0">
                <a:solidFill>
                  <a:srgbClr val="0000FF"/>
                </a:solidFill>
                <a:latin typeface="宋体" panose="02010600030101010101" pitchFamily="2" charset="-122"/>
              </a:rPr>
              <a:t>2.</a:t>
            </a:r>
            <a:r>
              <a:rPr lang="zh-CN" altLang="en-US" b="1" dirty="0" smtClean="0">
                <a:solidFill>
                  <a:srgbClr val="0000FF"/>
                </a:solidFill>
                <a:latin typeface="宋体" panose="02010600030101010101" pitchFamily="2" charset="-122"/>
              </a:rPr>
              <a:t>谱线</a:t>
            </a:r>
            <a:r>
              <a:rPr lang="zh-CN" altLang="en-US" b="1" dirty="0">
                <a:solidFill>
                  <a:srgbClr val="0000FF"/>
                </a:solidFill>
                <a:latin typeface="宋体" panose="02010600030101010101" pitchFamily="2" charset="-122"/>
              </a:rPr>
              <a:t>的缺级</a:t>
            </a:r>
          </a:p>
        </p:txBody>
      </p:sp>
      <p:sp>
        <p:nvSpPr>
          <p:cNvPr id="7" name="Text Box 6"/>
          <p:cNvSpPr txBox="1">
            <a:spLocks noChangeArrowheads="1"/>
          </p:cNvSpPr>
          <p:nvPr/>
        </p:nvSpPr>
        <p:spPr bwMode="auto">
          <a:xfrm>
            <a:off x="0" y="2663934"/>
            <a:ext cx="929854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80000"/>
              </a:lnSpc>
              <a:spcBef>
                <a:spcPct val="50000"/>
              </a:spcBef>
              <a:spcAft>
                <a:spcPct val="0"/>
              </a:spcAft>
              <a:buFontTx/>
              <a:buNone/>
            </a:pPr>
            <a:r>
              <a:rPr lang="zh-CN" altLang="en-US" sz="2400" b="1" dirty="0">
                <a:solidFill>
                  <a:srgbClr val="000000"/>
                </a:solidFill>
                <a:latin typeface="Times New Roman" panose="02020603050405020304" pitchFamily="18" charset="0"/>
                <a:cs typeface="Times New Roman" panose="02020603050405020304" pitchFamily="18" charset="0"/>
              </a:rPr>
              <a:t>对于满足光栅方程的主极大</a:t>
            </a:r>
            <a:r>
              <a:rPr lang="zh-CN" altLang="en-US" sz="2400" b="1" dirty="0" smtClean="0">
                <a:solidFill>
                  <a:srgbClr val="000000"/>
                </a:solidFill>
                <a:latin typeface="Times New Roman" panose="02020603050405020304" pitchFamily="18" charset="0"/>
                <a:cs typeface="Times New Roman" panose="02020603050405020304" pitchFamily="18" charset="0"/>
              </a:rPr>
              <a:t>条纹</a:t>
            </a:r>
            <a:r>
              <a:rPr lang="zh-CN" altLang="en-US" sz="2400" b="1" i="1" dirty="0" smtClean="0">
                <a:solidFill>
                  <a:srgbClr val="0000FF"/>
                </a:solidFill>
                <a:latin typeface="Times New Roman" panose="02020603050405020304" pitchFamily="18" charset="0"/>
                <a:sym typeface="Times New Roman" panose="02020603050405020304" pitchFamily="18" charset="0"/>
              </a:rPr>
              <a:t>δ</a:t>
            </a:r>
            <a:r>
              <a:rPr lang="zh-CN" altLang="en-US" sz="2400" b="1" dirty="0" smtClean="0">
                <a:solidFill>
                  <a:srgbClr val="0000FF"/>
                </a:solidFill>
                <a:latin typeface="Times New Roman" panose="02020603050405020304" pitchFamily="18" charset="0"/>
                <a:sym typeface="Times New Roman" panose="02020603050405020304" pitchFamily="18" charset="0"/>
              </a:rPr>
              <a:t> </a:t>
            </a:r>
            <a:r>
              <a:rPr lang="en-US" altLang="zh-CN" sz="24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rgbClr val="0000FF"/>
                </a:solidFill>
                <a:latin typeface="Times New Roman" panose="02020603050405020304" pitchFamily="18" charset="0"/>
                <a:sym typeface="Symbol" panose="05050102010706020507" pitchFamily="18" charset="2"/>
              </a:rPr>
              <a:t> </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a</a:t>
            </a:r>
            <a:r>
              <a:rPr lang="en-US" altLang="zh-CN" sz="2400" b="1" dirty="0" err="1">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b</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0000FF"/>
                </a:solidFill>
                <a:latin typeface="Times New Roman" panose="02020603050405020304" pitchFamily="18" charset="0"/>
                <a:cs typeface="Times New Roman" panose="02020603050405020304" pitchFamily="18" charset="0"/>
              </a:rPr>
              <a:t>sin</a:t>
            </a:r>
            <a:r>
              <a:rPr lang="en-US" altLang="zh-CN" sz="24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rgbClr val="0000FF"/>
                </a:solidFill>
                <a:latin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rgbClr val="0000FF"/>
                </a:solidFill>
                <a:latin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solidFill>
                  <a:srgbClr val="0000FF"/>
                </a:solidFill>
                <a:latin typeface="Times New Roman" panose="02020603050405020304" pitchFamily="18" charset="0"/>
                <a:cs typeface="Times New Roman" panose="02020603050405020304" pitchFamily="18" charset="0"/>
              </a:rPr>
              <a:t>k</a:t>
            </a:r>
            <a:r>
              <a:rPr lang="zh-CN" altLang="en-US" sz="2400" b="1" dirty="0">
                <a:solidFill>
                  <a:srgbClr val="0000FF"/>
                </a:solidFill>
                <a:latin typeface="Times New Roman" panose="02020603050405020304" pitchFamily="18" charset="0"/>
              </a:rPr>
              <a:t> </a:t>
            </a:r>
            <a:r>
              <a:rPr lang="en-US" altLang="zh-CN" sz="2400" b="1" dirty="0" smtClean="0">
                <a:solidFill>
                  <a:srgbClr val="0000FF"/>
                </a:solidFill>
                <a:latin typeface="Times New Roman" panose="02020603050405020304" pitchFamily="18" charset="0"/>
                <a:cs typeface="Times New Roman" panose="02020603050405020304" pitchFamily="18" charset="0"/>
              </a:rPr>
              <a:t>=0,1,2,3 </a:t>
            </a:r>
            <a:r>
              <a:rPr lang="en-US" altLang="zh-CN" sz="2400" b="1" dirty="0">
                <a:solidFill>
                  <a:srgbClr val="0000FF"/>
                </a:solidFill>
                <a:latin typeface="Times New Roman" panose="02020603050405020304" pitchFamily="18" charset="0"/>
                <a:cs typeface="Times New Roman" panose="02020603050405020304" pitchFamily="18" charset="0"/>
              </a:rPr>
              <a:t>· · ·</a:t>
            </a:r>
          </a:p>
        </p:txBody>
      </p:sp>
      <p:sp>
        <p:nvSpPr>
          <p:cNvPr id="8" name="Text Box 7"/>
          <p:cNvSpPr txBox="1">
            <a:spLocks noChangeArrowheads="1"/>
          </p:cNvSpPr>
          <p:nvPr/>
        </p:nvSpPr>
        <p:spPr bwMode="auto">
          <a:xfrm>
            <a:off x="4809209" y="3068810"/>
            <a:ext cx="2736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sz="2400" b="1" i="1" dirty="0" err="1">
                <a:solidFill>
                  <a:srgbClr val="FF0000"/>
                </a:solidFill>
                <a:latin typeface="Times New Roman" panose="02020603050405020304" pitchFamily="18" charset="0"/>
                <a:cs typeface="Times New Roman" panose="02020603050405020304" pitchFamily="18" charset="0"/>
              </a:rPr>
              <a:t>a</a:t>
            </a:r>
            <a:r>
              <a:rPr lang="en-US" altLang="zh-CN" sz="2400" b="1" dirty="0" err="1">
                <a:solidFill>
                  <a:srgbClr val="0000FF"/>
                </a:solidFill>
                <a:latin typeface="Times New Roman" panose="02020603050405020304" pitchFamily="18" charset="0"/>
                <a:cs typeface="Times New Roman" panose="02020603050405020304" pitchFamily="18" charset="0"/>
              </a:rPr>
              <a:t>sin</a:t>
            </a:r>
            <a:r>
              <a:rPr lang="en-US" altLang="zh-CN" sz="24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i="1" dirty="0">
                <a:solidFill>
                  <a:srgbClr val="0000FF"/>
                </a:solidFill>
                <a:latin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rgbClr val="0000FF"/>
                </a:solidFill>
                <a:latin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9" name="Text Box 9"/>
          <p:cNvSpPr txBox="1">
            <a:spLocks noChangeArrowheads="1"/>
          </p:cNvSpPr>
          <p:nvPr/>
        </p:nvSpPr>
        <p:spPr bwMode="auto">
          <a:xfrm>
            <a:off x="0" y="3148353"/>
            <a:ext cx="49326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400" b="1" dirty="0" smtClean="0">
                <a:solidFill>
                  <a:srgbClr val="000000"/>
                </a:solidFill>
                <a:latin typeface="Times New Roman" panose="02020603050405020304" pitchFamily="18" charset="0"/>
              </a:rPr>
              <a:t>若同时</a:t>
            </a:r>
            <a:r>
              <a:rPr lang="zh-CN" altLang="en-US" sz="2400" b="1" dirty="0">
                <a:solidFill>
                  <a:srgbClr val="000000"/>
                </a:solidFill>
                <a:latin typeface="Times New Roman" panose="02020603050405020304" pitchFamily="18" charset="0"/>
              </a:rPr>
              <a:t>也满足单缝衍射的暗纹条件，</a:t>
            </a:r>
          </a:p>
        </p:txBody>
      </p:sp>
      <p:sp>
        <p:nvSpPr>
          <p:cNvPr id="10" name="Rectangle 115"/>
          <p:cNvSpPr>
            <a:spLocks noChangeArrowheads="1"/>
          </p:cNvSpPr>
          <p:nvPr/>
        </p:nvSpPr>
        <p:spPr bwMode="auto">
          <a:xfrm>
            <a:off x="7006876" y="3051732"/>
            <a:ext cx="21371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sz="24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rgbClr val="0000FF"/>
                </a:solidFill>
                <a:latin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cs typeface="Times New Roman" panose="02020603050405020304" pitchFamily="18" charset="0"/>
              </a:rPr>
              <a:t>=</a:t>
            </a:r>
            <a:r>
              <a:rPr lang="zh-CN" altLang="en-US" sz="2400" b="1" dirty="0">
                <a:solidFill>
                  <a:srgbClr val="00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cs typeface="Times New Roman" panose="02020603050405020304" pitchFamily="18" charset="0"/>
              </a:rPr>
              <a:t>0,1,2,3 · · ·</a:t>
            </a:r>
            <a:endParaRPr lang="en-US" altLang="zh-CN" sz="2400" b="1" i="1" dirty="0">
              <a:solidFill>
                <a:srgbClr val="0000FF"/>
              </a:solidFill>
              <a:latin typeface="Times New Roman" panose="02020603050405020304" pitchFamily="18" charset="0"/>
              <a:cs typeface="Times New Roman" panose="02020603050405020304" pitchFamily="18" charset="0"/>
            </a:endParaRPr>
          </a:p>
        </p:txBody>
      </p:sp>
      <p:sp>
        <p:nvSpPr>
          <p:cNvPr id="11" name="Text Box 9"/>
          <p:cNvSpPr txBox="1">
            <a:spLocks noChangeArrowheads="1"/>
          </p:cNvSpPr>
          <p:nvPr/>
        </p:nvSpPr>
        <p:spPr bwMode="auto">
          <a:xfrm>
            <a:off x="0" y="3806722"/>
            <a:ext cx="7962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400" b="1" dirty="0">
                <a:solidFill>
                  <a:srgbClr val="000000"/>
                </a:solidFill>
                <a:latin typeface="Times New Roman" panose="02020603050405020304" pitchFamily="18" charset="0"/>
              </a:rPr>
              <a:t>则相应的主极大级数就会发生缺级，</a:t>
            </a:r>
          </a:p>
        </p:txBody>
      </p:sp>
      <p:graphicFrame>
        <p:nvGraphicFramePr>
          <p:cNvPr id="12" name="Object 7"/>
          <p:cNvGraphicFramePr>
            <a:graphicFrameLocks noChangeAspect="1"/>
          </p:cNvGraphicFramePr>
          <p:nvPr>
            <p:extLst>
              <p:ext uri="{D42A27DB-BD31-4B8C-83A1-F6EECF244321}">
                <p14:modId xmlns:p14="http://schemas.microsoft.com/office/powerpoint/2010/main" val="1271884445"/>
              </p:ext>
            </p:extLst>
          </p:nvPr>
        </p:nvGraphicFramePr>
        <p:xfrm>
          <a:off x="5202237" y="3547553"/>
          <a:ext cx="2760663" cy="1306512"/>
        </p:xfrm>
        <a:graphic>
          <a:graphicData uri="http://schemas.openxmlformats.org/presentationml/2006/ole">
            <mc:AlternateContent xmlns:mc="http://schemas.openxmlformats.org/markup-compatibility/2006">
              <mc:Choice xmlns:v="urn:schemas-microsoft-com:vml" Requires="v">
                <p:oleObj spid="_x0000_s15428" r:id="rId5" imgW="725474" imgH="394556" progId="Equation.3">
                  <p:embed/>
                </p:oleObj>
              </mc:Choice>
              <mc:Fallback>
                <p:oleObj r:id="rId5" imgW="725474" imgH="39455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2237" y="3547553"/>
                        <a:ext cx="2760663" cy="13065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
          <p:cNvSpPr>
            <a:spLocks noRot="1" noChangeArrowheads="1"/>
          </p:cNvSpPr>
          <p:nvPr/>
        </p:nvSpPr>
        <p:spPr bwMode="auto">
          <a:xfrm>
            <a:off x="128789" y="4546537"/>
            <a:ext cx="31067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dirty="0">
                <a:solidFill>
                  <a:srgbClr val="0000FF"/>
                </a:solidFill>
                <a:latin typeface="宋体" panose="02010600030101010101" pitchFamily="2" charset="-122"/>
              </a:rPr>
              <a:t>3</a:t>
            </a:r>
            <a:r>
              <a:rPr lang="zh-CN" altLang="en-US" b="1" dirty="0">
                <a:solidFill>
                  <a:srgbClr val="0000FF"/>
                </a:solidFill>
                <a:latin typeface="宋体" panose="02010600030101010101" pitchFamily="2" charset="-122"/>
              </a:rPr>
              <a:t>. 暗纹条件</a:t>
            </a:r>
          </a:p>
        </p:txBody>
      </p:sp>
      <p:graphicFrame>
        <p:nvGraphicFramePr>
          <p:cNvPr id="29" name="Object 5"/>
          <p:cNvGraphicFramePr>
            <a:graphicFrameLocks noChangeAspect="1"/>
          </p:cNvGraphicFramePr>
          <p:nvPr>
            <p:extLst>
              <p:ext uri="{D42A27DB-BD31-4B8C-83A1-F6EECF244321}">
                <p14:modId xmlns:p14="http://schemas.microsoft.com/office/powerpoint/2010/main" val="3741296618"/>
              </p:ext>
            </p:extLst>
          </p:nvPr>
        </p:nvGraphicFramePr>
        <p:xfrm>
          <a:off x="677495" y="5179829"/>
          <a:ext cx="3690937" cy="561975"/>
        </p:xfrm>
        <a:graphic>
          <a:graphicData uri="http://schemas.openxmlformats.org/presentationml/2006/ole">
            <mc:AlternateContent xmlns:mc="http://schemas.openxmlformats.org/markup-compatibility/2006">
              <mc:Choice xmlns:v="urn:schemas-microsoft-com:vml" Requires="v">
                <p:oleObj spid="_x0000_s15429" r:id="rId7" imgW="1457333" imgH="190447" progId="Equation.3">
                  <p:embed/>
                </p:oleObj>
              </mc:Choice>
              <mc:Fallback>
                <p:oleObj r:id="rId7" imgW="1457333" imgH="19044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7495" y="5179829"/>
                        <a:ext cx="3690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6"/>
          <p:cNvGrpSpPr>
            <a:grpSpLocks/>
          </p:cNvGrpSpPr>
          <p:nvPr/>
        </p:nvGrpSpPr>
        <p:grpSpPr bwMode="auto">
          <a:xfrm>
            <a:off x="179388" y="5895864"/>
            <a:ext cx="8202612" cy="519274"/>
            <a:chOff x="0" y="0"/>
            <a:chExt cx="5167" cy="328"/>
          </a:xfrm>
        </p:grpSpPr>
        <p:sp>
          <p:nvSpPr>
            <p:cNvPr id="31" name="Text Box 7"/>
            <p:cNvSpPr txBox="1">
              <a:spLocks noChangeArrowheads="1"/>
            </p:cNvSpPr>
            <p:nvPr/>
          </p:nvSpPr>
          <p:spPr bwMode="auto">
            <a:xfrm>
              <a:off x="0" y="0"/>
              <a:ext cx="55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式中 </a:t>
              </a:r>
            </a:p>
          </p:txBody>
        </p:sp>
        <p:graphicFrame>
          <p:nvGraphicFramePr>
            <p:cNvPr id="32" name="Object 8"/>
            <p:cNvGraphicFramePr>
              <a:graphicFrameLocks noChangeAspect="1"/>
            </p:cNvGraphicFramePr>
            <p:nvPr/>
          </p:nvGraphicFramePr>
          <p:xfrm>
            <a:off x="612" y="24"/>
            <a:ext cx="4555" cy="304"/>
          </p:xfrm>
          <a:graphic>
            <a:graphicData uri="http://schemas.openxmlformats.org/presentationml/2006/ole">
              <mc:AlternateContent xmlns:mc="http://schemas.openxmlformats.org/markup-compatibility/2006">
                <mc:Choice xmlns:v="urn:schemas-microsoft-com:vml" Requires="v">
                  <p:oleObj spid="_x0000_s15430" r:id="rId9" imgW="3032667" imgH="203024" progId="Equation.3">
                    <p:embed/>
                  </p:oleObj>
                </mc:Choice>
                <mc:Fallback>
                  <p:oleObj r:id="rId9" imgW="3032667" imgH="2030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 y="24"/>
                          <a:ext cx="4555"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 name="Object 8"/>
          <p:cNvGraphicFramePr>
            <a:graphicFrameLocks noChangeAspect="1"/>
          </p:cNvGraphicFramePr>
          <p:nvPr>
            <p:extLst>
              <p:ext uri="{D42A27DB-BD31-4B8C-83A1-F6EECF244321}">
                <p14:modId xmlns:p14="http://schemas.microsoft.com/office/powerpoint/2010/main" val="2122652215"/>
              </p:ext>
            </p:extLst>
          </p:nvPr>
        </p:nvGraphicFramePr>
        <p:xfrm>
          <a:off x="3505200" y="1166813"/>
          <a:ext cx="3394075" cy="1038225"/>
        </p:xfrm>
        <a:graphic>
          <a:graphicData uri="http://schemas.openxmlformats.org/presentationml/2006/ole">
            <mc:AlternateContent xmlns:mc="http://schemas.openxmlformats.org/markup-compatibility/2006">
              <mc:Choice xmlns:v="urn:schemas-microsoft-com:vml" Requires="v">
                <p:oleObj spid="_x0000_s15431" name="Equation" r:id="rId11" imgW="1473120" imgH="419040" progId="Equation.DSMT4">
                  <p:embed/>
                </p:oleObj>
              </mc:Choice>
              <mc:Fallback>
                <p:oleObj name="Equation" r:id="rId11" imgW="1473120" imgH="419040" progId="Equation.DSMT4">
                  <p:embed/>
                  <p:pic>
                    <p:nvPicPr>
                      <p:cNvPr id="0" name=""/>
                      <p:cNvPicPr>
                        <a:picLocks noChangeAspect="1" noChangeArrowheads="1"/>
                      </p:cNvPicPr>
                      <p:nvPr/>
                    </p:nvPicPr>
                    <p:blipFill>
                      <a:blip r:embed="rId12"/>
                      <a:srcRect/>
                      <a:stretch>
                        <a:fillRect/>
                      </a:stretch>
                    </p:blipFill>
                    <p:spPr bwMode="auto">
                      <a:xfrm>
                        <a:off x="3505200" y="1166813"/>
                        <a:ext cx="3394075" cy="1038225"/>
                      </a:xfrm>
                      <a:prstGeom prst="rect">
                        <a:avLst/>
                      </a:prstGeom>
                      <a:noFill/>
                      <a:ln w="25400">
                        <a:solidFill>
                          <a:srgbClr val="FFCC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Box 8"/>
          <p:cNvSpPr txBox="1">
            <a:spLocks noChangeArrowheads="1"/>
          </p:cNvSpPr>
          <p:nvPr/>
        </p:nvSpPr>
        <p:spPr bwMode="auto">
          <a:xfrm>
            <a:off x="496093" y="1360849"/>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可观察到的级数：</a:t>
            </a:r>
          </a:p>
        </p:txBody>
      </p:sp>
      <p:sp>
        <p:nvSpPr>
          <p:cNvPr id="19" name="五角星 18"/>
          <p:cNvSpPr/>
          <p:nvPr/>
        </p:nvSpPr>
        <p:spPr>
          <a:xfrm>
            <a:off x="7546059" y="1036686"/>
            <a:ext cx="1494164" cy="1295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861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20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1000"/>
                                        <p:tgtEl>
                                          <p:spTgt spid="29"/>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10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childTnLst>
                          </p:cTn>
                        </p:par>
                        <p:par>
                          <p:cTn id="46" fill="hold">
                            <p:stCondLst>
                              <p:cond delay="500"/>
                            </p:stCondLst>
                            <p:childTnLst>
                              <p:par>
                                <p:cTn id="47" presetID="5" presetClass="entr" presetSubtype="1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checkerboard(across)">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0" grpId="0" bldLvl="0" autoUpdateAnimBg="0"/>
      <p:bldP spid="11" grpId="0" bldLvl="0" autoUpdateAnimBg="0"/>
      <p:bldP spid="3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582529"/>
            <a:ext cx="8869013" cy="149563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72" y="3777235"/>
            <a:ext cx="8849960" cy="1467055"/>
          </a:xfrm>
          <a:prstGeom prst="rect">
            <a:avLst/>
          </a:prstGeom>
        </p:spPr>
      </p:pic>
      <p:sp>
        <p:nvSpPr>
          <p:cNvPr id="4" name="文本框 3"/>
          <p:cNvSpPr txBox="1"/>
          <p:nvPr/>
        </p:nvSpPr>
        <p:spPr>
          <a:xfrm>
            <a:off x="156546" y="439101"/>
            <a:ext cx="601447" cy="584775"/>
          </a:xfrm>
          <a:prstGeom prst="rect">
            <a:avLst/>
          </a:prstGeom>
          <a:noFill/>
        </p:spPr>
        <p:txBody>
          <a:bodyPr wrap="none" rtlCol="0">
            <a:spAutoFit/>
          </a:bodyPr>
          <a:lstStyle/>
          <a:p>
            <a:r>
              <a:rPr lang="en-US" altLang="zh-CN" sz="3200" b="1" dirty="0" smtClean="0"/>
              <a:t>14</a:t>
            </a:r>
            <a:endParaRPr lang="zh-CN" altLang="en-US" sz="3200" b="1" dirty="0"/>
          </a:p>
        </p:txBody>
      </p:sp>
      <p:sp>
        <p:nvSpPr>
          <p:cNvPr id="5" name="文本框 4"/>
          <p:cNvSpPr txBox="1"/>
          <p:nvPr/>
        </p:nvSpPr>
        <p:spPr>
          <a:xfrm>
            <a:off x="8301251" y="1477512"/>
            <a:ext cx="442750" cy="646331"/>
          </a:xfrm>
          <a:prstGeom prst="rect">
            <a:avLst/>
          </a:prstGeom>
          <a:noFill/>
        </p:spPr>
        <p:txBody>
          <a:bodyPr wrap="none" rtlCol="0">
            <a:spAutoFit/>
          </a:bodyPr>
          <a:lstStyle/>
          <a:p>
            <a:r>
              <a:rPr lang="en-US" altLang="zh-CN" sz="3600" b="1" dirty="0" smtClean="0">
                <a:solidFill>
                  <a:srgbClr val="FF0000"/>
                </a:solidFill>
              </a:rPr>
              <a:t>B</a:t>
            </a:r>
            <a:endParaRPr lang="zh-CN" altLang="en-US" sz="3600" b="1" dirty="0">
              <a:solidFill>
                <a:srgbClr val="FF0000"/>
              </a:solidFill>
            </a:endParaRPr>
          </a:p>
        </p:txBody>
      </p:sp>
      <p:sp>
        <p:nvSpPr>
          <p:cNvPr id="6" name="文本框 5"/>
          <p:cNvSpPr txBox="1"/>
          <p:nvPr/>
        </p:nvSpPr>
        <p:spPr>
          <a:xfrm>
            <a:off x="166072" y="3578318"/>
            <a:ext cx="601447" cy="584775"/>
          </a:xfrm>
          <a:prstGeom prst="rect">
            <a:avLst/>
          </a:prstGeom>
          <a:noFill/>
        </p:spPr>
        <p:txBody>
          <a:bodyPr wrap="none" rtlCol="0">
            <a:spAutoFit/>
          </a:bodyPr>
          <a:lstStyle/>
          <a:p>
            <a:r>
              <a:rPr lang="en-US" altLang="zh-CN" sz="3200" b="1" dirty="0" smtClean="0"/>
              <a:t>15</a:t>
            </a:r>
            <a:endParaRPr lang="zh-CN" altLang="en-US" sz="3200" b="1" dirty="0"/>
          </a:p>
        </p:txBody>
      </p:sp>
      <p:sp>
        <p:nvSpPr>
          <p:cNvPr id="7" name="文本框 6"/>
          <p:cNvSpPr txBox="1"/>
          <p:nvPr/>
        </p:nvSpPr>
        <p:spPr>
          <a:xfrm>
            <a:off x="8278809" y="4796876"/>
            <a:ext cx="442750" cy="646331"/>
          </a:xfrm>
          <a:prstGeom prst="rect">
            <a:avLst/>
          </a:prstGeom>
          <a:noFill/>
        </p:spPr>
        <p:txBody>
          <a:bodyPr wrap="none" rtlCol="0">
            <a:spAutoFit/>
          </a:bodyPr>
          <a:lstStyle/>
          <a:p>
            <a:r>
              <a:rPr lang="en-US" altLang="zh-CN" sz="3600" b="1" dirty="0" smtClean="0">
                <a:solidFill>
                  <a:srgbClr val="FF0000"/>
                </a:solidFill>
              </a:rPr>
              <a:t>B</a:t>
            </a:r>
            <a:endParaRPr lang="zh-CN" altLang="en-US" sz="3600" b="1" dirty="0">
              <a:solidFill>
                <a:srgbClr val="FF0000"/>
              </a:solidFill>
            </a:endParaRPr>
          </a:p>
        </p:txBody>
      </p:sp>
    </p:spTree>
    <p:extLst>
      <p:ext uri="{BB962C8B-B14F-4D97-AF65-F5344CB8AC3E}">
        <p14:creationId xmlns:p14="http://schemas.microsoft.com/office/powerpoint/2010/main" val="40719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51" y="2266788"/>
            <a:ext cx="8754697" cy="2324424"/>
          </a:xfrm>
          <a:prstGeom prst="rect">
            <a:avLst/>
          </a:prstGeom>
        </p:spPr>
      </p:pic>
      <p:sp>
        <p:nvSpPr>
          <p:cNvPr id="3" name="文本框 2"/>
          <p:cNvSpPr txBox="1"/>
          <p:nvPr/>
        </p:nvSpPr>
        <p:spPr>
          <a:xfrm>
            <a:off x="131724" y="2161642"/>
            <a:ext cx="601447" cy="584775"/>
          </a:xfrm>
          <a:prstGeom prst="rect">
            <a:avLst/>
          </a:prstGeom>
          <a:noFill/>
        </p:spPr>
        <p:txBody>
          <a:bodyPr wrap="none" rtlCol="0">
            <a:spAutoFit/>
          </a:bodyPr>
          <a:lstStyle/>
          <a:p>
            <a:r>
              <a:rPr lang="en-US" altLang="zh-CN" sz="3200" b="1" dirty="0" smtClean="0"/>
              <a:t>16</a:t>
            </a:r>
            <a:endParaRPr lang="zh-CN" altLang="en-US" sz="3200" b="1" dirty="0"/>
          </a:p>
        </p:txBody>
      </p:sp>
      <p:sp>
        <p:nvSpPr>
          <p:cNvPr id="4" name="文本框 3"/>
          <p:cNvSpPr txBox="1"/>
          <p:nvPr/>
        </p:nvSpPr>
        <p:spPr>
          <a:xfrm>
            <a:off x="8231583" y="3944881"/>
            <a:ext cx="442750" cy="646331"/>
          </a:xfrm>
          <a:prstGeom prst="rect">
            <a:avLst/>
          </a:prstGeom>
          <a:noFill/>
        </p:spPr>
        <p:txBody>
          <a:bodyPr wrap="none" rtlCol="0">
            <a:spAutoFit/>
          </a:bodyPr>
          <a:lstStyle/>
          <a:p>
            <a:r>
              <a:rPr lang="en-US" altLang="zh-CN" sz="3600" b="1" dirty="0" smtClean="0">
                <a:solidFill>
                  <a:srgbClr val="FF0000"/>
                </a:solidFill>
              </a:rPr>
              <a:t>B</a:t>
            </a:r>
            <a:endParaRPr lang="zh-CN" altLang="en-US" sz="3600" b="1" dirty="0">
              <a:solidFill>
                <a:srgbClr val="FF0000"/>
              </a:solidFill>
            </a:endParaRPr>
          </a:p>
        </p:txBody>
      </p:sp>
    </p:spTree>
    <p:extLst>
      <p:ext uri="{BB962C8B-B14F-4D97-AF65-F5344CB8AC3E}">
        <p14:creationId xmlns:p14="http://schemas.microsoft.com/office/powerpoint/2010/main" val="170749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474" name="Group 2"/>
          <p:cNvGrpSpPr>
            <a:grpSpLocks/>
          </p:cNvGrpSpPr>
          <p:nvPr/>
        </p:nvGrpSpPr>
        <p:grpSpPr bwMode="auto">
          <a:xfrm>
            <a:off x="179388" y="454025"/>
            <a:ext cx="8588375" cy="3046413"/>
            <a:chOff x="0" y="0"/>
            <a:chExt cx="5410" cy="1919"/>
          </a:xfrm>
        </p:grpSpPr>
        <p:sp>
          <p:nvSpPr>
            <p:cNvPr id="233484" name="Text Box 3"/>
            <p:cNvSpPr txBox="1">
              <a:spLocks noChangeArrowheads="1"/>
            </p:cNvSpPr>
            <p:nvPr/>
          </p:nvSpPr>
          <p:spPr bwMode="auto">
            <a:xfrm>
              <a:off x="0" y="0"/>
              <a:ext cx="5410" cy="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FF0000"/>
                  </a:solidFill>
                  <a:latin typeface="Times New Roman" panose="02020603050405020304" pitchFamily="18" charset="0"/>
                </a:rPr>
                <a:t>例2</a:t>
              </a:r>
              <a:r>
                <a:rPr lang="zh-CN" altLang="en-US" b="1" smtClean="0">
                  <a:solidFill>
                    <a:srgbClr val="000000"/>
                  </a:solidFill>
                  <a:latin typeface="Times New Roman" panose="02020603050405020304" pitchFamily="18" charset="0"/>
                </a:rPr>
                <a:t> 用一块 </a:t>
              </a:r>
              <a:r>
                <a:rPr lang="zh-CN" altLang="en-US" smtClean="0">
                  <a:solidFill>
                    <a:srgbClr val="000000"/>
                  </a:solidFill>
                  <a:latin typeface="Times New Roman" panose="02020603050405020304" pitchFamily="18" charset="0"/>
                </a:rPr>
                <a:t>500</a:t>
              </a:r>
              <a:r>
                <a:rPr lang="zh-CN" altLang="en-US" b="1" smtClean="0">
                  <a:solidFill>
                    <a:srgbClr val="000000"/>
                  </a:solidFill>
                  <a:latin typeface="Times New Roman" panose="02020603050405020304" pitchFamily="18" charset="0"/>
                </a:rPr>
                <a:t>条/</a:t>
              </a:r>
              <a:r>
                <a:rPr lang="zh-CN" altLang="en-US" smtClean="0">
                  <a:solidFill>
                    <a:srgbClr val="000000"/>
                  </a:solidFill>
                  <a:latin typeface="Times New Roman" panose="02020603050405020304" pitchFamily="18" charset="0"/>
                </a:rPr>
                <a:t>mm</a:t>
              </a:r>
              <a:r>
                <a:rPr lang="zh-CN" altLang="en-US" b="1" smtClean="0">
                  <a:solidFill>
                    <a:srgbClr val="000000"/>
                  </a:solidFill>
                  <a:latin typeface="Times New Roman" panose="02020603050405020304" pitchFamily="18" charset="0"/>
                </a:rPr>
                <a:t>刻痕的光栅，刻痕间距为</a:t>
              </a:r>
            </a:p>
            <a:p>
              <a:pPr fontAlgn="base">
                <a:spcBef>
                  <a:spcPct val="0"/>
                </a:spcBef>
                <a:spcAft>
                  <a:spcPct val="0"/>
                </a:spcAft>
                <a:buFontTx/>
                <a:buNone/>
              </a:pPr>
              <a:r>
                <a:rPr lang="zh-CN" altLang="en-US" b="1" smtClean="0">
                  <a:solidFill>
                    <a:srgbClr val="000000"/>
                  </a:solidFill>
                  <a:latin typeface="Times New Roman" panose="02020603050405020304" pitchFamily="18" charset="0"/>
                </a:rPr>
                <a:t>                       ，观察波长                  光谱线。</a:t>
              </a:r>
            </a:p>
            <a:p>
              <a:pPr fontAlgn="base">
                <a:spcBef>
                  <a:spcPct val="0"/>
                </a:spcBef>
                <a:spcAft>
                  <a:spcPct val="0"/>
                </a:spcAft>
                <a:buFontTx/>
                <a:buNone/>
              </a:pPr>
              <a:r>
                <a:rPr lang="zh-CN" altLang="en-US" b="1" smtClean="0">
                  <a:solidFill>
                    <a:srgbClr val="000000"/>
                  </a:solidFill>
                  <a:latin typeface="Times New Roman" panose="02020603050405020304" pitchFamily="18" charset="0"/>
                </a:rPr>
                <a:t>问</a:t>
              </a:r>
              <a:r>
                <a:rPr lang="zh-CN" altLang="en-US" b="1" smtClean="0">
                  <a:solidFill>
                    <a:srgbClr val="000000"/>
                  </a:solidFill>
                  <a:latin typeface="Times New Roman" panose="02020603050405020304" pitchFamily="18" charset="0"/>
                  <a:sym typeface="Wingdings" panose="05000000000000000000" pitchFamily="2" charset="2"/>
                </a:rPr>
                <a:t>（1）平行光垂直入射时最多能观察到几级光谱线？实际能观察到几条光谱线？（2）平行光与光栅法线夹角            时入射，最多能观察到几级光谱线？</a:t>
              </a:r>
            </a:p>
          </p:txBody>
        </p:sp>
        <p:graphicFrame>
          <p:nvGraphicFramePr>
            <p:cNvPr id="233485" name="Object 4"/>
            <p:cNvGraphicFramePr>
              <a:graphicFrameLocks noChangeAspect="1"/>
            </p:cNvGraphicFramePr>
            <p:nvPr/>
          </p:nvGraphicFramePr>
          <p:xfrm>
            <a:off x="114" y="300"/>
            <a:ext cx="1475" cy="319"/>
          </p:xfrm>
          <a:graphic>
            <a:graphicData uri="http://schemas.openxmlformats.org/presentationml/2006/ole">
              <mc:AlternateContent xmlns:mc="http://schemas.openxmlformats.org/markup-compatibility/2006">
                <mc:Choice xmlns:v="urn:schemas-microsoft-com:vml" Requires="v">
                  <p:oleObj spid="_x0000_s31774" r:id="rId3" imgW="941025" imgH="203465" progId="Equation.3">
                    <p:embed/>
                  </p:oleObj>
                </mc:Choice>
                <mc:Fallback>
                  <p:oleObj r:id="rId3" imgW="941025" imgH="2034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 y="300"/>
                          <a:ext cx="147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6" name="Object 5"/>
            <p:cNvGraphicFramePr>
              <a:graphicFrameLocks noChangeAspect="1"/>
            </p:cNvGraphicFramePr>
            <p:nvPr/>
          </p:nvGraphicFramePr>
          <p:xfrm>
            <a:off x="2832" y="353"/>
            <a:ext cx="1147" cy="306"/>
          </p:xfrm>
          <a:graphic>
            <a:graphicData uri="http://schemas.openxmlformats.org/presentationml/2006/ole">
              <mc:AlternateContent xmlns:mc="http://schemas.openxmlformats.org/markup-compatibility/2006">
                <mc:Choice xmlns:v="urn:schemas-microsoft-com:vml" Requires="v">
                  <p:oleObj spid="_x0000_s31775" r:id="rId5" imgW="764322" imgH="203819" progId="Equation.3">
                    <p:embed/>
                  </p:oleObj>
                </mc:Choice>
                <mc:Fallback>
                  <p:oleObj r:id="rId5" imgW="764322" imgH="2038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353"/>
                          <a:ext cx="1147"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7" name="Object 6"/>
            <p:cNvGraphicFramePr>
              <a:graphicFrameLocks noChangeAspect="1"/>
            </p:cNvGraphicFramePr>
            <p:nvPr/>
          </p:nvGraphicFramePr>
          <p:xfrm>
            <a:off x="1827" y="1225"/>
            <a:ext cx="817" cy="344"/>
          </p:xfrm>
          <a:graphic>
            <a:graphicData uri="http://schemas.openxmlformats.org/presentationml/2006/ole">
              <mc:AlternateContent xmlns:mc="http://schemas.openxmlformats.org/markup-compatibility/2006">
                <mc:Choice xmlns:v="urn:schemas-microsoft-com:vml" Requires="v">
                  <p:oleObj spid="_x0000_s31776" r:id="rId7" imgW="484282" imgH="203908" progId="Equation.3">
                    <p:embed/>
                  </p:oleObj>
                </mc:Choice>
                <mc:Fallback>
                  <p:oleObj r:id="rId7" imgW="484282" imgH="2039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7" y="1225"/>
                          <a:ext cx="817"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183" name="Text Box 7"/>
          <p:cNvSpPr txBox="1">
            <a:spLocks noChangeArrowheads="1"/>
          </p:cNvSpPr>
          <p:nvPr/>
        </p:nvSpPr>
        <p:spPr bwMode="auto">
          <a:xfrm>
            <a:off x="698500" y="3421063"/>
            <a:ext cx="6937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FF0000"/>
                </a:solidFill>
                <a:latin typeface="Times New Roman" panose="02020603050405020304" pitchFamily="18" charset="0"/>
              </a:rPr>
              <a:t>解 </a:t>
            </a:r>
          </a:p>
        </p:txBody>
      </p:sp>
      <p:sp>
        <p:nvSpPr>
          <p:cNvPr id="50184" name="Text Box 8"/>
          <p:cNvSpPr txBox="1">
            <a:spLocks noChangeArrowheads="1"/>
          </p:cNvSpPr>
          <p:nvPr/>
        </p:nvSpPr>
        <p:spPr bwMode="auto">
          <a:xfrm>
            <a:off x="1130300" y="3424238"/>
            <a:ext cx="32416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（1）光栅常数    </a:t>
            </a:r>
          </a:p>
        </p:txBody>
      </p:sp>
      <p:graphicFrame>
        <p:nvGraphicFramePr>
          <p:cNvPr id="50185" name="Object 9"/>
          <p:cNvGraphicFramePr>
            <a:graphicFrameLocks noChangeAspect="1"/>
          </p:cNvGraphicFramePr>
          <p:nvPr/>
        </p:nvGraphicFramePr>
        <p:xfrm>
          <a:off x="4011613" y="3140075"/>
          <a:ext cx="4392612" cy="1104900"/>
        </p:xfrm>
        <a:graphic>
          <a:graphicData uri="http://schemas.openxmlformats.org/presentationml/2006/ole">
            <mc:AlternateContent xmlns:mc="http://schemas.openxmlformats.org/markup-compatibility/2006">
              <mc:Choice xmlns:v="urn:schemas-microsoft-com:vml" Requires="v">
                <p:oleObj spid="_x0000_s31777" r:id="rId9" imgW="1828719" imgH="438071" progId="Equation.3">
                  <p:embed/>
                </p:oleObj>
              </mc:Choice>
              <mc:Fallback>
                <p:oleObj r:id="rId9" imgW="1828719" imgH="43807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1613" y="3140075"/>
                        <a:ext cx="4392612"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6" name="Group 10"/>
          <p:cNvGrpSpPr>
            <a:grpSpLocks/>
          </p:cNvGrpSpPr>
          <p:nvPr/>
        </p:nvGrpSpPr>
        <p:grpSpPr bwMode="auto">
          <a:xfrm>
            <a:off x="842963" y="4175125"/>
            <a:ext cx="7689850" cy="579438"/>
            <a:chOff x="0" y="0"/>
            <a:chExt cx="4844" cy="365"/>
          </a:xfrm>
        </p:grpSpPr>
        <p:sp>
          <p:nvSpPr>
            <p:cNvPr id="233481" name="Text Box 11"/>
            <p:cNvSpPr txBox="1">
              <a:spLocks noChangeArrowheads="1"/>
            </p:cNvSpPr>
            <p:nvPr/>
          </p:nvSpPr>
          <p:spPr bwMode="auto">
            <a:xfrm>
              <a:off x="0" y="0"/>
              <a:ext cx="40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i="1" smtClean="0">
                  <a:solidFill>
                    <a:srgbClr val="000000"/>
                  </a:solidFill>
                  <a:latin typeface="Times New Roman" panose="02020603050405020304" pitchFamily="18" charset="0"/>
                </a:rPr>
                <a:t>k </a:t>
              </a:r>
              <a:r>
                <a:rPr lang="zh-CN" altLang="en-US" b="1" smtClean="0">
                  <a:solidFill>
                    <a:srgbClr val="000000"/>
                  </a:solidFill>
                  <a:latin typeface="Times New Roman" panose="02020603050405020304" pitchFamily="18" charset="0"/>
                </a:rPr>
                <a:t>的可能最大值相应于             ，即  </a:t>
              </a:r>
            </a:p>
          </p:txBody>
        </p:sp>
        <p:graphicFrame>
          <p:nvGraphicFramePr>
            <p:cNvPr id="233482" name="Object 12"/>
            <p:cNvGraphicFramePr>
              <a:graphicFrameLocks noChangeAspect="1"/>
            </p:cNvGraphicFramePr>
            <p:nvPr/>
          </p:nvGraphicFramePr>
          <p:xfrm>
            <a:off x="2590" y="7"/>
            <a:ext cx="805" cy="342"/>
          </p:xfrm>
          <a:graphic>
            <a:graphicData uri="http://schemas.openxmlformats.org/presentationml/2006/ole">
              <mc:AlternateContent xmlns:mc="http://schemas.openxmlformats.org/markup-compatibility/2006">
                <mc:Choice xmlns:v="urn:schemas-microsoft-com:vml" Requires="v">
                  <p:oleObj spid="_x0000_s31778" r:id="rId11" imgW="509326" imgH="216464" progId="Equation.3">
                    <p:embed/>
                  </p:oleObj>
                </mc:Choice>
                <mc:Fallback>
                  <p:oleObj r:id="rId11" imgW="509326" imgH="21646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 y="7"/>
                          <a:ext cx="805"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3" name="Object 13"/>
            <p:cNvGraphicFramePr>
              <a:graphicFrameLocks noChangeAspect="1"/>
            </p:cNvGraphicFramePr>
            <p:nvPr/>
          </p:nvGraphicFramePr>
          <p:xfrm>
            <a:off x="3901" y="4"/>
            <a:ext cx="943" cy="351"/>
          </p:xfrm>
          <a:graphic>
            <a:graphicData uri="http://schemas.openxmlformats.org/presentationml/2006/ole">
              <mc:AlternateContent xmlns:mc="http://schemas.openxmlformats.org/markup-compatibility/2006">
                <mc:Choice xmlns:v="urn:schemas-microsoft-com:vml" Requires="v">
                  <p:oleObj spid="_x0000_s31779" r:id="rId13" imgW="547764" imgH="203819" progId="Equation.3">
                    <p:embed/>
                  </p:oleObj>
                </mc:Choice>
                <mc:Fallback>
                  <p:oleObj r:id="rId13" imgW="547764" imgH="2038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01" y="4"/>
                          <a:ext cx="943"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0190" name="Object 14"/>
          <p:cNvGraphicFramePr>
            <a:graphicFrameLocks noChangeAspect="1"/>
          </p:cNvGraphicFramePr>
          <p:nvPr/>
        </p:nvGraphicFramePr>
        <p:xfrm>
          <a:off x="2609850" y="4662488"/>
          <a:ext cx="4168775" cy="1047750"/>
        </p:xfrm>
        <a:graphic>
          <a:graphicData uri="http://schemas.openxmlformats.org/presentationml/2006/ole">
            <mc:AlternateContent xmlns:mc="http://schemas.openxmlformats.org/markup-compatibility/2006">
              <mc:Choice xmlns:v="urn:schemas-microsoft-com:vml" Requires="v">
                <p:oleObj spid="_x0000_s31780" r:id="rId15" imgW="1733557" imgH="409483" progId="Equation.DSMT4">
                  <p:embed/>
                </p:oleObj>
              </mc:Choice>
              <mc:Fallback>
                <p:oleObj r:id="rId15" imgW="1733557" imgH="409483"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9850" y="4662488"/>
                        <a:ext cx="416877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1" name="Text Box 15"/>
          <p:cNvSpPr txBox="1">
            <a:spLocks noChangeArrowheads="1"/>
          </p:cNvSpPr>
          <p:nvPr/>
        </p:nvSpPr>
        <p:spPr bwMode="auto">
          <a:xfrm>
            <a:off x="842963" y="5729288"/>
            <a:ext cx="6429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故最多能观察到第</a:t>
            </a:r>
            <a:r>
              <a:rPr lang="zh-CN" altLang="en-US" smtClean="0">
                <a:solidFill>
                  <a:srgbClr val="000000"/>
                </a:solidFill>
                <a:latin typeface="Times New Roman" panose="02020603050405020304" pitchFamily="18" charset="0"/>
              </a:rPr>
              <a:t>3</a:t>
            </a:r>
            <a:r>
              <a:rPr lang="zh-CN" altLang="en-US" b="1" smtClean="0">
                <a:solidFill>
                  <a:srgbClr val="000000"/>
                </a:solidFill>
                <a:latin typeface="Times New Roman" panose="02020603050405020304" pitchFamily="18" charset="0"/>
              </a:rPr>
              <a:t>级光谱。</a:t>
            </a:r>
          </a:p>
        </p:txBody>
      </p:sp>
      <p:sp>
        <p:nvSpPr>
          <p:cNvPr id="16" name="椭圆 15"/>
          <p:cNvSpPr/>
          <p:nvPr/>
        </p:nvSpPr>
        <p:spPr>
          <a:xfrm>
            <a:off x="3851967" y="3140075"/>
            <a:ext cx="4915795" cy="1235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90910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box(in)">
                                      <p:cBhvr>
                                        <p:cTn id="7" dur="1000"/>
                                        <p:tgtEl>
                                          <p:spTgt spid="50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4"/>
                                        </p:tgtEl>
                                        <p:attrNameLst>
                                          <p:attrName>style.visibility</p:attrName>
                                        </p:attrNameLst>
                                      </p:cBhvr>
                                      <p:to>
                                        <p:strVal val="visible"/>
                                      </p:to>
                                    </p:set>
                                    <p:animEffect transition="in" filter="wipe(left)">
                                      <p:cBhvr>
                                        <p:cTn id="12" dur="1000"/>
                                        <p:tgtEl>
                                          <p:spTgt spid="50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185"/>
                                        </p:tgtEl>
                                        <p:attrNameLst>
                                          <p:attrName>style.visibility</p:attrName>
                                        </p:attrNameLst>
                                      </p:cBhvr>
                                      <p:to>
                                        <p:strVal val="visible"/>
                                      </p:to>
                                    </p:set>
                                    <p:animEffect transition="in" filter="wipe(left)">
                                      <p:cBhvr>
                                        <p:cTn id="17" dur="1000"/>
                                        <p:tgtEl>
                                          <p:spTgt spid="501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186"/>
                                        </p:tgtEl>
                                        <p:attrNameLst>
                                          <p:attrName>style.visibility</p:attrName>
                                        </p:attrNameLst>
                                      </p:cBhvr>
                                      <p:to>
                                        <p:strVal val="visible"/>
                                      </p:to>
                                    </p:set>
                                    <p:animEffect transition="in" filter="wipe(left)">
                                      <p:cBhvr>
                                        <p:cTn id="22" dur="1000"/>
                                        <p:tgtEl>
                                          <p:spTgt spid="501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50190"/>
                                        </p:tgtEl>
                                        <p:attrNameLst>
                                          <p:attrName>style.visibility</p:attrName>
                                        </p:attrNameLst>
                                      </p:cBhvr>
                                      <p:to>
                                        <p:strVal val="visible"/>
                                      </p:to>
                                    </p:set>
                                    <p:animEffect transition="in" filter="box(out)">
                                      <p:cBhvr>
                                        <p:cTn id="27" dur="1000"/>
                                        <p:tgtEl>
                                          <p:spTgt spid="501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191">
                                            <p:txEl>
                                              <p:pRg st="0" end="0"/>
                                            </p:txEl>
                                          </p:spTgt>
                                        </p:tgtEl>
                                        <p:attrNameLst>
                                          <p:attrName>style.visibility</p:attrName>
                                        </p:attrNameLst>
                                      </p:cBhvr>
                                      <p:to>
                                        <p:strVal val="visible"/>
                                      </p:to>
                                    </p:set>
                                    <p:animEffect transition="in" filter="wipe(left)">
                                      <p:cBhvr>
                                        <p:cTn id="32" dur="1000"/>
                                        <p:tgtEl>
                                          <p:spTgt spid="5019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autoUpdateAnimBg="0"/>
      <p:bldP spid="50184" grpId="0" autoUpdateAnimBg="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447675" y="687388"/>
            <a:ext cx="5568950" cy="579437"/>
            <a:chOff x="0" y="0"/>
            <a:chExt cx="3508" cy="365"/>
          </a:xfrm>
        </p:grpSpPr>
        <p:sp>
          <p:nvSpPr>
            <p:cNvPr id="234525" name="Text Box 3"/>
            <p:cNvSpPr txBox="1">
              <a:spLocks noChangeArrowheads="1"/>
            </p:cNvSpPr>
            <p:nvPr/>
          </p:nvSpPr>
          <p:spPr bwMode="auto">
            <a:xfrm>
              <a:off x="0" y="0"/>
              <a:ext cx="35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又，已知缝宽                     ，由</a:t>
              </a:r>
            </a:p>
          </p:txBody>
        </p:sp>
        <p:graphicFrame>
          <p:nvGraphicFramePr>
            <p:cNvPr id="234526" name="Object 4"/>
            <p:cNvGraphicFramePr>
              <a:graphicFrameLocks noChangeAspect="1"/>
            </p:cNvGraphicFramePr>
            <p:nvPr/>
          </p:nvGraphicFramePr>
          <p:xfrm>
            <a:off x="1666" y="0"/>
            <a:ext cx="1258" cy="310"/>
          </p:xfrm>
          <a:graphic>
            <a:graphicData uri="http://schemas.openxmlformats.org/presentationml/2006/ole">
              <mc:AlternateContent xmlns:mc="http://schemas.openxmlformats.org/markup-compatibility/2006">
                <mc:Choice xmlns:v="urn:schemas-microsoft-com:vml" Requires="v">
                  <p:oleObj spid="_x0000_s32822" r:id="rId3" imgW="826576" imgH="203465" progId="Equation.3">
                    <p:embed/>
                  </p:oleObj>
                </mc:Choice>
                <mc:Fallback>
                  <p:oleObj r:id="rId3" imgW="826576" imgH="2034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 y="0"/>
                          <a:ext cx="1258"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205" name="Object 5"/>
          <p:cNvGraphicFramePr>
            <a:graphicFrameLocks noChangeAspect="1"/>
          </p:cNvGraphicFramePr>
          <p:nvPr/>
        </p:nvGraphicFramePr>
        <p:xfrm>
          <a:off x="2700338" y="1125538"/>
          <a:ext cx="3455987" cy="1189037"/>
        </p:xfrm>
        <a:graphic>
          <a:graphicData uri="http://schemas.openxmlformats.org/presentationml/2006/ole">
            <mc:AlternateContent xmlns:mc="http://schemas.openxmlformats.org/markup-compatibility/2006">
              <mc:Choice xmlns:v="urn:schemas-microsoft-com:vml" Requires="v">
                <p:oleObj spid="_x0000_s32823" r:id="rId5" imgW="1323853" imgH="438071" progId="Equation.3">
                  <p:embed/>
                </p:oleObj>
              </mc:Choice>
              <mc:Fallback>
                <p:oleObj r:id="rId5" imgW="1323853" imgH="43807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125538"/>
                        <a:ext cx="3455987"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Text Box 6"/>
          <p:cNvSpPr txBox="1">
            <a:spLocks noChangeArrowheads="1"/>
          </p:cNvSpPr>
          <p:nvPr/>
        </p:nvSpPr>
        <p:spPr bwMode="auto">
          <a:xfrm>
            <a:off x="447675" y="2276475"/>
            <a:ext cx="85169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知光栅衍射光谱线 </a:t>
            </a:r>
            <a:r>
              <a:rPr lang="zh-CN" altLang="en-US" smtClean="0">
                <a:solidFill>
                  <a:srgbClr val="000000"/>
                </a:solidFill>
                <a:latin typeface="Times New Roman" panose="02020603050405020304" pitchFamily="18" charset="0"/>
              </a:rPr>
              <a:t>2</a:t>
            </a:r>
            <a:r>
              <a:rPr lang="zh-CN" altLang="en-US" b="1" smtClean="0">
                <a:solidFill>
                  <a:srgbClr val="000000"/>
                </a:solidFill>
                <a:latin typeface="Times New Roman" panose="02020603050405020304" pitchFamily="18" charset="0"/>
              </a:rPr>
              <a:t>, </a:t>
            </a:r>
            <a:r>
              <a:rPr lang="zh-CN" altLang="en-US" smtClean="0">
                <a:solidFill>
                  <a:srgbClr val="000000"/>
                </a:solidFill>
                <a:latin typeface="Times New Roman" panose="02020603050405020304" pitchFamily="18" charset="0"/>
              </a:rPr>
              <a:t>4</a:t>
            </a:r>
            <a:r>
              <a:rPr lang="zh-CN" altLang="en-US" b="1" smtClean="0">
                <a:solidFill>
                  <a:srgbClr val="000000"/>
                </a:solidFill>
                <a:latin typeface="Times New Roman" panose="02020603050405020304" pitchFamily="18" charset="0"/>
              </a:rPr>
              <a:t>, </a:t>
            </a:r>
            <a:r>
              <a:rPr lang="zh-CN" altLang="en-US" smtClean="0">
                <a:solidFill>
                  <a:srgbClr val="000000"/>
                </a:solidFill>
                <a:latin typeface="Times New Roman" panose="02020603050405020304" pitchFamily="18" charset="0"/>
              </a:rPr>
              <a:t>6</a:t>
            </a:r>
            <a:r>
              <a:rPr lang="zh-CN" altLang="en-US" b="1" smtClean="0">
                <a:solidFill>
                  <a:srgbClr val="000000"/>
                </a:solidFill>
                <a:latin typeface="Times New Roman" panose="02020603050405020304" pitchFamily="18" charset="0"/>
              </a:rPr>
              <a:t>, …缺级，故实际能看到</a:t>
            </a:r>
            <a:r>
              <a:rPr lang="zh-CN" altLang="en-US" smtClean="0">
                <a:solidFill>
                  <a:srgbClr val="000000"/>
                </a:solidFill>
                <a:latin typeface="Times New Roman" panose="02020603050405020304" pitchFamily="18" charset="0"/>
              </a:rPr>
              <a:t>0</a:t>
            </a:r>
            <a:r>
              <a:rPr lang="zh-CN" altLang="en-US" b="1" smtClean="0">
                <a:solidFill>
                  <a:srgbClr val="000000"/>
                </a:solidFill>
                <a:latin typeface="Times New Roman" panose="02020603050405020304" pitchFamily="18" charset="0"/>
              </a:rPr>
              <a:t>、</a:t>
            </a:r>
            <a:r>
              <a:rPr lang="zh-CN" altLang="en-US" smtClean="0">
                <a:solidFill>
                  <a:srgbClr val="000000"/>
                </a:solidFill>
                <a:latin typeface="Times New Roman" panose="02020603050405020304" pitchFamily="18" charset="0"/>
              </a:rPr>
              <a:t>1</a:t>
            </a:r>
            <a:r>
              <a:rPr lang="zh-CN" altLang="en-US" b="1" smtClean="0">
                <a:solidFill>
                  <a:srgbClr val="000000"/>
                </a:solidFill>
                <a:latin typeface="Times New Roman" panose="02020603050405020304" pitchFamily="18" charset="0"/>
              </a:rPr>
              <a:t>、</a:t>
            </a:r>
            <a:r>
              <a:rPr lang="zh-CN" altLang="en-US" smtClean="0">
                <a:solidFill>
                  <a:srgbClr val="000000"/>
                </a:solidFill>
                <a:latin typeface="Times New Roman" panose="02020603050405020304" pitchFamily="18" charset="0"/>
              </a:rPr>
              <a:t>3</a:t>
            </a:r>
            <a:r>
              <a:rPr lang="zh-CN" altLang="en-US" b="1" smtClean="0">
                <a:solidFill>
                  <a:srgbClr val="000000"/>
                </a:solidFill>
                <a:latin typeface="Times New Roman" panose="02020603050405020304" pitchFamily="18" charset="0"/>
              </a:rPr>
              <a:t>级谱线共</a:t>
            </a:r>
            <a:r>
              <a:rPr lang="zh-CN" altLang="en-US" smtClean="0">
                <a:solidFill>
                  <a:srgbClr val="000000"/>
                </a:solidFill>
                <a:latin typeface="Times New Roman" panose="02020603050405020304" pitchFamily="18" charset="0"/>
              </a:rPr>
              <a:t>5</a:t>
            </a:r>
            <a:r>
              <a:rPr lang="zh-CN" altLang="en-US" b="1" smtClean="0">
                <a:solidFill>
                  <a:srgbClr val="000000"/>
                </a:solidFill>
                <a:latin typeface="Times New Roman" panose="02020603050405020304" pitchFamily="18" charset="0"/>
              </a:rPr>
              <a:t>条。</a:t>
            </a:r>
          </a:p>
        </p:txBody>
      </p:sp>
      <p:grpSp>
        <p:nvGrpSpPr>
          <p:cNvPr id="51207" name="Group 7"/>
          <p:cNvGrpSpPr>
            <a:grpSpLocks/>
          </p:cNvGrpSpPr>
          <p:nvPr/>
        </p:nvGrpSpPr>
        <p:grpSpPr bwMode="auto">
          <a:xfrm>
            <a:off x="6443663" y="3502025"/>
            <a:ext cx="1946275" cy="1871663"/>
            <a:chOff x="0" y="0"/>
            <a:chExt cx="1226" cy="1179"/>
          </a:xfrm>
        </p:grpSpPr>
        <p:sp>
          <p:nvSpPr>
            <p:cNvPr id="234504" name="Rectangle 8"/>
            <p:cNvSpPr>
              <a:spLocks noChangeArrowheads="1"/>
            </p:cNvSpPr>
            <p:nvPr/>
          </p:nvSpPr>
          <p:spPr bwMode="auto">
            <a:xfrm>
              <a:off x="591" y="227"/>
              <a:ext cx="45" cy="226"/>
            </a:xfrm>
            <a:prstGeom prst="rect">
              <a:avLst/>
            </a:prstGeom>
            <a:gradFill rotWithShape="1">
              <a:gsLst>
                <a:gs pos="0">
                  <a:schemeClr val="accent1"/>
                </a:gs>
                <a:gs pos="100000">
                  <a:srgbClr val="576869"/>
                </a:gs>
              </a:gsLst>
              <a:lin ang="0" scaled="1"/>
            </a:gra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34505" name="Rectangle 9"/>
            <p:cNvSpPr>
              <a:spLocks noChangeArrowheads="1"/>
            </p:cNvSpPr>
            <p:nvPr/>
          </p:nvSpPr>
          <p:spPr bwMode="auto">
            <a:xfrm>
              <a:off x="591" y="681"/>
              <a:ext cx="45" cy="226"/>
            </a:xfrm>
            <a:prstGeom prst="rect">
              <a:avLst/>
            </a:prstGeom>
            <a:gradFill rotWithShape="1">
              <a:gsLst>
                <a:gs pos="0">
                  <a:schemeClr val="accent1"/>
                </a:gs>
                <a:gs pos="100000">
                  <a:srgbClr val="576869"/>
                </a:gs>
              </a:gsLst>
              <a:lin ang="0" scaled="1"/>
            </a:gra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34506" name="Line 10"/>
            <p:cNvSpPr>
              <a:spLocks noChangeShapeType="1"/>
            </p:cNvSpPr>
            <p:nvPr/>
          </p:nvSpPr>
          <p:spPr bwMode="auto">
            <a:xfrm flipV="1">
              <a:off x="47" y="453"/>
              <a:ext cx="589" cy="227"/>
            </a:xfrm>
            <a:prstGeom prst="line">
              <a:avLst/>
            </a:prstGeom>
            <a:noFill/>
            <a:ln w="19050">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4507" name="Line 11"/>
            <p:cNvSpPr>
              <a:spLocks noChangeShapeType="1"/>
            </p:cNvSpPr>
            <p:nvPr/>
          </p:nvSpPr>
          <p:spPr bwMode="auto">
            <a:xfrm flipV="1">
              <a:off x="47" y="680"/>
              <a:ext cx="589" cy="227"/>
            </a:xfrm>
            <a:prstGeom prst="line">
              <a:avLst/>
            </a:prstGeom>
            <a:noFill/>
            <a:ln w="19050">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4508" name="Line 12"/>
            <p:cNvSpPr>
              <a:spLocks noChangeShapeType="1"/>
            </p:cNvSpPr>
            <p:nvPr/>
          </p:nvSpPr>
          <p:spPr bwMode="auto">
            <a:xfrm>
              <a:off x="591" y="453"/>
              <a:ext cx="544" cy="182"/>
            </a:xfrm>
            <a:prstGeom prst="line">
              <a:avLst/>
            </a:prstGeom>
            <a:noFill/>
            <a:ln w="19050">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4509" name="Line 13"/>
            <p:cNvSpPr>
              <a:spLocks noChangeShapeType="1"/>
            </p:cNvSpPr>
            <p:nvPr/>
          </p:nvSpPr>
          <p:spPr bwMode="auto">
            <a:xfrm>
              <a:off x="623" y="680"/>
              <a:ext cx="544" cy="182"/>
            </a:xfrm>
            <a:prstGeom prst="line">
              <a:avLst/>
            </a:prstGeom>
            <a:noFill/>
            <a:ln w="19050">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4510" name="Line 14"/>
            <p:cNvSpPr>
              <a:spLocks noChangeShapeType="1"/>
            </p:cNvSpPr>
            <p:nvPr/>
          </p:nvSpPr>
          <p:spPr bwMode="auto">
            <a:xfrm>
              <a:off x="514" y="499"/>
              <a:ext cx="91"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4511" name="Line 15"/>
            <p:cNvSpPr>
              <a:spLocks noChangeShapeType="1"/>
            </p:cNvSpPr>
            <p:nvPr/>
          </p:nvSpPr>
          <p:spPr bwMode="auto">
            <a:xfrm flipH="1">
              <a:off x="615" y="499"/>
              <a:ext cx="91"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4512" name="Line 16"/>
            <p:cNvSpPr>
              <a:spLocks noChangeShapeType="1"/>
            </p:cNvSpPr>
            <p:nvPr/>
          </p:nvSpPr>
          <p:spPr bwMode="auto">
            <a:xfrm>
              <a:off x="612" y="0"/>
              <a:ext cx="0" cy="1179"/>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graphicFrame>
          <p:nvGraphicFramePr>
            <p:cNvPr id="234513" name="Object 17"/>
            <p:cNvGraphicFramePr>
              <a:graphicFrameLocks noChangeAspect="1"/>
            </p:cNvGraphicFramePr>
            <p:nvPr/>
          </p:nvGraphicFramePr>
          <p:xfrm>
            <a:off x="358" y="262"/>
            <a:ext cx="209" cy="226"/>
          </p:xfrm>
          <a:graphic>
            <a:graphicData uri="http://schemas.openxmlformats.org/presentationml/2006/ole">
              <mc:AlternateContent xmlns:mc="http://schemas.openxmlformats.org/markup-compatibility/2006">
                <mc:Choice xmlns:v="urn:schemas-microsoft-com:vml" Requires="v">
                  <p:oleObj spid="_x0000_s32824" r:id="rId7" imgW="153802" imgH="166619" progId="Equation.3">
                    <p:embed/>
                  </p:oleObj>
                </mc:Choice>
                <mc:Fallback>
                  <p:oleObj r:id="rId7" imgW="153802" imgH="166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 y="262"/>
                          <a:ext cx="209"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4" name="Object 18"/>
            <p:cNvGraphicFramePr>
              <a:graphicFrameLocks noChangeAspect="1"/>
            </p:cNvGraphicFramePr>
            <p:nvPr/>
          </p:nvGraphicFramePr>
          <p:xfrm>
            <a:off x="629" y="251"/>
            <a:ext cx="210" cy="227"/>
          </p:xfrm>
          <a:graphic>
            <a:graphicData uri="http://schemas.openxmlformats.org/presentationml/2006/ole">
              <mc:AlternateContent xmlns:mc="http://schemas.openxmlformats.org/markup-compatibility/2006">
                <mc:Choice xmlns:v="urn:schemas-microsoft-com:vml" Requires="v">
                  <p:oleObj spid="_x0000_s32825" r:id="rId9" imgW="153802" imgH="166619" progId="Equation.3">
                    <p:embed/>
                  </p:oleObj>
                </mc:Choice>
                <mc:Fallback>
                  <p:oleObj r:id="rId9" imgW="153802" imgH="166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 y="251"/>
                          <a:ext cx="21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5" name="Object 19"/>
            <p:cNvGraphicFramePr>
              <a:graphicFrameLocks noChangeAspect="1"/>
            </p:cNvGraphicFramePr>
            <p:nvPr/>
          </p:nvGraphicFramePr>
          <p:xfrm>
            <a:off x="682" y="506"/>
            <a:ext cx="209" cy="244"/>
          </p:xfrm>
          <a:graphic>
            <a:graphicData uri="http://schemas.openxmlformats.org/presentationml/2006/ole">
              <mc:AlternateContent xmlns:mc="http://schemas.openxmlformats.org/markup-compatibility/2006">
                <mc:Choice xmlns:v="urn:schemas-microsoft-com:vml" Requires="v">
                  <p:oleObj spid="_x0000_s32826" r:id="rId11" imgW="153466" imgH="179043" progId="Equation.3">
                    <p:embed/>
                  </p:oleObj>
                </mc:Choice>
                <mc:Fallback>
                  <p:oleObj r:id="rId11" imgW="153466" imgH="17904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2" y="506"/>
                          <a:ext cx="209"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6" name="Object 20"/>
            <p:cNvGraphicFramePr>
              <a:graphicFrameLocks noChangeAspect="1"/>
            </p:cNvGraphicFramePr>
            <p:nvPr/>
          </p:nvGraphicFramePr>
          <p:xfrm>
            <a:off x="387" y="709"/>
            <a:ext cx="226" cy="226"/>
          </p:xfrm>
          <a:graphic>
            <a:graphicData uri="http://schemas.openxmlformats.org/presentationml/2006/ole">
              <mc:AlternateContent xmlns:mc="http://schemas.openxmlformats.org/markup-compatibility/2006">
                <mc:Choice xmlns:v="urn:schemas-microsoft-com:vml" Requires="v">
                  <p:oleObj spid="_x0000_s32827" r:id="rId13" imgW="166327" imgH="166327" progId="Equation.3">
                    <p:embed/>
                  </p:oleObj>
                </mc:Choice>
                <mc:Fallback>
                  <p:oleObj r:id="rId13" imgW="166327" imgH="16632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7" y="709"/>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7" name="Object 21"/>
            <p:cNvGraphicFramePr>
              <a:graphicFrameLocks noChangeAspect="1"/>
            </p:cNvGraphicFramePr>
            <p:nvPr/>
          </p:nvGraphicFramePr>
          <p:xfrm>
            <a:off x="47" y="272"/>
            <a:ext cx="169" cy="237"/>
          </p:xfrm>
          <a:graphic>
            <a:graphicData uri="http://schemas.openxmlformats.org/presentationml/2006/ole">
              <mc:AlternateContent xmlns:mc="http://schemas.openxmlformats.org/markup-compatibility/2006">
                <mc:Choice xmlns:v="urn:schemas-microsoft-com:vml" Requires="v">
                  <p:oleObj spid="_x0000_s32828" r:id="rId15" imgW="128056" imgH="179278" progId="Equation.3">
                    <p:embed/>
                  </p:oleObj>
                </mc:Choice>
                <mc:Fallback>
                  <p:oleObj r:id="rId15" imgW="128056" imgH="17927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 y="272"/>
                          <a:ext cx="169"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18" name="AutoShape 22"/>
            <p:cNvSpPr>
              <a:spLocks noChangeArrowheads="1"/>
            </p:cNvSpPr>
            <p:nvPr/>
          </p:nvSpPr>
          <p:spPr bwMode="auto">
            <a:xfrm>
              <a:off x="0" y="227"/>
              <a:ext cx="273" cy="272"/>
            </a:xfrm>
            <a:prstGeom prst="wedgeRoundRectCallout">
              <a:avLst>
                <a:gd name="adj1" fmla="val 164653"/>
                <a:gd name="adj2" fmla="val 8088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graphicFrame>
          <p:nvGraphicFramePr>
            <p:cNvPr id="234519" name="Object 23"/>
            <p:cNvGraphicFramePr>
              <a:graphicFrameLocks noChangeAspect="1"/>
            </p:cNvGraphicFramePr>
            <p:nvPr/>
          </p:nvGraphicFramePr>
          <p:xfrm>
            <a:off x="992" y="280"/>
            <a:ext cx="186" cy="220"/>
          </p:xfrm>
          <a:graphic>
            <a:graphicData uri="http://schemas.openxmlformats.org/presentationml/2006/ole">
              <mc:AlternateContent xmlns:mc="http://schemas.openxmlformats.org/markup-compatibility/2006">
                <mc:Choice xmlns:v="urn:schemas-microsoft-com:vml" Requires="v">
                  <p:oleObj spid="_x0000_s32829" r:id="rId17" imgW="140985" imgH="166619" progId="Equation.3">
                    <p:embed/>
                  </p:oleObj>
                </mc:Choice>
                <mc:Fallback>
                  <p:oleObj r:id="rId17" imgW="140985" imgH="166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2" y="280"/>
                          <a:ext cx="18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20" name="AutoShape 24"/>
            <p:cNvSpPr>
              <a:spLocks noChangeArrowheads="1"/>
            </p:cNvSpPr>
            <p:nvPr/>
          </p:nvSpPr>
          <p:spPr bwMode="auto">
            <a:xfrm>
              <a:off x="953" y="227"/>
              <a:ext cx="273" cy="272"/>
            </a:xfrm>
            <a:prstGeom prst="wedgeRoundRectCallout">
              <a:avLst>
                <a:gd name="adj1" fmla="val -165384"/>
                <a:gd name="adj2" fmla="val 8639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graphicFrame>
          <p:nvGraphicFramePr>
            <p:cNvPr id="234521" name="Object 25"/>
            <p:cNvGraphicFramePr>
              <a:graphicFrameLocks noChangeAspect="1"/>
            </p:cNvGraphicFramePr>
            <p:nvPr/>
          </p:nvGraphicFramePr>
          <p:xfrm>
            <a:off x="442" y="422"/>
            <a:ext cx="160" cy="160"/>
          </p:xfrm>
          <a:graphic>
            <a:graphicData uri="http://schemas.openxmlformats.org/presentationml/2006/ole">
              <mc:AlternateContent xmlns:mc="http://schemas.openxmlformats.org/markup-compatibility/2006">
                <mc:Choice xmlns:v="urn:schemas-microsoft-com:vml" Requires="v">
                  <p:oleObj spid="_x0000_s32830" r:id="rId19" imgW="77546" imgH="77546" progId="Equation.3">
                    <p:embed/>
                  </p:oleObj>
                </mc:Choice>
                <mc:Fallback>
                  <p:oleObj r:id="rId19" imgW="77546" imgH="7754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2" y="422"/>
                          <a:ext cx="16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2" name="Object 26"/>
            <p:cNvGraphicFramePr>
              <a:graphicFrameLocks noChangeAspect="1"/>
            </p:cNvGraphicFramePr>
            <p:nvPr/>
          </p:nvGraphicFramePr>
          <p:xfrm>
            <a:off x="539" y="394"/>
            <a:ext cx="160" cy="160"/>
          </p:xfrm>
          <a:graphic>
            <a:graphicData uri="http://schemas.openxmlformats.org/presentationml/2006/ole">
              <mc:AlternateContent xmlns:mc="http://schemas.openxmlformats.org/markup-compatibility/2006">
                <mc:Choice xmlns:v="urn:schemas-microsoft-com:vml" Requires="v">
                  <p:oleObj spid="_x0000_s32831" r:id="rId21" imgW="77546" imgH="77546" progId="Equation.3">
                    <p:embed/>
                  </p:oleObj>
                </mc:Choice>
                <mc:Fallback>
                  <p:oleObj r:id="rId21" imgW="77546" imgH="7754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 y="394"/>
                          <a:ext cx="16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3" name="Object 27"/>
            <p:cNvGraphicFramePr>
              <a:graphicFrameLocks noChangeAspect="1"/>
            </p:cNvGraphicFramePr>
            <p:nvPr/>
          </p:nvGraphicFramePr>
          <p:xfrm>
            <a:off x="629" y="422"/>
            <a:ext cx="160" cy="160"/>
          </p:xfrm>
          <a:graphic>
            <a:graphicData uri="http://schemas.openxmlformats.org/presentationml/2006/ole">
              <mc:AlternateContent xmlns:mc="http://schemas.openxmlformats.org/markup-compatibility/2006">
                <mc:Choice xmlns:v="urn:schemas-microsoft-com:vml" Requires="v">
                  <p:oleObj spid="_x0000_s32832" r:id="rId22" imgW="77546" imgH="77546" progId="Equation.3">
                    <p:embed/>
                  </p:oleObj>
                </mc:Choice>
                <mc:Fallback>
                  <p:oleObj r:id="rId22" imgW="77546" imgH="7754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9" y="422"/>
                          <a:ext cx="16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4" name="Object 28"/>
            <p:cNvGraphicFramePr>
              <a:graphicFrameLocks noChangeAspect="1"/>
            </p:cNvGraphicFramePr>
            <p:nvPr/>
          </p:nvGraphicFramePr>
          <p:xfrm>
            <a:off x="543" y="611"/>
            <a:ext cx="160" cy="160"/>
          </p:xfrm>
          <a:graphic>
            <a:graphicData uri="http://schemas.openxmlformats.org/presentationml/2006/ole">
              <mc:AlternateContent xmlns:mc="http://schemas.openxmlformats.org/markup-compatibility/2006">
                <mc:Choice xmlns:v="urn:schemas-microsoft-com:vml" Requires="v">
                  <p:oleObj spid="_x0000_s32833" r:id="rId23" imgW="77546" imgH="77546" progId="Equation.3">
                    <p:embed/>
                  </p:oleObj>
                </mc:Choice>
                <mc:Fallback>
                  <p:oleObj r:id="rId23" imgW="77546" imgH="7754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3" y="611"/>
                          <a:ext cx="16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29" name="Text Box 29"/>
          <p:cNvSpPr txBox="1">
            <a:spLocks noChangeArrowheads="1"/>
          </p:cNvSpPr>
          <p:nvPr/>
        </p:nvSpPr>
        <p:spPr bwMode="auto">
          <a:xfrm>
            <a:off x="468313" y="3425825"/>
            <a:ext cx="28336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FF0000"/>
                </a:solidFill>
                <a:latin typeface="Times New Roman" panose="02020603050405020304" pitchFamily="18" charset="0"/>
              </a:rPr>
              <a:t>（2）光程差    </a:t>
            </a:r>
          </a:p>
        </p:txBody>
      </p:sp>
      <p:graphicFrame>
        <p:nvGraphicFramePr>
          <p:cNvPr id="51230" name="Object 30"/>
          <p:cNvGraphicFramePr>
            <a:graphicFrameLocks noChangeAspect="1"/>
          </p:cNvGraphicFramePr>
          <p:nvPr/>
        </p:nvGraphicFramePr>
        <p:xfrm>
          <a:off x="1258888" y="4200525"/>
          <a:ext cx="4535487" cy="1749425"/>
        </p:xfrm>
        <a:graphic>
          <a:graphicData uri="http://schemas.openxmlformats.org/presentationml/2006/ole">
            <mc:AlternateContent xmlns:mc="http://schemas.openxmlformats.org/markup-compatibility/2006">
              <mc:Choice xmlns:v="urn:schemas-microsoft-com:vml" Requires="v">
                <p:oleObj spid="_x0000_s32834" r:id="rId24" imgW="1716735" imgH="661261" progId="Equation.3">
                  <p:embed/>
                </p:oleObj>
              </mc:Choice>
              <mc:Fallback>
                <p:oleObj r:id="rId24" imgW="1716735" imgH="661261"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58888" y="4200525"/>
                        <a:ext cx="4535487"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1476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wipe(left)">
                                      <p:cBhvr>
                                        <p:cTn id="7" dur="10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box(in)">
                                      <p:cBhvr>
                                        <p:cTn id="12" dur="1000"/>
                                        <p:tgtEl>
                                          <p:spTgt spid="51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wipe(up)">
                                      <p:cBhvr>
                                        <p:cTn id="17" dur="2000"/>
                                        <p:tgtEl>
                                          <p:spTgt spid="51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29"/>
                                        </p:tgtEl>
                                        <p:attrNameLst>
                                          <p:attrName>style.visibility</p:attrName>
                                        </p:attrNameLst>
                                      </p:cBhvr>
                                      <p:to>
                                        <p:strVal val="visible"/>
                                      </p:to>
                                    </p:set>
                                    <p:animEffect transition="in" filter="wipe(left)">
                                      <p:cBhvr>
                                        <p:cTn id="22" dur="1000"/>
                                        <p:tgtEl>
                                          <p:spTgt spid="51229"/>
                                        </p:tgtEl>
                                      </p:cBhvr>
                                    </p:animEffect>
                                  </p:childTnLst>
                                </p:cTn>
                              </p:par>
                            </p:childTnLst>
                          </p:cTn>
                        </p:par>
                        <p:par>
                          <p:cTn id="23" fill="hold" nodeType="afterGroup">
                            <p:stCondLst>
                              <p:cond delay="1000"/>
                            </p:stCondLst>
                            <p:childTnLst>
                              <p:par>
                                <p:cTn id="24" presetID="4" presetClass="entr" presetSubtype="32" fill="hold" nodeType="afterEffect">
                                  <p:stCondLst>
                                    <p:cond delay="0"/>
                                  </p:stCondLst>
                                  <p:childTnLst>
                                    <p:set>
                                      <p:cBhvr>
                                        <p:cTn id="25" dur="1" fill="hold">
                                          <p:stCondLst>
                                            <p:cond delay="0"/>
                                          </p:stCondLst>
                                        </p:cTn>
                                        <p:tgtEl>
                                          <p:spTgt spid="51207"/>
                                        </p:tgtEl>
                                        <p:attrNameLst>
                                          <p:attrName>style.visibility</p:attrName>
                                        </p:attrNameLst>
                                      </p:cBhvr>
                                      <p:to>
                                        <p:strVal val="visible"/>
                                      </p:to>
                                    </p:set>
                                    <p:animEffect transition="in" filter="box(out)">
                                      <p:cBhvr>
                                        <p:cTn id="26" dur="1000"/>
                                        <p:tgtEl>
                                          <p:spTgt spid="512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51230"/>
                                        </p:tgtEl>
                                        <p:attrNameLst>
                                          <p:attrName>style.visibility</p:attrName>
                                        </p:attrNameLst>
                                      </p:cBhvr>
                                      <p:to>
                                        <p:strVal val="visible"/>
                                      </p:to>
                                    </p:set>
                                    <p:animEffect transition="in" filter="wipe(up)">
                                      <p:cBhvr>
                                        <p:cTn id="31" dur="2000"/>
                                        <p:tgtEl>
                                          <p:spTgt spid="51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utoUpdateAnimBg="0"/>
      <p:bldP spid="5122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p:cNvGrpSpPr>
            <a:grpSpLocks/>
          </p:cNvGrpSpPr>
          <p:nvPr/>
        </p:nvGrpSpPr>
        <p:grpSpPr bwMode="auto">
          <a:xfrm>
            <a:off x="519113" y="2644775"/>
            <a:ext cx="8116887" cy="963613"/>
            <a:chOff x="0" y="0"/>
            <a:chExt cx="5113" cy="607"/>
          </a:xfrm>
        </p:grpSpPr>
        <p:sp>
          <p:nvSpPr>
            <p:cNvPr id="235528" name="Text Box 3"/>
            <p:cNvSpPr txBox="1">
              <a:spLocks noChangeArrowheads="1"/>
            </p:cNvSpPr>
            <p:nvPr/>
          </p:nvSpPr>
          <p:spPr bwMode="auto">
            <a:xfrm>
              <a:off x="0" y="129"/>
              <a:ext cx="45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由题设              ，</a:t>
              </a:r>
              <a:r>
                <a:rPr lang="zh-CN" altLang="en-US" i="1" smtClean="0">
                  <a:solidFill>
                    <a:srgbClr val="000000"/>
                  </a:solidFill>
                  <a:latin typeface="Times New Roman" panose="02020603050405020304" pitchFamily="18" charset="0"/>
                </a:rPr>
                <a:t>k </a:t>
              </a:r>
              <a:r>
                <a:rPr lang="zh-CN" altLang="en-US" b="1" smtClean="0">
                  <a:solidFill>
                    <a:srgbClr val="000000"/>
                  </a:solidFill>
                  <a:latin typeface="Times New Roman" panose="02020603050405020304" pitchFamily="18" charset="0"/>
                </a:rPr>
                <a:t>的可能最大值相应于</a:t>
              </a:r>
            </a:p>
          </p:txBody>
        </p:sp>
        <p:graphicFrame>
          <p:nvGraphicFramePr>
            <p:cNvPr id="235529" name="Object 4"/>
            <p:cNvGraphicFramePr>
              <a:graphicFrameLocks noChangeAspect="1"/>
            </p:cNvGraphicFramePr>
            <p:nvPr/>
          </p:nvGraphicFramePr>
          <p:xfrm>
            <a:off x="875" y="122"/>
            <a:ext cx="832" cy="350"/>
          </p:xfrm>
          <a:graphic>
            <a:graphicData uri="http://schemas.openxmlformats.org/presentationml/2006/ole">
              <mc:AlternateContent xmlns:mc="http://schemas.openxmlformats.org/markup-compatibility/2006">
                <mc:Choice xmlns:v="urn:schemas-microsoft-com:vml" Requires="v">
                  <p:oleObj spid="_x0000_s33810" r:id="rId3" imgW="484282" imgH="203908" progId="Equation.3">
                    <p:embed/>
                  </p:oleObj>
                </mc:Choice>
                <mc:Fallback>
                  <p:oleObj r:id="rId3" imgW="484282" imgH="2039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 y="122"/>
                          <a:ext cx="832"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30" name="Object 5"/>
            <p:cNvGraphicFramePr>
              <a:graphicFrameLocks noChangeAspect="1"/>
            </p:cNvGraphicFramePr>
            <p:nvPr/>
          </p:nvGraphicFramePr>
          <p:xfrm>
            <a:off x="4486" y="0"/>
            <a:ext cx="627" cy="607"/>
          </p:xfrm>
          <a:graphic>
            <a:graphicData uri="http://schemas.openxmlformats.org/presentationml/2006/ole">
              <mc:AlternateContent xmlns:mc="http://schemas.openxmlformats.org/markup-compatibility/2006">
                <mc:Choice xmlns:v="urn:schemas-microsoft-com:vml" Requires="v">
                  <p:oleObj spid="_x0000_s33811" r:id="rId5" imgW="407816" imgH="395072" progId="Equation.3">
                    <p:embed/>
                  </p:oleObj>
                </mc:Choice>
                <mc:Fallback>
                  <p:oleObj r:id="rId5" imgW="407816" imgH="39507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6" y="0"/>
                          <a:ext cx="627" cy="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230" name="Text Box 6"/>
          <p:cNvSpPr txBox="1">
            <a:spLocks noChangeArrowheads="1"/>
          </p:cNvSpPr>
          <p:nvPr/>
        </p:nvSpPr>
        <p:spPr bwMode="auto">
          <a:xfrm>
            <a:off x="539750" y="3932238"/>
            <a:ext cx="1101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因此 </a:t>
            </a:r>
          </a:p>
        </p:txBody>
      </p:sp>
      <p:graphicFrame>
        <p:nvGraphicFramePr>
          <p:cNvPr id="52231" name="Object 7"/>
          <p:cNvGraphicFramePr>
            <a:graphicFrameLocks noChangeAspect="1"/>
          </p:cNvGraphicFramePr>
          <p:nvPr/>
        </p:nvGraphicFramePr>
        <p:xfrm>
          <a:off x="1763713" y="3648075"/>
          <a:ext cx="4438650" cy="1109663"/>
        </p:xfrm>
        <a:graphic>
          <a:graphicData uri="http://schemas.openxmlformats.org/presentationml/2006/ole">
            <mc:AlternateContent xmlns:mc="http://schemas.openxmlformats.org/markup-compatibility/2006">
              <mc:Choice xmlns:v="urn:schemas-microsoft-com:vml" Requires="v">
                <p:oleObj spid="_x0000_s33812" r:id="rId7" imgW="1838404" imgH="438071" progId="Equation.3">
                  <p:embed/>
                </p:oleObj>
              </mc:Choice>
              <mc:Fallback>
                <p:oleObj r:id="rId7" imgW="1838404" imgH="43807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648075"/>
                        <a:ext cx="4438650"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2" name="Text Box 8"/>
          <p:cNvSpPr txBox="1">
            <a:spLocks noChangeArrowheads="1"/>
          </p:cNvSpPr>
          <p:nvPr/>
        </p:nvSpPr>
        <p:spPr bwMode="auto">
          <a:xfrm>
            <a:off x="539750" y="5081588"/>
            <a:ext cx="7554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mtClean="0">
                <a:solidFill>
                  <a:srgbClr val="000000"/>
                </a:solidFill>
                <a:latin typeface="Times New Roman" panose="02020603050405020304" pitchFamily="18" charset="0"/>
              </a:rPr>
              <a:t>30</a:t>
            </a:r>
            <a:r>
              <a:rPr lang="zh-CN" altLang="en-US" baseline="30000" smtClean="0">
                <a:solidFill>
                  <a:srgbClr val="000000"/>
                </a:solidFill>
                <a:latin typeface="Times New Roman" panose="02020603050405020304" pitchFamily="18" charset="0"/>
              </a:rPr>
              <a:t>o</a:t>
            </a:r>
            <a:r>
              <a:rPr lang="zh-CN" altLang="en-US" b="1" smtClean="0">
                <a:solidFill>
                  <a:srgbClr val="000000"/>
                </a:solidFill>
                <a:latin typeface="Times New Roman" panose="02020603050405020304" pitchFamily="18" charset="0"/>
              </a:rPr>
              <a:t>斜入射时，可以观察到</a:t>
            </a:r>
            <a:r>
              <a:rPr lang="zh-CN" altLang="en-US" smtClean="0">
                <a:solidFill>
                  <a:srgbClr val="000000"/>
                </a:solidFill>
                <a:latin typeface="Times New Roman" panose="02020603050405020304" pitchFamily="18" charset="0"/>
              </a:rPr>
              <a:t>5</a:t>
            </a:r>
            <a:r>
              <a:rPr lang="zh-CN" altLang="en-US" b="1" smtClean="0">
                <a:solidFill>
                  <a:srgbClr val="000000"/>
                </a:solidFill>
                <a:latin typeface="Times New Roman" panose="02020603050405020304" pitchFamily="18" charset="0"/>
              </a:rPr>
              <a:t>级光谱线。     </a:t>
            </a:r>
          </a:p>
        </p:txBody>
      </p:sp>
      <p:sp>
        <p:nvSpPr>
          <p:cNvPr id="52233" name="Text Box 9"/>
          <p:cNvSpPr txBox="1">
            <a:spLocks noChangeArrowheads="1"/>
          </p:cNvSpPr>
          <p:nvPr/>
        </p:nvSpPr>
        <p:spPr bwMode="auto">
          <a:xfrm>
            <a:off x="452438" y="792163"/>
            <a:ext cx="34464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由光栅方程，得    </a:t>
            </a:r>
          </a:p>
        </p:txBody>
      </p:sp>
      <p:graphicFrame>
        <p:nvGraphicFramePr>
          <p:cNvPr id="52234" name="Object 10"/>
          <p:cNvGraphicFramePr>
            <a:graphicFrameLocks noChangeAspect="1"/>
          </p:cNvGraphicFramePr>
          <p:nvPr/>
        </p:nvGraphicFramePr>
        <p:xfrm>
          <a:off x="2555875" y="1628775"/>
          <a:ext cx="4002088" cy="1033463"/>
        </p:xfrm>
        <a:graphic>
          <a:graphicData uri="http://schemas.openxmlformats.org/presentationml/2006/ole">
            <mc:AlternateContent xmlns:mc="http://schemas.openxmlformats.org/markup-compatibility/2006">
              <mc:Choice xmlns:v="urn:schemas-microsoft-com:vml" Requires="v">
                <p:oleObj spid="_x0000_s33813" r:id="rId9" imgW="1667027" imgH="409483" progId="Equation.3">
                  <p:embed/>
                </p:oleObj>
              </mc:Choice>
              <mc:Fallback>
                <p:oleObj r:id="rId9" imgW="1667027" imgH="40948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1628775"/>
                        <a:ext cx="4002088"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775939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wipe(left)">
                                      <p:cBhvr>
                                        <p:cTn id="7" dur="1000"/>
                                        <p:tgtEl>
                                          <p:spTgt spid="52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34"/>
                                        </p:tgtEl>
                                        <p:attrNameLst>
                                          <p:attrName>style.visibility</p:attrName>
                                        </p:attrNameLst>
                                      </p:cBhvr>
                                      <p:to>
                                        <p:strVal val="visible"/>
                                      </p:to>
                                    </p:set>
                                    <p:animEffect transition="in" filter="wipe(left)">
                                      <p:cBhvr>
                                        <p:cTn id="12" dur="1000"/>
                                        <p:tgtEl>
                                          <p:spTgt spid="52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226"/>
                                        </p:tgtEl>
                                        <p:attrNameLst>
                                          <p:attrName>style.visibility</p:attrName>
                                        </p:attrNameLst>
                                      </p:cBhvr>
                                      <p:to>
                                        <p:strVal val="visible"/>
                                      </p:to>
                                    </p:set>
                                    <p:animEffect transition="in" filter="wipe(left)">
                                      <p:cBhvr>
                                        <p:cTn id="17" dur="1000"/>
                                        <p:tgtEl>
                                          <p:spTgt spid="522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30"/>
                                        </p:tgtEl>
                                        <p:attrNameLst>
                                          <p:attrName>style.visibility</p:attrName>
                                        </p:attrNameLst>
                                      </p:cBhvr>
                                      <p:to>
                                        <p:strVal val="visible"/>
                                      </p:to>
                                    </p:set>
                                    <p:animEffect transition="in" filter="wipe(left)">
                                      <p:cBhvr>
                                        <p:cTn id="22" dur="1000"/>
                                        <p:tgtEl>
                                          <p:spTgt spid="522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52231"/>
                                        </p:tgtEl>
                                        <p:attrNameLst>
                                          <p:attrName>style.visibility</p:attrName>
                                        </p:attrNameLst>
                                      </p:cBhvr>
                                      <p:to>
                                        <p:strVal val="visible"/>
                                      </p:to>
                                    </p:set>
                                    <p:animEffect transition="in" filter="box(out)">
                                      <p:cBhvr>
                                        <p:cTn id="27" dur="1000"/>
                                        <p:tgtEl>
                                          <p:spTgt spid="522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32"/>
                                        </p:tgtEl>
                                        <p:attrNameLst>
                                          <p:attrName>style.visibility</p:attrName>
                                        </p:attrNameLst>
                                      </p:cBhvr>
                                      <p:to>
                                        <p:strVal val="visible"/>
                                      </p:to>
                                    </p:set>
                                    <p:animEffect transition="in" filter="wipe(left)">
                                      <p:cBhvr>
                                        <p:cTn id="32" dur="1000"/>
                                        <p:tgtEl>
                                          <p:spTgt spid="5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utoUpdateAnimBg="0"/>
      <p:bldP spid="52232" grpId="0" autoUpdateAnimBg="0"/>
      <p:bldP spid="5223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Line 2"/>
          <p:cNvSpPr>
            <a:spLocks noChangeShapeType="1"/>
          </p:cNvSpPr>
          <p:nvPr/>
        </p:nvSpPr>
        <p:spPr bwMode="auto">
          <a:xfrm>
            <a:off x="2232025" y="3765550"/>
            <a:ext cx="4953000" cy="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236547" name="Line 3"/>
          <p:cNvSpPr>
            <a:spLocks noChangeShapeType="1"/>
          </p:cNvSpPr>
          <p:nvPr/>
        </p:nvSpPr>
        <p:spPr bwMode="auto">
          <a:xfrm>
            <a:off x="5245100" y="1933575"/>
            <a:ext cx="0" cy="3482975"/>
          </a:xfrm>
          <a:prstGeom prst="line">
            <a:avLst/>
          </a:prstGeom>
          <a:noFill/>
          <a:ln w="50800" cap="sq">
            <a:solidFill>
              <a:schemeClr val="folHlink"/>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grpSp>
        <p:nvGrpSpPr>
          <p:cNvPr id="236548" name="Group 4"/>
          <p:cNvGrpSpPr>
            <a:grpSpLocks/>
          </p:cNvGrpSpPr>
          <p:nvPr/>
        </p:nvGrpSpPr>
        <p:grpSpPr bwMode="auto">
          <a:xfrm>
            <a:off x="2652713" y="2509838"/>
            <a:ext cx="0" cy="2519362"/>
            <a:chOff x="0" y="0"/>
            <a:chExt cx="0" cy="1951"/>
          </a:xfrm>
        </p:grpSpPr>
        <p:sp>
          <p:nvSpPr>
            <p:cNvPr id="236577" name="Line 5"/>
            <p:cNvSpPr>
              <a:spLocks noChangeShapeType="1"/>
            </p:cNvSpPr>
            <p:nvPr/>
          </p:nvSpPr>
          <p:spPr bwMode="auto">
            <a:xfrm>
              <a:off x="0" y="0"/>
              <a:ext cx="0" cy="317"/>
            </a:xfrm>
            <a:prstGeom prst="line">
              <a:avLst/>
            </a:prstGeom>
            <a:noFill/>
            <a:ln w="63500">
              <a:solidFill>
                <a:schemeClr val="folHlink"/>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236578" name="Line 6"/>
            <p:cNvSpPr>
              <a:spLocks noChangeShapeType="1"/>
            </p:cNvSpPr>
            <p:nvPr/>
          </p:nvSpPr>
          <p:spPr bwMode="auto">
            <a:xfrm>
              <a:off x="0" y="409"/>
              <a:ext cx="0" cy="317"/>
            </a:xfrm>
            <a:prstGeom prst="line">
              <a:avLst/>
            </a:prstGeom>
            <a:noFill/>
            <a:ln w="63500">
              <a:solidFill>
                <a:schemeClr val="folHlink"/>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236579" name="Line 7"/>
            <p:cNvSpPr>
              <a:spLocks noChangeShapeType="1"/>
            </p:cNvSpPr>
            <p:nvPr/>
          </p:nvSpPr>
          <p:spPr bwMode="auto">
            <a:xfrm>
              <a:off x="0" y="817"/>
              <a:ext cx="0" cy="317"/>
            </a:xfrm>
            <a:prstGeom prst="line">
              <a:avLst/>
            </a:prstGeom>
            <a:noFill/>
            <a:ln w="63500">
              <a:solidFill>
                <a:schemeClr val="folHlink"/>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236580" name="Line 8"/>
            <p:cNvSpPr>
              <a:spLocks noChangeShapeType="1"/>
            </p:cNvSpPr>
            <p:nvPr/>
          </p:nvSpPr>
          <p:spPr bwMode="auto">
            <a:xfrm>
              <a:off x="0" y="1225"/>
              <a:ext cx="0" cy="317"/>
            </a:xfrm>
            <a:prstGeom prst="line">
              <a:avLst/>
            </a:prstGeom>
            <a:noFill/>
            <a:ln w="63500">
              <a:solidFill>
                <a:schemeClr val="folHlink"/>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236581" name="Line 9"/>
            <p:cNvSpPr>
              <a:spLocks noChangeShapeType="1"/>
            </p:cNvSpPr>
            <p:nvPr/>
          </p:nvSpPr>
          <p:spPr bwMode="auto">
            <a:xfrm>
              <a:off x="0" y="1634"/>
              <a:ext cx="0" cy="317"/>
            </a:xfrm>
            <a:prstGeom prst="line">
              <a:avLst/>
            </a:prstGeom>
            <a:noFill/>
            <a:ln w="63500">
              <a:solidFill>
                <a:schemeClr val="folHlink"/>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grpSp>
      <p:grpSp>
        <p:nvGrpSpPr>
          <p:cNvPr id="236549" name="Group 10"/>
          <p:cNvGrpSpPr>
            <a:grpSpLocks/>
          </p:cNvGrpSpPr>
          <p:nvPr/>
        </p:nvGrpSpPr>
        <p:grpSpPr bwMode="auto">
          <a:xfrm>
            <a:off x="1512888" y="2425700"/>
            <a:ext cx="1074737" cy="2124075"/>
            <a:chOff x="0" y="0"/>
            <a:chExt cx="677" cy="1338"/>
          </a:xfrm>
        </p:grpSpPr>
        <p:sp>
          <p:nvSpPr>
            <p:cNvPr id="236573" name="Freeform 11"/>
            <p:cNvSpPr>
              <a:spLocks/>
            </p:cNvSpPr>
            <p:nvPr/>
          </p:nvSpPr>
          <p:spPr bwMode="auto">
            <a:xfrm flipV="1">
              <a:off x="21" y="0"/>
              <a:ext cx="656" cy="340"/>
            </a:xfrm>
            <a:custGeom>
              <a:avLst/>
              <a:gdLst>
                <a:gd name="T0" fmla="*/ 0 w 656"/>
                <a:gd name="T1" fmla="*/ 340 h 340"/>
                <a:gd name="T2" fmla="*/ 656 w 656"/>
                <a:gd name="T3" fmla="*/ 0 h 340"/>
                <a:gd name="T4" fmla="*/ 0 60000 65536"/>
                <a:gd name="T5" fmla="*/ 0 60000 65536"/>
                <a:gd name="T6" fmla="*/ 0 w 656"/>
                <a:gd name="T7" fmla="*/ 0 h 340"/>
                <a:gd name="T8" fmla="*/ 656 w 656"/>
                <a:gd name="T9" fmla="*/ 340 h 340"/>
              </a:gdLst>
              <a:ahLst/>
              <a:cxnLst>
                <a:cxn ang="T4">
                  <a:pos x="T0" y="T1"/>
                </a:cxn>
                <a:cxn ang="T5">
                  <a:pos x="T2" y="T3"/>
                </a:cxn>
              </a:cxnLst>
              <a:rect l="T6" t="T7" r="T8" b="T9"/>
              <a:pathLst>
                <a:path w="656" h="340">
                  <a:moveTo>
                    <a:pt x="0" y="340"/>
                  </a:moveTo>
                  <a:lnTo>
                    <a:pt x="656" y="0"/>
                  </a:lnTo>
                </a:path>
              </a:pathLst>
            </a:custGeom>
            <a:noFill/>
            <a:ln w="25400" cap="sq" cmpd="sng">
              <a:solidFill>
                <a:srgbClr val="FF3300"/>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236574" name="Freeform 12"/>
            <p:cNvSpPr>
              <a:spLocks/>
            </p:cNvSpPr>
            <p:nvPr/>
          </p:nvSpPr>
          <p:spPr bwMode="auto">
            <a:xfrm flipV="1">
              <a:off x="0" y="340"/>
              <a:ext cx="656" cy="340"/>
            </a:xfrm>
            <a:custGeom>
              <a:avLst/>
              <a:gdLst>
                <a:gd name="T0" fmla="*/ 0 w 656"/>
                <a:gd name="T1" fmla="*/ 340 h 340"/>
                <a:gd name="T2" fmla="*/ 656 w 656"/>
                <a:gd name="T3" fmla="*/ 0 h 340"/>
                <a:gd name="T4" fmla="*/ 0 60000 65536"/>
                <a:gd name="T5" fmla="*/ 0 60000 65536"/>
                <a:gd name="T6" fmla="*/ 0 w 656"/>
                <a:gd name="T7" fmla="*/ 0 h 340"/>
                <a:gd name="T8" fmla="*/ 656 w 656"/>
                <a:gd name="T9" fmla="*/ 340 h 340"/>
              </a:gdLst>
              <a:ahLst/>
              <a:cxnLst>
                <a:cxn ang="T4">
                  <a:pos x="T0" y="T1"/>
                </a:cxn>
                <a:cxn ang="T5">
                  <a:pos x="T2" y="T3"/>
                </a:cxn>
              </a:cxnLst>
              <a:rect l="T6" t="T7" r="T8" b="T9"/>
              <a:pathLst>
                <a:path w="656" h="340">
                  <a:moveTo>
                    <a:pt x="0" y="340"/>
                  </a:moveTo>
                  <a:lnTo>
                    <a:pt x="656" y="0"/>
                  </a:lnTo>
                </a:path>
              </a:pathLst>
            </a:custGeom>
            <a:noFill/>
            <a:ln w="25400" cap="sq" cmpd="sng">
              <a:solidFill>
                <a:srgbClr val="FF3300"/>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236575" name="Freeform 13"/>
            <p:cNvSpPr>
              <a:spLocks/>
            </p:cNvSpPr>
            <p:nvPr/>
          </p:nvSpPr>
          <p:spPr bwMode="auto">
            <a:xfrm flipV="1">
              <a:off x="21" y="998"/>
              <a:ext cx="656" cy="340"/>
            </a:xfrm>
            <a:custGeom>
              <a:avLst/>
              <a:gdLst>
                <a:gd name="T0" fmla="*/ 0 w 656"/>
                <a:gd name="T1" fmla="*/ 340 h 340"/>
                <a:gd name="T2" fmla="*/ 656 w 656"/>
                <a:gd name="T3" fmla="*/ 0 h 340"/>
                <a:gd name="T4" fmla="*/ 0 60000 65536"/>
                <a:gd name="T5" fmla="*/ 0 60000 65536"/>
                <a:gd name="T6" fmla="*/ 0 w 656"/>
                <a:gd name="T7" fmla="*/ 0 h 340"/>
                <a:gd name="T8" fmla="*/ 656 w 656"/>
                <a:gd name="T9" fmla="*/ 340 h 340"/>
              </a:gdLst>
              <a:ahLst/>
              <a:cxnLst>
                <a:cxn ang="T4">
                  <a:pos x="T0" y="T1"/>
                </a:cxn>
                <a:cxn ang="T5">
                  <a:pos x="T2" y="T3"/>
                </a:cxn>
              </a:cxnLst>
              <a:rect l="T6" t="T7" r="T8" b="T9"/>
              <a:pathLst>
                <a:path w="656" h="340">
                  <a:moveTo>
                    <a:pt x="0" y="340"/>
                  </a:moveTo>
                  <a:lnTo>
                    <a:pt x="656" y="0"/>
                  </a:lnTo>
                </a:path>
              </a:pathLst>
            </a:custGeom>
            <a:noFill/>
            <a:ln w="25400" cap="sq" cmpd="sng">
              <a:solidFill>
                <a:srgbClr val="FF3300"/>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sp>
          <p:nvSpPr>
            <p:cNvPr id="236576" name="Freeform 14"/>
            <p:cNvSpPr>
              <a:spLocks/>
            </p:cNvSpPr>
            <p:nvPr/>
          </p:nvSpPr>
          <p:spPr bwMode="auto">
            <a:xfrm flipV="1">
              <a:off x="21" y="658"/>
              <a:ext cx="656" cy="340"/>
            </a:xfrm>
            <a:custGeom>
              <a:avLst/>
              <a:gdLst>
                <a:gd name="T0" fmla="*/ 0 w 656"/>
                <a:gd name="T1" fmla="*/ 340 h 340"/>
                <a:gd name="T2" fmla="*/ 656 w 656"/>
                <a:gd name="T3" fmla="*/ 0 h 340"/>
                <a:gd name="T4" fmla="*/ 0 60000 65536"/>
                <a:gd name="T5" fmla="*/ 0 60000 65536"/>
                <a:gd name="T6" fmla="*/ 0 w 656"/>
                <a:gd name="T7" fmla="*/ 0 h 340"/>
                <a:gd name="T8" fmla="*/ 656 w 656"/>
                <a:gd name="T9" fmla="*/ 340 h 340"/>
              </a:gdLst>
              <a:ahLst/>
              <a:cxnLst>
                <a:cxn ang="T4">
                  <a:pos x="T0" y="T1"/>
                </a:cxn>
                <a:cxn ang="T5">
                  <a:pos x="T2" y="T3"/>
                </a:cxn>
              </a:cxnLst>
              <a:rect l="T6" t="T7" r="T8" b="T9"/>
              <a:pathLst>
                <a:path w="656" h="340">
                  <a:moveTo>
                    <a:pt x="0" y="340"/>
                  </a:moveTo>
                  <a:lnTo>
                    <a:pt x="656" y="0"/>
                  </a:lnTo>
                </a:path>
              </a:pathLst>
            </a:custGeom>
            <a:noFill/>
            <a:ln w="25400" cap="sq" cmpd="sng">
              <a:solidFill>
                <a:srgbClr val="FF3300"/>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mtClean="0">
                <a:solidFill>
                  <a:srgbClr val="000000"/>
                </a:solidFill>
              </a:endParaRPr>
            </a:p>
          </p:txBody>
        </p:sp>
      </p:grpSp>
      <p:sp>
        <p:nvSpPr>
          <p:cNvPr id="236550" name="Line 15"/>
          <p:cNvSpPr>
            <a:spLocks noChangeShapeType="1"/>
          </p:cNvSpPr>
          <p:nvPr/>
        </p:nvSpPr>
        <p:spPr bwMode="auto">
          <a:xfrm flipH="1">
            <a:off x="1870075" y="2965450"/>
            <a:ext cx="684213" cy="0"/>
          </a:xfrm>
          <a:prstGeom prst="line">
            <a:avLst/>
          </a:prstGeom>
          <a:noFill/>
          <a:ln w="25400">
            <a:solidFill>
              <a:srgbClr val="0000FF"/>
            </a:solidFill>
            <a:prstDash val="sysDot"/>
            <a:round/>
            <a:headEnd/>
            <a:tailEnd/>
          </a:ln>
          <a:extLst>
            <a:ext uri="{909E8E84-426E-40DD-AFC4-6F175D3DCCD1}">
              <a14:hiddenFill xmlns:a14="http://schemas.microsoft.com/office/drawing/2010/main">
                <a:noFill/>
              </a14:hiddenFill>
            </a:ext>
          </a:extLst>
        </p:spPr>
        <p:txBody>
          <a:bodyPr anchor="b"/>
          <a:lstStyle/>
          <a:p>
            <a:pPr eaLnBrk="0" fontAlgn="base" hangingPunct="0">
              <a:spcBef>
                <a:spcPct val="0"/>
              </a:spcBef>
              <a:spcAft>
                <a:spcPct val="0"/>
              </a:spcAft>
            </a:pPr>
            <a:endParaRPr lang="zh-CN" altLang="en-US" smtClean="0">
              <a:solidFill>
                <a:srgbClr val="000000"/>
              </a:solidFill>
            </a:endParaRPr>
          </a:p>
        </p:txBody>
      </p:sp>
      <p:sp>
        <p:nvSpPr>
          <p:cNvPr id="236551" name="Text Box 16"/>
          <p:cNvSpPr txBox="1">
            <a:spLocks noChangeArrowheads="1"/>
          </p:cNvSpPr>
          <p:nvPr/>
        </p:nvSpPr>
        <p:spPr bwMode="auto">
          <a:xfrm>
            <a:off x="1355725" y="2581275"/>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en-US" altLang="zh-CN" sz="2400" b="1" smtClean="0">
                <a:solidFill>
                  <a:srgbClr val="000000"/>
                </a:solidFill>
                <a:latin typeface="Times New Roman" panose="02020603050405020304" pitchFamily="18" charset="0"/>
                <a:cs typeface="Times New Roman" panose="02020603050405020304" pitchFamily="18" charset="0"/>
              </a:rPr>
              <a:t>30º</a:t>
            </a:r>
            <a:endParaRPr lang="en-US" altLang="zh-CN" sz="2400" b="1" i="1" smtClean="0">
              <a:solidFill>
                <a:srgbClr val="000000"/>
              </a:solidFill>
              <a:latin typeface="Times New Roman" panose="02020603050405020304" pitchFamily="18" charset="0"/>
              <a:cs typeface="Times New Roman" panose="02020603050405020304" pitchFamily="18" charset="0"/>
            </a:endParaRPr>
          </a:p>
        </p:txBody>
      </p:sp>
      <p:sp>
        <p:nvSpPr>
          <p:cNvPr id="236552" name="Text Box 17"/>
          <p:cNvSpPr txBox="1">
            <a:spLocks noChangeArrowheads="1"/>
          </p:cNvSpPr>
          <p:nvPr/>
        </p:nvSpPr>
        <p:spPr bwMode="auto">
          <a:xfrm>
            <a:off x="3778250" y="3373438"/>
            <a:ext cx="59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sz="2400" b="1" i="1" smtClean="0">
                <a:solidFill>
                  <a:srgbClr val="000000"/>
                </a:solidFill>
                <a:latin typeface="Times New Roman" panose="02020603050405020304" pitchFamily="18" charset="0"/>
                <a:cs typeface="Times New Roman" panose="02020603050405020304" pitchFamily="18" charset="0"/>
              </a:rPr>
              <a:t>θ</a:t>
            </a:r>
          </a:p>
        </p:txBody>
      </p:sp>
      <p:sp>
        <p:nvSpPr>
          <p:cNvPr id="236553" name="Arc 18"/>
          <p:cNvSpPr>
            <a:spLocks/>
          </p:cNvSpPr>
          <p:nvPr/>
        </p:nvSpPr>
        <p:spPr bwMode="auto">
          <a:xfrm>
            <a:off x="3714750" y="3579813"/>
            <a:ext cx="112713" cy="177800"/>
          </a:xfrm>
          <a:custGeom>
            <a:avLst/>
            <a:gdLst>
              <a:gd name="T0" fmla="*/ -5 w 21600"/>
              <a:gd name="T1" fmla="*/ 0 h 21600"/>
              <a:gd name="T2" fmla="*/ 112713 w 21600"/>
              <a:gd name="T3" fmla="*/ 177800 h 21600"/>
              <a:gd name="T4" fmla="*/ -5 w 21600"/>
              <a:gd name="T5" fmla="*/ 0 h 21600"/>
              <a:gd name="T6" fmla="*/ 112713 w 21600"/>
              <a:gd name="T7" fmla="*/ 177800 h 21600"/>
              <a:gd name="T8" fmla="*/ 0 w 21600"/>
              <a:gd name="T9" fmla="*/ 1778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grpSp>
        <p:nvGrpSpPr>
          <p:cNvPr id="236554" name="Group 19"/>
          <p:cNvGrpSpPr>
            <a:grpSpLocks/>
          </p:cNvGrpSpPr>
          <p:nvPr/>
        </p:nvGrpSpPr>
        <p:grpSpPr bwMode="auto">
          <a:xfrm>
            <a:off x="2940050" y="1717675"/>
            <a:ext cx="1081088" cy="3457575"/>
            <a:chOff x="0" y="0"/>
            <a:chExt cx="681" cy="1996"/>
          </a:xfrm>
        </p:grpSpPr>
        <p:sp>
          <p:nvSpPr>
            <p:cNvPr id="236571" name="Line 20"/>
            <p:cNvSpPr>
              <a:spLocks noChangeShapeType="1"/>
            </p:cNvSpPr>
            <p:nvPr/>
          </p:nvSpPr>
          <p:spPr bwMode="auto">
            <a:xfrm>
              <a:off x="273" y="249"/>
              <a:ext cx="0" cy="1747"/>
            </a:xfrm>
            <a:prstGeom prst="line">
              <a:avLst/>
            </a:prstGeom>
            <a:noFill/>
            <a:ln w="50800">
              <a:solidFill>
                <a:schemeClr val="folHlink"/>
              </a:solidFill>
              <a:round/>
              <a:headEnd type="stealth" w="lg" len="lg"/>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6572" name="Rectangle 21"/>
            <p:cNvSpPr>
              <a:spLocks noChangeArrowheads="1"/>
            </p:cNvSpPr>
            <p:nvPr/>
          </p:nvSpPr>
          <p:spPr bwMode="auto">
            <a:xfrm>
              <a:off x="0" y="0"/>
              <a:ext cx="6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sz="2400" b="1" smtClean="0">
                  <a:solidFill>
                    <a:srgbClr val="0000FF"/>
                  </a:solidFill>
                  <a:latin typeface="Times New Roman" panose="02020603050405020304" pitchFamily="18" charset="0"/>
                  <a:cs typeface="Times New Roman" panose="02020603050405020304" pitchFamily="18" charset="0"/>
                </a:rPr>
                <a:t>透镜</a:t>
              </a:r>
              <a:r>
                <a:rPr lang="en-US" altLang="zh-CN" sz="2400" b="1" i="1" smtClean="0">
                  <a:solidFill>
                    <a:srgbClr val="0000FF"/>
                  </a:solidFill>
                  <a:latin typeface="Times New Roman" panose="02020603050405020304" pitchFamily="18" charset="0"/>
                  <a:cs typeface="Times New Roman" panose="02020603050405020304" pitchFamily="18" charset="0"/>
                </a:rPr>
                <a:t>L</a:t>
              </a:r>
            </a:p>
          </p:txBody>
        </p:sp>
      </p:grpSp>
      <p:sp>
        <p:nvSpPr>
          <p:cNvPr id="236555" name="Rectangle 22"/>
          <p:cNvSpPr>
            <a:spLocks noChangeArrowheads="1"/>
          </p:cNvSpPr>
          <p:nvPr/>
        </p:nvSpPr>
        <p:spPr bwMode="auto">
          <a:xfrm>
            <a:off x="4668838" y="1212850"/>
            <a:ext cx="1341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sz="2400" b="1" smtClean="0">
                <a:solidFill>
                  <a:srgbClr val="0000FF"/>
                </a:solidFill>
                <a:latin typeface="Times New Roman" panose="02020603050405020304" pitchFamily="18" charset="0"/>
                <a:cs typeface="Times New Roman" panose="02020603050405020304" pitchFamily="18" charset="0"/>
              </a:rPr>
              <a:t>观察屏</a:t>
            </a:r>
            <a:endParaRPr lang="zh-CN" altLang="en-US" sz="2400" b="1" i="1" smtClean="0">
              <a:solidFill>
                <a:srgbClr val="0000FF"/>
              </a:solidFill>
              <a:latin typeface="Times New Roman" panose="02020603050405020304" pitchFamily="18" charset="0"/>
              <a:cs typeface="Times New Roman" panose="02020603050405020304" pitchFamily="18" charset="0"/>
            </a:endParaRPr>
          </a:p>
        </p:txBody>
      </p:sp>
      <p:sp>
        <p:nvSpPr>
          <p:cNvPr id="236556" name="Line 23"/>
          <p:cNvSpPr>
            <a:spLocks noChangeShapeType="1"/>
          </p:cNvSpPr>
          <p:nvPr/>
        </p:nvSpPr>
        <p:spPr bwMode="auto">
          <a:xfrm>
            <a:off x="3275013" y="3733800"/>
            <a:ext cx="1944687" cy="936625"/>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nchor="b"/>
          <a:lstStyle/>
          <a:p>
            <a:pPr eaLnBrk="0" fontAlgn="base" hangingPunct="0">
              <a:spcBef>
                <a:spcPct val="0"/>
              </a:spcBef>
              <a:spcAft>
                <a:spcPct val="0"/>
              </a:spcAft>
            </a:pPr>
            <a:endParaRPr lang="zh-CN" altLang="en-US" smtClean="0">
              <a:solidFill>
                <a:srgbClr val="000000"/>
              </a:solidFill>
            </a:endParaRPr>
          </a:p>
        </p:txBody>
      </p:sp>
      <p:sp>
        <p:nvSpPr>
          <p:cNvPr id="236557" name="Rectangle 24"/>
          <p:cNvSpPr>
            <a:spLocks noChangeArrowheads="1"/>
          </p:cNvSpPr>
          <p:nvPr/>
        </p:nvSpPr>
        <p:spPr bwMode="auto">
          <a:xfrm>
            <a:off x="5362575" y="4454525"/>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en-US" altLang="zh-CN" sz="2400" b="1" i="1" smtClean="0">
                <a:solidFill>
                  <a:srgbClr val="000000"/>
                </a:solidFill>
                <a:latin typeface="Times New Roman" panose="02020603050405020304" pitchFamily="18" charset="0"/>
                <a:cs typeface="Times New Roman" panose="02020603050405020304" pitchFamily="18" charset="0"/>
              </a:rPr>
              <a:t>k=</a:t>
            </a:r>
            <a:r>
              <a:rPr lang="en-US" altLang="zh-CN" sz="2400" b="1" smtClean="0">
                <a:solidFill>
                  <a:srgbClr val="000000"/>
                </a:solidFill>
                <a:latin typeface="Times New Roman" panose="02020603050405020304" pitchFamily="18" charset="0"/>
                <a:cs typeface="Times New Roman" panose="02020603050405020304" pitchFamily="18" charset="0"/>
              </a:rPr>
              <a:t>0,  </a:t>
            </a:r>
            <a:r>
              <a:rPr lang="el-GR" altLang="en-US" sz="2400" b="1" i="1" smtClean="0">
                <a:solidFill>
                  <a:srgbClr val="000000"/>
                </a:solidFill>
                <a:latin typeface="Times New Roman" panose="02020603050405020304" pitchFamily="18" charset="0"/>
                <a:cs typeface="Times New Roman" panose="02020603050405020304" pitchFamily="18" charset="0"/>
              </a:rPr>
              <a:t>θ</a:t>
            </a:r>
            <a:r>
              <a:rPr lang="en-US" altLang="zh-CN" sz="2400" b="1" i="1" smtClean="0">
                <a:solidFill>
                  <a:srgbClr val="000000"/>
                </a:solidFill>
                <a:latin typeface="Times New Roman" panose="02020603050405020304" pitchFamily="18" charset="0"/>
                <a:cs typeface="Times New Roman" panose="02020603050405020304" pitchFamily="18" charset="0"/>
              </a:rPr>
              <a:t> </a:t>
            </a:r>
            <a:r>
              <a:rPr lang="en-US" altLang="zh-CN" sz="2400" b="1" smtClean="0">
                <a:solidFill>
                  <a:srgbClr val="000000"/>
                </a:solidFill>
                <a:latin typeface="Times New Roman" panose="02020603050405020304" pitchFamily="18" charset="0"/>
                <a:cs typeface="Times New Roman" panose="02020603050405020304" pitchFamily="18" charset="0"/>
              </a:rPr>
              <a:t>= -30º</a:t>
            </a:r>
          </a:p>
        </p:txBody>
      </p:sp>
      <p:sp>
        <p:nvSpPr>
          <p:cNvPr id="236558" name="Line 25"/>
          <p:cNvSpPr>
            <a:spLocks noChangeShapeType="1"/>
          </p:cNvSpPr>
          <p:nvPr/>
        </p:nvSpPr>
        <p:spPr bwMode="auto">
          <a:xfrm>
            <a:off x="3346450" y="3733800"/>
            <a:ext cx="1944688" cy="431800"/>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nchor="b"/>
          <a:lstStyle/>
          <a:p>
            <a:pPr eaLnBrk="0" fontAlgn="base" hangingPunct="0">
              <a:spcBef>
                <a:spcPct val="0"/>
              </a:spcBef>
              <a:spcAft>
                <a:spcPct val="0"/>
              </a:spcAft>
            </a:pPr>
            <a:endParaRPr lang="zh-CN" altLang="en-US" smtClean="0">
              <a:solidFill>
                <a:srgbClr val="000000"/>
              </a:solidFill>
            </a:endParaRPr>
          </a:p>
        </p:txBody>
      </p:sp>
      <p:sp>
        <p:nvSpPr>
          <p:cNvPr id="236559" name="Rectangle 26"/>
          <p:cNvSpPr>
            <a:spLocks noChangeArrowheads="1"/>
          </p:cNvSpPr>
          <p:nvPr/>
        </p:nvSpPr>
        <p:spPr bwMode="auto">
          <a:xfrm>
            <a:off x="5291138" y="3949700"/>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en-US" altLang="zh-CN" sz="2400" b="1" i="1" smtClean="0">
                <a:solidFill>
                  <a:srgbClr val="000000"/>
                </a:solidFill>
                <a:latin typeface="Times New Roman" panose="02020603050405020304" pitchFamily="18" charset="0"/>
                <a:cs typeface="Times New Roman" panose="02020603050405020304" pitchFamily="18" charset="0"/>
              </a:rPr>
              <a:t>k=</a:t>
            </a:r>
            <a:r>
              <a:rPr lang="en-US" altLang="zh-CN" sz="2400" b="1" smtClean="0">
                <a:solidFill>
                  <a:srgbClr val="000000"/>
                </a:solidFill>
                <a:latin typeface="Times New Roman" panose="02020603050405020304" pitchFamily="18" charset="0"/>
                <a:cs typeface="Times New Roman" panose="02020603050405020304" pitchFamily="18" charset="0"/>
              </a:rPr>
              <a:t>1,  </a:t>
            </a:r>
            <a:r>
              <a:rPr lang="el-GR" altLang="en-US" sz="2400" b="1" i="1" smtClean="0">
                <a:solidFill>
                  <a:srgbClr val="000000"/>
                </a:solidFill>
                <a:latin typeface="Times New Roman" panose="02020603050405020304" pitchFamily="18" charset="0"/>
                <a:cs typeface="Times New Roman" panose="02020603050405020304" pitchFamily="18" charset="0"/>
              </a:rPr>
              <a:t>θ</a:t>
            </a:r>
            <a:r>
              <a:rPr lang="en-US" altLang="zh-CN" sz="2400" b="1" i="1" smtClean="0">
                <a:solidFill>
                  <a:srgbClr val="000000"/>
                </a:solidFill>
                <a:latin typeface="Times New Roman" panose="02020603050405020304" pitchFamily="18" charset="0"/>
                <a:cs typeface="Times New Roman" panose="02020603050405020304" pitchFamily="18" charset="0"/>
              </a:rPr>
              <a:t> </a:t>
            </a:r>
            <a:r>
              <a:rPr lang="en-US" altLang="zh-CN" sz="2400" b="1" smtClean="0">
                <a:solidFill>
                  <a:srgbClr val="000000"/>
                </a:solidFill>
                <a:latin typeface="Times New Roman" panose="02020603050405020304" pitchFamily="18" charset="0"/>
                <a:cs typeface="Times New Roman" panose="02020603050405020304" pitchFamily="18" charset="0"/>
              </a:rPr>
              <a:t>= -11.8º</a:t>
            </a:r>
          </a:p>
        </p:txBody>
      </p:sp>
      <p:sp>
        <p:nvSpPr>
          <p:cNvPr id="236560" name="Rectangle 27"/>
          <p:cNvSpPr>
            <a:spLocks noChangeArrowheads="1"/>
          </p:cNvSpPr>
          <p:nvPr/>
        </p:nvSpPr>
        <p:spPr bwMode="auto">
          <a:xfrm>
            <a:off x="5362575" y="4987925"/>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en-US" altLang="zh-CN" sz="2400" b="1" i="1" smtClean="0">
                <a:solidFill>
                  <a:srgbClr val="000000"/>
                </a:solidFill>
                <a:latin typeface="Times New Roman" panose="02020603050405020304" pitchFamily="18" charset="0"/>
                <a:cs typeface="Times New Roman" panose="02020603050405020304" pitchFamily="18" charset="0"/>
              </a:rPr>
              <a:t>k= </a:t>
            </a:r>
            <a:r>
              <a:rPr lang="en-US" altLang="zh-CN" sz="2400" b="1" smtClean="0">
                <a:solidFill>
                  <a:srgbClr val="000000"/>
                </a:solidFill>
                <a:latin typeface="Times New Roman" panose="02020603050405020304" pitchFamily="18" charset="0"/>
                <a:cs typeface="Times New Roman" panose="02020603050405020304" pitchFamily="18" charset="0"/>
              </a:rPr>
              <a:t>-1,  </a:t>
            </a:r>
            <a:r>
              <a:rPr lang="el-GR" altLang="en-US" sz="2400" b="1" i="1" smtClean="0">
                <a:solidFill>
                  <a:srgbClr val="000000"/>
                </a:solidFill>
                <a:latin typeface="Times New Roman" panose="02020603050405020304" pitchFamily="18" charset="0"/>
                <a:cs typeface="Times New Roman" panose="02020603050405020304" pitchFamily="18" charset="0"/>
              </a:rPr>
              <a:t>θ</a:t>
            </a:r>
            <a:r>
              <a:rPr lang="en-US" altLang="zh-CN" sz="2400" b="1" i="1" smtClean="0">
                <a:solidFill>
                  <a:srgbClr val="000000"/>
                </a:solidFill>
                <a:latin typeface="Times New Roman" panose="02020603050405020304" pitchFamily="18" charset="0"/>
                <a:cs typeface="Times New Roman" panose="02020603050405020304" pitchFamily="18" charset="0"/>
              </a:rPr>
              <a:t> </a:t>
            </a:r>
            <a:r>
              <a:rPr lang="en-US" altLang="zh-CN" sz="2400" b="1" smtClean="0">
                <a:solidFill>
                  <a:srgbClr val="000000"/>
                </a:solidFill>
                <a:latin typeface="Times New Roman" panose="02020603050405020304" pitchFamily="18" charset="0"/>
                <a:cs typeface="Times New Roman" panose="02020603050405020304" pitchFamily="18" charset="0"/>
              </a:rPr>
              <a:t>= -52.6º</a:t>
            </a:r>
          </a:p>
        </p:txBody>
      </p:sp>
      <p:sp>
        <p:nvSpPr>
          <p:cNvPr id="236561" name="Line 28"/>
          <p:cNvSpPr>
            <a:spLocks noChangeShapeType="1"/>
          </p:cNvSpPr>
          <p:nvPr/>
        </p:nvSpPr>
        <p:spPr bwMode="auto">
          <a:xfrm>
            <a:off x="3346450" y="3806825"/>
            <a:ext cx="1800225" cy="1439863"/>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nchor="b"/>
          <a:lstStyle/>
          <a:p>
            <a:pPr eaLnBrk="0" fontAlgn="base" hangingPunct="0">
              <a:spcBef>
                <a:spcPct val="0"/>
              </a:spcBef>
              <a:spcAft>
                <a:spcPct val="0"/>
              </a:spcAft>
            </a:pPr>
            <a:endParaRPr lang="zh-CN" altLang="en-US" smtClean="0">
              <a:solidFill>
                <a:srgbClr val="000000"/>
              </a:solidFill>
            </a:endParaRPr>
          </a:p>
        </p:txBody>
      </p:sp>
      <p:sp>
        <p:nvSpPr>
          <p:cNvPr id="236562" name="Line 29"/>
          <p:cNvSpPr>
            <a:spLocks noChangeShapeType="1"/>
          </p:cNvSpPr>
          <p:nvPr/>
        </p:nvSpPr>
        <p:spPr bwMode="auto">
          <a:xfrm flipV="1">
            <a:off x="3346450" y="3590925"/>
            <a:ext cx="1800225" cy="142875"/>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nchor="b"/>
          <a:lstStyle/>
          <a:p>
            <a:pPr eaLnBrk="0" fontAlgn="base" hangingPunct="0">
              <a:spcBef>
                <a:spcPct val="0"/>
              </a:spcBef>
              <a:spcAft>
                <a:spcPct val="0"/>
              </a:spcAft>
            </a:pPr>
            <a:endParaRPr lang="zh-CN" altLang="en-US" smtClean="0">
              <a:solidFill>
                <a:srgbClr val="000000"/>
              </a:solidFill>
            </a:endParaRPr>
          </a:p>
        </p:txBody>
      </p:sp>
      <p:sp>
        <p:nvSpPr>
          <p:cNvPr id="236563" name="Rectangle 30"/>
          <p:cNvSpPr>
            <a:spLocks noChangeArrowheads="1"/>
          </p:cNvSpPr>
          <p:nvPr/>
        </p:nvSpPr>
        <p:spPr bwMode="auto">
          <a:xfrm>
            <a:off x="5362575" y="3302000"/>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en-US" altLang="zh-CN" sz="2400" b="1" i="1" smtClean="0">
                <a:solidFill>
                  <a:srgbClr val="000000"/>
                </a:solidFill>
                <a:latin typeface="Times New Roman" panose="02020603050405020304" pitchFamily="18" charset="0"/>
                <a:cs typeface="Times New Roman" panose="02020603050405020304" pitchFamily="18" charset="0"/>
              </a:rPr>
              <a:t>k=</a:t>
            </a:r>
            <a:r>
              <a:rPr lang="en-US" altLang="zh-CN" sz="2400" b="1" smtClean="0">
                <a:solidFill>
                  <a:srgbClr val="000000"/>
                </a:solidFill>
                <a:latin typeface="Times New Roman" panose="02020603050405020304" pitchFamily="18" charset="0"/>
                <a:cs typeface="Times New Roman" panose="02020603050405020304" pitchFamily="18" charset="0"/>
              </a:rPr>
              <a:t>2,  </a:t>
            </a:r>
            <a:r>
              <a:rPr lang="el-GR" altLang="en-US" sz="2400" b="1" i="1" smtClean="0">
                <a:solidFill>
                  <a:srgbClr val="000000"/>
                </a:solidFill>
                <a:latin typeface="Times New Roman" panose="02020603050405020304" pitchFamily="18" charset="0"/>
                <a:cs typeface="Times New Roman" panose="02020603050405020304" pitchFamily="18" charset="0"/>
              </a:rPr>
              <a:t>θ</a:t>
            </a:r>
            <a:r>
              <a:rPr lang="en-US" altLang="zh-CN" sz="2400" b="1" i="1" smtClean="0">
                <a:solidFill>
                  <a:srgbClr val="000000"/>
                </a:solidFill>
                <a:latin typeface="Times New Roman" panose="02020603050405020304" pitchFamily="18" charset="0"/>
                <a:cs typeface="Times New Roman" panose="02020603050405020304" pitchFamily="18" charset="0"/>
              </a:rPr>
              <a:t> </a:t>
            </a:r>
            <a:r>
              <a:rPr lang="en-US" altLang="zh-CN" sz="2400" b="1" smtClean="0">
                <a:solidFill>
                  <a:srgbClr val="000000"/>
                </a:solidFill>
                <a:latin typeface="Times New Roman" panose="02020603050405020304" pitchFamily="18" charset="0"/>
                <a:cs typeface="Times New Roman" panose="02020603050405020304" pitchFamily="18" charset="0"/>
              </a:rPr>
              <a:t>= 5.1º</a:t>
            </a:r>
          </a:p>
        </p:txBody>
      </p:sp>
      <p:sp>
        <p:nvSpPr>
          <p:cNvPr id="236564" name="Rectangle 31"/>
          <p:cNvSpPr>
            <a:spLocks noChangeArrowheads="1"/>
          </p:cNvSpPr>
          <p:nvPr/>
        </p:nvSpPr>
        <p:spPr bwMode="auto">
          <a:xfrm>
            <a:off x="5362575" y="2773363"/>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en-US" altLang="zh-CN" sz="2400" b="1" i="1" smtClean="0">
                <a:solidFill>
                  <a:srgbClr val="000000"/>
                </a:solidFill>
                <a:latin typeface="Times New Roman" panose="02020603050405020304" pitchFamily="18" charset="0"/>
                <a:cs typeface="Times New Roman" panose="02020603050405020304" pitchFamily="18" charset="0"/>
              </a:rPr>
              <a:t>k=</a:t>
            </a:r>
            <a:r>
              <a:rPr lang="en-US" altLang="zh-CN" sz="2400" b="1" smtClean="0">
                <a:solidFill>
                  <a:srgbClr val="000000"/>
                </a:solidFill>
                <a:latin typeface="Times New Roman" panose="02020603050405020304" pitchFamily="18" charset="0"/>
                <a:cs typeface="Times New Roman" panose="02020603050405020304" pitchFamily="18" charset="0"/>
              </a:rPr>
              <a:t>3,  </a:t>
            </a:r>
            <a:r>
              <a:rPr lang="el-GR" altLang="en-US" sz="2400" b="1" i="1" smtClean="0">
                <a:solidFill>
                  <a:srgbClr val="000000"/>
                </a:solidFill>
                <a:latin typeface="Times New Roman" panose="02020603050405020304" pitchFamily="18" charset="0"/>
                <a:cs typeface="Times New Roman" panose="02020603050405020304" pitchFamily="18" charset="0"/>
              </a:rPr>
              <a:t>θ</a:t>
            </a:r>
            <a:r>
              <a:rPr lang="en-US" altLang="zh-CN" sz="2400" b="1" i="1" smtClean="0">
                <a:solidFill>
                  <a:srgbClr val="000000"/>
                </a:solidFill>
                <a:latin typeface="Times New Roman" panose="02020603050405020304" pitchFamily="18" charset="0"/>
                <a:cs typeface="Times New Roman" panose="02020603050405020304" pitchFamily="18" charset="0"/>
              </a:rPr>
              <a:t> </a:t>
            </a:r>
            <a:r>
              <a:rPr lang="en-US" altLang="zh-CN" sz="2400" b="1" smtClean="0">
                <a:solidFill>
                  <a:srgbClr val="000000"/>
                </a:solidFill>
                <a:latin typeface="Times New Roman" panose="02020603050405020304" pitchFamily="18" charset="0"/>
                <a:cs typeface="Times New Roman" panose="02020603050405020304" pitchFamily="18" charset="0"/>
              </a:rPr>
              <a:t>= 22.6º</a:t>
            </a:r>
          </a:p>
        </p:txBody>
      </p:sp>
      <p:sp>
        <p:nvSpPr>
          <p:cNvPr id="236565" name="Line 32"/>
          <p:cNvSpPr>
            <a:spLocks noChangeShapeType="1"/>
          </p:cNvSpPr>
          <p:nvPr/>
        </p:nvSpPr>
        <p:spPr bwMode="auto">
          <a:xfrm flipV="1">
            <a:off x="3346450" y="3157538"/>
            <a:ext cx="1873250" cy="576262"/>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nchor="b"/>
          <a:lstStyle/>
          <a:p>
            <a:pPr eaLnBrk="0" fontAlgn="base" hangingPunct="0">
              <a:spcBef>
                <a:spcPct val="0"/>
              </a:spcBef>
              <a:spcAft>
                <a:spcPct val="0"/>
              </a:spcAft>
            </a:pPr>
            <a:endParaRPr lang="zh-CN" altLang="en-US" smtClean="0">
              <a:solidFill>
                <a:srgbClr val="000000"/>
              </a:solidFill>
            </a:endParaRPr>
          </a:p>
        </p:txBody>
      </p:sp>
      <p:sp>
        <p:nvSpPr>
          <p:cNvPr id="236566" name="Rectangle 33"/>
          <p:cNvSpPr>
            <a:spLocks noChangeArrowheads="1"/>
          </p:cNvSpPr>
          <p:nvPr/>
        </p:nvSpPr>
        <p:spPr bwMode="auto">
          <a:xfrm>
            <a:off x="5291138" y="2341563"/>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en-US" altLang="zh-CN" sz="2400" b="1" i="1" smtClean="0">
                <a:solidFill>
                  <a:srgbClr val="000000"/>
                </a:solidFill>
                <a:latin typeface="Times New Roman" panose="02020603050405020304" pitchFamily="18" charset="0"/>
                <a:cs typeface="Times New Roman" panose="02020603050405020304" pitchFamily="18" charset="0"/>
              </a:rPr>
              <a:t>k=</a:t>
            </a:r>
            <a:r>
              <a:rPr lang="en-US" altLang="zh-CN" sz="2400" b="1" smtClean="0">
                <a:solidFill>
                  <a:srgbClr val="000000"/>
                </a:solidFill>
                <a:latin typeface="Times New Roman" panose="02020603050405020304" pitchFamily="18" charset="0"/>
                <a:cs typeface="Times New Roman" panose="02020603050405020304" pitchFamily="18" charset="0"/>
              </a:rPr>
              <a:t>4,  </a:t>
            </a:r>
            <a:r>
              <a:rPr lang="el-GR" altLang="en-US" sz="2400" b="1" i="1" smtClean="0">
                <a:solidFill>
                  <a:srgbClr val="000000"/>
                </a:solidFill>
                <a:latin typeface="Times New Roman" panose="02020603050405020304" pitchFamily="18" charset="0"/>
                <a:cs typeface="Times New Roman" panose="02020603050405020304" pitchFamily="18" charset="0"/>
              </a:rPr>
              <a:t>θ </a:t>
            </a:r>
            <a:r>
              <a:rPr lang="en-US" altLang="zh-CN" sz="2400" b="1" smtClean="0">
                <a:solidFill>
                  <a:srgbClr val="000000"/>
                </a:solidFill>
                <a:latin typeface="Times New Roman" panose="02020603050405020304" pitchFamily="18" charset="0"/>
                <a:cs typeface="Times New Roman" panose="02020603050405020304" pitchFamily="18" charset="0"/>
              </a:rPr>
              <a:t>= 42.7º</a:t>
            </a:r>
          </a:p>
        </p:txBody>
      </p:sp>
      <p:sp>
        <p:nvSpPr>
          <p:cNvPr id="236567" name="Line 34"/>
          <p:cNvSpPr>
            <a:spLocks noChangeShapeType="1"/>
          </p:cNvSpPr>
          <p:nvPr/>
        </p:nvSpPr>
        <p:spPr bwMode="auto">
          <a:xfrm flipV="1">
            <a:off x="3346450" y="2582863"/>
            <a:ext cx="1873250" cy="1150937"/>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nchor="b"/>
          <a:lstStyle/>
          <a:p>
            <a:pPr eaLnBrk="0" fontAlgn="base" hangingPunct="0">
              <a:spcBef>
                <a:spcPct val="0"/>
              </a:spcBef>
              <a:spcAft>
                <a:spcPct val="0"/>
              </a:spcAft>
            </a:pPr>
            <a:endParaRPr lang="zh-CN" altLang="en-US" smtClean="0">
              <a:solidFill>
                <a:srgbClr val="000000"/>
              </a:solidFill>
            </a:endParaRPr>
          </a:p>
        </p:txBody>
      </p:sp>
      <p:sp>
        <p:nvSpPr>
          <p:cNvPr id="236568" name="Line 35"/>
          <p:cNvSpPr>
            <a:spLocks noChangeShapeType="1"/>
          </p:cNvSpPr>
          <p:nvPr/>
        </p:nvSpPr>
        <p:spPr bwMode="auto">
          <a:xfrm flipV="1">
            <a:off x="3346450" y="2006600"/>
            <a:ext cx="1800225" cy="1727200"/>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nchor="b"/>
          <a:lstStyle/>
          <a:p>
            <a:pPr eaLnBrk="0" fontAlgn="base" hangingPunct="0">
              <a:spcBef>
                <a:spcPct val="0"/>
              </a:spcBef>
              <a:spcAft>
                <a:spcPct val="0"/>
              </a:spcAft>
            </a:pPr>
            <a:endParaRPr lang="zh-CN" altLang="en-US" smtClean="0">
              <a:solidFill>
                <a:srgbClr val="000000"/>
              </a:solidFill>
            </a:endParaRPr>
          </a:p>
        </p:txBody>
      </p:sp>
      <p:sp>
        <p:nvSpPr>
          <p:cNvPr id="236569" name="Rectangle 36"/>
          <p:cNvSpPr>
            <a:spLocks noChangeArrowheads="1"/>
          </p:cNvSpPr>
          <p:nvPr/>
        </p:nvSpPr>
        <p:spPr bwMode="auto">
          <a:xfrm>
            <a:off x="5364163" y="1862138"/>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en-US" altLang="zh-CN" sz="2400" b="1" i="1" smtClean="0">
                <a:solidFill>
                  <a:srgbClr val="000000"/>
                </a:solidFill>
                <a:latin typeface="Times New Roman" panose="02020603050405020304" pitchFamily="18" charset="0"/>
                <a:cs typeface="Times New Roman" panose="02020603050405020304" pitchFamily="18" charset="0"/>
              </a:rPr>
              <a:t>k=</a:t>
            </a:r>
            <a:r>
              <a:rPr lang="en-US" altLang="zh-CN" sz="2400" b="1" smtClean="0">
                <a:solidFill>
                  <a:srgbClr val="000000"/>
                </a:solidFill>
                <a:latin typeface="Times New Roman" panose="02020603050405020304" pitchFamily="18" charset="0"/>
                <a:cs typeface="Times New Roman" panose="02020603050405020304" pitchFamily="18" charset="0"/>
              </a:rPr>
              <a:t>5,  </a:t>
            </a:r>
            <a:r>
              <a:rPr lang="el-GR" altLang="en-US" sz="2400" b="1" i="1" smtClean="0">
                <a:solidFill>
                  <a:srgbClr val="000000"/>
                </a:solidFill>
                <a:latin typeface="Times New Roman" panose="02020603050405020304" pitchFamily="18" charset="0"/>
                <a:cs typeface="Times New Roman" panose="02020603050405020304" pitchFamily="18" charset="0"/>
              </a:rPr>
              <a:t>θ</a:t>
            </a:r>
            <a:r>
              <a:rPr lang="en-US" altLang="zh-CN" sz="2400" b="1" i="1" smtClean="0">
                <a:solidFill>
                  <a:srgbClr val="000000"/>
                </a:solidFill>
                <a:latin typeface="Times New Roman" panose="02020603050405020304" pitchFamily="18" charset="0"/>
                <a:cs typeface="Times New Roman" panose="02020603050405020304" pitchFamily="18" charset="0"/>
              </a:rPr>
              <a:t> </a:t>
            </a:r>
            <a:r>
              <a:rPr lang="en-US" altLang="zh-CN" sz="2400" b="1" smtClean="0">
                <a:solidFill>
                  <a:srgbClr val="000000"/>
                </a:solidFill>
                <a:latin typeface="Times New Roman" panose="02020603050405020304" pitchFamily="18" charset="0"/>
                <a:cs typeface="Times New Roman" panose="02020603050405020304" pitchFamily="18" charset="0"/>
              </a:rPr>
              <a:t>= 76.7º</a:t>
            </a:r>
          </a:p>
        </p:txBody>
      </p:sp>
      <p:sp>
        <p:nvSpPr>
          <p:cNvPr id="236570" name="Rectangle 37"/>
          <p:cNvSpPr>
            <a:spLocks noChangeArrowheads="1"/>
          </p:cNvSpPr>
          <p:nvPr/>
        </p:nvSpPr>
        <p:spPr bwMode="auto">
          <a:xfrm>
            <a:off x="468313" y="900113"/>
            <a:ext cx="3527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b="1" smtClean="0">
                <a:solidFill>
                  <a:srgbClr val="000000"/>
                </a:solidFill>
                <a:latin typeface="Times New Roman" panose="02020603050405020304" pitchFamily="18" charset="0"/>
                <a:cs typeface="Times New Roman" panose="02020603050405020304" pitchFamily="18" charset="0"/>
              </a:rPr>
              <a:t>如图所示：</a:t>
            </a:r>
          </a:p>
        </p:txBody>
      </p:sp>
    </p:spTree>
    <p:extLst>
      <p:ext uri="{BB962C8B-B14F-4D97-AF65-F5344CB8AC3E}">
        <p14:creationId xmlns:p14="http://schemas.microsoft.com/office/powerpoint/2010/main" val="292925922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Box 1"/>
          <p:cNvSpPr txBox="1">
            <a:spLocks noChangeArrowheads="1"/>
          </p:cNvSpPr>
          <p:nvPr/>
        </p:nvSpPr>
        <p:spPr bwMode="auto">
          <a:xfrm>
            <a:off x="539750" y="692150"/>
            <a:ext cx="82804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smtClean="0">
                <a:solidFill>
                  <a:srgbClr val="FF0000"/>
                </a:solidFill>
                <a:latin typeface="Times New Roman" panose="02020603050405020304" pitchFamily="18" charset="0"/>
                <a:cs typeface="Times New Roman" panose="02020603050405020304" pitchFamily="18" charset="0"/>
              </a:rPr>
              <a:t>例</a:t>
            </a:r>
            <a:r>
              <a:rPr lang="en-US" altLang="zh-CN" sz="2800" b="1" smtClean="0">
                <a:solidFill>
                  <a:srgbClr val="FF0000"/>
                </a:solidFill>
                <a:latin typeface="Times New Roman" panose="02020603050405020304" pitchFamily="18" charset="0"/>
                <a:cs typeface="Times New Roman" panose="02020603050405020304" pitchFamily="18" charset="0"/>
              </a:rPr>
              <a:t>4</a:t>
            </a:r>
            <a:r>
              <a:rPr lang="en-US" altLang="zh-CN" sz="2800" b="1" smtClean="0">
                <a:solidFill>
                  <a:srgbClr val="000000"/>
                </a:solidFill>
                <a:latin typeface="Times New Roman" panose="02020603050405020304" pitchFamily="18" charset="0"/>
                <a:cs typeface="Times New Roman" panose="02020603050405020304" pitchFamily="18" charset="0"/>
              </a:rPr>
              <a:t>  </a:t>
            </a:r>
            <a:r>
              <a:rPr lang="zh-CN" altLang="en-US" sz="2800" b="1" smtClean="0">
                <a:solidFill>
                  <a:srgbClr val="000000"/>
                </a:solidFill>
                <a:latin typeface="Times New Roman" panose="02020603050405020304" pitchFamily="18" charset="0"/>
                <a:cs typeface="Times New Roman" panose="02020603050405020304" pitchFamily="18" charset="0"/>
              </a:rPr>
              <a:t>波长为</a:t>
            </a:r>
            <a:r>
              <a:rPr lang="en-US" altLang="zh-CN" sz="2800" b="1" smtClean="0">
                <a:solidFill>
                  <a:srgbClr val="000000"/>
                </a:solidFill>
                <a:latin typeface="Times New Roman" panose="02020603050405020304" pitchFamily="18" charset="0"/>
                <a:cs typeface="Times New Roman" panose="02020603050405020304" pitchFamily="18" charset="0"/>
              </a:rPr>
              <a:t>600 nm </a:t>
            </a:r>
            <a:r>
              <a:rPr lang="zh-CN" altLang="en-US" sz="2800" b="1" smtClean="0">
                <a:solidFill>
                  <a:srgbClr val="000000"/>
                </a:solidFill>
                <a:latin typeface="Times New Roman" panose="02020603050405020304" pitchFamily="18" charset="0"/>
                <a:cs typeface="Times New Roman" panose="02020603050405020304" pitchFamily="18" charset="0"/>
              </a:rPr>
              <a:t>的单色光垂直入射在一光栅上，第二、第三级主极大明纹分别出现在</a:t>
            </a:r>
            <a:r>
              <a:rPr lang="en-US" altLang="zh-CN" sz="2800" b="1" smtClean="0">
                <a:solidFill>
                  <a:srgbClr val="000000"/>
                </a:solidFill>
                <a:latin typeface="Times New Roman" panose="02020603050405020304" pitchFamily="18" charset="0"/>
                <a:cs typeface="Times New Roman" panose="02020603050405020304" pitchFamily="18" charset="0"/>
              </a:rPr>
              <a:t>sin</a:t>
            </a:r>
            <a:r>
              <a:rPr lang="el-GR" altLang="en-US" sz="2800" b="1" smtClean="0">
                <a:solidFill>
                  <a:srgbClr val="000000"/>
                </a:solidFill>
                <a:latin typeface="Times New Roman" panose="02020603050405020304" pitchFamily="18" charset="0"/>
                <a:cs typeface="Times New Roman" panose="02020603050405020304" pitchFamily="18" charset="0"/>
              </a:rPr>
              <a:t>θ</a:t>
            </a:r>
            <a:r>
              <a:rPr lang="en-US" altLang="zh-CN" sz="2800" b="1" baseline="-25000" smtClean="0">
                <a:solidFill>
                  <a:srgbClr val="000000"/>
                </a:solidFill>
                <a:latin typeface="Times New Roman" panose="02020603050405020304" pitchFamily="18" charset="0"/>
                <a:cs typeface="Times New Roman" panose="02020603050405020304" pitchFamily="18" charset="0"/>
              </a:rPr>
              <a:t>2</a:t>
            </a:r>
            <a:r>
              <a:rPr lang="en-US" altLang="zh-CN" sz="2800" b="1" smtClean="0">
                <a:solidFill>
                  <a:srgbClr val="000000"/>
                </a:solidFill>
                <a:latin typeface="Times New Roman" panose="02020603050405020304" pitchFamily="18" charset="0"/>
                <a:cs typeface="Times New Roman" panose="02020603050405020304" pitchFamily="18" charset="0"/>
              </a:rPr>
              <a:t>=0.2 </a:t>
            </a:r>
            <a:r>
              <a:rPr lang="zh-CN" altLang="en-US" sz="2800" b="1" smtClean="0">
                <a:solidFill>
                  <a:srgbClr val="000000"/>
                </a:solidFill>
                <a:latin typeface="Times New Roman" panose="02020603050405020304" pitchFamily="18" charset="0"/>
                <a:cs typeface="Times New Roman" panose="02020603050405020304" pitchFamily="18" charset="0"/>
              </a:rPr>
              <a:t>及</a:t>
            </a:r>
            <a:r>
              <a:rPr lang="en-US" altLang="zh-CN" sz="2800" b="1" smtClean="0">
                <a:solidFill>
                  <a:srgbClr val="000000"/>
                </a:solidFill>
                <a:latin typeface="Times New Roman" panose="02020603050405020304" pitchFamily="18" charset="0"/>
                <a:cs typeface="Times New Roman" panose="02020603050405020304" pitchFamily="18" charset="0"/>
              </a:rPr>
              <a:t>sin</a:t>
            </a:r>
            <a:r>
              <a:rPr lang="el-GR" altLang="en-US" sz="2800" b="1" smtClean="0">
                <a:solidFill>
                  <a:srgbClr val="000000"/>
                </a:solidFill>
                <a:latin typeface="Times New Roman" panose="02020603050405020304" pitchFamily="18" charset="0"/>
                <a:cs typeface="Times New Roman" panose="02020603050405020304" pitchFamily="18" charset="0"/>
              </a:rPr>
              <a:t>θ</a:t>
            </a:r>
            <a:r>
              <a:rPr lang="en-US" altLang="zh-CN" sz="2800" b="1" baseline="-25000" smtClean="0">
                <a:solidFill>
                  <a:srgbClr val="000000"/>
                </a:solidFill>
                <a:latin typeface="Times New Roman" panose="02020603050405020304" pitchFamily="18" charset="0"/>
                <a:cs typeface="Times New Roman" panose="02020603050405020304" pitchFamily="18" charset="0"/>
              </a:rPr>
              <a:t>3</a:t>
            </a:r>
            <a:r>
              <a:rPr lang="en-US" altLang="zh-CN" sz="2800" b="1" smtClean="0">
                <a:solidFill>
                  <a:srgbClr val="000000"/>
                </a:solidFill>
                <a:latin typeface="Times New Roman" panose="02020603050405020304" pitchFamily="18" charset="0"/>
                <a:cs typeface="Times New Roman" panose="02020603050405020304" pitchFamily="18" charset="0"/>
              </a:rPr>
              <a:t>=0.3 </a:t>
            </a:r>
            <a:r>
              <a:rPr lang="zh-CN" altLang="en-US" sz="2800" b="1" smtClean="0">
                <a:solidFill>
                  <a:srgbClr val="000000"/>
                </a:solidFill>
                <a:latin typeface="Times New Roman" panose="02020603050405020304" pitchFamily="18" charset="0"/>
                <a:cs typeface="Times New Roman" panose="02020603050405020304" pitchFamily="18" charset="0"/>
              </a:rPr>
              <a:t>处，第四级缺级，求：（</a:t>
            </a:r>
            <a:r>
              <a:rPr lang="en-US" altLang="zh-CN" sz="2800" b="1" smtClean="0">
                <a:solidFill>
                  <a:srgbClr val="000000"/>
                </a:solidFill>
                <a:latin typeface="Times New Roman" panose="02020603050405020304" pitchFamily="18" charset="0"/>
                <a:cs typeface="Times New Roman" panose="02020603050405020304" pitchFamily="18" charset="0"/>
              </a:rPr>
              <a:t>1</a:t>
            </a:r>
            <a:r>
              <a:rPr lang="zh-CN" altLang="en-US" sz="2800" b="1" smtClean="0">
                <a:solidFill>
                  <a:srgbClr val="000000"/>
                </a:solidFill>
                <a:latin typeface="Times New Roman" panose="02020603050405020304" pitchFamily="18" charset="0"/>
                <a:cs typeface="Times New Roman" panose="02020603050405020304" pitchFamily="18" charset="0"/>
              </a:rPr>
              <a:t>）光栅常数；（</a:t>
            </a:r>
            <a:r>
              <a:rPr lang="en-US" altLang="zh-CN" sz="2800" b="1" smtClean="0">
                <a:solidFill>
                  <a:srgbClr val="000000"/>
                </a:solidFill>
                <a:latin typeface="Times New Roman" panose="02020603050405020304" pitchFamily="18" charset="0"/>
                <a:cs typeface="Times New Roman" panose="02020603050405020304" pitchFamily="18" charset="0"/>
              </a:rPr>
              <a:t>2</a:t>
            </a:r>
            <a:r>
              <a:rPr lang="zh-CN" altLang="en-US" sz="2800" b="1" smtClean="0">
                <a:solidFill>
                  <a:srgbClr val="000000"/>
                </a:solidFill>
                <a:latin typeface="Times New Roman" panose="02020603050405020304" pitchFamily="18" charset="0"/>
                <a:cs typeface="Times New Roman" panose="02020603050405020304" pitchFamily="18" charset="0"/>
              </a:rPr>
              <a:t>）光栅上狭缝的宽度；（</a:t>
            </a:r>
            <a:r>
              <a:rPr lang="en-US" altLang="zh-CN" sz="2800" b="1" smtClean="0">
                <a:solidFill>
                  <a:srgbClr val="000000"/>
                </a:solidFill>
                <a:latin typeface="Times New Roman" panose="02020603050405020304" pitchFamily="18" charset="0"/>
                <a:cs typeface="Times New Roman" panose="02020603050405020304" pitchFamily="18" charset="0"/>
              </a:rPr>
              <a:t>3</a:t>
            </a:r>
            <a:r>
              <a:rPr lang="zh-CN" altLang="en-US" sz="2800" b="1" smtClean="0">
                <a:solidFill>
                  <a:srgbClr val="000000"/>
                </a:solidFill>
                <a:latin typeface="Times New Roman" panose="02020603050405020304" pitchFamily="18" charset="0"/>
                <a:cs typeface="Times New Roman" panose="02020603050405020304" pitchFamily="18" charset="0"/>
              </a:rPr>
              <a:t>）屏上一共能观察到多少根主极大明纹？</a:t>
            </a:r>
          </a:p>
        </p:txBody>
      </p:sp>
      <p:sp>
        <p:nvSpPr>
          <p:cNvPr id="55299" name="矩形 2"/>
          <p:cNvSpPr>
            <a:spLocks noChangeArrowheads="1"/>
          </p:cNvSpPr>
          <p:nvPr/>
        </p:nvSpPr>
        <p:spPr bwMode="auto">
          <a:xfrm>
            <a:off x="395288" y="2924175"/>
            <a:ext cx="5592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smtClean="0">
                <a:solidFill>
                  <a:srgbClr val="000000"/>
                </a:solidFill>
                <a:latin typeface="Times New Roman" panose="02020603050405020304" pitchFamily="18" charset="0"/>
                <a:cs typeface="Times New Roman" panose="02020603050405020304" pitchFamily="18" charset="0"/>
              </a:rPr>
              <a:t>解：（</a:t>
            </a:r>
            <a:r>
              <a:rPr lang="en-US" altLang="zh-CN" sz="2800" b="1" smtClean="0">
                <a:solidFill>
                  <a:srgbClr val="000000"/>
                </a:solidFill>
                <a:latin typeface="Times New Roman" panose="02020603050405020304" pitchFamily="18" charset="0"/>
                <a:cs typeface="Times New Roman" panose="02020603050405020304" pitchFamily="18" charset="0"/>
              </a:rPr>
              <a:t>1</a:t>
            </a:r>
            <a:r>
              <a:rPr lang="zh-CN" altLang="en-US" sz="2800" b="1" smtClean="0">
                <a:solidFill>
                  <a:srgbClr val="000000"/>
                </a:solidFill>
                <a:latin typeface="Times New Roman" panose="02020603050405020304" pitchFamily="18" charset="0"/>
                <a:cs typeface="Times New Roman" panose="02020603050405020304" pitchFamily="18" charset="0"/>
              </a:rPr>
              <a:t>）（</a:t>
            </a:r>
            <a:r>
              <a:rPr lang="en-US" altLang="zh-CN" sz="2800" b="1" smtClean="0">
                <a:solidFill>
                  <a:srgbClr val="000000"/>
                </a:solidFill>
                <a:latin typeface="Times New Roman" panose="02020603050405020304" pitchFamily="18" charset="0"/>
                <a:cs typeface="Times New Roman" panose="02020603050405020304" pitchFamily="18" charset="0"/>
              </a:rPr>
              <a:t>2</a:t>
            </a:r>
            <a:r>
              <a:rPr lang="zh-CN" altLang="en-US" sz="2800" b="1" smtClean="0">
                <a:solidFill>
                  <a:srgbClr val="000000"/>
                </a:solidFill>
                <a:latin typeface="Times New Roman" panose="02020603050405020304" pitchFamily="18" charset="0"/>
                <a:cs typeface="Times New Roman" panose="02020603050405020304" pitchFamily="18" charset="0"/>
              </a:rPr>
              <a:t>）根据光栅方程得：</a:t>
            </a:r>
          </a:p>
        </p:txBody>
      </p:sp>
      <p:sp>
        <p:nvSpPr>
          <p:cNvPr id="55300" name="矩形 3"/>
          <p:cNvSpPr>
            <a:spLocks noChangeArrowheads="1"/>
          </p:cNvSpPr>
          <p:nvPr/>
        </p:nvSpPr>
        <p:spPr bwMode="auto">
          <a:xfrm>
            <a:off x="611188" y="3644900"/>
            <a:ext cx="8208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smtClean="0">
                <a:solidFill>
                  <a:srgbClr val="000000"/>
                </a:solidFill>
                <a:latin typeface="Times New Roman" panose="02020603050405020304" pitchFamily="18" charset="0"/>
                <a:cs typeface="Times New Roman" panose="02020603050405020304" pitchFamily="18" charset="0"/>
              </a:rPr>
              <a:t>由缺级条件得</a:t>
            </a:r>
            <a:r>
              <a:rPr lang="en-US" altLang="zh-CN" sz="2800" b="1" smtClean="0">
                <a:solidFill>
                  <a:srgbClr val="000000"/>
                </a:solidFill>
                <a:latin typeface="Times New Roman" panose="02020603050405020304" pitchFamily="18" charset="0"/>
                <a:cs typeface="Times New Roman" panose="02020603050405020304" pitchFamily="18" charset="0"/>
              </a:rPr>
              <a:t>(a + b)/a = k/k′</a:t>
            </a:r>
            <a:r>
              <a:rPr lang="zh-CN" altLang="en-US" sz="2800" b="1" smtClean="0">
                <a:solidFill>
                  <a:srgbClr val="000000"/>
                </a:solidFill>
                <a:latin typeface="Times New Roman" panose="02020603050405020304" pitchFamily="18" charset="0"/>
                <a:cs typeface="Times New Roman" panose="02020603050405020304" pitchFamily="18" charset="0"/>
              </a:rPr>
              <a:t>，其中</a:t>
            </a:r>
            <a:r>
              <a:rPr lang="en-US" altLang="zh-CN" sz="2800" b="1" smtClean="0">
                <a:solidFill>
                  <a:srgbClr val="000000"/>
                </a:solidFill>
                <a:latin typeface="Times New Roman" panose="02020603050405020304" pitchFamily="18" charset="0"/>
                <a:cs typeface="Times New Roman" panose="02020603050405020304" pitchFamily="18" charset="0"/>
              </a:rPr>
              <a:t>k′ = 1</a:t>
            </a:r>
            <a:r>
              <a:rPr lang="zh-CN" altLang="en-US" sz="2800" b="1" smtClean="0">
                <a:solidFill>
                  <a:srgbClr val="000000"/>
                </a:solidFill>
                <a:latin typeface="Times New Roman" panose="02020603050405020304" pitchFamily="18" charset="0"/>
                <a:cs typeface="Times New Roman" panose="02020603050405020304" pitchFamily="18" charset="0"/>
              </a:rPr>
              <a:t>，</a:t>
            </a:r>
            <a:r>
              <a:rPr lang="en-US" altLang="zh-CN" sz="2800" b="1" smtClean="0">
                <a:solidFill>
                  <a:srgbClr val="000000"/>
                </a:solidFill>
                <a:latin typeface="Times New Roman" panose="02020603050405020304" pitchFamily="18" charset="0"/>
                <a:cs typeface="Times New Roman" panose="02020603050405020304" pitchFamily="18" charset="0"/>
              </a:rPr>
              <a:t>k = 4</a:t>
            </a:r>
            <a:r>
              <a:rPr lang="zh-CN" altLang="en-US" sz="2800" b="1" smtClean="0">
                <a:solidFill>
                  <a:srgbClr val="000000"/>
                </a:solidFill>
                <a:latin typeface="Times New Roman" panose="02020603050405020304" pitchFamily="18" charset="0"/>
                <a:cs typeface="Times New Roman" panose="02020603050405020304" pitchFamily="18" charset="0"/>
              </a:rPr>
              <a:t>。</a:t>
            </a:r>
          </a:p>
        </p:txBody>
      </p:sp>
      <p:sp>
        <p:nvSpPr>
          <p:cNvPr id="55301" name="矩形 4"/>
          <p:cNvSpPr>
            <a:spLocks noChangeArrowheads="1"/>
          </p:cNvSpPr>
          <p:nvPr/>
        </p:nvSpPr>
        <p:spPr bwMode="auto">
          <a:xfrm>
            <a:off x="684213" y="4365625"/>
            <a:ext cx="72532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smtClean="0">
                <a:solidFill>
                  <a:srgbClr val="000000"/>
                </a:solidFill>
                <a:latin typeface="Times New Roman" panose="02020603050405020304" pitchFamily="18" charset="0"/>
                <a:cs typeface="Times New Roman" panose="02020603050405020304" pitchFamily="18" charset="0"/>
              </a:rPr>
              <a:t>解缺级条件得</a:t>
            </a:r>
            <a:r>
              <a:rPr lang="en-US" altLang="zh-CN" sz="2800" b="1" smtClean="0">
                <a:solidFill>
                  <a:srgbClr val="000000"/>
                </a:solidFill>
                <a:latin typeface="Times New Roman" panose="02020603050405020304" pitchFamily="18" charset="0"/>
                <a:cs typeface="Times New Roman" panose="02020603050405020304" pitchFamily="18" charset="0"/>
              </a:rPr>
              <a:t>b =</a:t>
            </a:r>
            <a:r>
              <a:rPr lang="zh-CN" altLang="en-US" sz="2800" b="1" smtClean="0">
                <a:solidFill>
                  <a:srgbClr val="000000"/>
                </a:solidFill>
                <a:latin typeface="Times New Roman" panose="02020603050405020304" pitchFamily="18" charset="0"/>
                <a:cs typeface="Times New Roman" panose="02020603050405020304" pitchFamily="18" charset="0"/>
              </a:rPr>
              <a:t> </a:t>
            </a:r>
            <a:r>
              <a:rPr lang="en-US" altLang="zh-CN" sz="2800" b="1" smtClean="0">
                <a:solidFill>
                  <a:srgbClr val="000000"/>
                </a:solidFill>
                <a:latin typeface="Times New Roman" panose="02020603050405020304" pitchFamily="18" charset="0"/>
                <a:cs typeface="Times New Roman" panose="02020603050405020304" pitchFamily="18" charset="0"/>
              </a:rPr>
              <a:t>3a</a:t>
            </a:r>
            <a:r>
              <a:rPr lang="zh-CN" altLang="en-US" sz="2800" b="1" smtClean="0">
                <a:solidFill>
                  <a:srgbClr val="000000"/>
                </a:solidFill>
                <a:latin typeface="Times New Roman" panose="02020603050405020304" pitchFamily="18" charset="0"/>
                <a:cs typeface="Times New Roman" panose="02020603050405020304" pitchFamily="18" charset="0"/>
              </a:rPr>
              <a:t>，代入光栅方程得狭缝的宽度为：</a:t>
            </a:r>
            <a:r>
              <a:rPr lang="en-US" altLang="zh-CN" sz="2800" b="1" smtClean="0">
                <a:solidFill>
                  <a:srgbClr val="000000"/>
                </a:solidFill>
                <a:latin typeface="Times New Roman" panose="02020603050405020304" pitchFamily="18" charset="0"/>
                <a:cs typeface="Times New Roman" panose="02020603050405020304" pitchFamily="18" charset="0"/>
              </a:rPr>
              <a:t>a =</a:t>
            </a:r>
            <a:r>
              <a:rPr lang="zh-CN" altLang="en-US" sz="2800" b="1" smtClean="0">
                <a:solidFill>
                  <a:srgbClr val="000000"/>
                </a:solidFill>
                <a:latin typeface="Times New Roman" panose="02020603050405020304" pitchFamily="18" charset="0"/>
                <a:cs typeface="Times New Roman" panose="02020603050405020304" pitchFamily="18" charset="0"/>
              </a:rPr>
              <a:t> </a:t>
            </a:r>
            <a:r>
              <a:rPr lang="el-GR" altLang="en-US" sz="2800" b="1" smtClean="0">
                <a:solidFill>
                  <a:srgbClr val="000000"/>
                </a:solidFill>
                <a:latin typeface="Times New Roman" panose="02020603050405020304" pitchFamily="18" charset="0"/>
                <a:cs typeface="Times New Roman" panose="02020603050405020304" pitchFamily="18" charset="0"/>
              </a:rPr>
              <a:t>λ</a:t>
            </a:r>
            <a:r>
              <a:rPr lang="en-US" altLang="zh-CN" sz="2800" b="1" smtClean="0">
                <a:solidFill>
                  <a:srgbClr val="000000"/>
                </a:solidFill>
                <a:latin typeface="Times New Roman" panose="02020603050405020304" pitchFamily="18" charset="0"/>
                <a:cs typeface="Times New Roman" panose="02020603050405020304" pitchFamily="18" charset="0"/>
              </a:rPr>
              <a:t>/2sin </a:t>
            </a:r>
            <a:r>
              <a:rPr lang="el-GR" altLang="en-US" sz="2800" b="1" smtClean="0">
                <a:solidFill>
                  <a:srgbClr val="000000"/>
                </a:solidFill>
                <a:latin typeface="Times New Roman" panose="02020603050405020304" pitchFamily="18" charset="0"/>
                <a:cs typeface="Times New Roman" panose="02020603050405020304" pitchFamily="18" charset="0"/>
              </a:rPr>
              <a:t>θ</a:t>
            </a:r>
            <a:r>
              <a:rPr lang="en-US" altLang="zh-CN" sz="2800" b="1" baseline="-25000" smtClean="0">
                <a:solidFill>
                  <a:srgbClr val="000000"/>
                </a:solidFill>
                <a:latin typeface="Times New Roman" panose="02020603050405020304" pitchFamily="18" charset="0"/>
                <a:cs typeface="Times New Roman" panose="02020603050405020304" pitchFamily="18" charset="0"/>
              </a:rPr>
              <a:t>2</a:t>
            </a:r>
            <a:r>
              <a:rPr lang="en-US" altLang="zh-CN" sz="2800" b="1" smtClean="0">
                <a:solidFill>
                  <a:srgbClr val="000000"/>
                </a:solidFill>
                <a:latin typeface="Times New Roman" panose="02020603050405020304" pitchFamily="18" charset="0"/>
                <a:cs typeface="Times New Roman" panose="02020603050405020304" pitchFamily="18" charset="0"/>
              </a:rPr>
              <a:t>=1500(nm)</a:t>
            </a:r>
            <a:r>
              <a:rPr lang="zh-CN" altLang="en-US" sz="2800" b="1" smtClean="0">
                <a:solidFill>
                  <a:srgbClr val="000000"/>
                </a:solidFill>
                <a:latin typeface="Times New Roman" panose="02020603050405020304" pitchFamily="18" charset="0"/>
                <a:cs typeface="Times New Roman" panose="02020603050405020304" pitchFamily="18" charset="0"/>
              </a:rPr>
              <a:t>。</a:t>
            </a:r>
          </a:p>
        </p:txBody>
      </p:sp>
      <p:sp>
        <p:nvSpPr>
          <p:cNvPr id="55302" name="矩形 5"/>
          <p:cNvSpPr>
            <a:spLocks noChangeArrowheads="1"/>
          </p:cNvSpPr>
          <p:nvPr/>
        </p:nvSpPr>
        <p:spPr bwMode="auto">
          <a:xfrm>
            <a:off x="684213" y="5427663"/>
            <a:ext cx="763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smtClean="0">
                <a:solidFill>
                  <a:srgbClr val="000000"/>
                </a:solidFill>
                <a:latin typeface="Times New Roman" panose="02020603050405020304" pitchFamily="18" charset="0"/>
                <a:cs typeface="Times New Roman" panose="02020603050405020304" pitchFamily="18" charset="0"/>
              </a:rPr>
              <a:t>刻痕的宽度为：</a:t>
            </a:r>
            <a:r>
              <a:rPr lang="en-US" altLang="zh-CN" sz="2800" b="1" smtClean="0">
                <a:solidFill>
                  <a:srgbClr val="000000"/>
                </a:solidFill>
                <a:latin typeface="Times New Roman" panose="02020603050405020304" pitchFamily="18" charset="0"/>
                <a:cs typeface="Times New Roman" panose="02020603050405020304" pitchFamily="18" charset="0"/>
              </a:rPr>
              <a:t>b =</a:t>
            </a:r>
            <a:r>
              <a:rPr lang="zh-CN" altLang="en-US" sz="2800" b="1" smtClean="0">
                <a:solidFill>
                  <a:srgbClr val="000000"/>
                </a:solidFill>
                <a:latin typeface="Times New Roman" panose="02020603050405020304" pitchFamily="18" charset="0"/>
                <a:cs typeface="Times New Roman" panose="02020603050405020304" pitchFamily="18" charset="0"/>
              </a:rPr>
              <a:t> </a:t>
            </a:r>
            <a:r>
              <a:rPr lang="en-US" altLang="zh-CN" sz="2800" b="1" smtClean="0">
                <a:solidFill>
                  <a:srgbClr val="000000"/>
                </a:solidFill>
                <a:latin typeface="Times New Roman" panose="02020603050405020304" pitchFamily="18" charset="0"/>
                <a:cs typeface="Times New Roman" panose="02020603050405020304" pitchFamily="18" charset="0"/>
              </a:rPr>
              <a:t>3a =</a:t>
            </a:r>
            <a:r>
              <a:rPr lang="zh-CN" altLang="en-US" sz="2800" b="1" smtClean="0">
                <a:solidFill>
                  <a:srgbClr val="000000"/>
                </a:solidFill>
                <a:latin typeface="Times New Roman" panose="02020603050405020304" pitchFamily="18" charset="0"/>
                <a:cs typeface="Times New Roman" panose="02020603050405020304" pitchFamily="18" charset="0"/>
              </a:rPr>
              <a:t> </a:t>
            </a:r>
            <a:r>
              <a:rPr lang="en-US" altLang="zh-CN" sz="2800" b="1" smtClean="0">
                <a:solidFill>
                  <a:srgbClr val="000000"/>
                </a:solidFill>
                <a:latin typeface="Times New Roman" panose="02020603050405020304" pitchFamily="18" charset="0"/>
                <a:cs typeface="Times New Roman" panose="02020603050405020304" pitchFamily="18" charset="0"/>
              </a:rPr>
              <a:t>4500(nm)</a:t>
            </a:r>
            <a:r>
              <a:rPr lang="zh-CN" altLang="en-US" sz="2800" b="1" smtClean="0">
                <a:solidFill>
                  <a:srgbClr val="000000"/>
                </a:solidFill>
                <a:latin typeface="Times New Roman" panose="02020603050405020304" pitchFamily="18" charset="0"/>
                <a:cs typeface="Times New Roman" panose="02020603050405020304" pitchFamily="18" charset="0"/>
              </a:rPr>
              <a:t>，光栅常数为：</a:t>
            </a:r>
            <a:r>
              <a:rPr lang="en-US" altLang="zh-CN" sz="2800" b="1" smtClean="0">
                <a:solidFill>
                  <a:srgbClr val="000000"/>
                </a:solidFill>
                <a:latin typeface="Times New Roman" panose="02020603050405020304" pitchFamily="18" charset="0"/>
                <a:cs typeface="Times New Roman" panose="02020603050405020304" pitchFamily="18" charset="0"/>
              </a:rPr>
              <a:t>a +</a:t>
            </a:r>
            <a:r>
              <a:rPr lang="zh-CN" altLang="en-US" sz="2800" b="1" smtClean="0">
                <a:solidFill>
                  <a:srgbClr val="000000"/>
                </a:solidFill>
                <a:latin typeface="Times New Roman" panose="02020603050405020304" pitchFamily="18" charset="0"/>
                <a:cs typeface="Times New Roman" panose="02020603050405020304" pitchFamily="18" charset="0"/>
              </a:rPr>
              <a:t> </a:t>
            </a:r>
            <a:r>
              <a:rPr lang="en-US" altLang="zh-CN" sz="2800" b="1" smtClean="0">
                <a:solidFill>
                  <a:srgbClr val="000000"/>
                </a:solidFill>
                <a:latin typeface="Times New Roman" panose="02020603050405020304" pitchFamily="18" charset="0"/>
                <a:cs typeface="Times New Roman" panose="02020603050405020304" pitchFamily="18" charset="0"/>
              </a:rPr>
              <a:t>b =6000(nm)</a:t>
            </a:r>
            <a:r>
              <a:rPr lang="zh-CN" altLang="en-US" sz="2800" b="1"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55303" name="Object 7"/>
          <p:cNvGraphicFramePr>
            <a:graphicFrameLocks noChangeAspect="1"/>
          </p:cNvGraphicFramePr>
          <p:nvPr/>
        </p:nvGraphicFramePr>
        <p:xfrm>
          <a:off x="5795963" y="2924175"/>
          <a:ext cx="2840037" cy="581025"/>
        </p:xfrm>
        <a:graphic>
          <a:graphicData uri="http://schemas.openxmlformats.org/presentationml/2006/ole">
            <mc:AlternateContent xmlns:mc="http://schemas.openxmlformats.org/markup-compatibility/2006">
              <mc:Choice xmlns:v="urn:schemas-microsoft-com:vml" Requires="v">
                <p:oleObj spid="_x0000_s35846" r:id="rId3" imgW="1118571" imgH="228799" progId="Equation.DSMT4">
                  <p:embed/>
                </p:oleObj>
              </mc:Choice>
              <mc:Fallback>
                <p:oleObj r:id="rId3" imgW="1118571" imgH="22879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2924175"/>
                        <a:ext cx="284003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564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checkerboard(across)">
                                      <p:cBhvr>
                                        <p:cTn id="7" dur="500"/>
                                        <p:tgtEl>
                                          <p:spTgt spid="55299"/>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5303"/>
                                        </p:tgtEl>
                                        <p:attrNameLst>
                                          <p:attrName>style.visibility</p:attrName>
                                        </p:attrNameLst>
                                      </p:cBhvr>
                                      <p:to>
                                        <p:strVal val="visible"/>
                                      </p:to>
                                    </p:set>
                                    <p:animEffect transition="in" filter="checkerboard(across)">
                                      <p:cBhvr>
                                        <p:cTn id="11" dur="500"/>
                                        <p:tgtEl>
                                          <p:spTgt spid="553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5300"/>
                                        </p:tgtEl>
                                        <p:attrNameLst>
                                          <p:attrName>style.visibility</p:attrName>
                                        </p:attrNameLst>
                                      </p:cBhvr>
                                      <p:to>
                                        <p:strVal val="visible"/>
                                      </p:to>
                                    </p:set>
                                    <p:animEffect transition="in" filter="checkerboard(across)">
                                      <p:cBhvr>
                                        <p:cTn id="16" dur="500"/>
                                        <p:tgtEl>
                                          <p:spTgt spid="553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5301"/>
                                        </p:tgtEl>
                                        <p:attrNameLst>
                                          <p:attrName>style.visibility</p:attrName>
                                        </p:attrNameLst>
                                      </p:cBhvr>
                                      <p:to>
                                        <p:strVal val="visible"/>
                                      </p:to>
                                    </p:set>
                                    <p:animEffect transition="in" filter="checkerboard(across)">
                                      <p:cBhvr>
                                        <p:cTn id="21" dur="500"/>
                                        <p:tgtEl>
                                          <p:spTgt spid="553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5302"/>
                                        </p:tgtEl>
                                        <p:attrNameLst>
                                          <p:attrName>style.visibility</p:attrName>
                                        </p:attrNameLst>
                                      </p:cBhvr>
                                      <p:to>
                                        <p:strVal val="visible"/>
                                      </p:to>
                                    </p:set>
                                    <p:animEffect transition="in" filter="checkerboard(across)">
                                      <p:cBhvr>
                                        <p:cTn id="26"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0" grpId="0" autoUpdateAnimBg="0"/>
      <p:bldP spid="55301" grpId="0" autoUpdateAnimBg="0"/>
      <p:bldP spid="553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1"/>
          <p:cNvSpPr txBox="1">
            <a:spLocks noChangeArrowheads="1"/>
          </p:cNvSpPr>
          <p:nvPr/>
        </p:nvSpPr>
        <p:spPr bwMode="auto">
          <a:xfrm>
            <a:off x="511175" y="1125538"/>
            <a:ext cx="86328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cs typeface="Times New Roman" panose="02020603050405020304" pitchFamily="18" charset="0"/>
              </a:rPr>
              <a:t>（</a:t>
            </a:r>
            <a:r>
              <a:rPr lang="en-US" altLang="zh-CN" b="1" smtClean="0">
                <a:solidFill>
                  <a:srgbClr val="000000"/>
                </a:solidFill>
                <a:latin typeface="Times New Roman" panose="02020603050405020304" pitchFamily="18" charset="0"/>
                <a:cs typeface="Times New Roman" panose="02020603050405020304" pitchFamily="18" charset="0"/>
              </a:rPr>
              <a:t>3</a:t>
            </a:r>
            <a:r>
              <a:rPr lang="zh-CN" altLang="en-US" b="1" smtClean="0">
                <a:solidFill>
                  <a:srgbClr val="000000"/>
                </a:solidFill>
                <a:latin typeface="Times New Roman" panose="02020603050405020304" pitchFamily="18" charset="0"/>
                <a:cs typeface="Times New Roman" panose="02020603050405020304" pitchFamily="18" charset="0"/>
              </a:rPr>
              <a:t>）在光栅方程</a:t>
            </a:r>
            <a:r>
              <a:rPr lang="en-US" altLang="zh-CN" b="1" smtClean="0">
                <a:solidFill>
                  <a:srgbClr val="000000"/>
                </a:solidFill>
                <a:latin typeface="Times New Roman" panose="02020603050405020304" pitchFamily="18" charset="0"/>
                <a:cs typeface="Times New Roman" panose="02020603050405020304" pitchFamily="18" charset="0"/>
              </a:rPr>
              <a:t>(</a:t>
            </a:r>
            <a:r>
              <a:rPr lang="en-US" altLang="zh-CN" b="1" i="1" smtClean="0">
                <a:solidFill>
                  <a:srgbClr val="000000"/>
                </a:solidFill>
                <a:latin typeface="Times New Roman" panose="02020603050405020304" pitchFamily="18" charset="0"/>
                <a:cs typeface="Times New Roman" panose="02020603050405020304" pitchFamily="18" charset="0"/>
              </a:rPr>
              <a:t>a + b</a:t>
            </a:r>
            <a:r>
              <a:rPr lang="en-US" altLang="zh-CN" b="1" smtClean="0">
                <a:solidFill>
                  <a:srgbClr val="000000"/>
                </a:solidFill>
                <a:latin typeface="Times New Roman" panose="02020603050405020304" pitchFamily="18" charset="0"/>
                <a:cs typeface="Times New Roman" panose="02020603050405020304" pitchFamily="18" charset="0"/>
              </a:rPr>
              <a:t>)</a:t>
            </a:r>
            <a:r>
              <a:rPr lang="en-US" altLang="zh-CN" b="1" i="1" smtClean="0">
                <a:solidFill>
                  <a:srgbClr val="000000"/>
                </a:solidFill>
                <a:latin typeface="Times New Roman" panose="02020603050405020304" pitchFamily="18" charset="0"/>
                <a:cs typeface="Times New Roman" panose="02020603050405020304" pitchFamily="18" charset="0"/>
              </a:rPr>
              <a:t>sin</a:t>
            </a:r>
            <a:r>
              <a:rPr lang="el-GR" altLang="en-US" b="1" i="1" smtClean="0">
                <a:solidFill>
                  <a:srgbClr val="000000"/>
                </a:solidFill>
                <a:latin typeface="Times New Roman" panose="02020603050405020304" pitchFamily="18" charset="0"/>
                <a:cs typeface="Times New Roman" panose="02020603050405020304" pitchFamily="18" charset="0"/>
              </a:rPr>
              <a:t>θ</a:t>
            </a:r>
            <a:r>
              <a:rPr lang="en-US" altLang="zh-CN" b="1" i="1" smtClean="0">
                <a:solidFill>
                  <a:srgbClr val="000000"/>
                </a:solidFill>
                <a:latin typeface="Times New Roman" panose="02020603050405020304" pitchFamily="18" charset="0"/>
                <a:cs typeface="Times New Roman" panose="02020603050405020304" pitchFamily="18" charset="0"/>
              </a:rPr>
              <a:t> = </a:t>
            </a:r>
            <a:r>
              <a:rPr lang="el-GR" altLang="en-US" b="1" i="1" smtClean="0">
                <a:solidFill>
                  <a:srgbClr val="000000"/>
                </a:solidFill>
                <a:latin typeface="Times New Roman" panose="02020603050405020304" pitchFamily="18" charset="0"/>
                <a:cs typeface="Times New Roman" panose="02020603050405020304" pitchFamily="18" charset="0"/>
              </a:rPr>
              <a:t>λ</a:t>
            </a:r>
            <a:r>
              <a:rPr lang="en-US" altLang="zh-CN" b="1" i="1" smtClean="0">
                <a:solidFill>
                  <a:srgbClr val="000000"/>
                </a:solidFill>
                <a:latin typeface="Times New Roman" panose="02020603050405020304" pitchFamily="18" charset="0"/>
                <a:cs typeface="Times New Roman" panose="02020603050405020304" pitchFamily="18" charset="0"/>
              </a:rPr>
              <a:t> k </a:t>
            </a:r>
            <a:r>
              <a:rPr lang="zh-CN" altLang="en-US" b="1" smtClean="0">
                <a:solidFill>
                  <a:srgbClr val="000000"/>
                </a:solidFill>
                <a:latin typeface="Times New Roman" panose="02020603050405020304" pitchFamily="18" charset="0"/>
                <a:cs typeface="Times New Roman" panose="02020603050405020304" pitchFamily="18" charset="0"/>
              </a:rPr>
              <a:t>中，令</a:t>
            </a:r>
            <a:endParaRPr lang="en-US" b="1" smtClean="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buFontTx/>
              <a:buNone/>
            </a:pPr>
            <a:r>
              <a:rPr lang="en-US" altLang="zh-CN" b="1" i="1" smtClean="0">
                <a:solidFill>
                  <a:srgbClr val="000000"/>
                </a:solidFill>
                <a:latin typeface="Times New Roman" panose="02020603050405020304" pitchFamily="18" charset="0"/>
                <a:cs typeface="Times New Roman" panose="02020603050405020304" pitchFamily="18" charset="0"/>
              </a:rPr>
              <a:t>sin</a:t>
            </a:r>
            <a:r>
              <a:rPr lang="el-GR" altLang="en-US" b="1" i="1" smtClean="0">
                <a:solidFill>
                  <a:srgbClr val="000000"/>
                </a:solidFill>
                <a:latin typeface="Times New Roman" panose="02020603050405020304" pitchFamily="18" charset="0"/>
                <a:cs typeface="Times New Roman" panose="02020603050405020304" pitchFamily="18" charset="0"/>
              </a:rPr>
              <a:t> θ</a:t>
            </a:r>
            <a:r>
              <a:rPr lang="en-US" altLang="zh-CN" b="1" i="1" smtClean="0">
                <a:solidFill>
                  <a:srgbClr val="000000"/>
                </a:solidFill>
                <a:latin typeface="Times New Roman" panose="02020603050405020304" pitchFamily="18" charset="0"/>
                <a:cs typeface="Times New Roman" panose="02020603050405020304" pitchFamily="18" charset="0"/>
              </a:rPr>
              <a:t> </a:t>
            </a:r>
            <a:r>
              <a:rPr lang="en-US" altLang="zh-CN" b="1" smtClean="0">
                <a:solidFill>
                  <a:srgbClr val="000000"/>
                </a:solidFill>
                <a:latin typeface="Times New Roman" panose="02020603050405020304" pitchFamily="18" charset="0"/>
                <a:cs typeface="Times New Roman" panose="02020603050405020304" pitchFamily="18" charset="0"/>
              </a:rPr>
              <a:t>= 1</a:t>
            </a:r>
            <a:r>
              <a:rPr lang="zh-CN" altLang="en-US" b="1" smtClean="0">
                <a:solidFill>
                  <a:srgbClr val="000000"/>
                </a:solidFill>
                <a:latin typeface="Times New Roman" panose="02020603050405020304" pitchFamily="18" charset="0"/>
                <a:cs typeface="Times New Roman" panose="02020603050405020304" pitchFamily="18" charset="0"/>
              </a:rPr>
              <a:t>，得：</a:t>
            </a:r>
            <a:r>
              <a:rPr lang="en-US" altLang="zh-CN" b="1" i="1" smtClean="0">
                <a:solidFill>
                  <a:srgbClr val="000000"/>
                </a:solidFill>
                <a:latin typeface="Times New Roman" panose="02020603050405020304" pitchFamily="18" charset="0"/>
                <a:cs typeface="Times New Roman" panose="02020603050405020304" pitchFamily="18" charset="0"/>
              </a:rPr>
              <a:t>k = </a:t>
            </a:r>
            <a:r>
              <a:rPr lang="en-US" altLang="zh-CN" b="1" smtClean="0">
                <a:solidFill>
                  <a:srgbClr val="000000"/>
                </a:solidFill>
                <a:latin typeface="Times New Roman" panose="02020603050405020304" pitchFamily="18" charset="0"/>
                <a:cs typeface="Times New Roman" panose="02020603050405020304" pitchFamily="18" charset="0"/>
              </a:rPr>
              <a:t>(</a:t>
            </a:r>
            <a:r>
              <a:rPr lang="en-US" altLang="zh-CN" b="1" i="1" smtClean="0">
                <a:solidFill>
                  <a:srgbClr val="000000"/>
                </a:solidFill>
                <a:latin typeface="Times New Roman" panose="02020603050405020304" pitchFamily="18" charset="0"/>
                <a:cs typeface="Times New Roman" panose="02020603050405020304" pitchFamily="18" charset="0"/>
              </a:rPr>
              <a:t>a + b</a:t>
            </a:r>
            <a:r>
              <a:rPr lang="en-US" altLang="zh-CN" b="1" smtClean="0">
                <a:solidFill>
                  <a:srgbClr val="000000"/>
                </a:solidFill>
                <a:latin typeface="Times New Roman" panose="02020603050405020304" pitchFamily="18" charset="0"/>
                <a:cs typeface="Times New Roman" panose="02020603050405020304" pitchFamily="18" charset="0"/>
              </a:rPr>
              <a:t>)</a:t>
            </a:r>
            <a:r>
              <a:rPr lang="en-US" altLang="zh-CN" b="1" i="1" smtClean="0">
                <a:solidFill>
                  <a:srgbClr val="000000"/>
                </a:solidFill>
                <a:latin typeface="Times New Roman" panose="02020603050405020304" pitchFamily="18" charset="0"/>
                <a:cs typeface="Times New Roman" panose="02020603050405020304" pitchFamily="18" charset="0"/>
              </a:rPr>
              <a:t>/ </a:t>
            </a:r>
            <a:r>
              <a:rPr lang="el-GR" altLang="en-US" b="1" i="1" smtClean="0">
                <a:solidFill>
                  <a:srgbClr val="000000"/>
                </a:solidFill>
                <a:latin typeface="Times New Roman" panose="02020603050405020304" pitchFamily="18" charset="0"/>
                <a:cs typeface="Times New Roman" panose="02020603050405020304" pitchFamily="18" charset="0"/>
              </a:rPr>
              <a:t>λ </a:t>
            </a:r>
            <a:r>
              <a:rPr lang="en-US" altLang="zh-CN" b="1" i="1" smtClean="0">
                <a:solidFill>
                  <a:srgbClr val="000000"/>
                </a:solidFill>
                <a:latin typeface="Times New Roman" panose="02020603050405020304" pitchFamily="18" charset="0"/>
                <a:cs typeface="Times New Roman" panose="02020603050405020304" pitchFamily="18" charset="0"/>
              </a:rPr>
              <a:t>= </a:t>
            </a:r>
            <a:r>
              <a:rPr lang="en-US" altLang="zh-CN" b="1" smtClean="0">
                <a:solidFill>
                  <a:srgbClr val="000000"/>
                </a:solidFill>
                <a:latin typeface="Times New Roman" panose="02020603050405020304" pitchFamily="18" charset="0"/>
                <a:cs typeface="Times New Roman" panose="02020603050405020304" pitchFamily="18" charset="0"/>
              </a:rPr>
              <a:t>10</a:t>
            </a:r>
            <a:endParaRPr lang="zh-CN" altLang="en-US" b="1" smtClean="0">
              <a:solidFill>
                <a:srgbClr val="000000"/>
              </a:solidFill>
              <a:latin typeface="Times New Roman" panose="02020603050405020304" pitchFamily="18" charset="0"/>
              <a:cs typeface="Times New Roman" panose="02020603050405020304" pitchFamily="18" charset="0"/>
            </a:endParaRPr>
          </a:p>
        </p:txBody>
      </p:sp>
      <p:sp>
        <p:nvSpPr>
          <p:cNvPr id="56323" name="TextBox 2"/>
          <p:cNvSpPr txBox="1">
            <a:spLocks noChangeArrowheads="1"/>
          </p:cNvSpPr>
          <p:nvPr/>
        </p:nvSpPr>
        <p:spPr bwMode="auto">
          <a:xfrm>
            <a:off x="755650" y="3068638"/>
            <a:ext cx="78486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cs typeface="Times New Roman" panose="02020603050405020304" pitchFamily="18" charset="0"/>
              </a:rPr>
              <a:t>由于</a:t>
            </a:r>
            <a:r>
              <a:rPr lang="el-GR" altLang="en-US" b="1" i="1" smtClean="0">
                <a:solidFill>
                  <a:srgbClr val="000000"/>
                </a:solidFill>
                <a:latin typeface="Times New Roman" panose="02020603050405020304" pitchFamily="18" charset="0"/>
                <a:cs typeface="Times New Roman" panose="02020603050405020304" pitchFamily="18" charset="0"/>
              </a:rPr>
              <a:t>θ </a:t>
            </a:r>
            <a:r>
              <a:rPr lang="en-US" altLang="zh-CN" b="1" i="1" smtClean="0">
                <a:solidFill>
                  <a:srgbClr val="000000"/>
                </a:solidFill>
                <a:latin typeface="Times New Roman" panose="02020603050405020304" pitchFamily="18" charset="0"/>
                <a:cs typeface="Times New Roman" panose="02020603050405020304" pitchFamily="18" charset="0"/>
              </a:rPr>
              <a:t>=</a:t>
            </a:r>
            <a:r>
              <a:rPr lang="zh-CN" altLang="en-US" b="1" smtClean="0">
                <a:solidFill>
                  <a:srgbClr val="000000"/>
                </a:solidFill>
                <a:latin typeface="Times New Roman" panose="02020603050405020304" pitchFamily="18" charset="0"/>
                <a:cs typeface="Times New Roman" panose="02020603050405020304" pitchFamily="18" charset="0"/>
              </a:rPr>
              <a:t> </a:t>
            </a:r>
            <a:r>
              <a:rPr lang="en-US" altLang="zh-CN" b="1" smtClean="0">
                <a:solidFill>
                  <a:srgbClr val="000000"/>
                </a:solidFill>
                <a:latin typeface="Times New Roman" panose="02020603050405020304" pitchFamily="18" charset="0"/>
                <a:cs typeface="Times New Roman" panose="02020603050405020304" pitchFamily="18" charset="0"/>
              </a:rPr>
              <a:t>90</a:t>
            </a:r>
            <a:r>
              <a:rPr lang="zh-CN" altLang="en-US" b="1" smtClean="0">
                <a:solidFill>
                  <a:srgbClr val="000000"/>
                </a:solidFill>
                <a:latin typeface="Times New Roman" panose="02020603050405020304" pitchFamily="18" charset="0"/>
                <a:cs typeface="Times New Roman" panose="02020603050405020304" pitchFamily="18" charset="0"/>
              </a:rPr>
              <a:t>度的条纹是观察不到的，所以明条纹的最高级数为</a:t>
            </a:r>
            <a:r>
              <a:rPr lang="en-US" altLang="zh-CN" b="1" smtClean="0">
                <a:solidFill>
                  <a:srgbClr val="000000"/>
                </a:solidFill>
                <a:latin typeface="Times New Roman" panose="02020603050405020304" pitchFamily="18" charset="0"/>
                <a:cs typeface="Times New Roman" panose="02020603050405020304" pitchFamily="18" charset="0"/>
              </a:rPr>
              <a:t>9</a:t>
            </a:r>
            <a:r>
              <a:rPr lang="zh-CN" altLang="en-US" b="1" smtClean="0">
                <a:solidFill>
                  <a:srgbClr val="000000"/>
                </a:solidFill>
                <a:latin typeface="Times New Roman" panose="02020603050405020304" pitchFamily="18" charset="0"/>
                <a:cs typeface="Times New Roman" panose="02020603050405020304" pitchFamily="18" charset="0"/>
              </a:rPr>
              <a:t>。</a:t>
            </a:r>
            <a:endParaRPr lang="en-US" b="1" smtClean="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buFontTx/>
              <a:buNone/>
            </a:pPr>
            <a:endParaRPr lang="en-US" b="1" smtClean="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buFontTx/>
              <a:buNone/>
            </a:pPr>
            <a:r>
              <a:rPr lang="zh-CN" altLang="en-US" b="1" smtClean="0">
                <a:solidFill>
                  <a:srgbClr val="000000"/>
                </a:solidFill>
                <a:latin typeface="Times New Roman" panose="02020603050405020304" pitchFamily="18" charset="0"/>
                <a:cs typeface="Times New Roman" panose="02020603050405020304" pitchFamily="18" charset="0"/>
              </a:rPr>
              <a:t>又由于缺了</a:t>
            </a:r>
            <a:r>
              <a:rPr lang="en-US" altLang="zh-CN" b="1" smtClean="0">
                <a:solidFill>
                  <a:srgbClr val="000000"/>
                </a:solidFill>
                <a:latin typeface="Times New Roman" panose="02020603050405020304" pitchFamily="18" charset="0"/>
                <a:cs typeface="Times New Roman" panose="02020603050405020304" pitchFamily="18" charset="0"/>
              </a:rPr>
              <a:t>4 </a:t>
            </a:r>
            <a:r>
              <a:rPr lang="zh-CN" altLang="en-US" b="1" smtClean="0">
                <a:solidFill>
                  <a:srgbClr val="000000"/>
                </a:solidFill>
                <a:latin typeface="Times New Roman" panose="02020603050405020304" pitchFamily="18" charset="0"/>
                <a:cs typeface="Times New Roman" panose="02020603050405020304" pitchFamily="18" charset="0"/>
              </a:rPr>
              <a:t>和</a:t>
            </a:r>
            <a:r>
              <a:rPr lang="en-US" altLang="zh-CN" b="1" smtClean="0">
                <a:solidFill>
                  <a:srgbClr val="000000"/>
                </a:solidFill>
                <a:latin typeface="Times New Roman" panose="02020603050405020304" pitchFamily="18" charset="0"/>
                <a:cs typeface="Times New Roman" panose="02020603050405020304" pitchFamily="18" charset="0"/>
              </a:rPr>
              <a:t>8 </a:t>
            </a:r>
            <a:r>
              <a:rPr lang="zh-CN" altLang="en-US" b="1" smtClean="0">
                <a:solidFill>
                  <a:srgbClr val="000000"/>
                </a:solidFill>
                <a:latin typeface="Times New Roman" panose="02020603050405020304" pitchFamily="18" charset="0"/>
                <a:cs typeface="Times New Roman" panose="02020603050405020304" pitchFamily="18" charset="0"/>
              </a:rPr>
              <a:t>级明条纹，所以在屏上能够观察到</a:t>
            </a:r>
            <a:r>
              <a:rPr lang="en-US" altLang="zh-CN" b="1" smtClean="0">
                <a:solidFill>
                  <a:srgbClr val="000000"/>
                </a:solidFill>
                <a:latin typeface="Times New Roman" panose="02020603050405020304" pitchFamily="18" charset="0"/>
                <a:cs typeface="Times New Roman" panose="02020603050405020304" pitchFamily="18" charset="0"/>
              </a:rPr>
              <a:t>2</a:t>
            </a:r>
            <a:r>
              <a:rPr lang="en-US" altLang="zh-CN" b="1" smtClean="0">
                <a:solidFill>
                  <a:srgbClr val="000000"/>
                </a:solidFill>
                <a:latin typeface="DotumChe" panose="020B0609000101010101" pitchFamily="49" charset="-127"/>
                <a:ea typeface="DotumChe" panose="020B0609000101010101" pitchFamily="49" charset="-127"/>
              </a:rPr>
              <a:t>x</a:t>
            </a:r>
            <a:r>
              <a:rPr lang="en-US" altLang="zh-CN" b="1" smtClean="0">
                <a:solidFill>
                  <a:srgbClr val="000000"/>
                </a:solidFill>
                <a:latin typeface="Times New Roman" panose="02020603050405020304" pitchFamily="18" charset="0"/>
                <a:cs typeface="Times New Roman" panose="02020603050405020304" pitchFamily="18" charset="0"/>
              </a:rPr>
              <a:t>7+1 =</a:t>
            </a:r>
            <a:r>
              <a:rPr lang="zh-CN" altLang="en-US" b="1" smtClean="0">
                <a:solidFill>
                  <a:srgbClr val="000000"/>
                </a:solidFill>
                <a:latin typeface="Times New Roman" panose="02020603050405020304" pitchFamily="18" charset="0"/>
                <a:cs typeface="Times New Roman" panose="02020603050405020304" pitchFamily="18" charset="0"/>
              </a:rPr>
              <a:t> </a:t>
            </a:r>
            <a:r>
              <a:rPr lang="en-US" altLang="zh-CN" b="1" smtClean="0">
                <a:solidFill>
                  <a:srgbClr val="000000"/>
                </a:solidFill>
                <a:latin typeface="Times New Roman" panose="02020603050405020304" pitchFamily="18" charset="0"/>
                <a:cs typeface="Times New Roman" panose="02020603050405020304" pitchFamily="18" charset="0"/>
              </a:rPr>
              <a:t>15 </a:t>
            </a:r>
            <a:r>
              <a:rPr lang="zh-CN" altLang="en-US" b="1" smtClean="0">
                <a:solidFill>
                  <a:srgbClr val="000000"/>
                </a:solidFill>
                <a:latin typeface="Times New Roman" panose="02020603050405020304" pitchFamily="18" charset="0"/>
                <a:cs typeface="Times New Roman" panose="02020603050405020304" pitchFamily="18" charset="0"/>
              </a:rPr>
              <a:t>条明纹。</a:t>
            </a:r>
          </a:p>
        </p:txBody>
      </p:sp>
    </p:spTree>
    <p:extLst>
      <p:ext uri="{BB962C8B-B14F-4D97-AF65-F5344CB8AC3E}">
        <p14:creationId xmlns:p14="http://schemas.microsoft.com/office/powerpoint/2010/main" val="15541716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checkerboard(across)">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6323">
                                            <p:txEl>
                                              <p:pRg st="0" end="0"/>
                                            </p:txEl>
                                          </p:spTgt>
                                        </p:tgtEl>
                                        <p:attrNameLst>
                                          <p:attrName>style.visibility</p:attrName>
                                        </p:attrNameLst>
                                      </p:cBhvr>
                                      <p:to>
                                        <p:strVal val="visible"/>
                                      </p:to>
                                    </p:set>
                                    <p:animEffect transition="in" filter="checkerboard(across)">
                                      <p:cBhvr>
                                        <p:cTn id="12" dur="500"/>
                                        <p:tgtEl>
                                          <p:spTgt spid="563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checkerboard(across)">
                                      <p:cBhvr>
                                        <p:cTn id="17" dur="500"/>
                                        <p:tgtEl>
                                          <p:spTgt spid="5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1637719" y="0"/>
            <a:ext cx="5670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en-US" altLang="zh-CN" b="1"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§13-4    </a:t>
            </a:r>
            <a:r>
              <a:rPr lang="zh-CN" altLang="en-US" b="1"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杨氏双缝干涉  洛埃镜</a:t>
            </a:r>
          </a:p>
        </p:txBody>
      </p:sp>
      <p:graphicFrame>
        <p:nvGraphicFramePr>
          <p:cNvPr id="3" name="Object 5"/>
          <p:cNvGraphicFramePr>
            <a:graphicFrameLocks noChangeAspect="1"/>
          </p:cNvGraphicFramePr>
          <p:nvPr>
            <p:extLst>
              <p:ext uri="{D42A27DB-BD31-4B8C-83A1-F6EECF244321}">
                <p14:modId xmlns:p14="http://schemas.microsoft.com/office/powerpoint/2010/main" val="3497054555"/>
              </p:ext>
            </p:extLst>
          </p:nvPr>
        </p:nvGraphicFramePr>
        <p:xfrm>
          <a:off x="5405023" y="1629625"/>
          <a:ext cx="3592513" cy="1074737"/>
        </p:xfrm>
        <a:graphic>
          <a:graphicData uri="http://schemas.openxmlformats.org/presentationml/2006/ole">
            <mc:AlternateContent xmlns:mc="http://schemas.openxmlformats.org/markup-compatibility/2006">
              <mc:Choice xmlns:v="urn:schemas-microsoft-com:vml" Requires="v">
                <p:oleObj spid="_x0000_s2386" r:id="rId4" imgW="1272762" imgH="394556" progId="Equation.DSMT4">
                  <p:embed/>
                </p:oleObj>
              </mc:Choice>
              <mc:Fallback>
                <p:oleObj r:id="rId4" imgW="1272762" imgH="39455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023" y="1629625"/>
                        <a:ext cx="3592513"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54"/>
          <p:cNvGrpSpPr>
            <a:grpSpLocks/>
          </p:cNvGrpSpPr>
          <p:nvPr/>
        </p:nvGrpSpPr>
        <p:grpSpPr bwMode="auto">
          <a:xfrm>
            <a:off x="97217" y="670998"/>
            <a:ext cx="5099050" cy="3106738"/>
            <a:chOff x="0" y="0"/>
            <a:chExt cx="5099050" cy="3106738"/>
          </a:xfrm>
        </p:grpSpPr>
        <p:sp>
          <p:nvSpPr>
            <p:cNvPr id="5" name="Line 5"/>
            <p:cNvSpPr>
              <a:spLocks noChangeShapeType="1"/>
            </p:cNvSpPr>
            <p:nvPr/>
          </p:nvSpPr>
          <p:spPr bwMode="auto">
            <a:xfrm>
              <a:off x="134938" y="1752600"/>
              <a:ext cx="4964112" cy="0"/>
            </a:xfrm>
            <a:prstGeom prst="line">
              <a:avLst/>
            </a:prstGeom>
            <a:noFill/>
            <a:ln w="19050">
              <a:solidFill>
                <a:srgbClr val="00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 name="Object 8"/>
            <p:cNvGraphicFramePr>
              <a:graphicFrameLocks noChangeAspect="1"/>
            </p:cNvGraphicFramePr>
            <p:nvPr/>
          </p:nvGraphicFramePr>
          <p:xfrm>
            <a:off x="2238375" y="411163"/>
            <a:ext cx="330200" cy="711200"/>
          </p:xfrm>
          <a:graphic>
            <a:graphicData uri="http://schemas.openxmlformats.org/presentationml/2006/ole">
              <mc:AlternateContent xmlns:mc="http://schemas.openxmlformats.org/markup-compatibility/2006">
                <mc:Choice xmlns:v="urn:schemas-microsoft-com:vml" Requires="v">
                  <p:oleObj spid="_x0000_s2387" r:id="rId6" imgW="168017" imgH="323110" progId="Equation.3">
                    <p:embed/>
                  </p:oleObj>
                </mc:Choice>
                <mc:Fallback>
                  <p:oleObj r:id="rId6" imgW="168017" imgH="32311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8375" y="411163"/>
                          <a:ext cx="3302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p:cNvGraphicFramePr>
              <a:graphicFrameLocks noChangeAspect="1"/>
            </p:cNvGraphicFramePr>
            <p:nvPr/>
          </p:nvGraphicFramePr>
          <p:xfrm>
            <a:off x="3195638" y="1046163"/>
            <a:ext cx="382587" cy="706437"/>
          </p:xfrm>
          <a:graphic>
            <a:graphicData uri="http://schemas.openxmlformats.org/presentationml/2006/ole">
              <mc:AlternateContent xmlns:mc="http://schemas.openxmlformats.org/markup-compatibility/2006">
                <mc:Choice xmlns:v="urn:schemas-microsoft-com:vml" Requires="v">
                  <p:oleObj spid="_x0000_s2388" r:id="rId8" imgW="193951" imgH="323252" progId="Equation.3">
                    <p:embed/>
                  </p:oleObj>
                </mc:Choice>
                <mc:Fallback>
                  <p:oleObj r:id="rId8" imgW="193951" imgH="32325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5638" y="1046163"/>
                          <a:ext cx="382587"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Line 11"/>
            <p:cNvSpPr>
              <a:spLocks noChangeShapeType="1"/>
            </p:cNvSpPr>
            <p:nvPr/>
          </p:nvSpPr>
          <p:spPr bwMode="auto">
            <a:xfrm flipV="1">
              <a:off x="1090613" y="763588"/>
              <a:ext cx="3379787" cy="635000"/>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2"/>
            <p:cNvSpPr>
              <a:spLocks noChangeShapeType="1"/>
            </p:cNvSpPr>
            <p:nvPr/>
          </p:nvSpPr>
          <p:spPr bwMode="auto">
            <a:xfrm flipV="1">
              <a:off x="1146175" y="763588"/>
              <a:ext cx="3324225" cy="1341437"/>
            </a:xfrm>
            <a:prstGeom prst="line">
              <a:avLst/>
            </a:prstGeom>
            <a:noFill/>
            <a:ln w="28575">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Freeform 13"/>
            <p:cNvSpPr>
              <a:spLocks/>
            </p:cNvSpPr>
            <p:nvPr/>
          </p:nvSpPr>
          <p:spPr bwMode="auto">
            <a:xfrm>
              <a:off x="390525" y="1387475"/>
              <a:ext cx="735013" cy="365125"/>
            </a:xfrm>
            <a:custGeom>
              <a:avLst/>
              <a:gdLst>
                <a:gd name="T0" fmla="*/ 0 w 554"/>
                <a:gd name="T1" fmla="*/ 537565587 h 248"/>
                <a:gd name="T2" fmla="*/ 975169874 w 554"/>
                <a:gd name="T3" fmla="*/ 0 h 248"/>
                <a:gd name="T4" fmla="*/ 0 60000 65536"/>
                <a:gd name="T5" fmla="*/ 0 60000 65536"/>
                <a:gd name="T6" fmla="*/ 0 w 554"/>
                <a:gd name="T7" fmla="*/ 0 h 248"/>
                <a:gd name="T8" fmla="*/ 554 w 554"/>
                <a:gd name="T9" fmla="*/ 248 h 248"/>
              </a:gdLst>
              <a:ahLst/>
              <a:cxnLst>
                <a:cxn ang="T4">
                  <a:pos x="T0" y="T1"/>
                </a:cxn>
                <a:cxn ang="T5">
                  <a:pos x="T2" y="T3"/>
                </a:cxn>
              </a:cxnLst>
              <a:rect l="T6" t="T7" r="T8" b="T9"/>
              <a:pathLst>
                <a:path w="554" h="248">
                  <a:moveTo>
                    <a:pt x="0" y="248"/>
                  </a:moveTo>
                  <a:lnTo>
                    <a:pt x="554" y="0"/>
                  </a:lnTo>
                </a:path>
              </a:pathLst>
            </a:custGeom>
            <a:noFill/>
            <a:ln w="19050" cap="flat" cmpd="sng">
              <a:solidFill>
                <a:srgbClr val="990099"/>
              </a:solidFill>
              <a:bevel/>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 name="Line 14"/>
            <p:cNvSpPr>
              <a:spLocks noChangeShapeType="1"/>
            </p:cNvSpPr>
            <p:nvPr/>
          </p:nvSpPr>
          <p:spPr bwMode="auto">
            <a:xfrm>
              <a:off x="390525" y="1752600"/>
              <a:ext cx="755650" cy="352425"/>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 name="Object 14"/>
            <p:cNvGraphicFramePr>
              <a:graphicFrameLocks noChangeAspect="1"/>
            </p:cNvGraphicFramePr>
            <p:nvPr/>
          </p:nvGraphicFramePr>
          <p:xfrm>
            <a:off x="2422525" y="2546350"/>
            <a:ext cx="411163" cy="458788"/>
          </p:xfrm>
          <a:graphic>
            <a:graphicData uri="http://schemas.openxmlformats.org/presentationml/2006/ole">
              <mc:AlternateContent xmlns:mc="http://schemas.openxmlformats.org/markup-compatibility/2006">
                <mc:Choice xmlns:v="urn:schemas-microsoft-com:vml" Requires="v">
                  <p:oleObj spid="_x0000_s2389" r:id="rId10" imgW="170502" imgH="170502" progId="Equation.3">
                    <p:embed/>
                  </p:oleObj>
                </mc:Choice>
                <mc:Fallback>
                  <p:oleObj r:id="rId10" imgW="170502" imgH="17050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2525" y="2546350"/>
                          <a:ext cx="41116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8"/>
            <p:cNvSpPr>
              <a:spLocks noChangeShapeType="1"/>
            </p:cNvSpPr>
            <p:nvPr/>
          </p:nvSpPr>
          <p:spPr bwMode="auto">
            <a:xfrm>
              <a:off x="2740025" y="2811463"/>
              <a:ext cx="172243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9"/>
            <p:cNvSpPr>
              <a:spLocks noChangeShapeType="1"/>
            </p:cNvSpPr>
            <p:nvPr/>
          </p:nvSpPr>
          <p:spPr bwMode="auto">
            <a:xfrm flipH="1">
              <a:off x="1146175" y="2811463"/>
              <a:ext cx="127635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21"/>
            <p:cNvSpPr>
              <a:spLocks noChangeShapeType="1"/>
            </p:cNvSpPr>
            <p:nvPr/>
          </p:nvSpPr>
          <p:spPr bwMode="auto">
            <a:xfrm>
              <a:off x="1165225" y="1400175"/>
              <a:ext cx="200025" cy="56991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 name="Object 18"/>
            <p:cNvGraphicFramePr>
              <a:graphicFrameLocks noChangeAspect="1"/>
            </p:cNvGraphicFramePr>
            <p:nvPr/>
          </p:nvGraphicFramePr>
          <p:xfrm>
            <a:off x="676275" y="693738"/>
            <a:ext cx="414338" cy="706437"/>
          </p:xfrm>
          <a:graphic>
            <a:graphicData uri="http://schemas.openxmlformats.org/presentationml/2006/ole">
              <mc:AlternateContent xmlns:mc="http://schemas.openxmlformats.org/markup-compatibility/2006">
                <mc:Choice xmlns:v="urn:schemas-microsoft-com:vml" Requires="v">
                  <p:oleObj spid="_x0000_s2390" r:id="rId12" imgW="143435" imgH="221673" progId="Equation.3">
                    <p:embed/>
                  </p:oleObj>
                </mc:Choice>
                <mc:Fallback>
                  <p:oleObj r:id="rId12" imgW="143435" imgH="22167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6275" y="693738"/>
                          <a:ext cx="41433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9"/>
            <p:cNvGraphicFramePr>
              <a:graphicFrameLocks noChangeAspect="1"/>
            </p:cNvGraphicFramePr>
            <p:nvPr/>
          </p:nvGraphicFramePr>
          <p:xfrm>
            <a:off x="588963" y="1917700"/>
            <a:ext cx="400050" cy="704850"/>
          </p:xfrm>
          <a:graphic>
            <a:graphicData uri="http://schemas.openxmlformats.org/presentationml/2006/ole">
              <mc:AlternateContent xmlns:mc="http://schemas.openxmlformats.org/markup-compatibility/2006">
                <mc:Choice xmlns:v="urn:schemas-microsoft-com:vml" Requires="v">
                  <p:oleObj spid="_x0000_s2391" r:id="rId14" imgW="156475" imgH="221673" progId="Equation.3">
                    <p:embed/>
                  </p:oleObj>
                </mc:Choice>
                <mc:Fallback>
                  <p:oleObj r:id="rId14" imgW="156475" imgH="22167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8963" y="1917700"/>
                          <a:ext cx="4000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39"/>
            <p:cNvSpPr>
              <a:spLocks noChangeShapeType="1"/>
            </p:cNvSpPr>
            <p:nvPr/>
          </p:nvSpPr>
          <p:spPr bwMode="auto">
            <a:xfrm flipH="1">
              <a:off x="515938" y="1400175"/>
              <a:ext cx="57308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40"/>
            <p:cNvSpPr>
              <a:spLocks noChangeShapeType="1"/>
            </p:cNvSpPr>
            <p:nvPr/>
          </p:nvSpPr>
          <p:spPr bwMode="auto">
            <a:xfrm flipH="1">
              <a:off x="515938" y="2105025"/>
              <a:ext cx="57308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41"/>
            <p:cNvSpPr>
              <a:spLocks noChangeShapeType="1"/>
            </p:cNvSpPr>
            <p:nvPr/>
          </p:nvSpPr>
          <p:spPr bwMode="auto">
            <a:xfrm>
              <a:off x="763588" y="1400175"/>
              <a:ext cx="0" cy="704850"/>
            </a:xfrm>
            <a:prstGeom prst="line">
              <a:avLst/>
            </a:prstGeom>
            <a:noFill/>
            <a:ln w="19050">
              <a:solidFill>
                <a:srgbClr val="008000"/>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3"/>
            <p:cNvGraphicFramePr>
              <a:graphicFrameLocks noChangeAspect="1"/>
            </p:cNvGraphicFramePr>
            <p:nvPr/>
          </p:nvGraphicFramePr>
          <p:xfrm>
            <a:off x="482600" y="1544638"/>
            <a:ext cx="271463" cy="400050"/>
          </p:xfrm>
          <a:graphic>
            <a:graphicData uri="http://schemas.openxmlformats.org/presentationml/2006/ole">
              <mc:AlternateContent xmlns:mc="http://schemas.openxmlformats.org/markup-compatibility/2006">
                <mc:Choice xmlns:v="urn:schemas-microsoft-com:vml" Requires="v">
                  <p:oleObj spid="_x0000_s2392" r:id="rId16" imgW="152428" imgH="219036" progId="Equation.3">
                    <p:embed/>
                  </p:oleObj>
                </mc:Choice>
                <mc:Fallback>
                  <p:oleObj r:id="rId16" imgW="152428" imgH="219036"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2600" y="1544638"/>
                          <a:ext cx="27146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44" descr="深色下对角线"/>
            <p:cNvSpPr>
              <a:spLocks noChangeArrowheads="1"/>
            </p:cNvSpPr>
            <p:nvPr/>
          </p:nvSpPr>
          <p:spPr bwMode="auto">
            <a:xfrm>
              <a:off x="323850" y="931863"/>
              <a:ext cx="65088" cy="776287"/>
            </a:xfrm>
            <a:prstGeom prst="rect">
              <a:avLst/>
            </a:prstGeom>
            <a:blipFill dpi="0" rotWithShape="0">
              <a:blip r:embed="rId18"/>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23" name="Rectangle 45" descr="深色下对角线"/>
            <p:cNvSpPr>
              <a:spLocks noChangeArrowheads="1"/>
            </p:cNvSpPr>
            <p:nvPr/>
          </p:nvSpPr>
          <p:spPr bwMode="auto">
            <a:xfrm>
              <a:off x="323850" y="1849438"/>
              <a:ext cx="65088" cy="776287"/>
            </a:xfrm>
            <a:prstGeom prst="rect">
              <a:avLst/>
            </a:prstGeom>
            <a:blipFill dpi="0" rotWithShape="0">
              <a:blip r:embed="rId18"/>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24" name="Rectangle 46" descr="深色下对角线"/>
            <p:cNvSpPr>
              <a:spLocks noChangeArrowheads="1"/>
            </p:cNvSpPr>
            <p:nvPr/>
          </p:nvSpPr>
          <p:spPr bwMode="auto">
            <a:xfrm>
              <a:off x="1089025" y="579438"/>
              <a:ext cx="65088" cy="776287"/>
            </a:xfrm>
            <a:prstGeom prst="rect">
              <a:avLst/>
            </a:prstGeom>
            <a:blipFill dpi="0" rotWithShape="0">
              <a:blip r:embed="rId18"/>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25" name="Rectangle 47" descr="深色下对角线"/>
            <p:cNvSpPr>
              <a:spLocks noChangeArrowheads="1"/>
            </p:cNvSpPr>
            <p:nvPr/>
          </p:nvSpPr>
          <p:spPr bwMode="auto">
            <a:xfrm>
              <a:off x="1089025" y="2189163"/>
              <a:ext cx="65088" cy="847725"/>
            </a:xfrm>
            <a:prstGeom prst="rect">
              <a:avLst/>
            </a:prstGeom>
            <a:blipFill dpi="0" rotWithShape="0">
              <a:blip r:embed="rId18"/>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26" name="Rectangle 48" descr="深色下对角线"/>
            <p:cNvSpPr>
              <a:spLocks noChangeArrowheads="1"/>
            </p:cNvSpPr>
            <p:nvPr/>
          </p:nvSpPr>
          <p:spPr bwMode="auto">
            <a:xfrm>
              <a:off x="4468813" y="354013"/>
              <a:ext cx="63500" cy="2752725"/>
            </a:xfrm>
            <a:prstGeom prst="rect">
              <a:avLst/>
            </a:prstGeom>
            <a:blipFill dpi="0" rotWithShape="0">
              <a:blip r:embed="rId19"/>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graphicFrame>
          <p:nvGraphicFramePr>
            <p:cNvPr id="27" name="Object 29"/>
            <p:cNvGraphicFramePr>
              <a:graphicFrameLocks noChangeAspect="1"/>
            </p:cNvGraphicFramePr>
            <p:nvPr/>
          </p:nvGraphicFramePr>
          <p:xfrm>
            <a:off x="0" y="1355725"/>
            <a:ext cx="317500" cy="493713"/>
          </p:xfrm>
          <a:graphic>
            <a:graphicData uri="http://schemas.openxmlformats.org/presentationml/2006/ole">
              <mc:AlternateContent xmlns:mc="http://schemas.openxmlformats.org/markup-compatibility/2006">
                <mc:Choice xmlns:v="urn:schemas-microsoft-com:vml" Requires="v">
                  <p:oleObj spid="_x0000_s2393" r:id="rId20" imgW="106162" imgH="145972" progId="Equation.3">
                    <p:embed/>
                  </p:oleObj>
                </mc:Choice>
                <mc:Fallback>
                  <p:oleObj r:id="rId20" imgW="106162" imgH="145972"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355725"/>
                          <a:ext cx="3175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50"/>
            <p:cNvSpPr>
              <a:spLocks noChangeShapeType="1"/>
            </p:cNvSpPr>
            <p:nvPr/>
          </p:nvSpPr>
          <p:spPr bwMode="auto">
            <a:xfrm>
              <a:off x="4524375" y="777875"/>
              <a:ext cx="319088"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51"/>
            <p:cNvSpPr>
              <a:spLocks noChangeShapeType="1"/>
            </p:cNvSpPr>
            <p:nvPr/>
          </p:nvSpPr>
          <p:spPr bwMode="auto">
            <a:xfrm>
              <a:off x="4724400" y="777875"/>
              <a:ext cx="0" cy="987425"/>
            </a:xfrm>
            <a:prstGeom prst="line">
              <a:avLst/>
            </a:prstGeom>
            <a:noFill/>
            <a:ln w="28575">
              <a:solidFill>
                <a:srgbClr val="008000"/>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2"/>
            <p:cNvGraphicFramePr>
              <a:graphicFrameLocks noChangeAspect="1"/>
            </p:cNvGraphicFramePr>
            <p:nvPr/>
          </p:nvGraphicFramePr>
          <p:xfrm>
            <a:off x="4159250" y="400050"/>
            <a:ext cx="323850" cy="387350"/>
          </p:xfrm>
          <a:graphic>
            <a:graphicData uri="http://schemas.openxmlformats.org/presentationml/2006/ole">
              <mc:AlternateContent xmlns:mc="http://schemas.openxmlformats.org/markup-compatibility/2006">
                <mc:Choice xmlns:v="urn:schemas-microsoft-com:vml" Requires="v">
                  <p:oleObj spid="_x0000_s2394" r:id="rId22" imgW="157599" imgH="170732" progId="Equation.3">
                    <p:embed/>
                  </p:oleObj>
                </mc:Choice>
                <mc:Fallback>
                  <p:oleObj r:id="rId22" imgW="157599" imgH="170732"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59250" y="400050"/>
                          <a:ext cx="3238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Rectangle 54" descr="深色下对角线"/>
            <p:cNvSpPr>
              <a:spLocks noChangeArrowheads="1"/>
            </p:cNvSpPr>
            <p:nvPr/>
          </p:nvSpPr>
          <p:spPr bwMode="auto">
            <a:xfrm>
              <a:off x="1082675" y="1497013"/>
              <a:ext cx="63500" cy="563562"/>
            </a:xfrm>
            <a:prstGeom prst="rect">
              <a:avLst/>
            </a:prstGeom>
            <a:blipFill dpi="0" rotWithShape="0">
              <a:blip r:embed="rId18"/>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32" name="Text Box 55"/>
            <p:cNvSpPr txBox="1">
              <a:spLocks noChangeArrowheads="1"/>
            </p:cNvSpPr>
            <p:nvPr/>
          </p:nvSpPr>
          <p:spPr bwMode="auto">
            <a:xfrm>
              <a:off x="4524375" y="1708150"/>
              <a:ext cx="382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i="1">
                  <a:latin typeface="Times New Roman" panose="02020603050405020304" pitchFamily="18" charset="0"/>
                  <a:cs typeface="Times New Roman" panose="02020603050405020304" pitchFamily="18" charset="0"/>
                </a:rPr>
                <a:t>O</a:t>
              </a:r>
            </a:p>
          </p:txBody>
        </p:sp>
        <p:sp>
          <p:nvSpPr>
            <p:cNvPr id="33" name="Arc 57"/>
            <p:cNvSpPr>
              <a:spLocks/>
            </p:cNvSpPr>
            <p:nvPr/>
          </p:nvSpPr>
          <p:spPr bwMode="auto">
            <a:xfrm rot="-7200000">
              <a:off x="1025512" y="1541448"/>
              <a:ext cx="107950" cy="352425"/>
            </a:xfrm>
            <a:custGeom>
              <a:avLst/>
              <a:gdLst>
                <a:gd name="T0" fmla="*/ 79312 w 20510"/>
                <a:gd name="T1" fmla="*/ 9970569 h 12457"/>
                <a:gd name="T2" fmla="*/ 0 w 20510"/>
                <a:gd name="T3" fmla="*/ 5422711 h 12457"/>
                <a:gd name="T4" fmla="*/ 79312 w 20510"/>
                <a:gd name="T5" fmla="*/ 9970569 h 12457"/>
                <a:gd name="T6" fmla="*/ 0 w 20510"/>
                <a:gd name="T7" fmla="*/ 5422711 h 12457"/>
                <a:gd name="T8" fmla="*/ 568172 w 20510"/>
                <a:gd name="T9" fmla="*/ 0 h 12457"/>
                <a:gd name="T10" fmla="*/ 79312 w 20510"/>
                <a:gd name="T11" fmla="*/ 9970569 h 12457"/>
                <a:gd name="T12" fmla="*/ 0 60000 65536"/>
                <a:gd name="T13" fmla="*/ 0 60000 65536"/>
                <a:gd name="T14" fmla="*/ 0 60000 65536"/>
                <a:gd name="T15" fmla="*/ 0 60000 65536"/>
                <a:gd name="T16" fmla="*/ 0 60000 65536"/>
                <a:gd name="T17" fmla="*/ 0 60000 65536"/>
                <a:gd name="T18" fmla="*/ 0 w 20510"/>
                <a:gd name="T19" fmla="*/ 0 h 12457"/>
                <a:gd name="T20" fmla="*/ 20510 w 20510"/>
                <a:gd name="T21" fmla="*/ 12457 h 12457"/>
              </a:gdLst>
              <a:ahLst/>
              <a:cxnLst>
                <a:cxn ang="T12">
                  <a:pos x="T0" y="T1"/>
                </a:cxn>
                <a:cxn ang="T13">
                  <a:pos x="T2" y="T3"/>
                </a:cxn>
                <a:cxn ang="T14">
                  <a:pos x="T4" y="T5"/>
                </a:cxn>
                <a:cxn ang="T15">
                  <a:pos x="T6" y="T7"/>
                </a:cxn>
                <a:cxn ang="T16">
                  <a:pos x="T8" y="T9"/>
                </a:cxn>
                <a:cxn ang="T17">
                  <a:pos x="T10" y="T11"/>
                </a:cxn>
              </a:cxnLst>
              <a:rect l="T18" t="T19" r="T20" b="T21"/>
              <a:pathLst>
                <a:path w="20510" h="12457" fill="none" extrusionOk="0">
                  <a:moveTo>
                    <a:pt x="2863" y="12457"/>
                  </a:moveTo>
                  <a:cubicBezTo>
                    <a:pt x="1634" y="10715"/>
                    <a:pt x="669" y="8800"/>
                    <a:pt x="0" y="6775"/>
                  </a:cubicBezTo>
                </a:path>
                <a:path w="20510" h="12457" stroke="0" extrusionOk="0">
                  <a:moveTo>
                    <a:pt x="2863" y="12457"/>
                  </a:moveTo>
                  <a:cubicBezTo>
                    <a:pt x="1634" y="10715"/>
                    <a:pt x="669" y="8800"/>
                    <a:pt x="0" y="6775"/>
                  </a:cubicBezTo>
                  <a:lnTo>
                    <a:pt x="20510" y="0"/>
                  </a:lnTo>
                  <a:lnTo>
                    <a:pt x="2863" y="12457"/>
                  </a:lnTo>
                  <a:close/>
                </a:path>
              </a:pathLst>
            </a:custGeom>
            <a:noFill/>
            <a:ln w="28575" cap="flat" cmpd="sng">
              <a:solidFill>
                <a:srgbClr val="990099"/>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 name="Line 61"/>
            <p:cNvSpPr>
              <a:spLocks noChangeShapeType="1"/>
            </p:cNvSpPr>
            <p:nvPr/>
          </p:nvSpPr>
          <p:spPr bwMode="auto">
            <a:xfrm flipV="1">
              <a:off x="4498975" y="144463"/>
              <a:ext cx="0" cy="33337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 name="Object 38"/>
            <p:cNvGraphicFramePr>
              <a:graphicFrameLocks noChangeAspect="1"/>
            </p:cNvGraphicFramePr>
            <p:nvPr/>
          </p:nvGraphicFramePr>
          <p:xfrm>
            <a:off x="4521200" y="0"/>
            <a:ext cx="287338" cy="342900"/>
          </p:xfrm>
          <a:graphic>
            <a:graphicData uri="http://schemas.openxmlformats.org/presentationml/2006/ole">
              <mc:AlternateContent xmlns:mc="http://schemas.openxmlformats.org/markup-compatibility/2006">
                <mc:Choice xmlns:v="urn:schemas-microsoft-com:vml" Requires="v">
                  <p:oleObj spid="_x0000_s2395" r:id="rId24" imgW="183700" imgH="196822" progId="Equation.3">
                    <p:embed/>
                  </p:oleObj>
                </mc:Choice>
                <mc:Fallback>
                  <p:oleObj r:id="rId24" imgW="183700" imgH="196822"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21200" y="0"/>
                          <a:ext cx="28733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 name="Group 46"/>
            <p:cNvGrpSpPr>
              <a:grpSpLocks/>
            </p:cNvGrpSpPr>
            <p:nvPr/>
          </p:nvGrpSpPr>
          <p:grpSpPr bwMode="auto">
            <a:xfrm>
              <a:off x="966788" y="1970088"/>
              <a:ext cx="868362" cy="630237"/>
              <a:chOff x="0" y="0"/>
              <a:chExt cx="1368" cy="992"/>
            </a:xfrm>
          </p:grpSpPr>
          <p:sp>
            <p:nvSpPr>
              <p:cNvPr id="44" name="Line 22"/>
              <p:cNvSpPr>
                <a:spLocks noChangeShapeType="1"/>
              </p:cNvSpPr>
              <p:nvPr/>
            </p:nvSpPr>
            <p:spPr bwMode="auto">
              <a:xfrm>
                <a:off x="627" y="0"/>
                <a:ext cx="212" cy="581"/>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23"/>
              <p:cNvSpPr>
                <a:spLocks noChangeShapeType="1"/>
              </p:cNvSpPr>
              <p:nvPr/>
            </p:nvSpPr>
            <p:spPr bwMode="auto">
              <a:xfrm>
                <a:off x="284" y="152"/>
                <a:ext cx="211" cy="58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24"/>
              <p:cNvSpPr>
                <a:spLocks noChangeShapeType="1"/>
              </p:cNvSpPr>
              <p:nvPr/>
            </p:nvSpPr>
            <p:spPr bwMode="auto">
              <a:xfrm flipV="1">
                <a:off x="0" y="580"/>
                <a:ext cx="525" cy="299"/>
              </a:xfrm>
              <a:prstGeom prst="line">
                <a:avLst/>
              </a:prstGeom>
              <a:noFill/>
              <a:ln w="19050">
                <a:solidFill>
                  <a:schemeClr val="hlink"/>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25"/>
              <p:cNvSpPr>
                <a:spLocks noChangeShapeType="1"/>
              </p:cNvSpPr>
              <p:nvPr/>
            </p:nvSpPr>
            <p:spPr bwMode="auto">
              <a:xfrm flipH="1">
                <a:off x="846" y="189"/>
                <a:ext cx="522" cy="299"/>
              </a:xfrm>
              <a:prstGeom prst="line">
                <a:avLst/>
              </a:prstGeom>
              <a:noFill/>
              <a:ln w="19050">
                <a:solidFill>
                  <a:schemeClr val="hlink"/>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 name="Object 44"/>
              <p:cNvGraphicFramePr>
                <a:graphicFrameLocks noChangeAspect="1"/>
              </p:cNvGraphicFramePr>
              <p:nvPr/>
            </p:nvGraphicFramePr>
            <p:xfrm>
              <a:off x="387" y="474"/>
              <a:ext cx="856" cy="519"/>
            </p:xfrm>
            <a:graphic>
              <a:graphicData uri="http://schemas.openxmlformats.org/presentationml/2006/ole">
                <mc:AlternateContent xmlns:mc="http://schemas.openxmlformats.org/markup-compatibility/2006">
                  <mc:Choice xmlns:v="urn:schemas-microsoft-com:vml" Requires="v">
                    <p:oleObj spid="_x0000_s2396" r:id="rId26" imgW="266539" imgH="190447" progId="Equation.3">
                      <p:embed/>
                    </p:oleObj>
                  </mc:Choice>
                  <mc:Fallback>
                    <p:oleObj r:id="rId26" imgW="266539" imgH="190447"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7" y="474"/>
                            <a:ext cx="856"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8" name="Object 45"/>
            <p:cNvGraphicFramePr>
              <a:graphicFrameLocks noChangeAspect="1"/>
            </p:cNvGraphicFramePr>
            <p:nvPr/>
          </p:nvGraphicFramePr>
          <p:xfrm>
            <a:off x="593725" y="1920875"/>
            <a:ext cx="400050" cy="706438"/>
          </p:xfrm>
          <a:graphic>
            <a:graphicData uri="http://schemas.openxmlformats.org/presentationml/2006/ole">
              <mc:AlternateContent xmlns:mc="http://schemas.openxmlformats.org/markup-compatibility/2006">
                <mc:Choice xmlns:v="urn:schemas-microsoft-com:vml" Requires="v">
                  <p:oleObj spid="_x0000_s2397" r:id="rId28" imgW="156475" imgH="221673" progId="Equation.3">
                    <p:embed/>
                  </p:oleObj>
                </mc:Choice>
                <mc:Fallback>
                  <p:oleObj r:id="rId28" imgW="156475" imgH="22167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3725" y="1920875"/>
                          <a:ext cx="40005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 name="组合 51"/>
            <p:cNvGrpSpPr>
              <a:grpSpLocks/>
            </p:cNvGrpSpPr>
            <p:nvPr/>
          </p:nvGrpSpPr>
          <p:grpSpPr bwMode="auto">
            <a:xfrm>
              <a:off x="1155700" y="755650"/>
              <a:ext cx="3314700" cy="1031875"/>
              <a:chOff x="0" y="0"/>
              <a:chExt cx="3314700" cy="1031875"/>
            </a:xfrm>
          </p:grpSpPr>
          <p:sp>
            <p:nvSpPr>
              <p:cNvPr id="41" name="Line 6"/>
              <p:cNvSpPr>
                <a:spLocks noChangeShapeType="1"/>
              </p:cNvSpPr>
              <p:nvPr/>
            </p:nvSpPr>
            <p:spPr bwMode="auto">
              <a:xfrm flipV="1">
                <a:off x="0" y="0"/>
                <a:ext cx="3314700" cy="987425"/>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Arc 28"/>
              <p:cNvSpPr>
                <a:spLocks/>
              </p:cNvSpPr>
              <p:nvPr/>
            </p:nvSpPr>
            <p:spPr bwMode="auto">
              <a:xfrm>
                <a:off x="955675" y="676275"/>
                <a:ext cx="130175" cy="355600"/>
              </a:xfrm>
              <a:custGeom>
                <a:avLst/>
                <a:gdLst>
                  <a:gd name="T0" fmla="*/ -37 w 21313"/>
                  <a:gd name="T1" fmla="*/ 0 h 21600"/>
                  <a:gd name="T2" fmla="*/ 795043 w 21313"/>
                  <a:gd name="T3" fmla="*/ 4902374 h 21600"/>
                  <a:gd name="T4" fmla="*/ -37 w 21313"/>
                  <a:gd name="T5" fmla="*/ 0 h 21600"/>
                  <a:gd name="T6" fmla="*/ 795043 w 21313"/>
                  <a:gd name="T7" fmla="*/ 4902374 h 21600"/>
                  <a:gd name="T8" fmla="*/ 0 w 21313"/>
                  <a:gd name="T9" fmla="*/ 5854230 h 21600"/>
                  <a:gd name="T10" fmla="*/ -37 w 21313"/>
                  <a:gd name="T11" fmla="*/ 0 h 21600"/>
                  <a:gd name="T12" fmla="*/ 0 60000 65536"/>
                  <a:gd name="T13" fmla="*/ 0 60000 65536"/>
                  <a:gd name="T14" fmla="*/ 0 60000 65536"/>
                  <a:gd name="T15" fmla="*/ 0 60000 65536"/>
                  <a:gd name="T16" fmla="*/ 0 60000 65536"/>
                  <a:gd name="T17" fmla="*/ 0 60000 65536"/>
                  <a:gd name="T18" fmla="*/ 0 w 21313"/>
                  <a:gd name="T19" fmla="*/ 0 h 21600"/>
                  <a:gd name="T20" fmla="*/ 21313 w 21313"/>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313" h="21600" fill="none" extrusionOk="0">
                    <a:moveTo>
                      <a:pt x="-1" y="0"/>
                    </a:moveTo>
                    <a:cubicBezTo>
                      <a:pt x="10573" y="0"/>
                      <a:pt x="19593" y="7654"/>
                      <a:pt x="21312" y="18088"/>
                    </a:cubicBezTo>
                  </a:path>
                  <a:path w="21313" h="21600" stroke="0" extrusionOk="0">
                    <a:moveTo>
                      <a:pt x="-1" y="0"/>
                    </a:moveTo>
                    <a:cubicBezTo>
                      <a:pt x="10573" y="0"/>
                      <a:pt x="19593" y="7654"/>
                      <a:pt x="21312" y="18088"/>
                    </a:cubicBezTo>
                    <a:lnTo>
                      <a:pt x="0" y="21600"/>
                    </a:lnTo>
                    <a:lnTo>
                      <a:pt x="-1" y="0"/>
                    </a:lnTo>
                    <a:close/>
                  </a:path>
                </a:pathLst>
              </a:custGeom>
              <a:noFill/>
              <a:ln w="28575" cap="flat"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3" name="Object 49"/>
              <p:cNvGraphicFramePr>
                <a:graphicFrameLocks noChangeAspect="1"/>
              </p:cNvGraphicFramePr>
              <p:nvPr/>
            </p:nvGraphicFramePr>
            <p:xfrm>
              <a:off x="1104900" y="511175"/>
              <a:ext cx="328613" cy="508000"/>
            </p:xfrm>
            <a:graphic>
              <a:graphicData uri="http://schemas.openxmlformats.org/presentationml/2006/ole">
                <mc:AlternateContent xmlns:mc="http://schemas.openxmlformats.org/markup-compatibility/2006">
                  <mc:Choice xmlns:v="urn:schemas-microsoft-com:vml" Requires="v">
                    <p:oleObj spid="_x0000_s2398" r:id="rId29" imgW="130788" imgH="183177" progId="Equation.3">
                      <p:embed/>
                    </p:oleObj>
                  </mc:Choice>
                  <mc:Fallback>
                    <p:oleObj r:id="rId29" imgW="130788" imgH="183177"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04900" y="511175"/>
                            <a:ext cx="3286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 name="Object 50"/>
            <p:cNvGraphicFramePr>
              <a:graphicFrameLocks noChangeAspect="1"/>
            </p:cNvGraphicFramePr>
            <p:nvPr/>
          </p:nvGraphicFramePr>
          <p:xfrm>
            <a:off x="4802188" y="1111250"/>
            <a:ext cx="287337" cy="342900"/>
          </p:xfrm>
          <a:graphic>
            <a:graphicData uri="http://schemas.openxmlformats.org/presentationml/2006/ole">
              <mc:AlternateContent xmlns:mc="http://schemas.openxmlformats.org/markup-compatibility/2006">
                <mc:Choice xmlns:v="urn:schemas-microsoft-com:vml" Requires="v">
                  <p:oleObj spid="_x0000_s2399" r:id="rId31" imgW="183700" imgH="196822" progId="Equation.3">
                    <p:embed/>
                  </p:oleObj>
                </mc:Choice>
                <mc:Fallback>
                  <p:oleObj r:id="rId31" imgW="183700" imgH="196822"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02188" y="1111250"/>
                          <a:ext cx="287337"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 name="Rectangle 9"/>
          <p:cNvSpPr>
            <a:spLocks noChangeArrowheads="1"/>
          </p:cNvSpPr>
          <p:nvPr/>
        </p:nvSpPr>
        <p:spPr bwMode="auto">
          <a:xfrm>
            <a:off x="97217" y="3702660"/>
            <a:ext cx="4649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CC0000"/>
                </a:solidFill>
                <a:latin typeface="仿宋_GB2312"/>
              </a:rPr>
              <a:t>（</a:t>
            </a:r>
            <a:r>
              <a:rPr lang="en-US" altLang="zh-CN" sz="2800" b="1" dirty="0">
                <a:solidFill>
                  <a:srgbClr val="CC0000"/>
                </a:solidFill>
                <a:latin typeface="仿宋_GB2312"/>
              </a:rPr>
              <a:t>1</a:t>
            </a:r>
            <a:r>
              <a:rPr lang="zh-CN" altLang="en-US" sz="2800" b="1" dirty="0">
                <a:solidFill>
                  <a:srgbClr val="CC0000"/>
                </a:solidFill>
                <a:latin typeface="仿宋_GB2312"/>
              </a:rPr>
              <a:t>）亮条纹（干涉加强）：</a:t>
            </a:r>
          </a:p>
        </p:txBody>
      </p:sp>
      <p:sp>
        <p:nvSpPr>
          <p:cNvPr id="50" name="Rectangle 34"/>
          <p:cNvSpPr>
            <a:spLocks noChangeArrowheads="1"/>
          </p:cNvSpPr>
          <p:nvPr/>
        </p:nvSpPr>
        <p:spPr bwMode="auto">
          <a:xfrm>
            <a:off x="4607349" y="3678215"/>
            <a:ext cx="4649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CC0000"/>
                </a:solidFill>
                <a:latin typeface="仿宋_GB2312"/>
              </a:rPr>
              <a:t>（</a:t>
            </a:r>
            <a:r>
              <a:rPr lang="en-US" altLang="zh-CN" sz="2800" b="1" dirty="0">
                <a:solidFill>
                  <a:srgbClr val="CC0000"/>
                </a:solidFill>
                <a:latin typeface="仿宋_GB2312"/>
              </a:rPr>
              <a:t>2</a:t>
            </a:r>
            <a:r>
              <a:rPr lang="zh-CN" altLang="en-US" sz="2800" b="1" dirty="0">
                <a:solidFill>
                  <a:srgbClr val="CC0000"/>
                </a:solidFill>
                <a:latin typeface="仿宋_GB2312"/>
              </a:rPr>
              <a:t>）暗条纹（干涉减弱）：</a:t>
            </a:r>
          </a:p>
        </p:txBody>
      </p:sp>
      <p:grpSp>
        <p:nvGrpSpPr>
          <p:cNvPr id="51" name="Group 52"/>
          <p:cNvGrpSpPr>
            <a:grpSpLocks/>
          </p:cNvGrpSpPr>
          <p:nvPr/>
        </p:nvGrpSpPr>
        <p:grpSpPr bwMode="auto">
          <a:xfrm>
            <a:off x="1273555" y="5604948"/>
            <a:ext cx="2376487" cy="1008063"/>
            <a:chOff x="0" y="0"/>
            <a:chExt cx="1497" cy="635"/>
          </a:xfrm>
        </p:grpSpPr>
        <p:sp>
          <p:nvSpPr>
            <p:cNvPr id="52" name="Rectangle 43"/>
            <p:cNvSpPr>
              <a:spLocks noChangeArrowheads="1"/>
            </p:cNvSpPr>
            <p:nvPr/>
          </p:nvSpPr>
          <p:spPr bwMode="auto">
            <a:xfrm>
              <a:off x="12" y="0"/>
              <a:ext cx="1452" cy="63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53" name="Group 42"/>
            <p:cNvGrpSpPr>
              <a:grpSpLocks noChangeAspect="1"/>
            </p:cNvGrpSpPr>
            <p:nvPr/>
          </p:nvGrpSpPr>
          <p:grpSpPr bwMode="auto">
            <a:xfrm>
              <a:off x="0" y="7"/>
              <a:ext cx="1497" cy="621"/>
              <a:chOff x="0" y="0"/>
              <a:chExt cx="1497" cy="621"/>
            </a:xfrm>
          </p:grpSpPr>
          <p:graphicFrame>
            <p:nvGraphicFramePr>
              <p:cNvPr id="54" name="Object 11"/>
              <p:cNvGraphicFramePr>
                <a:graphicFrameLocks noChangeAspect="1"/>
              </p:cNvGraphicFramePr>
              <p:nvPr/>
            </p:nvGraphicFramePr>
            <p:xfrm>
              <a:off x="599" y="0"/>
              <a:ext cx="898" cy="621"/>
            </p:xfrm>
            <a:graphic>
              <a:graphicData uri="http://schemas.openxmlformats.org/presentationml/2006/ole">
                <mc:AlternateContent xmlns:mc="http://schemas.openxmlformats.org/markup-compatibility/2006">
                  <mc:Choice xmlns:v="urn:schemas-microsoft-com:vml" Requires="v">
                    <p:oleObj spid="_x0000_s2400" r:id="rId32" imgW="523198" imgH="395589" progId="Equation.DSMT4">
                      <p:embed/>
                    </p:oleObj>
                  </mc:Choice>
                  <mc:Fallback>
                    <p:oleObj r:id="rId32" imgW="523198" imgH="395589"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99" y="0"/>
                            <a:ext cx="898"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12"/>
              <p:cNvGraphicFramePr>
                <a:graphicFrameLocks noChangeAspect="1"/>
              </p:cNvGraphicFramePr>
              <p:nvPr/>
            </p:nvGraphicFramePr>
            <p:xfrm>
              <a:off x="0" y="83"/>
              <a:ext cx="630" cy="415"/>
            </p:xfrm>
            <a:graphic>
              <a:graphicData uri="http://schemas.openxmlformats.org/presentationml/2006/ole">
                <mc:AlternateContent xmlns:mc="http://schemas.openxmlformats.org/markup-compatibility/2006">
                  <mc:Choice xmlns:v="urn:schemas-microsoft-com:vml" Requires="v">
                    <p:oleObj spid="_x0000_s2401" r:id="rId34" imgW="306797" imgH="230098" progId="Equation.DSMT4">
                      <p:embed/>
                    </p:oleObj>
                  </mc:Choice>
                  <mc:Fallback>
                    <p:oleObj r:id="rId34" imgW="306797" imgH="230098"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83"/>
                            <a:ext cx="63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56" name="Group 51"/>
          <p:cNvGrpSpPr>
            <a:grpSpLocks/>
          </p:cNvGrpSpPr>
          <p:nvPr/>
        </p:nvGrpSpPr>
        <p:grpSpPr bwMode="auto">
          <a:xfrm>
            <a:off x="5485326" y="5531923"/>
            <a:ext cx="2878138" cy="1008062"/>
            <a:chOff x="0" y="0"/>
            <a:chExt cx="1813" cy="635"/>
          </a:xfrm>
        </p:grpSpPr>
        <p:sp>
          <p:nvSpPr>
            <p:cNvPr id="57" name="Rectangle 44"/>
            <p:cNvSpPr>
              <a:spLocks noChangeArrowheads="1"/>
            </p:cNvSpPr>
            <p:nvPr/>
          </p:nvSpPr>
          <p:spPr bwMode="auto">
            <a:xfrm>
              <a:off x="6" y="0"/>
              <a:ext cx="1769" cy="63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58" name="Object 15"/>
            <p:cNvGraphicFramePr>
              <a:graphicFrameLocks noChangeAspect="1"/>
            </p:cNvGraphicFramePr>
            <p:nvPr/>
          </p:nvGraphicFramePr>
          <p:xfrm>
            <a:off x="0" y="0"/>
            <a:ext cx="1813" cy="621"/>
          </p:xfrm>
          <a:graphic>
            <a:graphicData uri="http://schemas.openxmlformats.org/presentationml/2006/ole">
              <mc:AlternateContent xmlns:mc="http://schemas.openxmlformats.org/markup-compatibility/2006">
                <mc:Choice xmlns:v="urn:schemas-microsoft-com:vml" Requires="v">
                  <p:oleObj spid="_x0000_s2402" r:id="rId36" imgW="1133745" imgH="394900" progId="Equation.DSMT4">
                    <p:embed/>
                  </p:oleObj>
                </mc:Choice>
                <mc:Fallback>
                  <p:oleObj r:id="rId36" imgW="1133745" imgH="394900" progId="Equation.DSMT4">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0" y="0"/>
                          <a:ext cx="1813"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9" name="Text Box 55"/>
          <p:cNvSpPr txBox="1">
            <a:spLocks noChangeArrowheads="1"/>
          </p:cNvSpPr>
          <p:nvPr/>
        </p:nvSpPr>
        <p:spPr bwMode="auto">
          <a:xfrm>
            <a:off x="860805" y="5100123"/>
            <a:ext cx="2987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008000"/>
                </a:solidFill>
                <a:effectLst/>
                <a:uLnTx/>
                <a:uFillTx/>
                <a:latin typeface="Arial" panose="020B0604020202020204" pitchFamily="34" charset="0"/>
                <a:ea typeface="宋体" panose="02010600030101010101" pitchFamily="2" charset="-122"/>
              </a:rPr>
              <a:t>亮条纹在屏上的位置</a:t>
            </a:r>
          </a:p>
        </p:txBody>
      </p:sp>
      <p:sp>
        <p:nvSpPr>
          <p:cNvPr id="60" name="Text Box 57"/>
          <p:cNvSpPr txBox="1">
            <a:spLocks noChangeArrowheads="1"/>
          </p:cNvSpPr>
          <p:nvPr/>
        </p:nvSpPr>
        <p:spPr bwMode="auto">
          <a:xfrm>
            <a:off x="5423414" y="5100123"/>
            <a:ext cx="3024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008000"/>
                </a:solidFill>
                <a:effectLst/>
                <a:uLnTx/>
                <a:uFillTx/>
                <a:latin typeface="Arial" panose="020B0604020202020204" pitchFamily="34" charset="0"/>
                <a:ea typeface="宋体" panose="02010600030101010101" pitchFamily="2" charset="-122"/>
              </a:rPr>
              <a:t>暗条纹在屏上的位置</a:t>
            </a:r>
          </a:p>
        </p:txBody>
      </p:sp>
      <p:graphicFrame>
        <p:nvGraphicFramePr>
          <p:cNvPr id="61" name="Object 20"/>
          <p:cNvGraphicFramePr>
            <a:graphicFrameLocks noChangeAspect="1"/>
          </p:cNvGraphicFramePr>
          <p:nvPr>
            <p:extLst>
              <p:ext uri="{D42A27DB-BD31-4B8C-83A1-F6EECF244321}">
                <p14:modId xmlns:p14="http://schemas.microsoft.com/office/powerpoint/2010/main" val="3457110368"/>
              </p:ext>
            </p:extLst>
          </p:nvPr>
        </p:nvGraphicFramePr>
        <p:xfrm>
          <a:off x="1075284" y="4090803"/>
          <a:ext cx="2447925" cy="1023938"/>
        </p:xfrm>
        <a:graphic>
          <a:graphicData uri="http://schemas.openxmlformats.org/presentationml/2006/ole">
            <mc:AlternateContent xmlns:mc="http://schemas.openxmlformats.org/markup-compatibility/2006">
              <mc:Choice xmlns:v="urn:schemas-microsoft-com:vml" Requires="v">
                <p:oleObj spid="_x0000_s2403" r:id="rId38" imgW="968985" imgH="395244" progId="Equation.DSMT4">
                  <p:embed/>
                </p:oleObj>
              </mc:Choice>
              <mc:Fallback>
                <p:oleObj r:id="rId38" imgW="968985" imgH="395244" progId="Equation.DSMT4">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75284" y="4090803"/>
                        <a:ext cx="244792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Object 22"/>
          <p:cNvGraphicFramePr>
            <a:graphicFrameLocks noChangeAspect="1"/>
          </p:cNvGraphicFramePr>
          <p:nvPr>
            <p:extLst>
              <p:ext uri="{D42A27DB-BD31-4B8C-83A1-F6EECF244321}">
                <p14:modId xmlns:p14="http://schemas.microsoft.com/office/powerpoint/2010/main" val="1984524990"/>
              </p:ext>
            </p:extLst>
          </p:nvPr>
        </p:nvGraphicFramePr>
        <p:xfrm>
          <a:off x="6666426" y="4090803"/>
          <a:ext cx="1781175" cy="914400"/>
        </p:xfrm>
        <a:graphic>
          <a:graphicData uri="http://schemas.openxmlformats.org/presentationml/2006/ole">
            <mc:AlternateContent xmlns:mc="http://schemas.openxmlformats.org/markup-compatibility/2006">
              <mc:Choice xmlns:v="urn:schemas-microsoft-com:vml" Requires="v">
                <p:oleObj spid="_x0000_s2404" r:id="rId40" imgW="1185732" imgH="611991" progId="Equation.3">
                  <p:embed/>
                </p:oleObj>
              </mc:Choice>
              <mc:Fallback>
                <p:oleObj r:id="rId40" imgW="1185732" imgH="611991"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666426" y="4090803"/>
                        <a:ext cx="17811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Object 23"/>
          <p:cNvGraphicFramePr>
            <a:graphicFrameLocks noChangeAspect="1"/>
          </p:cNvGraphicFramePr>
          <p:nvPr>
            <p:extLst>
              <p:ext uri="{D42A27DB-BD31-4B8C-83A1-F6EECF244321}">
                <p14:modId xmlns:p14="http://schemas.microsoft.com/office/powerpoint/2010/main" val="1718766737"/>
              </p:ext>
            </p:extLst>
          </p:nvPr>
        </p:nvGraphicFramePr>
        <p:xfrm>
          <a:off x="5153538" y="4090803"/>
          <a:ext cx="1584325" cy="944563"/>
        </p:xfrm>
        <a:graphic>
          <a:graphicData uri="http://schemas.openxmlformats.org/presentationml/2006/ole">
            <mc:AlternateContent xmlns:mc="http://schemas.openxmlformats.org/markup-compatibility/2006">
              <mc:Choice xmlns:v="urn:schemas-microsoft-com:vml" Requires="v">
                <p:oleObj spid="_x0000_s2405" r:id="rId42" imgW="662990" imgH="395244" progId="Equation.3">
                  <p:embed/>
                </p:oleObj>
              </mc:Choice>
              <mc:Fallback>
                <p:oleObj r:id="rId42" imgW="662990" imgH="395244"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153538" y="4090803"/>
                        <a:ext cx="15843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06" name="ShockwaveFlash11"/>
          <p:cNvPicPr preferRelativeResize="0">
            <a:picLocks noChangeAspect="1" noChangeArrowheads="1" noChangeShapeType="1"/>
          </p:cNvPicPr>
          <p:nvPr/>
        </p:nvPicPr>
        <p:blipFill>
          <a:blip r:embed="rId44">
            <a:extLst>
              <a:ext uri="{28A0092B-C50C-407E-A947-70E740481C1C}">
                <a14:useLocalDpi xmlns:a14="http://schemas.microsoft.com/office/drawing/2010/main" val="0"/>
              </a:ext>
            </a:extLst>
          </a:blip>
          <a:srcRect/>
          <a:stretch>
            <a:fillRect/>
          </a:stretch>
        </p:blipFill>
        <p:spPr bwMode="auto">
          <a:xfrm>
            <a:off x="1206500" y="2387600"/>
            <a:ext cx="190500" cy="2921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ontrols>
      <mc:AlternateContent xmlns:mc="http://schemas.openxmlformats.org/markup-compatibility/2006">
        <mc:Choice xmlns:v="urn:schemas-microsoft-com:vml" Requires="v">
          <p:control spid="2406" name="ShockwaveFlash11" r:id="rId2" imgW="192240" imgH="297000"/>
        </mc:Choice>
        <mc:Fallback>
          <p:control name="ShockwaveFlash11" r:id="rId2" imgW="192240" imgH="297000">
            <p:pic>
              <p:nvPicPr>
                <p:cNvPr id="34" name="ShockwaveFlash11"/>
                <p:cNvPicPr preferRelativeResize="0">
                  <a:picLocks noChangeAspect="1" noChangeArrowheads="1" noChangeShapeType="1"/>
                </p:cNvPicPr>
                <p:nvPr/>
              </p:nvPicPr>
              <p:blipFill>
                <a:blip r:embed="rId45"/>
                <a:srcRect/>
                <a:stretch>
                  <a:fillRect/>
                </a:stretch>
              </p:blipFill>
              <p:spPr bwMode="auto">
                <a:xfrm>
                  <a:off x="1111250" y="1720850"/>
                  <a:ext cx="192088" cy="2968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ontrol>
        </mc:Fallback>
      </mc:AlternateContent>
    </p:controls>
    <p:extLst>
      <p:ext uri="{BB962C8B-B14F-4D97-AF65-F5344CB8AC3E}">
        <p14:creationId xmlns:p14="http://schemas.microsoft.com/office/powerpoint/2010/main" val="117177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down)">
                                      <p:cBhvr>
                                        <p:cTn id="12" dur="500"/>
                                        <p:tgtEl>
                                          <p:spTgt spid="49"/>
                                        </p:tgtEl>
                                      </p:cBhvr>
                                    </p:animEffect>
                                  </p:childTnLst>
                                </p:cTn>
                              </p:par>
                              <p:par>
                                <p:cTn id="13" presetID="22" presetClass="entr" presetSubtype="4"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down)">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barn(inVertical)">
                                      <p:cBhvr>
                                        <p:cTn id="20" dur="500"/>
                                        <p:tgtEl>
                                          <p:spTgt spid="5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arn(inVertical)">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down)">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down)">
                                      <p:cBhvr>
                                        <p:cTn id="33" dur="500"/>
                                        <p:tgtEl>
                                          <p:spTgt spid="62"/>
                                        </p:tgtEl>
                                      </p:cBhvr>
                                    </p:animEffect>
                                  </p:childTnLst>
                                </p:cTn>
                              </p:par>
                              <p:par>
                                <p:cTn id="34" presetID="22" presetClass="entr" presetSubtype="4"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down)">
                                      <p:cBhvr>
                                        <p:cTn id="36" dur="500"/>
                                        <p:tgtEl>
                                          <p:spTgt spid="6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barn(inVertical)">
                                      <p:cBhvr>
                                        <p:cTn id="41" dur="500"/>
                                        <p:tgtEl>
                                          <p:spTgt spid="56"/>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barn(inVertical)">
                                      <p:cBhvr>
                                        <p:cTn id="4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P spid="50" grpId="0" autoUpdateAnimBg="0"/>
      <p:bldP spid="59" grpId="0" autoUpdateAnimBg="0"/>
      <p:bldP spid="6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9"/>
          <p:cNvSpPr>
            <a:spLocks noChangeArrowheads="1"/>
          </p:cNvSpPr>
          <p:nvPr/>
        </p:nvSpPr>
        <p:spPr bwMode="auto">
          <a:xfrm>
            <a:off x="179388" y="1905171"/>
            <a:ext cx="8569325" cy="2305050"/>
          </a:xfrm>
          <a:prstGeom prst="rect">
            <a:avLst/>
          </a:prstGeom>
          <a:solidFill>
            <a:srgbClr val="FFFFCC"/>
          </a:solidFill>
          <a:ln w="28575">
            <a:solidFill>
              <a:srgbClr val="FFFF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 name="Text Box 4"/>
          <p:cNvSpPr txBox="1">
            <a:spLocks noChangeArrowheads="1"/>
          </p:cNvSpPr>
          <p:nvPr/>
        </p:nvSpPr>
        <p:spPr bwMode="auto">
          <a:xfrm>
            <a:off x="179388" y="2350"/>
            <a:ext cx="8675687"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b="1" dirty="0" smtClean="0">
                <a:solidFill>
                  <a:srgbClr val="CC0000"/>
                </a:solidFill>
                <a:latin typeface="仿宋_GB2312"/>
              </a:rPr>
              <a:t>条纹</a:t>
            </a:r>
            <a:r>
              <a:rPr lang="zh-CN" altLang="en-US" sz="2400" b="1" dirty="0">
                <a:solidFill>
                  <a:srgbClr val="CC0000"/>
                </a:solidFill>
                <a:latin typeface="仿宋_GB2312"/>
              </a:rPr>
              <a:t>间距</a:t>
            </a:r>
            <a:r>
              <a:rPr lang="zh-CN" altLang="en-US" sz="2400" b="1" dirty="0" smtClean="0">
                <a:solidFill>
                  <a:srgbClr val="CC0000"/>
                </a:solidFill>
                <a:latin typeface="仿宋_GB2312"/>
              </a:rPr>
              <a:t>：</a:t>
            </a:r>
            <a:r>
              <a:rPr lang="zh-CN" altLang="en-US" sz="2400" b="1" dirty="0" smtClean="0">
                <a:latin typeface="仿宋_GB2312"/>
              </a:rPr>
              <a:t>相邻</a:t>
            </a:r>
            <a:r>
              <a:rPr lang="zh-CN" altLang="en-US" sz="2400" b="1" dirty="0">
                <a:latin typeface="仿宋_GB2312"/>
              </a:rPr>
              <a:t>明纹中心或相邻暗纹中心的距离称为</a:t>
            </a:r>
            <a:r>
              <a:rPr lang="zh-CN" altLang="en-US" sz="2400" b="1" dirty="0">
                <a:solidFill>
                  <a:srgbClr val="0000FF"/>
                </a:solidFill>
                <a:latin typeface="仿宋_GB2312"/>
              </a:rPr>
              <a:t>条纹间距</a:t>
            </a:r>
          </a:p>
        </p:txBody>
      </p:sp>
      <p:graphicFrame>
        <p:nvGraphicFramePr>
          <p:cNvPr id="3" name="Object 3"/>
          <p:cNvGraphicFramePr>
            <a:graphicFrameLocks noChangeAspect="1"/>
          </p:cNvGraphicFramePr>
          <p:nvPr>
            <p:extLst>
              <p:ext uri="{D42A27DB-BD31-4B8C-83A1-F6EECF244321}">
                <p14:modId xmlns:p14="http://schemas.microsoft.com/office/powerpoint/2010/main" val="1546734888"/>
              </p:ext>
            </p:extLst>
          </p:nvPr>
        </p:nvGraphicFramePr>
        <p:xfrm>
          <a:off x="2775743" y="562119"/>
          <a:ext cx="3482975" cy="1079500"/>
        </p:xfrm>
        <a:graphic>
          <a:graphicData uri="http://schemas.openxmlformats.org/presentationml/2006/ole">
            <mc:AlternateContent xmlns:mc="http://schemas.openxmlformats.org/markup-compatibility/2006">
              <mc:Choice xmlns:v="urn:schemas-microsoft-com:vml" Requires="v">
                <p:oleObj spid="_x0000_s3179" r:id="rId3" imgW="1314589" imgH="371646" progId="Equation.3">
                  <p:embed/>
                </p:oleObj>
              </mc:Choice>
              <mc:Fallback>
                <p:oleObj r:id="rId3" imgW="1314589" imgH="371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5743" y="562119"/>
                        <a:ext cx="3482975" cy="10795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34"/>
          <p:cNvSpPr>
            <a:spLocks noChangeArrowheads="1"/>
          </p:cNvSpPr>
          <p:nvPr/>
        </p:nvSpPr>
        <p:spPr bwMode="auto">
          <a:xfrm>
            <a:off x="260351" y="1664813"/>
            <a:ext cx="6697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当用白光照射时，观察屏上出现</a:t>
            </a:r>
            <a:r>
              <a:rPr kumimoji="0" lang="zh-CN" altLang="en-US"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彩色</a:t>
            </a:r>
            <a:r>
              <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条纹</a:t>
            </a:r>
          </a:p>
        </p:txBody>
      </p:sp>
      <p:sp>
        <p:nvSpPr>
          <p:cNvPr id="14" name="Text Box 59"/>
          <p:cNvSpPr txBox="1">
            <a:spLocks noChangeArrowheads="1"/>
          </p:cNvSpPr>
          <p:nvPr/>
        </p:nvSpPr>
        <p:spPr bwMode="auto">
          <a:xfrm>
            <a:off x="4425097" y="3723905"/>
            <a:ext cx="4572000" cy="1816100"/>
          </a:xfrm>
          <a:prstGeom prst="rect">
            <a:avLst/>
          </a:prstGeom>
          <a:solidFill>
            <a:srgbClr val="FFFFFF"/>
          </a:solidFill>
          <a:ln w="9525">
            <a:solidFill>
              <a:srgbClr val="008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r>
              <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2800" b="1" i="0" u="none" strike="noStrike" kern="0" cap="none" spc="0" normalizeH="0" baseline="0" noProof="0" smtClean="0">
                <a:ln>
                  <a:noFill/>
                </a:ln>
                <a:solidFill>
                  <a:srgbClr val="000000"/>
                </a:solidFill>
                <a:effectLst/>
                <a:uLnTx/>
                <a:uFillTx/>
                <a:latin typeface="仿宋_GB2312"/>
                <a:ea typeface="宋体" panose="02010600030101010101" pitchFamily="2" charset="-122"/>
              </a:rPr>
              <a:t>在屏幕上</a:t>
            </a:r>
            <a:r>
              <a:rPr kumimoji="0"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 </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0</a:t>
            </a:r>
            <a:r>
              <a:rPr kumimoji="0" lang="zh-CN" altLang="en-US" sz="2800" b="1" i="0" u="none" strike="noStrike" kern="0" cap="none" spc="0" normalizeH="0" baseline="0" noProof="0" smtClean="0">
                <a:ln>
                  <a:noFill/>
                </a:ln>
                <a:solidFill>
                  <a:srgbClr val="000000"/>
                </a:solidFill>
                <a:effectLst/>
                <a:uLnTx/>
                <a:uFillTx/>
                <a:latin typeface="仿宋_GB2312"/>
                <a:ea typeface="宋体" panose="02010600030101010101" pitchFamily="2" charset="-122"/>
              </a:rPr>
              <a:t>处各种波长的光光程差均为零，各种波长的零级条纹发生重叠，形成白色明纹。</a:t>
            </a:r>
          </a:p>
        </p:txBody>
      </p:sp>
      <p:sp>
        <p:nvSpPr>
          <p:cNvPr id="15" name="Text Box 64"/>
          <p:cNvSpPr txBox="1">
            <a:spLocks noChangeArrowheads="1"/>
          </p:cNvSpPr>
          <p:nvPr/>
        </p:nvSpPr>
        <p:spPr bwMode="auto">
          <a:xfrm>
            <a:off x="373797" y="3720396"/>
            <a:ext cx="3889375" cy="1816100"/>
          </a:xfrm>
          <a:prstGeom prst="rect">
            <a:avLst/>
          </a:prstGeom>
          <a:solidFill>
            <a:srgbClr val="FFFFFF"/>
          </a:solidFill>
          <a:ln w="9525">
            <a:solidFill>
              <a:srgbClr val="CC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en-US" altLang="zh-CN" sz="2800" b="1" dirty="0">
                <a:solidFill>
                  <a:srgbClr val="000000"/>
                </a:solidFill>
                <a:latin typeface="仿宋_GB2312"/>
              </a:rPr>
              <a:t>2</a:t>
            </a:r>
            <a:r>
              <a:rPr lang="zh-CN" altLang="en-US" sz="2800" b="1" dirty="0">
                <a:solidFill>
                  <a:srgbClr val="000000"/>
                </a:solidFill>
                <a:latin typeface="仿宋_GB2312"/>
              </a:rPr>
              <a:t>、同一级次的各色条纹中，波长短的距中心较近，反之则较远。明纹位置</a:t>
            </a:r>
          </a:p>
        </p:txBody>
      </p:sp>
      <p:sp>
        <p:nvSpPr>
          <p:cNvPr id="17" name="Rectangle 37"/>
          <p:cNvSpPr>
            <a:spLocks noChangeArrowheads="1"/>
          </p:cNvSpPr>
          <p:nvPr/>
        </p:nvSpPr>
        <p:spPr bwMode="auto">
          <a:xfrm>
            <a:off x="6278563" y="2409996"/>
            <a:ext cx="80963" cy="762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Rectangle 38"/>
          <p:cNvSpPr>
            <a:spLocks noChangeArrowheads="1"/>
          </p:cNvSpPr>
          <p:nvPr/>
        </p:nvSpPr>
        <p:spPr bwMode="auto">
          <a:xfrm>
            <a:off x="5400676" y="2409996"/>
            <a:ext cx="95250" cy="762000"/>
          </a:xfrm>
          <a:prstGeom prst="rect">
            <a:avLst/>
          </a:prstGeom>
          <a:solidFill>
            <a:srgbClr val="99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19" name="Object 8"/>
          <p:cNvGraphicFramePr>
            <a:graphicFrameLocks noChangeAspect="1"/>
          </p:cNvGraphicFramePr>
          <p:nvPr>
            <p:extLst>
              <p:ext uri="{D42A27DB-BD31-4B8C-83A1-F6EECF244321}">
                <p14:modId xmlns:p14="http://schemas.microsoft.com/office/powerpoint/2010/main" val="1843496647"/>
              </p:ext>
            </p:extLst>
          </p:nvPr>
        </p:nvGraphicFramePr>
        <p:xfrm>
          <a:off x="5364163" y="3505371"/>
          <a:ext cx="1068388" cy="447675"/>
        </p:xfrm>
        <a:graphic>
          <a:graphicData uri="http://schemas.openxmlformats.org/presentationml/2006/ole">
            <mc:AlternateContent xmlns:mc="http://schemas.openxmlformats.org/markup-compatibility/2006">
              <mc:Choice xmlns:v="urn:schemas-microsoft-com:vml" Requires="v">
                <p:oleObj spid="_x0000_s3180" r:id="rId5" imgW="358557" imgH="179278" progId="Equation.3">
                  <p:embed/>
                </p:oleObj>
              </mc:Choice>
              <mc:Fallback>
                <p:oleObj r:id="rId5" imgW="358557" imgH="17927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3505371"/>
                        <a:ext cx="1068388" cy="447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 name="Group 40"/>
          <p:cNvGrpSpPr>
            <a:grpSpLocks/>
          </p:cNvGrpSpPr>
          <p:nvPr/>
        </p:nvGrpSpPr>
        <p:grpSpPr bwMode="auto">
          <a:xfrm>
            <a:off x="684213" y="2409996"/>
            <a:ext cx="7467600" cy="808038"/>
            <a:chOff x="0" y="0"/>
            <a:chExt cx="3798" cy="480"/>
          </a:xfrm>
        </p:grpSpPr>
        <p:sp>
          <p:nvSpPr>
            <p:cNvPr id="21" name="Line 41"/>
            <p:cNvSpPr>
              <a:spLocks noChangeShapeType="1"/>
            </p:cNvSpPr>
            <p:nvPr/>
          </p:nvSpPr>
          <p:spPr bwMode="auto">
            <a:xfrm>
              <a:off x="0" y="0"/>
              <a:ext cx="37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Line 42"/>
            <p:cNvSpPr>
              <a:spLocks noChangeShapeType="1"/>
            </p:cNvSpPr>
            <p:nvPr/>
          </p:nvSpPr>
          <p:spPr bwMode="auto">
            <a:xfrm>
              <a:off x="6" y="480"/>
              <a:ext cx="37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Rectangle 43"/>
            <p:cNvSpPr>
              <a:spLocks noChangeArrowheads="1"/>
            </p:cNvSpPr>
            <p:nvPr/>
          </p:nvSpPr>
          <p:spPr bwMode="auto">
            <a:xfrm>
              <a:off x="1632" y="0"/>
              <a:ext cx="14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24" name="Rectangle 44"/>
          <p:cNvSpPr>
            <a:spLocks noChangeArrowheads="1"/>
          </p:cNvSpPr>
          <p:nvPr/>
        </p:nvSpPr>
        <p:spPr bwMode="auto">
          <a:xfrm>
            <a:off x="5160963" y="2409996"/>
            <a:ext cx="95250" cy="762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5" name="Rectangle 45"/>
          <p:cNvSpPr>
            <a:spLocks noChangeArrowheads="1"/>
          </p:cNvSpPr>
          <p:nvPr/>
        </p:nvSpPr>
        <p:spPr bwMode="auto">
          <a:xfrm>
            <a:off x="4716463" y="2409996"/>
            <a:ext cx="95250" cy="762000"/>
          </a:xfrm>
          <a:prstGeom prst="rect">
            <a:avLst/>
          </a:prstGeom>
          <a:solidFill>
            <a:srgbClr val="9966FF"/>
          </a:solidFill>
          <a:ln w="9525">
            <a:solidFill>
              <a:srgbClr val="303D9C"/>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26" name="Object 15"/>
          <p:cNvGraphicFramePr>
            <a:graphicFrameLocks noChangeAspect="1"/>
          </p:cNvGraphicFramePr>
          <p:nvPr>
            <p:extLst>
              <p:ext uri="{D42A27DB-BD31-4B8C-83A1-F6EECF244321}">
                <p14:modId xmlns:p14="http://schemas.microsoft.com/office/powerpoint/2010/main" val="2436222919"/>
              </p:ext>
            </p:extLst>
          </p:nvPr>
        </p:nvGraphicFramePr>
        <p:xfrm>
          <a:off x="4429126" y="3218034"/>
          <a:ext cx="969962" cy="438150"/>
        </p:xfrm>
        <a:graphic>
          <a:graphicData uri="http://schemas.openxmlformats.org/presentationml/2006/ole">
            <mc:AlternateContent xmlns:mc="http://schemas.openxmlformats.org/markup-compatibility/2006">
              <mc:Choice xmlns:v="urn:schemas-microsoft-com:vml" Requires="v">
                <p:oleObj spid="_x0000_s3181" r:id="rId7" imgW="333091" imgH="179357" progId="Equation.3">
                  <p:embed/>
                </p:oleObj>
              </mc:Choice>
              <mc:Fallback>
                <p:oleObj r:id="rId7" imgW="333091" imgH="1793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9126" y="3218034"/>
                        <a:ext cx="969962" cy="438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47"/>
          <p:cNvSpPr>
            <a:spLocks noChangeArrowheads="1"/>
          </p:cNvSpPr>
          <p:nvPr/>
        </p:nvSpPr>
        <p:spPr bwMode="auto">
          <a:xfrm>
            <a:off x="7175501" y="2409996"/>
            <a:ext cx="93662" cy="762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8" name="Rectangle 48"/>
          <p:cNvSpPr>
            <a:spLocks noChangeArrowheads="1"/>
          </p:cNvSpPr>
          <p:nvPr/>
        </p:nvSpPr>
        <p:spPr bwMode="auto">
          <a:xfrm>
            <a:off x="5975351" y="2409996"/>
            <a:ext cx="95250" cy="762000"/>
          </a:xfrm>
          <a:prstGeom prst="rect">
            <a:avLst/>
          </a:prstGeom>
          <a:solidFill>
            <a:srgbClr val="99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29" name="Object 18"/>
          <p:cNvGraphicFramePr>
            <a:graphicFrameLocks noChangeAspect="1"/>
          </p:cNvGraphicFramePr>
          <p:nvPr>
            <p:extLst>
              <p:ext uri="{D42A27DB-BD31-4B8C-83A1-F6EECF244321}">
                <p14:modId xmlns:p14="http://schemas.microsoft.com/office/powerpoint/2010/main" val="2178732719"/>
              </p:ext>
            </p:extLst>
          </p:nvPr>
        </p:nvGraphicFramePr>
        <p:xfrm>
          <a:off x="6013451" y="3218034"/>
          <a:ext cx="879475" cy="381000"/>
        </p:xfrm>
        <a:graphic>
          <a:graphicData uri="http://schemas.openxmlformats.org/presentationml/2006/ole">
            <mc:AlternateContent xmlns:mc="http://schemas.openxmlformats.org/markup-compatibility/2006">
              <mc:Choice xmlns:v="urn:schemas-microsoft-com:vml" Requires="v">
                <p:oleObj spid="_x0000_s3182" r:id="rId9" imgW="345903" imgH="179357" progId="Equation.3">
                  <p:embed/>
                </p:oleObj>
              </mc:Choice>
              <mc:Fallback>
                <p:oleObj r:id="rId9" imgW="345903" imgH="1793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3451" y="3218034"/>
                        <a:ext cx="879475" cy="3810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 name="Group 50"/>
          <p:cNvGrpSpPr>
            <a:grpSpLocks/>
          </p:cNvGrpSpPr>
          <p:nvPr/>
        </p:nvGrpSpPr>
        <p:grpSpPr bwMode="auto">
          <a:xfrm>
            <a:off x="1454151" y="2414759"/>
            <a:ext cx="1063625" cy="1493837"/>
            <a:chOff x="0" y="0"/>
            <a:chExt cx="541" cy="941"/>
          </a:xfrm>
        </p:grpSpPr>
        <p:graphicFrame>
          <p:nvGraphicFramePr>
            <p:cNvPr id="31" name="Object 20"/>
            <p:cNvGraphicFramePr>
              <a:graphicFrameLocks noChangeAspect="1"/>
            </p:cNvGraphicFramePr>
            <p:nvPr/>
          </p:nvGraphicFramePr>
          <p:xfrm>
            <a:off x="0" y="717"/>
            <a:ext cx="541" cy="224"/>
          </p:xfrm>
          <a:graphic>
            <a:graphicData uri="http://schemas.openxmlformats.org/presentationml/2006/ole">
              <mc:AlternateContent xmlns:mc="http://schemas.openxmlformats.org/markup-compatibility/2006">
                <mc:Choice xmlns:v="urn:schemas-microsoft-com:vml" Requires="v">
                  <p:oleObj spid="_x0000_s3183" r:id="rId11" imgW="448000" imgH="179200" progId="Equation.3">
                    <p:embed/>
                  </p:oleObj>
                </mc:Choice>
                <mc:Fallback>
                  <p:oleObj r:id="rId11" imgW="448000" imgH="179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17"/>
                          <a:ext cx="541" cy="22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Rectangle 52"/>
            <p:cNvSpPr>
              <a:spLocks noChangeArrowheads="1"/>
            </p:cNvSpPr>
            <p:nvPr/>
          </p:nvSpPr>
          <p:spPr bwMode="auto">
            <a:xfrm flipH="1">
              <a:off x="15" y="0"/>
              <a:ext cx="480" cy="503"/>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33" name="Group 53"/>
          <p:cNvGrpSpPr>
            <a:grpSpLocks/>
          </p:cNvGrpSpPr>
          <p:nvPr/>
        </p:nvGrpSpPr>
        <p:grpSpPr bwMode="auto">
          <a:xfrm>
            <a:off x="2522538" y="2409996"/>
            <a:ext cx="1182688" cy="1260475"/>
            <a:chOff x="0" y="0"/>
            <a:chExt cx="601" cy="794"/>
          </a:xfrm>
        </p:grpSpPr>
        <p:graphicFrame>
          <p:nvGraphicFramePr>
            <p:cNvPr id="34" name="Object 23"/>
            <p:cNvGraphicFramePr>
              <a:graphicFrameLocks noChangeAspect="1"/>
            </p:cNvGraphicFramePr>
            <p:nvPr/>
          </p:nvGraphicFramePr>
          <p:xfrm>
            <a:off x="0" y="537"/>
            <a:ext cx="601" cy="257"/>
          </p:xfrm>
          <a:graphic>
            <a:graphicData uri="http://schemas.openxmlformats.org/presentationml/2006/ole">
              <mc:AlternateContent xmlns:mc="http://schemas.openxmlformats.org/markup-compatibility/2006">
                <mc:Choice xmlns:v="urn:schemas-microsoft-com:vml" Requires="v">
                  <p:oleObj spid="_x0000_s3184" r:id="rId13" imgW="435200" imgH="179200" progId="Equation.3">
                    <p:embed/>
                  </p:oleObj>
                </mc:Choice>
                <mc:Fallback>
                  <p:oleObj r:id="rId13" imgW="435200" imgH="179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37"/>
                          <a:ext cx="601" cy="25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Rectangle 55"/>
            <p:cNvSpPr>
              <a:spLocks noChangeArrowheads="1"/>
            </p:cNvSpPr>
            <p:nvPr/>
          </p:nvSpPr>
          <p:spPr bwMode="auto">
            <a:xfrm flipH="1">
              <a:off x="172" y="0"/>
              <a:ext cx="225" cy="503"/>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36" name="Group 56"/>
          <p:cNvGrpSpPr>
            <a:grpSpLocks/>
          </p:cNvGrpSpPr>
          <p:nvPr/>
        </p:nvGrpSpPr>
        <p:grpSpPr bwMode="auto">
          <a:xfrm>
            <a:off x="590551" y="2414759"/>
            <a:ext cx="1227137" cy="1219200"/>
            <a:chOff x="0" y="0"/>
            <a:chExt cx="624" cy="768"/>
          </a:xfrm>
        </p:grpSpPr>
        <p:graphicFrame>
          <p:nvGraphicFramePr>
            <p:cNvPr id="37" name="Object 26"/>
            <p:cNvGraphicFramePr>
              <a:graphicFrameLocks noChangeAspect="1"/>
            </p:cNvGraphicFramePr>
            <p:nvPr/>
          </p:nvGraphicFramePr>
          <p:xfrm>
            <a:off x="27" y="541"/>
            <a:ext cx="534" cy="227"/>
          </p:xfrm>
          <a:graphic>
            <a:graphicData uri="http://schemas.openxmlformats.org/presentationml/2006/ole">
              <mc:AlternateContent xmlns:mc="http://schemas.openxmlformats.org/markup-compatibility/2006">
                <mc:Choice xmlns:v="urn:schemas-microsoft-com:vml" Requires="v">
                  <p:oleObj spid="_x0000_s3185" r:id="rId15" imgW="435200" imgH="179200" progId="Equation.3">
                    <p:embed/>
                  </p:oleObj>
                </mc:Choice>
                <mc:Fallback>
                  <p:oleObj r:id="rId15" imgW="435200" imgH="179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 y="541"/>
                          <a:ext cx="534" cy="2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Rectangle 58"/>
            <p:cNvSpPr>
              <a:spLocks noChangeArrowheads="1"/>
            </p:cNvSpPr>
            <p:nvPr/>
          </p:nvSpPr>
          <p:spPr bwMode="auto">
            <a:xfrm flipH="1">
              <a:off x="0" y="0"/>
              <a:ext cx="624" cy="503"/>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39" name="Line 60"/>
          <p:cNvSpPr>
            <a:spLocks noChangeShapeType="1"/>
          </p:cNvSpPr>
          <p:nvPr/>
        </p:nvSpPr>
        <p:spPr bwMode="auto">
          <a:xfrm rot="20518663">
            <a:off x="4214305" y="3013797"/>
            <a:ext cx="257340" cy="77166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40" name="Line 67"/>
          <p:cNvSpPr>
            <a:spLocks noChangeShapeType="1"/>
          </p:cNvSpPr>
          <p:nvPr/>
        </p:nvSpPr>
        <p:spPr bwMode="auto">
          <a:xfrm>
            <a:off x="3852863" y="2409996"/>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1" name="Line 68"/>
          <p:cNvSpPr>
            <a:spLocks noChangeShapeType="1"/>
          </p:cNvSpPr>
          <p:nvPr/>
        </p:nvSpPr>
        <p:spPr bwMode="auto">
          <a:xfrm>
            <a:off x="3852863" y="3218034"/>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2" name="Line 61"/>
          <p:cNvSpPr>
            <a:spLocks noChangeShapeType="1"/>
          </p:cNvSpPr>
          <p:nvPr/>
        </p:nvSpPr>
        <p:spPr bwMode="auto">
          <a:xfrm flipH="1">
            <a:off x="2913796" y="3578396"/>
            <a:ext cx="73879" cy="192088"/>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00"/>
              </a:solidFill>
              <a:latin typeface="Arial" panose="020B0604020202020204" pitchFamily="34" charset="0"/>
            </a:endParaRPr>
          </a:p>
        </p:txBody>
      </p:sp>
      <p:sp>
        <p:nvSpPr>
          <p:cNvPr id="43" name="Rectangle 71"/>
          <p:cNvSpPr>
            <a:spLocks noChangeArrowheads="1"/>
          </p:cNvSpPr>
          <p:nvPr/>
        </p:nvSpPr>
        <p:spPr bwMode="auto">
          <a:xfrm>
            <a:off x="744538" y="5989808"/>
            <a:ext cx="6648450" cy="523875"/>
          </a:xfrm>
          <a:prstGeom prst="rect">
            <a:avLst/>
          </a:prstGeom>
          <a:noFill/>
          <a:ln w="9525">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仿宋_GB2312"/>
                <a:ea typeface="宋体" panose="02010600030101010101" pitchFamily="2" charset="-122"/>
              </a:rPr>
              <a:t>3.</a:t>
            </a:r>
            <a:r>
              <a:rPr kumimoji="0" lang="zh-CN" altLang="en-US" sz="2800" b="1" i="0" u="none" strike="noStrike" kern="0" cap="none" spc="0" normalizeH="0" baseline="0" noProof="0" dirty="0" smtClean="0">
                <a:ln>
                  <a:noFill/>
                </a:ln>
                <a:solidFill>
                  <a:srgbClr val="000000"/>
                </a:solidFill>
                <a:effectLst/>
                <a:uLnTx/>
                <a:uFillTx/>
                <a:latin typeface="仿宋_GB2312"/>
                <a:ea typeface="宋体" panose="02010600030101010101" pitchFamily="2" charset="-122"/>
              </a:rPr>
              <a:t>随着级数的增加，不同级的条纹会重叠</a:t>
            </a:r>
          </a:p>
        </p:txBody>
      </p:sp>
      <p:sp>
        <p:nvSpPr>
          <p:cNvPr id="45" name="Line 75"/>
          <p:cNvSpPr>
            <a:spLocks noChangeShapeType="1"/>
          </p:cNvSpPr>
          <p:nvPr/>
        </p:nvSpPr>
        <p:spPr bwMode="auto">
          <a:xfrm flipH="1">
            <a:off x="1246189" y="3002135"/>
            <a:ext cx="373062" cy="2987674"/>
          </a:xfrm>
          <a:prstGeom prst="line">
            <a:avLst/>
          </a:prstGeom>
          <a:noFill/>
          <a:ln w="9525">
            <a:solidFill>
              <a:srgbClr val="0099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20791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down)">
                                      <p:cBhvr>
                                        <p:cTn id="12" dur="500"/>
                                        <p:tgtEl>
                                          <p:spTgt spid="3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500"/>
                                        <p:tgtEl>
                                          <p:spTgt spid="4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down)">
                                      <p:cBhvr>
                                        <p:cTn id="28" dur="500"/>
                                        <p:tgtEl>
                                          <p:spTgt spid="4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P spid="39" grpId="0" animBg="1"/>
      <p:bldP spid="42" grpId="0" animBg="1"/>
      <p:bldP spid="43" grpId="0" animBg="1" autoUpdateAnimBg="0"/>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3765" t="815"/>
          <a:stretch/>
        </p:blipFill>
        <p:spPr>
          <a:xfrm>
            <a:off x="38636" y="3412901"/>
            <a:ext cx="9124433" cy="2189409"/>
          </a:xfrm>
          <a:prstGeom prst="rect">
            <a:avLst/>
          </a:prstGeom>
        </p:spPr>
      </p:pic>
      <p:pic>
        <p:nvPicPr>
          <p:cNvPr id="3" name="图片 2"/>
          <p:cNvPicPr>
            <a:picLocks noChangeAspect="1"/>
          </p:cNvPicPr>
          <p:nvPr/>
        </p:nvPicPr>
        <p:blipFill rotWithShape="1">
          <a:blip r:embed="rId3"/>
          <a:srcRect l="1972" t="2245" b="1"/>
          <a:stretch/>
        </p:blipFill>
        <p:spPr>
          <a:xfrm>
            <a:off x="77273" y="412123"/>
            <a:ext cx="8963696" cy="1933205"/>
          </a:xfrm>
          <a:prstGeom prst="rect">
            <a:avLst/>
          </a:prstGeom>
        </p:spPr>
      </p:pic>
      <p:sp>
        <p:nvSpPr>
          <p:cNvPr id="4" name="文本框 3"/>
          <p:cNvSpPr txBox="1"/>
          <p:nvPr/>
        </p:nvSpPr>
        <p:spPr>
          <a:xfrm>
            <a:off x="8281115" y="1801597"/>
            <a:ext cx="465192" cy="646331"/>
          </a:xfrm>
          <a:prstGeom prst="rect">
            <a:avLst/>
          </a:prstGeom>
          <a:noFill/>
        </p:spPr>
        <p:txBody>
          <a:bodyPr wrap="none" rtlCol="0">
            <a:spAutoFit/>
          </a:bodyPr>
          <a:lstStyle/>
          <a:p>
            <a:r>
              <a:rPr lang="en-US" altLang="zh-CN" sz="3600" b="1" dirty="0" smtClean="0">
                <a:solidFill>
                  <a:srgbClr val="FF0000"/>
                </a:solidFill>
              </a:rPr>
              <a:t>A</a:t>
            </a:r>
            <a:endParaRPr lang="zh-CN" altLang="en-US" sz="3600" b="1" dirty="0">
              <a:solidFill>
                <a:srgbClr val="FF0000"/>
              </a:solidFill>
            </a:endParaRPr>
          </a:p>
        </p:txBody>
      </p:sp>
      <p:sp>
        <p:nvSpPr>
          <p:cNvPr id="5" name="文本框 4"/>
          <p:cNvSpPr txBox="1"/>
          <p:nvPr/>
        </p:nvSpPr>
        <p:spPr>
          <a:xfrm>
            <a:off x="8281115" y="4949032"/>
            <a:ext cx="442750" cy="646331"/>
          </a:xfrm>
          <a:prstGeom prst="rect">
            <a:avLst/>
          </a:prstGeom>
          <a:noFill/>
        </p:spPr>
        <p:txBody>
          <a:bodyPr wrap="none" rtlCol="0">
            <a:spAutoFit/>
          </a:bodyPr>
          <a:lstStyle/>
          <a:p>
            <a:r>
              <a:rPr lang="en-US" altLang="zh-CN" sz="3600" b="1" dirty="0" smtClean="0">
                <a:solidFill>
                  <a:srgbClr val="FF0000"/>
                </a:solidFill>
              </a:rPr>
              <a:t>B</a:t>
            </a:r>
            <a:endParaRPr lang="zh-CN" altLang="en-US" sz="3600" b="1" dirty="0">
              <a:solidFill>
                <a:srgbClr val="FF0000"/>
              </a:solidFill>
            </a:endParaRPr>
          </a:p>
        </p:txBody>
      </p:sp>
      <p:sp>
        <p:nvSpPr>
          <p:cNvPr id="6" name="文本框 5"/>
          <p:cNvSpPr txBox="1"/>
          <p:nvPr/>
        </p:nvSpPr>
        <p:spPr>
          <a:xfrm>
            <a:off x="38636" y="213714"/>
            <a:ext cx="393056" cy="584775"/>
          </a:xfrm>
          <a:prstGeom prst="rect">
            <a:avLst/>
          </a:prstGeom>
          <a:noFill/>
        </p:spPr>
        <p:txBody>
          <a:bodyPr wrap="none" rtlCol="0">
            <a:spAutoFit/>
          </a:bodyPr>
          <a:lstStyle/>
          <a:p>
            <a:r>
              <a:rPr lang="en-US" altLang="zh-CN" sz="3200" b="1" dirty="0" smtClean="0"/>
              <a:t>3</a:t>
            </a:r>
            <a:endParaRPr lang="zh-CN" altLang="en-US" sz="3200" b="1" dirty="0"/>
          </a:p>
        </p:txBody>
      </p:sp>
      <p:sp>
        <p:nvSpPr>
          <p:cNvPr id="7" name="文本框 6"/>
          <p:cNvSpPr txBox="1"/>
          <p:nvPr/>
        </p:nvSpPr>
        <p:spPr>
          <a:xfrm>
            <a:off x="38636" y="3005977"/>
            <a:ext cx="393056" cy="584775"/>
          </a:xfrm>
          <a:prstGeom prst="rect">
            <a:avLst/>
          </a:prstGeom>
          <a:noFill/>
        </p:spPr>
        <p:txBody>
          <a:bodyPr wrap="none" rtlCol="0">
            <a:spAutoFit/>
          </a:bodyPr>
          <a:lstStyle/>
          <a:p>
            <a:r>
              <a:rPr lang="en-US" altLang="zh-CN" sz="3200" b="1" dirty="0" smtClean="0"/>
              <a:t>4</a:t>
            </a:r>
            <a:endParaRPr lang="zh-CN" altLang="en-US" sz="3200" b="1" dirty="0"/>
          </a:p>
        </p:txBody>
      </p:sp>
    </p:spTree>
    <p:extLst>
      <p:ext uri="{BB962C8B-B14F-4D97-AF65-F5344CB8AC3E}">
        <p14:creationId xmlns:p14="http://schemas.microsoft.com/office/powerpoint/2010/main" val="42439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1364714" y="0"/>
            <a:ext cx="648017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ctr" eaLnBrk="1" hangingPunct="1"/>
            <a:r>
              <a:rPr kumimoji="1" lang="en-US" altLang="zh-CN" sz="3600" dirty="0">
                <a:solidFill>
                  <a:srgbClr val="FF0000"/>
                </a:solidFill>
                <a:ea typeface="华文中宋" pitchFamily="2" charset="-122"/>
              </a:rPr>
              <a:t>§13.5  </a:t>
            </a:r>
            <a:r>
              <a:rPr kumimoji="1" lang="zh-CN" altLang="en-US" sz="3600" dirty="0" smtClean="0">
                <a:solidFill>
                  <a:srgbClr val="FF0000"/>
                </a:solidFill>
                <a:ea typeface="华文中宋" pitchFamily="2" charset="-122"/>
              </a:rPr>
              <a:t>薄膜干涉</a:t>
            </a:r>
            <a:endParaRPr kumimoji="1" lang="zh-CN" altLang="en-US" sz="3600" dirty="0">
              <a:solidFill>
                <a:srgbClr val="0000FF"/>
              </a:solidFill>
              <a:ea typeface="华文中宋" pitchFamily="2" charset="-122"/>
            </a:endParaRPr>
          </a:p>
        </p:txBody>
      </p:sp>
      <p:sp>
        <p:nvSpPr>
          <p:cNvPr id="3" name="Text Box 56"/>
          <p:cNvSpPr txBox="1">
            <a:spLocks noChangeArrowheads="1"/>
          </p:cNvSpPr>
          <p:nvPr/>
        </p:nvSpPr>
        <p:spPr bwMode="auto">
          <a:xfrm>
            <a:off x="32800" y="646112"/>
            <a:ext cx="9144001" cy="111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l" eaLnBrk="1" hangingPunct="1">
              <a:lnSpc>
                <a:spcPct val="125000"/>
              </a:lnSpc>
              <a:spcBef>
                <a:spcPct val="50000"/>
              </a:spcBef>
              <a:buFontTx/>
              <a:buNone/>
            </a:pPr>
            <a:r>
              <a:rPr lang="zh-CN" altLang="en-US" dirty="0"/>
              <a:t>光波经薄膜两表面反射后相互叠加所形成的干涉现象，称为</a:t>
            </a:r>
            <a:r>
              <a:rPr lang="zh-CN" altLang="en-US" u="sng" dirty="0">
                <a:solidFill>
                  <a:srgbClr val="FF0000"/>
                </a:solidFill>
              </a:rPr>
              <a:t>薄膜干涉</a:t>
            </a:r>
            <a:r>
              <a:rPr lang="zh-CN" altLang="en-US" dirty="0"/>
              <a:t>。</a:t>
            </a:r>
          </a:p>
        </p:txBody>
      </p:sp>
      <p:pic>
        <p:nvPicPr>
          <p:cNvPr id="4" name="图片 3"/>
          <p:cNvPicPr>
            <a:picLocks noChangeAspect="1"/>
          </p:cNvPicPr>
          <p:nvPr/>
        </p:nvPicPr>
        <p:blipFill>
          <a:blip r:embed="rId3"/>
          <a:stretch>
            <a:fillRect/>
          </a:stretch>
        </p:blipFill>
        <p:spPr>
          <a:xfrm>
            <a:off x="0" y="1861768"/>
            <a:ext cx="3529890" cy="2810500"/>
          </a:xfrm>
          <a:prstGeom prst="rect">
            <a:avLst/>
          </a:prstGeom>
        </p:spPr>
      </p:pic>
      <p:sp>
        <p:nvSpPr>
          <p:cNvPr id="27" name="Text Box 78"/>
          <p:cNvSpPr txBox="1">
            <a:spLocks noChangeArrowheads="1"/>
          </p:cNvSpPr>
          <p:nvPr/>
        </p:nvSpPr>
        <p:spPr bwMode="auto">
          <a:xfrm>
            <a:off x="334851" y="5671905"/>
            <a:ext cx="201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a:ln>
                  <a:noFill/>
                </a:ln>
                <a:solidFill>
                  <a:srgbClr val="FF0000"/>
                </a:solidFill>
                <a:effectLst/>
                <a:uLnTx/>
                <a:uFillTx/>
                <a:latin typeface="Times New Roman" pitchFamily="18" charset="0"/>
                <a:ea typeface="宋体" pitchFamily="2" charset="-122"/>
              </a:rPr>
              <a:t>光程差为  </a:t>
            </a:r>
          </a:p>
        </p:txBody>
      </p:sp>
      <p:graphicFrame>
        <p:nvGraphicFramePr>
          <p:cNvPr id="28" name="Object 79"/>
          <p:cNvGraphicFramePr>
            <a:graphicFrameLocks noChangeAspect="1"/>
          </p:cNvGraphicFramePr>
          <p:nvPr>
            <p:extLst>
              <p:ext uri="{D42A27DB-BD31-4B8C-83A1-F6EECF244321}">
                <p14:modId xmlns:p14="http://schemas.microsoft.com/office/powerpoint/2010/main" val="1266324493"/>
              </p:ext>
            </p:extLst>
          </p:nvPr>
        </p:nvGraphicFramePr>
        <p:xfrm>
          <a:off x="2282713" y="5643033"/>
          <a:ext cx="3282950" cy="669925"/>
        </p:xfrm>
        <a:graphic>
          <a:graphicData uri="http://schemas.openxmlformats.org/presentationml/2006/ole">
            <mc:AlternateContent xmlns:mc="http://schemas.openxmlformats.org/markup-compatibility/2006">
              <mc:Choice xmlns:v="urn:schemas-microsoft-com:vml" Requires="v">
                <p:oleObj spid="_x0000_s4128" name="Equation" r:id="rId4" imgW="1180800" imgH="241200" progId="Equation.DSMT4">
                  <p:embed/>
                </p:oleObj>
              </mc:Choice>
              <mc:Fallback>
                <p:oleObj name="Equation" r:id="rId4" imgW="1180800" imgH="241200" progId="Equation.DSMT4">
                  <p:embed/>
                  <p:pic>
                    <p:nvPicPr>
                      <p:cNvPr id="0" name=""/>
                      <p:cNvPicPr>
                        <a:picLocks noChangeAspect="1" noChangeArrowheads="1"/>
                      </p:cNvPicPr>
                      <p:nvPr/>
                    </p:nvPicPr>
                    <p:blipFill>
                      <a:blip r:embed="rId5"/>
                      <a:srcRect/>
                      <a:stretch>
                        <a:fillRect/>
                      </a:stretch>
                    </p:blipFill>
                    <p:spPr bwMode="auto">
                      <a:xfrm>
                        <a:off x="2282713" y="5643033"/>
                        <a:ext cx="328295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46"/>
          <p:cNvGraphicFramePr>
            <a:graphicFrameLocks/>
          </p:cNvGraphicFramePr>
          <p:nvPr>
            <p:extLst>
              <p:ext uri="{D42A27DB-BD31-4B8C-83A1-F6EECF244321}">
                <p14:modId xmlns:p14="http://schemas.microsoft.com/office/powerpoint/2010/main" val="2576544143"/>
              </p:ext>
            </p:extLst>
          </p:nvPr>
        </p:nvGraphicFramePr>
        <p:xfrm>
          <a:off x="6237013" y="5519748"/>
          <a:ext cx="2698893" cy="1024876"/>
        </p:xfrm>
        <a:graphic>
          <a:graphicData uri="http://schemas.openxmlformats.org/presentationml/2006/ole">
            <mc:AlternateContent xmlns:mc="http://schemas.openxmlformats.org/markup-compatibility/2006">
              <mc:Choice xmlns:v="urn:schemas-microsoft-com:vml" Requires="v">
                <p:oleObj spid="_x0000_s4129" name="Equation" r:id="rId6" imgW="1091726" imgH="431613" progId="Equation.DSMT4">
                  <p:embed/>
                </p:oleObj>
              </mc:Choice>
              <mc:Fallback>
                <p:oleObj name="Equation" r:id="rId6" imgW="1091726" imgH="431613"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7013" y="5519748"/>
                        <a:ext cx="2698893" cy="1024876"/>
                      </a:xfrm>
                      <a:prstGeom prst="rect">
                        <a:avLst/>
                      </a:prstGeom>
                      <a:noFill/>
                      <a:ln>
                        <a:noFill/>
                      </a:ln>
                      <a:effectLst/>
                      <a:extLst/>
                    </p:spPr>
                  </p:pic>
                </p:oleObj>
              </mc:Fallback>
            </mc:AlternateContent>
          </a:graphicData>
        </a:graphic>
      </p:graphicFrame>
      <p:grpSp>
        <p:nvGrpSpPr>
          <p:cNvPr id="55" name="组合 54"/>
          <p:cNvGrpSpPr/>
          <p:nvPr/>
        </p:nvGrpSpPr>
        <p:grpSpPr>
          <a:xfrm>
            <a:off x="3363592" y="1203444"/>
            <a:ext cx="5746843" cy="4098518"/>
            <a:chOff x="179388" y="1615852"/>
            <a:chExt cx="5746843" cy="4098518"/>
          </a:xfrm>
        </p:grpSpPr>
        <p:sp>
          <p:nvSpPr>
            <p:cNvPr id="56" name="Text Box 2"/>
            <p:cNvSpPr txBox="1">
              <a:spLocks noChangeArrowheads="1"/>
            </p:cNvSpPr>
            <p:nvPr/>
          </p:nvSpPr>
          <p:spPr bwMode="auto">
            <a:xfrm>
              <a:off x="388931" y="1828836"/>
              <a:ext cx="540435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3200" b="1"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1.</a:t>
              </a:r>
              <a:r>
                <a:rPr kumimoji="0" lang="zh-CN" altLang="en-US" sz="3200" b="1"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产生</a:t>
              </a:r>
              <a:r>
                <a:rPr kumimoji="0" lang="zh-CN" altLang="en-US" sz="3200" b="1" i="0" u="none" strike="noStrike" kern="0" cap="none" spc="0" normalizeH="0" baseline="0" noProof="0" dirty="0">
                  <a:ln>
                    <a:noFill/>
                  </a:ln>
                  <a:solidFill>
                    <a:srgbClr val="000000"/>
                  </a:solidFill>
                  <a:effectLst/>
                  <a:uLnTx/>
                  <a:uFillTx/>
                  <a:latin typeface="Times New Roman" pitchFamily="18" charset="0"/>
                  <a:ea typeface="宋体" pitchFamily="2" charset="-122"/>
                </a:rPr>
                <a:t>附加光程差的条件：当反射光之一存在半波损失</a:t>
              </a:r>
              <a:r>
                <a:rPr kumimoji="0" lang="zh-CN" altLang="en-US" sz="3200" b="1"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时</a:t>
              </a:r>
              <a:endParaRPr kumimoji="0" lang="zh-CN" altLang="en-US" sz="32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57" name="Rectangle 3"/>
            <p:cNvSpPr>
              <a:spLocks noChangeArrowheads="1"/>
            </p:cNvSpPr>
            <p:nvPr/>
          </p:nvSpPr>
          <p:spPr bwMode="auto">
            <a:xfrm>
              <a:off x="501968" y="2849218"/>
              <a:ext cx="4801051" cy="58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1" u="none" strike="noStrike" kern="0" cap="none" spc="0" normalizeH="0" baseline="0" noProof="0" dirty="0">
                  <a:ln>
                    <a:noFill/>
                  </a:ln>
                  <a:solidFill>
                    <a:srgbClr val="FF0000"/>
                  </a:solidFill>
                  <a:effectLst/>
                  <a:uLnTx/>
                  <a:uFillTx/>
                  <a:latin typeface="Times New Roman" pitchFamily="18" charset="0"/>
                </a:rPr>
                <a: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1</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&lt;n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2</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&gt;</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3</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zh-CN" altLang="en-US" sz="3200" b="1" i="0" u="none" strike="noStrike" kern="0" cap="none" spc="0" normalizeH="0" baseline="0" noProof="0" dirty="0">
                  <a:ln>
                    <a:noFill/>
                  </a:ln>
                  <a:solidFill>
                    <a:srgbClr val="FF0000"/>
                  </a:solidFill>
                  <a:effectLst/>
                  <a:uLnTx/>
                  <a:uFillTx/>
                  <a:latin typeface="Times New Roman" pitchFamily="18" charset="0"/>
                </a:rPr>
                <a:t>，或</a:t>
              </a:r>
              <a:r>
                <a:rPr kumimoji="0" lang="zh-CN" altLang="en-US" sz="3200" b="1" i="1" u="none" strike="noStrike" kern="0" cap="none" spc="0" normalizeH="0" baseline="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1</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&gt;n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2</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&lt;</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3</a:t>
              </a:r>
            </a:p>
          </p:txBody>
        </p:sp>
        <p:sp>
          <p:nvSpPr>
            <p:cNvPr id="58" name="圆角矩形 2"/>
            <p:cNvSpPr>
              <a:spLocks noChangeArrowheads="1"/>
            </p:cNvSpPr>
            <p:nvPr/>
          </p:nvSpPr>
          <p:spPr bwMode="auto">
            <a:xfrm>
              <a:off x="179388" y="1615852"/>
              <a:ext cx="5746843" cy="409851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a:ln>
                  <a:noFill/>
                </a:ln>
                <a:solidFill>
                  <a:srgbClr val="000000"/>
                </a:solidFill>
                <a:effectLst/>
                <a:uLnTx/>
                <a:uFillTx/>
                <a:latin typeface="Times New Roman" pitchFamily="18" charset="0"/>
              </a:endParaRPr>
            </a:p>
          </p:txBody>
        </p:sp>
        <p:sp>
          <p:nvSpPr>
            <p:cNvPr id="59" name="矩形 58"/>
            <p:cNvSpPr/>
            <p:nvPr/>
          </p:nvSpPr>
          <p:spPr>
            <a:xfrm>
              <a:off x="388931" y="3515016"/>
              <a:ext cx="5537300" cy="1569660"/>
            </a:xfrm>
            <a:prstGeom prst="rect">
              <a:avLst/>
            </a:prstGeom>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000000"/>
                  </a:solidFill>
                  <a:effectLst/>
                  <a:uLnTx/>
                  <a:uFillTx/>
                  <a:latin typeface="Times New Roman" pitchFamily="18" charset="0"/>
                </a:rPr>
                <a:t>2.</a:t>
              </a:r>
              <a:r>
                <a:rPr kumimoji="0" lang="zh-CN" altLang="en-US" sz="3200" b="1" i="0" u="none" strike="noStrike" kern="0" cap="none" spc="0" normalizeH="0" baseline="0" noProof="0" dirty="0" smtClean="0">
                  <a:ln>
                    <a:noFill/>
                  </a:ln>
                  <a:solidFill>
                    <a:srgbClr val="000000"/>
                  </a:solidFill>
                  <a:effectLst/>
                  <a:uLnTx/>
                  <a:uFillTx/>
                  <a:latin typeface="Times New Roman" pitchFamily="18" charset="0"/>
                </a:rPr>
                <a:t>不产生</a:t>
              </a:r>
              <a:r>
                <a:rPr kumimoji="0" lang="zh-CN" altLang="en-US" sz="3200" b="1" i="0" u="none" strike="noStrike" kern="0" cap="none" spc="0" normalizeH="0" baseline="0" noProof="0" dirty="0">
                  <a:ln>
                    <a:noFill/>
                  </a:ln>
                  <a:solidFill>
                    <a:srgbClr val="000000"/>
                  </a:solidFill>
                  <a:effectLst/>
                  <a:uLnTx/>
                  <a:uFillTx/>
                  <a:latin typeface="Times New Roman" pitchFamily="18" charset="0"/>
                </a:rPr>
                <a:t>附加光程差的条件：</a:t>
              </a:r>
              <a:r>
                <a:rPr kumimoji="0" lang="zh-CN" altLang="en-US" sz="3200" b="1" i="0" u="none" strike="noStrike" kern="0" cap="none" spc="0" normalizeH="0" baseline="0" noProof="0" dirty="0" smtClean="0">
                  <a:ln>
                    <a:noFill/>
                  </a:ln>
                  <a:solidFill>
                    <a:srgbClr val="000000"/>
                  </a:solidFill>
                  <a:effectLst/>
                  <a:uLnTx/>
                  <a:uFillTx/>
                  <a:latin typeface="Times New Roman" pitchFamily="18" charset="0"/>
                </a:rPr>
                <a:t>当</a:t>
              </a:r>
              <a:r>
                <a:rPr kumimoji="0" lang="zh-CN" altLang="en-US" sz="3200" b="1" i="0" u="none" strike="noStrike" kern="0" cap="none" spc="0" normalizeH="0" baseline="0" noProof="0" dirty="0">
                  <a:ln>
                    <a:noFill/>
                  </a:ln>
                  <a:solidFill>
                    <a:srgbClr val="000000"/>
                  </a:solidFill>
                  <a:effectLst/>
                  <a:uLnTx/>
                  <a:uFillTx/>
                  <a:latin typeface="Times New Roman" pitchFamily="18" charset="0"/>
                </a:rPr>
                <a:t>薄膜上、下表面的反射光都存在或都不存在半波损失</a:t>
              </a:r>
              <a:r>
                <a:rPr kumimoji="0" lang="zh-CN" altLang="en-US" sz="3200" b="1" i="0" u="none" strike="noStrike" kern="0" cap="none" spc="0" normalizeH="0" baseline="0" noProof="0" dirty="0" smtClean="0">
                  <a:ln>
                    <a:noFill/>
                  </a:ln>
                  <a:solidFill>
                    <a:srgbClr val="000000"/>
                  </a:solidFill>
                  <a:effectLst/>
                  <a:uLnTx/>
                  <a:uFillTx/>
                  <a:latin typeface="Times New Roman" pitchFamily="18" charset="0"/>
                </a:rPr>
                <a:t>时</a:t>
              </a:r>
              <a:endParaRPr kumimoji="0" lang="zh-CN" altLang="en-US" sz="3200" b="1" i="0" u="none" strike="noStrike" kern="0" cap="none" spc="0" normalizeH="0" baseline="0" noProof="0" dirty="0">
                <a:ln>
                  <a:noFill/>
                </a:ln>
                <a:solidFill>
                  <a:srgbClr val="000000"/>
                </a:solidFill>
                <a:effectLst/>
                <a:uLnTx/>
                <a:uFillTx/>
                <a:latin typeface="Times New Roman" pitchFamily="18" charset="0"/>
              </a:endParaRPr>
            </a:p>
          </p:txBody>
        </p:sp>
        <p:sp>
          <p:nvSpPr>
            <p:cNvPr id="60" name="Rectangle 3"/>
            <p:cNvSpPr>
              <a:spLocks noChangeArrowheads="1"/>
            </p:cNvSpPr>
            <p:nvPr/>
          </p:nvSpPr>
          <p:spPr bwMode="auto">
            <a:xfrm>
              <a:off x="501968" y="4963303"/>
              <a:ext cx="4801051" cy="58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1" u="none" strike="noStrike" kern="0" cap="none" spc="0" normalizeH="0" baseline="0" noProof="0" dirty="0">
                  <a:ln>
                    <a:noFill/>
                  </a:ln>
                  <a:solidFill>
                    <a:srgbClr val="FF0000"/>
                  </a:solidFill>
                  <a:effectLst/>
                  <a:uLnTx/>
                  <a:uFillTx/>
                  <a:latin typeface="Times New Roman" pitchFamily="18" charset="0"/>
                </a:rPr>
                <a: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1</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&gt; n</a:t>
              </a:r>
              <a:r>
                <a:rPr kumimoji="0" lang="en-US" altLang="zh-CN" sz="3200" b="1" i="0" u="none" strike="noStrike" kern="0" cap="none" spc="0" normalizeH="0" baseline="-25000" noProof="0" dirty="0" smtClean="0">
                  <a:ln>
                    <a:noFill/>
                  </a:ln>
                  <a:solidFill>
                    <a:srgbClr val="FF0000"/>
                  </a:solidFill>
                  <a:effectLst/>
                  <a:uLnTx/>
                  <a:uFillTx/>
                  <a:latin typeface="Times New Roman" pitchFamily="18" charset="0"/>
                </a:rPr>
                <a:t>2</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&gt;</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3</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zh-CN" altLang="en-US" sz="3200" b="1" i="0" u="none" strike="noStrike" kern="0" cap="none" spc="0" normalizeH="0" baseline="0" noProof="0" dirty="0">
                  <a:ln>
                    <a:noFill/>
                  </a:ln>
                  <a:solidFill>
                    <a:srgbClr val="FF0000"/>
                  </a:solidFill>
                  <a:effectLst/>
                  <a:uLnTx/>
                  <a:uFillTx/>
                  <a:latin typeface="Times New Roman" pitchFamily="18" charset="0"/>
                </a:rPr>
                <a:t>，或</a:t>
              </a:r>
              <a:r>
                <a:rPr kumimoji="0" lang="zh-CN" altLang="en-US" sz="3200" b="1" i="1" u="none" strike="noStrike" kern="0" cap="none" spc="0" normalizeH="0" baseline="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1</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&lt;</a:t>
              </a:r>
              <a:r>
                <a:rPr kumimoji="0" lang="en-US" altLang="zh-CN" sz="3200" b="1" i="1" u="none" strike="noStrike" kern="0" cap="none" spc="0" normalizeH="0" baseline="0" noProof="0" dirty="0" smtClean="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n</a:t>
              </a:r>
              <a:r>
                <a:rPr kumimoji="0" lang="en-US" altLang="zh-CN" sz="3200" b="1" i="0" u="none" strike="noStrike" kern="0" cap="none" spc="0" normalizeH="0" baseline="-25000" noProof="0" dirty="0" smtClean="0">
                  <a:ln>
                    <a:noFill/>
                  </a:ln>
                  <a:solidFill>
                    <a:srgbClr val="FF0000"/>
                  </a:solidFill>
                  <a:effectLst/>
                  <a:uLnTx/>
                  <a:uFillTx/>
                  <a:latin typeface="Times New Roman" pitchFamily="18" charset="0"/>
                </a:rPr>
                <a:t>2</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&lt;</a:t>
              </a:r>
              <a:r>
                <a:rPr kumimoji="0" lang="en-US" altLang="zh-CN" sz="3200" b="1" i="1" u="none" strike="noStrike" kern="0" cap="none" spc="0" normalizeH="0" baseline="-25000" noProof="0" dirty="0">
                  <a:ln>
                    <a:noFill/>
                  </a:ln>
                  <a:solidFill>
                    <a:srgbClr val="FF0000"/>
                  </a:solidFill>
                  <a:effectLst/>
                  <a:uLnTx/>
                  <a:uFillTx/>
                  <a:latin typeface="Times New Roman" pitchFamily="18" charset="0"/>
                </a:rPr>
                <a:t> </a:t>
              </a:r>
              <a:r>
                <a:rPr kumimoji="0" lang="en-US" altLang="zh-CN" sz="3200" b="1" i="1" u="none" strike="noStrike" kern="0" cap="none" spc="0" normalizeH="0" baseline="0" noProof="0" dirty="0">
                  <a:ln>
                    <a:noFill/>
                  </a:ln>
                  <a:solidFill>
                    <a:srgbClr val="FF0000"/>
                  </a:solidFill>
                  <a:effectLst/>
                  <a:uLnTx/>
                  <a:uFillTx/>
                  <a:latin typeface="Times New Roman" pitchFamily="18" charset="0"/>
                </a:rPr>
                <a:t>n</a:t>
              </a:r>
              <a:r>
                <a:rPr kumimoji="0" lang="en-US" altLang="zh-CN" sz="3200" b="1" i="0" u="none" strike="noStrike" kern="0" cap="none" spc="0" normalizeH="0" baseline="-25000" noProof="0" dirty="0">
                  <a:ln>
                    <a:noFill/>
                  </a:ln>
                  <a:solidFill>
                    <a:srgbClr val="FF0000"/>
                  </a:solidFill>
                  <a:effectLst/>
                  <a:uLnTx/>
                  <a:uFillTx/>
                  <a:latin typeface="Times New Roman" pitchFamily="18" charset="0"/>
                </a:rPr>
                <a:t>3</a:t>
              </a:r>
            </a:p>
          </p:txBody>
        </p:sp>
      </p:grpSp>
      <p:sp>
        <p:nvSpPr>
          <p:cNvPr id="14" name="五角星 13"/>
          <p:cNvSpPr/>
          <p:nvPr/>
        </p:nvSpPr>
        <p:spPr>
          <a:xfrm>
            <a:off x="561700" y="4376505"/>
            <a:ext cx="1494164" cy="12954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3978" y="5447121"/>
            <a:ext cx="5642941" cy="11367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009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468313" y="223838"/>
          <a:ext cx="8401050" cy="2052637"/>
        </p:xfrm>
        <a:graphic>
          <a:graphicData uri="http://schemas.openxmlformats.org/presentationml/2006/ole">
            <mc:AlternateContent xmlns:mc="http://schemas.openxmlformats.org/markup-compatibility/2006">
              <mc:Choice xmlns:v="urn:schemas-microsoft-com:vml" Requires="v">
                <p:oleObj spid="_x0000_s5135" name="Equation" r:id="rId3" imgW="3429000" imgH="838200" progId="Equation.DSMT4">
                  <p:embed/>
                </p:oleObj>
              </mc:Choice>
              <mc:Fallback>
                <p:oleObj name="Equation" r:id="rId3" imgW="3429000" imgH="83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23838"/>
                        <a:ext cx="8401050"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 Box 48"/>
          <p:cNvSpPr txBox="1">
            <a:spLocks noChangeArrowheads="1"/>
          </p:cNvSpPr>
          <p:nvPr/>
        </p:nvSpPr>
        <p:spPr bwMode="auto">
          <a:xfrm>
            <a:off x="444500" y="2276475"/>
            <a:ext cx="8424863"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3200" b="1" dirty="0" smtClean="0">
                <a:solidFill>
                  <a:srgbClr val="FF0000"/>
                </a:solidFill>
                <a:latin typeface="Times New Roman" panose="02020603050405020304" pitchFamily="18" charset="0"/>
                <a:cs typeface="Times New Roman" panose="02020603050405020304" pitchFamily="18" charset="0"/>
              </a:rPr>
              <a:t>等厚干涉</a:t>
            </a:r>
            <a:r>
              <a:rPr lang="zh-CN" altLang="en-US" sz="3200" b="1" dirty="0" smtClean="0">
                <a:solidFill>
                  <a:srgbClr val="000000"/>
                </a:solidFill>
                <a:latin typeface="Times New Roman" panose="02020603050405020304" pitchFamily="18" charset="0"/>
                <a:cs typeface="Times New Roman" panose="02020603050405020304" pitchFamily="18" charset="0"/>
              </a:rPr>
              <a:t>：固定入射角</a:t>
            </a:r>
            <a:r>
              <a:rPr lang="zh-CN" altLang="en-US" sz="3200" b="1" i="1" dirty="0" smtClean="0">
                <a:solidFill>
                  <a:srgbClr val="000000"/>
                </a:solidFill>
                <a:latin typeface="Times New Roman" panose="02020603050405020304" pitchFamily="18" charset="0"/>
                <a:cs typeface="Times New Roman" panose="02020603050405020304" pitchFamily="18" charset="0"/>
              </a:rPr>
              <a:t>i</a:t>
            </a:r>
            <a:r>
              <a:rPr lang="zh-CN" altLang="en-US" sz="3200" b="1" dirty="0" smtClean="0">
                <a:solidFill>
                  <a:srgbClr val="000000"/>
                </a:solidFill>
                <a:latin typeface="Times New Roman" panose="02020603050405020304" pitchFamily="18" charset="0"/>
                <a:cs typeface="Times New Roman" panose="02020603050405020304" pitchFamily="18" charset="0"/>
              </a:rPr>
              <a:t>，</a:t>
            </a:r>
            <a:r>
              <a:rPr lang="zh-CN" altLang="en-US" sz="3200" b="1" i="1" dirty="0" smtClean="0">
                <a:solidFill>
                  <a:srgbClr val="000000"/>
                </a:solidFill>
                <a:latin typeface="Times New Roman" panose="02020603050405020304" pitchFamily="18" charset="0"/>
                <a:cs typeface="Times New Roman" panose="02020603050405020304" pitchFamily="18" charset="0"/>
              </a:rPr>
              <a:t>d</a:t>
            </a:r>
            <a:r>
              <a:rPr lang="zh-CN" altLang="en-US" sz="3200" b="1" dirty="0" smtClean="0">
                <a:solidFill>
                  <a:srgbClr val="000000"/>
                </a:solidFill>
                <a:latin typeface="Times New Roman" panose="02020603050405020304" pitchFamily="18" charset="0"/>
                <a:cs typeface="Times New Roman" panose="02020603050405020304" pitchFamily="18" charset="0"/>
              </a:rPr>
              <a:t>相同的地方干涉级数相同</a:t>
            </a:r>
          </a:p>
          <a:p>
            <a:pPr fontAlgn="base">
              <a:lnSpc>
                <a:spcPct val="120000"/>
              </a:lnSpc>
              <a:spcBef>
                <a:spcPct val="0"/>
              </a:spcBef>
              <a:spcAft>
                <a:spcPct val="0"/>
              </a:spcAft>
              <a:buFont typeface="Arial" panose="020B0604020202020204" pitchFamily="34" charset="0"/>
              <a:buNone/>
            </a:pPr>
            <a:r>
              <a:rPr lang="zh-CN" altLang="en-US" sz="3200" b="1" dirty="0" smtClean="0">
                <a:solidFill>
                  <a:srgbClr val="FF0000"/>
                </a:solidFill>
                <a:latin typeface="Times New Roman" panose="02020603050405020304" pitchFamily="18" charset="0"/>
                <a:cs typeface="Times New Roman" panose="02020603050405020304" pitchFamily="18" charset="0"/>
              </a:rPr>
              <a:t>等倾干涉</a:t>
            </a:r>
            <a:r>
              <a:rPr lang="zh-CN" altLang="en-US" sz="3200" b="1" dirty="0" smtClean="0">
                <a:solidFill>
                  <a:srgbClr val="000000"/>
                </a:solidFill>
                <a:latin typeface="Times New Roman" panose="02020603050405020304" pitchFamily="18" charset="0"/>
                <a:cs typeface="Times New Roman" panose="02020603050405020304" pitchFamily="18" charset="0"/>
              </a:rPr>
              <a:t>：固定厚度</a:t>
            </a:r>
            <a:r>
              <a:rPr lang="zh-CN" altLang="en-US" sz="3200" b="1" i="1" dirty="0" smtClean="0">
                <a:solidFill>
                  <a:srgbClr val="000000"/>
                </a:solidFill>
                <a:latin typeface="Times New Roman" panose="02020603050405020304" pitchFamily="18" charset="0"/>
                <a:cs typeface="Times New Roman" panose="02020603050405020304" pitchFamily="18" charset="0"/>
              </a:rPr>
              <a:t>d</a:t>
            </a:r>
            <a:r>
              <a:rPr lang="zh-CN" altLang="en-US" sz="3200" b="1" dirty="0" smtClean="0">
                <a:solidFill>
                  <a:srgbClr val="000000"/>
                </a:solidFill>
                <a:latin typeface="Times New Roman" panose="02020603050405020304" pitchFamily="18" charset="0"/>
                <a:cs typeface="Times New Roman" panose="02020603050405020304" pitchFamily="18" charset="0"/>
              </a:rPr>
              <a:t>，入射角</a:t>
            </a:r>
            <a:r>
              <a:rPr lang="zh-CN" altLang="en-US" sz="3200" b="1" i="1" dirty="0" smtClean="0">
                <a:solidFill>
                  <a:srgbClr val="000000"/>
                </a:solidFill>
                <a:latin typeface="Times New Roman" panose="02020603050405020304" pitchFamily="18" charset="0"/>
                <a:cs typeface="Times New Roman" panose="02020603050405020304" pitchFamily="18" charset="0"/>
              </a:rPr>
              <a:t>i</a:t>
            </a:r>
            <a:r>
              <a:rPr lang="zh-CN" altLang="en-US" sz="3200" b="1" dirty="0" smtClean="0">
                <a:solidFill>
                  <a:srgbClr val="000000"/>
                </a:solidFill>
                <a:latin typeface="Times New Roman" panose="02020603050405020304" pitchFamily="18" charset="0"/>
                <a:cs typeface="Times New Roman" panose="02020603050405020304" pitchFamily="18" charset="0"/>
              </a:rPr>
              <a:t>相同的地方干涉级数相同</a:t>
            </a:r>
          </a:p>
        </p:txBody>
      </p:sp>
    </p:spTree>
    <p:extLst>
      <p:ext uri="{BB962C8B-B14F-4D97-AF65-F5344CB8AC3E}">
        <p14:creationId xmlns:p14="http://schemas.microsoft.com/office/powerpoint/2010/main" val="154834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赵诗华物理模版">
  <a:themeElements>
    <a:clrScheme name="赵诗华物理模版 9">
      <a:dk1>
        <a:srgbClr val="000099"/>
      </a:dk1>
      <a:lt1>
        <a:srgbClr val="FFFFFF"/>
      </a:lt1>
      <a:dk2>
        <a:srgbClr val="000099"/>
      </a:dk2>
      <a:lt2>
        <a:srgbClr val="808080"/>
      </a:lt2>
      <a:accent1>
        <a:srgbClr val="FFFFCC"/>
      </a:accent1>
      <a:accent2>
        <a:srgbClr val="000099"/>
      </a:accent2>
      <a:accent3>
        <a:srgbClr val="FFFFFF"/>
      </a:accent3>
      <a:accent4>
        <a:srgbClr val="000082"/>
      </a:accent4>
      <a:accent5>
        <a:srgbClr val="FFFFE2"/>
      </a:accent5>
      <a:accent6>
        <a:srgbClr val="00008A"/>
      </a:accent6>
      <a:hlink>
        <a:srgbClr val="FF0000"/>
      </a:hlink>
      <a:folHlink>
        <a:srgbClr val="009900"/>
      </a:folHlink>
    </a:clrScheme>
    <a:fontScheme name="赵诗华物理模版">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hlink"/>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hlink"/>
            </a:solidFill>
            <a:effectLst/>
            <a:latin typeface="Times New Roman" pitchFamily="18" charset="0"/>
            <a:ea typeface="楷体_GB2312" pitchFamily="49" charset="-122"/>
          </a:defRPr>
        </a:defPPr>
      </a:lstStyle>
    </a:lnDef>
  </a:objectDefaults>
  <a:extraClrSchemeLst>
    <a:extraClrScheme>
      <a:clrScheme name="赵诗华物理模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赵诗华物理模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赵诗华物理模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赵诗华物理模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赵诗华物理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赵诗华物理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赵诗华物理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赵诗华物理模版 8">
        <a:dk1>
          <a:srgbClr val="000099"/>
        </a:dk1>
        <a:lt1>
          <a:srgbClr val="FFFFFF"/>
        </a:lt1>
        <a:dk2>
          <a:srgbClr val="000099"/>
        </a:dk2>
        <a:lt2>
          <a:srgbClr val="808080"/>
        </a:lt2>
        <a:accent1>
          <a:srgbClr val="C0C0C0"/>
        </a:accent1>
        <a:accent2>
          <a:srgbClr val="000099"/>
        </a:accent2>
        <a:accent3>
          <a:srgbClr val="FFFFFF"/>
        </a:accent3>
        <a:accent4>
          <a:srgbClr val="000082"/>
        </a:accent4>
        <a:accent5>
          <a:srgbClr val="DCDCDC"/>
        </a:accent5>
        <a:accent6>
          <a:srgbClr val="00008A"/>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赵诗华物理模版 9">
        <a:dk1>
          <a:srgbClr val="000099"/>
        </a:dk1>
        <a:lt1>
          <a:srgbClr val="FFFFFF"/>
        </a:lt1>
        <a:dk2>
          <a:srgbClr val="000099"/>
        </a:dk2>
        <a:lt2>
          <a:srgbClr val="808080"/>
        </a:lt2>
        <a:accent1>
          <a:srgbClr val="FFFFCC"/>
        </a:accent1>
        <a:accent2>
          <a:srgbClr val="000099"/>
        </a:accent2>
        <a:accent3>
          <a:srgbClr val="FFFFFF"/>
        </a:accent3>
        <a:accent4>
          <a:srgbClr val="000082"/>
        </a:accent4>
        <a:accent5>
          <a:srgbClr val="FFFFE2"/>
        </a:accent5>
        <a:accent6>
          <a:srgbClr val="00008A"/>
        </a:accent6>
        <a:hlink>
          <a:srgbClr val="FF0000"/>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13.2 光源 光的干涉">
  <a:themeElements>
    <a:clrScheme name="1_13.2 光源 光的干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13.2 光源 光的干涉">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13.2 光源 光的干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13.2 光源 光的干涉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13.2 光源 光的干涉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13.2 光源 光的干涉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13.2 光源 光的干涉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13.2 光源 光的干涉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13.2 光源 光的干涉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13.2 光源 光的干涉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13.2 光源 光的干涉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13.2 光源 光的干涉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13.2 光源 光的干涉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13.2 光源 光的干涉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TotalTime>
  <Words>2388</Words>
  <Application>Microsoft Office PowerPoint</Application>
  <PresentationFormat>全屏显示(4:3)</PresentationFormat>
  <Paragraphs>331</Paragraphs>
  <Slides>48</Slides>
  <Notes>2</Notes>
  <HiddenSlides>0</HiddenSlides>
  <MMClips>0</MMClips>
  <ScaleCrop>false</ScaleCrop>
  <HeadingPairs>
    <vt:vector size="8" baseType="variant">
      <vt:variant>
        <vt:lpstr>已用的字体</vt:lpstr>
      </vt:variant>
      <vt:variant>
        <vt:i4>12</vt:i4>
      </vt:variant>
      <vt:variant>
        <vt:lpstr>主题</vt:lpstr>
      </vt:variant>
      <vt:variant>
        <vt:i4>7</vt:i4>
      </vt:variant>
      <vt:variant>
        <vt:lpstr>嵌入 OLE 服务器</vt:lpstr>
      </vt:variant>
      <vt:variant>
        <vt:i4>4</vt:i4>
      </vt:variant>
      <vt:variant>
        <vt:lpstr>幻灯片标题</vt:lpstr>
      </vt:variant>
      <vt:variant>
        <vt:i4>48</vt:i4>
      </vt:variant>
    </vt:vector>
  </HeadingPairs>
  <TitlesOfParts>
    <vt:vector size="71" baseType="lpstr">
      <vt:lpstr>DotumChe</vt:lpstr>
      <vt:lpstr>Math3</vt:lpstr>
      <vt:lpstr>仿宋_GB2312</vt:lpstr>
      <vt:lpstr>华文中宋</vt:lpstr>
      <vt:lpstr>楷体_GB2312</vt:lpstr>
      <vt:lpstr>宋体</vt:lpstr>
      <vt:lpstr>Arial</vt:lpstr>
      <vt:lpstr>Calibri</vt:lpstr>
      <vt:lpstr>Calibri Light</vt:lpstr>
      <vt:lpstr>Symbol</vt:lpstr>
      <vt:lpstr>Times New Roman</vt:lpstr>
      <vt:lpstr>Wingdings</vt:lpstr>
      <vt:lpstr>Office 主题</vt:lpstr>
      <vt:lpstr>默认设计模板</vt:lpstr>
      <vt:lpstr>1_默认设计模板</vt:lpstr>
      <vt:lpstr>2_默认设计模板</vt:lpstr>
      <vt:lpstr>1_赵诗华物理模版</vt:lpstr>
      <vt:lpstr>3_默认设计模板</vt:lpstr>
      <vt:lpstr>1_13.2 光源 光的干涉</vt:lpstr>
      <vt:lpstr>Microsoft 公式 3.0</vt:lpstr>
      <vt:lpstr>MathType 6.0 Equation</vt:lpstr>
      <vt:lpstr>Equation</vt:lpstr>
      <vt:lpstr>公式</vt:lpstr>
      <vt:lpstr>理学院学业辅导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Z.H.Yuan</dc:creator>
  <cp:lastModifiedBy>Z.H.Yuan</cp:lastModifiedBy>
  <cp:revision>36</cp:revision>
  <dcterms:created xsi:type="dcterms:W3CDTF">2018-01-04T06:38:33Z</dcterms:created>
  <dcterms:modified xsi:type="dcterms:W3CDTF">2021-01-23T10:27:34Z</dcterms:modified>
</cp:coreProperties>
</file>