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84" r:id="rId5"/>
    <p:sldId id="285" r:id="rId6"/>
    <p:sldId id="281" r:id="rId7"/>
    <p:sldId id="286" r:id="rId8"/>
    <p:sldId id="287" r:id="rId9"/>
    <p:sldId id="288" r:id="rId10"/>
    <p:sldId id="289" r:id="rId11"/>
    <p:sldId id="282" r:id="rId12"/>
    <p:sldId id="290" r:id="rId13"/>
    <p:sldId id="291" r:id="rId14"/>
    <p:sldId id="283" r:id="rId15"/>
    <p:sldId id="292" r:id="rId16"/>
    <p:sldId id="259" r:id="rId17"/>
    <p:sldId id="293" r:id="rId18"/>
    <p:sldId id="280" r:id="rId19"/>
    <p:sldId id="274" r:id="rId20"/>
    <p:sldId id="294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hy301" initials="f" lastIdx="1" clrIdx="0">
    <p:extLst>
      <p:ext uri="{19B8F6BF-5375-455C-9EA6-DF929625EA0E}">
        <p15:presenceInfo xmlns:p15="http://schemas.microsoft.com/office/powerpoint/2012/main" userId="fhy3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394" y="77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1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9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1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81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59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5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3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11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3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5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3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0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9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2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4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4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7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6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333.docx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444.docx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__55.docx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__111.docx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__222.docx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四</a:t>
            </a:r>
            <a:r>
              <a:rPr kumimoji="1" lang="zh-CN" altLang="en-US" dirty="0" smtClean="0"/>
              <a:t>讲 函数方程求根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9542" y="2760045"/>
            <a:ext cx="6557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一、求根方法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二、收敛速度与收敛域</a:t>
            </a:r>
            <a:endParaRPr kumimoji="1" lang="en-US" altLang="zh-CN" sz="32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例题：根据图</a:t>
            </a:r>
            <a:r>
              <a:rPr kumimoji="1" lang="en-US" altLang="zh-CN" sz="4400" b="1" dirty="0" smtClean="0"/>
              <a:t>4.2</a:t>
            </a:r>
            <a:r>
              <a:rPr kumimoji="1" lang="zh-CN" altLang="en-US" sz="4400" b="1" dirty="0" smtClean="0"/>
              <a:t>分析收敛性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18436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1" y="1850535"/>
            <a:ext cx="3244339" cy="24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图片 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32" y="1926027"/>
            <a:ext cx="3232142" cy="241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图片 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8" y="4212924"/>
            <a:ext cx="3244339" cy="24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图片 5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79" y="4285009"/>
            <a:ext cx="3232144" cy="24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400" b="1" dirty="0"/>
              <a:t>3</a:t>
            </a:r>
            <a:r>
              <a:rPr kumimoji="1" lang="zh-CN" altLang="en-US" sz="4400" b="1" dirty="0"/>
              <a:t>、</a:t>
            </a:r>
            <a:r>
              <a:rPr kumimoji="1" lang="en-US" altLang="zh-CN" sz="4400" b="1" dirty="0"/>
              <a:t>Newton</a:t>
            </a:r>
            <a:r>
              <a:rPr kumimoji="1" lang="zh-CN" altLang="en-US" sz="4400" b="1" dirty="0"/>
              <a:t>法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724" y="2108886"/>
            <a:ext cx="71422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需要弄清：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Newton</a:t>
            </a:r>
            <a:r>
              <a:rPr lang="zh-CN" altLang="en-US" sz="2800" b="1" dirty="0" smtClean="0"/>
              <a:t>迭代法构造方法；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Newton</a:t>
            </a:r>
            <a:r>
              <a:rPr lang="zh-CN" altLang="en-US" sz="2800" b="1" dirty="0" smtClean="0"/>
              <a:t>迭代法收敛定理和误差估计；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Newton</a:t>
            </a:r>
            <a:r>
              <a:rPr lang="zh-CN" altLang="en-US" sz="2800" b="1" dirty="0" smtClean="0"/>
              <a:t>迭代法的</a:t>
            </a:r>
            <a:r>
              <a:rPr lang="en-US" altLang="zh-CN" sz="2800" b="1" dirty="0" smtClean="0"/>
              <a:t>Newton</a:t>
            </a:r>
            <a:r>
              <a:rPr lang="zh-CN" altLang="en-US" sz="2800" b="1" dirty="0" smtClean="0"/>
              <a:t>迭代步；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Newton</a:t>
            </a:r>
            <a:r>
              <a:rPr lang="zh-CN" altLang="en-US" sz="2800" b="1" dirty="0" smtClean="0"/>
              <a:t>迭代法最大迭代次数；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/>
              <a:t>5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Newton</a:t>
            </a:r>
            <a:r>
              <a:rPr lang="zh-CN" altLang="en-US" sz="2800" b="1" dirty="0" smtClean="0"/>
              <a:t>迭代法停机标准；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/>
              <a:t>6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Newton</a:t>
            </a:r>
            <a:r>
              <a:rPr lang="zh-CN" altLang="en-US" sz="2800" b="1" dirty="0" smtClean="0"/>
              <a:t>迭代法模块中输入、输出参数；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）变形的</a:t>
            </a:r>
            <a:r>
              <a:rPr lang="en-US" altLang="zh-CN" sz="2800" b="1" dirty="0" smtClean="0"/>
              <a:t>Newton</a:t>
            </a:r>
            <a:r>
              <a:rPr lang="zh-CN" altLang="en-US" sz="2800" b="1" dirty="0" smtClean="0"/>
              <a:t>迭代法；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10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400" b="1" dirty="0" smtClean="0"/>
              <a:t>Newton</a:t>
            </a:r>
            <a:r>
              <a:rPr kumimoji="1" lang="zh-CN" altLang="en-US" sz="4400" b="1" dirty="0" smtClean="0"/>
              <a:t>法模块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8849" y="3493528"/>
            <a:ext cx="78588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牛顿迭代法函数模块：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cnewton_interation_rule.m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function [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x,kx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]=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cnewton_interation_rule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(f,df,x0,epsilon,N)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　用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newton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迭代法求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f(x)=0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的根。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　输入：函数句柄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@f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，导函数句柄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@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df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　精度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epsilon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，最大迭代次数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f=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fcnchk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(f);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=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fcnchk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36253"/>
              </p:ext>
            </p:extLst>
          </p:nvPr>
        </p:nvGraphicFramePr>
        <p:xfrm>
          <a:off x="1244644" y="2183328"/>
          <a:ext cx="6252363" cy="100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5" imgW="2743200" imgH="431640" progId="Equation.DSMT4">
                  <p:embed/>
                </p:oleObj>
              </mc:Choice>
              <mc:Fallback>
                <p:oleObj name="Equation" r:id="rId5" imgW="274320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44" y="2183328"/>
                        <a:ext cx="6252363" cy="1004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4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例题：</a:t>
            </a:r>
            <a:r>
              <a:rPr kumimoji="1" lang="en-US" altLang="zh-CN" sz="4400" b="1" dirty="0" smtClean="0"/>
              <a:t>Newton</a:t>
            </a:r>
            <a:r>
              <a:rPr kumimoji="1" lang="zh-CN" altLang="en-US" sz="4400" b="1" dirty="0" smtClean="0"/>
              <a:t>法收敛性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75180"/>
              </p:ext>
            </p:extLst>
          </p:nvPr>
        </p:nvGraphicFramePr>
        <p:xfrm>
          <a:off x="343716" y="1598222"/>
          <a:ext cx="8580437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文档" r:id="rId5" imgW="5918845" imgH="3564712" progId="Word.Document.12">
                  <p:embed/>
                </p:oleObj>
              </mc:Choice>
              <mc:Fallback>
                <p:oleObj name="文档" r:id="rId5" imgW="5918845" imgH="35647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716" y="1598222"/>
                        <a:ext cx="8580437" cy="5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647935" y="2987105"/>
            <a:ext cx="1869989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）说明在重根附近的收敛速度要比在单根附近慢。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20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400" b="1" dirty="0"/>
              <a:t>4</a:t>
            </a:r>
            <a:r>
              <a:rPr kumimoji="1" lang="zh-CN" altLang="en-US" sz="4400" b="1" dirty="0"/>
              <a:t>、割线法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724" y="2108886"/>
            <a:ext cx="71422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需要弄清：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）割线法构造方法；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）割线法收敛定理和误差估计（课后自己查资料）；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）割线法最大迭代次数；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）割线法停机标准；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）割线法模块中输入、输出参数；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/>
              <a:t>6</a:t>
            </a:r>
            <a:r>
              <a:rPr lang="zh-CN" altLang="en-US" sz="2800" b="1" dirty="0" smtClean="0"/>
              <a:t>）单点割线法；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58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割线法模块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331" y="3322588"/>
            <a:ext cx="9028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两点割线法函数模块：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cscant_interation_rule.m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function [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x,kx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]=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cscant_interation_rule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(f,x0,x1,epsilon,N)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　输入：函数句柄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@f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，两个初值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x0,x1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，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　精度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epsilon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，最大迭代次数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　输出：根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，中间结果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kx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，第一列迭代次数，第二列迭代结果。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f=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fcnchk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(f);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06442"/>
              </p:ext>
            </p:extLst>
          </p:nvPr>
        </p:nvGraphicFramePr>
        <p:xfrm>
          <a:off x="901142" y="2069734"/>
          <a:ext cx="6644717" cy="82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5" imgW="3530520" imgH="431640" progId="Equation.DSMT4">
                  <p:embed/>
                </p:oleObj>
              </mc:Choice>
              <mc:Fallback>
                <p:oleObj name="Equation" r:id="rId5" imgW="353052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2" y="2069734"/>
                        <a:ext cx="6644717" cy="827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2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/>
              <a:t>二、收敛速度与收敛域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87970"/>
              </p:ext>
            </p:extLst>
          </p:nvPr>
        </p:nvGraphicFramePr>
        <p:xfrm>
          <a:off x="797080" y="1738184"/>
          <a:ext cx="7504460" cy="500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文档" r:id="rId5" imgW="5374994" imgH="3762632" progId="Word.Document.12">
                  <p:embed/>
                </p:oleObj>
              </mc:Choice>
              <mc:Fallback>
                <p:oleObj name="文档" r:id="rId5" imgW="5374994" imgH="3762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7080" y="1738184"/>
                        <a:ext cx="7504460" cy="5009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/>
              <a:t>估计</a:t>
            </a:r>
            <a:r>
              <a:rPr kumimoji="1" lang="zh-CN" altLang="en-US" sz="4400" b="1" dirty="0" smtClean="0"/>
              <a:t>收敛</a:t>
            </a:r>
            <a:r>
              <a:rPr kumimoji="1" lang="zh-CN" altLang="en-US" sz="4400" b="1" dirty="0"/>
              <a:t>速度与收敛域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1871" y="2257167"/>
            <a:ext cx="8530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、需要弄清收敛域和收敛速度定义；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、会证明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ewton</a:t>
            </a:r>
            <a:r>
              <a:rPr lang="zh-CN" altLang="en-US" sz="2400" dirty="0" smtClean="0"/>
              <a:t>法的收敛速度（见数值分析教材）；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、会通过编程估计</a:t>
            </a:r>
            <a:r>
              <a:rPr lang="en-US" altLang="zh-CN" sz="2400" dirty="0" smtClean="0"/>
              <a:t>Newton</a:t>
            </a:r>
            <a:r>
              <a:rPr lang="zh-CN" altLang="en-US" sz="2400" dirty="0" smtClean="0"/>
              <a:t>法的收敛域（</a:t>
            </a:r>
            <a:r>
              <a:rPr lang="en-US" altLang="zh-CN" sz="2400" dirty="0" smtClean="0"/>
              <a:t>P63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4.5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4.7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、会通过编程估计迭代法（比如基本迭代法、</a:t>
            </a:r>
            <a:r>
              <a:rPr lang="en-US" altLang="zh-CN" sz="2400" dirty="0" smtClean="0"/>
              <a:t>Newton</a:t>
            </a:r>
            <a:r>
              <a:rPr lang="zh-CN" altLang="en-US" sz="2400" dirty="0" smtClean="0"/>
              <a:t>法、割线法）的收敛速度（</a:t>
            </a:r>
            <a:r>
              <a:rPr lang="en-US" altLang="zh-CN" sz="2400" dirty="0" smtClean="0"/>
              <a:t>P64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4.6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1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MATLAB</a:t>
            </a:r>
            <a:r>
              <a:rPr kumimoji="1" lang="zh-CN" altLang="en-US" dirty="0" smtClean="0"/>
              <a:t>命令（</a:t>
            </a:r>
            <a:r>
              <a:rPr kumimoji="1" lang="en-US" altLang="zh-CN" dirty="0" smtClean="0"/>
              <a:t>P67</a:t>
            </a:r>
            <a:r>
              <a:rPr kumimoji="1" lang="zh-CN" altLang="en-US" dirty="0" smtClean="0"/>
              <a:t>）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u="sng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 b="1" u="sng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800" b="1" u="sng" dirty="0" smtClean="0">
                <a:solidFill>
                  <a:srgbClr val="FF0000"/>
                </a:solidFill>
                <a:sym typeface="+mn-ea"/>
              </a:rPr>
              <a:t>root</a:t>
            </a:r>
            <a:r>
              <a:rPr lang="en-US" altLang="zh-CN" sz="2800" b="1" dirty="0" smtClean="0">
                <a:sym typeface="+mn-ea"/>
              </a:rPr>
              <a:t>---</a:t>
            </a:r>
            <a:r>
              <a:rPr lang="zh-CN" altLang="en-US" sz="2800" b="1" dirty="0" smtClean="0">
                <a:sym typeface="+mn-ea"/>
              </a:rPr>
              <a:t>求多项式的所有根</a:t>
            </a:r>
            <a:endParaRPr lang="en-US" altLang="zh-CN" sz="2800" b="1" u="sng" dirty="0" smtClean="0">
              <a:solidFill>
                <a:srgbClr val="FF0000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u="sng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800" b="1" u="sng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800" b="1" u="sng" dirty="0" err="1" smtClean="0">
                <a:solidFill>
                  <a:srgbClr val="FF0000"/>
                </a:solidFill>
                <a:sym typeface="+mn-ea"/>
              </a:rPr>
              <a:t>fzero</a:t>
            </a:r>
            <a:r>
              <a:rPr lang="en-US" altLang="zh-CN" sz="2800" b="1" dirty="0" smtClean="0">
                <a:sym typeface="+mn-ea"/>
              </a:rPr>
              <a:t>---</a:t>
            </a:r>
            <a:r>
              <a:rPr lang="zh-CN" altLang="en-US" sz="2800" b="1" dirty="0" smtClean="0">
                <a:sym typeface="+mn-ea"/>
              </a:rPr>
              <a:t>求一元函数方程的零点（函数值变号的点），需要给定初值或范围；</a:t>
            </a:r>
            <a:endParaRPr lang="en-US" altLang="zh-CN" sz="2800" b="1" u="sng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800" b="1" u="sng" dirty="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800" b="1" u="sng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800" b="1" u="sng" dirty="0" err="1" smtClean="0">
                <a:solidFill>
                  <a:srgbClr val="FF0000"/>
                </a:solidFill>
                <a:sym typeface="+mn-ea"/>
              </a:rPr>
              <a:t>fslove</a:t>
            </a:r>
            <a:r>
              <a:rPr lang="en-US" altLang="zh-CN" sz="2800" b="1" dirty="0" smtClean="0">
                <a:sym typeface="+mn-ea"/>
              </a:rPr>
              <a:t>---</a:t>
            </a:r>
            <a:r>
              <a:rPr lang="zh-CN" altLang="en-US" sz="2800" b="1" dirty="0" smtClean="0">
                <a:sym typeface="+mn-ea"/>
              </a:rPr>
              <a:t>求非线性方程的（组）的近似解，</a:t>
            </a:r>
            <a:r>
              <a:rPr lang="zh-CN" altLang="en-US" sz="2800" b="1" dirty="0">
                <a:sym typeface="+mn-ea"/>
              </a:rPr>
              <a:t>需要给定初值或范围</a:t>
            </a:r>
            <a:r>
              <a:rPr lang="zh-CN" altLang="en-US" sz="2800" b="1" dirty="0" smtClean="0">
                <a:sym typeface="+mn-ea"/>
              </a:rPr>
              <a:t>；</a:t>
            </a:r>
            <a:endParaRPr lang="en-US" altLang="zh-CN" sz="2800" b="1" u="sng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课堂练习：</a:t>
            </a:r>
            <a:r>
              <a:rPr kumimoji="1" lang="en-US" altLang="zh-CN" dirty="0" smtClean="0"/>
              <a:t>P60</a:t>
            </a:r>
            <a:r>
              <a:rPr kumimoji="1" lang="zh-CN" altLang="en-US" dirty="0" smtClean="0"/>
              <a:t>练习</a:t>
            </a:r>
            <a:r>
              <a:rPr kumimoji="1" lang="en-US" altLang="zh-CN" dirty="0" smtClean="0"/>
              <a:t>4.7</a:t>
            </a:r>
            <a:endParaRPr kumimoji="1" lang="zh-CN" altLang="en-US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04024"/>
              </p:ext>
            </p:extLst>
          </p:nvPr>
        </p:nvGraphicFramePr>
        <p:xfrm>
          <a:off x="398763" y="2057400"/>
          <a:ext cx="8241548" cy="25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文档" r:id="rId5" imgW="3891404" imgH="1188237" progId="Word.Document.12">
                  <p:embed/>
                </p:oleObj>
              </mc:Choice>
              <mc:Fallback>
                <p:oleObj name="文档" r:id="rId5" imgW="3891404" imgH="1188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763" y="2057400"/>
                        <a:ext cx="8241548" cy="252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4400" b="1" dirty="0"/>
              <a:t>一、求根方法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99542" y="2760045"/>
            <a:ext cx="49271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1</a:t>
            </a:r>
            <a:r>
              <a:rPr kumimoji="1" lang="zh-CN" altLang="en-US" sz="3200" b="1" dirty="0" smtClean="0"/>
              <a:t>、二分法</a:t>
            </a:r>
            <a:endParaRPr kumimoji="1" lang="en-US" altLang="zh-CN" sz="3200" b="1" dirty="0" smtClean="0"/>
          </a:p>
          <a:p>
            <a:r>
              <a:rPr kumimoji="1" lang="en-US" altLang="zh-CN" sz="3200" b="1" dirty="0" smtClean="0"/>
              <a:t>2</a:t>
            </a:r>
            <a:r>
              <a:rPr kumimoji="1" lang="zh-CN" altLang="en-US" sz="3200" b="1" dirty="0" smtClean="0"/>
              <a:t>、基本迭代法</a:t>
            </a:r>
            <a:endParaRPr kumimoji="1" lang="en-US" altLang="zh-CN" sz="3200" b="1" dirty="0" smtClean="0"/>
          </a:p>
          <a:p>
            <a:r>
              <a:rPr kumimoji="1" lang="en-US" altLang="zh-CN" sz="3200" b="1" dirty="0" smtClean="0"/>
              <a:t>3</a:t>
            </a:r>
            <a:r>
              <a:rPr kumimoji="1" lang="zh-CN" altLang="en-US" sz="3200" b="1" dirty="0" smtClean="0"/>
              <a:t>、</a:t>
            </a:r>
            <a:r>
              <a:rPr kumimoji="1" lang="en-US" altLang="zh-CN" sz="3200" b="1" dirty="0" smtClean="0"/>
              <a:t>Newton</a:t>
            </a:r>
            <a:r>
              <a:rPr kumimoji="1" lang="zh-CN" altLang="en-US" sz="3200" b="1" dirty="0" smtClean="0"/>
              <a:t>法</a:t>
            </a:r>
            <a:endParaRPr kumimoji="1" lang="en-US" altLang="zh-CN" sz="3200" b="1" dirty="0" smtClean="0"/>
          </a:p>
          <a:p>
            <a:r>
              <a:rPr kumimoji="1" lang="en-US" altLang="zh-CN" sz="3200" b="1" dirty="0" smtClean="0"/>
              <a:t>4</a:t>
            </a:r>
            <a:r>
              <a:rPr kumimoji="1" lang="zh-CN" altLang="en-US" sz="3200" b="1" dirty="0" smtClean="0"/>
              <a:t>、割线法</a:t>
            </a:r>
            <a:endParaRPr kumimoji="1"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课堂练习：</a:t>
            </a:r>
            <a:r>
              <a:rPr kumimoji="1" lang="en-US" altLang="zh-CN" dirty="0" smtClean="0"/>
              <a:t>P60</a:t>
            </a:r>
            <a:r>
              <a:rPr kumimoji="1" lang="zh-CN" altLang="en-US" dirty="0" smtClean="0"/>
              <a:t>练习</a:t>
            </a:r>
            <a:r>
              <a:rPr kumimoji="1" lang="en-US" altLang="zh-CN" dirty="0" smtClean="0"/>
              <a:t>4.7</a:t>
            </a:r>
            <a:endParaRPr kumimoji="1" lang="zh-CN" altLang="en-US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94485" y="2125361"/>
            <a:ext cx="696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零点</a:t>
            </a:r>
            <a:r>
              <a:rPr lang="en-US" altLang="zh-CN" sz="2400" dirty="0"/>
              <a:t>x*=-5.4974</a:t>
            </a:r>
            <a:r>
              <a:rPr lang="zh-CN" altLang="en-US" sz="2400" dirty="0" smtClean="0"/>
              <a:t>，大致收敛</a:t>
            </a:r>
            <a:r>
              <a:rPr lang="zh-CN" altLang="en-US" sz="2400" dirty="0"/>
              <a:t>域（</a:t>
            </a:r>
            <a:r>
              <a:rPr lang="en-US" altLang="zh-CN" sz="2400" dirty="0"/>
              <a:t>-6</a:t>
            </a:r>
            <a:r>
              <a:rPr lang="zh-CN" altLang="en-US" sz="2400" dirty="0"/>
              <a:t>，</a:t>
            </a:r>
            <a:r>
              <a:rPr lang="en-US" altLang="zh-CN" sz="2400" dirty="0"/>
              <a:t>-5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极值点：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=-4.7128</a:t>
            </a:r>
            <a:r>
              <a:rPr lang="zh-CN" altLang="en-US" sz="2400" dirty="0" smtClean="0"/>
              <a:t>，大致收敛域（</a:t>
            </a:r>
            <a:r>
              <a:rPr lang="en-US" altLang="zh-CN" sz="2400" dirty="0" smtClean="0"/>
              <a:t>-5.2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-4.2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94484" y="3348679"/>
            <a:ext cx="696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零点</a:t>
            </a:r>
            <a:r>
              <a:rPr lang="en-US" altLang="zh-CN" sz="2400" dirty="0"/>
              <a:t>x*=1.1124</a:t>
            </a:r>
            <a:r>
              <a:rPr lang="zh-CN" altLang="en-US" sz="2400" dirty="0" smtClean="0"/>
              <a:t>，大致收敛</a:t>
            </a:r>
            <a:r>
              <a:rPr lang="zh-CN" altLang="en-US" sz="2400" dirty="0"/>
              <a:t>域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0.5,1.3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r>
              <a:rPr lang="zh-CN" altLang="en-US" sz="2400" dirty="0" smtClean="0"/>
              <a:t>极值点：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*</a:t>
            </a:r>
            <a:r>
              <a:rPr lang="en-US" altLang="zh-CN" sz="2400" dirty="0"/>
              <a:t>= 1.3688</a:t>
            </a:r>
            <a:r>
              <a:rPr lang="zh-CN" altLang="en-US" sz="2400" dirty="0" smtClean="0"/>
              <a:t>，大致收敛域（</a:t>
            </a:r>
            <a:r>
              <a:rPr lang="en-US" altLang="zh-CN" sz="2400" dirty="0" smtClean="0"/>
              <a:t>1,2.2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709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400" b="1" dirty="0"/>
              <a:t>1</a:t>
            </a:r>
            <a:r>
              <a:rPr kumimoji="1" lang="zh-CN" altLang="en-US" sz="4400" b="1" dirty="0"/>
              <a:t>、二分法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2724" y="2108886"/>
            <a:ext cx="6763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需要弄清：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zh-CN" altLang="en-US" sz="2800" b="1" smtClean="0"/>
              <a:t>二分法的基本迭代</a:t>
            </a:r>
            <a:r>
              <a:rPr lang="zh-CN" altLang="en-US" sz="2800" b="1" dirty="0" smtClean="0"/>
              <a:t>步；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）二分法的误差估计；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）二分法最大二分次数；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）二分法停机标准；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）二分法模块中输入、输出参数；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二分法模块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7903" y="2032828"/>
            <a:ext cx="76570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%</a:t>
            </a:r>
            <a:r>
              <a:rPr lang="zh-CN" altLang="zh-CN" b="1" kern="100" dirty="0">
                <a:latin typeface="Times New Roman" panose="02020603050405020304" pitchFamily="18" charset="0"/>
              </a:rPr>
              <a:t>二分法函数模块：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cbisection_rule.m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function [</a:t>
            </a:r>
            <a:r>
              <a:rPr lang="en-US" altLang="zh-CN" b="1" kern="100" dirty="0" err="1">
                <a:latin typeface="宋体" panose="02010600030101010101" pitchFamily="2" charset="-122"/>
              </a:rPr>
              <a:t>x,abx</a:t>
            </a:r>
            <a:r>
              <a:rPr lang="en-US" altLang="zh-CN" b="1" kern="100" dirty="0">
                <a:latin typeface="宋体" panose="02010600030101010101" pitchFamily="2" charset="-122"/>
              </a:rPr>
              <a:t>]=</a:t>
            </a:r>
            <a:r>
              <a:rPr lang="en-US" altLang="zh-CN" b="1" kern="100" dirty="0" err="1">
                <a:latin typeface="宋体" panose="02010600030101010101" pitchFamily="2" charset="-122"/>
              </a:rPr>
              <a:t>cbisection_rule</a:t>
            </a:r>
            <a:r>
              <a:rPr lang="en-US" altLang="zh-CN" b="1" kern="100" dirty="0">
                <a:latin typeface="宋体" panose="02010600030101010101" pitchFamily="2" charset="-122"/>
              </a:rPr>
              <a:t>(</a:t>
            </a:r>
            <a:r>
              <a:rPr lang="en-US" altLang="zh-CN" b="1" kern="100" dirty="0" err="1">
                <a:latin typeface="宋体" panose="02010600030101010101" pitchFamily="2" charset="-122"/>
              </a:rPr>
              <a:t>f,interval,epsilon,N</a:t>
            </a:r>
            <a:r>
              <a:rPr lang="en-US" altLang="zh-CN" b="1" kern="100" dirty="0">
                <a:latin typeface="宋体" panose="02010600030101010101" pitchFamily="2" charset="-122"/>
              </a:rPr>
              <a:t>)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%</a:t>
            </a:r>
            <a:r>
              <a:rPr lang="zh-CN" altLang="zh-CN" b="1" kern="100" dirty="0">
                <a:latin typeface="Times New Roman" panose="02020603050405020304" pitchFamily="18" charset="0"/>
              </a:rPr>
              <a:t>　输入：函数句柄</a:t>
            </a:r>
            <a:r>
              <a:rPr lang="en-US" altLang="zh-CN" b="1" kern="100" dirty="0">
                <a:latin typeface="Times New Roman" panose="02020603050405020304" pitchFamily="18" charset="0"/>
              </a:rPr>
              <a:t>@f</a:t>
            </a:r>
            <a:r>
              <a:rPr lang="zh-CN" altLang="zh-CN" b="1" kern="100" dirty="0">
                <a:latin typeface="Times New Roman" panose="02020603050405020304" pitchFamily="18" charset="0"/>
              </a:rPr>
              <a:t>，隔根区间</a:t>
            </a:r>
            <a:r>
              <a:rPr lang="en-US" altLang="zh-CN" b="1" kern="100" dirty="0">
                <a:latin typeface="Times New Roman" panose="02020603050405020304" pitchFamily="18" charset="0"/>
              </a:rPr>
              <a:t>interval(1:2)</a:t>
            </a:r>
            <a:r>
              <a:rPr lang="zh-CN" altLang="zh-CN" b="1" kern="100" dirty="0">
                <a:latin typeface="Times New Roman" panose="02020603050405020304" pitchFamily="18" charset="0"/>
              </a:rPr>
              <a:t>，精度</a:t>
            </a:r>
            <a:r>
              <a:rPr lang="en-US" altLang="zh-CN" b="1" kern="100" dirty="0">
                <a:latin typeface="Times New Roman" panose="02020603050405020304" pitchFamily="18" charset="0"/>
              </a:rPr>
              <a:t>epsilon</a:t>
            </a:r>
            <a:r>
              <a:rPr lang="zh-CN" altLang="zh-CN" b="1" kern="100" dirty="0">
                <a:latin typeface="Times New Roman" panose="02020603050405020304" pitchFamily="18" charset="0"/>
              </a:rPr>
              <a:t>，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%  </a:t>
            </a:r>
            <a:r>
              <a:rPr lang="zh-CN" altLang="zh-CN" b="1" kern="100" dirty="0">
                <a:latin typeface="Times New Roman" panose="02020603050405020304" pitchFamily="18" charset="0"/>
              </a:rPr>
              <a:t>最大二分次数</a:t>
            </a:r>
            <a:r>
              <a:rPr lang="en-US" altLang="zh-CN" b="1" kern="100" dirty="0">
                <a:latin typeface="Times New Roman" panose="02020603050405020304" pitchFamily="18" charset="0"/>
              </a:rPr>
              <a:t>N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%</a:t>
            </a:r>
            <a:r>
              <a:rPr lang="zh-CN" altLang="zh-CN" b="1" kern="100" dirty="0">
                <a:latin typeface="Times New Roman" panose="02020603050405020304" pitchFamily="18" charset="0"/>
              </a:rPr>
              <a:t>　输出：近似根</a:t>
            </a:r>
            <a:r>
              <a:rPr lang="en-US" altLang="zh-CN" b="1" kern="100" dirty="0">
                <a:latin typeface="Times New Roman" panose="02020603050405020304" pitchFamily="18" charset="0"/>
              </a:rPr>
              <a:t>x</a:t>
            </a:r>
            <a:r>
              <a:rPr lang="zh-CN" altLang="zh-CN" b="1" kern="100" dirty="0">
                <a:latin typeface="Times New Roman" panose="02020603050405020304" pitchFamily="18" charset="0"/>
              </a:rPr>
              <a:t>，二分过程中的小区间及其中点数组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abx</a:t>
            </a:r>
            <a:r>
              <a:rPr lang="zh-CN" altLang="zh-CN" b="1" kern="100" dirty="0">
                <a:latin typeface="Times New Roman" panose="02020603050405020304" pitchFamily="18" charset="0"/>
              </a:rPr>
              <a:t>，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%  </a:t>
            </a:r>
            <a:r>
              <a:rPr lang="zh-CN" altLang="zh-CN" b="1" kern="100" dirty="0">
                <a:latin typeface="Times New Roman" panose="02020603050405020304" pitchFamily="18" charset="0"/>
              </a:rPr>
              <a:t>第一列为区间左端点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%</a:t>
            </a:r>
            <a:r>
              <a:rPr lang="zh-CN" altLang="zh-CN" b="1" kern="100" dirty="0">
                <a:latin typeface="Times New Roman" panose="02020603050405020304" pitchFamily="18" charset="0"/>
              </a:rPr>
              <a:t>　第二列为区间右端点，第三列为近似根即区间中点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f=</a:t>
            </a:r>
            <a:r>
              <a:rPr lang="en-US" altLang="zh-CN" b="1" kern="100" dirty="0" err="1">
                <a:latin typeface="宋体" panose="02010600030101010101" pitchFamily="2" charset="-122"/>
              </a:rPr>
              <a:t>fcnchk</a:t>
            </a:r>
            <a:r>
              <a:rPr lang="en-US" altLang="zh-CN" b="1" kern="100" dirty="0">
                <a:latin typeface="宋体" panose="02010600030101010101" pitchFamily="2" charset="-122"/>
              </a:rPr>
              <a:t>(f);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%</a:t>
            </a:r>
            <a:r>
              <a:rPr lang="zh-CN" altLang="zh-CN" b="1" kern="100" dirty="0">
                <a:latin typeface="Times New Roman" panose="02020603050405020304" pitchFamily="18" charset="0"/>
              </a:rPr>
              <a:t>为二分准备初始数据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a=interval(1);b=interval(2);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l=</a:t>
            </a:r>
            <a:r>
              <a:rPr lang="en-US" altLang="zh-CN" b="1" kern="100" dirty="0" err="1">
                <a:latin typeface="宋体" panose="02010600030101010101" pitchFamily="2" charset="-122"/>
              </a:rPr>
              <a:t>b-a;n</a:t>
            </a:r>
            <a:r>
              <a:rPr lang="en-US" altLang="zh-CN" b="1" kern="100" dirty="0">
                <a:latin typeface="宋体" panose="02010600030101010101" pitchFamily="2" charset="-122"/>
              </a:rPr>
              <a:t>=1;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x=[];</a:t>
            </a:r>
            <a:r>
              <a:rPr lang="en-US" altLang="zh-CN" b="1" kern="100" dirty="0" err="1">
                <a:latin typeface="宋体" panose="02010600030101010101" pitchFamily="2" charset="-122"/>
              </a:rPr>
              <a:t>abx</a:t>
            </a:r>
            <a:r>
              <a:rPr lang="en-US" altLang="zh-CN" b="1" kern="100" dirty="0" smtClean="0">
                <a:latin typeface="宋体" panose="02010600030101010101" pitchFamily="2" charset="-122"/>
              </a:rPr>
              <a:t>=[];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二分法模块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7903" y="1728028"/>
            <a:ext cx="76570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宋体" panose="02010600030101010101" pitchFamily="2" charset="-122"/>
              </a:rPr>
              <a:t>%</a:t>
            </a:r>
            <a:r>
              <a:rPr lang="zh-CN" altLang="zh-CN" b="1" kern="100" dirty="0">
                <a:latin typeface="Times New Roman" panose="02020603050405020304" pitchFamily="18" charset="0"/>
              </a:rPr>
              <a:t>开始二分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while l&gt;epsilon &amp; n&lt;=N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x=(</a:t>
            </a:r>
            <a:r>
              <a:rPr lang="en-US" altLang="zh-CN" b="1" kern="100" dirty="0" err="1">
                <a:latin typeface="宋体" panose="02010600030101010101" pitchFamily="2" charset="-122"/>
              </a:rPr>
              <a:t>a+b</a:t>
            </a:r>
            <a:r>
              <a:rPr lang="en-US" altLang="zh-CN" b="1" kern="100" dirty="0">
                <a:latin typeface="宋体" panose="02010600030101010101" pitchFamily="2" charset="-122"/>
              </a:rPr>
              <a:t>)/2;  %</a:t>
            </a:r>
            <a:r>
              <a:rPr lang="zh-CN" altLang="zh-CN" b="1" kern="100" dirty="0">
                <a:latin typeface="Times New Roman" panose="02020603050405020304" pitchFamily="18" charset="0"/>
              </a:rPr>
              <a:t>求区间中点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</a:t>
            </a:r>
            <a:r>
              <a:rPr lang="en-US" altLang="zh-CN" b="1" kern="100" dirty="0" err="1">
                <a:latin typeface="宋体" panose="02010600030101010101" pitchFamily="2" charset="-122"/>
              </a:rPr>
              <a:t>abx</a:t>
            </a:r>
            <a:r>
              <a:rPr lang="en-US" altLang="zh-CN" b="1" kern="100" dirty="0">
                <a:latin typeface="宋体" panose="02010600030101010101" pitchFamily="2" charset="-122"/>
              </a:rPr>
              <a:t>=[</a:t>
            </a:r>
            <a:r>
              <a:rPr lang="en-US" altLang="zh-CN" b="1" kern="100" dirty="0" err="1">
                <a:latin typeface="宋体" panose="02010600030101010101" pitchFamily="2" charset="-122"/>
              </a:rPr>
              <a:t>abx;a,b,x</a:t>
            </a:r>
            <a:r>
              <a:rPr lang="en-US" altLang="zh-CN" b="1" kern="100" dirty="0">
                <a:latin typeface="宋体" panose="02010600030101010101" pitchFamily="2" charset="-122"/>
              </a:rPr>
              <a:t>]; %</a:t>
            </a:r>
            <a:r>
              <a:rPr lang="zh-CN" altLang="zh-CN" b="1" kern="100" dirty="0">
                <a:latin typeface="Times New Roman" panose="02020603050405020304" pitchFamily="18" charset="0"/>
              </a:rPr>
              <a:t>保存中间数据；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</a:t>
            </a:r>
            <a:r>
              <a:rPr lang="en-US" altLang="zh-CN" b="1" kern="100" dirty="0" err="1">
                <a:latin typeface="宋体" panose="02010600030101010101" pitchFamily="2" charset="-122"/>
              </a:rPr>
              <a:t>fx</a:t>
            </a:r>
            <a:r>
              <a:rPr lang="en-US" altLang="zh-CN" b="1" kern="100" dirty="0">
                <a:latin typeface="宋体" panose="02010600030101010101" pitchFamily="2" charset="-122"/>
              </a:rPr>
              <a:t>=</a:t>
            </a:r>
            <a:r>
              <a:rPr lang="en-US" altLang="zh-CN" b="1" kern="100" dirty="0" err="1">
                <a:latin typeface="宋体" panose="02010600030101010101" pitchFamily="2" charset="-122"/>
              </a:rPr>
              <a:t>feval</a:t>
            </a:r>
            <a:r>
              <a:rPr lang="en-US" altLang="zh-CN" b="1" kern="100" dirty="0">
                <a:latin typeface="宋体" panose="02010600030101010101" pitchFamily="2" charset="-122"/>
              </a:rPr>
              <a:t>(</a:t>
            </a:r>
            <a:r>
              <a:rPr lang="en-US" altLang="zh-CN" b="1" kern="100" dirty="0" err="1">
                <a:latin typeface="宋体" panose="02010600030101010101" pitchFamily="2" charset="-122"/>
              </a:rPr>
              <a:t>f,x</a:t>
            </a:r>
            <a:r>
              <a:rPr lang="en-US" altLang="zh-CN" b="1" kern="100" dirty="0">
                <a:latin typeface="宋体" panose="02010600030101010101" pitchFamily="2" charset="-122"/>
              </a:rPr>
              <a:t>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if abs(</a:t>
            </a:r>
            <a:r>
              <a:rPr lang="en-US" altLang="zh-CN" b="1" kern="100" dirty="0" err="1">
                <a:latin typeface="宋体" panose="02010600030101010101" pitchFamily="2" charset="-122"/>
              </a:rPr>
              <a:t>fx</a:t>
            </a:r>
            <a:r>
              <a:rPr lang="en-US" altLang="zh-CN" b="1" kern="100" dirty="0">
                <a:latin typeface="宋体" panose="02010600030101010101" pitchFamily="2" charset="-122"/>
              </a:rPr>
              <a:t>)&lt;=</a:t>
            </a:r>
            <a:r>
              <a:rPr lang="en-US" altLang="zh-CN" b="1" kern="100" dirty="0" err="1">
                <a:latin typeface="宋体" panose="02010600030101010101" pitchFamily="2" charset="-122"/>
              </a:rPr>
              <a:t>eps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    break;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</a:t>
            </a:r>
            <a:r>
              <a:rPr lang="en-US" altLang="zh-CN" b="1" kern="100" dirty="0" err="1">
                <a:latin typeface="宋体" panose="02010600030101010101" pitchFamily="2" charset="-122"/>
              </a:rPr>
              <a:t>elseif</a:t>
            </a:r>
            <a:r>
              <a:rPr lang="en-US" altLang="zh-CN" b="1" kern="100" dirty="0">
                <a:latin typeface="宋体" panose="02010600030101010101" pitchFamily="2" charset="-122"/>
              </a:rPr>
              <a:t> sign(</a:t>
            </a:r>
            <a:r>
              <a:rPr lang="en-US" altLang="zh-CN" b="1" kern="100" dirty="0" err="1">
                <a:latin typeface="宋体" panose="02010600030101010101" pitchFamily="2" charset="-122"/>
              </a:rPr>
              <a:t>feval</a:t>
            </a:r>
            <a:r>
              <a:rPr lang="en-US" altLang="zh-CN" b="1" kern="100" dirty="0">
                <a:latin typeface="宋体" panose="02010600030101010101" pitchFamily="2" charset="-122"/>
              </a:rPr>
              <a:t>(</a:t>
            </a:r>
            <a:r>
              <a:rPr lang="en-US" altLang="zh-CN" b="1" kern="100" dirty="0" err="1">
                <a:latin typeface="宋体" panose="02010600030101010101" pitchFamily="2" charset="-122"/>
              </a:rPr>
              <a:t>f,a</a:t>
            </a:r>
            <a:r>
              <a:rPr lang="en-US" altLang="zh-CN" b="1" kern="100" dirty="0">
                <a:latin typeface="宋体" panose="02010600030101010101" pitchFamily="2" charset="-122"/>
              </a:rPr>
              <a:t>))*sign(</a:t>
            </a:r>
            <a:r>
              <a:rPr lang="en-US" altLang="zh-CN" b="1" kern="100" dirty="0" err="1">
                <a:latin typeface="宋体" panose="02010600030101010101" pitchFamily="2" charset="-122"/>
              </a:rPr>
              <a:t>fx</a:t>
            </a:r>
            <a:r>
              <a:rPr lang="en-US" altLang="zh-CN" b="1" kern="100" dirty="0">
                <a:latin typeface="宋体" panose="02010600030101010101" pitchFamily="2" charset="-122"/>
              </a:rPr>
              <a:t>)&lt;0  %</a:t>
            </a:r>
            <a:r>
              <a:rPr lang="zh-CN" altLang="zh-CN" b="1" kern="100" dirty="0">
                <a:latin typeface="Times New Roman" panose="02020603050405020304" pitchFamily="18" charset="0"/>
              </a:rPr>
              <a:t>选择下一个隔根区间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    b=x;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else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    a=x;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end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l=b-a;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n=n+1;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end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if n&gt;N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</a:rPr>
              <a:t>    warning('</a:t>
            </a:r>
            <a:r>
              <a:rPr lang="zh-CN" altLang="zh-CN" b="1" kern="100" dirty="0">
                <a:latin typeface="Times New Roman" panose="02020603050405020304" pitchFamily="18" charset="0"/>
              </a:rPr>
              <a:t>已经达到二分次数上限，输出的根未达到精度要求。</a:t>
            </a:r>
            <a:r>
              <a:rPr lang="en-US" altLang="zh-CN" b="1" kern="100" dirty="0">
                <a:latin typeface="Times New Roman" panose="02020603050405020304" pitchFamily="18" charset="0"/>
              </a:rPr>
              <a:t>');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2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400" b="1"/>
              <a:t>2</a:t>
            </a:r>
            <a:r>
              <a:rPr kumimoji="1" lang="zh-CN" altLang="en-US" sz="4400" b="1" smtClean="0"/>
              <a:t>、基本迭代法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724" y="2108886"/>
            <a:ext cx="6763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需要弄清：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）基本迭代法</a:t>
            </a:r>
            <a:r>
              <a:rPr lang="zh-CN" altLang="en-US" sz="2800" b="1" dirty="0" smtClean="0"/>
              <a:t>构造方法；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）基本迭代法</a:t>
            </a:r>
            <a:r>
              <a:rPr lang="zh-CN" altLang="en-US" sz="2800" b="1" dirty="0" smtClean="0"/>
              <a:t>收敛定理和误差估计；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smtClean="0"/>
              <a:t>3</a:t>
            </a:r>
            <a:r>
              <a:rPr lang="zh-CN" altLang="en-US" sz="2800" b="1" smtClean="0"/>
              <a:t>）基本迭代法的基本迭代</a:t>
            </a:r>
            <a:r>
              <a:rPr lang="zh-CN" altLang="en-US" sz="2800" b="1" dirty="0" smtClean="0"/>
              <a:t>步；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）基本迭代法</a:t>
            </a:r>
            <a:r>
              <a:rPr lang="zh-CN" altLang="en-US" sz="2800" b="1" dirty="0" smtClean="0"/>
              <a:t>最大迭代次数；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/>
              <a:t>5</a:t>
            </a:r>
            <a:r>
              <a:rPr lang="zh-CN" altLang="en-US" sz="2800" b="1" smtClean="0"/>
              <a:t>）基本迭代法</a:t>
            </a:r>
            <a:r>
              <a:rPr lang="zh-CN" altLang="en-US" sz="2800" b="1" dirty="0" smtClean="0"/>
              <a:t>停机标准；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/>
              <a:t>6</a:t>
            </a:r>
            <a:r>
              <a:rPr lang="zh-CN" altLang="en-US" sz="2800" b="1" smtClean="0"/>
              <a:t>）基本迭代法</a:t>
            </a:r>
            <a:r>
              <a:rPr lang="zh-CN" altLang="en-US" sz="2800" b="1" dirty="0" smtClean="0"/>
              <a:t>模块中输入、输出参数；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）为同一方程构造不同迭代法，并比较它们的收敛性；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52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基本迭代法模块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39114" y="2803083"/>
            <a:ext cx="75211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</a:rPr>
              <a:t>%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基本迭代法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函数模块：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cbasic_interation_rule.m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</a:rPr>
              <a:t>function [</a:t>
            </a:r>
            <a:r>
              <a:rPr lang="en-US" altLang="zh-CN" sz="2400" b="1" kern="1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x,kx</a:t>
            </a:r>
            <a:r>
              <a:rPr lang="en-US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b="1" kern="1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cbasic_interation_rule</a:t>
            </a:r>
            <a:r>
              <a:rPr lang="en-US" altLang="zh-CN" sz="2400" b="1" kern="100" dirty="0">
                <a:solidFill>
                  <a:srgbClr val="002060"/>
                </a:solidFill>
                <a:latin typeface="Times New Roman" panose="02020603050405020304" pitchFamily="18" charset="0"/>
              </a:rPr>
              <a:t>(f,fai,x0,epsilon,N)</a:t>
            </a:r>
            <a:endParaRPr lang="zh-CN" altLang="zh-CN" sz="2400" b="1" kern="1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函数方程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f(x)=0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的迭代函数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x=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fai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(x)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的基本迭代法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程序。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输入：函数方程中函数句柄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@f,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迭代函数句柄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@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fai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，初值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x0.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精度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epsilon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　，最大迭代次数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N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输出：近似根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x ,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迭代中间值矩阵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kx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，</a:t>
            </a: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%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第一列为迭代次数，第二列为近似根。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f=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fcnchk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(f);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err="1">
                <a:latin typeface="Times New Roman" panose="02020603050405020304" pitchFamily="18" charset="0"/>
              </a:rPr>
              <a:t>fai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fcnchk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latin typeface="Times New Roman" panose="02020603050405020304" pitchFamily="18" charset="0"/>
              </a:rPr>
              <a:t>fai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);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5261"/>
              </p:ext>
            </p:extLst>
          </p:nvPr>
        </p:nvGraphicFramePr>
        <p:xfrm>
          <a:off x="1633109" y="2041251"/>
          <a:ext cx="5220772" cy="5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5" imgW="2171520" imgH="228600" progId="Equation.DSMT4">
                  <p:embed/>
                </p:oleObj>
              </mc:Choice>
              <mc:Fallback>
                <p:oleObj name="Equation" r:id="rId5" imgW="217152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109" y="2041251"/>
                        <a:ext cx="5220772" cy="54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22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smtClean="0"/>
              <a:t>例题：基本迭代法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234091"/>
              </p:ext>
            </p:extLst>
          </p:nvPr>
        </p:nvGraphicFramePr>
        <p:xfrm>
          <a:off x="536575" y="1600200"/>
          <a:ext cx="7675563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文档" r:id="rId5" imgW="4333846" imgH="1584436" progId="Word.Document.12">
                  <p:embed/>
                </p:oleObj>
              </mc:Choice>
              <mc:Fallback>
                <p:oleObj name="文档" r:id="rId5" imgW="4333846" imgH="158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575" y="1600200"/>
                        <a:ext cx="7675563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298524" y="4355055"/>
            <a:ext cx="3678925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function y=f(x)  %</a:t>
            </a:r>
            <a:r>
              <a:rPr lang="zh-CN" altLang="zh-CN" kern="100" dirty="0">
                <a:latin typeface="Times New Roman" panose="02020603050405020304" pitchFamily="18" charset="0"/>
              </a:rPr>
              <a:t>原始函数</a:t>
            </a:r>
            <a:r>
              <a:rPr lang="en-US" altLang="zh-CN" kern="100" dirty="0">
                <a:latin typeface="Times New Roman" panose="02020603050405020304" pitchFamily="18" charset="0"/>
              </a:rPr>
              <a:t> 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y=x.^4+2*x.^2-x-3;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function y=fai1(x)  %</a:t>
            </a:r>
            <a:r>
              <a:rPr lang="zh-CN" altLang="zh-CN" kern="100" dirty="0">
                <a:latin typeface="Times New Roman" panose="02020603050405020304" pitchFamily="18" charset="0"/>
              </a:rPr>
              <a:t>迭代函数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y=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sqrt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sqrt</a:t>
            </a:r>
            <a:r>
              <a:rPr lang="en-US" altLang="zh-CN" kern="100" dirty="0">
                <a:latin typeface="Times New Roman" panose="02020603050405020304" pitchFamily="18" charset="0"/>
              </a:rPr>
              <a:t>(3+x-2*x.^2));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function y=fai2(x)   %</a:t>
            </a:r>
            <a:r>
              <a:rPr lang="zh-CN" altLang="zh-CN" kern="100" dirty="0">
                <a:latin typeface="Times New Roman" panose="02020603050405020304" pitchFamily="18" charset="0"/>
              </a:rPr>
              <a:t>迭代函数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y=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sqrt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sqrt</a:t>
            </a:r>
            <a:r>
              <a:rPr lang="en-US" altLang="zh-CN" kern="100" dirty="0">
                <a:latin typeface="Times New Roman" panose="02020603050405020304" pitchFamily="18" charset="0"/>
              </a:rPr>
              <a:t>(x+4)-1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);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492" y="4753232"/>
            <a:ext cx="16228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需要将它们写成自定义函数，然后</a:t>
            </a:r>
            <a:r>
              <a:rPr lang="zh-CN" altLang="en-US" smtClean="0"/>
              <a:t>再调用基本迭代法</a:t>
            </a:r>
            <a:r>
              <a:rPr lang="zh-CN" altLang="en-US" dirty="0" smtClean="0"/>
              <a:t>模块。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smtClean="0"/>
              <a:t>例题：基本迭代法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15827"/>
              </p:ext>
            </p:extLst>
          </p:nvPr>
        </p:nvGraphicFramePr>
        <p:xfrm>
          <a:off x="372011" y="1552587"/>
          <a:ext cx="7887772" cy="289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文档" r:id="rId5" imgW="4333846" imgH="1584436" progId="Word.Document.12">
                  <p:embed/>
                </p:oleObj>
              </mc:Choice>
              <mc:Fallback>
                <p:oleObj name="文档" r:id="rId5" imgW="4333846" imgH="158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11" y="1552587"/>
                        <a:ext cx="7887772" cy="2893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467233" y="4342026"/>
            <a:ext cx="457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function </a:t>
            </a:r>
            <a:r>
              <a:rPr lang="en-US" altLang="zh-CN" kern="100" dirty="0">
                <a:latin typeface="Times New Roman" panose="02020603050405020304" pitchFamily="18" charset="0"/>
              </a:rPr>
              <a:t>y=fai3(x)   %</a:t>
            </a:r>
            <a:r>
              <a:rPr lang="zh-CN" altLang="zh-CN" kern="100" dirty="0">
                <a:latin typeface="Times New Roman" panose="02020603050405020304" pitchFamily="18" charset="0"/>
              </a:rPr>
              <a:t>迭代函数</a:t>
            </a:r>
            <a:r>
              <a:rPr lang="en-US" altLang="zh-CN" kern="100" dirty="0">
                <a:latin typeface="Times New Roman" panose="02020603050405020304" pitchFamily="18" charset="0"/>
              </a:rPr>
              <a:t>3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y=x.^4+2*x.^2-3;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function y=fai4(x)   %</a:t>
            </a:r>
            <a:r>
              <a:rPr lang="zh-CN" altLang="zh-CN" kern="100" dirty="0">
                <a:latin typeface="Times New Roman" panose="02020603050405020304" pitchFamily="18" charset="0"/>
              </a:rPr>
              <a:t>迭代函数</a:t>
            </a:r>
            <a:r>
              <a:rPr lang="en-US" altLang="zh-CN" kern="100" dirty="0">
                <a:latin typeface="Times New Roman" panose="02020603050405020304" pitchFamily="18" charset="0"/>
              </a:rPr>
              <a:t>4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y=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sqrt</a:t>
            </a:r>
            <a:r>
              <a:rPr lang="en-US" altLang="zh-CN" kern="100" dirty="0">
                <a:latin typeface="Times New Roman" panose="02020603050405020304" pitchFamily="18" charset="0"/>
              </a:rPr>
              <a:t>((x+3-x.^4)/2);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function y=fai5(x)   %</a:t>
            </a:r>
            <a:r>
              <a:rPr lang="zh-CN" altLang="zh-CN" kern="100" dirty="0">
                <a:latin typeface="Times New Roman" panose="02020603050405020304" pitchFamily="18" charset="0"/>
              </a:rPr>
              <a:t>迭代函数</a:t>
            </a:r>
            <a:r>
              <a:rPr lang="en-US" altLang="zh-CN" kern="100" dirty="0">
                <a:latin typeface="Times New Roman" panose="02020603050405020304" pitchFamily="18" charset="0"/>
              </a:rPr>
              <a:t>5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y=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sqrt</a:t>
            </a:r>
            <a:r>
              <a:rPr lang="en-US" altLang="zh-CN" kern="100" dirty="0">
                <a:latin typeface="Times New Roman" panose="02020603050405020304" pitchFamily="18" charset="0"/>
              </a:rPr>
              <a:t>((x.^2+x+3-x.^4)/3);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4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171</TotalTime>
  <Words>794</Words>
  <Application>Microsoft Office PowerPoint</Application>
  <PresentationFormat>全屏显示(4:3)</PresentationFormat>
  <Paragraphs>137</Paragraphs>
  <Slides>20</Slides>
  <Notes>19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Arial</vt:lpstr>
      <vt:lpstr>Calibri</vt:lpstr>
      <vt:lpstr>Corbel</vt:lpstr>
      <vt:lpstr>Times New Roman</vt:lpstr>
      <vt:lpstr>Wingdings</vt:lpstr>
      <vt:lpstr>光谱</vt:lpstr>
      <vt:lpstr>文档</vt:lpstr>
      <vt:lpstr>Equation</vt:lpstr>
      <vt:lpstr>第四讲 函数方程求根</vt:lpstr>
      <vt:lpstr>一、求根方法</vt:lpstr>
      <vt:lpstr>1、二分法</vt:lpstr>
      <vt:lpstr>二分法模块</vt:lpstr>
      <vt:lpstr>二分法模块</vt:lpstr>
      <vt:lpstr>2、基本迭代法</vt:lpstr>
      <vt:lpstr>基本迭代法模块</vt:lpstr>
      <vt:lpstr>例题：基本迭代法</vt:lpstr>
      <vt:lpstr>例题：基本迭代法</vt:lpstr>
      <vt:lpstr>例题：根据图4.2分析收敛性</vt:lpstr>
      <vt:lpstr>3、Newton法</vt:lpstr>
      <vt:lpstr>Newton法模块</vt:lpstr>
      <vt:lpstr>例题：Newton法收敛性</vt:lpstr>
      <vt:lpstr>4、割线法</vt:lpstr>
      <vt:lpstr>割线法模块</vt:lpstr>
      <vt:lpstr>二、收敛速度与收敛域</vt:lpstr>
      <vt:lpstr>估计收敛速度与收敛域</vt:lpstr>
      <vt:lpstr>MATLAB命令（P67）</vt:lpstr>
      <vt:lpstr>课堂练习：P60练习4.7</vt:lpstr>
      <vt:lpstr>课堂练习：P60练习4.7</vt:lpstr>
    </vt:vector>
  </TitlesOfParts>
  <Company>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fhy301</cp:lastModifiedBy>
  <cp:revision>163</cp:revision>
  <dcterms:created xsi:type="dcterms:W3CDTF">2021-02-14T03:07:00Z</dcterms:created>
  <dcterms:modified xsi:type="dcterms:W3CDTF">2021-06-11T09:42:29Z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