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80" r:id="rId18"/>
    <p:sldId id="282" r:id="rId19"/>
    <p:sldId id="283" r:id="rId20"/>
    <p:sldId id="284" r:id="rId21"/>
    <p:sldId id="279" r:id="rId2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090" y="77"/>
      </p:cViewPr>
      <p:guideLst>
        <p:guide orient="horz" pos="213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2021-06-12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96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41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368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136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695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129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203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450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438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693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139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767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135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006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531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78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513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812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850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79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3788" y="28416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85800" y="1905000"/>
            <a:ext cx="7772400" cy="4191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2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2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latin typeface="Times New Roman" panose="02020603050405020304" pitchFamily="124" charset="0"/>
              </a:rPr>
              <a:t>‹#›</a:t>
            </a:fld>
            <a:endParaRPr lang="en-US" altLang="zh-CN" dirty="0">
              <a:latin typeface="Times New Roman" panose="02020603050405020304" pitchFamily="12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3788" y="28416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05000"/>
            <a:ext cx="3810000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2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2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latin typeface="Times New Roman" panose="02020603050405020304" pitchFamily="124" charset="0"/>
              </a:rPr>
              <a:t>‹#›</a:t>
            </a:fld>
            <a:endParaRPr lang="en-US" altLang="zh-CN" dirty="0">
              <a:latin typeface="Times New Roman" panose="02020603050405020304" pitchFamily="12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21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1080" indent="-34480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8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530" indent="-34480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430" indent="-3448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9.w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2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2.w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2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wmf"/><Relationship Id="rId11" Type="http://schemas.openxmlformats.org/officeDocument/2006/relationships/image" Target="../media/image41.png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0.png"/><Relationship Id="rId4" Type="http://schemas.openxmlformats.org/officeDocument/2006/relationships/image" Target="../media/image2.emf"/><Relationship Id="rId9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2.emf"/><Relationship Id="rId5" Type="http://schemas.openxmlformats.org/officeDocument/2006/relationships/package" Target="../embeddings/Microsoft_Word___1.docx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w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2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w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8.w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.emf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5.w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第六讲 数据插值法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6205" y="1545385"/>
            <a:ext cx="7754112" cy="484632"/>
          </a:xfrm>
        </p:spPr>
        <p:txBody>
          <a:bodyPr/>
          <a:lstStyle/>
          <a:p>
            <a:pPr marL="285750" indent="-285750">
              <a:buFont typeface="Arial" panose="020B0604020202020204"/>
              <a:buChar char="•"/>
            </a:pPr>
            <a:r>
              <a:rPr kumimoji="1" lang="zh-CN" altLang="en-US" dirty="0" smtClean="0"/>
              <a:t>基本多项式插值方法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99542" y="2760045"/>
            <a:ext cx="65571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3200" b="1" dirty="0" smtClean="0"/>
              <a:t>基本</a:t>
            </a:r>
            <a:r>
              <a:rPr kumimoji="1" lang="en-US" altLang="zh-CN" sz="3200" b="1" dirty="0" smtClean="0"/>
              <a:t>Lagrange </a:t>
            </a:r>
            <a:r>
              <a:rPr kumimoji="1" lang="zh-CN" altLang="en-US" sz="3200" b="1" dirty="0" smtClean="0"/>
              <a:t>插值</a:t>
            </a:r>
            <a:endParaRPr kumimoji="1" lang="en-US" altLang="zh-CN" sz="3200" b="1" dirty="0" smtClean="0"/>
          </a:p>
          <a:p>
            <a:pPr marL="342900" indent="-342900">
              <a:buAutoNum type="arabicPeriod"/>
            </a:pPr>
            <a:r>
              <a:rPr kumimoji="1" lang="en-US" altLang="zh-CN" sz="3200" b="1" dirty="0" smtClean="0"/>
              <a:t>Newton </a:t>
            </a:r>
            <a:r>
              <a:rPr kumimoji="1" lang="zh-CN" altLang="en-US" sz="3200" b="1" dirty="0" smtClean="0"/>
              <a:t>插值</a:t>
            </a:r>
            <a:endParaRPr kumimoji="1" lang="en-US" altLang="zh-CN" sz="3200" b="1" dirty="0" smtClean="0"/>
          </a:p>
          <a:p>
            <a:pPr marL="342900" indent="-342900">
              <a:buAutoNum type="arabicPeriod"/>
            </a:pPr>
            <a:r>
              <a:rPr kumimoji="1" lang="zh-CN" altLang="en-US" sz="3200" b="1" dirty="0" smtClean="0"/>
              <a:t>两点三次</a:t>
            </a:r>
            <a:r>
              <a:rPr kumimoji="1" lang="en-US" altLang="zh-CN" sz="3200" b="1" dirty="0" err="1" smtClean="0"/>
              <a:t>Hermite</a:t>
            </a:r>
            <a:r>
              <a:rPr kumimoji="1" lang="zh-CN" altLang="en-US" sz="3200" b="1" dirty="0" smtClean="0"/>
              <a:t>插值</a:t>
            </a:r>
            <a:endParaRPr kumimoji="1" lang="en-US" altLang="zh-CN" sz="3200" b="1" dirty="0" smtClean="0"/>
          </a:p>
          <a:p>
            <a:pPr marL="342900" indent="-342900">
              <a:buAutoNum type="arabicPeriod"/>
            </a:pPr>
            <a:r>
              <a:rPr kumimoji="1" lang="zh-CN" altLang="en-US" sz="3200" b="1" dirty="0" smtClean="0"/>
              <a:t>分段线性插值</a:t>
            </a:r>
            <a:endParaRPr kumimoji="1" lang="en-US" altLang="zh-CN" sz="3200" b="1" dirty="0" smtClean="0"/>
          </a:p>
          <a:p>
            <a:pPr marL="342900" indent="-342900">
              <a:buAutoNum type="arabicPeriod"/>
            </a:pPr>
            <a:r>
              <a:rPr kumimoji="1" lang="zh-CN" altLang="en-US" sz="3200" b="1" dirty="0" smtClean="0"/>
              <a:t>分段三次</a:t>
            </a:r>
            <a:r>
              <a:rPr kumimoji="1" lang="en-US" altLang="zh-CN" sz="3200" b="1" dirty="0" err="1" smtClean="0"/>
              <a:t>Hermite</a:t>
            </a:r>
            <a:r>
              <a:rPr kumimoji="1" lang="zh-CN" altLang="en-US" sz="3200" b="1" dirty="0" smtClean="0"/>
              <a:t>插值</a:t>
            </a:r>
            <a:endParaRPr kumimoji="1"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148962" y="641419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中国矿业大学 数学学院</a:t>
            </a:r>
            <a:endParaRPr kumimoji="1" lang="zh-CN" altLang="en-US" dirty="0"/>
          </a:p>
        </p:txBody>
      </p:sp>
      <p:pic>
        <p:nvPicPr>
          <p:cNvPr id="8" name="图片 7" descr="logo数学学院(201905终稿)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dirty="0" smtClean="0"/>
              <a:t>2.4  </a:t>
            </a:r>
            <a:r>
              <a:rPr kumimoji="1" lang="zh-CN" altLang="en-US" dirty="0" smtClean="0"/>
              <a:t>分段线性插值</a:t>
            </a:r>
            <a:endParaRPr kumimoji="1" lang="zh-CN" altLang="en-US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5610" y="1864360"/>
            <a:ext cx="8422640" cy="10709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None/>
            </a:pPr>
            <a:r>
              <a:rPr sz="2400" dirty="0">
                <a:sym typeface="+mn-ea"/>
              </a:rPr>
              <a:t>这种插值是将插值条件</a:t>
            </a:r>
            <a:r>
              <a:rPr lang="en-US" sz="2400" dirty="0">
                <a:sym typeface="+mn-ea"/>
              </a:rPr>
              <a:t> (6.11) </a:t>
            </a:r>
            <a:r>
              <a:rPr sz="2400" dirty="0">
                <a:sym typeface="+mn-ea"/>
              </a:rPr>
              <a:t>中相邻结点</a:t>
            </a:r>
            <a:r>
              <a:rPr lang="en-US" sz="2400" dirty="0">
                <a:sym typeface="+mn-ea"/>
              </a:rPr>
              <a:t> (x</a:t>
            </a:r>
            <a:r>
              <a:rPr lang="en-US" sz="2400" baseline="-25000" dirty="0">
                <a:sym typeface="+mn-ea"/>
              </a:rPr>
              <a:t>i</a:t>
            </a:r>
            <a:r>
              <a:rPr lang="en-US" sz="2400" dirty="0">
                <a:sym typeface="+mn-ea"/>
              </a:rPr>
              <a:t>, y</a:t>
            </a:r>
            <a:r>
              <a:rPr lang="en-US" sz="2400" baseline="-25000" dirty="0">
                <a:sym typeface="+mn-ea"/>
              </a:rPr>
              <a:t>i</a:t>
            </a:r>
            <a:r>
              <a:rPr lang="en-US" sz="2400" dirty="0">
                <a:sym typeface="+mn-ea"/>
              </a:rPr>
              <a:t>) </a:t>
            </a:r>
            <a:r>
              <a:rPr lang="zh-CN" altLang="en-US" sz="2400" dirty="0">
                <a:sym typeface="+mn-ea"/>
              </a:rPr>
              <a:t>用直线段相连，这样在不同小区间上为不同的直线段，这种插值就是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分段线性插值</a:t>
            </a:r>
            <a:r>
              <a:rPr lang="zh-CN" altLang="en-US" sz="2400" dirty="0">
                <a:sym typeface="+mn-ea"/>
              </a:rPr>
              <a:t>。</a:t>
            </a:r>
          </a:p>
          <a:p>
            <a:pPr indent="0">
              <a:buNone/>
            </a:pPr>
            <a:r>
              <a:rPr lang="zh-CN" altLang="en-US" sz="2400" dirty="0">
                <a:sym typeface="+mn-ea"/>
              </a:rPr>
              <a:t>在每个小区间上表达式为</a:t>
            </a:r>
          </a:p>
          <a:p>
            <a:pPr indent="0">
              <a:buNone/>
            </a:pPr>
            <a:endParaRPr lang="zh-CN" altLang="en-US" sz="2400" dirty="0">
              <a:sym typeface="+mn-ea"/>
            </a:endParaRPr>
          </a:p>
          <a:p>
            <a:pPr indent="0" algn="r">
              <a:buNone/>
            </a:pPr>
            <a:r>
              <a:rPr lang="en-US" altLang="zh-CN" sz="2400" dirty="0">
                <a:sym typeface="+mn-ea"/>
              </a:rPr>
              <a:t>(6.23)</a:t>
            </a:r>
          </a:p>
          <a:p>
            <a:pPr indent="0" algn="just">
              <a:buNone/>
            </a:pPr>
            <a:r>
              <a:rPr lang="zh-CN" altLang="en-US" sz="2400" dirty="0">
                <a:sym typeface="+mn-ea"/>
              </a:rPr>
              <a:t>令</a:t>
            </a:r>
          </a:p>
          <a:p>
            <a:pPr indent="0" algn="just">
              <a:buNone/>
            </a:pPr>
            <a:endParaRPr lang="en-US" altLang="zh-CN" sz="2400" dirty="0">
              <a:sym typeface="+mn-ea"/>
            </a:endParaRPr>
          </a:p>
          <a:p>
            <a:pPr indent="0" algn="just">
              <a:buNone/>
            </a:pPr>
            <a:r>
              <a:rPr lang="zh-CN" altLang="en-US" sz="2400" dirty="0">
                <a:sym typeface="+mn-ea"/>
              </a:rPr>
              <a:t>则有</a:t>
            </a:r>
          </a:p>
          <a:p>
            <a:pPr indent="0" algn="r">
              <a:buNone/>
            </a:pPr>
            <a:r>
              <a:rPr lang="en-US" altLang="zh-CN" sz="2400" dirty="0">
                <a:sym typeface="+mn-ea"/>
              </a:rPr>
              <a:t>(6.24)</a:t>
            </a:r>
            <a:endParaRPr lang="zh-CN" altLang="en-US" sz="2400" dirty="0">
              <a:sym typeface="+mn-ea"/>
            </a:endParaRPr>
          </a:p>
          <a:p>
            <a:pPr indent="0" algn="just">
              <a:buNone/>
            </a:pPr>
            <a:endParaRPr lang="en-US" altLang="zh-CN" sz="2400" dirty="0">
              <a:sym typeface="+mn-ea"/>
            </a:endParaRPr>
          </a:p>
          <a:p>
            <a:pPr indent="0" algn="just">
              <a:buNone/>
            </a:pP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MATLAB Code:</a:t>
            </a:r>
            <a:r>
              <a:rPr lang="en-US" altLang="zh-CN" sz="2400" dirty="0">
                <a:sym typeface="+mn-ea"/>
              </a:rPr>
              <a:t> Page_106  cpiece_linear_interp.m</a:t>
            </a:r>
            <a:endParaRPr lang="zh-CN" altLang="zh-CN" sz="2400" dirty="0">
              <a:sym typeface="+mn-ea"/>
            </a:endParaRPr>
          </a:p>
          <a:p>
            <a:pPr indent="0" algn="just">
              <a:buNone/>
            </a:pPr>
            <a:endParaRPr lang="zh-CN" altLang="zh-CN" sz="2400" dirty="0">
              <a:sym typeface="+mn-ea"/>
            </a:endParaRPr>
          </a:p>
          <a:p>
            <a:pPr indent="0" algn="just">
              <a:buNone/>
            </a:pPr>
            <a:endParaRPr lang="zh-CN" altLang="en-US" sz="2400" dirty="0">
              <a:sym typeface="+mn-ea"/>
            </a:endParaRPr>
          </a:p>
          <a:p>
            <a:pPr indent="0" algn="r">
              <a:buNone/>
            </a:pPr>
            <a:endParaRPr lang="en-US" altLang="zh-CN" sz="2400" dirty="0">
              <a:sym typeface="+mn-ea"/>
            </a:endParaRPr>
          </a:p>
          <a:p>
            <a:pPr indent="0" algn="r">
              <a:buNone/>
            </a:pPr>
            <a:endParaRPr lang="zh-CN" altLang="zh-CN" sz="2400" dirty="0">
              <a:sym typeface="+mn-ea"/>
            </a:endParaRPr>
          </a:p>
          <a:p>
            <a:pPr indent="0">
              <a:buNone/>
            </a:pPr>
            <a:endParaRPr lang="zh-CN" altLang="zh-CN" sz="2400" dirty="0">
              <a:sym typeface="+mn-ea"/>
            </a:endParaRPr>
          </a:p>
          <a:p>
            <a:pPr indent="0" algn="r">
              <a:buNone/>
            </a:pPr>
            <a:endParaRPr lang="en-US" altLang="zh-CN" dirty="0">
              <a:sym typeface="+mn-ea"/>
            </a:endParaRPr>
          </a:p>
          <a:p>
            <a:pPr indent="0" algn="just">
              <a:buNone/>
            </a:pPr>
            <a:endParaRPr lang="en-US" altLang="zh-CN" sz="2400"/>
          </a:p>
          <a:p>
            <a:pPr indent="0" algn="just">
              <a:buNone/>
            </a:pPr>
            <a:endParaRPr lang="zh-CN" altLang="en-US" sz="2400"/>
          </a:p>
          <a:p>
            <a:pPr indent="0" algn="just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</p:txBody>
      </p:sp>
      <p:graphicFrame>
        <p:nvGraphicFramePr>
          <p:cNvPr id="5" name="对象 -21474817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549762"/>
              </p:ext>
            </p:extLst>
          </p:nvPr>
        </p:nvGraphicFramePr>
        <p:xfrm>
          <a:off x="2039620" y="3427730"/>
          <a:ext cx="4853305" cy="770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公式" r:id="rId5" imgW="2717800" imgH="431800" progId="Equation.3">
                  <p:embed/>
                </p:oleObj>
              </mc:Choice>
              <mc:Fallback>
                <p:oleObj name="公式" r:id="rId5" imgW="2717800" imgH="431800" progId="Equation.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39620" y="3427730"/>
                        <a:ext cx="4853305" cy="7702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1782"/>
          <p:cNvGraphicFramePr>
            <a:graphicFrameLocks noChangeAspect="1"/>
          </p:cNvGraphicFramePr>
          <p:nvPr/>
        </p:nvGraphicFramePr>
        <p:xfrm>
          <a:off x="2496185" y="4333240"/>
          <a:ext cx="347789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r:id="rId7" imgW="1905000" imgH="431800" progId="Equation.DSMT4">
                  <p:embed/>
                </p:oleObj>
              </mc:Choice>
              <mc:Fallback>
                <p:oleObj r:id="rId7" imgW="1905000" imgH="431800" progId="Equation.DSMT4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96185" y="4333240"/>
                        <a:ext cx="3477895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-2147481781"/>
          <p:cNvGraphicFramePr>
            <a:graphicFrameLocks noChangeAspect="1"/>
          </p:cNvGraphicFramePr>
          <p:nvPr/>
        </p:nvGraphicFramePr>
        <p:xfrm>
          <a:off x="895985" y="5160010"/>
          <a:ext cx="649541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r:id="rId9" imgW="3556000" imgH="431800" progId="Equation.DSMT4">
                  <p:embed/>
                </p:oleObj>
              </mc:Choice>
              <mc:Fallback>
                <p:oleObj r:id="rId9" imgW="3556000" imgH="431800" progId="Equation.DSMT4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5985" y="5160010"/>
                        <a:ext cx="6495415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dirty="0" smtClean="0"/>
              <a:t>2.5  </a:t>
            </a:r>
            <a:r>
              <a:rPr kumimoji="1" lang="zh-CN" altLang="en-US" dirty="0" smtClean="0"/>
              <a:t>分段三次</a:t>
            </a:r>
            <a:r>
              <a:rPr kumimoji="1" lang="en-US" altLang="zh-CN" dirty="0" smtClean="0"/>
              <a:t>Hermite</a:t>
            </a:r>
            <a:r>
              <a:rPr kumimoji="1" lang="zh-CN" altLang="en-US" dirty="0" smtClean="0"/>
              <a:t>插值</a:t>
            </a:r>
            <a:endParaRPr kumimoji="1" lang="zh-CN" altLang="en-US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5610" y="1864360"/>
            <a:ext cx="8422640" cy="103403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None/>
            </a:pPr>
            <a:r>
              <a:rPr sz="2400" dirty="0">
                <a:sym typeface="+mn-ea"/>
              </a:rPr>
              <a:t>将插值</a:t>
            </a:r>
            <a:r>
              <a:rPr lang="zh-CN" sz="2400" dirty="0">
                <a:sym typeface="+mn-ea"/>
              </a:rPr>
              <a:t>节点处一阶导数值也作为插值数据，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插值条件</a:t>
            </a:r>
            <a:r>
              <a:rPr lang="zh-CN" altLang="en-US" sz="2400" dirty="0">
                <a:sym typeface="+mn-ea"/>
              </a:rPr>
              <a:t>为</a:t>
            </a:r>
          </a:p>
          <a:p>
            <a:pPr indent="0">
              <a:buNone/>
            </a:pPr>
            <a:endParaRPr lang="zh-CN" altLang="en-US" sz="2400" dirty="0">
              <a:sym typeface="+mn-ea"/>
            </a:endParaRPr>
          </a:p>
          <a:p>
            <a:pPr indent="0" algn="r">
              <a:buNone/>
            </a:pPr>
            <a:r>
              <a:rPr lang="en-US" altLang="zh-CN" sz="2400" dirty="0">
                <a:sym typeface="+mn-ea"/>
              </a:rPr>
              <a:t>(6.25)</a:t>
            </a:r>
          </a:p>
          <a:p>
            <a:pPr indent="0" algn="just">
              <a:buNone/>
            </a:pPr>
            <a:endParaRPr lang="en-US" altLang="zh-CN" sz="2400" dirty="0">
              <a:sym typeface="+mn-ea"/>
            </a:endParaRPr>
          </a:p>
          <a:p>
            <a:pPr indent="0" algn="just">
              <a:buNone/>
            </a:pPr>
            <a:endParaRPr lang="en-US" altLang="zh-CN" sz="2400" dirty="0">
              <a:sym typeface="+mn-ea"/>
            </a:endParaRPr>
          </a:p>
          <a:p>
            <a:pPr indent="0" algn="just">
              <a:buNone/>
            </a:pP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分段三次Hermite插值多项式</a:t>
            </a:r>
            <a:r>
              <a:rPr lang="zh-CN" altLang="en-US" sz="2400" dirty="0">
                <a:sym typeface="+mn-ea"/>
              </a:rPr>
              <a:t>在小区间</a:t>
            </a:r>
            <a:r>
              <a:rPr lang="en-US" altLang="zh-CN" sz="2400" dirty="0">
                <a:sym typeface="+mn-ea"/>
              </a:rPr>
              <a:t>[x</a:t>
            </a:r>
            <a:r>
              <a:rPr lang="en-US" altLang="zh-CN" sz="2400" baseline="-25000" dirty="0">
                <a:sym typeface="+mn-ea"/>
              </a:rPr>
              <a:t>i</a:t>
            </a:r>
            <a:r>
              <a:rPr lang="en-US" altLang="zh-CN" sz="2400" dirty="0">
                <a:sym typeface="+mn-ea"/>
              </a:rPr>
              <a:t>, x</a:t>
            </a:r>
            <a:r>
              <a:rPr lang="en-US" altLang="zh-CN" sz="2400" baseline="-25000" dirty="0">
                <a:sym typeface="+mn-ea"/>
              </a:rPr>
              <a:t>i+1</a:t>
            </a:r>
            <a:r>
              <a:rPr lang="en-US" altLang="zh-CN" sz="2400" dirty="0">
                <a:sym typeface="+mn-ea"/>
              </a:rPr>
              <a:t>]</a:t>
            </a:r>
            <a:r>
              <a:rPr lang="zh-CN" altLang="en-US" sz="2400" dirty="0">
                <a:sym typeface="+mn-ea"/>
              </a:rPr>
              <a:t>的表达式为</a:t>
            </a:r>
          </a:p>
          <a:p>
            <a:pPr indent="0" algn="just">
              <a:buNone/>
            </a:pPr>
            <a:endParaRPr lang="en-US" altLang="zh-CN" sz="2400" dirty="0">
              <a:sym typeface="+mn-ea"/>
            </a:endParaRPr>
          </a:p>
          <a:p>
            <a:pPr indent="0" algn="r">
              <a:buNone/>
            </a:pPr>
            <a:r>
              <a:rPr lang="en-US" altLang="zh-CN" sz="2400" dirty="0">
                <a:sym typeface="+mn-ea"/>
              </a:rPr>
              <a:t>(6.26)</a:t>
            </a:r>
          </a:p>
          <a:p>
            <a:pPr indent="0" algn="just">
              <a:buNone/>
            </a:pPr>
            <a:endParaRPr lang="zh-CN" altLang="zh-CN" sz="2400" dirty="0">
              <a:sym typeface="+mn-ea"/>
            </a:endParaRPr>
          </a:p>
          <a:p>
            <a:pPr indent="0" algn="just">
              <a:buNone/>
            </a:pPr>
            <a:r>
              <a:rPr lang="zh-CN" altLang="zh-CN" sz="2400" dirty="0">
                <a:sym typeface="+mn-ea"/>
              </a:rPr>
              <a:t>其中</a:t>
            </a:r>
            <a:r>
              <a:rPr lang="en-US" altLang="zh-CN" sz="2400" dirty="0">
                <a:sym typeface="+mn-ea"/>
              </a:rPr>
              <a:t>                       </a:t>
            </a:r>
            <a:r>
              <a:rPr lang="zh-CN" altLang="zh-CN" sz="2400" dirty="0">
                <a:sym typeface="+mn-ea"/>
              </a:rPr>
              <a:t>，</a:t>
            </a:r>
            <a:r>
              <a:rPr lang="zh-CN" altLang="en-US" sz="2400" dirty="0">
                <a:sym typeface="+mn-ea"/>
              </a:rPr>
              <a:t>且</a:t>
            </a:r>
            <a:r>
              <a:rPr lang="zh-CN" altLang="zh-CN" sz="2400" dirty="0">
                <a:sym typeface="+mn-ea"/>
              </a:rPr>
              <a:t>基函数为</a:t>
            </a:r>
            <a:endParaRPr lang="zh-CN" altLang="en-US" sz="2400" dirty="0">
              <a:sym typeface="+mn-ea"/>
            </a:endParaRPr>
          </a:p>
          <a:p>
            <a:pPr indent="0" algn="just">
              <a:buNone/>
            </a:pPr>
            <a:endParaRPr lang="zh-CN" altLang="en-US" sz="2400" dirty="0">
              <a:sym typeface="+mn-ea"/>
            </a:endParaRPr>
          </a:p>
          <a:p>
            <a:pPr indent="0" algn="r">
              <a:buNone/>
            </a:pPr>
            <a:r>
              <a:rPr lang="en-US" altLang="zh-CN" sz="2400" dirty="0">
                <a:sym typeface="+mn-ea"/>
              </a:rPr>
              <a:t>(6.22)</a:t>
            </a:r>
            <a:endParaRPr lang="zh-CN" altLang="en-US" sz="2400" dirty="0">
              <a:sym typeface="+mn-ea"/>
            </a:endParaRPr>
          </a:p>
          <a:p>
            <a:pPr indent="0" algn="just">
              <a:buNone/>
            </a:pPr>
            <a:endParaRPr lang="zh-CN" altLang="en-US" sz="2400" dirty="0">
              <a:sym typeface="+mn-ea"/>
            </a:endParaRPr>
          </a:p>
          <a:p>
            <a:pPr indent="0" algn="r">
              <a:buNone/>
            </a:pPr>
            <a:endParaRPr lang="en-US" altLang="zh-CN" sz="2400" dirty="0">
              <a:sym typeface="+mn-ea"/>
            </a:endParaRPr>
          </a:p>
          <a:p>
            <a:pPr indent="0" algn="r">
              <a:buNone/>
            </a:pPr>
            <a:endParaRPr lang="zh-CN" altLang="zh-CN" sz="2400" dirty="0">
              <a:sym typeface="+mn-ea"/>
            </a:endParaRPr>
          </a:p>
          <a:p>
            <a:pPr indent="0">
              <a:buNone/>
            </a:pPr>
            <a:endParaRPr lang="zh-CN" altLang="zh-CN" sz="2400" dirty="0">
              <a:sym typeface="+mn-ea"/>
            </a:endParaRPr>
          </a:p>
          <a:p>
            <a:pPr indent="0" algn="r">
              <a:buNone/>
            </a:pPr>
            <a:endParaRPr lang="en-US" altLang="zh-CN" dirty="0">
              <a:sym typeface="+mn-ea"/>
            </a:endParaRPr>
          </a:p>
          <a:p>
            <a:pPr indent="0" algn="just">
              <a:buNone/>
            </a:pPr>
            <a:endParaRPr lang="en-US" altLang="zh-CN" sz="2400"/>
          </a:p>
          <a:p>
            <a:pPr indent="0" algn="just">
              <a:buNone/>
            </a:pPr>
            <a:endParaRPr lang="zh-CN" altLang="en-US" sz="2400"/>
          </a:p>
          <a:p>
            <a:pPr indent="0" algn="just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</p:txBody>
      </p:sp>
      <p:graphicFrame>
        <p:nvGraphicFramePr>
          <p:cNvPr id="5" name="对象 -2147481780"/>
          <p:cNvGraphicFramePr>
            <a:graphicFrameLocks noChangeAspect="1"/>
          </p:cNvGraphicFramePr>
          <p:nvPr/>
        </p:nvGraphicFramePr>
        <p:xfrm>
          <a:off x="1903095" y="2416810"/>
          <a:ext cx="4192270" cy="96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r:id="rId5" imgW="2095500" imgH="482600" progId="Equation.DSMT4">
                  <p:embed/>
                </p:oleObj>
              </mc:Choice>
              <mc:Fallback>
                <p:oleObj r:id="rId5" imgW="2095500" imgH="482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3095" y="2416810"/>
                        <a:ext cx="4192270" cy="9645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1778"/>
          <p:cNvGraphicFramePr>
            <a:graphicFrameLocks noChangeAspect="1"/>
          </p:cNvGraphicFramePr>
          <p:nvPr/>
        </p:nvGraphicFramePr>
        <p:xfrm>
          <a:off x="546735" y="4227830"/>
          <a:ext cx="7163435" cy="743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r:id="rId7" imgW="4648200" imgH="482600" progId="Equation.DSMT4">
                  <p:embed/>
                </p:oleObj>
              </mc:Choice>
              <mc:Fallback>
                <p:oleObj r:id="rId7" imgW="4648200" imgH="4826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6735" y="4227830"/>
                        <a:ext cx="7163435" cy="7435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-2147481777"/>
          <p:cNvGraphicFramePr>
            <a:graphicFrameLocks noChangeAspect="1"/>
          </p:cNvGraphicFramePr>
          <p:nvPr/>
        </p:nvGraphicFramePr>
        <p:xfrm>
          <a:off x="1334770" y="5177155"/>
          <a:ext cx="140906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r:id="rId9" imgW="749300" imgH="228600" progId="Equation.DSMT4">
                  <p:embed/>
                </p:oleObj>
              </mc:Choice>
              <mc:Fallback>
                <p:oleObj r:id="rId9" imgW="749300" imgH="228600" progId="Equation.DSMT4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34770" y="5177155"/>
                        <a:ext cx="1409065" cy="4273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-2147481785"/>
          <p:cNvGraphicFramePr>
            <a:graphicFrameLocks noChangeAspect="1"/>
          </p:cNvGraphicFramePr>
          <p:nvPr/>
        </p:nvGraphicFramePr>
        <p:xfrm>
          <a:off x="1577975" y="5796280"/>
          <a:ext cx="5564505" cy="565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r:id="rId11" imgW="2425700" imgH="241300" progId="Equation.DSMT4">
                  <p:embed/>
                </p:oleObj>
              </mc:Choice>
              <mc:Fallback>
                <p:oleObj r:id="rId11" imgW="2425700" imgH="2413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77975" y="5796280"/>
                        <a:ext cx="5564505" cy="5657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dirty="0" smtClean="0"/>
              <a:t>2.5  </a:t>
            </a:r>
            <a:r>
              <a:rPr kumimoji="1" lang="zh-CN" altLang="en-US" dirty="0" smtClean="0"/>
              <a:t>分段三次</a:t>
            </a:r>
            <a:r>
              <a:rPr kumimoji="1" lang="en-US" altLang="zh-CN" dirty="0" smtClean="0"/>
              <a:t>Hermite</a:t>
            </a:r>
            <a:r>
              <a:rPr kumimoji="1" lang="zh-CN" altLang="en-US" dirty="0" smtClean="0"/>
              <a:t>插值</a:t>
            </a:r>
            <a:endParaRPr kumimoji="1" lang="zh-CN" altLang="en-US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5610" y="1864360"/>
            <a:ext cx="8422640" cy="110788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None/>
            </a:pPr>
            <a:r>
              <a:rPr lang="zh-CN" altLang="en-US" sz="2400" dirty="0">
                <a:sym typeface="+mn-ea"/>
              </a:rPr>
              <a:t>令</a:t>
            </a:r>
          </a:p>
          <a:p>
            <a:pPr indent="0">
              <a:buNone/>
            </a:pPr>
            <a:endParaRPr lang="zh-CN" altLang="en-US" sz="2400" dirty="0">
              <a:sym typeface="+mn-ea"/>
            </a:endParaRPr>
          </a:p>
          <a:p>
            <a:pPr indent="0" algn="r">
              <a:buNone/>
            </a:pPr>
            <a:r>
              <a:rPr lang="en-US" altLang="zh-CN" sz="2400" dirty="0">
                <a:sym typeface="+mn-ea"/>
              </a:rPr>
              <a:t>(6.27)</a:t>
            </a:r>
          </a:p>
          <a:p>
            <a:pPr indent="0" algn="just">
              <a:buNone/>
            </a:pPr>
            <a:endParaRPr lang="en-US" altLang="zh-CN" sz="2400" dirty="0">
              <a:sym typeface="+mn-ea"/>
            </a:endParaRPr>
          </a:p>
          <a:p>
            <a:pPr indent="0" algn="just">
              <a:buNone/>
            </a:pP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分段三次Hermite插值多项式</a:t>
            </a:r>
            <a:r>
              <a:rPr lang="zh-CN" altLang="en-US" sz="2400" dirty="0">
                <a:sym typeface="+mn-ea"/>
              </a:rPr>
              <a:t>(6.26)可变为</a:t>
            </a:r>
          </a:p>
          <a:p>
            <a:pPr indent="0" algn="just">
              <a:buNone/>
            </a:pPr>
            <a:endParaRPr lang="en-US" altLang="zh-CN" sz="2400" dirty="0">
              <a:sym typeface="+mn-ea"/>
            </a:endParaRPr>
          </a:p>
          <a:p>
            <a:pPr indent="0" algn="r">
              <a:buNone/>
            </a:pPr>
            <a:r>
              <a:rPr lang="en-US" altLang="zh-CN" sz="2400" dirty="0">
                <a:sym typeface="+mn-ea"/>
              </a:rPr>
              <a:t>(6.28)</a:t>
            </a:r>
          </a:p>
          <a:p>
            <a:pPr indent="0" algn="r">
              <a:buNone/>
            </a:pPr>
            <a:endParaRPr lang="en-US" altLang="zh-CN" sz="2400" dirty="0">
              <a:sym typeface="+mn-ea"/>
            </a:endParaRPr>
          </a:p>
          <a:p>
            <a:pPr indent="0" algn="just">
              <a:buNone/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基于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(6.27)-(6.28)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MATLAB Code: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Page_107</a:t>
            </a:r>
          </a:p>
          <a:p>
            <a:pPr indent="0" algn="just">
              <a:buNone/>
            </a:pP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 cpiece3_hermite_interp.m</a:t>
            </a:r>
            <a:endParaRPr lang="en-US" altLang="zh-CN" sz="2400" dirty="0">
              <a:sym typeface="+mn-ea"/>
            </a:endParaRPr>
          </a:p>
          <a:p>
            <a:pPr indent="0" algn="just">
              <a:buNone/>
            </a:pPr>
            <a:endParaRPr lang="zh-CN" altLang="zh-CN" sz="2400" dirty="0">
              <a:sym typeface="+mn-ea"/>
            </a:endParaRPr>
          </a:p>
          <a:p>
            <a:pPr indent="0" algn="just">
              <a:buNone/>
            </a:pPr>
            <a:endParaRPr lang="zh-CN" altLang="en-US" sz="2400" dirty="0">
              <a:sym typeface="+mn-ea"/>
            </a:endParaRPr>
          </a:p>
          <a:p>
            <a:pPr indent="0" algn="just">
              <a:buNone/>
            </a:pPr>
            <a:endParaRPr lang="zh-CN" altLang="en-US" sz="2400" dirty="0">
              <a:sym typeface="+mn-ea"/>
            </a:endParaRPr>
          </a:p>
          <a:p>
            <a:pPr indent="0" algn="r">
              <a:buNone/>
            </a:pPr>
            <a:endParaRPr lang="zh-CN" altLang="en-US" sz="2400" dirty="0">
              <a:sym typeface="+mn-ea"/>
            </a:endParaRPr>
          </a:p>
          <a:p>
            <a:pPr indent="0" algn="just">
              <a:buNone/>
            </a:pPr>
            <a:endParaRPr lang="zh-CN" altLang="en-US" sz="2400" dirty="0">
              <a:sym typeface="+mn-ea"/>
            </a:endParaRPr>
          </a:p>
          <a:p>
            <a:pPr indent="0" algn="r">
              <a:buNone/>
            </a:pPr>
            <a:endParaRPr lang="en-US" altLang="zh-CN" sz="2400" dirty="0">
              <a:sym typeface="+mn-ea"/>
            </a:endParaRPr>
          </a:p>
          <a:p>
            <a:pPr indent="0" algn="r">
              <a:buNone/>
            </a:pPr>
            <a:endParaRPr lang="zh-CN" altLang="zh-CN" sz="2400" dirty="0">
              <a:sym typeface="+mn-ea"/>
            </a:endParaRPr>
          </a:p>
          <a:p>
            <a:pPr indent="0">
              <a:buNone/>
            </a:pPr>
            <a:endParaRPr lang="zh-CN" altLang="zh-CN" sz="2400" dirty="0">
              <a:sym typeface="+mn-ea"/>
            </a:endParaRPr>
          </a:p>
          <a:p>
            <a:pPr indent="0" algn="r">
              <a:buNone/>
            </a:pPr>
            <a:endParaRPr lang="en-US" altLang="zh-CN" dirty="0">
              <a:sym typeface="+mn-ea"/>
            </a:endParaRPr>
          </a:p>
          <a:p>
            <a:pPr indent="0" algn="just">
              <a:buNone/>
            </a:pPr>
            <a:endParaRPr lang="en-US" altLang="zh-CN" sz="2400"/>
          </a:p>
          <a:p>
            <a:pPr indent="0" algn="just">
              <a:buNone/>
            </a:pPr>
            <a:endParaRPr lang="zh-CN" altLang="en-US" sz="2400"/>
          </a:p>
          <a:p>
            <a:pPr indent="0" algn="just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</p:txBody>
      </p:sp>
      <p:graphicFrame>
        <p:nvGraphicFramePr>
          <p:cNvPr id="5" name="对象 -2147481776"/>
          <p:cNvGraphicFramePr>
            <a:graphicFrameLocks noChangeAspect="1"/>
          </p:cNvGraphicFramePr>
          <p:nvPr/>
        </p:nvGraphicFramePr>
        <p:xfrm>
          <a:off x="1320165" y="2281555"/>
          <a:ext cx="5793105" cy="930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r:id="rId5" imgW="2692400" imgH="431800" progId="Equation.DSMT4">
                  <p:embed/>
                </p:oleObj>
              </mc:Choice>
              <mc:Fallback>
                <p:oleObj r:id="rId5" imgW="2692400" imgH="431800" progId="Equation.DSMT4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20165" y="2281555"/>
                        <a:ext cx="5793105" cy="9309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1775"/>
          <p:cNvGraphicFramePr>
            <a:graphicFrameLocks noChangeAspect="1"/>
          </p:cNvGraphicFramePr>
          <p:nvPr/>
        </p:nvGraphicFramePr>
        <p:xfrm>
          <a:off x="783590" y="4055745"/>
          <a:ext cx="7152640" cy="47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r:id="rId7" imgW="3771900" imgH="254000" progId="Equation.DSMT4">
                  <p:embed/>
                </p:oleObj>
              </mc:Choice>
              <mc:Fallback>
                <p:oleObj r:id="rId7" imgW="3771900" imgH="254000" progId="Equation.DSMT4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3590" y="4055745"/>
                        <a:ext cx="7152640" cy="4787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dirty="0" smtClean="0"/>
              <a:t>Runge</a:t>
            </a:r>
            <a:r>
              <a:rPr kumimoji="1" lang="zh-CN" altLang="en-US" dirty="0" smtClean="0"/>
              <a:t>现象</a:t>
            </a:r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5610" y="1864360"/>
            <a:ext cx="8422640" cy="12186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插值问题本身是一个数值问题，必然有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误差积累</a:t>
            </a:r>
            <a:r>
              <a:rPr lang="zh-CN" altLang="en-US" sz="2400" dirty="0">
                <a:sym typeface="+mn-ea"/>
              </a:rPr>
              <a:t>问题需要探讨；另一方面，随着插值区间内插值节点的增多，插值多项式也存在着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收敛性</a:t>
            </a:r>
            <a:r>
              <a:rPr lang="zh-CN" altLang="en-US" sz="2400" dirty="0">
                <a:sym typeface="+mn-ea"/>
              </a:rPr>
              <a:t>问题。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插值多项式收敛性不仅与插值多项式求法有关，也与插值节点的选择有关，甚至也与被插函数性态有关，即使是无穷次可导的被插函数，也可能不收敛。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 6.3  </a:t>
            </a:r>
            <a:r>
              <a:rPr lang="zh-CN" altLang="en-US" sz="2400" dirty="0">
                <a:sym typeface="+mn-ea"/>
              </a:rPr>
              <a:t>考虑函数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FF0000"/>
              </a:solidFill>
              <a:sym typeface="+mn-ea"/>
            </a:endParaRPr>
          </a:p>
          <a:p>
            <a:pPr indent="0">
              <a:buNone/>
            </a:pPr>
            <a:r>
              <a:rPr lang="zh-CN" altLang="en-US" sz="2400" dirty="0">
                <a:sym typeface="+mn-ea"/>
              </a:rPr>
              <a:t>将插值区间</a:t>
            </a:r>
            <a:r>
              <a:rPr lang="en-US" altLang="zh-CN" sz="2400" dirty="0">
                <a:sym typeface="+mn-ea"/>
              </a:rPr>
              <a:t>[-1, 1] </a:t>
            </a:r>
            <a:r>
              <a:rPr lang="zh-CN" altLang="en-US" sz="2400" dirty="0">
                <a:sym typeface="+mn-ea"/>
              </a:rPr>
              <a:t>进行</a:t>
            </a:r>
            <a:r>
              <a:rPr lang="en-US" altLang="zh-CN" sz="2400" dirty="0">
                <a:sym typeface="+mn-ea"/>
              </a:rPr>
              <a:t>n</a:t>
            </a:r>
            <a:r>
              <a:rPr lang="zh-CN" altLang="en-US" sz="2400" dirty="0">
                <a:sym typeface="+mn-ea"/>
              </a:rPr>
              <a:t>等分，步长</a:t>
            </a:r>
            <a:r>
              <a:rPr lang="en-US" altLang="zh-CN" sz="2400" dirty="0">
                <a:sym typeface="+mn-ea"/>
              </a:rPr>
              <a:t>h=2/n</a:t>
            </a:r>
            <a:r>
              <a:rPr lang="zh-CN" altLang="en-US" sz="2400" dirty="0">
                <a:sym typeface="+mn-ea"/>
              </a:rPr>
              <a:t>，得到插值节点</a:t>
            </a:r>
          </a:p>
          <a:p>
            <a:pPr indent="0">
              <a:buNone/>
            </a:pPr>
            <a:endParaRPr lang="zh-CN" altLang="en-US" sz="2400" dirty="0">
              <a:sym typeface="+mn-ea"/>
            </a:endParaRPr>
          </a:p>
          <a:p>
            <a:pPr indent="0">
              <a:buNone/>
            </a:pPr>
            <a:endParaRPr lang="zh-CN" altLang="en-US" sz="2400" dirty="0">
              <a:sym typeface="+mn-ea"/>
            </a:endParaRPr>
          </a:p>
          <a:p>
            <a:pPr indent="0" algn="just">
              <a:buNone/>
            </a:pPr>
            <a:endParaRPr lang="en-US" altLang="zh-CN" sz="2400" dirty="0">
              <a:sym typeface="+mn-ea"/>
            </a:endParaRPr>
          </a:p>
          <a:p>
            <a:pPr indent="0" algn="just">
              <a:buNone/>
            </a:pPr>
            <a:endParaRPr lang="zh-CN" altLang="zh-CN" sz="2400" dirty="0">
              <a:sym typeface="+mn-ea"/>
            </a:endParaRPr>
          </a:p>
          <a:p>
            <a:pPr indent="0" algn="just">
              <a:buNone/>
            </a:pPr>
            <a:endParaRPr lang="zh-CN" altLang="en-US" sz="2400" dirty="0">
              <a:sym typeface="+mn-ea"/>
            </a:endParaRPr>
          </a:p>
          <a:p>
            <a:pPr indent="0" algn="just">
              <a:buNone/>
            </a:pPr>
            <a:endParaRPr lang="zh-CN" altLang="en-US" sz="2400" dirty="0">
              <a:sym typeface="+mn-ea"/>
            </a:endParaRPr>
          </a:p>
          <a:p>
            <a:pPr indent="0" algn="r">
              <a:buNone/>
            </a:pPr>
            <a:endParaRPr lang="zh-CN" altLang="en-US" sz="2400" dirty="0">
              <a:sym typeface="+mn-ea"/>
            </a:endParaRPr>
          </a:p>
          <a:p>
            <a:pPr indent="0" algn="just">
              <a:buNone/>
            </a:pPr>
            <a:endParaRPr lang="zh-CN" altLang="en-US" sz="2400" dirty="0">
              <a:sym typeface="+mn-ea"/>
            </a:endParaRPr>
          </a:p>
          <a:p>
            <a:pPr indent="0" algn="r">
              <a:buNone/>
            </a:pPr>
            <a:endParaRPr lang="en-US" altLang="zh-CN" sz="2400" dirty="0">
              <a:sym typeface="+mn-ea"/>
            </a:endParaRPr>
          </a:p>
          <a:p>
            <a:pPr indent="0" algn="r">
              <a:buNone/>
            </a:pPr>
            <a:endParaRPr lang="zh-CN" altLang="zh-CN" sz="2400" dirty="0">
              <a:sym typeface="+mn-ea"/>
            </a:endParaRPr>
          </a:p>
          <a:p>
            <a:pPr indent="0">
              <a:buNone/>
            </a:pPr>
            <a:endParaRPr lang="zh-CN" altLang="zh-CN" sz="2400" dirty="0">
              <a:sym typeface="+mn-ea"/>
            </a:endParaRPr>
          </a:p>
          <a:p>
            <a:pPr indent="0" algn="r">
              <a:buNone/>
            </a:pPr>
            <a:endParaRPr lang="en-US" altLang="zh-CN" dirty="0">
              <a:sym typeface="+mn-ea"/>
            </a:endParaRPr>
          </a:p>
          <a:p>
            <a:pPr indent="0" algn="just">
              <a:buNone/>
            </a:pPr>
            <a:endParaRPr lang="en-US" altLang="zh-CN" sz="2400"/>
          </a:p>
          <a:p>
            <a:pPr indent="0" algn="just">
              <a:buNone/>
            </a:pPr>
            <a:endParaRPr lang="zh-CN" altLang="en-US" sz="2400"/>
          </a:p>
          <a:p>
            <a:pPr indent="0" algn="just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</p:txBody>
      </p:sp>
      <p:graphicFrame>
        <p:nvGraphicFramePr>
          <p:cNvPr id="5" name="对象 -2147481717"/>
          <p:cNvGraphicFramePr>
            <a:graphicFrameLocks noChangeAspect="1"/>
          </p:cNvGraphicFramePr>
          <p:nvPr/>
        </p:nvGraphicFramePr>
        <p:xfrm>
          <a:off x="3066415" y="4451985"/>
          <a:ext cx="3152775" cy="763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r:id="rId5" imgW="1625600" imgH="393700" progId="Equation.DSMT4">
                  <p:embed/>
                </p:oleObj>
              </mc:Choice>
              <mc:Fallback>
                <p:oleObj r:id="rId5" imgW="1625600" imgH="3937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66415" y="4451985"/>
                        <a:ext cx="3152775" cy="7632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1714"/>
          <p:cNvGraphicFramePr>
            <a:graphicFrameLocks noChangeAspect="1"/>
          </p:cNvGraphicFramePr>
          <p:nvPr/>
        </p:nvGraphicFramePr>
        <p:xfrm>
          <a:off x="2886710" y="5771515"/>
          <a:ext cx="3368675" cy="484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r:id="rId7" imgW="1600200" imgH="228600" progId="Equation.DSMT4">
                  <p:embed/>
                </p:oleObj>
              </mc:Choice>
              <mc:Fallback>
                <p:oleObj r:id="rId7" imgW="1600200" imgH="228600" progId="Equation.DSMT4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86710" y="5771515"/>
                        <a:ext cx="3368675" cy="4845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dirty="0" smtClean="0"/>
              <a:t>Runge</a:t>
            </a:r>
            <a:r>
              <a:rPr kumimoji="1" lang="zh-CN" altLang="en-US" dirty="0" smtClean="0"/>
              <a:t>现象</a:t>
            </a:r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5610" y="1864360"/>
            <a:ext cx="8422640" cy="984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2400" dirty="0">
                <a:sym typeface="+mn-ea"/>
              </a:rPr>
              <a:t>以此插值节点和对应的函数值作为插值数据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构造</a:t>
            </a:r>
            <a:r>
              <a:rPr lang="en-US" altLang="zh-CN" sz="2400" dirty="0">
                <a:sym typeface="+mn-ea"/>
              </a:rPr>
              <a:t>Lagrange</a:t>
            </a:r>
            <a:r>
              <a:rPr lang="zh-CN" altLang="en-US" sz="2400" dirty="0">
                <a:sym typeface="+mn-ea"/>
              </a:rPr>
              <a:t>插值多项式</a:t>
            </a:r>
            <a:r>
              <a:rPr lang="en-US" altLang="zh-CN" sz="2400" dirty="0">
                <a:sym typeface="+mn-ea"/>
              </a:rPr>
              <a:t> L</a:t>
            </a:r>
            <a:r>
              <a:rPr lang="en-US" altLang="zh-CN" sz="2400" baseline="-25000" dirty="0">
                <a:sym typeface="+mn-ea"/>
              </a:rPr>
              <a:t>n</a:t>
            </a:r>
            <a:r>
              <a:rPr lang="en-US" altLang="zh-CN" sz="2400" dirty="0">
                <a:sym typeface="+mn-ea"/>
              </a:rPr>
              <a:t>(x)</a:t>
            </a:r>
            <a:r>
              <a:rPr lang="zh-CN" altLang="en-US" sz="2400" dirty="0">
                <a:sym typeface="+mn-ea"/>
              </a:rPr>
              <a:t>；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构造分段线性插值多项式插值多项式</a:t>
            </a:r>
            <a:r>
              <a:rPr lang="en-US" altLang="zh-CN" sz="2400" dirty="0">
                <a:sym typeface="+mn-ea"/>
              </a:rPr>
              <a:t>          </a:t>
            </a:r>
            <a:r>
              <a:rPr lang="zh-CN" altLang="en-US" sz="2400" dirty="0">
                <a:sym typeface="+mn-ea"/>
              </a:rPr>
              <a:t>；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构造分段三次Hermite插值多项式</a:t>
            </a:r>
            <a:r>
              <a:rPr lang="en-US" altLang="zh-CN" sz="2400" dirty="0">
                <a:sym typeface="+mn-ea"/>
              </a:rPr>
              <a:t>            .</a:t>
            </a:r>
            <a:endParaRPr lang="zh-CN" altLang="en-US" sz="24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解：</a:t>
            </a:r>
            <a:r>
              <a:rPr lang="zh-CN" altLang="en-US" sz="2400" dirty="0">
                <a:sym typeface="+mn-ea"/>
              </a:rPr>
              <a:t>见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Page_116, eg6_3.m</a:t>
            </a:r>
            <a:endParaRPr lang="zh-CN" altLang="en-US" sz="2400" dirty="0">
              <a:sym typeface="+mn-ea"/>
            </a:endParaRPr>
          </a:p>
          <a:p>
            <a:pPr indent="0">
              <a:buNone/>
            </a:pPr>
            <a:endParaRPr lang="zh-CN" altLang="en-US" sz="2400" dirty="0">
              <a:sym typeface="+mn-ea"/>
            </a:endParaRPr>
          </a:p>
          <a:p>
            <a:pPr indent="0" algn="just">
              <a:buNone/>
            </a:pPr>
            <a:endParaRPr lang="en-US" altLang="zh-CN" sz="2400" dirty="0">
              <a:sym typeface="+mn-ea"/>
            </a:endParaRPr>
          </a:p>
          <a:p>
            <a:pPr indent="0" algn="just">
              <a:buNone/>
            </a:pPr>
            <a:endParaRPr lang="zh-CN" altLang="zh-CN" sz="2400" dirty="0">
              <a:sym typeface="+mn-ea"/>
            </a:endParaRPr>
          </a:p>
          <a:p>
            <a:pPr indent="0" algn="just">
              <a:buNone/>
            </a:pPr>
            <a:endParaRPr lang="zh-CN" altLang="en-US" sz="2400" dirty="0">
              <a:sym typeface="+mn-ea"/>
            </a:endParaRPr>
          </a:p>
          <a:p>
            <a:pPr indent="0" algn="just">
              <a:buNone/>
            </a:pPr>
            <a:endParaRPr lang="zh-CN" altLang="en-US" sz="2400" dirty="0">
              <a:sym typeface="+mn-ea"/>
            </a:endParaRPr>
          </a:p>
          <a:p>
            <a:pPr indent="0" algn="r">
              <a:buNone/>
            </a:pPr>
            <a:endParaRPr lang="zh-CN" altLang="en-US" sz="2400" dirty="0">
              <a:sym typeface="+mn-ea"/>
            </a:endParaRPr>
          </a:p>
          <a:p>
            <a:pPr indent="0" algn="just">
              <a:buNone/>
            </a:pPr>
            <a:r>
              <a:rPr lang="en-US" altLang="zh-CN" sz="1600" dirty="0">
                <a:sym typeface="+mn-ea"/>
              </a:rPr>
              <a:t>(</a:t>
            </a:r>
            <a:r>
              <a:rPr lang="zh-CN" altLang="en-US" sz="1600" dirty="0">
                <a:sym typeface="+mn-ea"/>
              </a:rPr>
              <a:t>1</a:t>
            </a:r>
            <a:r>
              <a:rPr lang="en-US" altLang="zh-CN" sz="1600" dirty="0">
                <a:sym typeface="+mn-ea"/>
              </a:rPr>
              <a:t>)10</a:t>
            </a:r>
            <a:r>
              <a:rPr lang="zh-CN" altLang="en-US" sz="1600" dirty="0">
                <a:sym typeface="+mn-ea"/>
              </a:rPr>
              <a:t>次Lagrange插值</a:t>
            </a:r>
            <a:r>
              <a:rPr lang="en-US" altLang="zh-CN" sz="1600" dirty="0">
                <a:sym typeface="+mn-ea"/>
              </a:rPr>
              <a:t>     (2)11</a:t>
            </a:r>
            <a:r>
              <a:rPr lang="zh-CN" altLang="en-US" sz="1600" dirty="0">
                <a:sym typeface="+mn-ea"/>
              </a:rPr>
              <a:t>个</a:t>
            </a:r>
            <a:r>
              <a:rPr lang="en-US" altLang="zh-CN" sz="1600" dirty="0">
                <a:sym typeface="+mn-ea"/>
              </a:rPr>
              <a:t>等距节点分段线性插值    (3)11</a:t>
            </a:r>
            <a:r>
              <a:rPr lang="zh-CN" altLang="en-US" sz="1600" dirty="0">
                <a:sym typeface="+mn-ea"/>
              </a:rPr>
              <a:t>个</a:t>
            </a:r>
            <a:r>
              <a:rPr lang="en-US" altLang="zh-CN" sz="1600" dirty="0">
                <a:sym typeface="+mn-ea"/>
              </a:rPr>
              <a:t>等距节点分段三次Hermite插值</a:t>
            </a:r>
            <a:r>
              <a:rPr lang="zh-CN" altLang="en-US" sz="1600" dirty="0">
                <a:sym typeface="+mn-ea"/>
              </a:rPr>
              <a:t>	</a:t>
            </a:r>
          </a:p>
          <a:p>
            <a:pPr indent="0" algn="r">
              <a:buNone/>
            </a:pPr>
            <a:endParaRPr lang="en-US" altLang="zh-CN" sz="2400" dirty="0">
              <a:sym typeface="+mn-ea"/>
            </a:endParaRPr>
          </a:p>
          <a:p>
            <a:pPr indent="0" algn="r">
              <a:buNone/>
            </a:pPr>
            <a:endParaRPr lang="zh-CN" altLang="zh-CN" sz="2400" dirty="0">
              <a:sym typeface="+mn-ea"/>
            </a:endParaRPr>
          </a:p>
          <a:p>
            <a:pPr indent="0">
              <a:buNone/>
            </a:pPr>
            <a:endParaRPr lang="zh-CN" altLang="zh-CN" sz="2400" dirty="0">
              <a:sym typeface="+mn-ea"/>
            </a:endParaRPr>
          </a:p>
          <a:p>
            <a:pPr indent="0" algn="r">
              <a:buNone/>
            </a:pPr>
            <a:endParaRPr lang="en-US" altLang="zh-CN" dirty="0">
              <a:sym typeface="+mn-ea"/>
            </a:endParaRPr>
          </a:p>
          <a:p>
            <a:pPr indent="0" algn="just">
              <a:buNone/>
            </a:pPr>
            <a:endParaRPr lang="en-US" altLang="zh-CN" sz="2400"/>
          </a:p>
          <a:p>
            <a:pPr indent="0" algn="just">
              <a:buNone/>
            </a:pPr>
            <a:endParaRPr lang="zh-CN" altLang="en-US" sz="2400"/>
          </a:p>
          <a:p>
            <a:pPr indent="0" algn="just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</p:txBody>
      </p:sp>
      <p:graphicFrame>
        <p:nvGraphicFramePr>
          <p:cNvPr id="5" name="对象 -2147481712"/>
          <p:cNvGraphicFramePr>
            <a:graphicFrameLocks noChangeAspect="1"/>
          </p:cNvGraphicFramePr>
          <p:nvPr/>
        </p:nvGraphicFramePr>
        <p:xfrm>
          <a:off x="5868035" y="2581910"/>
          <a:ext cx="47498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r:id="rId5" imgW="381000" imgH="241300" progId="Equation.DSMT4">
                  <p:embed/>
                </p:oleObj>
              </mc:Choice>
              <mc:Fallback>
                <p:oleObj r:id="rId5" imgW="381000" imgH="2413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68035" y="2581910"/>
                        <a:ext cx="474980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1711"/>
          <p:cNvGraphicFramePr>
            <a:graphicFrameLocks noChangeAspect="1"/>
          </p:cNvGraphicFramePr>
          <p:nvPr/>
        </p:nvGraphicFramePr>
        <p:xfrm>
          <a:off x="5357495" y="3048635"/>
          <a:ext cx="65405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r:id="rId7" imgW="355600" imgH="228600" progId="Equation.DSMT4">
                  <p:embed/>
                </p:oleObj>
              </mc:Choice>
              <mc:Fallback>
                <p:oleObj r:id="rId7" imgW="355600" imgH="228600" progId="Equation.DSMT4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57495" y="3048635"/>
                        <a:ext cx="654050" cy="4248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41" name="图片 94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8305" y="4024630"/>
            <a:ext cx="2402840" cy="179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2" name="图片 94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55620" y="4024630"/>
            <a:ext cx="2402840" cy="179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3" name="图片 94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71515" y="4015105"/>
            <a:ext cx="2402840" cy="1799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dirty="0" smtClean="0"/>
              <a:t>Runge</a:t>
            </a:r>
            <a:r>
              <a:rPr kumimoji="1" lang="zh-CN" altLang="en-US" dirty="0" smtClean="0"/>
              <a:t>现象</a:t>
            </a:r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5610" y="1864360"/>
            <a:ext cx="8422640" cy="102171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2400" dirty="0">
                <a:sym typeface="+mn-ea"/>
              </a:rPr>
              <a:t>由图可见，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当区间</a:t>
            </a:r>
            <a:r>
              <a:rPr lang="en-US" altLang="zh-CN" sz="2400" dirty="0">
                <a:sym typeface="+mn-ea"/>
              </a:rPr>
              <a:t>[-1, 1]</a:t>
            </a:r>
            <a:r>
              <a:rPr lang="zh-CN" altLang="en-US" sz="2400" dirty="0">
                <a:sym typeface="+mn-ea"/>
              </a:rPr>
              <a:t>等分次数</a:t>
            </a:r>
            <a:r>
              <a:rPr lang="en-US" altLang="zh-CN" sz="2400" dirty="0">
                <a:sym typeface="+mn-ea"/>
              </a:rPr>
              <a:t>n</a:t>
            </a:r>
            <a:r>
              <a:rPr lang="zh-CN" altLang="en-US" sz="2400" dirty="0">
                <a:sym typeface="+mn-ea"/>
              </a:rPr>
              <a:t>逐渐增大时，在区间端点附近</a:t>
            </a:r>
            <a:r>
              <a:rPr lang="en-US" altLang="zh-CN" sz="2400" dirty="0">
                <a:sym typeface="+mn-ea"/>
              </a:rPr>
              <a:t>Lagrange</a:t>
            </a:r>
            <a:r>
              <a:rPr lang="zh-CN" altLang="en-US" sz="2400" dirty="0">
                <a:sym typeface="+mn-ea"/>
              </a:rPr>
              <a:t>插值多项式</a:t>
            </a:r>
            <a:r>
              <a:rPr lang="en-US" altLang="zh-CN" sz="2400" dirty="0">
                <a:sym typeface="+mn-ea"/>
              </a:rPr>
              <a:t> L</a:t>
            </a:r>
            <a:r>
              <a:rPr lang="en-US" altLang="zh-CN" sz="2400" baseline="-25000" dirty="0">
                <a:sym typeface="+mn-ea"/>
              </a:rPr>
              <a:t>n</a:t>
            </a:r>
            <a:r>
              <a:rPr lang="en-US" altLang="zh-CN" sz="2400" dirty="0">
                <a:sym typeface="+mn-ea"/>
              </a:rPr>
              <a:t>(x)</a:t>
            </a:r>
            <a:r>
              <a:rPr lang="zh-CN" altLang="en-US" sz="2400" dirty="0">
                <a:sym typeface="+mn-ea"/>
              </a:rPr>
              <a:t>的图像出现振荡现象，且大大偏离原函数图像。因此，高次</a:t>
            </a:r>
            <a:r>
              <a:rPr lang="en-US" altLang="zh-CN" sz="2400" dirty="0">
                <a:sym typeface="+mn-ea"/>
              </a:rPr>
              <a:t>Lagrange</a:t>
            </a:r>
            <a:r>
              <a:rPr lang="zh-CN" altLang="en-US" sz="2400" dirty="0">
                <a:sym typeface="+mn-ea"/>
              </a:rPr>
              <a:t>插值多项式不收敛；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当等分次数逐渐增大时，另外两种方法都收敛于被插函数，说明分段低次插值多项式函数有较好的收敛性。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>
              <a:sym typeface="+mn-ea"/>
            </a:endParaRPr>
          </a:p>
          <a:p>
            <a:pPr indent="0" algn="just">
              <a:buNone/>
            </a:pPr>
            <a:r>
              <a:rPr lang="en-US" altLang="zh-CN" sz="1600" dirty="0">
                <a:sym typeface="+mn-ea"/>
              </a:rPr>
              <a:t>(</a:t>
            </a:r>
            <a:r>
              <a:rPr lang="zh-CN" altLang="en-US" sz="1600" dirty="0">
                <a:sym typeface="+mn-ea"/>
              </a:rPr>
              <a:t>1</a:t>
            </a:r>
            <a:r>
              <a:rPr lang="en-US" altLang="zh-CN" sz="1600" dirty="0">
                <a:sym typeface="+mn-ea"/>
              </a:rPr>
              <a:t>)10</a:t>
            </a:r>
            <a:r>
              <a:rPr lang="zh-CN" altLang="en-US" sz="1600" dirty="0">
                <a:sym typeface="+mn-ea"/>
              </a:rPr>
              <a:t>次Lagrange插值</a:t>
            </a:r>
            <a:r>
              <a:rPr lang="en-US" altLang="zh-CN" sz="1600" dirty="0">
                <a:sym typeface="+mn-ea"/>
              </a:rPr>
              <a:t>     (2)11</a:t>
            </a:r>
            <a:r>
              <a:rPr lang="zh-CN" altLang="en-US" sz="1600" dirty="0">
                <a:sym typeface="+mn-ea"/>
              </a:rPr>
              <a:t>个</a:t>
            </a:r>
            <a:r>
              <a:rPr lang="en-US" altLang="zh-CN" sz="1600" dirty="0">
                <a:sym typeface="+mn-ea"/>
              </a:rPr>
              <a:t>等距节点分段线性插值    (3)11</a:t>
            </a:r>
            <a:r>
              <a:rPr lang="zh-CN" altLang="en-US" sz="1600" dirty="0">
                <a:sym typeface="+mn-ea"/>
              </a:rPr>
              <a:t>个</a:t>
            </a:r>
            <a:r>
              <a:rPr lang="en-US" altLang="zh-CN" sz="1600" dirty="0">
                <a:sym typeface="+mn-ea"/>
              </a:rPr>
              <a:t>等距节点分段三次Hermite插值</a:t>
            </a:r>
            <a:r>
              <a:rPr lang="zh-CN" altLang="en-US" sz="1600" dirty="0">
                <a:sym typeface="+mn-ea"/>
              </a:rPr>
              <a:t>	</a:t>
            </a:r>
          </a:p>
          <a:p>
            <a:pPr indent="0" algn="r">
              <a:buNone/>
            </a:pPr>
            <a:endParaRPr lang="en-US" altLang="zh-CN" sz="2400" dirty="0">
              <a:sym typeface="+mn-ea"/>
            </a:endParaRPr>
          </a:p>
          <a:p>
            <a:pPr indent="0" algn="r">
              <a:buNone/>
            </a:pPr>
            <a:endParaRPr lang="zh-CN" altLang="zh-CN" sz="2400" dirty="0">
              <a:sym typeface="+mn-ea"/>
            </a:endParaRPr>
          </a:p>
          <a:p>
            <a:pPr indent="0">
              <a:buNone/>
            </a:pPr>
            <a:endParaRPr lang="zh-CN" altLang="zh-CN" sz="2400" dirty="0">
              <a:sym typeface="+mn-ea"/>
            </a:endParaRPr>
          </a:p>
          <a:p>
            <a:pPr indent="0" algn="r">
              <a:buNone/>
            </a:pPr>
            <a:endParaRPr lang="en-US" altLang="zh-CN" dirty="0">
              <a:sym typeface="+mn-ea"/>
            </a:endParaRPr>
          </a:p>
          <a:p>
            <a:pPr indent="0" algn="just">
              <a:buNone/>
            </a:pPr>
            <a:endParaRPr lang="en-US" altLang="zh-CN" sz="2400"/>
          </a:p>
          <a:p>
            <a:pPr indent="0" algn="just">
              <a:buNone/>
            </a:pPr>
            <a:endParaRPr lang="zh-CN" altLang="en-US" sz="2400"/>
          </a:p>
          <a:p>
            <a:pPr indent="0" algn="just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</p:txBody>
      </p:sp>
      <p:pic>
        <p:nvPicPr>
          <p:cNvPr id="941" name="图片 9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8305" y="4319905"/>
            <a:ext cx="2402840" cy="179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2" name="图片 94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55620" y="4310380"/>
            <a:ext cx="2402840" cy="179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3" name="图片 94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81040" y="4319905"/>
            <a:ext cx="2402840" cy="1799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 smtClean="0"/>
              <a:t>课堂练习</a:t>
            </a:r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107700"/>
              </p:ext>
            </p:extLst>
          </p:nvPr>
        </p:nvGraphicFramePr>
        <p:xfrm>
          <a:off x="572573" y="1868959"/>
          <a:ext cx="8040029" cy="4037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文档" r:id="rId5" imgW="3561556" imgH="1782356" progId="Word.Document.12">
                  <p:embed/>
                </p:oleObj>
              </mc:Choice>
              <mc:Fallback>
                <p:oleObj name="文档" r:id="rId5" imgW="3561556" imgH="17823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2573" y="1868959"/>
                        <a:ext cx="8040029" cy="4037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dirty="0" smtClean="0"/>
              <a:t>MATLAB</a:t>
            </a:r>
            <a:r>
              <a:rPr kumimoji="1" lang="zh-CN" altLang="en-US" dirty="0" smtClean="0"/>
              <a:t>命令</a:t>
            </a:r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5610" y="1864360"/>
            <a:ext cx="8422640" cy="7970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3200" b="1" u="sng" dirty="0">
                <a:solidFill>
                  <a:srgbClr val="FF0000"/>
                </a:solidFill>
                <a:sym typeface="+mn-ea"/>
              </a:rPr>
              <a:t>1. linspace</a:t>
            </a:r>
            <a:r>
              <a:rPr lang="en-US" altLang="zh-CN" sz="2400" dirty="0">
                <a:sym typeface="+mn-ea"/>
              </a:rPr>
              <a:t>  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sz="24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Times New Roman" panose="02020603050405020304" pitchFamily="124" charset="0"/>
                <a:sym typeface="+mn-ea"/>
              </a:rPr>
              <a:t>linspace是Matlab中的均分计算指令，用于产生x1,x2之间的N点行线性的矢量。</a:t>
            </a:r>
            <a:endParaRPr lang="en-US" altLang="zh-CN" sz="2400" dirty="0">
              <a:latin typeface="Times New Roman" panose="02020603050405020304" pitchFamily="12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zh-CN" sz="2400" dirty="0">
              <a:latin typeface="Times New Roman" panose="02020603050405020304" pitchFamily="12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b="1" dirty="0" err="1">
                <a:latin typeface="Times New Roman" panose="02020603050405020304" pitchFamily="124" charset="0"/>
                <a:sym typeface="+mn-ea"/>
              </a:rPr>
              <a:t>用法：</a:t>
            </a:r>
            <a:r>
              <a:rPr lang="en-US" altLang="zh-CN" sz="2400" dirty="0" err="1">
                <a:latin typeface="Times New Roman" panose="02020603050405020304" pitchFamily="124" charset="0"/>
                <a:sym typeface="+mn-ea"/>
              </a:rPr>
              <a:t>linspace</a:t>
            </a:r>
            <a:r>
              <a:rPr lang="en-US" altLang="zh-CN" sz="2400" dirty="0">
                <a:latin typeface="Times New Roman" panose="02020603050405020304" pitchFamily="124" charset="0"/>
                <a:sym typeface="+mn-ea"/>
              </a:rPr>
              <a:t>(x1,x2,N)</a:t>
            </a:r>
            <a:r>
              <a:rPr lang="zh-CN" altLang="zh-CN" sz="2400" dirty="0">
                <a:latin typeface="Times New Roman" panose="02020603050405020304" pitchFamily="124" charset="0"/>
                <a:sym typeface="+mn-ea"/>
              </a:rPr>
              <a:t> </a:t>
            </a:r>
            <a:endParaRPr lang="en-US" altLang="zh-CN" sz="2400" dirty="0">
              <a:latin typeface="Times New Roman" panose="02020603050405020304" pitchFamily="12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400" dirty="0">
              <a:latin typeface="Times New Roman" panose="02020603050405020304" pitchFamily="12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Times New Roman" panose="02020603050405020304" pitchFamily="124" charset="0"/>
                <a:sym typeface="+mn-ea"/>
              </a:rPr>
              <a:t>功能：</a:t>
            </a:r>
            <a:r>
              <a:rPr lang="en-US" altLang="zh-CN" sz="2400" dirty="0">
                <a:latin typeface="Times New Roman" panose="02020603050405020304" pitchFamily="124" charset="0"/>
                <a:sym typeface="+mn-ea"/>
              </a:rPr>
              <a:t>linspace是Matlab中的均分计算指令，用于产生x1,x2之间的N点行线性的矢量。其中x1、x2、N分别为起始值、终止值、元素个数。若默认N，默认点数为100。</a:t>
            </a:r>
            <a:r>
              <a:rPr lang="zh-CN" altLang="zh-CN" sz="2400" dirty="0">
                <a:latin typeface="Times New Roman" panose="02020603050405020304" pitchFamily="124" charset="0"/>
                <a:sym typeface="+mn-ea"/>
              </a:rPr>
              <a:t> </a:t>
            </a:r>
            <a:endParaRPr lang="en-US" altLang="zh-CN" sz="2400" dirty="0">
              <a:latin typeface="Times New Roman" panose="02020603050405020304" pitchFamily="12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4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/>
          </a:p>
          <a:p>
            <a:pPr indent="0" algn="just">
              <a:buNone/>
            </a:pPr>
            <a:endParaRPr lang="zh-CN" altLang="en-US" sz="2400" dirty="0"/>
          </a:p>
          <a:p>
            <a:pPr indent="0" algn="r">
              <a:buNone/>
            </a:pPr>
            <a:endParaRPr lang="zh-CN" altLang="en-US" sz="2400" dirty="0"/>
          </a:p>
          <a:p>
            <a:pPr indent="0" algn="r">
              <a:buNone/>
            </a:pPr>
            <a:endParaRPr lang="zh-CN" altLang="en-US" sz="2400" dirty="0"/>
          </a:p>
          <a:p>
            <a:pPr indent="0" algn="r">
              <a:buNone/>
            </a:pPr>
            <a:endParaRPr lang="zh-CN" altLang="en-US" sz="2400" dirty="0"/>
          </a:p>
          <a:p>
            <a:pPr indent="0" algn="r">
              <a:buNone/>
            </a:pPr>
            <a:endParaRPr lang="zh-CN" altLang="en-US" sz="2400" dirty="0"/>
          </a:p>
          <a:p>
            <a:pPr indent="0" algn="r">
              <a:buNone/>
            </a:pPr>
            <a:endParaRPr lang="zh-CN" altLang="en-US" sz="2400" dirty="0"/>
          </a:p>
          <a:p>
            <a:pPr indent="0" algn="r">
              <a:buNone/>
            </a:pPr>
            <a:endParaRPr lang="zh-CN" altLang="en-US" sz="2400" dirty="0"/>
          </a:p>
          <a:p>
            <a:pPr indent="0" algn="r">
              <a:buNone/>
            </a:pPr>
            <a:endParaRPr lang="zh-CN" altLang="en-US" sz="2400" dirty="0"/>
          </a:p>
          <a:p>
            <a:pPr indent="0" algn="r"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dirty="0" smtClean="0"/>
              <a:t>MATLAB</a:t>
            </a:r>
            <a:r>
              <a:rPr kumimoji="1" lang="zh-CN" altLang="en-US" dirty="0" smtClean="0"/>
              <a:t>命令</a:t>
            </a:r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5610" y="1864360"/>
            <a:ext cx="8422640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3200" b="1" u="sng" dirty="0">
                <a:solidFill>
                  <a:srgbClr val="FF0000"/>
                </a:solidFill>
                <a:sym typeface="+mn-ea"/>
              </a:rPr>
              <a:t>2. interp1</a:t>
            </a:r>
            <a:r>
              <a:rPr lang="en-US" altLang="zh-CN" sz="2400" dirty="0">
                <a:sym typeface="+mn-ea"/>
              </a:rPr>
              <a:t>   </a:t>
            </a:r>
            <a:r>
              <a:rPr lang="zh-CN" altLang="zh-CN" sz="2400">
                <a:latin typeface="Times New Roman" panose="02020603050405020304" pitchFamily="124" charset="0"/>
                <a:sym typeface="+mn-ea"/>
              </a:rPr>
              <a:t>一维插值</a:t>
            </a:r>
            <a:endParaRPr lang="en-US" altLang="zh-CN" sz="2400">
              <a:latin typeface="Times New Roman" panose="02020603050405020304" pitchFamily="12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24" charset="0"/>
                <a:sym typeface="+mn-ea"/>
              </a:rPr>
              <a:t>(</a:t>
            </a:r>
            <a:r>
              <a:rPr lang="zh-CN" altLang="zh-CN" sz="2400">
                <a:latin typeface="Times New Roman" panose="02020603050405020304" pitchFamily="124" charset="0"/>
                <a:sym typeface="+mn-ea"/>
              </a:rPr>
              <a:t>二维，三维插值：</a:t>
            </a:r>
            <a:r>
              <a:rPr lang="en-US" altLang="zh-CN" sz="2400">
                <a:latin typeface="Times New Roman" panose="02020603050405020304" pitchFamily="124" charset="0"/>
                <a:sym typeface="+mn-ea"/>
              </a:rPr>
              <a:t>interp2, interp3)</a:t>
            </a:r>
            <a:endParaRPr lang="en-US" altLang="zh-CN" sz="2400">
              <a:latin typeface="Times New Roman" panose="02020603050405020304" pitchFamily="12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400">
              <a:latin typeface="Times New Roman" panose="02020603050405020304" pitchFamily="12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 err="1">
                <a:latin typeface="Times New Roman" panose="02020603050405020304" pitchFamily="124" charset="0"/>
                <a:sym typeface="+mn-ea"/>
              </a:rPr>
              <a:t>用法：</a:t>
            </a:r>
            <a:r>
              <a:rPr lang="en-US" altLang="zh-CN" sz="2400" err="1">
                <a:latin typeface="Times New Roman" panose="02020603050405020304" pitchFamily="124" charset="0"/>
                <a:sym typeface="+mn-ea"/>
              </a:rPr>
              <a:t>yi = interp1(x,y,xi,method)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sz="2400" err="1">
              <a:latin typeface="Times New Roman" panose="02020603050405020304" pitchFamily="12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 err="1">
                <a:latin typeface="Times New Roman" panose="02020603050405020304" pitchFamily="124" charset="0"/>
                <a:sym typeface="+mn-ea"/>
              </a:rPr>
              <a:t>功能：</a:t>
            </a:r>
            <a:r>
              <a:rPr lang="en-US" altLang="zh-CN" sz="2400" err="1">
                <a:latin typeface="Times New Roman" panose="02020603050405020304" pitchFamily="124" charset="0"/>
                <a:sym typeface="+mn-ea"/>
              </a:rPr>
              <a:t>对给定的插值数据x,y，</a:t>
            </a:r>
            <a:r>
              <a:rPr lang="zh-CN" altLang="zh-CN" sz="2400">
                <a:latin typeface="Times New Roman" panose="02020603050405020304" pitchFamily="124" charset="0"/>
                <a:sym typeface="+mn-ea"/>
              </a:rPr>
              <a:t>返回矢量</a:t>
            </a:r>
            <a:r>
              <a:rPr lang="en-US" altLang="zh-CN" sz="2400">
                <a:latin typeface="Times New Roman" panose="02020603050405020304" pitchFamily="124" charset="0"/>
                <a:sym typeface="+mn-ea"/>
              </a:rPr>
              <a:t>x</a:t>
            </a:r>
            <a:r>
              <a:rPr lang="zh-CN" altLang="zh-CN" sz="2400">
                <a:latin typeface="Times New Roman" panose="02020603050405020304" pitchFamily="124" charset="0"/>
                <a:sym typeface="+mn-ea"/>
              </a:rPr>
              <a:t>和</a:t>
            </a:r>
            <a:r>
              <a:rPr lang="en-US" altLang="zh-CN" sz="2400">
                <a:latin typeface="Times New Roman" panose="02020603050405020304" pitchFamily="124" charset="0"/>
                <a:sym typeface="+mn-ea"/>
              </a:rPr>
              <a:t>y</a:t>
            </a:r>
            <a:r>
              <a:rPr lang="zh-CN" altLang="zh-CN" sz="2400">
                <a:latin typeface="Times New Roman" panose="02020603050405020304" pitchFamily="124" charset="0"/>
                <a:sym typeface="+mn-ea"/>
              </a:rPr>
              <a:t>决定的根据输入的节点</a:t>
            </a:r>
            <a:r>
              <a:rPr lang="en-US" altLang="zh-CN" sz="2400">
                <a:latin typeface="Times New Roman" panose="02020603050405020304" pitchFamily="124" charset="0"/>
                <a:sym typeface="+mn-ea"/>
              </a:rPr>
              <a:t>xi</a:t>
            </a:r>
            <a:r>
              <a:rPr lang="zh-CN" altLang="zh-CN" sz="2400">
                <a:latin typeface="Times New Roman" panose="02020603050405020304" pitchFamily="124" charset="0"/>
                <a:sym typeface="+mn-ea"/>
              </a:rPr>
              <a:t>时对应的</a:t>
            </a:r>
            <a:r>
              <a:rPr lang="en-US" altLang="zh-CN" sz="2400">
                <a:latin typeface="Times New Roman" panose="02020603050405020304" pitchFamily="124" charset="0"/>
                <a:sym typeface="+mn-ea"/>
              </a:rPr>
              <a:t>y</a:t>
            </a:r>
            <a:r>
              <a:rPr lang="zh-CN" altLang="zh-CN" sz="2400">
                <a:latin typeface="Times New Roman" panose="02020603050405020304" pitchFamily="124" charset="0"/>
                <a:sym typeface="+mn-ea"/>
              </a:rPr>
              <a:t>的值</a:t>
            </a:r>
            <a:r>
              <a:rPr lang="en-US" altLang="zh-CN" sz="2400">
                <a:latin typeface="Times New Roman" panose="02020603050405020304" pitchFamily="124" charset="0"/>
                <a:sym typeface="+mn-ea"/>
              </a:rPr>
              <a:t>.</a:t>
            </a:r>
            <a:r>
              <a:rPr lang="zh-CN" altLang="zh-CN" sz="2400">
                <a:latin typeface="Times New Roman" panose="02020603050405020304" pitchFamily="124" charset="0"/>
                <a:sym typeface="+mn-ea"/>
              </a:rPr>
              <a:t>矢量</a:t>
            </a:r>
            <a:r>
              <a:rPr lang="en-US" altLang="zh-CN" sz="2400">
                <a:latin typeface="Times New Roman" panose="02020603050405020304" pitchFamily="124" charset="0"/>
                <a:sym typeface="+mn-ea"/>
              </a:rPr>
              <a:t>y</a:t>
            </a:r>
            <a:r>
              <a:rPr lang="zh-CN" altLang="zh-CN" sz="2400">
                <a:latin typeface="Times New Roman" panose="02020603050405020304" pitchFamily="124" charset="0"/>
                <a:sym typeface="+mn-ea"/>
              </a:rPr>
              <a:t>是矢量</a:t>
            </a:r>
            <a:r>
              <a:rPr lang="en-US" altLang="zh-CN" sz="2400">
                <a:latin typeface="Times New Roman" panose="02020603050405020304" pitchFamily="124" charset="0"/>
                <a:sym typeface="+mn-ea"/>
              </a:rPr>
              <a:t>x</a:t>
            </a:r>
            <a:r>
              <a:rPr lang="zh-CN" altLang="zh-CN" sz="2400">
                <a:latin typeface="Times New Roman" panose="02020603050405020304" pitchFamily="124" charset="0"/>
                <a:sym typeface="+mn-ea"/>
              </a:rPr>
              <a:t>的一个函数映射</a:t>
            </a:r>
            <a:r>
              <a:rPr lang="en-US" altLang="zh-CN" sz="2400">
                <a:latin typeface="Times New Roman" panose="02020603050405020304" pitchFamily="124" charset="0"/>
                <a:sym typeface="+mn-ea"/>
              </a:rPr>
              <a:t>. </a:t>
            </a:r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err="1">
                <a:latin typeface="Times New Roman" panose="02020603050405020304" pitchFamily="124" charset="0"/>
                <a:sym typeface="+mn-ea"/>
              </a:rPr>
              <a:t>yi = interp1(x,y,xi,method) </a:t>
            </a:r>
            <a:r>
              <a:rPr lang="zh-CN" altLang="en-US" err="1">
                <a:latin typeface="Times New Roman" panose="02020603050405020304" pitchFamily="124" charset="0"/>
                <a:sym typeface="+mn-ea"/>
              </a:rPr>
              <a:t>的插值方法</a:t>
            </a:r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5610" y="1864360"/>
            <a:ext cx="842264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</p:txBody>
      </p:sp>
      <p:graphicFrame>
        <p:nvGraphicFramePr>
          <p:cNvPr id="17411" name="对象 1"/>
          <p:cNvGraphicFramePr>
            <a:graphicFrameLocks noChangeAspect="1"/>
          </p:cNvGraphicFramePr>
          <p:nvPr/>
        </p:nvGraphicFramePr>
        <p:xfrm>
          <a:off x="1182688" y="1893888"/>
          <a:ext cx="70612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r:id="rId5" imgW="7059295" imgH="4343400" progId="Word.Document.12">
                  <p:embed/>
                </p:oleObj>
              </mc:Choice>
              <mc:Fallback>
                <p:oleObj r:id="rId5" imgW="7059295" imgH="4343400" progId="Word.Document.1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2688" y="1893888"/>
                        <a:ext cx="7061200" cy="434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一、数据插值问题的问题提法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391" y="2133600"/>
            <a:ext cx="8352860" cy="3992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zh-CN" dirty="0"/>
              <a:t>已知离散数据 </a:t>
            </a:r>
            <a:r>
              <a:rPr lang="en-US" altLang="zh-CN" dirty="0"/>
              <a:t>		</a:t>
            </a:r>
          </a:p>
          <a:p>
            <a:pPr marL="0" indent="0" algn="r">
              <a:buNone/>
            </a:pPr>
            <a:r>
              <a:rPr lang="en-US" altLang="zh-CN" dirty="0"/>
              <a:t>(6.1)</a:t>
            </a:r>
          </a:p>
          <a:p>
            <a:pPr marL="0" indent="0" algn="just">
              <a:buNone/>
            </a:pPr>
            <a:endParaRPr lang="en-US" altLang="zh-CN" dirty="0"/>
          </a:p>
          <a:p>
            <a:pPr marL="0" indent="0" algn="just">
              <a:buNone/>
            </a:pPr>
            <a:r>
              <a:rPr lang="en-US" altLang="zh-CN" dirty="0"/>
              <a:t>求简单函数                （称为</a:t>
            </a:r>
            <a:r>
              <a:rPr lang="en-US" altLang="zh-CN" b="1" dirty="0">
                <a:solidFill>
                  <a:srgbClr val="FF0000"/>
                </a:solidFill>
              </a:rPr>
              <a:t>插值函数</a:t>
            </a:r>
            <a:r>
              <a:rPr lang="en-US" altLang="zh-CN" dirty="0"/>
              <a:t>）</a:t>
            </a:r>
            <a:r>
              <a:rPr lang="zh-CN" altLang="en-US" dirty="0"/>
              <a:t>，</a:t>
            </a:r>
            <a:r>
              <a:rPr lang="en-US" altLang="zh-CN" dirty="0"/>
              <a:t>使得它与        </a:t>
            </a:r>
          </a:p>
          <a:p>
            <a:pPr marL="0" indent="0" algn="just">
              <a:buNone/>
            </a:pPr>
            <a:r>
              <a:rPr lang="en-US" altLang="zh-CN" dirty="0"/>
              <a:t>在插值节点处正好有相同的函数值</a:t>
            </a:r>
            <a:r>
              <a:rPr lang="zh-CN" altLang="en-US" dirty="0"/>
              <a:t>，</a:t>
            </a:r>
            <a:r>
              <a:rPr lang="en-US" altLang="zh-CN" dirty="0"/>
              <a:t>即</a:t>
            </a:r>
          </a:p>
          <a:p>
            <a:pPr marL="0" indent="0" algn="r">
              <a:buNone/>
            </a:pPr>
            <a:r>
              <a:rPr lang="en-US" altLang="zh-CN" dirty="0"/>
              <a:t>(6.2)</a:t>
            </a:r>
          </a:p>
          <a:p>
            <a:pPr marL="0" indent="0" algn="l">
              <a:buNone/>
            </a:pPr>
            <a:r>
              <a:rPr lang="en-US" altLang="zh-CN" dirty="0"/>
              <a:t>称式(6.2)为</a:t>
            </a:r>
            <a:r>
              <a:rPr lang="en-US" altLang="zh-CN" b="1" dirty="0">
                <a:solidFill>
                  <a:srgbClr val="FF0000"/>
                </a:solidFill>
              </a:rPr>
              <a:t>插值条件</a:t>
            </a:r>
            <a:r>
              <a:rPr lang="en-US" altLang="zh-CN" dirty="0"/>
              <a:t>。	</a:t>
            </a:r>
            <a:endParaRPr lang="en-US" altLang="zh-CN" dirty="0" smtClean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5" name="对象 -2147481857"/>
          <p:cNvGraphicFramePr>
            <a:graphicFrameLocks noChangeAspect="1"/>
          </p:cNvGraphicFramePr>
          <p:nvPr/>
        </p:nvGraphicFramePr>
        <p:xfrm>
          <a:off x="2456180" y="2610485"/>
          <a:ext cx="47434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r:id="rId5" imgW="2311400" imgH="508000" progId="Equation.DSMT4">
                  <p:embed/>
                </p:oleObj>
              </mc:Choice>
              <mc:Fallback>
                <p:oleObj r:id="rId5" imgW="2311400" imgH="5080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6180" y="2610485"/>
                        <a:ext cx="4743450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1855"/>
          <p:cNvGraphicFramePr>
            <a:graphicFrameLocks noChangeAspect="1"/>
          </p:cNvGraphicFramePr>
          <p:nvPr/>
        </p:nvGraphicFramePr>
        <p:xfrm>
          <a:off x="7274560" y="3864610"/>
          <a:ext cx="680720" cy="42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r:id="rId7" imgW="342900" imgH="203200" progId="Equation.DSMT4">
                  <p:embed/>
                </p:oleObj>
              </mc:Choice>
              <mc:Fallback>
                <p:oleObj r:id="rId7" imgW="342900" imgH="2032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74560" y="3864610"/>
                        <a:ext cx="680720" cy="4203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-2147481856"/>
          <p:cNvGraphicFramePr>
            <a:graphicFrameLocks noChangeAspect="1"/>
          </p:cNvGraphicFramePr>
          <p:nvPr/>
        </p:nvGraphicFramePr>
        <p:xfrm>
          <a:off x="2294255" y="3865245"/>
          <a:ext cx="1074420" cy="38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r:id="rId9" imgW="571500" imgH="203200" progId="Equation.DSMT4">
                  <p:embed/>
                </p:oleObj>
              </mc:Choice>
              <mc:Fallback>
                <p:oleObj r:id="rId9" imgW="571500" imgH="2032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94255" y="3865245"/>
                        <a:ext cx="1074420" cy="3860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-2147481854"/>
          <p:cNvGraphicFramePr>
            <a:graphicFrameLocks noChangeAspect="1"/>
          </p:cNvGraphicFramePr>
          <p:nvPr/>
        </p:nvGraphicFramePr>
        <p:xfrm>
          <a:off x="2309495" y="5005705"/>
          <a:ext cx="4126865" cy="47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r:id="rId11" imgW="2006600" imgH="228600" progId="Equation.DSMT4">
                  <p:embed/>
                </p:oleObj>
              </mc:Choice>
              <mc:Fallback>
                <p:oleObj r:id="rId11" imgW="2006600" imgH="228600" progId="Equation.DSMT4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09495" y="5005705"/>
                        <a:ext cx="4126865" cy="4724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dirty="0" smtClean="0"/>
              <a:t>MATLAB</a:t>
            </a:r>
            <a:r>
              <a:rPr kumimoji="1" lang="zh-CN" altLang="en-US" dirty="0" smtClean="0"/>
              <a:t>命令</a:t>
            </a:r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5610" y="1864360"/>
            <a:ext cx="8422640" cy="70472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3200" b="1" u="sng" dirty="0">
                <a:solidFill>
                  <a:srgbClr val="FF0000"/>
                </a:solidFill>
                <a:sym typeface="+mn-ea"/>
              </a:rPr>
              <a:t>3. spline 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sz="3200" b="1" u="sng" dirty="0">
              <a:solidFill>
                <a:srgbClr val="FF0000"/>
              </a:solidFill>
              <a:latin typeface="Times New Roman" panose="02020603050405020304" pitchFamily="12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latin typeface="Times New Roman" panose="02020603050405020304" pitchFamily="124" charset="0"/>
                <a:sym typeface="+mn-ea"/>
              </a:rPr>
              <a:t>三</a:t>
            </a:r>
            <a:r>
              <a:rPr lang="en-US" altLang="zh-CN" sz="2400">
                <a:latin typeface="Times New Roman" panose="02020603050405020304" pitchFamily="124" charset="0"/>
                <a:sym typeface="+mn-ea"/>
              </a:rPr>
              <a:t>次样条数据插值。</a:t>
            </a:r>
            <a:endParaRPr lang="zh-CN" altLang="en-US" sz="2400">
              <a:latin typeface="Times New Roman" panose="02020603050405020304" pitchFamily="12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b="1" err="1">
              <a:latin typeface="Times New Roman" panose="02020603050405020304" pitchFamily="12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 err="1">
                <a:latin typeface="Times New Roman" panose="02020603050405020304" pitchFamily="124" charset="0"/>
                <a:sym typeface="+mn-ea"/>
              </a:rPr>
              <a:t>用法</a:t>
            </a:r>
            <a:r>
              <a:rPr lang="en-US" altLang="zh-CN" sz="2400" b="1" err="1">
                <a:latin typeface="Times New Roman" panose="02020603050405020304" pitchFamily="124" charset="0"/>
                <a:sym typeface="+mn-ea"/>
              </a:rPr>
              <a:t>(1)</a:t>
            </a:r>
            <a:r>
              <a:rPr lang="zh-CN" altLang="en-US" sz="2400" b="1" err="1">
                <a:latin typeface="Times New Roman" panose="02020603050405020304" pitchFamily="124" charset="0"/>
                <a:sym typeface="+mn-ea"/>
              </a:rPr>
              <a:t>：</a:t>
            </a:r>
            <a:r>
              <a:rPr lang="en-US" altLang="zh-CN" sz="2400" b="1" err="1">
                <a:latin typeface="Times New Roman" panose="02020603050405020304" pitchFamily="124" charset="0"/>
                <a:sym typeface="+mn-ea"/>
              </a:rPr>
              <a:t> </a:t>
            </a:r>
            <a:r>
              <a:rPr lang="en-US" altLang="zh-CN" sz="2800" err="1">
                <a:sym typeface="+mn-ea"/>
              </a:rPr>
              <a:t>yy</a:t>
            </a:r>
            <a:r>
              <a:rPr lang="en-US" altLang="zh-CN" sz="2800">
                <a:sym typeface="+mn-ea"/>
              </a:rPr>
              <a:t> = spline(</a:t>
            </a:r>
            <a:r>
              <a:rPr lang="en-US" altLang="zh-CN" sz="2800" err="1">
                <a:sym typeface="+mn-ea"/>
              </a:rPr>
              <a:t>x,y,xx</a:t>
            </a:r>
            <a:r>
              <a:rPr lang="en-US" altLang="zh-CN" sz="2800">
                <a:sym typeface="+mn-ea"/>
              </a:rPr>
              <a:t>)</a:t>
            </a:r>
            <a:r>
              <a:rPr lang="zh-CN" altLang="zh-CN" sz="2800">
                <a:sym typeface="+mn-ea"/>
              </a:rPr>
              <a:t> </a:t>
            </a:r>
            <a:endParaRPr lang="zh-CN" altLang="zh-CN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400" err="1">
              <a:latin typeface="Times New Roman" panose="02020603050405020304" pitchFamily="12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err="1">
                <a:sym typeface="+mn-ea"/>
              </a:rPr>
              <a:t>对于给定的离散的测量数据x,y（称为断点</a:t>
            </a:r>
            <a:r>
              <a:rPr lang="en-US" altLang="zh-CN" sz="2400">
                <a:sym typeface="+mn-ea"/>
              </a:rPr>
              <a:t>），</a:t>
            </a:r>
            <a:r>
              <a:rPr lang="en-US" altLang="zh-CN" sz="2400" err="1">
                <a:sym typeface="+mn-ea"/>
              </a:rPr>
              <a:t>要寻找一个三项多项式y</a:t>
            </a:r>
            <a:r>
              <a:rPr lang="en-US" altLang="zh-CN" sz="2400">
                <a:sym typeface="+mn-ea"/>
              </a:rPr>
              <a:t>=p(x) ，以逼近每对数据(</a:t>
            </a:r>
            <a:r>
              <a:rPr lang="en-US" altLang="zh-CN" sz="2400" err="1">
                <a:sym typeface="+mn-ea"/>
              </a:rPr>
              <a:t>x,y</a:t>
            </a:r>
            <a:r>
              <a:rPr lang="en-US" altLang="zh-CN" sz="2400">
                <a:sym typeface="+mn-ea"/>
              </a:rPr>
              <a:t>)</a:t>
            </a:r>
            <a:r>
              <a:rPr lang="en-US" altLang="zh-CN" sz="2400" err="1">
                <a:sym typeface="+mn-ea"/>
              </a:rPr>
              <a:t>点间的曲线。该命令用三次样条插值计算出由向量x与y确定的一元函数y</a:t>
            </a:r>
            <a:r>
              <a:rPr lang="en-US" altLang="zh-CN" sz="2400">
                <a:sym typeface="+mn-ea"/>
              </a:rPr>
              <a:t>=f(x)</a:t>
            </a:r>
            <a:r>
              <a:rPr lang="en-US" altLang="zh-CN" sz="2400" err="1">
                <a:sym typeface="+mn-ea"/>
              </a:rPr>
              <a:t>在点xx处的值。若参量y是一矩阵，则以y的每一列和x配，再分别计算由它们确定的函数在点xx处的值。则yy是一阶数为length</a:t>
            </a:r>
            <a:r>
              <a:rPr lang="en-US" altLang="zh-CN" sz="2400">
                <a:sym typeface="+mn-ea"/>
              </a:rPr>
              <a:t>(xx)*size(y,2)的矩阵。</a:t>
            </a:r>
            <a:endParaRPr lang="en-US" altLang="zh-CN" sz="2400" err="1">
              <a:latin typeface="Times New Roman" panose="02020603050405020304" pitchFamily="124" charset="0"/>
              <a:sym typeface="+mn-ea"/>
            </a:endParaRPr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/>
          <p:cNvSpPr>
            <a:spLocks noGrp="1"/>
          </p:cNvSpPr>
          <p:nvPr>
            <p:ph idx="1"/>
          </p:nvPr>
        </p:nvSpPr>
        <p:spPr>
          <a:xfrm>
            <a:off x="215900" y="1905000"/>
            <a:ext cx="8928100" cy="4191000"/>
          </a:xfrm>
        </p:spPr>
        <p:txBody>
          <a:bodyPr vert="horz" wrap="square" lIns="91440" tIns="45720" rIns="91440" bIns="45720" anchor="t" anchorCtr="0"/>
          <a:lstStyle/>
          <a:p>
            <a:pPr marL="0" indent="0">
              <a:buNone/>
            </a:pPr>
            <a:r>
              <a:rPr lang="zh-CN" altLang="en-US" b="1" dirty="0"/>
              <a:t>用法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24" charset="0"/>
              </a:rPr>
              <a:t>(2)</a:t>
            </a:r>
            <a:r>
              <a:rPr lang="en-US" altLang="zh-CN" b="1" dirty="0"/>
              <a:t>: </a:t>
            </a:r>
            <a:r>
              <a:rPr lang="en-US" altLang="zh-CN" sz="2800" b="1" dirty="0"/>
              <a:t> </a:t>
            </a:r>
            <a:r>
              <a:rPr lang="en-US" altLang="zh-CN" sz="2800" dirty="0">
                <a:sym typeface="+mn-ea"/>
              </a:rPr>
              <a:t>pp = spline(</a:t>
            </a:r>
            <a:r>
              <a:rPr lang="en-US" altLang="zh-CN" sz="2800" dirty="0" err="1">
                <a:sym typeface="+mn-ea"/>
              </a:rPr>
              <a:t>x,y</a:t>
            </a:r>
            <a:r>
              <a:rPr lang="en-US" altLang="zh-CN" sz="2800" dirty="0">
                <a:sym typeface="+mn-ea"/>
              </a:rPr>
              <a:t>)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功能：</a:t>
            </a:r>
            <a:r>
              <a:rPr lang="en-US" altLang="zh-CN" dirty="0" err="1"/>
              <a:t>返回由向量x与y确定的分段样条多项式的系数矩阵pp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它可以用interp1指定内插方式为spline来做。另一种方式也可以用spline(</a:t>
            </a:r>
            <a:r>
              <a:rPr lang="en-US" altLang="zh-CN" dirty="0" err="1"/>
              <a:t>x,y,xi</a:t>
            </a:r>
            <a:r>
              <a:rPr lang="en-US" altLang="zh-CN" dirty="0"/>
              <a:t>)来做，其中的x,y,xi的用法与interp1中的语法相同。事实上这二种方法采用相同的spline函数做运算，也就是当我们执行interp1(</a:t>
            </a:r>
            <a:r>
              <a:rPr lang="en-US" altLang="zh-CN" dirty="0" err="1"/>
              <a:t>x,y,xi,‘spline</a:t>
            </a:r>
            <a:r>
              <a:rPr lang="en-US" altLang="zh-CN" dirty="0"/>
              <a:t>’)</a:t>
            </a:r>
            <a:r>
              <a:rPr lang="en-US" altLang="zh-CN" dirty="0" err="1"/>
              <a:t>时，MATLAB即呼叫spline</a:t>
            </a:r>
            <a:r>
              <a:rPr lang="en-US" altLang="zh-CN" dirty="0"/>
              <a:t>(</a:t>
            </a:r>
            <a:r>
              <a:rPr lang="en-US" altLang="zh-CN" dirty="0" err="1"/>
              <a:t>x,y,xi</a:t>
            </a:r>
            <a:r>
              <a:rPr lang="en-US" altLang="zh-CN" dirty="0"/>
              <a:t>)</a:t>
            </a:r>
            <a:r>
              <a:rPr lang="en-US" altLang="zh-CN" dirty="0" err="1"/>
              <a:t>做运算，再将计算结果传回</a:t>
            </a:r>
            <a:r>
              <a:rPr lang="zh-CN" altLang="zh-CN" dirty="0"/>
              <a:t> </a:t>
            </a:r>
            <a:r>
              <a:rPr lang="en-US" altLang="zh-CN" dirty="0"/>
              <a:t>interp1 </a:t>
            </a:r>
            <a:r>
              <a:rPr lang="en-US" altLang="zh-CN" dirty="0" smtClean="0"/>
              <a:t>.</a:t>
            </a:r>
            <a:endParaRPr lang="zh-CN" altLang="zh-CN" dirty="0"/>
          </a:p>
        </p:txBody>
      </p:sp>
      <p:sp>
        <p:nvSpPr>
          <p:cNvPr id="19458" name="Rectangle 2" descr="Large confetti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normAutofit/>
          </a:bodyPr>
          <a:lstStyle/>
          <a:p>
            <a:pPr algn="just" eaLnBrk="1" hangingPunct="1"/>
            <a:r>
              <a:rPr kumimoji="1" lang="en-US" altLang="zh-CN" dirty="0" smtClean="0">
                <a:sym typeface="+mn-ea"/>
              </a:rPr>
              <a:t>MATLAB</a:t>
            </a:r>
            <a:r>
              <a:rPr kumimoji="1" lang="zh-CN" altLang="en-US" dirty="0" smtClean="0">
                <a:sym typeface="+mn-ea"/>
              </a:rPr>
              <a:t>命令</a:t>
            </a:r>
            <a:endParaRPr lang="zh-CN" altLang="en-US" b="1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 smtClean="0"/>
              <a:t>二、基本多项式插值方法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460" y="2110740"/>
            <a:ext cx="8352790" cy="42881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zh-CN" dirty="0"/>
              <a:t>多项式</a:t>
            </a:r>
            <a:r>
              <a:rPr lang="en-US" altLang="zh-CN" dirty="0"/>
              <a:t>函数</a:t>
            </a:r>
            <a:r>
              <a:rPr lang="zh-CN" altLang="zh-CN" dirty="0"/>
              <a:t>是很</a:t>
            </a:r>
            <a:r>
              <a:rPr lang="en-US" altLang="zh-CN" dirty="0"/>
              <a:t>简单</a:t>
            </a:r>
            <a:r>
              <a:rPr lang="zh-CN" altLang="zh-CN" dirty="0"/>
              <a:t>的连续函数，多项式插值就是选择次数</a:t>
            </a:r>
          </a:p>
          <a:p>
            <a:pPr marL="0" indent="0">
              <a:buNone/>
            </a:pPr>
            <a:r>
              <a:rPr lang="zh-CN" altLang="zh-CN" dirty="0"/>
              <a:t>最小的多项式插值模型 </a:t>
            </a:r>
            <a:r>
              <a:rPr lang="en-US" altLang="zh-CN" dirty="0"/>
              <a:t>		</a:t>
            </a:r>
          </a:p>
          <a:p>
            <a:pPr marL="0" indent="0" algn="r">
              <a:buNone/>
            </a:pPr>
            <a:r>
              <a:rPr lang="en-US" altLang="zh-CN" dirty="0"/>
              <a:t>(6.3)</a:t>
            </a:r>
          </a:p>
          <a:p>
            <a:pPr marL="0" indent="0" algn="just">
              <a:buNone/>
            </a:pPr>
            <a:r>
              <a:rPr lang="en-US" altLang="zh-CN" dirty="0"/>
              <a:t>使它正好</a:t>
            </a:r>
            <a:r>
              <a:rPr lang="zh-CN" altLang="en-US" dirty="0"/>
              <a:t>满足插值条件</a:t>
            </a:r>
            <a:r>
              <a:rPr lang="en-US" altLang="zh-CN" dirty="0"/>
              <a:t>(6.2)</a:t>
            </a:r>
            <a:r>
              <a:rPr lang="zh-CN" altLang="en-US" dirty="0"/>
              <a:t>，其中</a:t>
            </a:r>
            <a:r>
              <a:rPr lang="en-US" altLang="zh-CN" dirty="0"/>
              <a:t>	</a:t>
            </a:r>
          </a:p>
          <a:p>
            <a:pPr marL="0" indent="0" algn="r">
              <a:buNone/>
            </a:pPr>
            <a:r>
              <a:rPr lang="en-US" altLang="zh-CN" dirty="0"/>
              <a:t>(6.4)</a:t>
            </a:r>
          </a:p>
          <a:p>
            <a:pPr marL="0" indent="0" algn="just">
              <a:buNone/>
            </a:pPr>
            <a:r>
              <a:rPr lang="zh-CN" altLang="en-US" dirty="0"/>
              <a:t>是连续函数空间</a:t>
            </a:r>
            <a:r>
              <a:rPr lang="en-US" altLang="zh-CN" dirty="0"/>
              <a:t>              </a:t>
            </a:r>
            <a:r>
              <a:rPr lang="zh-CN" altLang="en-US" dirty="0"/>
              <a:t>中的线性无关</a:t>
            </a:r>
            <a:r>
              <a:rPr lang="zh-CN" altLang="en-US" dirty="0" smtClean="0"/>
              <a:t>的多项式函数</a:t>
            </a:r>
            <a:r>
              <a:rPr lang="zh-CN" altLang="en-US" dirty="0"/>
              <a:t>类。</a:t>
            </a:r>
          </a:p>
          <a:p>
            <a:pPr marL="0" indent="0" algn="just">
              <a:buNone/>
            </a:pPr>
            <a:r>
              <a:rPr lang="zh-CN" altLang="en-US" dirty="0"/>
              <a:t>同样次数的多项式有多种表达形式，因此就产生了不同的插</a:t>
            </a:r>
          </a:p>
          <a:p>
            <a:pPr marL="0" indent="0" algn="just">
              <a:buNone/>
            </a:pPr>
            <a:r>
              <a:rPr lang="zh-CN" altLang="en-US" dirty="0"/>
              <a:t>值方法。</a:t>
            </a:r>
          </a:p>
          <a:p>
            <a:pPr marL="0" indent="0" algn="just">
              <a:buNone/>
            </a:pPr>
            <a:endParaRPr lang="en-US" altLang="zh-CN" dirty="0" smtClean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5" name="对象 -2147481849"/>
          <p:cNvGraphicFramePr>
            <a:graphicFrameLocks noChangeAspect="1"/>
          </p:cNvGraphicFramePr>
          <p:nvPr/>
        </p:nvGraphicFramePr>
        <p:xfrm>
          <a:off x="727710" y="3131185"/>
          <a:ext cx="7000240" cy="542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r:id="rId5" imgW="2959100" imgH="228600" progId="Equation.DSMT4">
                  <p:embed/>
                </p:oleObj>
              </mc:Choice>
              <mc:Fallback>
                <p:oleObj r:id="rId5" imgW="2959100" imgH="228600" progId="Equation.DSMT4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7710" y="3131185"/>
                        <a:ext cx="7000240" cy="5422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1851"/>
          <p:cNvGraphicFramePr>
            <a:graphicFrameLocks noChangeAspect="1"/>
          </p:cNvGraphicFramePr>
          <p:nvPr/>
        </p:nvGraphicFramePr>
        <p:xfrm>
          <a:off x="2613660" y="4190365"/>
          <a:ext cx="367474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r:id="rId7" imgW="1727200" imgH="228600" progId="Equation.DSMT4">
                  <p:embed/>
                </p:oleObj>
              </mc:Choice>
              <mc:Fallback>
                <p:oleObj r:id="rId7" imgW="1727200" imgH="228600" progId="Equation.DSMT4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13660" y="4190365"/>
                        <a:ext cx="3674745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-21474818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357575"/>
              </p:ext>
            </p:extLst>
          </p:nvPr>
        </p:nvGraphicFramePr>
        <p:xfrm>
          <a:off x="2613660" y="4857115"/>
          <a:ext cx="840105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r:id="rId9" imgW="457200" imgH="203200" progId="Equation.DSMT4">
                  <p:embed/>
                </p:oleObj>
              </mc:Choice>
              <mc:Fallback>
                <p:oleObj r:id="rId9" imgW="457200" imgH="203200" progId="Equation.DSMT4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13660" y="4857115"/>
                        <a:ext cx="840105" cy="3797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dirty="0" smtClean="0"/>
              <a:t>2.1  Lagrange</a:t>
            </a:r>
            <a:r>
              <a:rPr kumimoji="1" lang="zh-CN" altLang="en-US" dirty="0" smtClean="0"/>
              <a:t>插值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460" y="2110740"/>
            <a:ext cx="8352790" cy="4288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/>
              <a:t>设函数</a:t>
            </a:r>
            <a:r>
              <a:rPr lang="en-US" altLang="zh-CN" dirty="0"/>
              <a:t>                   </a:t>
            </a:r>
            <a:r>
              <a:rPr lang="zh-CN" altLang="zh-CN" dirty="0"/>
              <a:t>在区间</a:t>
            </a:r>
            <a:r>
              <a:rPr lang="en-US" altLang="zh-CN" dirty="0"/>
              <a:t> [a, b] </a:t>
            </a:r>
            <a:r>
              <a:rPr lang="zh-CN" altLang="zh-CN" dirty="0"/>
              <a:t>上</a:t>
            </a:r>
            <a:r>
              <a:rPr lang="en-US" altLang="zh-CN" dirty="0"/>
              <a:t> </a:t>
            </a:r>
            <a:r>
              <a:rPr lang="zh-CN" altLang="zh-CN" dirty="0"/>
              <a:t>n+1</a:t>
            </a:r>
            <a:r>
              <a:rPr lang="en-US" altLang="zh-CN" dirty="0"/>
              <a:t> </a:t>
            </a:r>
            <a:r>
              <a:rPr lang="zh-CN" altLang="zh-CN" dirty="0"/>
              <a:t>个互异分点</a:t>
            </a:r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上的函数值</a:t>
            </a:r>
            <a:r>
              <a:rPr lang="en-US" altLang="zh-CN" dirty="0"/>
              <a:t>                                              </a:t>
            </a:r>
            <a:r>
              <a:rPr lang="zh-CN" altLang="zh-CN" dirty="0"/>
              <a:t>已知，则满足</a:t>
            </a:r>
            <a:r>
              <a:rPr lang="zh-CN" altLang="zh-CN" b="1" dirty="0">
                <a:solidFill>
                  <a:srgbClr val="FF0000"/>
                </a:solidFill>
              </a:rPr>
              <a:t>插值条件</a:t>
            </a:r>
            <a:r>
              <a:rPr lang="zh-CN" altLang="zh-CN" dirty="0"/>
              <a:t> </a:t>
            </a:r>
            <a:endParaRPr lang="en-US" altLang="zh-CN" dirty="0"/>
          </a:p>
          <a:p>
            <a:pPr marL="0" indent="0" algn="r">
              <a:buNone/>
            </a:pPr>
            <a:r>
              <a:rPr lang="en-US" altLang="zh-CN" dirty="0"/>
              <a:t>(6.11)</a:t>
            </a:r>
          </a:p>
          <a:p>
            <a:pPr marL="0" indent="0" algn="just">
              <a:buNone/>
            </a:pPr>
            <a:r>
              <a:rPr lang="zh-CN" altLang="en-US" dirty="0">
                <a:sym typeface="+mn-ea"/>
              </a:rPr>
              <a:t>的</a:t>
            </a:r>
            <a:r>
              <a:rPr lang="en-US" altLang="zh-CN" b="1" dirty="0">
                <a:sym typeface="+mn-ea"/>
              </a:rPr>
              <a:t>次数不超过n次的Lagrange插值多项式</a:t>
            </a:r>
            <a:r>
              <a:rPr lang="en-US" altLang="zh-CN" dirty="0">
                <a:sym typeface="+mn-ea"/>
              </a:rPr>
              <a:t>为</a:t>
            </a:r>
          </a:p>
          <a:p>
            <a:pPr marL="0" indent="0" algn="r">
              <a:buNone/>
            </a:pPr>
            <a:r>
              <a:rPr lang="en-US" altLang="zh-CN" dirty="0">
                <a:sym typeface="+mn-ea"/>
              </a:rPr>
              <a:t>(6.12)</a:t>
            </a:r>
            <a:endParaRPr lang="en-US" altLang="zh-CN" dirty="0" smtClean="0"/>
          </a:p>
          <a:p>
            <a:pPr marL="0" indent="0" algn="r">
              <a:buNone/>
            </a:pPr>
            <a:endParaRPr lang="en-US" altLang="zh-CN" dirty="0"/>
          </a:p>
          <a:p>
            <a:pPr marL="0" indent="0" algn="r">
              <a:buNone/>
            </a:pPr>
            <a:endParaRPr lang="en-US" altLang="zh-CN" dirty="0"/>
          </a:p>
          <a:p>
            <a:pPr marL="0" indent="0" algn="just">
              <a:buNone/>
            </a:pPr>
            <a:endParaRPr lang="en-US" altLang="zh-CN" dirty="0" smtClean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5" name="对象 -2147481838"/>
          <p:cNvGraphicFramePr>
            <a:graphicFrameLocks noChangeAspect="1"/>
          </p:cNvGraphicFramePr>
          <p:nvPr/>
        </p:nvGraphicFramePr>
        <p:xfrm>
          <a:off x="1529080" y="2133600"/>
          <a:ext cx="1280160" cy="455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r:id="rId5" imgW="584200" imgH="203200" progId="Equation.DSMT4">
                  <p:embed/>
                </p:oleObj>
              </mc:Choice>
              <mc:Fallback>
                <p:oleObj r:id="rId5" imgW="584200" imgH="203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9080" y="2133600"/>
                        <a:ext cx="1280160" cy="4559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1836"/>
          <p:cNvGraphicFramePr>
            <a:graphicFrameLocks noChangeAspect="1"/>
          </p:cNvGraphicFramePr>
          <p:nvPr/>
        </p:nvGraphicFramePr>
        <p:xfrm>
          <a:off x="2780030" y="2651760"/>
          <a:ext cx="3485515" cy="457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r:id="rId7" imgW="1752600" imgH="228600" progId="Equation.DSMT4">
                  <p:embed/>
                </p:oleObj>
              </mc:Choice>
              <mc:Fallback>
                <p:oleObj r:id="rId7" imgW="1752600" imgH="2286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80030" y="2651760"/>
                        <a:ext cx="3485515" cy="4578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-2147481255"/>
          <p:cNvGraphicFramePr>
            <a:graphicFrameLocks noChangeAspect="1"/>
          </p:cNvGraphicFramePr>
          <p:nvPr/>
        </p:nvGraphicFramePr>
        <p:xfrm>
          <a:off x="2275840" y="3314065"/>
          <a:ext cx="2988945" cy="49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r:id="rId9" imgW="1384300" imgH="228600" progId="Equation.DSMT4">
                  <p:embed/>
                </p:oleObj>
              </mc:Choice>
              <mc:Fallback>
                <p:oleObj r:id="rId9" imgW="1384300" imgH="228600" progId="Equation.DSMT4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75840" y="3314065"/>
                        <a:ext cx="2988945" cy="4959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-21474818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077212"/>
              </p:ext>
            </p:extLst>
          </p:nvPr>
        </p:nvGraphicFramePr>
        <p:xfrm>
          <a:off x="2065655" y="4013331"/>
          <a:ext cx="4199890" cy="49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r:id="rId11" imgW="1943100" imgH="228600" progId="Equation.DSMT4">
                  <p:embed/>
                </p:oleObj>
              </mc:Choice>
              <mc:Fallback>
                <p:oleObj r:id="rId11" imgW="1943100" imgH="228600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65655" y="4013331"/>
                        <a:ext cx="4199890" cy="4959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-21474818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895948"/>
              </p:ext>
            </p:extLst>
          </p:nvPr>
        </p:nvGraphicFramePr>
        <p:xfrm>
          <a:off x="1529080" y="5224145"/>
          <a:ext cx="5690870" cy="803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r:id="rId13" imgW="3060700" imgH="431800" progId="Equation.DSMT4">
                  <p:embed/>
                </p:oleObj>
              </mc:Choice>
              <mc:Fallback>
                <p:oleObj r:id="rId13" imgW="3060700" imgH="431800" progId="Equation.DSMT4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29080" y="5224145"/>
                        <a:ext cx="5690870" cy="8039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dirty="0" smtClean="0"/>
              <a:t>2.1  Lagrange</a:t>
            </a:r>
            <a:r>
              <a:rPr kumimoji="1" lang="zh-CN" altLang="en-US" dirty="0" smtClean="0"/>
              <a:t>插值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460" y="2110740"/>
            <a:ext cx="8352790" cy="455358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zh-CN" altLang="en-US" dirty="0" smtClean="0"/>
              <a:t>其中</a:t>
            </a:r>
            <a:endParaRPr lang="en-US" altLang="zh-CN" dirty="0" smtClean="0"/>
          </a:p>
          <a:p>
            <a:pPr marL="0" indent="0" algn="r">
              <a:buNone/>
            </a:pPr>
            <a:r>
              <a:rPr lang="en-US" altLang="zh-CN" dirty="0" smtClean="0"/>
              <a:t>(6.13)</a:t>
            </a:r>
          </a:p>
          <a:p>
            <a:pPr marL="0" indent="0" algn="just">
              <a:buNone/>
            </a:pPr>
            <a:r>
              <a:rPr lang="en-US" altLang="zh-CN" dirty="0" smtClean="0"/>
              <a:t>称为</a:t>
            </a:r>
            <a:r>
              <a:rPr lang="en-US" altLang="zh-CN" b="1" dirty="0" smtClean="0">
                <a:solidFill>
                  <a:srgbClr val="FF0000"/>
                </a:solidFill>
              </a:rPr>
              <a:t>Lagrange插值基函数</a:t>
            </a:r>
            <a:r>
              <a:rPr lang="en-US" altLang="zh-CN" dirty="0" smtClean="0"/>
              <a:t>，并且是多项式线性空间 P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[x] 的一</a:t>
            </a:r>
          </a:p>
          <a:p>
            <a:pPr marL="0" indent="0" algn="just">
              <a:buNone/>
            </a:pPr>
            <a:r>
              <a:rPr lang="en-US" altLang="zh-CN" dirty="0" smtClean="0"/>
              <a:t>组基。</a:t>
            </a:r>
          </a:p>
          <a:p>
            <a:pPr marL="0" indent="0" algn="just">
              <a:buNone/>
            </a:pPr>
            <a:endParaRPr lang="en-US" altLang="zh-CN" dirty="0" smtClean="0">
              <a:sym typeface="+mn-ea"/>
            </a:endParaRPr>
          </a:p>
          <a:p>
            <a:pPr marL="0" indent="0" algn="just">
              <a:buNone/>
            </a:pPr>
            <a:endParaRPr lang="en-US" altLang="zh-CN" dirty="0" smtClean="0">
              <a:sym typeface="+mn-ea"/>
            </a:endParaRPr>
          </a:p>
          <a:p>
            <a:pPr marL="0" indent="0" algn="just">
              <a:buNone/>
            </a:pPr>
            <a:endParaRPr lang="en-US" altLang="zh-CN" dirty="0" smtClean="0">
              <a:sym typeface="+mn-ea"/>
            </a:endParaRPr>
          </a:p>
          <a:p>
            <a:pPr marL="0" indent="0" algn="just">
              <a:buNone/>
            </a:pP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MATLAB Code:</a:t>
            </a:r>
            <a:r>
              <a:rPr lang="en-US" altLang="zh-CN" dirty="0" smtClean="0">
                <a:sym typeface="+mn-ea"/>
              </a:rPr>
              <a:t> Page_102, clagrange_interp.m</a:t>
            </a:r>
            <a:endParaRPr lang="en-US" altLang="zh-CN" dirty="0" smtClean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5" name="对象 -21474818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702034"/>
              </p:ext>
            </p:extLst>
          </p:nvPr>
        </p:nvGraphicFramePr>
        <p:xfrm>
          <a:off x="2414270" y="2341563"/>
          <a:ext cx="3549015" cy="948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r:id="rId5" imgW="2032000" imgH="546100" progId="Equation.DSMT4">
                  <p:embed/>
                </p:oleObj>
              </mc:Choice>
              <mc:Fallback>
                <p:oleObj r:id="rId5" imgW="2032000" imgH="546100" progId="Equation.DSMT4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4270" y="2341563"/>
                        <a:ext cx="3549015" cy="9486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460" y="4469765"/>
            <a:ext cx="8566785" cy="136334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dirty="0" smtClean="0"/>
              <a:t>2.2  Newton</a:t>
            </a:r>
            <a:r>
              <a:rPr kumimoji="1" lang="zh-CN" altLang="en-US" dirty="0" smtClean="0"/>
              <a:t>插值</a:t>
            </a:r>
            <a:endParaRPr kumimoji="1" lang="zh-CN" altLang="en-US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6880" y="1864360"/>
            <a:ext cx="8422640" cy="6647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None/>
            </a:pPr>
            <a:r>
              <a:rPr lang="zh-CN" altLang="zh-CN" sz="2400" b="1" dirty="0">
                <a:sym typeface="+mn-ea"/>
              </a:rPr>
              <a:t>根据</a:t>
            </a:r>
            <a:r>
              <a:rPr lang="zh-CN" altLang="zh-CN" sz="2400" b="1" dirty="0">
                <a:solidFill>
                  <a:srgbClr val="FF0000"/>
                </a:solidFill>
                <a:sym typeface="+mn-ea"/>
              </a:rPr>
              <a:t>插值条件</a:t>
            </a:r>
            <a:r>
              <a:rPr lang="zh-CN" altLang="zh-CN" sz="2400" dirty="0">
                <a:sym typeface="+mn-ea"/>
              </a:rPr>
              <a:t> </a:t>
            </a:r>
            <a:endParaRPr lang="en-US" altLang="zh-CN" sz="2400" dirty="0"/>
          </a:p>
          <a:p>
            <a:pPr indent="0" algn="r">
              <a:buNone/>
            </a:pPr>
            <a:endParaRPr lang="en-US" altLang="zh-CN" dirty="0">
              <a:sym typeface="+mn-ea"/>
            </a:endParaRPr>
          </a:p>
          <a:p>
            <a:pPr indent="0" algn="r">
              <a:buNone/>
            </a:pPr>
            <a:r>
              <a:rPr lang="en-US" altLang="zh-CN" sz="2400" dirty="0">
                <a:sym typeface="+mn-ea"/>
              </a:rPr>
              <a:t>(6.11)</a:t>
            </a:r>
          </a:p>
          <a:p>
            <a:pPr indent="0" algn="r">
              <a:buNone/>
            </a:pPr>
            <a:endParaRPr lang="zh-CN" altLang="en-US" sz="2400" dirty="0"/>
          </a:p>
          <a:p>
            <a:pPr indent="0" algn="just">
              <a:buNone/>
            </a:pPr>
            <a:r>
              <a:rPr lang="zh-CN" altLang="en-US" sz="2400" dirty="0"/>
              <a:t>求出</a:t>
            </a:r>
            <a:r>
              <a:rPr lang="zh-CN" altLang="en-US" sz="2400" b="1" dirty="0">
                <a:solidFill>
                  <a:srgbClr val="FF0000"/>
                </a:solidFill>
              </a:rPr>
              <a:t>Newton插值多项式</a:t>
            </a:r>
          </a:p>
          <a:p>
            <a:pPr indent="0" algn="just">
              <a:buNone/>
            </a:pPr>
            <a:endParaRPr lang="zh-CN" altLang="en-US" sz="2400" b="1" dirty="0">
              <a:solidFill>
                <a:srgbClr val="FF0000"/>
              </a:solidFill>
            </a:endParaRPr>
          </a:p>
          <a:p>
            <a:pPr indent="0" algn="r">
              <a:buNone/>
            </a:pPr>
            <a:r>
              <a:rPr lang="en-US" altLang="zh-CN" sz="2400" dirty="0"/>
              <a:t>(6.14)</a:t>
            </a:r>
          </a:p>
          <a:p>
            <a:pPr indent="0" algn="just">
              <a:buNone/>
            </a:pPr>
            <a:endParaRPr lang="zh-CN" altLang="en-US" sz="2400" dirty="0"/>
          </a:p>
          <a:p>
            <a:pPr indent="0" algn="just">
              <a:buNone/>
            </a:pPr>
            <a:r>
              <a:rPr lang="zh-CN" altLang="en-US" sz="2400" dirty="0"/>
              <a:t>其中，</a:t>
            </a:r>
            <a:r>
              <a:rPr lang="zh-CN" altLang="en-US" sz="2400" b="1" dirty="0">
                <a:solidFill>
                  <a:srgbClr val="FF0000"/>
                </a:solidFill>
              </a:rPr>
              <a:t>Newton插值基函数</a:t>
            </a:r>
            <a:r>
              <a:rPr lang="zh-CN" altLang="en-US" sz="2400" dirty="0"/>
              <a:t>为</a:t>
            </a:r>
          </a:p>
          <a:p>
            <a:pPr indent="0" algn="just">
              <a:buNone/>
            </a:pPr>
            <a:endParaRPr lang="zh-CN" altLang="en-US" sz="2400" dirty="0"/>
          </a:p>
          <a:p>
            <a:pPr indent="0" algn="r">
              <a:buNone/>
            </a:pPr>
            <a:r>
              <a:rPr lang="en-US" altLang="zh-CN" sz="2400" dirty="0"/>
              <a:t>(6.15)</a:t>
            </a:r>
            <a:endParaRPr lang="zh-CN" altLang="en-US" sz="2400" dirty="0"/>
          </a:p>
          <a:p>
            <a:pPr indent="0" algn="r">
              <a:buNone/>
            </a:pPr>
            <a:endParaRPr lang="zh-CN" altLang="en-US" sz="2400" dirty="0"/>
          </a:p>
          <a:p>
            <a:pPr indent="0" algn="r">
              <a:buNone/>
            </a:pPr>
            <a:endParaRPr lang="zh-CN" altLang="en-US" sz="2400" dirty="0"/>
          </a:p>
          <a:p>
            <a:pPr indent="0" algn="r">
              <a:buNone/>
            </a:pPr>
            <a:endParaRPr lang="zh-CN" altLang="en-US" sz="2400" dirty="0"/>
          </a:p>
          <a:p>
            <a:pPr indent="0" algn="r">
              <a:buNone/>
            </a:pPr>
            <a:endParaRPr lang="zh-CN" altLang="en-US" sz="2400" dirty="0"/>
          </a:p>
          <a:p>
            <a:pPr indent="0" algn="r">
              <a:buNone/>
            </a:pPr>
            <a:endParaRPr lang="zh-CN" altLang="en-US" sz="2400" dirty="0"/>
          </a:p>
          <a:p>
            <a:pPr indent="0" algn="r">
              <a:buNone/>
            </a:pPr>
            <a:endParaRPr lang="zh-CN" altLang="en-US" sz="2400" dirty="0"/>
          </a:p>
          <a:p>
            <a:pPr indent="0" algn="r">
              <a:buNone/>
            </a:pPr>
            <a:endParaRPr lang="zh-CN" altLang="en-US" sz="2400" dirty="0"/>
          </a:p>
        </p:txBody>
      </p:sp>
      <p:graphicFrame>
        <p:nvGraphicFramePr>
          <p:cNvPr id="5" name="对象 -2147481834"/>
          <p:cNvGraphicFramePr>
            <a:graphicFrameLocks noChangeAspect="1"/>
          </p:cNvGraphicFramePr>
          <p:nvPr/>
        </p:nvGraphicFramePr>
        <p:xfrm>
          <a:off x="2359025" y="2460625"/>
          <a:ext cx="4199890" cy="49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r:id="rId5" imgW="1943100" imgH="228600" progId="Equation.DSMT4">
                  <p:embed/>
                </p:oleObj>
              </mc:Choice>
              <mc:Fallback>
                <p:oleObj r:id="rId5" imgW="1943100" imgH="228600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59025" y="2460625"/>
                        <a:ext cx="4199890" cy="4959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1823"/>
          <p:cNvGraphicFramePr>
            <a:graphicFrameLocks noChangeAspect="1"/>
          </p:cNvGraphicFramePr>
          <p:nvPr/>
        </p:nvGraphicFramePr>
        <p:xfrm>
          <a:off x="1256030" y="3954145"/>
          <a:ext cx="6374130" cy="48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r:id="rId7" imgW="3022600" imgH="228600" progId="Equation.DSMT4">
                  <p:embed/>
                </p:oleObj>
              </mc:Choice>
              <mc:Fallback>
                <p:oleObj r:id="rId7" imgW="3022600" imgH="228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6030" y="3954145"/>
                        <a:ext cx="6374130" cy="4851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-2147481822"/>
          <p:cNvGraphicFramePr>
            <a:graphicFrameLocks noChangeAspect="1"/>
          </p:cNvGraphicFramePr>
          <p:nvPr/>
        </p:nvGraphicFramePr>
        <p:xfrm>
          <a:off x="660400" y="5417185"/>
          <a:ext cx="7036435" cy="458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r:id="rId9" imgW="3530600" imgH="228600" progId="Equation.DSMT4">
                  <p:embed/>
                </p:oleObj>
              </mc:Choice>
              <mc:Fallback>
                <p:oleObj r:id="rId9" imgW="3530600" imgH="2286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0400" y="5417185"/>
                        <a:ext cx="7036435" cy="4584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dirty="0" smtClean="0"/>
              <a:t>2.2  Newton</a:t>
            </a:r>
            <a:r>
              <a:rPr kumimoji="1" lang="zh-CN" altLang="en-US" dirty="0" smtClean="0"/>
              <a:t>插值</a:t>
            </a:r>
            <a:endParaRPr kumimoji="1" lang="zh-CN" altLang="en-US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6880" y="1864360"/>
            <a:ext cx="8422640" cy="7755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None/>
            </a:pPr>
            <a:r>
              <a:rPr lang="zh-CN" altLang="zh-CN" sz="2400" dirty="0">
                <a:sym typeface="+mn-ea"/>
              </a:rPr>
              <a:t>系数由</a:t>
            </a:r>
            <a:r>
              <a:rPr lang="zh-CN" altLang="zh-CN" sz="2400" b="1" dirty="0">
                <a:solidFill>
                  <a:srgbClr val="FF0000"/>
                </a:solidFill>
                <a:sym typeface="+mn-ea"/>
              </a:rPr>
              <a:t>差商</a:t>
            </a:r>
            <a:r>
              <a:rPr lang="zh-CN" altLang="zh-CN" sz="2400" dirty="0">
                <a:sym typeface="+mn-ea"/>
              </a:rPr>
              <a:t>给出</a:t>
            </a:r>
            <a:endParaRPr lang="en-US" altLang="zh-CN" sz="2400" dirty="0">
              <a:sym typeface="+mn-ea"/>
            </a:endParaRPr>
          </a:p>
          <a:p>
            <a:pPr indent="0" algn="r">
              <a:buNone/>
            </a:pPr>
            <a:r>
              <a:rPr lang="en-US" altLang="zh-CN" sz="2400" dirty="0">
                <a:sym typeface="+mn-ea"/>
              </a:rPr>
              <a:t>(6.16)</a:t>
            </a:r>
          </a:p>
          <a:p>
            <a:pPr indent="0" algn="just">
              <a:buNone/>
            </a:pPr>
            <a:r>
              <a:rPr lang="zh-CN" altLang="zh-CN" sz="2400" dirty="0">
                <a:sym typeface="+mn-ea"/>
              </a:rPr>
              <a:t>差商计算公式为</a:t>
            </a:r>
          </a:p>
          <a:p>
            <a:pPr indent="0" algn="r">
              <a:buNone/>
            </a:pPr>
            <a:r>
              <a:rPr lang="en-US" altLang="zh-CN" sz="2400" dirty="0">
                <a:sym typeface="+mn-ea"/>
              </a:rPr>
              <a:t>(6.17)</a:t>
            </a:r>
          </a:p>
          <a:p>
            <a:pPr indent="0" algn="just">
              <a:buNone/>
            </a:pPr>
            <a:endParaRPr lang="zh-CN" altLang="zh-CN" sz="2400" dirty="0">
              <a:sym typeface="+mn-ea"/>
            </a:endParaRPr>
          </a:p>
          <a:p>
            <a:pPr indent="0" algn="just">
              <a:buNone/>
            </a:pPr>
            <a:r>
              <a:rPr lang="zh-CN" altLang="zh-CN" sz="2400" b="1" dirty="0">
                <a:solidFill>
                  <a:srgbClr val="FF0000"/>
                </a:solidFill>
                <a:sym typeface="+mn-ea"/>
              </a:rPr>
              <a:t>差商表：</a:t>
            </a:r>
            <a:endParaRPr lang="zh-CN" altLang="zh-CN" sz="2400" dirty="0">
              <a:sym typeface="+mn-ea"/>
            </a:endParaRPr>
          </a:p>
          <a:p>
            <a:pPr indent="0">
              <a:buNone/>
            </a:pPr>
            <a:endParaRPr lang="zh-CN" altLang="zh-CN" sz="2400" dirty="0">
              <a:sym typeface="+mn-ea"/>
            </a:endParaRPr>
          </a:p>
          <a:p>
            <a:pPr indent="0" algn="r">
              <a:buNone/>
            </a:pPr>
            <a:endParaRPr lang="en-US" altLang="zh-CN" dirty="0">
              <a:sym typeface="+mn-ea"/>
            </a:endParaRPr>
          </a:p>
          <a:p>
            <a:pPr indent="0" algn="r">
              <a:buNone/>
            </a:pPr>
            <a:endParaRPr lang="en-US" altLang="zh-CN" sz="2400" dirty="0">
              <a:sym typeface="+mn-ea"/>
            </a:endParaRPr>
          </a:p>
          <a:p>
            <a:pPr indent="0" algn="just">
              <a:buNone/>
            </a:pPr>
            <a:endParaRPr lang="zh-CN" altLang="en-US" sz="2400" b="1">
              <a:solidFill>
                <a:srgbClr val="FF0000"/>
              </a:solidFill>
            </a:endParaRPr>
          </a:p>
          <a:p>
            <a:pPr indent="0" algn="r">
              <a:buNone/>
            </a:pPr>
            <a:endParaRPr lang="en-US" altLang="zh-CN" sz="2400"/>
          </a:p>
          <a:p>
            <a:pPr indent="0" algn="just">
              <a:buNone/>
            </a:pPr>
            <a:endParaRPr lang="zh-CN" altLang="en-US" sz="2400"/>
          </a:p>
          <a:p>
            <a:pPr indent="0" algn="just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  <a:p>
            <a:pPr indent="0" algn="r">
              <a:buNone/>
            </a:pPr>
            <a:endParaRPr lang="zh-CN" altLang="en-US" sz="2400"/>
          </a:p>
        </p:txBody>
      </p:sp>
      <p:graphicFrame>
        <p:nvGraphicFramePr>
          <p:cNvPr id="5" name="对象 -2147481821"/>
          <p:cNvGraphicFramePr>
            <a:graphicFrameLocks noChangeAspect="1"/>
          </p:cNvGraphicFramePr>
          <p:nvPr/>
        </p:nvGraphicFramePr>
        <p:xfrm>
          <a:off x="2359660" y="2209165"/>
          <a:ext cx="4521835" cy="48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r:id="rId5" imgW="2159000" imgH="228600" progId="Equation.DSMT4">
                  <p:embed/>
                </p:oleObj>
              </mc:Choice>
              <mc:Fallback>
                <p:oleObj r:id="rId5" imgW="2159000" imgH="228600" progId="Equation.DSMT4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59660" y="2209165"/>
                        <a:ext cx="4521835" cy="481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1820"/>
          <p:cNvGraphicFramePr>
            <a:graphicFrameLocks noChangeAspect="1"/>
          </p:cNvGraphicFramePr>
          <p:nvPr/>
        </p:nvGraphicFramePr>
        <p:xfrm>
          <a:off x="1479550" y="3010535"/>
          <a:ext cx="53149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r:id="rId7" imgW="3505200" imgH="469900" progId="Equation.DSMT4">
                  <p:embed/>
                </p:oleObj>
              </mc:Choice>
              <mc:Fallback>
                <p:oleObj r:id="rId7" imgW="3505200" imgH="469900" progId="Equation.DSMT4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9550" y="3010535"/>
                        <a:ext cx="5314950" cy="71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47190" y="3768725"/>
            <a:ext cx="6233160" cy="3013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dirty="0" smtClean="0"/>
              <a:t>2.2  Newton</a:t>
            </a:r>
            <a:r>
              <a:rPr kumimoji="1" lang="zh-CN" altLang="en-US" dirty="0" smtClean="0"/>
              <a:t>插值</a:t>
            </a:r>
            <a:endParaRPr kumimoji="1" lang="zh-CN" altLang="en-US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9835" y="1798489"/>
            <a:ext cx="8422640" cy="33239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None/>
            </a:pPr>
            <a:endParaRPr lang="en-US" altLang="zh-CN" sz="2400" dirty="0">
              <a:sym typeface="+mn-ea"/>
            </a:endParaRPr>
          </a:p>
          <a:p>
            <a:pPr indent="0" algn="just">
              <a:buNone/>
            </a:pPr>
            <a:endParaRPr lang="zh-CN" altLang="zh-CN" sz="2400" dirty="0">
              <a:sym typeface="+mn-ea"/>
            </a:endParaRPr>
          </a:p>
          <a:p>
            <a:pPr indent="0">
              <a:buNone/>
            </a:pPr>
            <a:endParaRPr lang="zh-CN" altLang="zh-CN" sz="2400" dirty="0">
              <a:sym typeface="+mn-ea"/>
            </a:endParaRPr>
          </a:p>
          <a:p>
            <a:pPr indent="0" algn="r">
              <a:buNone/>
            </a:pPr>
            <a:endParaRPr lang="en-US" altLang="zh-CN" dirty="0">
              <a:sym typeface="+mn-ea"/>
            </a:endParaRPr>
          </a:p>
          <a:p>
            <a:pPr indent="0" algn="just">
              <a:buNone/>
            </a:pP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MATLAB Code:</a:t>
            </a:r>
          </a:p>
          <a:p>
            <a:pPr indent="0" algn="just">
              <a:buNone/>
            </a:pPr>
            <a:endParaRPr lang="zh-CN" altLang="en-US" sz="2400" dirty="0">
              <a:sym typeface="+mn-ea"/>
            </a:endParaRPr>
          </a:p>
          <a:p>
            <a:pPr indent="0" algn="just">
              <a:buNone/>
            </a:pPr>
            <a:r>
              <a:rPr lang="zh-CN" altLang="en-US" sz="2400" dirty="0">
                <a:sym typeface="+mn-ea"/>
              </a:rPr>
              <a:t>差商表的计算</a:t>
            </a:r>
            <a:r>
              <a:rPr lang="en-US" altLang="zh-CN" sz="2400" dirty="0">
                <a:sym typeface="+mn-ea"/>
              </a:rPr>
              <a:t>: Page_104, cnewton_divided_difference.m</a:t>
            </a:r>
          </a:p>
          <a:p>
            <a:pPr indent="0" algn="just">
              <a:buNone/>
            </a:pPr>
            <a:endParaRPr lang="en-US" altLang="zh-CN" sz="2400" dirty="0">
              <a:sym typeface="+mn-ea"/>
            </a:endParaRPr>
          </a:p>
          <a:p>
            <a:pPr indent="0" algn="just">
              <a:buNone/>
            </a:pPr>
            <a:r>
              <a:rPr lang="en-US" altLang="zh-CN" sz="2400" dirty="0">
                <a:sym typeface="+mn-ea"/>
              </a:rPr>
              <a:t>Newton</a:t>
            </a:r>
            <a:r>
              <a:rPr lang="zh-CN" altLang="en-US" sz="2400" dirty="0">
                <a:sym typeface="+mn-ea"/>
              </a:rPr>
              <a:t>插值：</a:t>
            </a:r>
            <a:r>
              <a:rPr lang="en-US" altLang="zh-CN" sz="2400" dirty="0">
                <a:sym typeface="+mn-ea"/>
              </a:rPr>
              <a:t>Page_103, </a:t>
            </a:r>
            <a:r>
              <a:rPr lang="en-US" altLang="zh-CN" sz="2400" dirty="0" err="1" smtClean="0">
                <a:sym typeface="+mn-ea"/>
              </a:rPr>
              <a:t>cnewton_interp.m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" y="1779270"/>
            <a:ext cx="8397240" cy="124206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dirty="0" smtClean="0"/>
              <a:t>2.3  </a:t>
            </a:r>
            <a:r>
              <a:rPr kumimoji="1" lang="zh-CN" altLang="en-US" dirty="0" smtClean="0"/>
              <a:t>两点三次</a:t>
            </a:r>
            <a:r>
              <a:rPr kumimoji="1" lang="en-US" altLang="zh-CN" dirty="0" smtClean="0"/>
              <a:t>Hermite</a:t>
            </a:r>
            <a:r>
              <a:rPr kumimoji="1" lang="zh-CN" altLang="en-US" dirty="0" smtClean="0"/>
              <a:t>插值</a:t>
            </a:r>
            <a:endParaRPr kumimoji="1" lang="zh-CN" altLang="en-US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5610" y="1864360"/>
            <a:ext cx="8422640" cy="9232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None/>
            </a:pPr>
            <a:r>
              <a:rPr lang="zh-CN" altLang="en-US" sz="2400" dirty="0">
                <a:sym typeface="+mn-ea"/>
              </a:rPr>
              <a:t>它是最简单的</a:t>
            </a:r>
            <a:r>
              <a:rPr lang="en-US" altLang="zh-CN" sz="2400" dirty="0">
                <a:sym typeface="+mn-ea"/>
              </a:rPr>
              <a:t>带导数的插值问题</a:t>
            </a:r>
            <a:r>
              <a:rPr lang="zh-CN" altLang="en-US" sz="2400" dirty="0">
                <a:sym typeface="+mn-ea"/>
              </a:rPr>
              <a:t>，即满足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插值条件</a:t>
            </a:r>
            <a:endParaRPr lang="en-US" altLang="zh-CN" sz="2400" b="1" dirty="0">
              <a:solidFill>
                <a:srgbClr val="FF0000"/>
              </a:solidFill>
              <a:sym typeface="+mn-ea"/>
            </a:endParaRPr>
          </a:p>
          <a:p>
            <a:pPr indent="0">
              <a:buNone/>
            </a:pPr>
            <a:endParaRPr lang="en-US" altLang="zh-CN" sz="2400" b="1" dirty="0">
              <a:solidFill>
                <a:srgbClr val="FF0000"/>
              </a:solidFill>
              <a:sym typeface="+mn-ea"/>
            </a:endParaRPr>
          </a:p>
          <a:p>
            <a:pPr indent="0" algn="r">
              <a:buNone/>
            </a:pPr>
            <a:r>
              <a:rPr lang="en-US" altLang="zh-CN" sz="2400" dirty="0">
                <a:sym typeface="+mn-ea"/>
              </a:rPr>
              <a:t>(6.20)</a:t>
            </a:r>
          </a:p>
          <a:p>
            <a:pPr indent="0" algn="just">
              <a:buNone/>
            </a:pPr>
            <a:endParaRPr lang="zh-CN" altLang="zh-CN" sz="2400" dirty="0">
              <a:sym typeface="+mn-ea"/>
            </a:endParaRPr>
          </a:p>
          <a:p>
            <a:pPr indent="0" algn="just">
              <a:buNone/>
            </a:pPr>
            <a:r>
              <a:rPr lang="zh-CN" altLang="zh-CN" sz="2400" dirty="0">
                <a:sym typeface="+mn-ea"/>
              </a:rPr>
              <a:t>的插值公式</a:t>
            </a:r>
          </a:p>
          <a:p>
            <a:pPr indent="0" algn="just">
              <a:buNone/>
            </a:pPr>
            <a:endParaRPr lang="zh-CN" altLang="zh-CN" sz="2400" dirty="0">
              <a:sym typeface="+mn-ea"/>
            </a:endParaRPr>
          </a:p>
          <a:p>
            <a:pPr indent="0" algn="r">
              <a:buNone/>
            </a:pPr>
            <a:r>
              <a:rPr lang="en-US" altLang="zh-CN" sz="2400" dirty="0">
                <a:sym typeface="+mn-ea"/>
              </a:rPr>
              <a:t>(6.21)</a:t>
            </a:r>
          </a:p>
          <a:p>
            <a:pPr indent="0" algn="just">
              <a:buNone/>
            </a:pPr>
            <a:endParaRPr lang="zh-CN" altLang="en-US" sz="2400" dirty="0">
              <a:sym typeface="+mn-ea"/>
            </a:endParaRPr>
          </a:p>
          <a:p>
            <a:pPr indent="0" algn="just">
              <a:buNone/>
            </a:pPr>
            <a:r>
              <a:rPr lang="zh-CN" altLang="en-US" sz="2400" dirty="0">
                <a:sym typeface="+mn-ea"/>
              </a:rPr>
              <a:t>其中，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基函数</a:t>
            </a:r>
            <a:r>
              <a:rPr lang="zh-CN" altLang="en-US" sz="2400" dirty="0">
                <a:sym typeface="+mn-ea"/>
              </a:rPr>
              <a:t>为</a:t>
            </a:r>
          </a:p>
          <a:p>
            <a:pPr indent="0" algn="just">
              <a:buNone/>
            </a:pPr>
            <a:endParaRPr lang="zh-CN" altLang="en-US" sz="2400" dirty="0">
              <a:sym typeface="+mn-ea"/>
            </a:endParaRPr>
          </a:p>
          <a:p>
            <a:pPr indent="0" algn="r">
              <a:buNone/>
            </a:pPr>
            <a:r>
              <a:rPr lang="en-US" altLang="zh-CN" sz="2400" dirty="0">
                <a:sym typeface="+mn-ea"/>
              </a:rPr>
              <a:t>(6.22)</a:t>
            </a:r>
          </a:p>
          <a:p>
            <a:pPr indent="0" algn="r">
              <a:buNone/>
            </a:pPr>
            <a:endParaRPr lang="zh-CN" altLang="zh-CN" sz="2400" dirty="0">
              <a:sym typeface="+mn-ea"/>
            </a:endParaRPr>
          </a:p>
          <a:p>
            <a:pPr indent="0">
              <a:buNone/>
            </a:pPr>
            <a:endParaRPr lang="zh-CN" altLang="zh-CN" sz="2400" dirty="0">
              <a:sym typeface="+mn-ea"/>
            </a:endParaRPr>
          </a:p>
          <a:p>
            <a:pPr indent="0" algn="r">
              <a:buNone/>
            </a:pPr>
            <a:endParaRPr lang="en-US" altLang="zh-CN" dirty="0">
              <a:sym typeface="+mn-ea"/>
            </a:endParaRPr>
          </a:p>
          <a:p>
            <a:pPr indent="0" algn="just">
              <a:buNone/>
            </a:pPr>
            <a:endParaRPr lang="en-US" altLang="zh-CN" sz="2400" dirty="0"/>
          </a:p>
          <a:p>
            <a:pPr indent="0" algn="just">
              <a:buNone/>
            </a:pPr>
            <a:endParaRPr lang="zh-CN" altLang="en-US" sz="2400" dirty="0"/>
          </a:p>
          <a:p>
            <a:pPr indent="0" algn="just">
              <a:buNone/>
            </a:pPr>
            <a:endParaRPr lang="zh-CN" altLang="en-US" sz="2400" dirty="0"/>
          </a:p>
          <a:p>
            <a:pPr indent="0" algn="r">
              <a:buNone/>
            </a:pPr>
            <a:endParaRPr lang="zh-CN" altLang="en-US" sz="2400" dirty="0"/>
          </a:p>
          <a:p>
            <a:pPr indent="0" algn="r">
              <a:buNone/>
            </a:pPr>
            <a:endParaRPr lang="zh-CN" altLang="en-US" sz="2400" dirty="0"/>
          </a:p>
          <a:p>
            <a:pPr indent="0" algn="r">
              <a:buNone/>
            </a:pPr>
            <a:endParaRPr lang="zh-CN" altLang="en-US" sz="2400" dirty="0"/>
          </a:p>
          <a:p>
            <a:pPr indent="0" algn="r">
              <a:buNone/>
            </a:pPr>
            <a:endParaRPr lang="zh-CN" altLang="en-US" sz="2400" dirty="0"/>
          </a:p>
          <a:p>
            <a:pPr indent="0" algn="r">
              <a:buNone/>
            </a:pPr>
            <a:endParaRPr lang="zh-CN" altLang="en-US" sz="2400" dirty="0"/>
          </a:p>
          <a:p>
            <a:pPr indent="0" algn="r">
              <a:buNone/>
            </a:pPr>
            <a:endParaRPr lang="zh-CN" altLang="en-US" sz="2400" dirty="0"/>
          </a:p>
          <a:p>
            <a:pPr indent="0" algn="r">
              <a:buNone/>
            </a:pPr>
            <a:endParaRPr lang="zh-CN" altLang="en-US" sz="2400" dirty="0"/>
          </a:p>
          <a:p>
            <a:pPr indent="0" algn="r">
              <a:buNone/>
            </a:pPr>
            <a:endParaRPr lang="zh-CN" altLang="en-US" sz="2400" dirty="0"/>
          </a:p>
        </p:txBody>
      </p:sp>
      <p:graphicFrame>
        <p:nvGraphicFramePr>
          <p:cNvPr id="5" name="对象 -2147481789"/>
          <p:cNvGraphicFramePr>
            <a:graphicFrameLocks noChangeAspect="1"/>
          </p:cNvGraphicFramePr>
          <p:nvPr/>
        </p:nvGraphicFramePr>
        <p:xfrm>
          <a:off x="789305" y="2433320"/>
          <a:ext cx="6595110" cy="62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r:id="rId5" imgW="2921000" imgH="279400" progId="Equation.DSMT4">
                  <p:embed/>
                </p:oleObj>
              </mc:Choice>
              <mc:Fallback>
                <p:oleObj r:id="rId5" imgW="2921000" imgH="2794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9305" y="2433320"/>
                        <a:ext cx="6595110" cy="6216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1787"/>
          <p:cNvGraphicFramePr>
            <a:graphicFrameLocks noChangeAspect="1"/>
          </p:cNvGraphicFramePr>
          <p:nvPr/>
        </p:nvGraphicFramePr>
        <p:xfrm>
          <a:off x="564515" y="3856990"/>
          <a:ext cx="7140575" cy="719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r:id="rId7" imgW="4292600" imgH="431800" progId="Equation.DSMT4">
                  <p:embed/>
                </p:oleObj>
              </mc:Choice>
              <mc:Fallback>
                <p:oleObj r:id="rId7" imgW="4292600" imgH="4318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4515" y="3856990"/>
                        <a:ext cx="7140575" cy="7194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-2147481786"/>
          <p:cNvGraphicFramePr>
            <a:graphicFrameLocks noChangeAspect="1"/>
          </p:cNvGraphicFramePr>
          <p:nvPr/>
        </p:nvGraphicFramePr>
        <p:xfrm>
          <a:off x="2093595" y="6075045"/>
          <a:ext cx="1635125" cy="582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r:id="rId9" imgW="647700" imgH="228600" progId="Equation.DSMT4">
                  <p:embed/>
                </p:oleObj>
              </mc:Choice>
              <mc:Fallback>
                <p:oleObj r:id="rId9" imgW="647700" imgH="2286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93595" y="6075045"/>
                        <a:ext cx="1635125" cy="5829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-2147481785"/>
          <p:cNvGraphicFramePr>
            <a:graphicFrameLocks noChangeAspect="1"/>
          </p:cNvGraphicFramePr>
          <p:nvPr/>
        </p:nvGraphicFramePr>
        <p:xfrm>
          <a:off x="1577975" y="5383530"/>
          <a:ext cx="5564505" cy="565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r:id="rId11" imgW="2425700" imgH="241300" progId="Equation.DSMT4">
                  <p:embed/>
                </p:oleObj>
              </mc:Choice>
              <mc:Fallback>
                <p:oleObj r:id="rId11" imgW="2425700" imgH="2413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77975" y="5383530"/>
                        <a:ext cx="5564505" cy="5657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光谱">
  <a:themeElements>
    <a:clrScheme name="光谱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光谱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光谱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73</TotalTime>
  <Words>849</Words>
  <Application>Microsoft Office PowerPoint</Application>
  <PresentationFormat>全屏显示(4:3)</PresentationFormat>
  <Paragraphs>323</Paragraphs>
  <Slides>21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宋体</vt:lpstr>
      <vt:lpstr>Arial</vt:lpstr>
      <vt:lpstr>Calibri</vt:lpstr>
      <vt:lpstr>Corbel</vt:lpstr>
      <vt:lpstr>Times New Roman</vt:lpstr>
      <vt:lpstr>Wingdings</vt:lpstr>
      <vt:lpstr>光谱</vt:lpstr>
      <vt:lpstr>MathType 7.0 Equation</vt:lpstr>
      <vt:lpstr>公式</vt:lpstr>
      <vt:lpstr>Microsoft Word 文档</vt:lpstr>
      <vt:lpstr>第六讲 数据插值法</vt:lpstr>
      <vt:lpstr>一、数据插值问题的问题提法</vt:lpstr>
      <vt:lpstr>二、基本多项式插值方法</vt:lpstr>
      <vt:lpstr>2.1  Lagrange插值</vt:lpstr>
      <vt:lpstr>2.1  Lagrange插值</vt:lpstr>
      <vt:lpstr>2.2  Newton插值</vt:lpstr>
      <vt:lpstr>2.2  Newton插值</vt:lpstr>
      <vt:lpstr>2.2  Newton插值</vt:lpstr>
      <vt:lpstr>2.3  两点三次Hermite插值</vt:lpstr>
      <vt:lpstr>2.4  分段线性插值</vt:lpstr>
      <vt:lpstr>2.5  分段三次Hermite插值</vt:lpstr>
      <vt:lpstr>2.5  分段三次Hermite插值</vt:lpstr>
      <vt:lpstr>Runge现象</vt:lpstr>
      <vt:lpstr>Runge现象</vt:lpstr>
      <vt:lpstr>Runge现象</vt:lpstr>
      <vt:lpstr>课堂练习</vt:lpstr>
      <vt:lpstr>MATLAB命令</vt:lpstr>
      <vt:lpstr>MATLAB命令</vt:lpstr>
      <vt:lpstr>yi = interp1(x,y,xi,method) 的插值方法</vt:lpstr>
      <vt:lpstr>MATLAB命令</vt:lpstr>
      <vt:lpstr>MATLAB命令</vt:lpstr>
    </vt:vector>
  </TitlesOfParts>
  <Company>ling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第六讲 数据插值法</dc:title>
  <dc:creator>ling ling</dc:creator>
  <cp:lastModifiedBy>fhy301</cp:lastModifiedBy>
  <cp:revision>149</cp:revision>
  <dcterms:created xsi:type="dcterms:W3CDTF">2021-02-14T03:07:00Z</dcterms:created>
  <dcterms:modified xsi:type="dcterms:W3CDTF">2021-06-12T01:42:20Z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EAE4CBA4D8864A97AED234B58519850C</vt:lpwstr>
  </property>
  <property fmtid="{D5CDD505-2E9C-101B-9397-08002B2CF9AE}" pid="3" name="KSOProductBuildVer">
    <vt:lpwstr>2052-11.1.0.10337</vt:lpwstr>
  </property>
</Properties>
</file>