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80" r:id="rId2"/>
  </p:sldMasterIdLst>
  <p:notesMasterIdLst>
    <p:notesMasterId r:id="rId51"/>
  </p:notesMasterIdLst>
  <p:sldIdLst>
    <p:sldId id="263" r:id="rId3"/>
    <p:sldId id="401" r:id="rId4"/>
    <p:sldId id="396" r:id="rId5"/>
    <p:sldId id="397" r:id="rId6"/>
    <p:sldId id="398" r:id="rId7"/>
    <p:sldId id="399" r:id="rId8"/>
    <p:sldId id="400" r:id="rId9"/>
    <p:sldId id="389" r:id="rId10"/>
    <p:sldId id="402" r:id="rId11"/>
    <p:sldId id="403" r:id="rId12"/>
    <p:sldId id="379" r:id="rId13"/>
    <p:sldId id="387" r:id="rId14"/>
    <p:sldId id="404" r:id="rId15"/>
    <p:sldId id="380" r:id="rId16"/>
    <p:sldId id="381" r:id="rId17"/>
    <p:sldId id="382" r:id="rId18"/>
    <p:sldId id="384" r:id="rId19"/>
    <p:sldId id="385" r:id="rId20"/>
    <p:sldId id="386" r:id="rId21"/>
    <p:sldId id="390" r:id="rId22"/>
    <p:sldId id="391" r:id="rId23"/>
    <p:sldId id="392" r:id="rId24"/>
    <p:sldId id="394" r:id="rId25"/>
    <p:sldId id="393" r:id="rId26"/>
    <p:sldId id="351" r:id="rId27"/>
    <p:sldId id="352" r:id="rId28"/>
    <p:sldId id="353" r:id="rId29"/>
    <p:sldId id="354" r:id="rId30"/>
    <p:sldId id="355" r:id="rId31"/>
    <p:sldId id="356" r:id="rId32"/>
    <p:sldId id="378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4" r:id="rId48"/>
    <p:sldId id="376" r:id="rId49"/>
    <p:sldId id="377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C80"/>
    <a:srgbClr val="FF33CC"/>
    <a:srgbClr val="FFFFCC"/>
    <a:srgbClr val="009900"/>
    <a:srgbClr val="FF6600"/>
    <a:srgbClr val="FF5050"/>
    <a:srgbClr val="CC00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379" autoAdjust="0"/>
  </p:normalViewPr>
  <p:slideViewPr>
    <p:cSldViewPr>
      <p:cViewPr varScale="1">
        <p:scale>
          <a:sx n="107" d="100"/>
          <a:sy n="107" d="100"/>
        </p:scale>
        <p:origin x="18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11565E-FBD6-497D-B732-2814A67FC7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585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9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4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949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07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526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17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5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55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7F7-51A1-4FDF-ACF4-BC45640A20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26627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34FE-E4A2-4206-9738-42D8FCF90D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9371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83AC-7918-49D6-9845-36A2ECB32B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71245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18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49C6-C430-41F1-9AB5-6EB288C302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26806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93E-9BCC-44A5-B8A2-4BC6F481E2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98181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03-9C25-4A77-8F49-774AF3D3CF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29210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90D9-0A2C-4587-AABB-C3778C183C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97317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CF11-8F1E-4794-98FB-B9AF5A1D81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02121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37-82B9-4A6E-8D33-AADF899E11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04314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0F7A-AABB-48DA-BE41-EF00797CC39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79165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7CD-79C0-4758-9613-A038B48D65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8462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7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24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0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9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2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4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5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32"/>
            <a:ext cx="1767506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B894EDE-74B6-4B3B-AB63-1BCB8312CAFD}" type="datetimeFigureOut">
              <a:rPr kumimoji="0" lang="zh-CN" alt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  <a:ea typeface="幼圆" panose="02010509060101010101" pitchFamily="49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2019/5/13</a:t>
            </a:fld>
            <a:endParaRPr kumimoji="0" lang="zh-CN" altLang="en-US">
              <a:solidFill>
                <a:prstClr val="black">
                  <a:tint val="75000"/>
                </a:prstClr>
              </a:solidFill>
              <a:latin typeface="Century Gothic" panose="020B0502020202020204"/>
              <a:ea typeface="幼圆" panose="02010509060101010101" pitchFamily="49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>
              <a:solidFill>
                <a:prstClr val="black">
                  <a:tint val="75000"/>
                </a:prstClr>
              </a:solidFill>
              <a:latin typeface="Century Gothic" panose="020B0502020202020204"/>
              <a:ea typeface="幼圆" panose="020105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3AA372C-FF49-4392-9B22-92D1C087275C}" type="slidenum">
              <a:rPr kumimoji="0" lang="zh-CN" altLang="en-US" smtClean="0">
                <a:latin typeface="Century Gothic" panose="020B0502020202020204"/>
                <a:ea typeface="幼圆" panose="02010509060101010101" pitchFamily="49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>
              <a:latin typeface="Century Gothic" panose="020B0502020202020204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00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745F-9874-45AC-AEC4-326849ABE2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3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6238" y="1773238"/>
            <a:ext cx="6019800" cy="2209800"/>
          </a:xfrm>
        </p:spPr>
        <p:txBody>
          <a:bodyPr/>
          <a:lstStyle/>
          <a:p>
            <a:pPr eaLnBrk="1" hangingPunct="1"/>
            <a:r>
              <a:rPr lang="zh-CN" altLang="en-US" sz="540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第二章   线性表</a:t>
            </a:r>
          </a:p>
        </p:txBody>
      </p:sp>
      <p:sp>
        <p:nvSpPr>
          <p:cNvPr id="205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893F2A-8BFA-4D05-A7F5-E32CC66C32B0}" type="slidenum">
              <a:rPr lang="en-US" altLang="zh-CN" sz="1400"/>
              <a:pPr eaLnBrk="1" hangingPunct="1"/>
              <a:t>1</a:t>
            </a:fld>
            <a:endParaRPr lang="en-US" altLang="zh-CN" sz="140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76"/>
          <p:cNvSpPr>
            <a:spLocks noGrp="1" noChangeArrowheads="1"/>
          </p:cNvSpPr>
          <p:nvPr>
            <p:ph type="title"/>
          </p:nvPr>
        </p:nvSpPr>
        <p:spPr>
          <a:xfrm>
            <a:off x="1259632" y="370118"/>
            <a:ext cx="8229600" cy="790575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ea typeface="华文新魏" panose="02010800040101010101" pitchFamily="2" charset="-122"/>
              </a:rPr>
              <a:t>多项式链表的相加（</a:t>
            </a:r>
            <a:r>
              <a:rPr lang="en-US" altLang="zh-CN" sz="3600" b="1" dirty="0" smtClean="0">
                <a:ea typeface="华文新魏" panose="02010800040101010101" pitchFamily="2" charset="-122"/>
              </a:rPr>
              <a:t>1.</a:t>
            </a:r>
            <a:r>
              <a:rPr lang="zh-CN" altLang="en-US" sz="3600" b="1" dirty="0" smtClean="0">
                <a:ea typeface="华文新魏" panose="02010800040101010101" pitchFamily="2" charset="-122"/>
              </a:rPr>
              <a:t>表示，</a:t>
            </a:r>
            <a:r>
              <a:rPr lang="en-US" altLang="zh-CN" sz="3600" b="1" dirty="0" smtClean="0">
                <a:ea typeface="华文新魏" panose="02010800040101010101" pitchFamily="2" charset="-122"/>
              </a:rPr>
              <a:t>2.</a:t>
            </a:r>
            <a:r>
              <a:rPr lang="zh-CN" altLang="en-US" sz="3600" b="1" dirty="0" smtClean="0">
                <a:ea typeface="华文新魏" panose="02010800040101010101" pitchFamily="2" charset="-122"/>
              </a:rPr>
              <a:t>计算）</a:t>
            </a:r>
          </a:p>
        </p:txBody>
      </p:sp>
      <p:sp>
        <p:nvSpPr>
          <p:cNvPr id="49157" name="Rectangle 77"/>
          <p:cNvSpPr>
            <a:spLocks noGrp="1" noChangeArrowheads="1"/>
          </p:cNvSpPr>
          <p:nvPr>
            <p:ph idx="1"/>
          </p:nvPr>
        </p:nvSpPr>
        <p:spPr>
          <a:xfrm>
            <a:off x="1403648" y="1988840"/>
            <a:ext cx="7488832" cy="352839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AH</a:t>
            </a:r>
            <a:r>
              <a:rPr lang="en-US" altLang="zh-CN" sz="2800" b="1" dirty="0" smtClean="0"/>
              <a:t> = 1 </a:t>
            </a:r>
            <a:r>
              <a:rPr lang="en-US" altLang="zh-CN" sz="2800" b="1" dirty="0" smtClean="0"/>
              <a:t>         </a:t>
            </a:r>
            <a:r>
              <a:rPr lang="en-US" altLang="zh-CN" sz="2800" b="1" dirty="0" smtClean="0">
                <a:latin typeface="Courier New" panose="02070309020205020404" pitchFamily="49" charset="0"/>
              </a:rPr>
              <a:t>-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3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30000" dirty="0" smtClean="0"/>
              <a:t>6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         + </a:t>
            </a:r>
            <a:r>
              <a:rPr lang="en-US" altLang="zh-CN" sz="2800" b="1" dirty="0" smtClean="0"/>
              <a:t>7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30000" dirty="0" smtClean="0"/>
              <a:t>12</a:t>
            </a:r>
            <a:endParaRPr lang="en-US" altLang="zh-CN" sz="2800" b="1" i="1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>
                <a:solidFill>
                  <a:srgbClr val="006600"/>
                </a:solidFill>
              </a:rPr>
              <a:t>BH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= 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   </a:t>
            </a:r>
            <a:r>
              <a:rPr lang="en-US" altLang="zh-CN" sz="2800" b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006600"/>
                </a:solidFill>
              </a:rPr>
              <a:t>4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+ 3</a:t>
            </a:r>
            <a:r>
              <a:rPr lang="en-US" altLang="zh-CN" sz="2800" b="1" i="1" dirty="0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006600"/>
                </a:solidFill>
              </a:rPr>
              <a:t>6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9</a:t>
            </a:r>
            <a:r>
              <a:rPr lang="en-US" altLang="zh-CN" sz="2800" b="1" i="1" dirty="0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006600"/>
                </a:solidFill>
              </a:rPr>
              <a:t>10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         + 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8</a:t>
            </a:r>
            <a:r>
              <a:rPr lang="en-US" altLang="zh-CN" sz="2800" b="1" i="1" dirty="0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006600"/>
                </a:solidFill>
              </a:rPr>
              <a:t>14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>
                <a:solidFill>
                  <a:schemeClr val="tx2"/>
                </a:solidFill>
              </a:rPr>
              <a:t>CH 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= </a:t>
            </a:r>
            <a:r>
              <a:rPr lang="en-US" altLang="zh-CN" sz="2800" b="1" dirty="0" smtClean="0"/>
              <a:t>1 </a:t>
            </a:r>
            <a:r>
              <a:rPr lang="en-US" altLang="zh-CN" sz="2800" b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006600"/>
                </a:solidFill>
              </a:rPr>
              <a:t>4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        </a:t>
            </a:r>
            <a:r>
              <a:rPr lang="en-US" altLang="zh-CN" sz="2800" b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9</a:t>
            </a:r>
            <a:r>
              <a:rPr lang="en-US" altLang="zh-CN" sz="2800" b="1" i="1" dirty="0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006600"/>
                </a:solidFill>
              </a:rPr>
              <a:t>10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800" b="1" dirty="0" smtClean="0"/>
              <a:t>+ 7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30000" dirty="0" smtClean="0"/>
              <a:t>12 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+ 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8</a:t>
            </a:r>
            <a:r>
              <a:rPr lang="en-US" altLang="zh-CN" sz="2800" b="1" i="1" dirty="0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006600"/>
                </a:solidFill>
              </a:rPr>
              <a:t>14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800" b="1" baseline="30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800" b="1" baseline="30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baseline="30000" dirty="0" smtClean="0">
                <a:solidFill>
                  <a:srgbClr val="006600"/>
                </a:solidFill>
              </a:rPr>
              <a:t>数学问题：</a:t>
            </a:r>
            <a:endParaRPr lang="en-US" altLang="zh-CN" sz="2800" b="1" baseline="30000" dirty="0" smtClean="0">
              <a:solidFill>
                <a:srgbClr val="0066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dirty="0"/>
              <a:t>what values are </a:t>
            </a:r>
            <a:r>
              <a:rPr lang="en-US" altLang="zh-CN" sz="2800" dirty="0" smtClean="0"/>
              <a:t>changed?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dirty="0" smtClean="0"/>
              <a:t>------decide what should be saved in </a:t>
            </a:r>
            <a:r>
              <a:rPr lang="en-US" altLang="zh-CN" sz="2800" dirty="0" err="1" smtClean="0"/>
              <a:t>prog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800" b="1" baseline="300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800" b="1" baseline="30000" dirty="0" smtClean="0">
              <a:solidFill>
                <a:srgbClr val="006600"/>
              </a:solidFill>
            </a:endParaRPr>
          </a:p>
        </p:txBody>
      </p:sp>
      <p:sp>
        <p:nvSpPr>
          <p:cNvPr id="4915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5554128-4C2B-4E71-A702-2E705B3481E9}" type="slidenum">
              <a:rPr lang="en-US" altLang="zh-CN" sz="1400"/>
              <a:pPr algn="ctr" eaLnBrk="1" hangingPunct="1"/>
              <a:t>10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59900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76"/>
          <p:cNvSpPr>
            <a:spLocks noGrp="1" noChangeArrowheads="1"/>
          </p:cNvSpPr>
          <p:nvPr>
            <p:ph type="title"/>
          </p:nvPr>
        </p:nvSpPr>
        <p:spPr>
          <a:xfrm>
            <a:off x="446088" y="434975"/>
            <a:ext cx="8229600" cy="790575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ea typeface="华文新魏" panose="02010800040101010101" pitchFamily="2" charset="-122"/>
              </a:rPr>
              <a:t>多项式链表的相加（</a:t>
            </a:r>
            <a:r>
              <a:rPr lang="en-US" altLang="zh-CN" sz="3600" b="1" dirty="0" smtClean="0">
                <a:ea typeface="华文新魏" panose="02010800040101010101" pitchFamily="2" charset="-122"/>
              </a:rPr>
              <a:t>1.</a:t>
            </a:r>
            <a:r>
              <a:rPr lang="zh-CN" altLang="en-US" sz="3600" b="1" dirty="0" smtClean="0">
                <a:ea typeface="华文新魏" panose="02010800040101010101" pitchFamily="2" charset="-122"/>
              </a:rPr>
              <a:t>表示，</a:t>
            </a:r>
            <a:r>
              <a:rPr lang="en-US" altLang="zh-CN" sz="3600" b="1" dirty="0" smtClean="0">
                <a:ea typeface="华文新魏" panose="02010800040101010101" pitchFamily="2" charset="-122"/>
              </a:rPr>
              <a:t>2.</a:t>
            </a:r>
            <a:r>
              <a:rPr lang="zh-CN" altLang="en-US" sz="3600" b="1" dirty="0" smtClean="0">
                <a:ea typeface="华文新魏" panose="02010800040101010101" pitchFamily="2" charset="-122"/>
              </a:rPr>
              <a:t>计算）</a:t>
            </a:r>
          </a:p>
        </p:txBody>
      </p:sp>
      <p:sp>
        <p:nvSpPr>
          <p:cNvPr id="49157" name="Rectangle 77"/>
          <p:cNvSpPr>
            <a:spLocks noGrp="1" noChangeArrowheads="1"/>
          </p:cNvSpPr>
          <p:nvPr>
            <p:ph idx="1"/>
          </p:nvPr>
        </p:nvSpPr>
        <p:spPr>
          <a:xfrm>
            <a:off x="730250" y="1244600"/>
            <a:ext cx="82296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AH</a:t>
            </a:r>
            <a:r>
              <a:rPr lang="en-US" altLang="zh-CN" sz="2800" b="1" dirty="0" smtClean="0"/>
              <a:t> = 1 </a:t>
            </a:r>
            <a:r>
              <a:rPr lang="en-US" altLang="zh-CN" sz="2800" b="1" dirty="0" smtClean="0">
                <a:latin typeface="Courier New" panose="02070309020205020404" pitchFamily="49" charset="0"/>
              </a:rPr>
              <a:t>-</a:t>
            </a:r>
            <a:r>
              <a:rPr lang="en-US" altLang="zh-CN" sz="2800" b="1" dirty="0" smtClean="0"/>
              <a:t> 3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30000" dirty="0" smtClean="0"/>
              <a:t>6</a:t>
            </a:r>
            <a:r>
              <a:rPr lang="en-US" altLang="zh-CN" sz="2800" b="1" dirty="0" smtClean="0"/>
              <a:t> + 7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30000" dirty="0" smtClean="0"/>
              <a:t>12</a:t>
            </a:r>
            <a:endParaRPr lang="en-US" altLang="zh-CN" sz="2800" b="1" i="1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>
                <a:solidFill>
                  <a:srgbClr val="006600"/>
                </a:solidFill>
              </a:rPr>
              <a:t>BH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= </a:t>
            </a:r>
            <a:r>
              <a:rPr lang="en-US" altLang="zh-CN" sz="2800" b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006600"/>
                </a:solidFill>
              </a:rPr>
              <a:t>4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+ 3</a:t>
            </a:r>
            <a:r>
              <a:rPr lang="en-US" altLang="zh-CN" sz="2800" b="1" i="1" dirty="0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006600"/>
                </a:solidFill>
              </a:rPr>
              <a:t>6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9</a:t>
            </a:r>
            <a:r>
              <a:rPr lang="en-US" altLang="zh-CN" sz="2800" b="1" i="1" dirty="0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006600"/>
                </a:solidFill>
              </a:rPr>
              <a:t>10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+ 8</a:t>
            </a:r>
            <a:r>
              <a:rPr lang="en-US" altLang="zh-CN" sz="2800" b="1" i="1" dirty="0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006600"/>
                </a:solidFill>
              </a:rPr>
              <a:t>14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>
                <a:solidFill>
                  <a:schemeClr val="tx2"/>
                </a:solidFill>
              </a:rPr>
              <a:t>CH 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= </a:t>
            </a:r>
            <a:r>
              <a:rPr lang="en-US" altLang="zh-CN" sz="2800" b="1" dirty="0" smtClean="0"/>
              <a:t>1 </a:t>
            </a:r>
            <a:r>
              <a:rPr lang="en-US" altLang="zh-CN" sz="2800" b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006600"/>
                </a:solidFill>
              </a:rPr>
              <a:t>4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9</a:t>
            </a:r>
            <a:r>
              <a:rPr lang="en-US" altLang="zh-CN" sz="2800" b="1" i="1" dirty="0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006600"/>
                </a:solidFill>
              </a:rPr>
              <a:t>10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800" b="1" dirty="0" smtClean="0"/>
              <a:t>+ 7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30000" dirty="0" smtClean="0"/>
              <a:t>12 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+ 8</a:t>
            </a:r>
            <a:r>
              <a:rPr lang="en-US" altLang="zh-CN" sz="2800" b="1" i="1" dirty="0" smtClean="0">
                <a:solidFill>
                  <a:srgbClr val="0066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006600"/>
                </a:solidFill>
              </a:rPr>
              <a:t>14</a:t>
            </a:r>
          </a:p>
        </p:txBody>
      </p:sp>
      <p:sp>
        <p:nvSpPr>
          <p:cNvPr id="4915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5554128-4C2B-4E71-A702-2E705B3481E9}" type="slidenum">
              <a:rPr lang="en-US" altLang="zh-CN" sz="1400"/>
              <a:pPr algn="ctr" eaLnBrk="1" hangingPunct="1"/>
              <a:t>11</a:t>
            </a:fld>
            <a:endParaRPr lang="en-US" altLang="zh-CN" sz="1400"/>
          </a:p>
        </p:txBody>
      </p:sp>
      <p:grpSp>
        <p:nvGrpSpPr>
          <p:cNvPr id="49155" name="Group 78"/>
          <p:cNvGrpSpPr>
            <a:grpSpLocks/>
          </p:cNvGrpSpPr>
          <p:nvPr/>
        </p:nvGrpSpPr>
        <p:grpSpPr bwMode="auto">
          <a:xfrm>
            <a:off x="665163" y="2813050"/>
            <a:ext cx="7696200" cy="3278188"/>
            <a:chOff x="384" y="1603"/>
            <a:chExt cx="4848" cy="2193"/>
          </a:xfrm>
        </p:grpSpPr>
        <p:sp>
          <p:nvSpPr>
            <p:cNvPr id="49158" name="Rectangle 2" descr="羊皮纸"/>
            <p:cNvSpPr>
              <a:spLocks noChangeArrowheads="1"/>
            </p:cNvSpPr>
            <p:nvPr/>
          </p:nvSpPr>
          <p:spPr bwMode="auto">
            <a:xfrm>
              <a:off x="1392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59" name="Text Box 5"/>
            <p:cNvSpPr txBox="1">
              <a:spLocks noChangeArrowheads="1"/>
            </p:cNvSpPr>
            <p:nvPr/>
          </p:nvSpPr>
          <p:spPr bwMode="auto">
            <a:xfrm>
              <a:off x="384" y="1632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49160" name="Text Box 6"/>
            <p:cNvSpPr txBox="1">
              <a:spLocks noChangeArrowheads="1"/>
            </p:cNvSpPr>
            <p:nvPr/>
          </p:nvSpPr>
          <p:spPr bwMode="auto">
            <a:xfrm>
              <a:off x="384" y="2121"/>
              <a:ext cx="79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BH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49161" name="Line 7"/>
            <p:cNvSpPr>
              <a:spLocks noChangeShapeType="1"/>
            </p:cNvSpPr>
            <p:nvPr/>
          </p:nvSpPr>
          <p:spPr bwMode="auto">
            <a:xfrm>
              <a:off x="1680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Rectangle 8" descr="花束"/>
            <p:cNvSpPr>
              <a:spLocks noChangeArrowheads="1"/>
            </p:cNvSpPr>
            <p:nvPr/>
          </p:nvSpPr>
          <p:spPr bwMode="auto">
            <a:xfrm>
              <a:off x="1920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3" name="Rectangle 9" descr="羊皮纸"/>
            <p:cNvSpPr>
              <a:spLocks noChangeArrowheads="1"/>
            </p:cNvSpPr>
            <p:nvPr/>
          </p:nvSpPr>
          <p:spPr bwMode="auto">
            <a:xfrm>
              <a:off x="1392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4" name="Line 10"/>
            <p:cNvSpPr>
              <a:spLocks noChangeShapeType="1"/>
            </p:cNvSpPr>
            <p:nvPr/>
          </p:nvSpPr>
          <p:spPr bwMode="auto">
            <a:xfrm>
              <a:off x="1680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Rectangle 11" descr="花束"/>
            <p:cNvSpPr>
              <a:spLocks noChangeArrowheads="1"/>
            </p:cNvSpPr>
            <p:nvPr/>
          </p:nvSpPr>
          <p:spPr bwMode="auto">
            <a:xfrm>
              <a:off x="1920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6" name="Rectangle 12" descr="羊皮纸"/>
            <p:cNvSpPr>
              <a:spLocks noChangeArrowheads="1"/>
            </p:cNvSpPr>
            <p:nvPr/>
          </p:nvSpPr>
          <p:spPr bwMode="auto">
            <a:xfrm>
              <a:off x="2400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7" name="Line 13"/>
            <p:cNvSpPr>
              <a:spLocks noChangeShapeType="1"/>
            </p:cNvSpPr>
            <p:nvPr/>
          </p:nvSpPr>
          <p:spPr bwMode="auto">
            <a:xfrm>
              <a:off x="2688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Rectangle 14" descr="花束"/>
            <p:cNvSpPr>
              <a:spLocks noChangeArrowheads="1"/>
            </p:cNvSpPr>
            <p:nvPr/>
          </p:nvSpPr>
          <p:spPr bwMode="auto">
            <a:xfrm>
              <a:off x="2928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9" name="Rectangle 15" descr="羊皮纸"/>
            <p:cNvSpPr>
              <a:spLocks noChangeArrowheads="1"/>
            </p:cNvSpPr>
            <p:nvPr/>
          </p:nvSpPr>
          <p:spPr bwMode="auto">
            <a:xfrm>
              <a:off x="2400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0" name="Line 16"/>
            <p:cNvSpPr>
              <a:spLocks noChangeShapeType="1"/>
            </p:cNvSpPr>
            <p:nvPr/>
          </p:nvSpPr>
          <p:spPr bwMode="auto">
            <a:xfrm>
              <a:off x="2688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Rectangle 17" descr="花束"/>
            <p:cNvSpPr>
              <a:spLocks noChangeArrowheads="1"/>
            </p:cNvSpPr>
            <p:nvPr/>
          </p:nvSpPr>
          <p:spPr bwMode="auto">
            <a:xfrm>
              <a:off x="2928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2" name="Rectangle 18" descr="羊皮纸"/>
            <p:cNvSpPr>
              <a:spLocks noChangeArrowheads="1"/>
            </p:cNvSpPr>
            <p:nvPr/>
          </p:nvSpPr>
          <p:spPr bwMode="auto">
            <a:xfrm>
              <a:off x="3408" y="163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3" name="Line 19"/>
            <p:cNvSpPr>
              <a:spLocks noChangeShapeType="1"/>
            </p:cNvSpPr>
            <p:nvPr/>
          </p:nvSpPr>
          <p:spPr bwMode="auto">
            <a:xfrm>
              <a:off x="3696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Rectangle 20" descr="花束"/>
            <p:cNvSpPr>
              <a:spLocks noChangeArrowheads="1"/>
            </p:cNvSpPr>
            <p:nvPr/>
          </p:nvSpPr>
          <p:spPr bwMode="auto">
            <a:xfrm>
              <a:off x="3984" y="163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5" name="Rectangle 21" descr="羊皮纸"/>
            <p:cNvSpPr>
              <a:spLocks noChangeArrowheads="1"/>
            </p:cNvSpPr>
            <p:nvPr/>
          </p:nvSpPr>
          <p:spPr bwMode="auto">
            <a:xfrm>
              <a:off x="3408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6" name="Line 22"/>
            <p:cNvSpPr>
              <a:spLocks noChangeShapeType="1"/>
            </p:cNvSpPr>
            <p:nvPr/>
          </p:nvSpPr>
          <p:spPr bwMode="auto">
            <a:xfrm>
              <a:off x="3696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Rectangle 23" descr="花束"/>
            <p:cNvSpPr>
              <a:spLocks noChangeArrowheads="1"/>
            </p:cNvSpPr>
            <p:nvPr/>
          </p:nvSpPr>
          <p:spPr bwMode="auto">
            <a:xfrm>
              <a:off x="3984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8" name="Rectangle 24" descr="羊皮纸"/>
            <p:cNvSpPr>
              <a:spLocks noChangeArrowheads="1"/>
            </p:cNvSpPr>
            <p:nvPr/>
          </p:nvSpPr>
          <p:spPr bwMode="auto">
            <a:xfrm>
              <a:off x="4416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9" name="Line 25"/>
            <p:cNvSpPr>
              <a:spLocks noChangeShapeType="1"/>
            </p:cNvSpPr>
            <p:nvPr/>
          </p:nvSpPr>
          <p:spPr bwMode="auto">
            <a:xfrm>
              <a:off x="4704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0" name="Rectangle 26" descr="花束"/>
            <p:cNvSpPr>
              <a:spLocks noChangeArrowheads="1"/>
            </p:cNvSpPr>
            <p:nvPr/>
          </p:nvSpPr>
          <p:spPr bwMode="auto">
            <a:xfrm>
              <a:off x="4992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81" name="Line 27"/>
            <p:cNvSpPr>
              <a:spLocks noChangeShapeType="1"/>
            </p:cNvSpPr>
            <p:nvPr/>
          </p:nvSpPr>
          <p:spPr bwMode="auto">
            <a:xfrm>
              <a:off x="1152" y="18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2" name="Line 28"/>
            <p:cNvSpPr>
              <a:spLocks noChangeShapeType="1"/>
            </p:cNvSpPr>
            <p:nvPr/>
          </p:nvSpPr>
          <p:spPr bwMode="auto">
            <a:xfrm>
              <a:off x="1152" y="230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3" name="Line 29"/>
            <p:cNvSpPr>
              <a:spLocks noChangeShapeType="1"/>
            </p:cNvSpPr>
            <p:nvPr/>
          </p:nvSpPr>
          <p:spPr bwMode="auto">
            <a:xfrm>
              <a:off x="2064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Line 30"/>
            <p:cNvSpPr>
              <a:spLocks noChangeShapeType="1"/>
            </p:cNvSpPr>
            <p:nvPr/>
          </p:nvSpPr>
          <p:spPr bwMode="auto">
            <a:xfrm>
              <a:off x="2064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5" name="Line 31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Line 32"/>
            <p:cNvSpPr>
              <a:spLocks noChangeShapeType="1"/>
            </p:cNvSpPr>
            <p:nvPr/>
          </p:nvSpPr>
          <p:spPr bwMode="auto">
            <a:xfrm>
              <a:off x="4080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7" name="Line 33"/>
            <p:cNvSpPr>
              <a:spLocks noChangeShapeType="1"/>
            </p:cNvSpPr>
            <p:nvPr/>
          </p:nvSpPr>
          <p:spPr bwMode="auto">
            <a:xfrm>
              <a:off x="3072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8" name="Text Box 34"/>
            <p:cNvSpPr txBox="1">
              <a:spLocks noChangeArrowheads="1"/>
            </p:cNvSpPr>
            <p:nvPr/>
          </p:nvSpPr>
          <p:spPr bwMode="auto">
            <a:xfrm>
              <a:off x="3953" y="160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49189" name="Text Box 35"/>
            <p:cNvSpPr txBox="1">
              <a:spLocks noChangeArrowheads="1"/>
            </p:cNvSpPr>
            <p:nvPr/>
          </p:nvSpPr>
          <p:spPr bwMode="auto">
            <a:xfrm>
              <a:off x="4961" y="208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49190" name="Text Box 36"/>
            <p:cNvSpPr txBox="1">
              <a:spLocks noChangeArrowheads="1"/>
            </p:cNvSpPr>
            <p:nvPr/>
          </p:nvSpPr>
          <p:spPr bwMode="auto">
            <a:xfrm>
              <a:off x="384" y="2889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49191" name="Rectangle 37" descr="羊皮纸"/>
            <p:cNvSpPr>
              <a:spLocks noChangeArrowheads="1"/>
            </p:cNvSpPr>
            <p:nvPr/>
          </p:nvSpPr>
          <p:spPr bwMode="auto">
            <a:xfrm>
              <a:off x="1392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2" name="Line 38"/>
            <p:cNvSpPr>
              <a:spLocks noChangeShapeType="1"/>
            </p:cNvSpPr>
            <p:nvPr/>
          </p:nvSpPr>
          <p:spPr bwMode="auto">
            <a:xfrm>
              <a:off x="1680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3" name="Rectangle 39" descr="花束"/>
            <p:cNvSpPr>
              <a:spLocks noChangeArrowheads="1"/>
            </p:cNvSpPr>
            <p:nvPr/>
          </p:nvSpPr>
          <p:spPr bwMode="auto">
            <a:xfrm>
              <a:off x="1920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4" name="Rectangle 40" descr="羊皮纸"/>
            <p:cNvSpPr>
              <a:spLocks noChangeArrowheads="1"/>
            </p:cNvSpPr>
            <p:nvPr/>
          </p:nvSpPr>
          <p:spPr bwMode="auto">
            <a:xfrm>
              <a:off x="2400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5" name="Line 41"/>
            <p:cNvSpPr>
              <a:spLocks noChangeShapeType="1"/>
            </p:cNvSpPr>
            <p:nvPr/>
          </p:nvSpPr>
          <p:spPr bwMode="auto">
            <a:xfrm>
              <a:off x="2688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6" name="Rectangle 42" descr="花束"/>
            <p:cNvSpPr>
              <a:spLocks noChangeArrowheads="1"/>
            </p:cNvSpPr>
            <p:nvPr/>
          </p:nvSpPr>
          <p:spPr bwMode="auto">
            <a:xfrm>
              <a:off x="2928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7" name="Rectangle 43" descr="羊皮纸"/>
            <p:cNvSpPr>
              <a:spLocks noChangeArrowheads="1"/>
            </p:cNvSpPr>
            <p:nvPr/>
          </p:nvSpPr>
          <p:spPr bwMode="auto">
            <a:xfrm>
              <a:off x="3408" y="2880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8" name="Line 44"/>
            <p:cNvSpPr>
              <a:spLocks noChangeShapeType="1"/>
            </p:cNvSpPr>
            <p:nvPr/>
          </p:nvSpPr>
          <p:spPr bwMode="auto">
            <a:xfrm>
              <a:off x="3696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9" name="Rectangle 45" descr="花束"/>
            <p:cNvSpPr>
              <a:spLocks noChangeArrowheads="1"/>
            </p:cNvSpPr>
            <p:nvPr/>
          </p:nvSpPr>
          <p:spPr bwMode="auto">
            <a:xfrm>
              <a:off x="3984" y="2880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0" name="Line 46"/>
            <p:cNvSpPr>
              <a:spLocks noChangeShapeType="1"/>
            </p:cNvSpPr>
            <p:nvPr/>
          </p:nvSpPr>
          <p:spPr bwMode="auto">
            <a:xfrm>
              <a:off x="1152" y="307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1" name="Line 47"/>
            <p:cNvSpPr>
              <a:spLocks noChangeShapeType="1"/>
            </p:cNvSpPr>
            <p:nvPr/>
          </p:nvSpPr>
          <p:spPr bwMode="auto">
            <a:xfrm>
              <a:off x="2064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2" name="Line 48"/>
            <p:cNvSpPr>
              <a:spLocks noChangeShapeType="1"/>
            </p:cNvSpPr>
            <p:nvPr/>
          </p:nvSpPr>
          <p:spPr bwMode="auto">
            <a:xfrm>
              <a:off x="3072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3" name="Rectangle 49" descr="羊皮纸"/>
            <p:cNvSpPr>
              <a:spLocks noChangeArrowheads="1"/>
            </p:cNvSpPr>
            <p:nvPr/>
          </p:nvSpPr>
          <p:spPr bwMode="auto">
            <a:xfrm>
              <a:off x="3408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4" name="Line 50"/>
            <p:cNvSpPr>
              <a:spLocks noChangeShapeType="1"/>
            </p:cNvSpPr>
            <p:nvPr/>
          </p:nvSpPr>
          <p:spPr bwMode="auto">
            <a:xfrm>
              <a:off x="3696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5" name="Rectangle 51" descr="花束"/>
            <p:cNvSpPr>
              <a:spLocks noChangeArrowheads="1"/>
            </p:cNvSpPr>
            <p:nvPr/>
          </p:nvSpPr>
          <p:spPr bwMode="auto">
            <a:xfrm>
              <a:off x="3984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6" name="Rectangle 52" descr="羊皮纸"/>
            <p:cNvSpPr>
              <a:spLocks noChangeArrowheads="1"/>
            </p:cNvSpPr>
            <p:nvPr/>
          </p:nvSpPr>
          <p:spPr bwMode="auto">
            <a:xfrm>
              <a:off x="4416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7" name="Line 53"/>
            <p:cNvSpPr>
              <a:spLocks noChangeShapeType="1"/>
            </p:cNvSpPr>
            <p:nvPr/>
          </p:nvSpPr>
          <p:spPr bwMode="auto">
            <a:xfrm>
              <a:off x="4704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8" name="Rectangle 54" descr="花束"/>
            <p:cNvSpPr>
              <a:spLocks noChangeArrowheads="1"/>
            </p:cNvSpPr>
            <p:nvPr/>
          </p:nvSpPr>
          <p:spPr bwMode="auto">
            <a:xfrm>
              <a:off x="4992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9" name="Line 55"/>
            <p:cNvSpPr>
              <a:spLocks noChangeShapeType="1"/>
            </p:cNvSpPr>
            <p:nvPr/>
          </p:nvSpPr>
          <p:spPr bwMode="auto">
            <a:xfrm>
              <a:off x="3168" y="36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0" name="Line 56"/>
            <p:cNvSpPr>
              <a:spLocks noChangeShapeType="1"/>
            </p:cNvSpPr>
            <p:nvPr/>
          </p:nvSpPr>
          <p:spPr bwMode="auto">
            <a:xfrm>
              <a:off x="4080" y="362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1" name="Text Box 57"/>
            <p:cNvSpPr txBox="1">
              <a:spLocks noChangeArrowheads="1"/>
            </p:cNvSpPr>
            <p:nvPr/>
          </p:nvSpPr>
          <p:spPr bwMode="auto">
            <a:xfrm>
              <a:off x="4961" y="3408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49212" name="Line 58"/>
            <p:cNvSpPr>
              <a:spLocks noChangeShapeType="1"/>
            </p:cNvSpPr>
            <p:nvPr/>
          </p:nvSpPr>
          <p:spPr bwMode="auto">
            <a:xfrm flipV="1">
              <a:off x="3168" y="336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3" name="Line 59"/>
            <p:cNvSpPr>
              <a:spLocks noChangeShapeType="1"/>
            </p:cNvSpPr>
            <p:nvPr/>
          </p:nvSpPr>
          <p:spPr bwMode="auto">
            <a:xfrm>
              <a:off x="3168" y="3360"/>
              <a:ext cx="1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4" name="Line 60"/>
            <p:cNvSpPr>
              <a:spLocks noChangeShapeType="1"/>
            </p:cNvSpPr>
            <p:nvPr/>
          </p:nvSpPr>
          <p:spPr bwMode="auto">
            <a:xfrm>
              <a:off x="4080" y="30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5" name="Line 61"/>
            <p:cNvSpPr>
              <a:spLocks noChangeShapeType="1"/>
            </p:cNvSpPr>
            <p:nvPr/>
          </p:nvSpPr>
          <p:spPr bwMode="auto">
            <a:xfrm>
              <a:off x="4368" y="3072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6" name="Text Box 62"/>
            <p:cNvSpPr txBox="1">
              <a:spLocks noChangeArrowheads="1"/>
            </p:cNvSpPr>
            <p:nvPr/>
          </p:nvSpPr>
          <p:spPr bwMode="auto">
            <a:xfrm>
              <a:off x="1420" y="160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49217" name="Text Box 63"/>
            <p:cNvSpPr txBox="1">
              <a:spLocks noChangeArrowheads="1"/>
            </p:cNvSpPr>
            <p:nvPr/>
          </p:nvSpPr>
          <p:spPr bwMode="auto">
            <a:xfrm>
              <a:off x="1420" y="2851"/>
              <a:ext cx="50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49218" name="Text Box 64"/>
            <p:cNvSpPr txBox="1">
              <a:spLocks noChangeArrowheads="1"/>
            </p:cNvSpPr>
            <p:nvPr/>
          </p:nvSpPr>
          <p:spPr bwMode="auto">
            <a:xfrm>
              <a:off x="1392" y="208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49219" name="Text Box 65"/>
            <p:cNvSpPr txBox="1">
              <a:spLocks noChangeArrowheads="1"/>
            </p:cNvSpPr>
            <p:nvPr/>
          </p:nvSpPr>
          <p:spPr bwMode="auto">
            <a:xfrm>
              <a:off x="2407" y="2851"/>
              <a:ext cx="52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49220" name="Text Box 66"/>
            <p:cNvSpPr txBox="1">
              <a:spLocks noChangeArrowheads="1"/>
            </p:cNvSpPr>
            <p:nvPr/>
          </p:nvSpPr>
          <p:spPr bwMode="auto">
            <a:xfrm>
              <a:off x="2400" y="160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49221" name="Text Box 67"/>
            <p:cNvSpPr txBox="1">
              <a:spLocks noChangeArrowheads="1"/>
            </p:cNvSpPr>
            <p:nvPr/>
          </p:nvSpPr>
          <p:spPr bwMode="auto">
            <a:xfrm>
              <a:off x="2428" y="208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49222" name="Text Box 68"/>
            <p:cNvSpPr txBox="1">
              <a:spLocks noChangeArrowheads="1"/>
            </p:cNvSpPr>
            <p:nvPr/>
          </p:nvSpPr>
          <p:spPr bwMode="auto">
            <a:xfrm>
              <a:off x="3383" y="2083"/>
              <a:ext cx="6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49223" name="Text Box 69"/>
            <p:cNvSpPr txBox="1">
              <a:spLocks noChangeArrowheads="1"/>
            </p:cNvSpPr>
            <p:nvPr/>
          </p:nvSpPr>
          <p:spPr bwMode="auto">
            <a:xfrm>
              <a:off x="3383" y="2851"/>
              <a:ext cx="649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49224" name="Text Box 70"/>
            <p:cNvSpPr txBox="1">
              <a:spLocks noChangeArrowheads="1"/>
            </p:cNvSpPr>
            <p:nvPr/>
          </p:nvSpPr>
          <p:spPr bwMode="auto">
            <a:xfrm>
              <a:off x="3468" y="160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49225" name="Text Box 71"/>
            <p:cNvSpPr txBox="1">
              <a:spLocks noChangeArrowheads="1"/>
            </p:cNvSpPr>
            <p:nvPr/>
          </p:nvSpPr>
          <p:spPr bwMode="auto">
            <a:xfrm>
              <a:off x="3468" y="3408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49226" name="Text Box 72"/>
            <p:cNvSpPr txBox="1">
              <a:spLocks noChangeArrowheads="1"/>
            </p:cNvSpPr>
            <p:nvPr/>
          </p:nvSpPr>
          <p:spPr bwMode="auto">
            <a:xfrm>
              <a:off x="4476" y="208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49227" name="Text Box 73"/>
            <p:cNvSpPr txBox="1">
              <a:spLocks noChangeArrowheads="1"/>
            </p:cNvSpPr>
            <p:nvPr/>
          </p:nvSpPr>
          <p:spPr bwMode="auto">
            <a:xfrm>
              <a:off x="4464" y="3408"/>
              <a:ext cx="56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256684991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多项式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(polynomial)</a:t>
            </a:r>
            <a:r>
              <a:rPr lang="zh-CN" altLang="en-US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类的链表定义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708025" y="1395413"/>
            <a:ext cx="8229600" cy="49895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ea typeface="隶书" panose="02010509060101010101" pitchFamily="49" charset="-122"/>
              </a:rPr>
              <a:t>struct</a:t>
            </a:r>
            <a:r>
              <a:rPr lang="en-US" altLang="zh-CN" sz="2800" dirty="0" smtClean="0">
                <a:ea typeface="隶书" panose="02010509060101010101" pitchFamily="49" charset="-122"/>
              </a:rPr>
              <a:t> Term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{</a:t>
            </a:r>
            <a:r>
              <a:rPr lang="en-US" altLang="zh-CN" sz="2800" dirty="0" smtClean="0">
                <a:ea typeface="隶书" panose="02010509060101010101" pitchFamily="49" charset="-122"/>
              </a:rPr>
              <a:t>	   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多项式结点定义</a:t>
            </a:r>
            <a:r>
              <a:rPr lang="zh-CN" altLang="en-US" sz="2800" dirty="0" smtClean="0">
                <a:ea typeface="隶书" panose="02010509060101010101" pitchFamily="49" charset="-122"/>
              </a:rPr>
              <a:t>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   </a:t>
            </a:r>
            <a:r>
              <a:rPr lang="zh-CN" altLang="en-US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float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coef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   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系数</a:t>
            </a:r>
            <a:r>
              <a:rPr lang="zh-CN" altLang="en-US" sz="2800" b="1" dirty="0" smtClean="0">
                <a:ea typeface="隶书" panose="02010509060101010101" pitchFamily="49" charset="-122"/>
              </a:rPr>
              <a:t>		</a:t>
            </a:r>
            <a:endParaRPr lang="zh-CN" altLang="en-US" sz="2800" dirty="0" smtClean="0"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    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exp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	   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指数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Term *link</a:t>
            </a:r>
            <a:r>
              <a:rPr lang="en-US" altLang="zh-CN" sz="2800" b="1" dirty="0" smtClean="0"/>
              <a:t>;		  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链接指针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Term (</a:t>
            </a:r>
            <a:r>
              <a:rPr lang="en-US" altLang="zh-CN" sz="2800" b="1" dirty="0" smtClean="0"/>
              <a:t>float</a:t>
            </a:r>
            <a:r>
              <a:rPr lang="en-US" altLang="zh-CN" sz="2800" dirty="0" smtClean="0"/>
              <a:t> c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/>
              <a:t>int</a:t>
            </a:r>
            <a:r>
              <a:rPr lang="en-US" altLang="zh-CN" sz="2800" dirty="0" smtClean="0"/>
              <a:t> e</a:t>
            </a:r>
            <a:r>
              <a:rPr lang="en-US" altLang="zh-CN" sz="2800" b="1" dirty="0" smtClean="0"/>
              <a:t>, </a:t>
            </a:r>
            <a:r>
              <a:rPr lang="en-US" altLang="zh-CN" sz="2800" dirty="0" smtClean="0"/>
              <a:t>Term *next = NULL)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b="1" dirty="0" smtClean="0"/>
              <a:t>{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coef</a:t>
            </a:r>
            <a:r>
              <a:rPr lang="en-US" altLang="zh-CN" sz="2800" dirty="0" smtClean="0"/>
              <a:t> = c</a:t>
            </a:r>
            <a:r>
              <a:rPr lang="en-US" altLang="zh-CN" sz="2800" b="1" dirty="0" smtClean="0"/>
              <a:t>;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exp</a:t>
            </a:r>
            <a:r>
              <a:rPr lang="en-US" altLang="zh-CN" sz="2800" dirty="0" smtClean="0"/>
              <a:t> = e</a:t>
            </a:r>
            <a:r>
              <a:rPr lang="en-US" altLang="zh-CN" sz="2800" b="1" dirty="0" smtClean="0"/>
              <a:t>;</a:t>
            </a:r>
            <a:r>
              <a:rPr lang="en-US" altLang="zh-CN" sz="2800" dirty="0" smtClean="0"/>
              <a:t>  link = next</a:t>
            </a:r>
            <a:r>
              <a:rPr lang="en-US" altLang="zh-CN" sz="2800" b="1" dirty="0" smtClean="0"/>
              <a:t>;}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b="1" dirty="0" smtClean="0"/>
              <a:t>}; </a:t>
            </a:r>
            <a:endParaRPr lang="en-US" altLang="zh-CN" sz="2800" b="1" dirty="0" smtClean="0">
              <a:ea typeface="隶书" panose="02010509060101010101" pitchFamily="49" charset="-122"/>
            </a:endParaRPr>
          </a:p>
        </p:txBody>
      </p:sp>
      <p:sp>
        <p:nvSpPr>
          <p:cNvPr id="389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B79C58B-5D75-48CD-9069-83DBAA3DFD52}" type="slidenum">
              <a:rPr lang="en-US" altLang="zh-CN" sz="1400"/>
              <a:pPr algn="ctr" eaLnBrk="1" hangingPunct="1"/>
              <a:t>12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41459393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90D9-0A2C-4587-AABB-C3778C183CA6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1975" y="779463"/>
            <a:ext cx="8062913" cy="5619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fontAlgn="auto">
              <a:lnSpc>
                <a:spcPct val="105000"/>
              </a:lnSpc>
              <a:spcBef>
                <a:spcPct val="150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kumimoji="0" lang="zh-CN" altLang="en-US" sz="3000" b="1" dirty="0" smtClean="0">
                <a:solidFill>
                  <a:srgbClr val="006600"/>
                </a:solidFill>
                <a:ea typeface="仿宋_GB2312" pitchFamily="49" charset="-122"/>
              </a:rPr>
              <a:t>按照程序逻辑思路，建立解决模型</a:t>
            </a:r>
            <a:endParaRPr kumimoji="0" lang="en-US" altLang="zh-CN" sz="3000" b="1" dirty="0" smtClean="0">
              <a:solidFill>
                <a:srgbClr val="006600"/>
              </a:solidFill>
              <a:ea typeface="仿宋_GB2312" pitchFamily="49" charset="-122"/>
            </a:endParaRPr>
          </a:p>
          <a:p>
            <a:pPr marL="533400" indent="-533400" fontAlgn="auto">
              <a:lnSpc>
                <a:spcPct val="105000"/>
              </a:lnSpc>
              <a:spcBef>
                <a:spcPct val="150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kumimoji="0" lang="en-US" altLang="zh-CN" sz="3000" b="1" dirty="0" err="1" smtClean="0">
                <a:solidFill>
                  <a:srgbClr val="006600"/>
                </a:solidFill>
                <a:ea typeface="仿宋_GB2312" pitchFamily="49" charset="-122"/>
              </a:rPr>
              <a:t>Int</a:t>
            </a:r>
            <a:r>
              <a:rPr kumimoji="0" lang="en-US" altLang="zh-CN" sz="3000" b="1" dirty="0" smtClean="0">
                <a:solidFill>
                  <a:srgbClr val="006600"/>
                </a:solidFill>
                <a:ea typeface="仿宋_GB2312" pitchFamily="49" charset="-122"/>
              </a:rPr>
              <a:t> Main(){</a:t>
            </a:r>
          </a:p>
          <a:p>
            <a:pPr marL="933450" lvl="1" indent="-533400" fontAlgn="auto">
              <a:lnSpc>
                <a:spcPct val="105000"/>
              </a:lnSpc>
              <a:spcBef>
                <a:spcPct val="150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kumimoji="0" lang="zh-CN" altLang="en-US" sz="2600" b="1" dirty="0" smtClean="0">
                <a:solidFill>
                  <a:srgbClr val="006600"/>
                </a:solidFill>
                <a:ea typeface="仿宋_GB2312" pitchFamily="49" charset="-122"/>
              </a:rPr>
              <a:t>创建多项式（节点、链表）</a:t>
            </a:r>
            <a:endParaRPr kumimoji="0" lang="en-US" altLang="zh-CN" sz="2600" b="1" dirty="0" smtClean="0">
              <a:solidFill>
                <a:srgbClr val="006600"/>
              </a:solidFill>
              <a:ea typeface="仿宋_GB2312" pitchFamily="49" charset="-122"/>
            </a:endParaRPr>
          </a:p>
          <a:p>
            <a:pPr marL="933450" lvl="1" indent="-533400" fontAlgn="auto">
              <a:lnSpc>
                <a:spcPct val="105000"/>
              </a:lnSpc>
              <a:spcBef>
                <a:spcPct val="150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kumimoji="0" lang="zh-CN" altLang="en-US" sz="2600" b="1" dirty="0" smtClean="0">
                <a:solidFill>
                  <a:srgbClr val="006600"/>
                </a:solidFill>
                <a:ea typeface="仿宋_GB2312" pitchFamily="49" charset="-122"/>
              </a:rPr>
              <a:t>显示</a:t>
            </a:r>
            <a:endParaRPr kumimoji="0" lang="en-US" altLang="zh-CN" sz="2600" b="1" dirty="0" smtClean="0">
              <a:solidFill>
                <a:srgbClr val="006600"/>
              </a:solidFill>
              <a:ea typeface="仿宋_GB2312" pitchFamily="49" charset="-122"/>
            </a:endParaRPr>
          </a:p>
          <a:p>
            <a:pPr marL="933450" lvl="1" indent="-533400" fontAlgn="auto">
              <a:lnSpc>
                <a:spcPct val="105000"/>
              </a:lnSpc>
              <a:spcBef>
                <a:spcPct val="150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kumimoji="0" lang="zh-CN" altLang="en-US" sz="2600" b="1" dirty="0" smtClean="0">
                <a:solidFill>
                  <a:srgbClr val="006600"/>
                </a:solidFill>
                <a:ea typeface="仿宋_GB2312" pitchFamily="49" charset="-122"/>
              </a:rPr>
              <a:t>相加</a:t>
            </a:r>
            <a:endParaRPr kumimoji="0" lang="en-US" altLang="zh-CN" sz="2600" b="1" dirty="0" smtClean="0">
              <a:solidFill>
                <a:srgbClr val="006600"/>
              </a:solidFill>
              <a:ea typeface="仿宋_GB2312" pitchFamily="49" charset="-122"/>
            </a:endParaRPr>
          </a:p>
          <a:p>
            <a:pPr marL="933450" lvl="1" indent="-533400" fontAlgn="auto">
              <a:lnSpc>
                <a:spcPct val="105000"/>
              </a:lnSpc>
              <a:spcBef>
                <a:spcPct val="150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kumimoji="0" lang="zh-CN" altLang="en-US" sz="2600" b="1" dirty="0">
                <a:solidFill>
                  <a:srgbClr val="006600"/>
                </a:solidFill>
                <a:ea typeface="仿宋_GB2312" pitchFamily="49" charset="-122"/>
              </a:rPr>
              <a:t>显示</a:t>
            </a:r>
            <a:endParaRPr kumimoji="0" lang="en-US" altLang="zh-CN" sz="2600" b="1" dirty="0" smtClean="0">
              <a:solidFill>
                <a:srgbClr val="006600"/>
              </a:solidFill>
              <a:ea typeface="仿宋_GB2312" pitchFamily="49" charset="-122"/>
            </a:endParaRPr>
          </a:p>
          <a:p>
            <a:pPr marL="533400" indent="-533400" fontAlgn="auto">
              <a:lnSpc>
                <a:spcPct val="105000"/>
              </a:lnSpc>
              <a:spcBef>
                <a:spcPct val="150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kumimoji="0" lang="en-US" altLang="zh-CN" sz="3000" b="1" dirty="0">
                <a:solidFill>
                  <a:srgbClr val="006600"/>
                </a:solidFill>
                <a:ea typeface="仿宋_GB2312" pitchFamily="49" charset="-122"/>
              </a:rPr>
              <a:t>}</a:t>
            </a:r>
            <a:endParaRPr kumimoji="0" lang="en-US" altLang="zh-CN" sz="2800" b="1" dirty="0" smtClean="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6970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F36B47F-0958-4827-B5BB-44496E83C5F5}" type="slidenum">
              <a:rPr lang="en-US" altLang="zh-CN" sz="1400"/>
              <a:pPr algn="ctr" eaLnBrk="1" hangingPunct="1"/>
              <a:t>14</a:t>
            </a:fld>
            <a:endParaRPr lang="en-US" altLang="zh-CN" sz="1400"/>
          </a:p>
        </p:txBody>
      </p:sp>
      <p:grpSp>
        <p:nvGrpSpPr>
          <p:cNvPr id="50179" name="Group 96"/>
          <p:cNvGrpSpPr>
            <a:grpSpLocks/>
          </p:cNvGrpSpPr>
          <p:nvPr/>
        </p:nvGrpSpPr>
        <p:grpSpPr bwMode="auto">
          <a:xfrm>
            <a:off x="685800" y="433388"/>
            <a:ext cx="7696200" cy="4527550"/>
            <a:chOff x="432" y="273"/>
            <a:chExt cx="4848" cy="2852"/>
          </a:xfrm>
        </p:grpSpPr>
        <p:sp>
          <p:nvSpPr>
            <p:cNvPr id="50180" name="Rectangle 2" descr="羊皮纸"/>
            <p:cNvSpPr>
              <a:spLocks noChangeArrowheads="1"/>
            </p:cNvSpPr>
            <p:nvPr/>
          </p:nvSpPr>
          <p:spPr bwMode="auto">
            <a:xfrm>
              <a:off x="4464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1" name="Line 3"/>
            <p:cNvSpPr>
              <a:spLocks noChangeShapeType="1"/>
            </p:cNvSpPr>
            <p:nvPr/>
          </p:nvSpPr>
          <p:spPr bwMode="auto">
            <a:xfrm>
              <a:off x="4752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2" name="Rectangle 4"/>
            <p:cNvSpPr>
              <a:spLocks noChangeArrowheads="1"/>
            </p:cNvSpPr>
            <p:nvPr/>
          </p:nvSpPr>
          <p:spPr bwMode="auto">
            <a:xfrm>
              <a:off x="1440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3" name="Text Box 5"/>
            <p:cNvSpPr txBox="1">
              <a:spLocks noChangeArrowheads="1"/>
            </p:cNvSpPr>
            <p:nvPr/>
          </p:nvSpPr>
          <p:spPr bwMode="auto">
            <a:xfrm>
              <a:off x="432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0184" name="Text Box 6"/>
            <p:cNvSpPr txBox="1">
              <a:spLocks noChangeArrowheads="1"/>
            </p:cNvSpPr>
            <p:nvPr/>
          </p:nvSpPr>
          <p:spPr bwMode="auto">
            <a:xfrm>
              <a:off x="432" y="199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BH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0185" name="Line 7"/>
            <p:cNvSpPr>
              <a:spLocks noChangeShapeType="1"/>
            </p:cNvSpPr>
            <p:nvPr/>
          </p:nvSpPr>
          <p:spPr bwMode="auto">
            <a:xfrm>
              <a:off x="172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Rectangle 8" descr="花束"/>
            <p:cNvSpPr>
              <a:spLocks noChangeArrowheads="1"/>
            </p:cNvSpPr>
            <p:nvPr/>
          </p:nvSpPr>
          <p:spPr bwMode="auto">
            <a:xfrm>
              <a:off x="4992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7" name="Rectangle 9" descr="羊皮纸"/>
            <p:cNvSpPr>
              <a:spLocks noChangeArrowheads="1"/>
            </p:cNvSpPr>
            <p:nvPr/>
          </p:nvSpPr>
          <p:spPr bwMode="auto">
            <a:xfrm>
              <a:off x="144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8" name="Line 10"/>
            <p:cNvSpPr>
              <a:spLocks noChangeShapeType="1"/>
            </p:cNvSpPr>
            <p:nvPr/>
          </p:nvSpPr>
          <p:spPr bwMode="auto">
            <a:xfrm>
              <a:off x="172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9" name="Rectangle 11" descr="花束"/>
            <p:cNvSpPr>
              <a:spLocks noChangeArrowheads="1"/>
            </p:cNvSpPr>
            <p:nvPr/>
          </p:nvSpPr>
          <p:spPr bwMode="auto">
            <a:xfrm>
              <a:off x="196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0" name="Rectangle 12" descr="羊皮纸"/>
            <p:cNvSpPr>
              <a:spLocks noChangeArrowheads="1"/>
            </p:cNvSpPr>
            <p:nvPr/>
          </p:nvSpPr>
          <p:spPr bwMode="auto">
            <a:xfrm>
              <a:off x="2448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1" name="Line 13"/>
            <p:cNvSpPr>
              <a:spLocks noChangeShapeType="1"/>
            </p:cNvSpPr>
            <p:nvPr/>
          </p:nvSpPr>
          <p:spPr bwMode="auto">
            <a:xfrm>
              <a:off x="273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Rectangle 14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3" name="Rectangle 15" descr="羊皮纸"/>
            <p:cNvSpPr>
              <a:spLocks noChangeArrowheads="1"/>
            </p:cNvSpPr>
            <p:nvPr/>
          </p:nvSpPr>
          <p:spPr bwMode="auto">
            <a:xfrm>
              <a:off x="2448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4" name="Line 16"/>
            <p:cNvSpPr>
              <a:spLocks noChangeShapeType="1"/>
            </p:cNvSpPr>
            <p:nvPr/>
          </p:nvSpPr>
          <p:spPr bwMode="auto">
            <a:xfrm>
              <a:off x="273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Rectangle 17" descr="花束"/>
            <p:cNvSpPr>
              <a:spLocks noChangeArrowheads="1"/>
            </p:cNvSpPr>
            <p:nvPr/>
          </p:nvSpPr>
          <p:spPr bwMode="auto">
            <a:xfrm>
              <a:off x="2976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6" name="Rectangle 18" descr="羊皮纸"/>
            <p:cNvSpPr>
              <a:spLocks noChangeArrowheads="1"/>
            </p:cNvSpPr>
            <p:nvPr/>
          </p:nvSpPr>
          <p:spPr bwMode="auto">
            <a:xfrm>
              <a:off x="3456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7" name="Line 19"/>
            <p:cNvSpPr>
              <a:spLocks noChangeShapeType="1"/>
            </p:cNvSpPr>
            <p:nvPr/>
          </p:nvSpPr>
          <p:spPr bwMode="auto">
            <a:xfrm>
              <a:off x="374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Rectangle 20" descr="花束"/>
            <p:cNvSpPr>
              <a:spLocks noChangeArrowheads="1"/>
            </p:cNvSpPr>
            <p:nvPr/>
          </p:nvSpPr>
          <p:spPr bwMode="auto">
            <a:xfrm>
              <a:off x="4032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9" name="Rectangle 21" descr="羊皮纸"/>
            <p:cNvSpPr>
              <a:spLocks noChangeArrowheads="1"/>
            </p:cNvSpPr>
            <p:nvPr/>
          </p:nvSpPr>
          <p:spPr bwMode="auto">
            <a:xfrm>
              <a:off x="345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0" name="Line 22"/>
            <p:cNvSpPr>
              <a:spLocks noChangeShapeType="1"/>
            </p:cNvSpPr>
            <p:nvPr/>
          </p:nvSpPr>
          <p:spPr bwMode="auto">
            <a:xfrm>
              <a:off x="374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1" name="Rectangle 23" descr="花束"/>
            <p:cNvSpPr>
              <a:spLocks noChangeArrowheads="1"/>
            </p:cNvSpPr>
            <p:nvPr/>
          </p:nvSpPr>
          <p:spPr bwMode="auto">
            <a:xfrm>
              <a:off x="403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2" name="Rectangle 24" descr="羊皮纸"/>
            <p:cNvSpPr>
              <a:spLocks noChangeArrowheads="1"/>
            </p:cNvSpPr>
            <p:nvPr/>
          </p:nvSpPr>
          <p:spPr bwMode="auto">
            <a:xfrm>
              <a:off x="4464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3" name="Line 25"/>
            <p:cNvSpPr>
              <a:spLocks noChangeShapeType="1"/>
            </p:cNvSpPr>
            <p:nvPr/>
          </p:nvSpPr>
          <p:spPr bwMode="auto">
            <a:xfrm>
              <a:off x="4752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4" name="Rectangle 26" descr="花束"/>
            <p:cNvSpPr>
              <a:spLocks noChangeArrowheads="1"/>
            </p:cNvSpPr>
            <p:nvPr/>
          </p:nvSpPr>
          <p:spPr bwMode="auto">
            <a:xfrm>
              <a:off x="5040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5" name="Line 27"/>
            <p:cNvSpPr>
              <a:spLocks noChangeShapeType="1"/>
            </p:cNvSpPr>
            <p:nvPr/>
          </p:nvSpPr>
          <p:spPr bwMode="auto">
            <a:xfrm>
              <a:off x="1200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6" name="Line 28"/>
            <p:cNvSpPr>
              <a:spLocks noChangeShapeType="1"/>
            </p:cNvSpPr>
            <p:nvPr/>
          </p:nvSpPr>
          <p:spPr bwMode="auto">
            <a:xfrm>
              <a:off x="2064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7" name="Line 29"/>
            <p:cNvSpPr>
              <a:spLocks noChangeShapeType="1"/>
            </p:cNvSpPr>
            <p:nvPr/>
          </p:nvSpPr>
          <p:spPr bwMode="auto">
            <a:xfrm>
              <a:off x="312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8" name="Line 30"/>
            <p:cNvSpPr>
              <a:spLocks noChangeShapeType="1"/>
            </p:cNvSpPr>
            <p:nvPr/>
          </p:nvSpPr>
          <p:spPr bwMode="auto">
            <a:xfrm>
              <a:off x="4128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Line 31"/>
            <p:cNvSpPr>
              <a:spLocks noChangeShapeType="1"/>
            </p:cNvSpPr>
            <p:nvPr/>
          </p:nvSpPr>
          <p:spPr bwMode="auto">
            <a:xfrm>
              <a:off x="4128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0" name="Text Box 32"/>
            <p:cNvSpPr txBox="1">
              <a:spLocks noChangeArrowheads="1"/>
            </p:cNvSpPr>
            <p:nvPr/>
          </p:nvSpPr>
          <p:spPr bwMode="auto">
            <a:xfrm>
              <a:off x="5009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0211" name="Text Box 33"/>
            <p:cNvSpPr txBox="1">
              <a:spLocks noChangeArrowheads="1"/>
            </p:cNvSpPr>
            <p:nvPr/>
          </p:nvSpPr>
          <p:spPr bwMode="auto">
            <a:xfrm>
              <a:off x="5009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0212" name="Text Box 34"/>
            <p:cNvSpPr txBox="1">
              <a:spLocks noChangeArrowheads="1"/>
            </p:cNvSpPr>
            <p:nvPr/>
          </p:nvSpPr>
          <p:spPr bwMode="auto">
            <a:xfrm>
              <a:off x="432" y="279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0213" name="Rectangle 35"/>
            <p:cNvSpPr>
              <a:spLocks noChangeArrowheads="1"/>
            </p:cNvSpPr>
            <p:nvPr/>
          </p:nvSpPr>
          <p:spPr bwMode="auto">
            <a:xfrm>
              <a:off x="1440" y="2789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4" name="Line 36"/>
            <p:cNvSpPr>
              <a:spLocks noChangeShapeType="1"/>
            </p:cNvSpPr>
            <p:nvPr/>
          </p:nvSpPr>
          <p:spPr bwMode="auto">
            <a:xfrm>
              <a:off x="1728" y="2792"/>
              <a:ext cx="0" cy="31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5" name="Rectangle 37" descr="花束"/>
            <p:cNvSpPr>
              <a:spLocks noChangeArrowheads="1"/>
            </p:cNvSpPr>
            <p:nvPr/>
          </p:nvSpPr>
          <p:spPr bwMode="auto">
            <a:xfrm>
              <a:off x="1968" y="2789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6" name="Line 44"/>
            <p:cNvSpPr>
              <a:spLocks noChangeShapeType="1"/>
            </p:cNvSpPr>
            <p:nvPr/>
          </p:nvSpPr>
          <p:spPr bwMode="auto">
            <a:xfrm>
              <a:off x="1200" y="298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7" name="Text Box 60"/>
            <p:cNvSpPr txBox="1">
              <a:spLocks noChangeArrowheads="1"/>
            </p:cNvSpPr>
            <p:nvPr/>
          </p:nvSpPr>
          <p:spPr bwMode="auto">
            <a:xfrm>
              <a:off x="2476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0218" name="Text Box 62"/>
            <p:cNvSpPr txBox="1">
              <a:spLocks noChangeArrowheads="1"/>
            </p:cNvSpPr>
            <p:nvPr/>
          </p:nvSpPr>
          <p:spPr bwMode="auto">
            <a:xfrm>
              <a:off x="1440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0219" name="Text Box 64"/>
            <p:cNvSpPr txBox="1">
              <a:spLocks noChangeArrowheads="1"/>
            </p:cNvSpPr>
            <p:nvPr/>
          </p:nvSpPr>
          <p:spPr bwMode="auto">
            <a:xfrm>
              <a:off x="3456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50220" name="Text Box 65"/>
            <p:cNvSpPr txBox="1">
              <a:spLocks noChangeArrowheads="1"/>
            </p:cNvSpPr>
            <p:nvPr/>
          </p:nvSpPr>
          <p:spPr bwMode="auto">
            <a:xfrm>
              <a:off x="2476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50221" name="Text Box 66"/>
            <p:cNvSpPr txBox="1">
              <a:spLocks noChangeArrowheads="1"/>
            </p:cNvSpPr>
            <p:nvPr/>
          </p:nvSpPr>
          <p:spPr bwMode="auto">
            <a:xfrm>
              <a:off x="3431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0222" name="Text Box 67"/>
            <p:cNvSpPr txBox="1">
              <a:spLocks noChangeArrowheads="1"/>
            </p:cNvSpPr>
            <p:nvPr/>
          </p:nvSpPr>
          <p:spPr bwMode="auto">
            <a:xfrm>
              <a:off x="4476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0223" name="Text Box 69"/>
            <p:cNvSpPr txBox="1">
              <a:spLocks noChangeArrowheads="1"/>
            </p:cNvSpPr>
            <p:nvPr/>
          </p:nvSpPr>
          <p:spPr bwMode="auto">
            <a:xfrm>
              <a:off x="4524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50224" name="Line 71"/>
            <p:cNvSpPr>
              <a:spLocks noChangeShapeType="1"/>
            </p:cNvSpPr>
            <p:nvPr/>
          </p:nvSpPr>
          <p:spPr bwMode="auto">
            <a:xfrm flipH="1">
              <a:off x="257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5" name="Text Box 72"/>
            <p:cNvSpPr txBox="1">
              <a:spLocks noChangeArrowheads="1"/>
            </p:cNvSpPr>
            <p:nvPr/>
          </p:nvSpPr>
          <p:spPr bwMode="auto">
            <a:xfrm>
              <a:off x="281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50226" name="Rectangle 75" descr="花束"/>
            <p:cNvSpPr>
              <a:spLocks noChangeArrowheads="1"/>
            </p:cNvSpPr>
            <p:nvPr/>
          </p:nvSpPr>
          <p:spPr bwMode="auto">
            <a:xfrm>
              <a:off x="297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27" name="Rectangle 76" descr="花束"/>
            <p:cNvSpPr>
              <a:spLocks noChangeArrowheads="1"/>
            </p:cNvSpPr>
            <p:nvPr/>
          </p:nvSpPr>
          <p:spPr bwMode="auto">
            <a:xfrm>
              <a:off x="196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28" name="Line 77"/>
            <p:cNvSpPr>
              <a:spLocks noChangeShapeType="1"/>
            </p:cNvSpPr>
            <p:nvPr/>
          </p:nvSpPr>
          <p:spPr bwMode="auto">
            <a:xfrm>
              <a:off x="3072" y="888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9" name="Line 78"/>
            <p:cNvSpPr>
              <a:spLocks noChangeShapeType="1"/>
            </p:cNvSpPr>
            <p:nvPr/>
          </p:nvSpPr>
          <p:spPr bwMode="auto">
            <a:xfrm>
              <a:off x="206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0" name="Line 79"/>
            <p:cNvSpPr>
              <a:spLocks noChangeShapeType="1"/>
            </p:cNvSpPr>
            <p:nvPr/>
          </p:nvSpPr>
          <p:spPr bwMode="auto">
            <a:xfrm>
              <a:off x="1604" y="2608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1" name="Text Box 80"/>
            <p:cNvSpPr txBox="1">
              <a:spLocks noChangeArrowheads="1"/>
            </p:cNvSpPr>
            <p:nvPr/>
          </p:nvSpPr>
          <p:spPr bwMode="auto">
            <a:xfrm>
              <a:off x="1254" y="23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sp>
          <p:nvSpPr>
            <p:cNvPr id="50232" name="Rectangle 81"/>
            <p:cNvSpPr>
              <a:spLocks noChangeArrowheads="1"/>
            </p:cNvSpPr>
            <p:nvPr/>
          </p:nvSpPr>
          <p:spPr bwMode="auto">
            <a:xfrm>
              <a:off x="432" y="1464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33" name="Line 82"/>
            <p:cNvSpPr>
              <a:spLocks noChangeShapeType="1"/>
            </p:cNvSpPr>
            <p:nvPr/>
          </p:nvSpPr>
          <p:spPr bwMode="auto">
            <a:xfrm>
              <a:off x="72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4" name="Rectangle 83" descr="花束"/>
            <p:cNvSpPr>
              <a:spLocks noChangeArrowheads="1"/>
            </p:cNvSpPr>
            <p:nvPr/>
          </p:nvSpPr>
          <p:spPr bwMode="auto">
            <a:xfrm>
              <a:off x="96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35" name="Line 84"/>
            <p:cNvSpPr>
              <a:spLocks noChangeShapeType="1"/>
            </p:cNvSpPr>
            <p:nvPr/>
          </p:nvSpPr>
          <p:spPr bwMode="auto">
            <a:xfrm>
              <a:off x="1104" y="165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6" name="Line 85"/>
            <p:cNvSpPr>
              <a:spLocks noChangeShapeType="1"/>
            </p:cNvSpPr>
            <p:nvPr/>
          </p:nvSpPr>
          <p:spPr bwMode="auto">
            <a:xfrm flipV="1">
              <a:off x="672" y="1848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7" name="Line 89"/>
            <p:cNvSpPr>
              <a:spLocks noChangeShapeType="1"/>
            </p:cNvSpPr>
            <p:nvPr/>
          </p:nvSpPr>
          <p:spPr bwMode="auto">
            <a:xfrm flipH="1" flipV="1">
              <a:off x="160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8" name="Text Box 90"/>
            <p:cNvSpPr txBox="1">
              <a:spLocks noChangeArrowheads="1"/>
            </p:cNvSpPr>
            <p:nvPr/>
          </p:nvSpPr>
          <p:spPr bwMode="auto">
            <a:xfrm>
              <a:off x="184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sp>
          <p:nvSpPr>
            <p:cNvPr id="50239" name="Text Box 93"/>
            <p:cNvSpPr txBox="1">
              <a:spLocks noChangeArrowheads="1"/>
            </p:cNvSpPr>
            <p:nvPr/>
          </p:nvSpPr>
          <p:spPr bwMode="auto">
            <a:xfrm>
              <a:off x="1954" y="2728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</p:grpSp>
      <p:sp>
        <p:nvSpPr>
          <p:cNvPr id="2" name="矩形 1"/>
          <p:cNvSpPr/>
          <p:nvPr/>
        </p:nvSpPr>
        <p:spPr>
          <a:xfrm>
            <a:off x="3886201" y="3497263"/>
            <a:ext cx="5150296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 fontAlgn="auto">
              <a:lnSpc>
                <a:spcPct val="105000"/>
              </a:lnSpc>
              <a:spcBef>
                <a:spcPct val="150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kumimoji="0" lang="zh-CN" altLang="en-US" b="1" dirty="0">
                <a:solidFill>
                  <a:srgbClr val="006600"/>
                </a:solidFill>
                <a:ea typeface="仿宋_GB2312" pitchFamily="49" charset="-122"/>
              </a:rPr>
              <a:t>按照程序逻辑思路，抽出</a:t>
            </a:r>
            <a:r>
              <a:rPr kumimoji="0" lang="zh-CN" altLang="en-US" b="1" dirty="0" smtClean="0">
                <a:solidFill>
                  <a:srgbClr val="006600"/>
                </a:solidFill>
                <a:ea typeface="仿宋_GB2312" pitchFamily="49" charset="-122"/>
              </a:rPr>
              <a:t>循环</a:t>
            </a:r>
            <a:endParaRPr kumimoji="0" lang="en-US" altLang="zh-CN" b="1" dirty="0" smtClean="0">
              <a:solidFill>
                <a:srgbClr val="006600"/>
              </a:solidFill>
              <a:ea typeface="仿宋_GB2312" pitchFamily="49" charset="-122"/>
            </a:endParaRPr>
          </a:p>
          <a:p>
            <a:pPr marL="533400" indent="-533400" fontAlgn="auto">
              <a:lnSpc>
                <a:spcPct val="105000"/>
              </a:lnSpc>
              <a:spcBef>
                <a:spcPct val="150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kumimoji="0" lang="en-US" altLang="zh-CN" b="1" dirty="0">
              <a:solidFill>
                <a:srgbClr val="006600"/>
              </a:solidFill>
              <a:ea typeface="仿宋_GB2312" pitchFamily="49" charset="-122"/>
            </a:endParaRPr>
          </a:p>
          <a:p>
            <a:pPr marL="533400" indent="-533400" fontAlgn="auto">
              <a:lnSpc>
                <a:spcPct val="105000"/>
              </a:lnSpc>
              <a:spcBef>
                <a:spcPct val="150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kumimoji="0" lang="zh-CN" altLang="en-US" b="1" dirty="0" smtClean="0">
                <a:solidFill>
                  <a:srgbClr val="006600"/>
                </a:solidFill>
                <a:ea typeface="仿宋_GB2312" pitchFamily="49" charset="-122"/>
              </a:rPr>
              <a:t>定位</a:t>
            </a:r>
            <a:r>
              <a:rPr kumimoji="0" lang="en-US" altLang="zh-CN" b="1" dirty="0" smtClean="0">
                <a:solidFill>
                  <a:srgbClr val="006600"/>
                </a:solidFill>
                <a:ea typeface="仿宋_GB2312" pitchFamily="49" charset="-122"/>
              </a:rPr>
              <a:t>pa</a:t>
            </a:r>
            <a:r>
              <a:rPr kumimoji="0" lang="zh-CN" altLang="en-US" b="1" dirty="0" smtClean="0">
                <a:solidFill>
                  <a:srgbClr val="006600"/>
                </a:solidFill>
                <a:ea typeface="仿宋_GB2312" pitchFamily="49" charset="-122"/>
              </a:rPr>
              <a:t>，</a:t>
            </a:r>
            <a:r>
              <a:rPr kumimoji="0" lang="en-US" altLang="zh-CN" b="1" dirty="0" err="1" smtClean="0">
                <a:solidFill>
                  <a:srgbClr val="006600"/>
                </a:solidFill>
                <a:ea typeface="仿宋_GB2312" pitchFamily="49" charset="-122"/>
              </a:rPr>
              <a:t>pb</a:t>
            </a:r>
            <a:endParaRPr kumimoji="0" lang="en-US" altLang="zh-CN" b="1" dirty="0" smtClean="0">
              <a:solidFill>
                <a:srgbClr val="006600"/>
              </a:solidFill>
              <a:ea typeface="仿宋_GB2312" pitchFamily="49" charset="-122"/>
            </a:endParaRPr>
          </a:p>
          <a:p>
            <a:pPr marL="533400" indent="-533400" fontAlgn="auto">
              <a:lnSpc>
                <a:spcPct val="105000"/>
              </a:lnSpc>
              <a:spcBef>
                <a:spcPct val="150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kumimoji="0" lang="zh-CN" altLang="en-US" b="1" dirty="0" smtClean="0">
                <a:solidFill>
                  <a:srgbClr val="006600"/>
                </a:solidFill>
                <a:ea typeface="仿宋_GB2312" pitchFamily="49" charset="-122"/>
              </a:rPr>
              <a:t>比较指数</a:t>
            </a:r>
            <a:endParaRPr kumimoji="0" lang="en-US" altLang="zh-CN" b="1" dirty="0" smtClean="0">
              <a:solidFill>
                <a:srgbClr val="006600"/>
              </a:solidFill>
              <a:ea typeface="仿宋_GB2312" pitchFamily="49" charset="-122"/>
            </a:endParaRPr>
          </a:p>
          <a:p>
            <a:pPr marL="533400" indent="-533400" fontAlgn="auto">
              <a:lnSpc>
                <a:spcPct val="105000"/>
              </a:lnSpc>
              <a:spcBef>
                <a:spcPct val="150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kumimoji="0" lang="en-US" altLang="zh-CN" b="1" dirty="0" smtClean="0">
                <a:solidFill>
                  <a:srgbClr val="006600"/>
                </a:solidFill>
                <a:ea typeface="仿宋_GB2312" pitchFamily="49" charset="-122"/>
              </a:rPr>
              <a:t>== </a:t>
            </a:r>
            <a:r>
              <a:rPr kumimoji="0" lang="zh-CN" altLang="en-US" b="1" dirty="0" smtClean="0">
                <a:solidFill>
                  <a:srgbClr val="006600"/>
                </a:solidFill>
                <a:ea typeface="仿宋_GB2312" pitchFamily="49" charset="-122"/>
              </a:rPr>
              <a:t>系数相加，放入</a:t>
            </a:r>
            <a:r>
              <a:rPr kumimoji="0" lang="en-US" altLang="zh-CN" b="1" dirty="0" smtClean="0">
                <a:solidFill>
                  <a:srgbClr val="006600"/>
                </a:solidFill>
                <a:ea typeface="仿宋_GB2312" pitchFamily="49" charset="-122"/>
              </a:rPr>
              <a:t>pc</a:t>
            </a:r>
          </a:p>
          <a:p>
            <a:pPr marL="533400" indent="-533400" fontAlgn="auto">
              <a:lnSpc>
                <a:spcPct val="105000"/>
              </a:lnSpc>
              <a:spcBef>
                <a:spcPct val="150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kumimoji="0" lang="en-US" altLang="zh-CN" b="1" dirty="0" smtClean="0">
                <a:solidFill>
                  <a:srgbClr val="006600"/>
                </a:solidFill>
                <a:ea typeface="仿宋_GB2312" pitchFamily="49" charset="-122"/>
              </a:rPr>
              <a:t> !=</a:t>
            </a:r>
            <a:r>
              <a:rPr kumimoji="0" lang="zh-CN" altLang="en-US" b="1" dirty="0" smtClean="0">
                <a:solidFill>
                  <a:srgbClr val="006600"/>
                </a:solidFill>
                <a:ea typeface="仿宋_GB2312" pitchFamily="49" charset="-122"/>
              </a:rPr>
              <a:t>插入，移动</a:t>
            </a:r>
            <a:r>
              <a:rPr kumimoji="0" lang="en-US" altLang="zh-CN" b="1" dirty="0" smtClean="0">
                <a:solidFill>
                  <a:srgbClr val="006600"/>
                </a:solidFill>
                <a:ea typeface="仿宋_GB2312" pitchFamily="49" charset="-122"/>
              </a:rPr>
              <a:t>pa</a:t>
            </a:r>
            <a:r>
              <a:rPr kumimoji="0" lang="zh-CN" altLang="en-US" b="1" dirty="0" smtClean="0">
                <a:solidFill>
                  <a:srgbClr val="006600"/>
                </a:solidFill>
                <a:ea typeface="仿宋_GB2312" pitchFamily="49" charset="-122"/>
              </a:rPr>
              <a:t>或</a:t>
            </a:r>
            <a:r>
              <a:rPr kumimoji="0" lang="en-US" altLang="zh-CN" b="1" dirty="0" err="1" smtClean="0">
                <a:solidFill>
                  <a:srgbClr val="006600"/>
                </a:solidFill>
                <a:ea typeface="仿宋_GB2312" pitchFamily="49" charset="-122"/>
              </a:rPr>
              <a:t>pb</a:t>
            </a:r>
            <a:endParaRPr kumimoji="0" lang="en-US" altLang="zh-CN" b="1" dirty="0" smtClean="0">
              <a:solidFill>
                <a:srgbClr val="006600"/>
              </a:solidFill>
              <a:ea typeface="仿宋_GB2312" pitchFamily="49" charset="-122"/>
            </a:endParaRPr>
          </a:p>
          <a:p>
            <a:pPr marL="533400" indent="-533400" fontAlgn="auto">
              <a:lnSpc>
                <a:spcPct val="105000"/>
              </a:lnSpc>
              <a:spcBef>
                <a:spcPct val="150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kumimoji="0" lang="en-US" altLang="zh-CN" b="1" dirty="0" smtClean="0">
              <a:solidFill>
                <a:srgbClr val="006600"/>
              </a:solidFill>
              <a:ea typeface="仿宋_GB2312" pitchFamily="49" charset="-122"/>
            </a:endParaRPr>
          </a:p>
          <a:p>
            <a:pPr marL="533400" indent="-533400" fontAlgn="auto">
              <a:lnSpc>
                <a:spcPct val="105000"/>
              </a:lnSpc>
              <a:spcBef>
                <a:spcPct val="150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kumimoji="0" lang="en-US" altLang="zh-CN" b="1" dirty="0">
              <a:solidFill>
                <a:srgbClr val="006600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368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6701DC9-5503-461C-A3AA-C5A6D0316EED}" type="slidenum">
              <a:rPr lang="en-US" altLang="zh-CN" sz="1400"/>
              <a:pPr algn="ctr" eaLnBrk="1" hangingPunct="1"/>
              <a:t>15</a:t>
            </a:fld>
            <a:endParaRPr lang="en-US" altLang="zh-CN" sz="1400"/>
          </a:p>
        </p:txBody>
      </p:sp>
      <p:grpSp>
        <p:nvGrpSpPr>
          <p:cNvPr id="51203" name="Group 92"/>
          <p:cNvGrpSpPr>
            <a:grpSpLocks/>
          </p:cNvGrpSpPr>
          <p:nvPr/>
        </p:nvGrpSpPr>
        <p:grpSpPr bwMode="auto">
          <a:xfrm>
            <a:off x="590550" y="433388"/>
            <a:ext cx="7715250" cy="5670550"/>
            <a:chOff x="372" y="273"/>
            <a:chExt cx="4860" cy="3572"/>
          </a:xfrm>
        </p:grpSpPr>
        <p:sp>
          <p:nvSpPr>
            <p:cNvPr id="51204" name="Rectangle 2" descr="羊皮纸"/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05" name="Line 3"/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6" name="Rectangle 4"/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07" name="Text Box 5"/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1208" name="Line 6"/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Rectangle 7" descr="花束"/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0" name="Rectangle 8" descr="羊皮纸"/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1" name="Line 9"/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Rectangle 10" descr="花束"/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3" name="Rectangle 11" descr="羊皮纸"/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4" name="Line 12"/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Rectangle 13" descr="花束"/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6" name="Rectangle 14" descr="羊皮纸"/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7" name="Line 15"/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Rectangle 16" descr="花束"/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9" name="Rectangle 17" descr="羊皮纸"/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0" name="Line 18"/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Rectangle 19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2" name="Rectangle 20" descr="羊皮纸"/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3" name="Line 21"/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4" name="Rectangle 22" descr="花束"/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5" name="Rectangle 23" descr="羊皮纸"/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6" name="Line 24"/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Rectangle 25" descr="花束"/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8" name="Line 26"/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27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Line 28"/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1" name="Line 29"/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Line 30"/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3" name="Text Box 31"/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1234" name="Text Box 32"/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1235" name="Text Box 33"/>
            <p:cNvSpPr txBox="1">
              <a:spLocks noChangeArrowheads="1"/>
            </p:cNvSpPr>
            <p:nvPr/>
          </p:nvSpPr>
          <p:spPr bwMode="auto">
            <a:xfrm>
              <a:off x="384" y="2710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1236" name="Rectangle 34"/>
            <p:cNvSpPr>
              <a:spLocks noChangeArrowheads="1"/>
            </p:cNvSpPr>
            <p:nvPr/>
          </p:nvSpPr>
          <p:spPr bwMode="auto">
            <a:xfrm>
              <a:off x="1392" y="2701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37" name="Line 35"/>
            <p:cNvSpPr>
              <a:spLocks noChangeShapeType="1"/>
            </p:cNvSpPr>
            <p:nvPr/>
          </p:nvSpPr>
          <p:spPr bwMode="auto">
            <a:xfrm>
              <a:off x="1680" y="272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8" name="Rectangle 36" descr="花束"/>
            <p:cNvSpPr>
              <a:spLocks noChangeArrowheads="1"/>
            </p:cNvSpPr>
            <p:nvPr/>
          </p:nvSpPr>
          <p:spPr bwMode="auto">
            <a:xfrm>
              <a:off x="1920" y="2701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39" name="Rectangle 37" descr="羊皮纸"/>
            <p:cNvSpPr>
              <a:spLocks noChangeArrowheads="1"/>
            </p:cNvSpPr>
            <p:nvPr/>
          </p:nvSpPr>
          <p:spPr bwMode="auto">
            <a:xfrm>
              <a:off x="2400" y="27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40" name="Line 38"/>
            <p:cNvSpPr>
              <a:spLocks noChangeShapeType="1"/>
            </p:cNvSpPr>
            <p:nvPr/>
          </p:nvSpPr>
          <p:spPr bwMode="auto">
            <a:xfrm>
              <a:off x="2688" y="270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1" name="Rectangle 39" descr="花束"/>
            <p:cNvSpPr>
              <a:spLocks noChangeArrowheads="1"/>
            </p:cNvSpPr>
            <p:nvPr/>
          </p:nvSpPr>
          <p:spPr bwMode="auto">
            <a:xfrm>
              <a:off x="2928" y="27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42" name="Line 43"/>
            <p:cNvSpPr>
              <a:spLocks noChangeShapeType="1"/>
            </p:cNvSpPr>
            <p:nvPr/>
          </p:nvSpPr>
          <p:spPr bwMode="auto">
            <a:xfrm>
              <a:off x="1152" y="2893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3" name="Line 44"/>
            <p:cNvSpPr>
              <a:spLocks noChangeShapeType="1"/>
            </p:cNvSpPr>
            <p:nvPr/>
          </p:nvSpPr>
          <p:spPr bwMode="auto">
            <a:xfrm>
              <a:off x="2064" y="289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4" name="Line 50"/>
            <p:cNvSpPr>
              <a:spLocks noChangeShapeType="1"/>
            </p:cNvSpPr>
            <p:nvPr/>
          </p:nvSpPr>
          <p:spPr bwMode="auto">
            <a:xfrm>
              <a:off x="4704" y="3509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5" name="Text Box 54"/>
            <p:cNvSpPr txBox="1">
              <a:spLocks noChangeArrowheads="1"/>
            </p:cNvSpPr>
            <p:nvPr/>
          </p:nvSpPr>
          <p:spPr bwMode="auto">
            <a:xfrm>
              <a:off x="2927" y="2656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1246" name="Text Box 59"/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1247" name="Text Box 60"/>
            <p:cNvSpPr txBox="1">
              <a:spLocks noChangeArrowheads="1"/>
            </p:cNvSpPr>
            <p:nvPr/>
          </p:nvSpPr>
          <p:spPr bwMode="auto">
            <a:xfrm>
              <a:off x="2428" y="2683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1248" name="Text Box 61"/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1249" name="Text Box 63"/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51250" name="Text Box 64"/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51251" name="Text Box 65"/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1252" name="Text Box 66"/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1253" name="Text Box 68"/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51254" name="Line 70"/>
            <p:cNvSpPr>
              <a:spLocks noChangeShapeType="1"/>
            </p:cNvSpPr>
            <p:nvPr/>
          </p:nvSpPr>
          <p:spPr bwMode="auto">
            <a:xfrm flipH="1">
              <a:off x="3607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5" name="Text Box 71"/>
            <p:cNvSpPr txBox="1">
              <a:spLocks noChangeArrowheads="1"/>
            </p:cNvSpPr>
            <p:nvPr/>
          </p:nvSpPr>
          <p:spPr bwMode="auto">
            <a:xfrm>
              <a:off x="3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51256" name="Line 72"/>
            <p:cNvSpPr>
              <a:spLocks noChangeShapeType="1"/>
            </p:cNvSpPr>
            <p:nvPr/>
          </p:nvSpPr>
          <p:spPr bwMode="auto">
            <a:xfrm flipH="1" flipV="1">
              <a:off x="1634" y="1848"/>
              <a:ext cx="19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7" name="Text Box 73"/>
            <p:cNvSpPr txBox="1">
              <a:spLocks noChangeArrowheads="1"/>
            </p:cNvSpPr>
            <p:nvPr/>
          </p:nvSpPr>
          <p:spPr bwMode="auto">
            <a:xfrm>
              <a:off x="1794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sp>
          <p:nvSpPr>
            <p:cNvPr id="51258" name="Rectangle 74" descr="花束"/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59" name="Rectangle 75" descr="花束"/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60" name="Line 76"/>
            <p:cNvSpPr>
              <a:spLocks noChangeShapeType="1"/>
            </p:cNvSpPr>
            <p:nvPr/>
          </p:nvSpPr>
          <p:spPr bwMode="auto">
            <a:xfrm>
              <a:off x="302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1" name="Line 77"/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2" name="Line 78"/>
            <p:cNvSpPr>
              <a:spLocks noChangeShapeType="1"/>
            </p:cNvSpPr>
            <p:nvPr/>
          </p:nvSpPr>
          <p:spPr bwMode="auto">
            <a:xfrm>
              <a:off x="2411" y="2519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3" name="Text Box 79"/>
            <p:cNvSpPr txBox="1">
              <a:spLocks noChangeArrowheads="1"/>
            </p:cNvSpPr>
            <p:nvPr/>
          </p:nvSpPr>
          <p:spPr bwMode="auto">
            <a:xfrm>
              <a:off x="2079" y="229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grpSp>
          <p:nvGrpSpPr>
            <p:cNvPr id="51264" name="Group 90"/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51265" name="Rectangle 83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266" name="Line 85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7" name="Text Box 84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51268" name="Line 86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9" name="Rectangle 87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270" name="Line 88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" name="矩形 70"/>
          <p:cNvSpPr/>
          <p:nvPr/>
        </p:nvSpPr>
        <p:spPr bwMode="auto">
          <a:xfrm>
            <a:off x="3276600" y="5445224"/>
            <a:ext cx="53998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rPr>
              <a:t>第一种，比较后，插入</a:t>
            </a:r>
          </a:p>
        </p:txBody>
      </p:sp>
    </p:spTree>
    <p:extLst>
      <p:ext uri="{BB962C8B-B14F-4D97-AF65-F5344CB8AC3E}">
        <p14:creationId xmlns:p14="http://schemas.microsoft.com/office/powerpoint/2010/main" val="38904664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D2E13CC-A4A5-4E54-836D-E98537B16C38}" type="slidenum">
              <a:rPr lang="en-US" altLang="zh-CN" sz="1400"/>
              <a:pPr algn="ctr" eaLnBrk="1" hangingPunct="1"/>
              <a:t>16</a:t>
            </a:fld>
            <a:endParaRPr lang="en-US" altLang="zh-CN" sz="1400"/>
          </a:p>
        </p:txBody>
      </p:sp>
      <p:grpSp>
        <p:nvGrpSpPr>
          <p:cNvPr id="52227" name="Group 91"/>
          <p:cNvGrpSpPr>
            <a:grpSpLocks/>
          </p:cNvGrpSpPr>
          <p:nvPr/>
        </p:nvGrpSpPr>
        <p:grpSpPr bwMode="auto">
          <a:xfrm>
            <a:off x="590550" y="433388"/>
            <a:ext cx="7715250" cy="4519612"/>
            <a:chOff x="372" y="273"/>
            <a:chExt cx="4860" cy="2847"/>
          </a:xfrm>
        </p:grpSpPr>
        <p:sp>
          <p:nvSpPr>
            <p:cNvPr id="52228" name="Rectangle 2" descr="羊皮纸"/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29" name="Line 3"/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0" name="Rectangle 4"/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1" name="Text Box 5"/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2232" name="Line 6"/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3" name="Rectangle 7" descr="花束"/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4" name="Rectangle 8" descr="羊皮纸"/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5" name="Line 9"/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10" descr="花束"/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7" name="Rectangle 11" descr="羊皮纸"/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8" name="Line 12"/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9" name="Rectangle 13" descr="花束"/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0" name="Rectangle 14" descr="羊皮纸"/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1" name="Line 15"/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16" descr="花束"/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3" name="Rectangle 17" descr="羊皮纸"/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4" name="Line 18"/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5" name="Rectangle 19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6" name="Rectangle 20" descr="羊皮纸"/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7" name="Line 21"/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Rectangle 22" descr="花束"/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9" name="Rectangle 23" descr="羊皮纸"/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50" name="Line 24"/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Rectangle 25" descr="花束"/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52" name="Line 26"/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3" name="Line 27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Line 28"/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5" name="Line 29"/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6" name="Line 30"/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7" name="Text Box 31"/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2258" name="Text Box 32"/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2259" name="Text Box 33"/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2260" name="Rectangle 34"/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1" name="Line 35"/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Rectangle 36" descr="花束"/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3" name="Rectangle 37" descr="羊皮纸"/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4" name="Line 38"/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5" name="Rectangle 39" descr="花束"/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6" name="Rectangle 40" descr="羊皮纸"/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7" name="Line 41"/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8" name="Rectangle 42" descr="花束"/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9" name="Line 43"/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0" name="Line 44"/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1" name="Line 45"/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2" name="Text Box 54"/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2273" name="Text Box 59"/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2274" name="Text Box 60"/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2275" name="Text Box 61"/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2276" name="Text Box 62"/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2277" name="Text Box 63"/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52278" name="Text Box 64"/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52279" name="Text Box 65"/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2280" name="Text Box 66"/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2281" name="Text Box 68"/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52282" name="Line 70"/>
            <p:cNvSpPr>
              <a:spLocks noChangeShapeType="1"/>
            </p:cNvSpPr>
            <p:nvPr/>
          </p:nvSpPr>
          <p:spPr bwMode="auto">
            <a:xfrm flipH="1">
              <a:off x="353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3" name="Text Box 71"/>
            <p:cNvSpPr txBox="1">
              <a:spLocks noChangeArrowheads="1"/>
            </p:cNvSpPr>
            <p:nvPr/>
          </p:nvSpPr>
          <p:spPr bwMode="auto">
            <a:xfrm>
              <a:off x="377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52284" name="Line 72"/>
            <p:cNvSpPr>
              <a:spLocks noChangeShapeType="1"/>
            </p:cNvSpPr>
            <p:nvPr/>
          </p:nvSpPr>
          <p:spPr bwMode="auto">
            <a:xfrm flipH="1" flipV="1">
              <a:off x="2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5" name="Text Box 73"/>
            <p:cNvSpPr txBox="1">
              <a:spLocks noChangeArrowheads="1"/>
            </p:cNvSpPr>
            <p:nvPr/>
          </p:nvSpPr>
          <p:spPr bwMode="auto">
            <a:xfrm>
              <a:off x="2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sp>
          <p:nvSpPr>
            <p:cNvPr id="52286" name="Rectangle 74" descr="花束"/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87" name="Rectangle 75" descr="花束"/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88" name="Line 76"/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9" name="Line 77"/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0" name="Line 78"/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1" name="Text Box 79"/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grpSp>
          <p:nvGrpSpPr>
            <p:cNvPr id="52292" name="Group 83"/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52293" name="Rectangle 84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94" name="Line 85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95" name="Text Box 86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52296" name="Line 87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97" name="Rectangle 88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98" name="Line 89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 bwMode="auto">
          <a:xfrm>
            <a:off x="3276600" y="5445224"/>
            <a:ext cx="53998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rPr>
              <a:t>第二种，相加，然后插入</a:t>
            </a:r>
          </a:p>
        </p:txBody>
      </p:sp>
    </p:spTree>
    <p:extLst>
      <p:ext uri="{BB962C8B-B14F-4D97-AF65-F5344CB8AC3E}">
        <p14:creationId xmlns:p14="http://schemas.microsoft.com/office/powerpoint/2010/main" val="24077587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9FF2C50-CF43-4FA6-BBC8-16EFD3BCBF83}" type="slidenum">
              <a:rPr lang="en-US" altLang="zh-CN" sz="1400"/>
              <a:pPr algn="ctr" eaLnBrk="1" hangingPunct="1"/>
              <a:t>17</a:t>
            </a:fld>
            <a:endParaRPr lang="en-US" altLang="zh-CN" sz="1400"/>
          </a:p>
        </p:txBody>
      </p:sp>
      <p:grpSp>
        <p:nvGrpSpPr>
          <p:cNvPr id="54275" name="Group 101"/>
          <p:cNvGrpSpPr>
            <a:grpSpLocks/>
          </p:cNvGrpSpPr>
          <p:nvPr/>
        </p:nvGrpSpPr>
        <p:grpSpPr bwMode="auto">
          <a:xfrm>
            <a:off x="590550" y="420688"/>
            <a:ext cx="7715250" cy="5772150"/>
            <a:chOff x="372" y="265"/>
            <a:chExt cx="4860" cy="3636"/>
          </a:xfrm>
        </p:grpSpPr>
        <p:sp>
          <p:nvSpPr>
            <p:cNvPr id="54276" name="Rectangle 2" descr="羊皮纸"/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77" name="Line 3"/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8" name="Rectangle 4"/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79" name="Text Box 5"/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4280" name="Line 6"/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1" name="Rectangle 7" descr="花束"/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82" name="Rectangle 8" descr="羊皮纸"/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83" name="Line 9"/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Rectangle 10" descr="花束"/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85" name="Rectangle 11" descr="羊皮纸"/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86" name="Line 12"/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Rectangle 13" descr="花束"/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88" name="Rectangle 14" descr="羊皮纸"/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89" name="Line 15"/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Rectangle 16" descr="花束"/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91" name="Rectangle 17" descr="羊皮纸"/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92" name="Line 18"/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Rectangle 19" descr="花束"/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94" name="Rectangle 20" descr="羊皮纸"/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95" name="Line 21"/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Rectangle 22" descr="花束"/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97" name="Rectangle 23" descr="羊皮纸"/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98" name="Line 24"/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Rectangle 25" descr="花束"/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00" name="Line 26"/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1" name="Line 27"/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2" name="Line 28"/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3" name="Line 29"/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4" name="Line 30"/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5" name="Text Box 31"/>
            <p:cNvSpPr txBox="1">
              <a:spLocks noChangeArrowheads="1"/>
            </p:cNvSpPr>
            <p:nvPr/>
          </p:nvSpPr>
          <p:spPr bwMode="auto">
            <a:xfrm>
              <a:off x="4961" y="65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4306" name="Text Box 32"/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4307" name="Text Box 33"/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4308" name="Rectangle 34"/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09" name="Line 35"/>
            <p:cNvSpPr>
              <a:spLocks noChangeShapeType="1"/>
            </p:cNvSpPr>
            <p:nvPr/>
          </p:nvSpPr>
          <p:spPr bwMode="auto">
            <a:xfrm>
              <a:off x="1680" y="2536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0" name="Rectangle 36" descr="花束"/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11" name="Rectangle 37" descr="羊皮纸"/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12" name="Line 38"/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3" name="Rectangle 39" descr="花束"/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14" name="Rectangle 40" descr="羊皮纸"/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15" name="Line 41"/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6" name="Rectangle 42" descr="花束"/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17" name="Line 43"/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8" name="Line 44"/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Line 45"/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0" name="Line 52"/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55"/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56"/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57"/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58"/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Text Box 59"/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4326" name="Text Box 60"/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4327" name="Text Box 61"/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4328" name="Text Box 62"/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4329" name="Text Box 63"/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54330" name="Text Box 64"/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54331" name="Text Box 65"/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4332" name="Text Box 66"/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4333" name="Text Box 68"/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54334" name="Line 70"/>
            <p:cNvSpPr>
              <a:spLocks noChangeShapeType="1"/>
            </p:cNvSpPr>
            <p:nvPr/>
          </p:nvSpPr>
          <p:spPr bwMode="auto">
            <a:xfrm flipH="1">
              <a:off x="4575" y="4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5" name="Text Box 71"/>
            <p:cNvSpPr txBox="1">
              <a:spLocks noChangeArrowheads="1"/>
            </p:cNvSpPr>
            <p:nvPr/>
          </p:nvSpPr>
          <p:spPr bwMode="auto">
            <a:xfrm>
              <a:off x="4815" y="26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54336" name="Rectangle 74" descr="花束"/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37" name="Rectangle 75" descr="花束"/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38" name="Line 76"/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9" name="Line 77"/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Line 78"/>
            <p:cNvSpPr>
              <a:spLocks noChangeShapeType="1"/>
            </p:cNvSpPr>
            <p:nvPr/>
          </p:nvSpPr>
          <p:spPr bwMode="auto">
            <a:xfrm flipV="1">
              <a:off x="2396" y="3609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1" name="Text Box 79"/>
            <p:cNvSpPr txBox="1">
              <a:spLocks noChangeArrowheads="1"/>
            </p:cNvSpPr>
            <p:nvPr/>
          </p:nvSpPr>
          <p:spPr bwMode="auto">
            <a:xfrm>
              <a:off x="2064" y="357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sp>
          <p:nvSpPr>
            <p:cNvPr id="54342" name="Rectangle 80" descr="羊皮纸"/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43" name="Rectangle 81" descr="花束"/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44" name="Text Box 82"/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4345" name="Line 83"/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6" name="Text Box 84"/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grpSp>
          <p:nvGrpSpPr>
            <p:cNvPr id="54347" name="Group 91"/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54350" name="Rectangle 92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4351" name="Line 93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52" name="Text Box 94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54353" name="Line 95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54" name="Rectangle 96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4355" name="Line 97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48" name="Text Box 98"/>
            <p:cNvSpPr txBox="1">
              <a:spLocks noChangeArrowheads="1"/>
            </p:cNvSpPr>
            <p:nvPr/>
          </p:nvSpPr>
          <p:spPr bwMode="auto">
            <a:xfrm>
              <a:off x="2948" y="316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4349" name="Line 99"/>
            <p:cNvSpPr>
              <a:spLocks noChangeShapeType="1"/>
            </p:cNvSpPr>
            <p:nvPr/>
          </p:nvSpPr>
          <p:spPr bwMode="auto">
            <a:xfrm>
              <a:off x="2700" y="324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315455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176E553-AA9D-499B-9E80-3CD39418CA7C}" type="slidenum">
              <a:rPr lang="en-US" altLang="zh-CN" sz="1400"/>
              <a:pPr algn="ctr" eaLnBrk="1" hangingPunct="1"/>
              <a:t>18</a:t>
            </a:fld>
            <a:endParaRPr lang="en-US" altLang="zh-CN" sz="1400"/>
          </a:p>
        </p:txBody>
      </p:sp>
      <p:grpSp>
        <p:nvGrpSpPr>
          <p:cNvPr id="55299" name="Group 88"/>
          <p:cNvGrpSpPr>
            <a:grpSpLocks/>
          </p:cNvGrpSpPr>
          <p:nvPr/>
        </p:nvGrpSpPr>
        <p:grpSpPr bwMode="auto">
          <a:xfrm>
            <a:off x="590550" y="436563"/>
            <a:ext cx="7989888" cy="5799137"/>
            <a:chOff x="372" y="275"/>
            <a:chExt cx="5033" cy="3653"/>
          </a:xfrm>
        </p:grpSpPr>
        <p:sp>
          <p:nvSpPr>
            <p:cNvPr id="55300" name="Rectangle 3" descr="羊皮纸"/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1" name="Line 4"/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2" name="Rectangle 5"/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3" name="Text Box 6"/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5304" name="Line 7"/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Rectangle 8" descr="花束"/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6" name="Rectangle 9" descr="羊皮纸"/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7" name="Line 10"/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Rectangle 11" descr="花束"/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9" name="Rectangle 12" descr="羊皮纸"/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0" name="Line 13"/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Rectangle 14" descr="花束"/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2" name="Rectangle 15" descr="羊皮纸"/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3" name="Line 16"/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Rectangle 17" descr="花束"/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5" name="Rectangle 18" descr="羊皮纸"/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6" name="Line 19"/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7" name="Rectangle 20" descr="花束"/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8" name="Rectangle 21" descr="羊皮纸"/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9" name="Line 22"/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0" name="Rectangle 23" descr="花束"/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21" name="Rectangle 24" descr="羊皮纸"/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22" name="Line 25"/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3" name="Rectangle 26" descr="花束"/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24" name="Line 27"/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5" name="Line 28"/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6" name="Line 29"/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7" name="Line 30"/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8" name="Line 31"/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9" name="Text Box 32"/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5330" name="Text Box 33"/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5331" name="Text Box 34"/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5332" name="Rectangle 35"/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33" name="Line 36"/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Rectangle 37" descr="花束"/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35" name="Rectangle 38" descr="羊皮纸"/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36" name="Line 39"/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Rectangle 40" descr="花束"/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38" name="Rectangle 41" descr="羊皮纸"/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39" name="Line 42"/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0" name="Rectangle 43" descr="花束"/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41" name="Line 44"/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2" name="Line 45"/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3" name="Line 46"/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4" name="Line 47"/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5" name="Line 48"/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6" name="Line 49"/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7" name="Line 50"/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8" name="Line 51"/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9" name="Text Box 52"/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5350" name="Text Box 53"/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5351" name="Text Box 54"/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5352" name="Text Box 55"/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5353" name="Text Box 56"/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55354" name="Text Box 57"/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55355" name="Text Box 58"/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5356" name="Text Box 59"/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5357" name="Text Box 60"/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55358" name="Line 61"/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9" name="Text Box 62"/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55360" name="Rectangle 63" descr="花束"/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61" name="Rectangle 64" descr="花束"/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62" name="Line 65"/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3" name="Line 66"/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4" name="Line 67"/>
            <p:cNvSpPr>
              <a:spLocks noChangeShapeType="1"/>
            </p:cNvSpPr>
            <p:nvPr/>
          </p:nvSpPr>
          <p:spPr bwMode="auto">
            <a:xfrm flipV="1">
              <a:off x="3412" y="3635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5" name="Text Box 68"/>
            <p:cNvSpPr txBox="1">
              <a:spLocks noChangeArrowheads="1"/>
            </p:cNvSpPr>
            <p:nvPr/>
          </p:nvSpPr>
          <p:spPr bwMode="auto">
            <a:xfrm>
              <a:off x="3087" y="360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sp>
          <p:nvSpPr>
            <p:cNvPr id="55366" name="Rectangle 69" descr="羊皮纸"/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67" name="Rectangle 70" descr="花束"/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68" name="Text Box 71"/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5369" name="Line 72"/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0" name="Text Box 73"/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grpSp>
          <p:nvGrpSpPr>
            <p:cNvPr id="55371" name="Group 74"/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55379" name="Rectangle 75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5380" name="Line 76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81" name="Text Box 77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55382" name="Line 78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83" name="Rectangle 79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5384" name="Line 80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72" name="Line 82"/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3" name="Rectangle 83" descr="羊皮纸"/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74" name="Rectangle 84" descr="花束"/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75" name="Line 85"/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6" name="Text Box 86"/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5377" name="Line 87"/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8" name="Text Box 81"/>
            <p:cNvSpPr txBox="1">
              <a:spLocks noChangeArrowheads="1"/>
            </p:cNvSpPr>
            <p:nvPr/>
          </p:nvSpPr>
          <p:spPr bwMode="auto">
            <a:xfrm>
              <a:off x="3947" y="319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18087422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2F286D8-1A11-44EA-A8F6-A0702FD463A7}" type="slidenum">
              <a:rPr lang="en-US" altLang="zh-CN" sz="1400"/>
              <a:pPr algn="ctr" eaLnBrk="1" hangingPunct="1"/>
              <a:t>19</a:t>
            </a:fld>
            <a:endParaRPr lang="en-US" altLang="zh-CN" sz="1400"/>
          </a:p>
        </p:txBody>
      </p:sp>
      <p:grpSp>
        <p:nvGrpSpPr>
          <p:cNvPr id="56323" name="Group 95"/>
          <p:cNvGrpSpPr>
            <a:grpSpLocks/>
          </p:cNvGrpSpPr>
          <p:nvPr/>
        </p:nvGrpSpPr>
        <p:grpSpPr bwMode="auto">
          <a:xfrm>
            <a:off x="590550" y="436563"/>
            <a:ext cx="7989888" cy="5802312"/>
            <a:chOff x="372" y="275"/>
            <a:chExt cx="5033" cy="3655"/>
          </a:xfrm>
        </p:grpSpPr>
        <p:sp>
          <p:nvSpPr>
            <p:cNvPr id="56325" name="Rectangle 3" descr="羊皮纸"/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26" name="Line 4"/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7" name="Rectangle 5"/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28" name="Text Box 6"/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6329" name="Line 7"/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Rectangle 8" descr="花束"/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1" name="Rectangle 9" descr="羊皮纸"/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2" name="Line 10"/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Rectangle 11" descr="花束"/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4" name="Rectangle 12" descr="羊皮纸"/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5" name="Line 13"/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Rectangle 14" descr="花束"/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7" name="Rectangle 15" descr="羊皮纸"/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8" name="Line 16"/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9" name="Rectangle 17" descr="花束"/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40" name="Rectangle 18" descr="羊皮纸"/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Rectangle 20" descr="花束"/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43" name="Rectangle 21" descr="羊皮纸"/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44" name="Line 22"/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5" name="Rectangle 23" descr="花束"/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46" name="Rectangle 24" descr="羊皮纸"/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47" name="Line 25"/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8" name="Rectangle 26" descr="花束"/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49" name="Line 27"/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0" name="Line 28"/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1" name="Line 29"/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2" name="Line 30"/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3" name="Line 31"/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4" name="Text Box 32"/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6355" name="Text Box 33"/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6356" name="Text Box 34"/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6357" name="Rectangle 35"/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58" name="Line 36"/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9" name="Rectangle 37" descr="花束"/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60" name="Rectangle 38" descr="羊皮纸"/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61" name="Line 39"/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2" name="Rectangle 40" descr="花束"/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63" name="Rectangle 41" descr="羊皮纸"/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64" name="Line 42"/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5" name="Rectangle 43" descr="花束"/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66" name="Line 44"/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7" name="Line 45"/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8" name="Line 46"/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9" name="Line 47"/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0" name="Line 48"/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1" name="Line 49"/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2" name="Line 50"/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3" name="Line 51"/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4" name="Text Box 52"/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6375" name="Text Box 53"/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6376" name="Text Box 54"/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6377" name="Text Box 55"/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6378" name="Text Box 56"/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56379" name="Text Box 57"/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56380" name="Text Box 58"/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6381" name="Text Box 59"/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6382" name="Text Box 60"/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56383" name="Line 61"/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4" name="Text Box 62"/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56385" name="Rectangle 63" descr="花束"/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86" name="Rectangle 64" descr="花束"/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87" name="Line 65"/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8" name="Line 66"/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9" name="Line 67"/>
            <p:cNvSpPr>
              <a:spLocks noChangeShapeType="1"/>
            </p:cNvSpPr>
            <p:nvPr/>
          </p:nvSpPr>
          <p:spPr bwMode="auto">
            <a:xfrm flipV="1">
              <a:off x="4394" y="3627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0" name="Text Box 68"/>
            <p:cNvSpPr txBox="1">
              <a:spLocks noChangeArrowheads="1"/>
            </p:cNvSpPr>
            <p:nvPr/>
          </p:nvSpPr>
          <p:spPr bwMode="auto">
            <a:xfrm>
              <a:off x="4087" y="360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sp>
          <p:nvSpPr>
            <p:cNvPr id="56391" name="Rectangle 69" descr="羊皮纸"/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92" name="Rectangle 70" descr="花束"/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93" name="Text Box 71"/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6394" name="Line 72"/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5" name="Text Box 73"/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grpSp>
          <p:nvGrpSpPr>
            <p:cNvPr id="56396" name="Group 74"/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56411" name="Rectangle 75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6412" name="Line 76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3" name="Text Box 77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56414" name="Line 78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5" name="Rectangle 79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6416" name="Line 80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97" name="Line 81"/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8" name="Rectangle 82" descr="羊皮纸"/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99" name="Rectangle 83" descr="花束"/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400" name="Line 84"/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1" name="Text Box 85"/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6402" name="Line 86"/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3" name="Rectangle 88" descr="羊皮纸"/>
            <p:cNvSpPr>
              <a:spLocks noChangeArrowheads="1"/>
            </p:cNvSpPr>
            <p:nvPr/>
          </p:nvSpPr>
          <p:spPr bwMode="auto">
            <a:xfrm>
              <a:off x="4416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404" name="Rectangle 89" descr="花束"/>
            <p:cNvSpPr>
              <a:spLocks noChangeArrowheads="1"/>
            </p:cNvSpPr>
            <p:nvPr/>
          </p:nvSpPr>
          <p:spPr bwMode="auto">
            <a:xfrm>
              <a:off x="4992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405" name="Line 90"/>
            <p:cNvSpPr>
              <a:spLocks noChangeShapeType="1"/>
            </p:cNvSpPr>
            <p:nvPr/>
          </p:nvSpPr>
          <p:spPr bwMode="auto">
            <a:xfrm>
              <a:off x="4080" y="341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6" name="Text Box 91"/>
            <p:cNvSpPr txBox="1">
              <a:spLocks noChangeArrowheads="1"/>
            </p:cNvSpPr>
            <p:nvPr/>
          </p:nvSpPr>
          <p:spPr bwMode="auto">
            <a:xfrm>
              <a:off x="4464" y="3216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56407" name="Text Box 87"/>
            <p:cNvSpPr txBox="1">
              <a:spLocks noChangeArrowheads="1"/>
            </p:cNvSpPr>
            <p:nvPr/>
          </p:nvSpPr>
          <p:spPr bwMode="auto">
            <a:xfrm>
              <a:off x="4955" y="318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6408" name="Line 92"/>
            <p:cNvSpPr>
              <a:spLocks noChangeShapeType="1"/>
            </p:cNvSpPr>
            <p:nvPr/>
          </p:nvSpPr>
          <p:spPr bwMode="auto">
            <a:xfrm>
              <a:off x="4690" y="3250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9" name="Line 93"/>
            <p:cNvSpPr>
              <a:spLocks noChangeShapeType="1"/>
            </p:cNvSpPr>
            <p:nvPr/>
          </p:nvSpPr>
          <p:spPr bwMode="auto">
            <a:xfrm flipH="1" flipV="1">
              <a:off x="4581" y="1828"/>
              <a:ext cx="129" cy="21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10" name="Text Box 94"/>
            <p:cNvSpPr txBox="1">
              <a:spLocks noChangeArrowheads="1"/>
            </p:cNvSpPr>
            <p:nvPr/>
          </p:nvSpPr>
          <p:spPr bwMode="auto">
            <a:xfrm>
              <a:off x="4751" y="187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800080"/>
                  </a:solidFill>
                </a:rPr>
                <a:t>p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</p:grpSp>
      <p:sp>
        <p:nvSpPr>
          <p:cNvPr id="56324" name="AutoShape 9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221413"/>
            <a:ext cx="585788" cy="381000"/>
          </a:xfrm>
          <a:prstGeom prst="actionButtonBackPrevious">
            <a:avLst/>
          </a:prstGeom>
          <a:solidFill>
            <a:srgbClr val="C0C0C0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" name="矩形 96"/>
          <p:cNvSpPr/>
          <p:nvPr/>
        </p:nvSpPr>
        <p:spPr bwMode="auto">
          <a:xfrm>
            <a:off x="180591" y="5933656"/>
            <a:ext cx="53998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rPr>
              <a:t>第三种，剩余尾巴，直接插入</a:t>
            </a:r>
          </a:p>
        </p:txBody>
      </p:sp>
    </p:spTree>
    <p:extLst>
      <p:ext uri="{BB962C8B-B14F-4D97-AF65-F5344CB8AC3E}">
        <p14:creationId xmlns:p14="http://schemas.microsoft.com/office/powerpoint/2010/main" val="136504613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学号最后一位除以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，余</a:t>
            </a:r>
            <a:r>
              <a:rPr lang="en-US" altLang="zh-CN" dirty="0" smtClean="0"/>
              <a:t>0</a:t>
            </a:r>
            <a:r>
              <a:rPr lang="zh-CN" altLang="en-US" dirty="0" smtClean="0"/>
              <a:t>写</a:t>
            </a:r>
            <a:r>
              <a:rPr lang="en-US" altLang="zh-CN" dirty="0" smtClean="0"/>
              <a:t>search(x)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写</a:t>
            </a:r>
            <a:r>
              <a:rPr lang="en-US" altLang="zh-CN" dirty="0" smtClean="0"/>
              <a:t>insert(</a:t>
            </a:r>
            <a:r>
              <a:rPr lang="en-US" altLang="zh-CN" dirty="0" err="1" smtClean="0"/>
              <a:t>I,x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写</a:t>
            </a:r>
            <a:r>
              <a:rPr lang="en-US" altLang="zh-CN" dirty="0" smtClean="0"/>
              <a:t>del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,x is data,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is location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34FE-E4A2-4206-9738-42D8FCF90D64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370541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61975" y="779463"/>
            <a:ext cx="8062913" cy="5619750"/>
          </a:xfrm>
        </p:spPr>
        <p:txBody>
          <a:bodyPr/>
          <a:lstStyle/>
          <a:p>
            <a:pPr marL="533400" indent="-533400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zh-CN" altLang="en-US" sz="3000" b="1" dirty="0" smtClean="0">
                <a:solidFill>
                  <a:srgbClr val="006600"/>
                </a:solidFill>
                <a:ea typeface="仿宋_GB2312" pitchFamily="49" charset="-122"/>
              </a:rPr>
              <a:t>当</a:t>
            </a:r>
            <a:r>
              <a:rPr lang="en-US" altLang="zh-CN" sz="3000" b="1" dirty="0" smtClean="0">
                <a:solidFill>
                  <a:srgbClr val="006600"/>
                </a:solidFill>
                <a:ea typeface="仿宋_GB2312" pitchFamily="49" charset="-122"/>
              </a:rPr>
              <a:t>pa</a:t>
            </a:r>
            <a:r>
              <a:rPr lang="zh-CN" altLang="en-US" sz="3000" b="1" dirty="0" smtClean="0">
                <a:solidFill>
                  <a:srgbClr val="006600"/>
                </a:solidFill>
                <a:ea typeface="仿宋_GB2312" pitchFamily="49" charset="-122"/>
              </a:rPr>
              <a:t>或</a:t>
            </a:r>
            <a:r>
              <a:rPr lang="en-US" altLang="zh-CN" sz="3000" b="1" dirty="0" err="1" smtClean="0">
                <a:solidFill>
                  <a:srgbClr val="006600"/>
                </a:solidFill>
                <a:ea typeface="仿宋_GB2312" pitchFamily="49" charset="-122"/>
              </a:rPr>
              <a:t>pb</a:t>
            </a:r>
            <a:r>
              <a:rPr lang="zh-CN" altLang="en-US" sz="3000" b="1" dirty="0" smtClean="0">
                <a:solidFill>
                  <a:srgbClr val="006600"/>
                </a:solidFill>
                <a:ea typeface="仿宋_GB2312" pitchFamily="49" charset="-122"/>
              </a:rPr>
              <a:t>指针中有一个为</a:t>
            </a:r>
            <a:r>
              <a:rPr lang="en-US" altLang="zh-CN" sz="3000" b="1" dirty="0" smtClean="0">
                <a:solidFill>
                  <a:srgbClr val="006600"/>
                </a:solidFill>
                <a:ea typeface="仿宋_GB2312" pitchFamily="49" charset="-122"/>
              </a:rPr>
              <a:t>NULL</a:t>
            </a:r>
            <a:r>
              <a:rPr lang="zh-CN" altLang="en-US" sz="3000" b="1" dirty="0" smtClean="0">
                <a:solidFill>
                  <a:srgbClr val="006600"/>
                </a:solidFill>
                <a:ea typeface="仿宋_GB2312" pitchFamily="49" charset="-122"/>
              </a:rPr>
              <a:t>，则把另一个链表的剩余部分加入到</a:t>
            </a:r>
            <a:r>
              <a:rPr lang="en-US" altLang="zh-CN" sz="3000" b="1" dirty="0" smtClean="0">
                <a:solidFill>
                  <a:srgbClr val="006600"/>
                </a:solidFill>
                <a:ea typeface="仿宋_GB2312" pitchFamily="49" charset="-122"/>
              </a:rPr>
              <a:t>C</a:t>
            </a:r>
            <a:r>
              <a:rPr lang="zh-CN" altLang="en-US" sz="3000" b="1" dirty="0" smtClean="0">
                <a:solidFill>
                  <a:srgbClr val="006600"/>
                </a:solidFill>
                <a:ea typeface="仿宋_GB2312" pitchFamily="49" charset="-122"/>
              </a:rPr>
              <a:t>链。</a:t>
            </a:r>
          </a:p>
          <a:p>
            <a:pPr marL="533400" indent="-533400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zh-CN" altLang="en-US" sz="800" b="1" dirty="0" smtClean="0">
              <a:solidFill>
                <a:srgbClr val="006600"/>
              </a:solidFill>
              <a:ea typeface="仿宋_GB2312" pitchFamily="49" charset="-122"/>
            </a:endParaRP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	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void</a:t>
            </a:r>
            <a:r>
              <a:rPr lang="en-US" altLang="zh-CN" sz="2800" dirty="0" smtClean="0">
                <a:ea typeface="隶书" panose="02010509060101010101" pitchFamily="49" charset="-122"/>
              </a:rPr>
              <a:t> Add(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Polynomal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&amp;</a:t>
            </a:r>
            <a:r>
              <a:rPr lang="en-US" altLang="zh-CN" sz="2800" dirty="0" smtClean="0">
                <a:ea typeface="隶书" panose="02010509060101010101" pitchFamily="49" charset="-122"/>
              </a:rPr>
              <a:t> A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,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Polynomal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&amp;</a:t>
            </a:r>
            <a:r>
              <a:rPr lang="en-US" altLang="zh-CN" sz="2800" dirty="0" smtClean="0">
                <a:ea typeface="隶书" panose="02010509060101010101" pitchFamily="49" charset="-122"/>
              </a:rPr>
              <a:t> B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, 			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Polynomal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&amp;</a:t>
            </a:r>
            <a:r>
              <a:rPr lang="en-US" altLang="zh-CN" sz="2800" dirty="0" smtClean="0">
                <a:ea typeface="隶书" panose="02010509060101010101" pitchFamily="49" charset="-122"/>
              </a:rPr>
              <a:t> C) {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友元函数：两个带表头结点的按升幂排列的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多项式链表的头指针分别是 </a:t>
            </a:r>
            <a:r>
              <a:rPr lang="en-US" altLang="zh-CN" sz="2800" dirty="0" err="1" smtClean="0">
                <a:solidFill>
                  <a:schemeClr val="tx2"/>
                </a:solidFill>
                <a:ea typeface="隶书" panose="02010509060101010101" pitchFamily="49" charset="-122"/>
              </a:rPr>
              <a:t>A.first</a:t>
            </a:r>
            <a:r>
              <a:rPr lang="en-US" altLang="zh-CN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和 </a:t>
            </a:r>
            <a:r>
              <a:rPr lang="en-US" altLang="zh-CN" sz="2800" dirty="0" err="1" smtClean="0">
                <a:solidFill>
                  <a:schemeClr val="tx2"/>
                </a:solidFill>
                <a:ea typeface="隶书" panose="02010509060101010101" pitchFamily="49" charset="-122"/>
              </a:rPr>
              <a:t>B.first</a:t>
            </a:r>
            <a:r>
              <a:rPr lang="en-US" altLang="zh-CN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,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返回的是结果多项式链表 </a:t>
            </a:r>
            <a:r>
              <a:rPr lang="en-US" altLang="zh-CN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C.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		  Term *pa, *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pb</a:t>
            </a:r>
            <a:r>
              <a:rPr lang="en-US" altLang="zh-CN" sz="2800" dirty="0" smtClean="0">
                <a:ea typeface="隶书" panose="02010509060101010101" pitchFamily="49" charset="-122"/>
              </a:rPr>
              <a:t>, *pc, *p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 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float</a:t>
            </a:r>
            <a:r>
              <a:rPr lang="en-US" altLang="zh-CN" sz="2800" dirty="0" smtClean="0">
                <a:ea typeface="隶书" panose="02010509060101010101" pitchFamily="49" charset="-122"/>
              </a:rPr>
              <a:t> temp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	       pc =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C.first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结果链尾指针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		   </a:t>
            </a:r>
            <a:r>
              <a:rPr lang="en-US" altLang="zh-CN" sz="2800" dirty="0" smtClean="0">
                <a:ea typeface="隶书" panose="02010509060101010101" pitchFamily="49" charset="-122"/>
              </a:rPr>
              <a:t>pa =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A.first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smtClean="0">
                <a:ea typeface="隶书" panose="02010509060101010101" pitchFamily="49" charset="-122"/>
              </a:rPr>
              <a:t>link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  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//A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链检测指针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            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pb</a:t>
            </a:r>
            <a:r>
              <a:rPr lang="en-US" altLang="zh-CN" sz="2800" dirty="0" smtClean="0">
                <a:ea typeface="隶书" panose="02010509060101010101" pitchFamily="49" charset="-122"/>
              </a:rPr>
              <a:t> =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B.first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smtClean="0">
                <a:ea typeface="隶书" panose="02010509060101010101" pitchFamily="49" charset="-122"/>
              </a:rPr>
              <a:t>link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//B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链检测指针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a typeface="隶书" panose="02010509060101010101" pitchFamily="49" charset="-122"/>
              </a:rPr>
              <a:t>            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while</a:t>
            </a:r>
            <a:r>
              <a:rPr lang="en-US" altLang="zh-CN" sz="2800" dirty="0" smtClean="0">
                <a:ea typeface="隶书" panose="02010509060101010101" pitchFamily="49" charset="-122"/>
              </a:rPr>
              <a:t> (pa != NULL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&amp;&amp;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pb</a:t>
            </a:r>
            <a:r>
              <a:rPr lang="en-US" altLang="zh-CN" sz="2800" dirty="0" smtClean="0">
                <a:ea typeface="隶书" panose="02010509060101010101" pitchFamily="49" charset="-122"/>
              </a:rPr>
              <a:t> != NULL)  </a:t>
            </a:r>
            <a:endParaRPr lang="en-US" altLang="zh-CN" sz="2800" b="1" dirty="0" smtClean="0">
              <a:ea typeface="隶书" panose="02010509060101010101" pitchFamily="49" charset="-122"/>
            </a:endParaRPr>
          </a:p>
        </p:txBody>
      </p:sp>
      <p:sp>
        <p:nvSpPr>
          <p:cNvPr id="4608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DBD9B87-4CA2-4DB7-A537-2F9A1869C9FA}" type="slidenum">
              <a:rPr lang="en-US" altLang="zh-CN" sz="1400"/>
              <a:pPr algn="ctr" eaLnBrk="1" hangingPunct="1"/>
              <a:t>20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5322986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52463" y="611188"/>
            <a:ext cx="8229600" cy="556101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	     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if</a:t>
            </a:r>
            <a:r>
              <a:rPr lang="en-US" altLang="zh-CN" sz="2800" dirty="0" smtClean="0">
                <a:ea typeface="隶书" panose="02010509060101010101" pitchFamily="49" charset="-122"/>
              </a:rPr>
              <a:t> (pa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exp</a:t>
            </a:r>
            <a:r>
              <a:rPr lang="en-US" altLang="zh-CN" sz="2800" dirty="0" smtClean="0">
                <a:ea typeface="隶书" panose="02010509060101010101" pitchFamily="49" charset="-122"/>
              </a:rPr>
              <a:t> ==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pb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exp</a:t>
            </a:r>
            <a:r>
              <a:rPr lang="en-US" altLang="zh-CN" sz="2800" dirty="0" smtClean="0">
                <a:ea typeface="隶书" panose="02010509060101010101" pitchFamily="49" charset="-122"/>
              </a:rPr>
              <a:t>)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{    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对应项指数相等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		    </a:t>
            </a:r>
            <a:r>
              <a:rPr lang="en-US" altLang="zh-CN" sz="2800" dirty="0" smtClean="0">
                <a:ea typeface="隶书" panose="02010509060101010101" pitchFamily="49" charset="-122"/>
              </a:rPr>
              <a:t>temp = pa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coef</a:t>
            </a:r>
            <a:r>
              <a:rPr lang="en-US" altLang="zh-CN" sz="2800" dirty="0" smtClean="0">
                <a:ea typeface="隶书" panose="02010509060101010101" pitchFamily="49" charset="-122"/>
              </a:rPr>
              <a:t> +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pb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coef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			 	   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if (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fabs</a:t>
            </a:r>
            <a:r>
              <a:rPr lang="en-US" altLang="zh-CN" sz="2800" dirty="0" smtClean="0">
                <a:ea typeface="隶书" panose="02010509060101010101" pitchFamily="49" charset="-122"/>
              </a:rPr>
              <a:t>(temp)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&gt;</a:t>
            </a:r>
            <a:r>
              <a:rPr lang="en-US" altLang="zh-CN" sz="2800" dirty="0" smtClean="0">
                <a:ea typeface="隶书" panose="02010509060101010101" pitchFamily="49" charset="-122"/>
              </a:rPr>
              <a:t> 0.001)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		        pc </a:t>
            </a:r>
            <a:r>
              <a:rPr lang="en-US" altLang="zh-CN" sz="2800" dirty="0" smtClean="0">
                <a:solidFill>
                  <a:srgbClr val="FF0000"/>
                </a:solidFill>
                <a:ea typeface="隶书" panose="02010509060101010101" pitchFamily="49" charset="-122"/>
              </a:rPr>
              <a:t>= pc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solidFill>
                  <a:srgbClr val="FF0000"/>
                </a:solidFill>
                <a:ea typeface="隶书" panose="02010509060101010101" pitchFamily="49" charset="-122"/>
              </a:rPr>
              <a:t>InsertAfter</a:t>
            </a:r>
            <a:r>
              <a:rPr lang="en-US" altLang="zh-CN" sz="2800" dirty="0" smtClean="0">
                <a:solidFill>
                  <a:srgbClr val="FF0000"/>
                </a:solidFill>
                <a:ea typeface="隶书" panose="02010509060101010101" pitchFamily="49" charset="-122"/>
              </a:rPr>
              <a:t>(temp, pa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solidFill>
                  <a:srgbClr val="FF0000"/>
                </a:solidFill>
                <a:ea typeface="隶书" panose="02010509060101010101" pitchFamily="49" charset="-122"/>
              </a:rPr>
              <a:t>exp</a:t>
            </a:r>
            <a:r>
              <a:rPr lang="en-US" altLang="zh-CN" sz="2800" dirty="0" smtClean="0">
                <a:solidFill>
                  <a:srgbClr val="FF0000"/>
                </a:solidFill>
                <a:ea typeface="隶书" panose="02010509060101010101" pitchFamily="49" charset="-122"/>
              </a:rPr>
              <a:t>)</a:t>
            </a:r>
            <a:r>
              <a:rPr lang="en-US" altLang="zh-CN" sz="2800" b="1" dirty="0" smtClean="0">
                <a:solidFill>
                  <a:srgbClr val="FF0000"/>
                </a:solidFill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		    pa = pa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smtClean="0">
                <a:ea typeface="隶书" panose="02010509060101010101" pitchFamily="49" charset="-122"/>
              </a:rPr>
              <a:t>link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 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pb</a:t>
            </a:r>
            <a:r>
              <a:rPr lang="en-US" altLang="zh-CN" sz="2800" dirty="0" smtClean="0">
                <a:ea typeface="隶书" panose="02010509060101010101" pitchFamily="49" charset="-122"/>
              </a:rPr>
              <a:t> =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pb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smtClean="0">
                <a:ea typeface="隶书" panose="02010509060101010101" pitchFamily="49" charset="-122"/>
              </a:rPr>
              <a:t>link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	     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		else if</a:t>
            </a:r>
            <a:r>
              <a:rPr lang="en-US" altLang="zh-CN" sz="2800" dirty="0" smtClean="0">
                <a:ea typeface="隶书" panose="02010509060101010101" pitchFamily="49" charset="-122"/>
              </a:rPr>
              <a:t> (pa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exp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&lt;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pb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exp</a:t>
            </a:r>
            <a:r>
              <a:rPr lang="en-US" altLang="zh-CN" sz="2800" dirty="0" smtClean="0">
                <a:ea typeface="隶书" panose="02010509060101010101" pitchFamily="49" charset="-122"/>
              </a:rPr>
              <a:t>)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{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pa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指数小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			 </a:t>
            </a:r>
            <a:r>
              <a:rPr lang="en-US" altLang="zh-CN" sz="2800" dirty="0" smtClean="0">
                <a:ea typeface="隶书" panose="02010509060101010101" pitchFamily="49" charset="-122"/>
              </a:rPr>
              <a:t>pc = pc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solidFill>
                  <a:srgbClr val="FF0000"/>
                </a:solidFill>
                <a:ea typeface="隶书" panose="02010509060101010101" pitchFamily="49" charset="-122"/>
              </a:rPr>
              <a:t>InsertAfter</a:t>
            </a:r>
            <a:r>
              <a:rPr lang="en-US" altLang="zh-CN" sz="2800" dirty="0" smtClean="0">
                <a:solidFill>
                  <a:srgbClr val="FF0000"/>
                </a:solidFill>
                <a:ea typeface="隶书" panose="02010509060101010101" pitchFamily="49" charset="-122"/>
              </a:rPr>
              <a:t>(pa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solidFill>
                  <a:srgbClr val="FF0000"/>
                </a:solidFill>
                <a:ea typeface="隶书" panose="02010509060101010101" pitchFamily="49" charset="-122"/>
              </a:rPr>
              <a:t>coef</a:t>
            </a:r>
            <a:r>
              <a:rPr lang="en-US" altLang="zh-CN" sz="2800" dirty="0" smtClean="0">
                <a:solidFill>
                  <a:srgbClr val="FF0000"/>
                </a:solidFill>
                <a:ea typeface="隶书" panose="02010509060101010101" pitchFamily="49" charset="-122"/>
              </a:rPr>
              <a:t>, pa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solidFill>
                  <a:srgbClr val="FF0000"/>
                </a:solidFill>
                <a:ea typeface="隶书" panose="02010509060101010101" pitchFamily="49" charset="-122"/>
              </a:rPr>
              <a:t>exp</a:t>
            </a:r>
            <a:r>
              <a:rPr lang="en-US" altLang="zh-CN" sz="2800" dirty="0" smtClean="0">
                <a:solidFill>
                  <a:srgbClr val="FF0000"/>
                </a:solidFill>
                <a:ea typeface="隶书" panose="02010509060101010101" pitchFamily="49" charset="-122"/>
              </a:rPr>
              <a:t>)</a:t>
            </a:r>
            <a:r>
              <a:rPr lang="en-US" altLang="zh-CN" sz="2800" b="1" dirty="0" smtClean="0">
                <a:solidFill>
                  <a:srgbClr val="FF0000"/>
                </a:solidFill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			 pa = pa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smtClean="0">
                <a:ea typeface="隶书" panose="02010509060101010101" pitchFamily="49" charset="-122"/>
              </a:rPr>
              <a:t>link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					      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} else {</a:t>
            </a:r>
            <a:r>
              <a:rPr lang="en-US" altLang="zh-CN" sz="2800" dirty="0" smtClean="0">
                <a:ea typeface="隶书" panose="02010509060101010101" pitchFamily="49" charset="-122"/>
              </a:rPr>
              <a:t>	 	               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 dirty="0" err="1" smtClean="0">
                <a:solidFill>
                  <a:schemeClr val="tx2"/>
                </a:solidFill>
                <a:ea typeface="隶书" panose="02010509060101010101" pitchFamily="49" charset="-122"/>
              </a:rPr>
              <a:t>pb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指数小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			 </a:t>
            </a:r>
            <a:r>
              <a:rPr lang="en-US" altLang="zh-CN" sz="2800" dirty="0" smtClean="0">
                <a:ea typeface="隶书" panose="02010509060101010101" pitchFamily="49" charset="-122"/>
              </a:rPr>
              <a:t>pc = pc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solidFill>
                  <a:srgbClr val="FF0000"/>
                </a:solidFill>
                <a:ea typeface="隶书" panose="02010509060101010101" pitchFamily="49" charset="-122"/>
              </a:rPr>
              <a:t>InsertAfter</a:t>
            </a:r>
            <a:r>
              <a:rPr lang="en-US" altLang="zh-CN" sz="2800" dirty="0" smtClean="0">
                <a:solidFill>
                  <a:srgbClr val="FF0000"/>
                </a:solidFill>
                <a:ea typeface="隶书" panose="02010509060101010101" pitchFamily="49" charset="-122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ea typeface="隶书" panose="02010509060101010101" pitchFamily="49" charset="-122"/>
              </a:rPr>
              <a:t>pb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solidFill>
                  <a:srgbClr val="FF0000"/>
                </a:solidFill>
                <a:ea typeface="隶书" panose="02010509060101010101" pitchFamily="49" charset="-122"/>
              </a:rPr>
              <a:t>coef</a:t>
            </a:r>
            <a:r>
              <a:rPr lang="en-US" altLang="zh-CN" sz="2800" dirty="0" smtClean="0">
                <a:solidFill>
                  <a:srgbClr val="FF0000"/>
                </a:solidFill>
                <a:ea typeface="隶书" panose="02010509060101010101" pitchFamily="49" charset="-122"/>
              </a:rPr>
              <a:t>, </a:t>
            </a:r>
            <a:r>
              <a:rPr lang="en-US" altLang="zh-CN" sz="2800" dirty="0" err="1" smtClean="0">
                <a:solidFill>
                  <a:srgbClr val="FF0000"/>
                </a:solidFill>
                <a:ea typeface="隶书" panose="02010509060101010101" pitchFamily="49" charset="-122"/>
              </a:rPr>
              <a:t>pb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solidFill>
                  <a:srgbClr val="FF0000"/>
                </a:solidFill>
                <a:ea typeface="隶书" panose="02010509060101010101" pitchFamily="49" charset="-122"/>
              </a:rPr>
              <a:t>exp</a:t>
            </a:r>
            <a:r>
              <a:rPr lang="en-US" altLang="zh-CN" sz="2800" dirty="0" smtClean="0">
                <a:solidFill>
                  <a:srgbClr val="FF0000"/>
                </a:solidFill>
                <a:ea typeface="隶书" panose="02010509060101010101" pitchFamily="49" charset="-122"/>
              </a:rPr>
              <a:t>)</a:t>
            </a:r>
            <a:r>
              <a:rPr lang="en-US" altLang="zh-CN" sz="2800" b="1" dirty="0" smtClean="0">
                <a:solidFill>
                  <a:srgbClr val="FF0000"/>
                </a:solidFill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			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pb</a:t>
            </a:r>
            <a:r>
              <a:rPr lang="en-US" altLang="zh-CN" sz="2800" dirty="0" smtClean="0">
                <a:ea typeface="隶书" panose="02010509060101010101" pitchFamily="49" charset="-122"/>
              </a:rPr>
              <a:t> =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pb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smtClean="0">
                <a:ea typeface="隶书" panose="02010509060101010101" pitchFamily="49" charset="-122"/>
              </a:rPr>
              <a:t>link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					}		</a:t>
            </a:r>
          </a:p>
        </p:txBody>
      </p:sp>
      <p:sp>
        <p:nvSpPr>
          <p:cNvPr id="4710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20DD12A-5E3E-4F66-A463-3F2B052DBC11}" type="slidenum">
              <a:rPr lang="en-US" altLang="zh-CN" sz="1400"/>
              <a:pPr algn="ctr" eaLnBrk="1" hangingPunct="1"/>
              <a:t>21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71609721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>
          <a:xfrm>
            <a:off x="652463" y="644525"/>
            <a:ext cx="8229600" cy="55610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ea typeface="隶书" panose="02010509060101010101" pitchFamily="49" charset="-122"/>
              </a:rPr>
              <a:t>	      </a:t>
            </a:r>
            <a:r>
              <a:rPr lang="en-US" altLang="zh-CN" sz="2800" dirty="0" smtClean="0">
                <a:ea typeface="隶书" panose="02010509060101010101" pitchFamily="49" charset="-122"/>
              </a:rPr>
              <a:t>p = (pa != NULL)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?</a:t>
            </a:r>
            <a:r>
              <a:rPr lang="en-US" altLang="zh-CN" sz="2800" dirty="0" smtClean="0">
                <a:ea typeface="隶书" panose="02010509060101010101" pitchFamily="49" charset="-122"/>
              </a:rPr>
              <a:t> pa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: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pb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 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p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指示剩余链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          </a:t>
            </a:r>
            <a:r>
              <a:rPr lang="zh-CN" altLang="en-US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while</a:t>
            </a:r>
            <a:r>
              <a:rPr lang="en-US" altLang="zh-CN" sz="2800" dirty="0" smtClean="0">
                <a:ea typeface="隶书" panose="02010509060101010101" pitchFamily="49" charset="-122"/>
              </a:rPr>
              <a:t> (p != NULL)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{</a:t>
            </a:r>
            <a:endParaRPr lang="en-US" altLang="zh-CN" sz="2800" dirty="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		     pc = pc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InsertAfter</a:t>
            </a:r>
            <a:r>
              <a:rPr lang="en-US" altLang="zh-CN" sz="2800" dirty="0" smtClean="0">
                <a:ea typeface="隶书" panose="02010509060101010101" pitchFamily="49" charset="-122"/>
              </a:rPr>
              <a:t>(p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coef</a:t>
            </a:r>
            <a:r>
              <a:rPr lang="en-US" altLang="zh-CN" sz="2800" dirty="0" smtClean="0">
                <a:ea typeface="隶书" panose="02010509060101010101" pitchFamily="49" charset="-122"/>
              </a:rPr>
              <a:t>, p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exp</a:t>
            </a:r>
            <a:r>
              <a:rPr lang="en-US" altLang="zh-CN" sz="2800" dirty="0" smtClean="0">
                <a:ea typeface="隶书" panose="02010509060101010101" pitchFamily="49" charset="-122"/>
              </a:rPr>
              <a:t>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 //</a:t>
            </a:r>
            <a:r>
              <a:rPr lang="zh-CN" altLang="en-US" sz="2800" b="1" dirty="0" smtClean="0">
                <a:ea typeface="隶书" panose="02010509060101010101" pitchFamily="49" charset="-122"/>
              </a:rPr>
              <a:t>两步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								</a:t>
            </a:r>
            <a:r>
              <a:rPr lang="zh-CN" altLang="en-US" sz="2800" b="1" dirty="0" smtClean="0">
                <a:ea typeface="隶书" panose="02010509060101010101" pitchFamily="49" charset="-122"/>
              </a:rPr>
              <a:t>赋值</a:t>
            </a:r>
            <a:endParaRPr lang="en-US" altLang="zh-CN" sz="2800" b="1" dirty="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		     p = p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smtClean="0">
                <a:ea typeface="隶书" panose="02010509060101010101" pitchFamily="49" charset="-122"/>
              </a:rPr>
              <a:t>link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		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	};</a:t>
            </a:r>
          </a:p>
        </p:txBody>
      </p:sp>
      <p:sp>
        <p:nvSpPr>
          <p:cNvPr id="4813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8E24AD0-7F85-4967-ABF4-311E3CC80776}" type="slidenum">
              <a:rPr lang="en-US" altLang="zh-CN" sz="1400"/>
              <a:pPr algn="ctr" eaLnBrk="1" hangingPunct="1"/>
              <a:t>22</a:t>
            </a:fld>
            <a:endParaRPr lang="en-US" altLang="zh-CN" sz="1400"/>
          </a:p>
        </p:txBody>
      </p:sp>
      <p:sp>
        <p:nvSpPr>
          <p:cNvPr id="2" name="矩形 1"/>
          <p:cNvSpPr/>
          <p:nvPr/>
        </p:nvSpPr>
        <p:spPr>
          <a:xfrm>
            <a:off x="812131" y="3824963"/>
            <a:ext cx="7910264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dirty="0" smtClean="0">
                <a:ea typeface="隶书" panose="02010509060101010101" pitchFamily="49" charset="-122"/>
              </a:rPr>
              <a:t>Term *</a:t>
            </a:r>
            <a:r>
              <a:rPr lang="en-US" altLang="zh-CN" b="1" dirty="0" smtClean="0">
                <a:solidFill>
                  <a:srgbClr val="006600"/>
                </a:solidFill>
                <a:ea typeface="隶书" panose="02010509060101010101" pitchFamily="49" charset="-122"/>
              </a:rPr>
              <a:t>Term</a:t>
            </a:r>
            <a:r>
              <a:rPr lang="en-US" altLang="zh-CN" b="1" dirty="0" smtClean="0">
                <a:ea typeface="隶书" panose="02010509060101010101" pitchFamily="49" charset="-122"/>
              </a:rPr>
              <a:t>::</a:t>
            </a:r>
            <a:r>
              <a:rPr lang="en-US" altLang="zh-CN" dirty="0" err="1" smtClean="0">
                <a:ea typeface="隶书" panose="02010509060101010101" pitchFamily="49" charset="-122"/>
              </a:rPr>
              <a:t>InsertAfter</a:t>
            </a:r>
            <a:r>
              <a:rPr lang="en-US" altLang="zh-CN" dirty="0" smtClean="0">
                <a:ea typeface="隶书" panose="02010509060101010101" pitchFamily="49" charset="-122"/>
              </a:rPr>
              <a:t> ( </a:t>
            </a:r>
            <a:r>
              <a:rPr lang="en-US" altLang="zh-CN" b="1" dirty="0" smtClean="0">
                <a:ea typeface="隶书" panose="02010509060101010101" pitchFamily="49" charset="-122"/>
              </a:rPr>
              <a:t>float </a:t>
            </a:r>
            <a:r>
              <a:rPr lang="en-US" altLang="zh-CN" dirty="0" smtClean="0">
                <a:ea typeface="隶书" panose="02010509060101010101" pitchFamily="49" charset="-122"/>
              </a:rPr>
              <a:t>c</a:t>
            </a:r>
            <a:r>
              <a:rPr lang="en-US" altLang="zh-CN" b="1" dirty="0" smtClean="0">
                <a:ea typeface="隶书" panose="02010509060101010101" pitchFamily="49" charset="-122"/>
              </a:rPr>
              <a:t>, </a:t>
            </a:r>
            <a:r>
              <a:rPr lang="en-US" altLang="zh-CN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b="1" dirty="0" smtClean="0">
                <a:ea typeface="隶书" panose="02010509060101010101" pitchFamily="49" charset="-122"/>
              </a:rPr>
              <a:t> </a:t>
            </a:r>
            <a:r>
              <a:rPr lang="en-US" altLang="zh-CN" dirty="0" smtClean="0">
                <a:ea typeface="隶书" panose="02010509060101010101" pitchFamily="49" charset="-122"/>
              </a:rPr>
              <a:t>e )</a:t>
            </a:r>
            <a:r>
              <a:rPr lang="en-US" altLang="zh-CN" b="1" dirty="0" smtClean="0"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  <a:ea typeface="隶书" panose="02010509060101010101" pitchFamily="49" charset="-122"/>
              </a:rPr>
              <a:t>在调用此函数的对象后插入一个新项</a:t>
            </a: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ea typeface="隶书" panose="02010509060101010101" pitchFamily="49" charset="-122"/>
              </a:rPr>
              <a:t>     </a:t>
            </a:r>
            <a:r>
              <a:rPr lang="en-US" altLang="zh-CN" dirty="0" smtClean="0">
                <a:ea typeface="隶书" panose="02010509060101010101" pitchFamily="49" charset="-122"/>
              </a:rPr>
              <a:t>link =</a:t>
            </a:r>
            <a:r>
              <a:rPr lang="en-US" altLang="zh-CN" b="1" dirty="0" smtClean="0">
                <a:ea typeface="隶书" panose="02010509060101010101" pitchFamily="49" charset="-122"/>
              </a:rPr>
              <a:t> new </a:t>
            </a:r>
            <a:r>
              <a:rPr lang="en-US" altLang="zh-CN" dirty="0" smtClean="0">
                <a:ea typeface="隶书" panose="02010509060101010101" pitchFamily="49" charset="-122"/>
              </a:rPr>
              <a:t>Term (c</a:t>
            </a:r>
            <a:r>
              <a:rPr lang="en-US" altLang="zh-CN" b="1" dirty="0" smtClean="0">
                <a:ea typeface="隶书" panose="02010509060101010101" pitchFamily="49" charset="-122"/>
              </a:rPr>
              <a:t>, </a:t>
            </a:r>
            <a:r>
              <a:rPr lang="en-US" altLang="zh-CN" dirty="0" smtClean="0">
                <a:ea typeface="隶书" panose="02010509060101010101" pitchFamily="49" charset="-122"/>
              </a:rPr>
              <a:t>e</a:t>
            </a:r>
            <a:r>
              <a:rPr lang="en-US" altLang="zh-CN" b="1" dirty="0" smtClean="0">
                <a:ea typeface="隶书" panose="02010509060101010101" pitchFamily="49" charset="-122"/>
              </a:rPr>
              <a:t>, </a:t>
            </a:r>
            <a:r>
              <a:rPr lang="en-US" altLang="zh-CN" dirty="0" smtClean="0">
                <a:ea typeface="隶书" panose="02010509060101010101" pitchFamily="49" charset="-122"/>
              </a:rPr>
              <a:t>link)</a:t>
            </a:r>
            <a:r>
              <a:rPr lang="en-US" altLang="zh-CN" b="1" dirty="0" smtClean="0">
                <a:ea typeface="隶书" panose="02010509060101010101" pitchFamily="49" charset="-122"/>
              </a:rPr>
              <a:t>;	//this-&gt;link==pc-&gt;next</a:t>
            </a: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ea typeface="隶书" panose="02010509060101010101" pitchFamily="49" charset="-122"/>
              </a:rPr>
              <a:t>                	       </a:t>
            </a:r>
            <a:r>
              <a:rPr lang="en-US" altLang="zh-CN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  <a:ea typeface="隶书" panose="02010509060101010101" pitchFamily="49" charset="-122"/>
              </a:rPr>
              <a:t>创建一个新结点，自动链接</a:t>
            </a: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ea typeface="隶书" panose="02010509060101010101" pitchFamily="49" charset="-122"/>
              </a:rPr>
              <a:t>     </a:t>
            </a:r>
            <a:r>
              <a:rPr lang="en-US" altLang="zh-CN" b="1" dirty="0" smtClean="0">
                <a:ea typeface="隶书" panose="02010509060101010101" pitchFamily="49" charset="-122"/>
              </a:rPr>
              <a:t>return </a:t>
            </a:r>
            <a:r>
              <a:rPr lang="en-US" altLang="zh-CN" dirty="0" smtClean="0">
                <a:ea typeface="隶书" panose="02010509060101010101" pitchFamily="49" charset="-122"/>
              </a:rPr>
              <a:t>link</a:t>
            </a:r>
            <a:r>
              <a:rPr lang="en-US" altLang="zh-CN" b="1" dirty="0" smtClean="0">
                <a:ea typeface="隶书" panose="02010509060101010101" pitchFamily="49" charset="-122"/>
              </a:rPr>
              <a:t>;		</a:t>
            </a:r>
            <a:r>
              <a:rPr lang="en-US" altLang="zh-CN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  <a:ea typeface="隶书" panose="02010509060101010101" pitchFamily="49" charset="-122"/>
              </a:rPr>
              <a:t>插入到</a:t>
            </a:r>
            <a:r>
              <a:rPr lang="en-US" altLang="zh-CN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this</a:t>
            </a:r>
            <a:r>
              <a:rPr lang="zh-CN" altLang="en-US" dirty="0" smtClean="0">
                <a:solidFill>
                  <a:schemeClr val="tx2"/>
                </a:solidFill>
                <a:ea typeface="隶书" panose="02010509060101010101" pitchFamily="49" charset="-122"/>
              </a:rPr>
              <a:t>结点后面</a:t>
            </a: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ea typeface="隶书" panose="02010509060101010101" pitchFamily="49" charset="-122"/>
              </a:rPr>
              <a:t>};</a:t>
            </a:r>
            <a:r>
              <a:rPr lang="en-US" altLang="zh-CN" dirty="0" smtClean="0">
                <a:ea typeface="隶书" panose="02010509060101010101" pitchFamily="49" charset="-122"/>
              </a:rPr>
              <a:t> </a:t>
            </a:r>
            <a:r>
              <a:rPr lang="en-US" altLang="zh-CN" b="1" dirty="0" smtClean="0"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771800" y="3140968"/>
            <a:ext cx="5188704" cy="5399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charset="0"/>
                <a:ea typeface="宋体" charset="-122"/>
              </a:rPr>
              <a:t>然后考虑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charset="0"/>
                <a:ea typeface="宋体" charset="-122"/>
              </a:rPr>
              <a:t>insert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charset="0"/>
                <a:ea typeface="宋体" charset="-122"/>
              </a:rPr>
              <a:t>函数的实现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688" y="602128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</a:rPr>
              <a:t>符合思维习惯，怎么办？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037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>
          <a:xfrm>
            <a:off x="652463" y="644525"/>
            <a:ext cx="8229600" cy="55610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ea typeface="隶书" panose="02010509060101010101" pitchFamily="49" charset="-122"/>
              </a:rPr>
              <a:t>	      </a:t>
            </a:r>
            <a:r>
              <a:rPr lang="en-US" altLang="zh-CN" sz="2800" dirty="0" smtClean="0">
                <a:ea typeface="隶书" panose="02010509060101010101" pitchFamily="49" charset="-122"/>
              </a:rPr>
              <a:t>p = (pa != NULL)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?</a:t>
            </a:r>
            <a:r>
              <a:rPr lang="en-US" altLang="zh-CN" sz="2800" dirty="0" smtClean="0">
                <a:ea typeface="隶书" panose="02010509060101010101" pitchFamily="49" charset="-122"/>
              </a:rPr>
              <a:t> pa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: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pb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 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p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指示剩余链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          </a:t>
            </a:r>
            <a:r>
              <a:rPr lang="zh-CN" altLang="en-US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while</a:t>
            </a:r>
            <a:r>
              <a:rPr lang="en-US" altLang="zh-CN" sz="2800" dirty="0" smtClean="0">
                <a:ea typeface="隶书" panose="02010509060101010101" pitchFamily="49" charset="-122"/>
              </a:rPr>
              <a:t> (p != NULL)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{</a:t>
            </a:r>
            <a:endParaRPr lang="en-US" altLang="zh-CN" sz="2800" dirty="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               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InsertAfter</a:t>
            </a:r>
            <a:r>
              <a:rPr lang="en-US" altLang="zh-CN" sz="2800" dirty="0" smtClean="0">
                <a:ea typeface="隶书" panose="02010509060101010101" pitchFamily="49" charset="-122"/>
              </a:rPr>
              <a:t>(pc, p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coef</a:t>
            </a:r>
            <a:r>
              <a:rPr lang="en-US" altLang="zh-CN" sz="2800" dirty="0" smtClean="0">
                <a:ea typeface="隶书" panose="02010509060101010101" pitchFamily="49" charset="-122"/>
              </a:rPr>
              <a:t>, p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exp</a:t>
            </a:r>
            <a:r>
              <a:rPr lang="en-US" altLang="zh-CN" sz="2800" dirty="0" smtClean="0">
                <a:ea typeface="隶书" panose="02010509060101010101" pitchFamily="49" charset="-122"/>
              </a:rPr>
              <a:t>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隶书" panose="02010509060101010101" pitchFamily="49" charset="-122"/>
              </a:rPr>
              <a:t>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              pc=pc-</a:t>
            </a:r>
            <a:r>
              <a:rPr lang="en-US" altLang="zh-CN" sz="2800" b="1" smtClean="0">
                <a:ea typeface="隶书" panose="02010509060101010101" pitchFamily="49" charset="-122"/>
              </a:rPr>
              <a:t>&gt;next;</a:t>
            </a:r>
            <a:endParaRPr lang="en-US" altLang="zh-CN" sz="2800" b="1" dirty="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		     p = p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smtClean="0">
                <a:ea typeface="隶书" panose="02010509060101010101" pitchFamily="49" charset="-122"/>
              </a:rPr>
              <a:t>link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		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	};</a:t>
            </a:r>
          </a:p>
        </p:txBody>
      </p:sp>
      <p:sp>
        <p:nvSpPr>
          <p:cNvPr id="4813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8E24AD0-7F85-4967-ABF4-311E3CC80776}" type="slidenum">
              <a:rPr lang="en-US" altLang="zh-CN" sz="1400"/>
              <a:pPr algn="ctr" eaLnBrk="1" hangingPunct="1"/>
              <a:t>23</a:t>
            </a:fld>
            <a:endParaRPr lang="en-US" altLang="zh-CN" sz="1400"/>
          </a:p>
        </p:txBody>
      </p:sp>
      <p:sp>
        <p:nvSpPr>
          <p:cNvPr id="2" name="矩形 1"/>
          <p:cNvSpPr/>
          <p:nvPr/>
        </p:nvSpPr>
        <p:spPr>
          <a:xfrm>
            <a:off x="812131" y="3824963"/>
            <a:ext cx="7910264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dirty="0" err="1" smtClean="0">
                <a:ea typeface="隶书" panose="02010509060101010101" pitchFamily="49" charset="-122"/>
              </a:rPr>
              <a:t>bool</a:t>
            </a:r>
            <a:r>
              <a:rPr lang="en-US" altLang="zh-CN" dirty="0" smtClean="0">
                <a:ea typeface="隶书" panose="02010509060101010101" pitchFamily="49" charset="-122"/>
              </a:rPr>
              <a:t> *</a:t>
            </a:r>
            <a:r>
              <a:rPr lang="en-US" altLang="zh-CN" b="1" dirty="0" smtClean="0">
                <a:solidFill>
                  <a:srgbClr val="006600"/>
                </a:solidFill>
                <a:ea typeface="隶书" panose="02010509060101010101" pitchFamily="49" charset="-122"/>
              </a:rPr>
              <a:t>Term</a:t>
            </a:r>
            <a:r>
              <a:rPr lang="en-US" altLang="zh-CN" b="1" dirty="0" smtClean="0">
                <a:ea typeface="隶书" panose="02010509060101010101" pitchFamily="49" charset="-122"/>
              </a:rPr>
              <a:t>::</a:t>
            </a:r>
            <a:r>
              <a:rPr lang="en-US" altLang="zh-CN" dirty="0" err="1" smtClean="0">
                <a:ea typeface="隶书" panose="02010509060101010101" pitchFamily="49" charset="-122"/>
              </a:rPr>
              <a:t>InsertAfter</a:t>
            </a:r>
            <a:r>
              <a:rPr lang="en-US" altLang="zh-CN" dirty="0" smtClean="0">
                <a:ea typeface="隶书" panose="02010509060101010101" pitchFamily="49" charset="-122"/>
              </a:rPr>
              <a:t> (*Term pc, </a:t>
            </a:r>
            <a:r>
              <a:rPr lang="en-US" altLang="zh-CN" b="1" dirty="0" smtClean="0">
                <a:ea typeface="隶书" panose="02010509060101010101" pitchFamily="49" charset="-122"/>
              </a:rPr>
              <a:t>float </a:t>
            </a:r>
            <a:r>
              <a:rPr lang="en-US" altLang="zh-CN" dirty="0" smtClean="0">
                <a:ea typeface="隶书" panose="02010509060101010101" pitchFamily="49" charset="-122"/>
              </a:rPr>
              <a:t>c</a:t>
            </a:r>
            <a:r>
              <a:rPr lang="en-US" altLang="zh-CN" b="1" dirty="0" smtClean="0">
                <a:ea typeface="隶书" panose="02010509060101010101" pitchFamily="49" charset="-122"/>
              </a:rPr>
              <a:t>, </a:t>
            </a:r>
            <a:r>
              <a:rPr lang="en-US" altLang="zh-CN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b="1" dirty="0" smtClean="0">
                <a:ea typeface="隶书" panose="02010509060101010101" pitchFamily="49" charset="-122"/>
              </a:rPr>
              <a:t> </a:t>
            </a:r>
            <a:r>
              <a:rPr lang="en-US" altLang="zh-CN" dirty="0" smtClean="0">
                <a:ea typeface="隶书" panose="02010509060101010101" pitchFamily="49" charset="-122"/>
              </a:rPr>
              <a:t>e )</a:t>
            </a:r>
            <a:r>
              <a:rPr lang="en-US" altLang="zh-CN" b="1" dirty="0" smtClean="0"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  <a:ea typeface="隶书" panose="02010509060101010101" pitchFamily="49" charset="-122"/>
              </a:rPr>
              <a:t>在调用此函数的对象后插入一个新项</a:t>
            </a: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ea typeface="隶书" panose="02010509060101010101" pitchFamily="49" charset="-122"/>
              </a:rPr>
              <a:t> </a:t>
            </a:r>
            <a:r>
              <a:rPr lang="en-US" altLang="zh-CN" dirty="0" smtClean="0">
                <a:ea typeface="隶书" panose="02010509060101010101" pitchFamily="49" charset="-122"/>
              </a:rPr>
              <a:t>Term*</a:t>
            </a:r>
            <a:r>
              <a:rPr lang="zh-CN" altLang="en-US" b="1" dirty="0" smtClean="0">
                <a:ea typeface="隶书" panose="02010509060101010101" pitchFamily="49" charset="-122"/>
              </a:rPr>
              <a:t> </a:t>
            </a:r>
            <a:r>
              <a:rPr lang="en-US" altLang="zh-CN" b="1" dirty="0" err="1" smtClean="0">
                <a:ea typeface="隶书" panose="02010509060101010101" pitchFamily="49" charset="-122"/>
              </a:rPr>
              <a:t>newnode</a:t>
            </a:r>
            <a:r>
              <a:rPr lang="en-US" altLang="zh-CN" dirty="0" smtClean="0">
                <a:ea typeface="隶书" panose="02010509060101010101" pitchFamily="49" charset="-122"/>
              </a:rPr>
              <a:t> =</a:t>
            </a:r>
            <a:r>
              <a:rPr lang="en-US" altLang="zh-CN" b="1" dirty="0" smtClean="0">
                <a:ea typeface="隶书" panose="02010509060101010101" pitchFamily="49" charset="-122"/>
              </a:rPr>
              <a:t> new </a:t>
            </a:r>
            <a:r>
              <a:rPr lang="en-US" altLang="zh-CN" dirty="0" smtClean="0">
                <a:ea typeface="隶书" panose="02010509060101010101" pitchFamily="49" charset="-122"/>
              </a:rPr>
              <a:t>Term (c</a:t>
            </a:r>
            <a:r>
              <a:rPr lang="en-US" altLang="zh-CN" b="1" dirty="0" smtClean="0">
                <a:ea typeface="隶书" panose="02010509060101010101" pitchFamily="49" charset="-122"/>
              </a:rPr>
              <a:t>, </a:t>
            </a:r>
            <a:r>
              <a:rPr lang="en-US" altLang="zh-CN" dirty="0" smtClean="0">
                <a:ea typeface="隶书" panose="02010509060101010101" pitchFamily="49" charset="-122"/>
              </a:rPr>
              <a:t>e</a:t>
            </a:r>
            <a:r>
              <a:rPr lang="en-US" altLang="zh-CN" b="1" dirty="0" smtClean="0">
                <a:ea typeface="隶书" panose="02010509060101010101" pitchFamily="49" charset="-122"/>
              </a:rPr>
              <a:t>, </a:t>
            </a:r>
            <a:r>
              <a:rPr lang="en-US" altLang="zh-CN" dirty="0" smtClean="0">
                <a:ea typeface="隶书" panose="02010509060101010101" pitchFamily="49" charset="-122"/>
              </a:rPr>
              <a:t>link)</a:t>
            </a:r>
            <a:r>
              <a:rPr lang="en-US" altLang="zh-CN" b="1" dirty="0" smtClean="0">
                <a:ea typeface="隶书" panose="02010509060101010101" pitchFamily="49" charset="-122"/>
              </a:rPr>
              <a:t>;  </a:t>
            </a:r>
            <a:r>
              <a:rPr lang="en-US" altLang="zh-CN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  <a:ea typeface="隶书" panose="02010509060101010101" pitchFamily="49" charset="-122"/>
              </a:rPr>
              <a:t>创建一个新结点</a:t>
            </a:r>
            <a:endParaRPr lang="en-US" altLang="zh-CN" dirty="0" smtClean="0">
              <a:solidFill>
                <a:schemeClr val="tx2"/>
              </a:solidFill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chemeClr val="tx2"/>
                </a:solidFill>
                <a:ea typeface="隶书" panose="02010509060101010101" pitchFamily="49" charset="-122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 pc-&gt;next=</a:t>
            </a:r>
            <a:r>
              <a:rPr lang="en-US" altLang="zh-CN" b="1" dirty="0" err="1" smtClean="0">
                <a:solidFill>
                  <a:schemeClr val="tx2"/>
                </a:solidFill>
                <a:ea typeface="隶书" panose="02010509060101010101" pitchFamily="49" charset="-122"/>
              </a:rPr>
              <a:t>newnode</a:t>
            </a:r>
            <a:r>
              <a:rPr lang="en-US" altLang="zh-CN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;</a:t>
            </a:r>
            <a:r>
              <a:rPr lang="en-US" altLang="zh-CN" b="1" dirty="0">
                <a:solidFill>
                  <a:schemeClr val="tx2"/>
                </a:solidFill>
                <a:ea typeface="隶书" panose="02010509060101010101" pitchFamily="49" charset="-122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   //</a:t>
            </a:r>
            <a:r>
              <a:rPr lang="zh-CN" altLang="en-US" dirty="0">
                <a:solidFill>
                  <a:schemeClr val="tx2"/>
                </a:solidFill>
                <a:ea typeface="隶书" panose="02010509060101010101" pitchFamily="49" charset="-122"/>
              </a:rPr>
              <a:t>插入</a:t>
            </a:r>
            <a:r>
              <a:rPr lang="zh-CN" altLang="en-US" dirty="0" smtClean="0">
                <a:solidFill>
                  <a:schemeClr val="tx2"/>
                </a:solidFill>
                <a:ea typeface="隶书" panose="02010509060101010101" pitchFamily="49" charset="-122"/>
              </a:rPr>
              <a:t>到</a:t>
            </a:r>
            <a:r>
              <a:rPr lang="en-US" altLang="zh-CN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pc</a:t>
            </a:r>
            <a:r>
              <a:rPr lang="zh-CN" altLang="en-US" dirty="0" smtClean="0">
                <a:solidFill>
                  <a:schemeClr val="tx2"/>
                </a:solidFill>
                <a:ea typeface="隶书" panose="02010509060101010101" pitchFamily="49" charset="-122"/>
              </a:rPr>
              <a:t>结点</a:t>
            </a:r>
            <a:r>
              <a:rPr lang="zh-CN" altLang="en-US" dirty="0">
                <a:solidFill>
                  <a:schemeClr val="tx2"/>
                </a:solidFill>
                <a:ea typeface="隶书" panose="02010509060101010101" pitchFamily="49" charset="-122"/>
              </a:rPr>
              <a:t>后面</a:t>
            </a: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ea typeface="隶书" panose="02010509060101010101" pitchFamily="49" charset="-122"/>
              </a:rPr>
              <a:t>  </a:t>
            </a:r>
            <a:r>
              <a:rPr lang="en-US" altLang="zh-CN" b="1" dirty="0" smtClean="0">
                <a:ea typeface="隶书" panose="02010509060101010101" pitchFamily="49" charset="-122"/>
              </a:rPr>
              <a:t>return </a:t>
            </a:r>
            <a:r>
              <a:rPr lang="en-US" altLang="zh-CN" dirty="0" err="1" smtClean="0">
                <a:ea typeface="隶书" panose="02010509060101010101" pitchFamily="49" charset="-122"/>
              </a:rPr>
              <a:t>ture</a:t>
            </a:r>
            <a:r>
              <a:rPr lang="en-US" altLang="zh-CN" b="1" dirty="0" smtClean="0">
                <a:ea typeface="隶书" panose="02010509060101010101" pitchFamily="49" charset="-122"/>
              </a:rPr>
              <a:t>;	</a:t>
            </a: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ea typeface="隶书" panose="02010509060101010101" pitchFamily="49" charset="-122"/>
              </a:rPr>
              <a:t>};</a:t>
            </a:r>
            <a:r>
              <a:rPr lang="en-US" altLang="zh-CN" dirty="0" smtClean="0">
                <a:ea typeface="隶书" panose="02010509060101010101" pitchFamily="49" charset="-122"/>
              </a:rPr>
              <a:t> </a:t>
            </a:r>
            <a:r>
              <a:rPr lang="en-US" altLang="zh-CN" b="1" dirty="0" smtClean="0"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3203848" y="3176891"/>
            <a:ext cx="410445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charset="0"/>
                <a:ea typeface="宋体" charset="-122"/>
              </a:rPr>
              <a:t>insert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charset="0"/>
                <a:ea typeface="宋体" charset="-122"/>
              </a:rPr>
              <a:t>函数的实现导致的重写</a:t>
            </a:r>
          </a:p>
        </p:txBody>
      </p:sp>
    </p:spTree>
    <p:extLst>
      <p:ext uri="{BB962C8B-B14F-4D97-AF65-F5344CB8AC3E}">
        <p14:creationId xmlns:p14="http://schemas.microsoft.com/office/powerpoint/2010/main" val="255034254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81075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最后，修改多项式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(polynomial)</a:t>
            </a:r>
            <a:r>
              <a:rPr lang="zh-CN" altLang="en-US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类的链表定义，添加修改的函数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683568" y="1988840"/>
            <a:ext cx="8229600" cy="388843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ea typeface="隶书" panose="02010509060101010101" pitchFamily="49" charset="-122"/>
              </a:rPr>
              <a:t>struct</a:t>
            </a:r>
            <a:r>
              <a:rPr lang="en-US" altLang="zh-CN" sz="2800" dirty="0" smtClean="0">
                <a:ea typeface="隶书" panose="02010509060101010101" pitchFamily="49" charset="-122"/>
              </a:rPr>
              <a:t> Term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{</a:t>
            </a:r>
            <a:r>
              <a:rPr lang="en-US" altLang="zh-CN" sz="2800" dirty="0" smtClean="0">
                <a:ea typeface="隶书" panose="02010509060101010101" pitchFamily="49" charset="-122"/>
              </a:rPr>
              <a:t>	   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多项式结点定义</a:t>
            </a:r>
            <a:r>
              <a:rPr lang="zh-CN" altLang="en-US" sz="2800" dirty="0" smtClean="0">
                <a:ea typeface="隶书" panose="02010509060101010101" pitchFamily="49" charset="-122"/>
              </a:rPr>
              <a:t>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   </a:t>
            </a:r>
            <a:r>
              <a:rPr lang="zh-CN" altLang="en-US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float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coef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   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系数</a:t>
            </a:r>
            <a:r>
              <a:rPr lang="zh-CN" altLang="en-US" sz="2800" b="1" dirty="0" smtClean="0">
                <a:ea typeface="隶书" panose="02010509060101010101" pitchFamily="49" charset="-122"/>
              </a:rPr>
              <a:t>		</a:t>
            </a:r>
            <a:endParaRPr lang="zh-CN" altLang="en-US" sz="2800" dirty="0" smtClean="0"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    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exp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	   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指数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Term *link</a:t>
            </a:r>
            <a:r>
              <a:rPr lang="en-US" altLang="zh-CN" sz="2800" b="1" dirty="0" smtClean="0"/>
              <a:t>;		  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链接指针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Term (</a:t>
            </a:r>
            <a:r>
              <a:rPr lang="en-US" altLang="zh-CN" sz="2800" b="1" dirty="0" smtClean="0"/>
              <a:t>float</a:t>
            </a:r>
            <a:r>
              <a:rPr lang="en-US" altLang="zh-CN" sz="2800" dirty="0" smtClean="0"/>
              <a:t> c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/>
              <a:t>int</a:t>
            </a:r>
            <a:r>
              <a:rPr lang="en-US" altLang="zh-CN" sz="2800" dirty="0" smtClean="0"/>
              <a:t> e</a:t>
            </a:r>
            <a:r>
              <a:rPr lang="en-US" altLang="zh-CN" sz="2800" b="1" dirty="0" smtClean="0"/>
              <a:t>, </a:t>
            </a:r>
            <a:r>
              <a:rPr lang="en-US" altLang="zh-CN" sz="2800" dirty="0" smtClean="0"/>
              <a:t>Term *next = NULL)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b="1" dirty="0" smtClean="0"/>
              <a:t>{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coef</a:t>
            </a:r>
            <a:r>
              <a:rPr lang="en-US" altLang="zh-CN" sz="2800" dirty="0" smtClean="0"/>
              <a:t> = c</a:t>
            </a:r>
            <a:r>
              <a:rPr lang="en-US" altLang="zh-CN" sz="2800" b="1" dirty="0" smtClean="0"/>
              <a:t>;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exp</a:t>
            </a:r>
            <a:r>
              <a:rPr lang="en-US" altLang="zh-CN" sz="2800" dirty="0" smtClean="0"/>
              <a:t> = e</a:t>
            </a:r>
            <a:r>
              <a:rPr lang="en-US" altLang="zh-CN" sz="2800" b="1" dirty="0" smtClean="0"/>
              <a:t>;</a:t>
            </a:r>
            <a:r>
              <a:rPr lang="en-US" altLang="zh-CN" sz="2800" dirty="0" smtClean="0"/>
              <a:t>  link = next</a:t>
            </a:r>
            <a:r>
              <a:rPr lang="en-US" altLang="zh-CN" sz="2800" b="1" dirty="0" smtClean="0"/>
              <a:t>;}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Term *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InsertAfter</a:t>
            </a:r>
            <a:r>
              <a:rPr lang="en-US" altLang="zh-CN" sz="2800" dirty="0" smtClean="0">
                <a:solidFill>
                  <a:srgbClr val="FF0000"/>
                </a:solidFill>
              </a:rPr>
              <a:t> (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float</a:t>
            </a:r>
            <a:r>
              <a:rPr lang="en-US" altLang="zh-CN" sz="2800" dirty="0" smtClean="0">
                <a:solidFill>
                  <a:srgbClr val="FF0000"/>
                </a:solidFill>
              </a:rPr>
              <a:t> c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</a:rPr>
              <a:t> e)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;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}; </a:t>
            </a:r>
            <a:endParaRPr lang="en-US" altLang="zh-CN" sz="2800" b="1" dirty="0" smtClean="0">
              <a:ea typeface="隶书" panose="02010509060101010101" pitchFamily="49" charset="-122"/>
            </a:endParaRPr>
          </a:p>
        </p:txBody>
      </p:sp>
      <p:sp>
        <p:nvSpPr>
          <p:cNvPr id="389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B79C58B-5D75-48CD-9069-83DBAA3DFD52}" type="slidenum">
              <a:rPr lang="en-US" altLang="zh-CN" sz="1400"/>
              <a:pPr algn="ctr" eaLnBrk="1" hangingPunct="1"/>
              <a:t>24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87386211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49300"/>
            <a:ext cx="7772400" cy="2971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循环链表的示例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endParaRPr lang="zh-CN" altLang="en-US" sz="3000" b="1" smtClean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endParaRPr lang="zh-CN" altLang="en-US" sz="3000" b="1" smtClean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endParaRPr lang="zh-CN" altLang="en-US" sz="3000" b="1" smtClean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r>
              <a:rPr lang="zh-CN" altLang="en-US" sz="3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带表头结点的循环链表</a:t>
            </a:r>
            <a:r>
              <a:rPr lang="zh-CN" altLang="en-US" sz="3000" smtClean="0">
                <a:ea typeface="仿宋_GB2312" pitchFamily="49" charset="-122"/>
              </a:rPr>
              <a:t> </a:t>
            </a:r>
          </a:p>
        </p:txBody>
      </p:sp>
      <p:sp>
        <p:nvSpPr>
          <p:cNvPr id="51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D65A665-7F49-46F8-A6BB-DB7689E6C52A}" type="slidenum">
              <a:rPr lang="en-US" altLang="zh-CN" sz="1400"/>
              <a:pPr algn="ctr" eaLnBrk="1" hangingPunct="1"/>
              <a:t>25</a:t>
            </a:fld>
            <a:endParaRPr lang="en-US" altLang="zh-CN" sz="1400"/>
          </a:p>
        </p:txBody>
      </p:sp>
      <p:grpSp>
        <p:nvGrpSpPr>
          <p:cNvPr id="5124" name="Group 71"/>
          <p:cNvGrpSpPr>
            <a:grpSpLocks/>
          </p:cNvGrpSpPr>
          <p:nvPr/>
        </p:nvGrpSpPr>
        <p:grpSpPr bwMode="auto">
          <a:xfrm>
            <a:off x="673100" y="1630363"/>
            <a:ext cx="7162800" cy="4310062"/>
            <a:chOff x="384" y="971"/>
            <a:chExt cx="4512" cy="2715"/>
          </a:xfrm>
        </p:grpSpPr>
        <p:sp>
          <p:nvSpPr>
            <p:cNvPr id="5125" name="Rectangle 4"/>
            <p:cNvSpPr>
              <a:spLocks noChangeArrowheads="1"/>
            </p:cNvSpPr>
            <p:nvPr/>
          </p:nvSpPr>
          <p:spPr bwMode="auto">
            <a:xfrm>
              <a:off x="1200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6" name="Line 5"/>
            <p:cNvSpPr>
              <a:spLocks noChangeShapeType="1"/>
            </p:cNvSpPr>
            <p:nvPr/>
          </p:nvSpPr>
          <p:spPr bwMode="auto">
            <a:xfrm>
              <a:off x="1536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" name="Line 6"/>
            <p:cNvSpPr>
              <a:spLocks noChangeShapeType="1"/>
            </p:cNvSpPr>
            <p:nvPr/>
          </p:nvSpPr>
          <p:spPr bwMode="auto">
            <a:xfrm flipV="1">
              <a:off x="1536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" name="Text Box 7"/>
            <p:cNvSpPr txBox="1">
              <a:spLocks noChangeArrowheads="1"/>
            </p:cNvSpPr>
            <p:nvPr/>
          </p:nvSpPr>
          <p:spPr bwMode="auto">
            <a:xfrm>
              <a:off x="1208" y="101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129" name="Line 8"/>
            <p:cNvSpPr>
              <a:spLocks noChangeShapeType="1"/>
            </p:cNvSpPr>
            <p:nvPr/>
          </p:nvSpPr>
          <p:spPr bwMode="auto">
            <a:xfrm>
              <a:off x="960" y="119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9"/>
            <p:cNvSpPr>
              <a:spLocks noChangeArrowheads="1"/>
            </p:cNvSpPr>
            <p:nvPr/>
          </p:nvSpPr>
          <p:spPr bwMode="auto">
            <a:xfrm>
              <a:off x="2016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1" name="Line 10"/>
            <p:cNvSpPr>
              <a:spLocks noChangeShapeType="1"/>
            </p:cNvSpPr>
            <p:nvPr/>
          </p:nvSpPr>
          <p:spPr bwMode="auto">
            <a:xfrm>
              <a:off x="2352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Line 11"/>
            <p:cNvSpPr>
              <a:spLocks noChangeShapeType="1"/>
            </p:cNvSpPr>
            <p:nvPr/>
          </p:nvSpPr>
          <p:spPr bwMode="auto">
            <a:xfrm flipV="1">
              <a:off x="2352" y="1029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Text Box 12"/>
            <p:cNvSpPr txBox="1">
              <a:spLocks noChangeArrowheads="1"/>
            </p:cNvSpPr>
            <p:nvPr/>
          </p:nvSpPr>
          <p:spPr bwMode="auto">
            <a:xfrm>
              <a:off x="2024" y="101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134" name="Line 13"/>
            <p:cNvSpPr>
              <a:spLocks noChangeShapeType="1"/>
            </p:cNvSpPr>
            <p:nvPr/>
          </p:nvSpPr>
          <p:spPr bwMode="auto">
            <a:xfrm>
              <a:off x="1824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Rectangle 14"/>
            <p:cNvSpPr>
              <a:spLocks noChangeArrowheads="1"/>
            </p:cNvSpPr>
            <p:nvPr/>
          </p:nvSpPr>
          <p:spPr bwMode="auto">
            <a:xfrm>
              <a:off x="2832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6" name="Line 15"/>
            <p:cNvSpPr>
              <a:spLocks noChangeShapeType="1"/>
            </p:cNvSpPr>
            <p:nvPr/>
          </p:nvSpPr>
          <p:spPr bwMode="auto">
            <a:xfrm>
              <a:off x="3168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Line 16"/>
            <p:cNvSpPr>
              <a:spLocks noChangeShapeType="1"/>
            </p:cNvSpPr>
            <p:nvPr/>
          </p:nvSpPr>
          <p:spPr bwMode="auto">
            <a:xfrm flipV="1">
              <a:off x="3168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Line 17"/>
            <p:cNvSpPr>
              <a:spLocks noChangeShapeType="1"/>
            </p:cNvSpPr>
            <p:nvPr/>
          </p:nvSpPr>
          <p:spPr bwMode="auto">
            <a:xfrm>
              <a:off x="2640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Text Box 18"/>
            <p:cNvSpPr txBox="1">
              <a:spLocks noChangeArrowheads="1"/>
            </p:cNvSpPr>
            <p:nvPr/>
          </p:nvSpPr>
          <p:spPr bwMode="auto">
            <a:xfrm>
              <a:off x="2832" y="101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140" name="Line 19"/>
            <p:cNvSpPr>
              <a:spLocks noChangeShapeType="1"/>
            </p:cNvSpPr>
            <p:nvPr/>
          </p:nvSpPr>
          <p:spPr bwMode="auto">
            <a:xfrm>
              <a:off x="3456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20"/>
            <p:cNvSpPr>
              <a:spLocks noChangeShapeType="1"/>
            </p:cNvSpPr>
            <p:nvPr/>
          </p:nvSpPr>
          <p:spPr bwMode="auto">
            <a:xfrm>
              <a:off x="3648" y="1240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Line 21"/>
            <p:cNvSpPr>
              <a:spLocks noChangeShapeType="1"/>
            </p:cNvSpPr>
            <p:nvPr/>
          </p:nvSpPr>
          <p:spPr bwMode="auto">
            <a:xfrm>
              <a:off x="3888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Rectangle 22"/>
            <p:cNvSpPr>
              <a:spLocks noChangeArrowheads="1"/>
            </p:cNvSpPr>
            <p:nvPr/>
          </p:nvSpPr>
          <p:spPr bwMode="auto">
            <a:xfrm>
              <a:off x="4080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44" name="Line 23"/>
            <p:cNvSpPr>
              <a:spLocks noChangeShapeType="1"/>
            </p:cNvSpPr>
            <p:nvPr/>
          </p:nvSpPr>
          <p:spPr bwMode="auto">
            <a:xfrm>
              <a:off x="4464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Line 24"/>
            <p:cNvSpPr>
              <a:spLocks noChangeShapeType="1"/>
            </p:cNvSpPr>
            <p:nvPr/>
          </p:nvSpPr>
          <p:spPr bwMode="auto">
            <a:xfrm flipV="1">
              <a:off x="4464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Text Box 25"/>
            <p:cNvSpPr txBox="1">
              <a:spLocks noChangeArrowheads="1"/>
            </p:cNvSpPr>
            <p:nvPr/>
          </p:nvSpPr>
          <p:spPr bwMode="auto">
            <a:xfrm>
              <a:off x="4035" y="1019"/>
              <a:ext cx="4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-1</a:t>
              </a:r>
              <a:endParaRPr lang="en-US" altLang="zh-CN"/>
            </a:p>
          </p:txBody>
        </p:sp>
        <p:sp>
          <p:nvSpPr>
            <p:cNvPr id="5147" name="Line 26"/>
            <p:cNvSpPr>
              <a:spLocks noChangeShapeType="1"/>
            </p:cNvSpPr>
            <p:nvPr/>
          </p:nvSpPr>
          <p:spPr bwMode="auto">
            <a:xfrm>
              <a:off x="1008" y="133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27"/>
            <p:cNvSpPr>
              <a:spLocks noChangeShapeType="1"/>
            </p:cNvSpPr>
            <p:nvPr/>
          </p:nvSpPr>
          <p:spPr bwMode="auto">
            <a:xfrm>
              <a:off x="1008" y="1336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28"/>
            <p:cNvSpPr>
              <a:spLocks noChangeShapeType="1"/>
            </p:cNvSpPr>
            <p:nvPr/>
          </p:nvSpPr>
          <p:spPr bwMode="auto">
            <a:xfrm>
              <a:off x="1008" y="1576"/>
              <a:ext cx="38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Line 29"/>
            <p:cNvSpPr>
              <a:spLocks noChangeShapeType="1"/>
            </p:cNvSpPr>
            <p:nvPr/>
          </p:nvSpPr>
          <p:spPr bwMode="auto">
            <a:xfrm>
              <a:off x="4704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Line 30"/>
            <p:cNvSpPr>
              <a:spLocks noChangeShapeType="1"/>
            </p:cNvSpPr>
            <p:nvPr/>
          </p:nvSpPr>
          <p:spPr bwMode="auto">
            <a:xfrm>
              <a:off x="4896" y="1240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Text Box 31"/>
            <p:cNvSpPr txBox="1">
              <a:spLocks noChangeArrowheads="1"/>
            </p:cNvSpPr>
            <p:nvPr/>
          </p:nvSpPr>
          <p:spPr bwMode="auto">
            <a:xfrm>
              <a:off x="432" y="97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5153" name="Rectangle 32"/>
            <p:cNvSpPr>
              <a:spLocks noChangeArrowheads="1"/>
            </p:cNvSpPr>
            <p:nvPr/>
          </p:nvSpPr>
          <p:spPr bwMode="auto">
            <a:xfrm>
              <a:off x="1152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54" name="Line 33"/>
            <p:cNvSpPr>
              <a:spLocks noChangeShapeType="1"/>
            </p:cNvSpPr>
            <p:nvPr/>
          </p:nvSpPr>
          <p:spPr bwMode="auto">
            <a:xfrm>
              <a:off x="1488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Line 34"/>
            <p:cNvSpPr>
              <a:spLocks noChangeShapeType="1"/>
            </p:cNvSpPr>
            <p:nvPr/>
          </p:nvSpPr>
          <p:spPr bwMode="auto">
            <a:xfrm flipV="1">
              <a:off x="1488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Line 35"/>
            <p:cNvSpPr>
              <a:spLocks noChangeShapeType="1"/>
            </p:cNvSpPr>
            <p:nvPr/>
          </p:nvSpPr>
          <p:spPr bwMode="auto">
            <a:xfrm>
              <a:off x="912" y="244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Rectangle 36"/>
            <p:cNvSpPr>
              <a:spLocks noChangeArrowheads="1"/>
            </p:cNvSpPr>
            <p:nvPr/>
          </p:nvSpPr>
          <p:spPr bwMode="auto">
            <a:xfrm>
              <a:off x="1968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58" name="Line 37"/>
            <p:cNvSpPr>
              <a:spLocks noChangeShapeType="1"/>
            </p:cNvSpPr>
            <p:nvPr/>
          </p:nvSpPr>
          <p:spPr bwMode="auto">
            <a:xfrm>
              <a:off x="2304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Line 38"/>
            <p:cNvSpPr>
              <a:spLocks noChangeShapeType="1"/>
            </p:cNvSpPr>
            <p:nvPr/>
          </p:nvSpPr>
          <p:spPr bwMode="auto">
            <a:xfrm flipV="1">
              <a:off x="2304" y="2277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Line 39"/>
            <p:cNvSpPr>
              <a:spLocks noChangeShapeType="1"/>
            </p:cNvSpPr>
            <p:nvPr/>
          </p:nvSpPr>
          <p:spPr bwMode="auto">
            <a:xfrm>
              <a:off x="1776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" name="Rectangle 40"/>
            <p:cNvSpPr>
              <a:spLocks noChangeArrowheads="1"/>
            </p:cNvSpPr>
            <p:nvPr/>
          </p:nvSpPr>
          <p:spPr bwMode="auto">
            <a:xfrm>
              <a:off x="2784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62" name="Line 41"/>
            <p:cNvSpPr>
              <a:spLocks noChangeShapeType="1"/>
            </p:cNvSpPr>
            <p:nvPr/>
          </p:nvSpPr>
          <p:spPr bwMode="auto">
            <a:xfrm>
              <a:off x="3120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3" name="Line 42"/>
            <p:cNvSpPr>
              <a:spLocks noChangeShapeType="1"/>
            </p:cNvSpPr>
            <p:nvPr/>
          </p:nvSpPr>
          <p:spPr bwMode="auto">
            <a:xfrm flipV="1">
              <a:off x="3120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4" name="Line 43"/>
            <p:cNvSpPr>
              <a:spLocks noChangeShapeType="1"/>
            </p:cNvSpPr>
            <p:nvPr/>
          </p:nvSpPr>
          <p:spPr bwMode="auto">
            <a:xfrm>
              <a:off x="2592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5" name="Line 44"/>
            <p:cNvSpPr>
              <a:spLocks noChangeShapeType="1"/>
            </p:cNvSpPr>
            <p:nvPr/>
          </p:nvSpPr>
          <p:spPr bwMode="auto">
            <a:xfrm>
              <a:off x="3408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6" name="Line 45"/>
            <p:cNvSpPr>
              <a:spLocks noChangeShapeType="1"/>
            </p:cNvSpPr>
            <p:nvPr/>
          </p:nvSpPr>
          <p:spPr bwMode="auto">
            <a:xfrm>
              <a:off x="3600" y="2488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7" name="Line 46"/>
            <p:cNvSpPr>
              <a:spLocks noChangeShapeType="1"/>
            </p:cNvSpPr>
            <p:nvPr/>
          </p:nvSpPr>
          <p:spPr bwMode="auto">
            <a:xfrm>
              <a:off x="3840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8" name="Rectangle 47"/>
            <p:cNvSpPr>
              <a:spLocks noChangeArrowheads="1"/>
            </p:cNvSpPr>
            <p:nvPr/>
          </p:nvSpPr>
          <p:spPr bwMode="auto">
            <a:xfrm>
              <a:off x="4032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69" name="Line 48"/>
            <p:cNvSpPr>
              <a:spLocks noChangeShapeType="1"/>
            </p:cNvSpPr>
            <p:nvPr/>
          </p:nvSpPr>
          <p:spPr bwMode="auto">
            <a:xfrm>
              <a:off x="4416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0" name="Line 49"/>
            <p:cNvSpPr>
              <a:spLocks noChangeShapeType="1"/>
            </p:cNvSpPr>
            <p:nvPr/>
          </p:nvSpPr>
          <p:spPr bwMode="auto">
            <a:xfrm flipV="1">
              <a:off x="4416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" name="Text Box 50"/>
            <p:cNvSpPr txBox="1">
              <a:spLocks noChangeArrowheads="1"/>
            </p:cNvSpPr>
            <p:nvPr/>
          </p:nvSpPr>
          <p:spPr bwMode="auto">
            <a:xfrm>
              <a:off x="3987" y="2267"/>
              <a:ext cx="4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-1</a:t>
              </a:r>
              <a:endParaRPr lang="en-US" altLang="zh-CN"/>
            </a:p>
          </p:txBody>
        </p:sp>
        <p:sp>
          <p:nvSpPr>
            <p:cNvPr id="5172" name="Line 51"/>
            <p:cNvSpPr>
              <a:spLocks noChangeShapeType="1"/>
            </p:cNvSpPr>
            <p:nvPr/>
          </p:nvSpPr>
          <p:spPr bwMode="auto">
            <a:xfrm>
              <a:off x="960" y="258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3" name="Line 52"/>
            <p:cNvSpPr>
              <a:spLocks noChangeShapeType="1"/>
            </p:cNvSpPr>
            <p:nvPr/>
          </p:nvSpPr>
          <p:spPr bwMode="auto">
            <a:xfrm>
              <a:off x="960" y="25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4" name="Line 53"/>
            <p:cNvSpPr>
              <a:spLocks noChangeShapeType="1"/>
            </p:cNvSpPr>
            <p:nvPr/>
          </p:nvSpPr>
          <p:spPr bwMode="auto">
            <a:xfrm>
              <a:off x="960" y="2824"/>
              <a:ext cx="38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5" name="Line 54"/>
            <p:cNvSpPr>
              <a:spLocks noChangeShapeType="1"/>
            </p:cNvSpPr>
            <p:nvPr/>
          </p:nvSpPr>
          <p:spPr bwMode="auto">
            <a:xfrm>
              <a:off x="4656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6" name="Line 55"/>
            <p:cNvSpPr>
              <a:spLocks noChangeShapeType="1"/>
            </p:cNvSpPr>
            <p:nvPr/>
          </p:nvSpPr>
          <p:spPr bwMode="auto">
            <a:xfrm>
              <a:off x="4848" y="248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7" name="Text Box 56"/>
            <p:cNvSpPr txBox="1">
              <a:spLocks noChangeArrowheads="1"/>
            </p:cNvSpPr>
            <p:nvPr/>
          </p:nvSpPr>
          <p:spPr bwMode="auto">
            <a:xfrm>
              <a:off x="384" y="2219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5178" name="Text Box 57"/>
            <p:cNvSpPr txBox="1">
              <a:spLocks noChangeArrowheads="1"/>
            </p:cNvSpPr>
            <p:nvPr/>
          </p:nvSpPr>
          <p:spPr bwMode="auto">
            <a:xfrm>
              <a:off x="2792" y="226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179" name="Text Box 58"/>
            <p:cNvSpPr txBox="1">
              <a:spLocks noChangeArrowheads="1"/>
            </p:cNvSpPr>
            <p:nvPr/>
          </p:nvSpPr>
          <p:spPr bwMode="auto">
            <a:xfrm>
              <a:off x="1976" y="226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180" name="Rectangle 59"/>
            <p:cNvSpPr>
              <a:spLocks noChangeArrowheads="1"/>
            </p:cNvSpPr>
            <p:nvPr/>
          </p:nvSpPr>
          <p:spPr bwMode="auto">
            <a:xfrm>
              <a:off x="1152" y="3160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81" name="Line 60"/>
            <p:cNvSpPr>
              <a:spLocks noChangeShapeType="1"/>
            </p:cNvSpPr>
            <p:nvPr/>
          </p:nvSpPr>
          <p:spPr bwMode="auto">
            <a:xfrm>
              <a:off x="1488" y="3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2" name="Line 61"/>
            <p:cNvSpPr>
              <a:spLocks noChangeShapeType="1"/>
            </p:cNvSpPr>
            <p:nvPr/>
          </p:nvSpPr>
          <p:spPr bwMode="auto">
            <a:xfrm flipV="1">
              <a:off x="1488" y="311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3" name="Line 62"/>
            <p:cNvSpPr>
              <a:spLocks noChangeShapeType="1"/>
            </p:cNvSpPr>
            <p:nvPr/>
          </p:nvSpPr>
          <p:spPr bwMode="auto">
            <a:xfrm>
              <a:off x="912" y="325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4" name="Line 63"/>
            <p:cNvSpPr>
              <a:spLocks noChangeShapeType="1"/>
            </p:cNvSpPr>
            <p:nvPr/>
          </p:nvSpPr>
          <p:spPr bwMode="auto">
            <a:xfrm>
              <a:off x="960" y="340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5" name="Line 64"/>
            <p:cNvSpPr>
              <a:spLocks noChangeShapeType="1"/>
            </p:cNvSpPr>
            <p:nvPr/>
          </p:nvSpPr>
          <p:spPr bwMode="auto">
            <a:xfrm>
              <a:off x="960" y="340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6" name="Line 65"/>
            <p:cNvSpPr>
              <a:spLocks noChangeShapeType="1"/>
            </p:cNvSpPr>
            <p:nvPr/>
          </p:nvSpPr>
          <p:spPr bwMode="auto">
            <a:xfrm>
              <a:off x="960" y="3640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7" name="Text Box 66"/>
            <p:cNvSpPr txBox="1">
              <a:spLocks noChangeArrowheads="1"/>
            </p:cNvSpPr>
            <p:nvPr/>
          </p:nvSpPr>
          <p:spPr bwMode="auto">
            <a:xfrm>
              <a:off x="384" y="3035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5188" name="Line 67"/>
            <p:cNvSpPr>
              <a:spLocks noChangeShapeType="1"/>
            </p:cNvSpPr>
            <p:nvPr/>
          </p:nvSpPr>
          <p:spPr bwMode="auto">
            <a:xfrm>
              <a:off x="1776" y="330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9" name="Line 68"/>
            <p:cNvSpPr>
              <a:spLocks noChangeShapeType="1"/>
            </p:cNvSpPr>
            <p:nvPr/>
          </p:nvSpPr>
          <p:spPr bwMode="auto">
            <a:xfrm>
              <a:off x="1968" y="33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0" name="Text Box 69"/>
            <p:cNvSpPr txBox="1">
              <a:spLocks noChangeArrowheads="1"/>
            </p:cNvSpPr>
            <p:nvPr/>
          </p:nvSpPr>
          <p:spPr bwMode="auto">
            <a:xfrm>
              <a:off x="2064" y="3340"/>
              <a:ext cx="84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latin typeface="隶书" panose="02010509060101010101" pitchFamily="49" charset="-122"/>
                  <a:ea typeface="隶书" panose="02010509060101010101" pitchFamily="49" charset="-122"/>
                </a:rPr>
                <a:t>(</a:t>
              </a:r>
              <a:r>
                <a:rPr lang="zh-CN" altLang="en-US" sz="3000">
                  <a:latin typeface="隶书" panose="02010509060101010101" pitchFamily="49" charset="-122"/>
                  <a:ea typeface="隶书" panose="02010509060101010101" pitchFamily="49" charset="-122"/>
                </a:rPr>
                <a:t>空表</a:t>
              </a:r>
              <a:r>
                <a:rPr lang="en-US" altLang="zh-CN" sz="3000">
                  <a:latin typeface="隶书" panose="02010509060101010101" pitchFamily="49" charset="-122"/>
                  <a:ea typeface="隶书" panose="02010509060101010101" pitchFamily="49" charset="-122"/>
                </a:rPr>
                <a:t>)</a:t>
              </a:r>
              <a:endParaRPr lang="en-US" altLang="zh-CN" sz="3000"/>
            </a:p>
          </p:txBody>
        </p:sp>
        <p:sp>
          <p:nvSpPr>
            <p:cNvPr id="5191" name="Text Box 70"/>
            <p:cNvSpPr txBox="1">
              <a:spLocks noChangeArrowheads="1"/>
            </p:cNvSpPr>
            <p:nvPr/>
          </p:nvSpPr>
          <p:spPr bwMode="auto">
            <a:xfrm>
              <a:off x="3764" y="2841"/>
              <a:ext cx="108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latin typeface="隶书" panose="02010509060101010101" pitchFamily="49" charset="-122"/>
                  <a:ea typeface="隶书" panose="02010509060101010101" pitchFamily="49" charset="-122"/>
                </a:rPr>
                <a:t>(</a:t>
              </a:r>
              <a:r>
                <a:rPr lang="zh-CN" altLang="en-US" sz="3000">
                  <a:latin typeface="隶书" panose="02010509060101010101" pitchFamily="49" charset="-122"/>
                  <a:ea typeface="隶书" panose="02010509060101010101" pitchFamily="49" charset="-122"/>
                </a:rPr>
                <a:t>非空表</a:t>
              </a:r>
              <a:r>
                <a:rPr lang="en-US" altLang="zh-CN" sz="3000">
                  <a:latin typeface="隶书" panose="02010509060101010101" pitchFamily="49" charset="-122"/>
                  <a:ea typeface="隶书" panose="02010509060101010101" pitchFamily="49" charset="-122"/>
                </a:rPr>
                <a:t>)</a:t>
              </a:r>
              <a:endParaRPr lang="en-US" altLang="zh-CN" sz="300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0738"/>
          </a:xfrm>
          <a:noFill/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华文新魏" panose="02010800040101010101" pitchFamily="2" charset="-122"/>
              </a:rPr>
              <a:t>循环链表类的定义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idx="1"/>
          </p:nvPr>
        </p:nvSpPr>
        <p:spPr>
          <a:xfrm>
            <a:off x="552450" y="1363663"/>
            <a:ext cx="8229600" cy="48133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</a:t>
            </a:r>
            <a:r>
              <a:rPr lang="en-US" altLang="zh-CN" sz="2800" smtClean="0">
                <a:ea typeface="隶书" panose="02010509060101010101" pitchFamily="49" charset="-122"/>
              </a:rPr>
              <a:t> T</a:t>
            </a:r>
            <a:r>
              <a:rPr lang="en-US" altLang="zh-CN" sz="2800" b="1" smtClean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struct</a:t>
            </a:r>
            <a:r>
              <a:rPr lang="en-US" altLang="zh-CN" sz="2800" smtClean="0">
                <a:ea typeface="隶书" panose="02010509060101010101" pitchFamily="49" charset="-122"/>
              </a:rPr>
              <a:t> CircLinkNode </a:t>
            </a:r>
            <a:r>
              <a:rPr lang="en-US" altLang="zh-CN" sz="2800" b="1" smtClean="0">
                <a:ea typeface="隶书" panose="02010509060101010101" pitchFamily="49" charset="-122"/>
              </a:rPr>
              <a:t>{		</a:t>
            </a:r>
            <a:r>
              <a:rPr lang="en-US" altLang="zh-CN" sz="2800" b="1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rgbClr val="CC0000"/>
                </a:solidFill>
                <a:ea typeface="隶书" panose="02010509060101010101" pitchFamily="49" charset="-122"/>
              </a:rPr>
              <a:t>链表结点类定义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 </a:t>
            </a:r>
            <a:r>
              <a:rPr lang="en-US" altLang="zh-CN" sz="2800" smtClean="0">
                <a:ea typeface="隶书" panose="02010509060101010101" pitchFamily="49" charset="-122"/>
              </a:rPr>
              <a:t>T data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 CircLinkNode&lt;T&gt; *link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CircLinkNode ( CircLinkNode&lt;T&gt; *next =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    NULL 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r>
              <a:rPr lang="en-US" altLang="zh-CN" sz="2800" smtClean="0">
                <a:ea typeface="隶书" panose="02010509060101010101" pitchFamily="49" charset="-122"/>
              </a:rPr>
              <a:t> link = next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CircLinkNode ( T d, CircLinkNode&lt;T&gt; *next =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    NULL 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r>
              <a:rPr lang="en-US" altLang="zh-CN" sz="2800" smtClean="0">
                <a:ea typeface="隶书" panose="02010509060101010101" pitchFamily="49" charset="-122"/>
              </a:rPr>
              <a:t> data = d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link = next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</a:t>
            </a:r>
            <a:r>
              <a:rPr lang="en-US" altLang="zh-CN" sz="2800" smtClean="0">
                <a:ea typeface="隶书" panose="02010509060101010101" pitchFamily="49" charset="-122"/>
              </a:rPr>
              <a:t>bool</a:t>
            </a:r>
            <a:r>
              <a:rPr lang="en-US" altLang="zh-CN" sz="2800" b="1" smtClean="0">
                <a:ea typeface="隶书" panose="02010509060101010101" pitchFamily="49" charset="-122"/>
              </a:rPr>
              <a:t> Operator</a:t>
            </a:r>
            <a:r>
              <a:rPr lang="en-US" altLang="zh-CN" sz="2800" i="1" smtClean="0">
                <a:ea typeface="隶书" panose="02010509060101010101" pitchFamily="49" charset="-122"/>
              </a:rPr>
              <a:t>==</a:t>
            </a:r>
            <a:r>
              <a:rPr lang="en-US" altLang="zh-CN" sz="2800" smtClean="0">
                <a:ea typeface="隶书" panose="02010509060101010101" pitchFamily="49" charset="-122"/>
              </a:rPr>
              <a:t>(T x) </a:t>
            </a:r>
            <a:r>
              <a:rPr lang="en-US" altLang="zh-CN" sz="2800" b="1" smtClean="0">
                <a:ea typeface="隶书" panose="02010509060101010101" pitchFamily="49" charset="-122"/>
              </a:rPr>
              <a:t>{ return</a:t>
            </a:r>
            <a:r>
              <a:rPr lang="en-US" altLang="zh-CN" sz="2800" smtClean="0">
                <a:ea typeface="隶书" panose="02010509060101010101" pitchFamily="49" charset="-122"/>
              </a:rPr>
              <a:t> data.key == x.key</a:t>
            </a:r>
            <a:r>
              <a:rPr lang="en-US" altLang="zh-CN" sz="2800" b="1" smtClean="0">
                <a:ea typeface="隶书" panose="02010509060101010101" pitchFamily="49" charset="-122"/>
              </a:rPr>
              <a:t>; 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bool</a:t>
            </a:r>
            <a:r>
              <a:rPr lang="en-US" altLang="zh-CN" sz="2800" b="1" smtClean="0">
                <a:ea typeface="隶书" panose="02010509060101010101" pitchFamily="49" charset="-122"/>
              </a:rPr>
              <a:t> Operator</a:t>
            </a:r>
            <a:r>
              <a:rPr lang="en-US" altLang="zh-CN" sz="2800" smtClean="0">
                <a:ea typeface="隶书" panose="02010509060101010101" pitchFamily="49" charset="-122"/>
              </a:rPr>
              <a:t>!=(T x) </a:t>
            </a:r>
            <a:r>
              <a:rPr lang="en-US" altLang="zh-CN" sz="2800" b="1" smtClean="0">
                <a:ea typeface="隶书" panose="02010509060101010101" pitchFamily="49" charset="-122"/>
              </a:rPr>
              <a:t>{ return</a:t>
            </a:r>
            <a:r>
              <a:rPr lang="en-US" altLang="zh-CN" sz="2800" smtClean="0">
                <a:ea typeface="隶书" panose="02010509060101010101" pitchFamily="49" charset="-122"/>
              </a:rPr>
              <a:t> data.key != x.key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614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86405E2-0BD1-4B68-81C0-0983BE7DD651}" type="slidenum">
              <a:rPr lang="en-US" altLang="zh-CN" sz="1400"/>
              <a:pPr algn="ctr" eaLnBrk="1" hangingPunct="1"/>
              <a:t>26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565150" y="703263"/>
            <a:ext cx="8229600" cy="560546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template &lt;class</a:t>
            </a:r>
            <a:r>
              <a:rPr lang="en-US" altLang="zh-CN" sz="2800" dirty="0" smtClean="0">
                <a:ea typeface="隶书" panose="02010509060101010101" pitchFamily="49" charset="-122"/>
              </a:rPr>
              <a:t> 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&gt;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链表类定义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class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CircList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: public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LinearList</a:t>
            </a:r>
            <a:r>
              <a:rPr lang="en-US" altLang="zh-CN" sz="2800" dirty="0" smtClean="0">
                <a:ea typeface="隶书" panose="02010509060101010101" pitchFamily="49" charset="-122"/>
              </a:rPr>
              <a:t>&lt;T&gt;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{</a:t>
            </a:r>
            <a:endParaRPr lang="en-US" altLang="zh-CN" sz="2800" dirty="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private: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	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CircLinkNode</a:t>
            </a:r>
            <a:r>
              <a:rPr lang="en-US" altLang="zh-CN" sz="2800" dirty="0" smtClean="0">
                <a:ea typeface="隶书" panose="02010509060101010101" pitchFamily="49" charset="-122"/>
              </a:rPr>
              <a:t>&lt;T&gt; *first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,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ea typeface="隶书" panose="02010509060101010101" pitchFamily="49" charset="-122"/>
              </a:rPr>
              <a:t>*last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头指针</a:t>
            </a:r>
            <a:r>
              <a:rPr lang="en-US" altLang="zh-CN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, 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尾指针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public: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	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CircList</a:t>
            </a:r>
            <a:r>
              <a:rPr lang="en-US" altLang="zh-CN" sz="2800" dirty="0" smtClean="0">
                <a:ea typeface="隶书" panose="02010509060101010101" pitchFamily="49" charset="-122"/>
              </a:rPr>
              <a:t>(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const</a:t>
            </a:r>
            <a:r>
              <a:rPr lang="en-US" altLang="zh-CN" sz="2800" dirty="0" smtClean="0">
                <a:ea typeface="隶书" panose="02010509060101010101" pitchFamily="49" charset="-122"/>
              </a:rPr>
              <a:t> T x)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		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	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CircList</a:t>
            </a:r>
            <a:r>
              <a:rPr lang="en-US" altLang="zh-CN" sz="2800" dirty="0" smtClean="0">
                <a:ea typeface="隶书" panose="02010509060101010101" pitchFamily="49" charset="-122"/>
              </a:rPr>
              <a:t>(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CircList</a:t>
            </a:r>
            <a:r>
              <a:rPr lang="en-US" altLang="zh-CN" sz="2800" dirty="0" smtClean="0">
                <a:ea typeface="隶书" panose="02010509060101010101" pitchFamily="49" charset="-122"/>
              </a:rPr>
              <a:t>&lt;T&gt;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&amp;</a:t>
            </a:r>
            <a:r>
              <a:rPr lang="en-US" altLang="zh-CN" sz="2800" dirty="0" smtClean="0">
                <a:ea typeface="隶书" panose="02010509060101010101" pitchFamily="49" charset="-122"/>
              </a:rPr>
              <a:t> L)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复制构造函数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	</a:t>
            </a:r>
            <a:r>
              <a:rPr lang="zh-CN" altLang="en-US" sz="2800" b="1" dirty="0" smtClean="0"/>
              <a:t>～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CircList</a:t>
            </a:r>
            <a:r>
              <a:rPr lang="en-US" altLang="zh-CN" sz="2800" dirty="0" smtClean="0">
                <a:ea typeface="隶书" panose="02010509060101010101" pitchFamily="49" charset="-122"/>
              </a:rPr>
              <a:t>()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		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析构函数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    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smtClean="0">
                <a:ea typeface="隶书" panose="02010509060101010101" pitchFamily="49" charset="-122"/>
              </a:rPr>
              <a:t>Length()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const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	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计算链表长度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	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bool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IsEmpty</a:t>
            </a:r>
            <a:r>
              <a:rPr lang="en-US" altLang="zh-CN" sz="2800" dirty="0" smtClean="0">
                <a:ea typeface="隶书" panose="02010509060101010101" pitchFamily="49" charset="-122"/>
              </a:rPr>
              <a:t>()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{ return</a:t>
            </a:r>
            <a:r>
              <a:rPr lang="en-US" altLang="zh-CN" sz="2800" dirty="0" smtClean="0">
                <a:ea typeface="隶书" panose="02010509060101010101" pitchFamily="49" charset="-122"/>
              </a:rPr>
              <a:t> first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smtClean="0">
                <a:ea typeface="隶书" panose="02010509060101010101" pitchFamily="49" charset="-122"/>
              </a:rPr>
              <a:t>link == first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                                                            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判表空否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	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CircLinkNode</a:t>
            </a:r>
            <a:r>
              <a:rPr lang="en-US" altLang="zh-CN" sz="2800" dirty="0" smtClean="0">
                <a:ea typeface="隶书" panose="02010509060101010101" pitchFamily="49" charset="-122"/>
              </a:rPr>
              <a:t>&lt;T&gt; *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getHead</a:t>
            </a:r>
            <a:r>
              <a:rPr lang="en-US" altLang="zh-CN" sz="2800" dirty="0" smtClean="0">
                <a:ea typeface="隶书" panose="02010509060101010101" pitchFamily="49" charset="-122"/>
              </a:rPr>
              <a:t>() 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const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		                                  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返回表头结点地址</a:t>
            </a:r>
          </a:p>
        </p:txBody>
      </p:sp>
      <p:sp>
        <p:nvSpPr>
          <p:cNvPr id="717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A355569-9794-45D6-BC64-CA258588E2CB}" type="slidenum">
              <a:rPr lang="en-US" altLang="zh-CN" sz="1400"/>
              <a:pPr algn="ctr" eaLnBrk="1" hangingPunct="1"/>
              <a:t>27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565150" y="665163"/>
            <a:ext cx="8229600" cy="55229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ea typeface="隶书" panose="02010509060101010101" pitchFamily="49" charset="-122"/>
              </a:rPr>
              <a:t>   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void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setHead</a:t>
            </a:r>
            <a:r>
              <a:rPr lang="en-US" altLang="zh-CN" sz="2800" dirty="0" smtClean="0">
                <a:ea typeface="隶书" panose="02010509060101010101" pitchFamily="49" charset="-122"/>
              </a:rPr>
              <a:t> (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CircLinkNode</a:t>
            </a:r>
            <a:r>
              <a:rPr lang="en-US" altLang="zh-CN" sz="2800" dirty="0" smtClean="0">
                <a:ea typeface="隶书" panose="02010509060101010101" pitchFamily="49" charset="-122"/>
              </a:rPr>
              <a:t>&lt;T&gt; *p 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                                       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设置表头结点地址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   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CircLinkNode</a:t>
            </a:r>
            <a:r>
              <a:rPr lang="en-US" altLang="zh-CN" sz="2800" dirty="0" smtClean="0">
                <a:ea typeface="隶书" panose="02010509060101010101" pitchFamily="49" charset="-122"/>
              </a:rPr>
              <a:t>&lt;T&gt; *Search ( T x 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	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搜索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	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CircLinkNode</a:t>
            </a:r>
            <a:r>
              <a:rPr lang="en-US" altLang="zh-CN" sz="2800" dirty="0" smtClean="0">
                <a:ea typeface="隶书" panose="02010509060101010101" pitchFamily="49" charset="-122"/>
              </a:rPr>
              <a:t>&lt;T&gt; *Locate ( 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ea typeface="隶书" panose="02010509060101010101" pitchFamily="49" charset="-122"/>
              </a:rPr>
              <a:t> 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	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定位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    </a:t>
            </a:r>
            <a:r>
              <a:rPr lang="en-US" altLang="zh-CN" sz="2800" dirty="0" smtClean="0">
                <a:ea typeface="隶书" panose="02010509060101010101" pitchFamily="49" charset="-122"/>
              </a:rPr>
              <a:t>E *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getData</a:t>
            </a:r>
            <a:r>
              <a:rPr lang="en-US" altLang="zh-CN" sz="2800" dirty="0" smtClean="0">
                <a:ea typeface="隶书" panose="02010509060101010101" pitchFamily="49" charset="-122"/>
              </a:rPr>
              <a:t> ( 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ea typeface="隶书" panose="02010509060101010101" pitchFamily="49" charset="-122"/>
              </a:rPr>
              <a:t> 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                      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提取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    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void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setData</a:t>
            </a:r>
            <a:r>
              <a:rPr lang="en-US" altLang="zh-CN" sz="2800" dirty="0" smtClean="0">
                <a:ea typeface="隶书" panose="02010509060101010101" pitchFamily="49" charset="-122"/>
              </a:rPr>
              <a:t> ( 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ea typeface="隶书" panose="02010509060101010101" pitchFamily="49" charset="-122"/>
              </a:rPr>
              <a:t>, T x 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	 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修改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	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bool</a:t>
            </a:r>
            <a:r>
              <a:rPr lang="en-US" altLang="zh-CN" sz="2800" dirty="0" smtClean="0">
                <a:ea typeface="隶书" panose="02010509060101010101" pitchFamily="49" charset="-122"/>
              </a:rPr>
              <a:t> Insert ( 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</a:t>
            </a:r>
            <a:r>
              <a:rPr lang="en-US" altLang="zh-CN" sz="2800" dirty="0" smtClean="0">
                <a:ea typeface="隶书" panose="02010509060101010101" pitchFamily="49" charset="-122"/>
              </a:rPr>
              <a:t>, T x 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	           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插入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   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bool</a:t>
            </a:r>
            <a:r>
              <a:rPr lang="en-US" altLang="zh-CN" sz="2800" dirty="0" smtClean="0">
                <a:ea typeface="隶书" panose="02010509060101010101" pitchFamily="49" charset="-122"/>
              </a:rPr>
              <a:t> Remove (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 </a:t>
            </a:r>
            <a:r>
              <a:rPr lang="en-US" altLang="zh-CN" sz="2800" b="1" dirty="0" err="1" smtClean="0">
                <a:ea typeface="隶书" panose="02010509060101010101" pitchFamily="49" charset="-122"/>
              </a:rPr>
              <a:t>int</a:t>
            </a:r>
            <a:r>
              <a:rPr lang="en-US" altLang="zh-CN" sz="2800" dirty="0" smtClean="0">
                <a:ea typeface="隶书" panose="02010509060101010101" pitchFamily="49" charset="-122"/>
              </a:rPr>
              <a:t> 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,</a:t>
            </a:r>
            <a:r>
              <a:rPr lang="en-US" altLang="zh-CN" sz="2800" dirty="0" smtClean="0">
                <a:ea typeface="隶书" panose="02010509060101010101" pitchFamily="49" charset="-122"/>
              </a:rPr>
              <a:t> T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&amp;</a:t>
            </a:r>
            <a:r>
              <a:rPr lang="en-US" altLang="zh-CN" sz="2800" dirty="0" smtClean="0">
                <a:ea typeface="隶书" panose="02010509060101010101" pitchFamily="49" charset="-122"/>
              </a:rPr>
              <a:t> x)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</a:t>
            </a:r>
            <a:r>
              <a:rPr lang="en-US" altLang="zh-CN" sz="2800" dirty="0" smtClean="0">
                <a:ea typeface="隶书" panose="02010509060101010101" pitchFamily="49" charset="-122"/>
              </a:rPr>
              <a:t>	                    </a:t>
            </a:r>
            <a:r>
              <a:rPr lang="en-US" altLang="zh-CN" sz="2800" b="1" dirty="0" smtClean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CC0000"/>
                </a:solidFill>
                <a:ea typeface="隶书" panose="02010509060101010101" pitchFamily="49" charset="-122"/>
              </a:rPr>
              <a:t>删除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 b="1" dirty="0" smtClean="0"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2800" b="1" dirty="0" smtClean="0">
                <a:ea typeface="仿宋_GB2312" pitchFamily="49" charset="-122"/>
              </a:rPr>
              <a:t>循环链表与单链表的操作实现，最主要的不同就是扫描到链尾，</a:t>
            </a:r>
            <a:r>
              <a:rPr lang="zh-CN" altLang="en-US" sz="2800" b="1" dirty="0" smtClean="0">
                <a:solidFill>
                  <a:srgbClr val="FF0000"/>
                </a:solidFill>
                <a:ea typeface="仿宋_GB2312" pitchFamily="49" charset="-122"/>
              </a:rPr>
              <a:t>遇到的不是</a:t>
            </a:r>
            <a:r>
              <a:rPr lang="en-US" altLang="zh-CN" sz="2800" b="1" dirty="0" smtClean="0">
                <a:solidFill>
                  <a:srgbClr val="FF0000"/>
                </a:solidFill>
                <a:ea typeface="仿宋_GB2312" pitchFamily="49" charset="-122"/>
              </a:rPr>
              <a:t>NULL</a:t>
            </a:r>
            <a:r>
              <a:rPr lang="zh-CN" altLang="en-US" sz="2800" b="1" dirty="0" smtClean="0">
                <a:solidFill>
                  <a:srgbClr val="FF0000"/>
                </a:solidFill>
                <a:ea typeface="仿宋_GB2312" pitchFamily="49" charset="-122"/>
              </a:rPr>
              <a:t>，而是表头。</a:t>
            </a:r>
          </a:p>
        </p:txBody>
      </p:sp>
      <p:sp>
        <p:nvSpPr>
          <p:cNvPr id="819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9C560FF-F751-48C6-B164-39DA3DED24EF}" type="slidenum">
              <a:rPr lang="en-US" altLang="zh-CN" sz="1400"/>
              <a:pPr algn="ctr" eaLnBrk="1" hangingPunct="1"/>
              <a:t>28</a:t>
            </a:fld>
            <a:endParaRPr lang="en-US" altLang="zh-CN" sz="1400"/>
          </a:p>
        </p:txBody>
      </p:sp>
      <p:sp>
        <p:nvSpPr>
          <p:cNvPr id="3" name="爆炸形 1 2"/>
          <p:cNvSpPr/>
          <p:nvPr/>
        </p:nvSpPr>
        <p:spPr bwMode="auto">
          <a:xfrm>
            <a:off x="827584" y="3645024"/>
            <a:ext cx="8244408" cy="1853134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rPr>
              <a:t>预示着什么？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           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表头指针指向什么位置？。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6304CFC-5DB6-40C2-8675-3C037DF954EE}" type="slidenum">
              <a:rPr lang="en-US" altLang="zh-CN" sz="1400"/>
              <a:pPr algn="ctr" eaLnBrk="1" hangingPunct="1"/>
              <a:t>29</a:t>
            </a:fld>
            <a:endParaRPr lang="en-US" altLang="zh-CN" sz="140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083300" y="5303838"/>
            <a:ext cx="2265363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u="sng">
                <a:ea typeface="隶书" panose="02010509060101010101" pitchFamily="49" charset="-122"/>
              </a:rPr>
              <a:t>搜索不成功</a:t>
            </a:r>
            <a:endParaRPr lang="zh-CN" altLang="en-US" sz="320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357438" y="685800"/>
            <a:ext cx="4437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C0000"/>
                </a:solidFill>
                <a:ea typeface="华文新魏" panose="02010800040101010101" pitchFamily="2" charset="-122"/>
              </a:rPr>
              <a:t>循环链表的搜索算法</a:t>
            </a:r>
          </a:p>
        </p:txBody>
      </p:sp>
      <p:sp>
        <p:nvSpPr>
          <p:cNvPr id="9221" name="Text Box 72"/>
          <p:cNvSpPr txBox="1">
            <a:spLocks noChangeArrowheads="1"/>
          </p:cNvSpPr>
          <p:nvPr/>
        </p:nvSpPr>
        <p:spPr bwMode="auto">
          <a:xfrm>
            <a:off x="609600" y="5457825"/>
            <a:ext cx="122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latin typeface="Arial Narrow" panose="020B0606020202030204" pitchFamily="34" charset="0"/>
                <a:ea typeface="仿宋_GB2312" pitchFamily="49" charset="-122"/>
              </a:rPr>
              <a:t>搜索</a:t>
            </a:r>
            <a:r>
              <a:rPr lang="en-US" altLang="zh-CN" sz="2800">
                <a:latin typeface="Arial Narrow" panose="020B0606020202030204" pitchFamily="34" charset="0"/>
                <a:ea typeface="仿宋_GB2312" pitchFamily="49" charset="-122"/>
              </a:rPr>
              <a:t>25</a:t>
            </a:r>
            <a:endParaRPr lang="en-US" altLang="zh-CN" sz="2800"/>
          </a:p>
        </p:txBody>
      </p:sp>
      <p:grpSp>
        <p:nvGrpSpPr>
          <p:cNvPr id="9222" name="Group 91"/>
          <p:cNvGrpSpPr>
            <a:grpSpLocks/>
          </p:cNvGrpSpPr>
          <p:nvPr/>
        </p:nvGrpSpPr>
        <p:grpSpPr bwMode="auto">
          <a:xfrm>
            <a:off x="542925" y="1638300"/>
            <a:ext cx="7854950" cy="1682750"/>
            <a:chOff x="302" y="864"/>
            <a:chExt cx="4948" cy="1060"/>
          </a:xfrm>
        </p:grpSpPr>
        <p:sp>
          <p:nvSpPr>
            <p:cNvPr id="9268" name="Text Box 2"/>
            <p:cNvSpPr txBox="1">
              <a:spLocks noChangeArrowheads="1"/>
            </p:cNvSpPr>
            <p:nvPr/>
          </p:nvSpPr>
          <p:spPr bwMode="auto">
            <a:xfrm>
              <a:off x="4080" y="1545"/>
              <a:ext cx="117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u="sng">
                  <a:ea typeface="隶书" panose="02010509060101010101" pitchFamily="49" charset="-122"/>
                </a:rPr>
                <a:t>搜索成功</a:t>
              </a:r>
              <a:endParaRPr lang="zh-CN" altLang="en-US" sz="3200"/>
            </a:p>
          </p:txBody>
        </p:sp>
        <p:sp>
          <p:nvSpPr>
            <p:cNvPr id="9269" name="Text Box 65"/>
            <p:cNvSpPr txBox="1">
              <a:spLocks noChangeArrowheads="1"/>
            </p:cNvSpPr>
            <p:nvPr/>
          </p:nvSpPr>
          <p:spPr bwMode="auto">
            <a:xfrm>
              <a:off x="334" y="1494"/>
              <a:ext cx="7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lang="en-US" altLang="zh-CN" sz="2800">
                  <a:latin typeface="Arial Narrow" panose="020B0606020202030204" pitchFamily="34" charset="0"/>
                  <a:ea typeface="仿宋_GB2312" pitchFamily="49" charset="-122"/>
                </a:rPr>
                <a:t>15</a:t>
              </a:r>
              <a:endParaRPr lang="en-US" altLang="zh-CN" sz="2800"/>
            </a:p>
          </p:txBody>
        </p:sp>
        <p:grpSp>
          <p:nvGrpSpPr>
            <p:cNvPr id="9270" name="Group 90"/>
            <p:cNvGrpSpPr>
              <a:grpSpLocks/>
            </p:cNvGrpSpPr>
            <p:nvPr/>
          </p:nvGrpSpPr>
          <p:grpSpPr bwMode="auto">
            <a:xfrm>
              <a:off x="302" y="864"/>
              <a:ext cx="4594" cy="1056"/>
              <a:chOff x="302" y="864"/>
              <a:chExt cx="4594" cy="1056"/>
            </a:xfrm>
          </p:grpSpPr>
          <p:sp>
            <p:nvSpPr>
              <p:cNvPr id="9271" name="Rectangle 5" descr="白色大理石"/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72" name="Line 6"/>
              <p:cNvSpPr>
                <a:spLocks noChangeShapeType="1"/>
              </p:cNvSpPr>
              <p:nvPr/>
            </p:nvSpPr>
            <p:spPr bwMode="auto">
              <a:xfrm>
                <a:off x="134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3" name="Line 7"/>
              <p:cNvSpPr>
                <a:spLocks noChangeShapeType="1"/>
              </p:cNvSpPr>
              <p:nvPr/>
            </p:nvSpPr>
            <p:spPr bwMode="auto">
              <a:xfrm flipV="1">
                <a:off x="1344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4" name="Rectangle 8" descr="白色大理石"/>
              <p:cNvSpPr>
                <a:spLocks noChangeArrowheads="1"/>
              </p:cNvSpPr>
              <p:nvPr/>
            </p:nvSpPr>
            <p:spPr bwMode="auto">
              <a:xfrm>
                <a:off x="1824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75" name="Line 9"/>
              <p:cNvSpPr>
                <a:spLocks noChangeShapeType="1"/>
              </p:cNvSpPr>
              <p:nvPr/>
            </p:nvSpPr>
            <p:spPr bwMode="auto">
              <a:xfrm>
                <a:off x="2112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6" name="Line 10"/>
              <p:cNvSpPr>
                <a:spLocks noChangeShapeType="1"/>
              </p:cNvSpPr>
              <p:nvPr/>
            </p:nvSpPr>
            <p:spPr bwMode="auto">
              <a:xfrm flipV="1">
                <a:off x="2112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7" name="Rectangle 11" descr="白色大理石"/>
              <p:cNvSpPr>
                <a:spLocks noChangeArrowheads="1"/>
              </p:cNvSpPr>
              <p:nvPr/>
            </p:nvSpPr>
            <p:spPr bwMode="auto">
              <a:xfrm>
                <a:off x="2592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78" name="Line 12"/>
              <p:cNvSpPr>
                <a:spLocks noChangeShapeType="1"/>
              </p:cNvSpPr>
              <p:nvPr/>
            </p:nvSpPr>
            <p:spPr bwMode="auto">
              <a:xfrm>
                <a:off x="288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9" name="Line 13"/>
              <p:cNvSpPr>
                <a:spLocks noChangeShapeType="1"/>
              </p:cNvSpPr>
              <p:nvPr/>
            </p:nvSpPr>
            <p:spPr bwMode="auto">
              <a:xfrm flipV="1">
                <a:off x="2880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0" name="Rectangle 14" descr="白色大理石"/>
              <p:cNvSpPr>
                <a:spLocks noChangeArrowheads="1"/>
              </p:cNvSpPr>
              <p:nvPr/>
            </p:nvSpPr>
            <p:spPr bwMode="auto">
              <a:xfrm>
                <a:off x="3360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81" name="Line 15"/>
              <p:cNvSpPr>
                <a:spLocks noChangeShapeType="1"/>
              </p:cNvSpPr>
              <p:nvPr/>
            </p:nvSpPr>
            <p:spPr bwMode="auto">
              <a:xfrm>
                <a:off x="364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2" name="Line 16"/>
              <p:cNvSpPr>
                <a:spLocks noChangeShapeType="1"/>
              </p:cNvSpPr>
              <p:nvPr/>
            </p:nvSpPr>
            <p:spPr bwMode="auto">
              <a:xfrm flipV="1">
                <a:off x="3648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3" name="Rectangle 17" descr="白色大理石"/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84" name="Line 18"/>
              <p:cNvSpPr>
                <a:spLocks noChangeShapeType="1"/>
              </p:cNvSpPr>
              <p:nvPr/>
            </p:nvSpPr>
            <p:spPr bwMode="auto">
              <a:xfrm>
                <a:off x="4416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5" name="Line 19"/>
              <p:cNvSpPr>
                <a:spLocks noChangeShapeType="1"/>
              </p:cNvSpPr>
              <p:nvPr/>
            </p:nvSpPr>
            <p:spPr bwMode="auto">
              <a:xfrm flipV="1">
                <a:off x="4416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6" name="Line 20"/>
              <p:cNvSpPr>
                <a:spLocks noChangeShapeType="1"/>
              </p:cNvSpPr>
              <p:nvPr/>
            </p:nvSpPr>
            <p:spPr bwMode="auto">
              <a:xfrm>
                <a:off x="1632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7" name="Line 21"/>
              <p:cNvSpPr>
                <a:spLocks noChangeShapeType="1"/>
              </p:cNvSpPr>
              <p:nvPr/>
            </p:nvSpPr>
            <p:spPr bwMode="auto">
              <a:xfrm>
                <a:off x="2400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8" name="Line 22"/>
              <p:cNvSpPr>
                <a:spLocks noChangeShapeType="1"/>
              </p:cNvSpPr>
              <p:nvPr/>
            </p:nvSpPr>
            <p:spPr bwMode="auto">
              <a:xfrm>
                <a:off x="3168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9" name="Line 23"/>
              <p:cNvSpPr>
                <a:spLocks noChangeShapeType="1"/>
              </p:cNvSpPr>
              <p:nvPr/>
            </p:nvSpPr>
            <p:spPr bwMode="auto">
              <a:xfrm>
                <a:off x="3936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0" name="Line 24"/>
              <p:cNvSpPr>
                <a:spLocks noChangeShapeType="1"/>
              </p:cNvSpPr>
              <p:nvPr/>
            </p:nvSpPr>
            <p:spPr bwMode="auto">
              <a:xfrm>
                <a:off x="912" y="1161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1" name="Line 25"/>
              <p:cNvSpPr>
                <a:spLocks noChangeShapeType="1"/>
              </p:cNvSpPr>
              <p:nvPr/>
            </p:nvSpPr>
            <p:spPr bwMode="auto">
              <a:xfrm flipV="1">
                <a:off x="768" y="1257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2" name="Line 26"/>
              <p:cNvSpPr>
                <a:spLocks noChangeShapeType="1"/>
              </p:cNvSpPr>
              <p:nvPr/>
            </p:nvSpPr>
            <p:spPr bwMode="auto">
              <a:xfrm flipH="1">
                <a:off x="912" y="864"/>
                <a:ext cx="398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3" name="Line 27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4" name="Line 28"/>
              <p:cNvSpPr>
                <a:spLocks noChangeShapeType="1"/>
              </p:cNvSpPr>
              <p:nvPr/>
            </p:nvSpPr>
            <p:spPr bwMode="auto">
              <a:xfrm>
                <a:off x="4896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5" name="Line 29"/>
              <p:cNvSpPr>
                <a:spLocks noChangeShapeType="1"/>
              </p:cNvSpPr>
              <p:nvPr/>
            </p:nvSpPr>
            <p:spPr bwMode="auto">
              <a:xfrm>
                <a:off x="4704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6" name="Text Box 30"/>
              <p:cNvSpPr txBox="1">
                <a:spLocks noChangeArrowheads="1"/>
              </p:cNvSpPr>
              <p:nvPr/>
            </p:nvSpPr>
            <p:spPr bwMode="auto">
              <a:xfrm>
                <a:off x="302" y="1065"/>
                <a:ext cx="5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</a:rPr>
                  <a:t>first</a:t>
                </a:r>
                <a:endParaRPr lang="en-US" altLang="zh-CN"/>
              </a:p>
            </p:txBody>
          </p:sp>
          <p:sp>
            <p:nvSpPr>
              <p:cNvPr id="9297" name="Text Box 57"/>
              <p:cNvSpPr txBox="1">
                <a:spLocks noChangeArrowheads="1"/>
              </p:cNvSpPr>
              <p:nvPr/>
            </p:nvSpPr>
            <p:spPr bwMode="auto">
              <a:xfrm>
                <a:off x="1824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31</a:t>
                </a:r>
                <a:endParaRPr lang="en-US" altLang="zh-CN" sz="2800"/>
              </a:p>
            </p:txBody>
          </p:sp>
          <p:sp>
            <p:nvSpPr>
              <p:cNvPr id="9298" name="Text Box 59"/>
              <p:cNvSpPr txBox="1">
                <a:spLocks noChangeArrowheads="1"/>
              </p:cNvSpPr>
              <p:nvPr/>
            </p:nvSpPr>
            <p:spPr bwMode="auto">
              <a:xfrm>
                <a:off x="2592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48</a:t>
                </a:r>
                <a:endParaRPr lang="en-US" altLang="zh-CN" sz="2800"/>
              </a:p>
            </p:txBody>
          </p:sp>
          <p:sp>
            <p:nvSpPr>
              <p:cNvPr id="9299" name="Text Box 61"/>
              <p:cNvSpPr txBox="1">
                <a:spLocks noChangeArrowheads="1"/>
              </p:cNvSpPr>
              <p:nvPr/>
            </p:nvSpPr>
            <p:spPr bwMode="auto">
              <a:xfrm>
                <a:off x="3360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15</a:t>
                </a:r>
                <a:endParaRPr lang="en-US" altLang="zh-CN" sz="2800"/>
              </a:p>
            </p:txBody>
          </p:sp>
          <p:sp>
            <p:nvSpPr>
              <p:cNvPr id="9300" name="Text Box 63"/>
              <p:cNvSpPr txBox="1">
                <a:spLocks noChangeArrowheads="1"/>
              </p:cNvSpPr>
              <p:nvPr/>
            </p:nvSpPr>
            <p:spPr bwMode="auto">
              <a:xfrm>
                <a:off x="4128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57</a:t>
                </a:r>
                <a:endParaRPr lang="en-US" altLang="zh-CN" sz="2800"/>
              </a:p>
            </p:txBody>
          </p:sp>
          <p:sp>
            <p:nvSpPr>
              <p:cNvPr id="9301" name="Line 66"/>
              <p:cNvSpPr>
                <a:spLocks noChangeShapeType="1"/>
              </p:cNvSpPr>
              <p:nvPr/>
            </p:nvSpPr>
            <p:spPr bwMode="auto">
              <a:xfrm flipV="1">
                <a:off x="1968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02" name="Line 67"/>
              <p:cNvSpPr>
                <a:spLocks noChangeShapeType="1"/>
              </p:cNvSpPr>
              <p:nvPr/>
            </p:nvSpPr>
            <p:spPr bwMode="auto">
              <a:xfrm flipV="1">
                <a:off x="2736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03" name="Line 68"/>
              <p:cNvSpPr>
                <a:spLocks noChangeShapeType="1"/>
              </p:cNvSpPr>
              <p:nvPr/>
            </p:nvSpPr>
            <p:spPr bwMode="auto">
              <a:xfrm flipV="1">
                <a:off x="3504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04" name="Text Box 69"/>
              <p:cNvSpPr txBox="1">
                <a:spLocks noChangeArrowheads="1"/>
              </p:cNvSpPr>
              <p:nvPr/>
            </p:nvSpPr>
            <p:spPr bwMode="auto">
              <a:xfrm>
                <a:off x="1999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>
                    <a:solidFill>
                      <a:schemeClr val="tx2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/>
              </a:p>
            </p:txBody>
          </p:sp>
          <p:sp>
            <p:nvSpPr>
              <p:cNvPr id="9305" name="Text Box 70"/>
              <p:cNvSpPr txBox="1">
                <a:spLocks noChangeArrowheads="1"/>
              </p:cNvSpPr>
              <p:nvPr/>
            </p:nvSpPr>
            <p:spPr bwMode="auto">
              <a:xfrm>
                <a:off x="2767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>
                    <a:solidFill>
                      <a:schemeClr val="tx2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/>
              </a:p>
            </p:txBody>
          </p:sp>
          <p:sp>
            <p:nvSpPr>
              <p:cNvPr id="9306" name="Text Box 71"/>
              <p:cNvSpPr txBox="1">
                <a:spLocks noChangeArrowheads="1"/>
              </p:cNvSpPr>
              <p:nvPr/>
            </p:nvSpPr>
            <p:spPr bwMode="auto">
              <a:xfrm>
                <a:off x="3513" y="1401"/>
                <a:ext cx="2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  <a:sym typeface="Symbol" panose="05050102010706020507" pitchFamily="18" charset="2"/>
                  </a:rPr>
                  <a:t></a:t>
                </a:r>
                <a:endParaRPr lang="en-US" altLang="zh-CN"/>
              </a:p>
            </p:txBody>
          </p:sp>
          <p:sp>
            <p:nvSpPr>
              <p:cNvPr id="9307" name="Text Box 81"/>
              <p:cNvSpPr txBox="1">
                <a:spLocks noChangeArrowheads="1"/>
              </p:cNvSpPr>
              <p:nvPr/>
            </p:nvSpPr>
            <p:spPr bwMode="auto">
              <a:xfrm>
                <a:off x="1536" y="1593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</a:rPr>
                  <a:t>current</a:t>
                </a:r>
                <a:endParaRPr lang="en-US" altLang="zh-CN"/>
              </a:p>
            </p:txBody>
          </p:sp>
          <p:sp>
            <p:nvSpPr>
              <p:cNvPr id="9308" name="Text Box 82"/>
              <p:cNvSpPr txBox="1">
                <a:spLocks noChangeArrowheads="1"/>
              </p:cNvSpPr>
              <p:nvPr/>
            </p:nvSpPr>
            <p:spPr bwMode="auto">
              <a:xfrm>
                <a:off x="2379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</a:rPr>
                  <a:t>current</a:t>
                </a:r>
                <a:endParaRPr lang="en-US" altLang="zh-CN"/>
              </a:p>
            </p:txBody>
          </p:sp>
          <p:sp>
            <p:nvSpPr>
              <p:cNvPr id="9309" name="Text Box 83"/>
              <p:cNvSpPr txBox="1">
                <a:spLocks noChangeArrowheads="1"/>
              </p:cNvSpPr>
              <p:nvPr/>
            </p:nvSpPr>
            <p:spPr bwMode="auto">
              <a:xfrm>
                <a:off x="3243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</a:rPr>
                  <a:t>current</a:t>
                </a:r>
                <a:endParaRPr lang="en-US" altLang="zh-CN"/>
              </a:p>
            </p:txBody>
          </p:sp>
        </p:grpSp>
      </p:grpSp>
      <p:grpSp>
        <p:nvGrpSpPr>
          <p:cNvPr id="9223" name="Group 92"/>
          <p:cNvGrpSpPr>
            <a:grpSpLocks/>
          </p:cNvGrpSpPr>
          <p:nvPr/>
        </p:nvGrpSpPr>
        <p:grpSpPr bwMode="auto">
          <a:xfrm>
            <a:off x="568325" y="3670300"/>
            <a:ext cx="7369175" cy="1752600"/>
            <a:chOff x="302" y="2304"/>
            <a:chExt cx="4642" cy="1104"/>
          </a:xfrm>
        </p:grpSpPr>
        <p:sp>
          <p:nvSpPr>
            <p:cNvPr id="9224" name="Rectangle 31" descr="白色大理石"/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5" name="Line 32"/>
            <p:cNvSpPr>
              <a:spLocks noChangeShapeType="1"/>
            </p:cNvSpPr>
            <p:nvPr/>
          </p:nvSpPr>
          <p:spPr bwMode="auto">
            <a:xfrm>
              <a:off x="13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Line 33"/>
            <p:cNvSpPr>
              <a:spLocks noChangeShapeType="1"/>
            </p:cNvSpPr>
            <p:nvPr/>
          </p:nvSpPr>
          <p:spPr bwMode="auto">
            <a:xfrm flipV="1">
              <a:off x="13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Rectangle 34" descr="白色大理石"/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8" name="Line 35"/>
            <p:cNvSpPr>
              <a:spLocks noChangeShapeType="1"/>
            </p:cNvSpPr>
            <p:nvPr/>
          </p:nvSpPr>
          <p:spPr bwMode="auto">
            <a:xfrm>
              <a:off x="21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36"/>
            <p:cNvSpPr>
              <a:spLocks noChangeShapeType="1"/>
            </p:cNvSpPr>
            <p:nvPr/>
          </p:nvSpPr>
          <p:spPr bwMode="auto">
            <a:xfrm flipV="1">
              <a:off x="21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Rectangle 37" descr="白色大理石"/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1" name="Line 38"/>
            <p:cNvSpPr>
              <a:spLocks noChangeShapeType="1"/>
            </p:cNvSpPr>
            <p:nvPr/>
          </p:nvSpPr>
          <p:spPr bwMode="auto">
            <a:xfrm>
              <a:off x="288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39"/>
            <p:cNvSpPr>
              <a:spLocks noChangeShapeType="1"/>
            </p:cNvSpPr>
            <p:nvPr/>
          </p:nvSpPr>
          <p:spPr bwMode="auto">
            <a:xfrm flipV="1">
              <a:off x="288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Rectangle 40" descr="白色大理石"/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4" name="Line 41"/>
            <p:cNvSpPr>
              <a:spLocks noChangeShapeType="1"/>
            </p:cNvSpPr>
            <p:nvPr/>
          </p:nvSpPr>
          <p:spPr bwMode="auto">
            <a:xfrm>
              <a:off x="364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Line 42"/>
            <p:cNvSpPr>
              <a:spLocks noChangeShapeType="1"/>
            </p:cNvSpPr>
            <p:nvPr/>
          </p:nvSpPr>
          <p:spPr bwMode="auto">
            <a:xfrm flipV="1">
              <a:off x="364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Rectangle 43" descr="白色大理石"/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7" name="Line 44"/>
            <p:cNvSpPr>
              <a:spLocks noChangeShapeType="1"/>
            </p:cNvSpPr>
            <p:nvPr/>
          </p:nvSpPr>
          <p:spPr bwMode="auto">
            <a:xfrm>
              <a:off x="441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45"/>
            <p:cNvSpPr>
              <a:spLocks noChangeShapeType="1"/>
            </p:cNvSpPr>
            <p:nvPr/>
          </p:nvSpPr>
          <p:spPr bwMode="auto">
            <a:xfrm flipV="1">
              <a:off x="441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46"/>
            <p:cNvSpPr>
              <a:spLocks noChangeShapeType="1"/>
            </p:cNvSpPr>
            <p:nvPr/>
          </p:nvSpPr>
          <p:spPr bwMode="auto">
            <a:xfrm>
              <a:off x="1632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Line 47"/>
            <p:cNvSpPr>
              <a:spLocks noChangeShapeType="1"/>
            </p:cNvSpPr>
            <p:nvPr/>
          </p:nvSpPr>
          <p:spPr bwMode="auto">
            <a:xfrm>
              <a:off x="2400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1" name="Line 48"/>
            <p:cNvSpPr>
              <a:spLocks noChangeShapeType="1"/>
            </p:cNvSpPr>
            <p:nvPr/>
          </p:nvSpPr>
          <p:spPr bwMode="auto">
            <a:xfrm>
              <a:off x="3168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Line 49"/>
            <p:cNvSpPr>
              <a:spLocks noChangeShapeType="1"/>
            </p:cNvSpPr>
            <p:nvPr/>
          </p:nvSpPr>
          <p:spPr bwMode="auto">
            <a:xfrm>
              <a:off x="3936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3" name="Line 50"/>
            <p:cNvSpPr>
              <a:spLocks noChangeShapeType="1"/>
            </p:cNvSpPr>
            <p:nvPr/>
          </p:nvSpPr>
          <p:spPr bwMode="auto">
            <a:xfrm>
              <a:off x="912" y="260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Line 51"/>
            <p:cNvSpPr>
              <a:spLocks noChangeShapeType="1"/>
            </p:cNvSpPr>
            <p:nvPr/>
          </p:nvSpPr>
          <p:spPr bwMode="auto">
            <a:xfrm flipV="1">
              <a:off x="768" y="2697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Line 52"/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Line 53"/>
            <p:cNvSpPr>
              <a:spLocks noChangeShapeType="1"/>
            </p:cNvSpPr>
            <p:nvPr/>
          </p:nvSpPr>
          <p:spPr bwMode="auto">
            <a:xfrm>
              <a:off x="912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Line 54"/>
            <p:cNvSpPr>
              <a:spLocks noChangeShapeType="1"/>
            </p:cNvSpPr>
            <p:nvPr/>
          </p:nvSpPr>
          <p:spPr bwMode="auto">
            <a:xfrm>
              <a:off x="4896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Line 55"/>
            <p:cNvSpPr>
              <a:spLocks noChangeShapeType="1"/>
            </p:cNvSpPr>
            <p:nvPr/>
          </p:nvSpPr>
          <p:spPr bwMode="auto">
            <a:xfrm>
              <a:off x="4704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Text Box 56"/>
            <p:cNvSpPr txBox="1">
              <a:spLocks noChangeArrowheads="1"/>
            </p:cNvSpPr>
            <p:nvPr/>
          </p:nvSpPr>
          <p:spPr bwMode="auto">
            <a:xfrm>
              <a:off x="302" y="2505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9250" name="Text Box 58"/>
            <p:cNvSpPr txBox="1">
              <a:spLocks noChangeArrowheads="1"/>
            </p:cNvSpPr>
            <p:nvPr/>
          </p:nvSpPr>
          <p:spPr bwMode="auto">
            <a:xfrm>
              <a:off x="182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9251" name="Text Box 60"/>
            <p:cNvSpPr txBox="1">
              <a:spLocks noChangeArrowheads="1"/>
            </p:cNvSpPr>
            <p:nvPr/>
          </p:nvSpPr>
          <p:spPr bwMode="auto">
            <a:xfrm>
              <a:off x="259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9252" name="Text Box 62"/>
            <p:cNvSpPr txBox="1">
              <a:spLocks noChangeArrowheads="1"/>
            </p:cNvSpPr>
            <p:nvPr/>
          </p:nvSpPr>
          <p:spPr bwMode="auto">
            <a:xfrm>
              <a:off x="336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9253" name="Text Box 64"/>
            <p:cNvSpPr txBox="1">
              <a:spLocks noChangeArrowheads="1"/>
            </p:cNvSpPr>
            <p:nvPr/>
          </p:nvSpPr>
          <p:spPr bwMode="auto">
            <a:xfrm>
              <a:off x="4128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57</a:t>
              </a:r>
              <a:endParaRPr lang="en-US" altLang="zh-CN" sz="2800"/>
            </a:p>
          </p:txBody>
        </p:sp>
        <p:sp>
          <p:nvSpPr>
            <p:cNvPr id="9254" name="Line 73"/>
            <p:cNvSpPr>
              <a:spLocks noChangeShapeType="1"/>
            </p:cNvSpPr>
            <p:nvPr/>
          </p:nvSpPr>
          <p:spPr bwMode="auto">
            <a:xfrm flipV="1">
              <a:off x="19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Text Box 74"/>
            <p:cNvSpPr txBox="1">
              <a:spLocks noChangeArrowheads="1"/>
            </p:cNvSpPr>
            <p:nvPr/>
          </p:nvSpPr>
          <p:spPr bwMode="auto">
            <a:xfrm>
              <a:off x="1999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9256" name="Line 75"/>
            <p:cNvSpPr>
              <a:spLocks noChangeShapeType="1"/>
            </p:cNvSpPr>
            <p:nvPr/>
          </p:nvSpPr>
          <p:spPr bwMode="auto">
            <a:xfrm flipV="1">
              <a:off x="2736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7" name="Text Box 76"/>
            <p:cNvSpPr txBox="1">
              <a:spLocks noChangeArrowheads="1"/>
            </p:cNvSpPr>
            <p:nvPr/>
          </p:nvSpPr>
          <p:spPr bwMode="auto">
            <a:xfrm>
              <a:off x="2767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9258" name="Line 77"/>
            <p:cNvSpPr>
              <a:spLocks noChangeShapeType="1"/>
            </p:cNvSpPr>
            <p:nvPr/>
          </p:nvSpPr>
          <p:spPr bwMode="auto">
            <a:xfrm flipV="1">
              <a:off x="350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9" name="Text Box 78"/>
            <p:cNvSpPr txBox="1">
              <a:spLocks noChangeArrowheads="1"/>
            </p:cNvSpPr>
            <p:nvPr/>
          </p:nvSpPr>
          <p:spPr bwMode="auto">
            <a:xfrm>
              <a:off x="3535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9260" name="Line 79"/>
            <p:cNvSpPr>
              <a:spLocks noChangeShapeType="1"/>
            </p:cNvSpPr>
            <p:nvPr/>
          </p:nvSpPr>
          <p:spPr bwMode="auto">
            <a:xfrm flipV="1">
              <a:off x="427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1" name="Text Box 80"/>
            <p:cNvSpPr txBox="1">
              <a:spLocks noChangeArrowheads="1"/>
            </p:cNvSpPr>
            <p:nvPr/>
          </p:nvSpPr>
          <p:spPr bwMode="auto">
            <a:xfrm>
              <a:off x="4303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9262" name="Text Box 84"/>
            <p:cNvSpPr txBox="1">
              <a:spLocks noChangeArrowheads="1"/>
            </p:cNvSpPr>
            <p:nvPr/>
          </p:nvSpPr>
          <p:spPr bwMode="auto">
            <a:xfrm>
              <a:off x="1536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  <a:endParaRPr lang="en-US" altLang="zh-CN"/>
            </a:p>
          </p:txBody>
        </p:sp>
        <p:sp>
          <p:nvSpPr>
            <p:cNvPr id="9263" name="Text Box 85"/>
            <p:cNvSpPr txBox="1">
              <a:spLocks noChangeArrowheads="1"/>
            </p:cNvSpPr>
            <p:nvPr/>
          </p:nvSpPr>
          <p:spPr bwMode="auto">
            <a:xfrm>
              <a:off x="2379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  <a:endParaRPr lang="en-US" altLang="zh-CN"/>
            </a:p>
          </p:txBody>
        </p:sp>
        <p:sp>
          <p:nvSpPr>
            <p:cNvPr id="9264" name="Text Box 86"/>
            <p:cNvSpPr txBox="1">
              <a:spLocks noChangeArrowheads="1"/>
            </p:cNvSpPr>
            <p:nvPr/>
          </p:nvSpPr>
          <p:spPr bwMode="auto">
            <a:xfrm>
              <a:off x="3243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  <a:endParaRPr lang="en-US" altLang="zh-CN"/>
            </a:p>
          </p:txBody>
        </p:sp>
        <p:sp>
          <p:nvSpPr>
            <p:cNvPr id="9265" name="Text Box 87"/>
            <p:cNvSpPr txBox="1">
              <a:spLocks noChangeArrowheads="1"/>
            </p:cNvSpPr>
            <p:nvPr/>
          </p:nvSpPr>
          <p:spPr bwMode="auto">
            <a:xfrm>
              <a:off x="4107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  <a:endParaRPr lang="en-US" altLang="zh-CN"/>
            </a:p>
          </p:txBody>
        </p:sp>
        <p:sp>
          <p:nvSpPr>
            <p:cNvPr id="9266" name="Line 88"/>
            <p:cNvSpPr>
              <a:spLocks noChangeShapeType="1"/>
            </p:cNvSpPr>
            <p:nvPr/>
          </p:nvSpPr>
          <p:spPr bwMode="auto">
            <a:xfrm flipV="1">
              <a:off x="12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7" name="Text Box 89"/>
            <p:cNvSpPr txBox="1">
              <a:spLocks noChangeArrowheads="1"/>
            </p:cNvSpPr>
            <p:nvPr/>
          </p:nvSpPr>
          <p:spPr bwMode="auto">
            <a:xfrm>
              <a:off x="720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9900"/>
                  </a:solidFill>
                </a:rPr>
                <a:t>current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08000"/>
            <a:ext cx="49530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前插法建立单链表</a:t>
            </a:r>
            <a:endParaRPr lang="zh-CN" altLang="en-US" sz="36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7543800" cy="38862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从一个空表开始，重复读入数据：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生成新结点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将读入数据存放到新结点的数据域中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将该新结点插入到链表的前端</a:t>
            </a:r>
          </a:p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直到读入结束符为止。</a:t>
            </a:r>
          </a:p>
        </p:txBody>
      </p:sp>
      <p:sp>
        <p:nvSpPr>
          <p:cNvPr id="2662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EFEF77-EBAD-4156-BF92-220639B69D8D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1066800" y="4256088"/>
            <a:ext cx="7239000" cy="1585912"/>
            <a:chOff x="672" y="2697"/>
            <a:chExt cx="4560" cy="999"/>
          </a:xfrm>
        </p:grpSpPr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4272" y="273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1" name="Rectangle 6"/>
            <p:cNvSpPr>
              <a:spLocks noChangeArrowheads="1"/>
            </p:cNvSpPr>
            <p:nvPr/>
          </p:nvSpPr>
          <p:spPr bwMode="auto">
            <a:xfrm>
              <a:off x="3504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2" name="Rectangle 7"/>
            <p:cNvSpPr>
              <a:spLocks noChangeArrowheads="1"/>
            </p:cNvSpPr>
            <p:nvPr/>
          </p:nvSpPr>
          <p:spPr bwMode="auto">
            <a:xfrm>
              <a:off x="4512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4656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4944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5" name="Rectangle 10"/>
            <p:cNvSpPr>
              <a:spLocks noChangeArrowheads="1"/>
            </p:cNvSpPr>
            <p:nvPr/>
          </p:nvSpPr>
          <p:spPr bwMode="auto">
            <a:xfrm>
              <a:off x="3744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6" name="Line 11"/>
            <p:cNvSpPr>
              <a:spLocks noChangeShapeType="1"/>
            </p:cNvSpPr>
            <p:nvPr/>
          </p:nvSpPr>
          <p:spPr bwMode="auto">
            <a:xfrm>
              <a:off x="3840" y="2880"/>
              <a:ext cx="432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>
              <a:off x="3264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8" name="Text Box 13"/>
            <p:cNvSpPr txBox="1">
              <a:spLocks noChangeArrowheads="1"/>
            </p:cNvSpPr>
            <p:nvPr/>
          </p:nvSpPr>
          <p:spPr bwMode="auto">
            <a:xfrm>
              <a:off x="2784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9" name="Rectangle 14"/>
            <p:cNvSpPr>
              <a:spLocks noChangeArrowheads="1"/>
            </p:cNvSpPr>
            <p:nvPr/>
          </p:nvSpPr>
          <p:spPr bwMode="auto">
            <a:xfrm>
              <a:off x="4176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0" name="Rectangle 15"/>
            <p:cNvSpPr>
              <a:spLocks noChangeArrowheads="1"/>
            </p:cNvSpPr>
            <p:nvPr/>
          </p:nvSpPr>
          <p:spPr bwMode="auto">
            <a:xfrm>
              <a:off x="4416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1" name="Line 16"/>
            <p:cNvSpPr>
              <a:spLocks noChangeShapeType="1"/>
            </p:cNvSpPr>
            <p:nvPr/>
          </p:nvSpPr>
          <p:spPr bwMode="auto">
            <a:xfrm flipV="1">
              <a:off x="3792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2832" y="3321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newnode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3" name="Line 18"/>
            <p:cNvSpPr>
              <a:spLocks noChangeShapeType="1"/>
            </p:cNvSpPr>
            <p:nvPr/>
          </p:nvSpPr>
          <p:spPr bwMode="auto">
            <a:xfrm>
              <a:off x="3840" y="2928"/>
              <a:ext cx="38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4" name="Line 19"/>
            <p:cNvSpPr>
              <a:spLocks noChangeShapeType="1"/>
            </p:cNvSpPr>
            <p:nvPr/>
          </p:nvSpPr>
          <p:spPr bwMode="auto">
            <a:xfrm flipV="1">
              <a:off x="4512" y="3120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5" name="Rectangle 20"/>
            <p:cNvSpPr>
              <a:spLocks noChangeArrowheads="1"/>
            </p:cNvSpPr>
            <p:nvPr/>
          </p:nvSpPr>
          <p:spPr bwMode="auto">
            <a:xfrm>
              <a:off x="1392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6" name="Line 21"/>
            <p:cNvSpPr>
              <a:spLocks noChangeShapeType="1"/>
            </p:cNvSpPr>
            <p:nvPr/>
          </p:nvSpPr>
          <p:spPr bwMode="auto">
            <a:xfrm>
              <a:off x="1152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7" name="Text Box 22"/>
            <p:cNvSpPr txBox="1">
              <a:spLocks noChangeArrowheads="1"/>
            </p:cNvSpPr>
            <p:nvPr/>
          </p:nvSpPr>
          <p:spPr bwMode="auto">
            <a:xfrm>
              <a:off x="672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8" name="Rectangle 23"/>
            <p:cNvSpPr>
              <a:spLocks noChangeArrowheads="1"/>
            </p:cNvSpPr>
            <p:nvPr/>
          </p:nvSpPr>
          <p:spPr bwMode="auto">
            <a:xfrm>
              <a:off x="2064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9" name="Line 24"/>
            <p:cNvSpPr>
              <a:spLocks noChangeShapeType="1"/>
            </p:cNvSpPr>
            <p:nvPr/>
          </p:nvSpPr>
          <p:spPr bwMode="auto">
            <a:xfrm flipV="1">
              <a:off x="1680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0" name="Text Box 25"/>
            <p:cNvSpPr txBox="1">
              <a:spLocks noChangeArrowheads="1"/>
            </p:cNvSpPr>
            <p:nvPr/>
          </p:nvSpPr>
          <p:spPr bwMode="auto">
            <a:xfrm>
              <a:off x="720" y="3321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newnode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1" name="Rectangle 26"/>
            <p:cNvSpPr>
              <a:spLocks noChangeArrowheads="1"/>
            </p:cNvSpPr>
            <p:nvPr/>
          </p:nvSpPr>
          <p:spPr bwMode="auto">
            <a:xfrm>
              <a:off x="1632" y="2736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2" name="Rectangle 27"/>
            <p:cNvSpPr>
              <a:spLocks noChangeArrowheads="1"/>
            </p:cNvSpPr>
            <p:nvPr/>
          </p:nvSpPr>
          <p:spPr bwMode="auto">
            <a:xfrm>
              <a:off x="2304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3" name="Line 28"/>
            <p:cNvSpPr>
              <a:spLocks noChangeShapeType="1"/>
            </p:cNvSpPr>
            <p:nvPr/>
          </p:nvSpPr>
          <p:spPr bwMode="auto">
            <a:xfrm>
              <a:off x="1728" y="2976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668824"/>
      </p:ext>
    </p:extLst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DA15774-CEF5-495C-A748-B51CAD00E022}" type="slidenum">
              <a:rPr lang="en-US" altLang="zh-CN" sz="1400"/>
              <a:pPr algn="ctr" eaLnBrk="1" hangingPunct="1"/>
              <a:t>30</a:t>
            </a:fld>
            <a:endParaRPr lang="en-US" altLang="zh-CN" sz="140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6223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CC0000"/>
                </a:solidFill>
                <a:ea typeface="华文新魏" panose="02010800040101010101" pitchFamily="2" charset="-122"/>
              </a:rPr>
              <a:t>循环链表的搜索算法</a:t>
            </a:r>
            <a:endParaRPr lang="zh-CN" altLang="en-US" sz="6000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22300" y="1365250"/>
            <a:ext cx="82296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2800" dirty="0">
                <a:ea typeface="仿宋_GB2312" pitchFamily="49" charset="-122"/>
              </a:rPr>
              <a:t>template &lt;class T&gt;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 dirty="0" err="1">
                <a:ea typeface="仿宋_GB2312" pitchFamily="49" charset="-122"/>
              </a:rPr>
              <a:t>CircListNode</a:t>
            </a:r>
            <a:r>
              <a:rPr lang="en-US" altLang="zh-CN" sz="2800" dirty="0">
                <a:ea typeface="仿宋_GB2312" pitchFamily="49" charset="-122"/>
              </a:rPr>
              <a:t>&lt;T&gt; * </a:t>
            </a:r>
            <a:r>
              <a:rPr lang="en-US" altLang="zh-CN" sz="2800" dirty="0" err="1">
                <a:ea typeface="仿宋_GB2312" pitchFamily="49" charset="-122"/>
              </a:rPr>
              <a:t>CircList</a:t>
            </a:r>
            <a:r>
              <a:rPr lang="en-US" altLang="zh-CN" sz="2800" dirty="0">
                <a:ea typeface="仿宋_GB2312" pitchFamily="49" charset="-122"/>
              </a:rPr>
              <a:t>&lt;T&gt;::Search( T x</a:t>
            </a:r>
            <a:r>
              <a:rPr lang="en-US" altLang="zh-CN" sz="2800" i="1" dirty="0">
                <a:ea typeface="仿宋_GB2312" pitchFamily="49" charset="-122"/>
              </a:rPr>
              <a:t> </a:t>
            </a:r>
            <a:r>
              <a:rPr lang="en-US" altLang="zh-CN" sz="2800" dirty="0">
                <a:ea typeface="仿宋_GB2312" pitchFamily="49" charset="-122"/>
              </a:rPr>
              <a:t>)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 dirty="0">
                <a:ea typeface="仿宋_GB2312" pitchFamily="49" charset="-12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 dirty="0">
                <a:solidFill>
                  <a:srgbClr val="CC0000"/>
                </a:solidFill>
                <a:ea typeface="仿宋_GB2312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ea typeface="隶书" panose="02010509060101010101" pitchFamily="49" charset="-122"/>
              </a:rPr>
              <a:t>在链表中从头搜索其数据值为 </a:t>
            </a:r>
            <a:r>
              <a:rPr lang="en-US" altLang="zh-CN" sz="2800" dirty="0">
                <a:solidFill>
                  <a:srgbClr val="CC0000"/>
                </a:solidFill>
                <a:ea typeface="隶书" panose="02010509060101010101" pitchFamily="49" charset="-122"/>
              </a:rPr>
              <a:t>x </a:t>
            </a:r>
            <a:r>
              <a:rPr lang="zh-CN" altLang="en-US" sz="2800" dirty="0">
                <a:solidFill>
                  <a:srgbClr val="CC0000"/>
                </a:solidFill>
                <a:ea typeface="隶书" panose="02010509060101010101" pitchFamily="49" charset="-122"/>
              </a:rPr>
              <a:t>的结点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dirty="0">
                <a:ea typeface="仿宋_GB2312" pitchFamily="49" charset="-122"/>
              </a:rPr>
              <a:t>     </a:t>
            </a:r>
            <a:r>
              <a:rPr lang="en-US" altLang="zh-CN" sz="2800" dirty="0">
                <a:ea typeface="仿宋_GB2312" pitchFamily="49" charset="-122"/>
              </a:rPr>
              <a:t>current = </a:t>
            </a:r>
            <a:r>
              <a:rPr lang="en-US" altLang="zh-CN" sz="2800" dirty="0">
                <a:solidFill>
                  <a:srgbClr val="006600"/>
                </a:solidFill>
                <a:ea typeface="仿宋_GB2312" pitchFamily="49" charset="-122"/>
              </a:rPr>
              <a:t>first</a:t>
            </a:r>
            <a:r>
              <a:rPr lang="en-US" altLang="zh-CN" sz="280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solidFill>
                  <a:srgbClr val="006600"/>
                </a:solidFill>
                <a:ea typeface="仿宋_GB2312" pitchFamily="49" charset="-122"/>
              </a:rPr>
              <a:t>link</a:t>
            </a:r>
            <a:r>
              <a:rPr lang="en-US" altLang="zh-CN" sz="2800" dirty="0"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 dirty="0">
                <a:ea typeface="仿宋_GB2312" pitchFamily="49" charset="-122"/>
              </a:rPr>
              <a:t>     while ( </a:t>
            </a:r>
            <a:r>
              <a:rPr lang="en-US" altLang="zh-CN" sz="2800" dirty="0">
                <a:solidFill>
                  <a:srgbClr val="006600"/>
                </a:solidFill>
                <a:ea typeface="仿宋_GB2312" pitchFamily="49" charset="-122"/>
              </a:rPr>
              <a:t>current != first</a:t>
            </a:r>
            <a:r>
              <a:rPr lang="en-US" altLang="zh-CN" sz="2800" dirty="0">
                <a:ea typeface="仿宋_GB2312" pitchFamily="49" charset="-122"/>
              </a:rPr>
              <a:t> &amp;&amp; current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-&gt;</a:t>
            </a:r>
            <a:r>
              <a:rPr lang="en-US" altLang="zh-CN" sz="2800" dirty="0"/>
              <a:t>data !</a:t>
            </a:r>
            <a:r>
              <a:rPr lang="en-US" altLang="zh-CN" sz="2800" i="1" dirty="0"/>
              <a:t>=</a:t>
            </a:r>
            <a:r>
              <a:rPr lang="en-US" altLang="zh-CN" sz="2800" dirty="0"/>
              <a:t> x ) </a:t>
            </a:r>
            <a:r>
              <a:rPr lang="en-US" altLang="zh-CN" sz="2800" dirty="0">
                <a:ea typeface="仿宋_GB2312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 dirty="0">
                <a:ea typeface="仿宋_GB2312" pitchFamily="49" charset="-122"/>
              </a:rPr>
              <a:t>         current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ea typeface="仿宋_GB2312" pitchFamily="49" charset="-122"/>
              </a:rPr>
              <a:t>link;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 dirty="0">
                <a:ea typeface="仿宋_GB2312" pitchFamily="49" charset="-122"/>
              </a:rPr>
              <a:t>     return current;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 dirty="0"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B3A90F0-A2D1-4152-AFB6-037AEAE42D73}" type="slidenum">
              <a:rPr lang="en-US" altLang="zh-CN" sz="1400"/>
              <a:pPr algn="ctr" eaLnBrk="1" hangingPunct="1"/>
              <a:t>31</a:t>
            </a:fld>
            <a:endParaRPr lang="en-US" altLang="zh-CN" sz="140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85800" y="6223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CC0000"/>
                </a:solidFill>
                <a:ea typeface="华文新魏" panose="02010800040101010101" pitchFamily="2" charset="-122"/>
              </a:rPr>
              <a:t>循环链表的插入算法？？</a:t>
            </a:r>
            <a:endParaRPr lang="zh-CN" altLang="en-US" sz="6000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22300" y="1365250"/>
            <a:ext cx="82296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2800" dirty="0">
                <a:ea typeface="仿宋_GB2312" pitchFamily="49" charset="-122"/>
              </a:rPr>
              <a:t>template &lt;class T&gt;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858000" cy="973138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华文新魏" panose="02010800040101010101" pitchFamily="2" charset="-122"/>
              </a:rPr>
              <a:t>用循环链表求解约瑟夫问题</a:t>
            </a:r>
            <a:endParaRPr lang="zh-CN" altLang="en-US" sz="3600" smtClean="0">
              <a:ea typeface="华文新魏" panose="0201080004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802563" cy="4953000"/>
          </a:xfrm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buClr>
                <a:srgbClr val="800080"/>
              </a:buClr>
              <a:buSzPct val="55000"/>
            </a:pPr>
            <a:r>
              <a:rPr lang="zh-CN" altLang="en-US" sz="3000" b="1" smtClean="0">
                <a:ea typeface="仿宋_GB2312" pitchFamily="49" charset="-122"/>
              </a:rPr>
              <a:t>约瑟夫问题的提法</a:t>
            </a:r>
          </a:p>
          <a:p>
            <a:pPr marL="990600" lvl="1" indent="-533400" eaLnBrk="1" hangingPunct="1">
              <a:lnSpc>
                <a:spcPct val="105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en-US" altLang="zh-CN" sz="3000" b="1" i="1" smtClean="0">
                <a:ea typeface="仿宋_GB2312" pitchFamily="49" charset="-122"/>
              </a:rPr>
              <a:t>n </a:t>
            </a:r>
            <a:r>
              <a:rPr lang="zh-CN" altLang="en-US" sz="3000" b="1" smtClean="0">
                <a:ea typeface="仿宋_GB2312" pitchFamily="49" charset="-122"/>
              </a:rPr>
              <a:t>个人围成一个圆圈，首先第 </a:t>
            </a:r>
            <a:r>
              <a:rPr lang="en-US" altLang="zh-CN" sz="3000" b="1" smtClean="0">
                <a:ea typeface="仿宋_GB2312" pitchFamily="49" charset="-122"/>
              </a:rPr>
              <a:t>1 </a:t>
            </a:r>
            <a:r>
              <a:rPr lang="zh-CN" altLang="en-US" sz="3000" b="1" smtClean="0">
                <a:ea typeface="仿宋_GB2312" pitchFamily="49" charset="-122"/>
              </a:rPr>
              <a:t>个人从 </a:t>
            </a:r>
            <a:r>
              <a:rPr lang="en-US" altLang="zh-CN" sz="3000" b="1" smtClean="0">
                <a:ea typeface="仿宋_GB2312" pitchFamily="49" charset="-122"/>
              </a:rPr>
              <a:t>1 </a:t>
            </a:r>
            <a:r>
              <a:rPr lang="zh-CN" altLang="en-US" sz="3000" b="1" smtClean="0">
                <a:ea typeface="仿宋_GB2312" pitchFamily="49" charset="-122"/>
              </a:rPr>
              <a:t>开始，一个人一个人顺时针报数</a:t>
            </a:r>
            <a:r>
              <a:rPr lang="en-US" altLang="zh-CN" sz="3000" b="1" smtClean="0">
                <a:ea typeface="仿宋_GB2312" pitchFamily="49" charset="-122"/>
              </a:rPr>
              <a:t>,  </a:t>
            </a:r>
            <a:r>
              <a:rPr lang="zh-CN" altLang="en-US" sz="3000" b="1" smtClean="0">
                <a:ea typeface="仿宋_GB2312" pitchFamily="49" charset="-122"/>
              </a:rPr>
              <a:t>报到第 </a:t>
            </a:r>
            <a:r>
              <a:rPr lang="en-US" altLang="zh-CN" sz="3000" b="1" i="1" smtClean="0">
                <a:ea typeface="仿宋_GB2312" pitchFamily="49" charset="-122"/>
              </a:rPr>
              <a:t>m </a:t>
            </a:r>
            <a:r>
              <a:rPr lang="zh-CN" altLang="en-US" sz="3000" b="1" smtClean="0">
                <a:ea typeface="仿宋_GB2312" pitchFamily="49" charset="-122"/>
              </a:rPr>
              <a:t>个人，令其出列。然后再从下一 个人开始，从 </a:t>
            </a:r>
            <a:r>
              <a:rPr lang="en-US" altLang="zh-CN" sz="3000" b="1" smtClean="0">
                <a:ea typeface="仿宋_GB2312" pitchFamily="49" charset="-122"/>
              </a:rPr>
              <a:t>1 </a:t>
            </a:r>
            <a:r>
              <a:rPr lang="zh-CN" altLang="en-US" sz="3000" b="1" smtClean="0">
                <a:ea typeface="仿宋_GB2312" pitchFamily="49" charset="-122"/>
              </a:rPr>
              <a:t>顺时针报数，报到第 </a:t>
            </a:r>
            <a:r>
              <a:rPr lang="en-US" altLang="zh-CN" sz="3000" b="1" i="1" smtClean="0">
                <a:ea typeface="仿宋_GB2312" pitchFamily="49" charset="-122"/>
              </a:rPr>
              <a:t>m </a:t>
            </a:r>
            <a:r>
              <a:rPr lang="zh-CN" altLang="en-US" sz="3000" b="1" smtClean="0">
                <a:ea typeface="仿宋_GB2312" pitchFamily="49" charset="-122"/>
              </a:rPr>
              <a:t>个人，再令其出列，</a:t>
            </a:r>
            <a:r>
              <a:rPr lang="en-US" altLang="zh-CN" sz="3000" b="1" smtClean="0">
                <a:ea typeface="仿宋_GB2312" pitchFamily="49" charset="-122"/>
              </a:rPr>
              <a:t>…</a:t>
            </a:r>
            <a:r>
              <a:rPr lang="zh-CN" altLang="en-US" sz="3000" b="1" smtClean="0">
                <a:ea typeface="仿宋_GB2312" pitchFamily="49" charset="-122"/>
              </a:rPr>
              <a:t>，如此下去</a:t>
            </a:r>
            <a:r>
              <a:rPr lang="en-US" altLang="zh-CN" sz="3000" b="1" smtClean="0">
                <a:ea typeface="仿宋_GB2312" pitchFamily="49" charset="-122"/>
              </a:rPr>
              <a:t>,  </a:t>
            </a:r>
            <a:r>
              <a:rPr lang="zh-CN" altLang="en-US" sz="3000" b="1" smtClean="0">
                <a:ea typeface="仿宋_GB2312" pitchFamily="49" charset="-122"/>
              </a:rPr>
              <a:t>直到圆圈中只剩一个人为止。此人即为优胜者。</a:t>
            </a:r>
          </a:p>
          <a:p>
            <a:pPr marL="990600" lvl="1" indent="-533400" eaLnBrk="1" hangingPunct="1">
              <a:lnSpc>
                <a:spcPct val="105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ea typeface="仿宋_GB2312" pitchFamily="49" charset="-122"/>
              </a:rPr>
              <a:t>用不带表头结点的循环链表来组织。</a:t>
            </a:r>
            <a:endParaRPr lang="zh-CN" altLang="en-US" sz="3000" smtClean="0">
              <a:ea typeface="仿宋_GB2312" pitchFamily="49" charset="-122"/>
            </a:endParaRPr>
          </a:p>
        </p:txBody>
      </p:sp>
      <p:sp>
        <p:nvSpPr>
          <p:cNvPr id="1229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C3FEB18-F0A1-4B90-B414-2D1A0FB50B9D}" type="slidenum">
              <a:rPr lang="en-US" altLang="zh-CN" sz="1400"/>
              <a:pPr algn="ctr" eaLnBrk="1" hangingPunct="1"/>
              <a:t>32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752475"/>
            <a:ext cx="60960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ea typeface="仿宋_GB2312" pitchFamily="49" charset="-122"/>
              </a:rPr>
              <a:t>例如  </a:t>
            </a:r>
            <a:r>
              <a:rPr lang="en-US" altLang="zh-CN" b="1" i="1" smtClean="0">
                <a:solidFill>
                  <a:srgbClr val="0000CC"/>
                </a:solidFill>
                <a:ea typeface="仿宋_GB2312" pitchFamily="49" charset="-122"/>
              </a:rPr>
              <a:t>n </a:t>
            </a:r>
            <a:r>
              <a:rPr lang="en-US" altLang="zh-CN" b="1" smtClean="0">
                <a:solidFill>
                  <a:srgbClr val="0000CC"/>
                </a:solidFill>
                <a:ea typeface="仿宋_GB2312" pitchFamily="49" charset="-122"/>
              </a:rPr>
              <a:t>= 8   </a:t>
            </a:r>
            <a:r>
              <a:rPr lang="en-US" altLang="zh-CN" b="1" i="1" smtClean="0">
                <a:solidFill>
                  <a:srgbClr val="0000CC"/>
                </a:solidFill>
                <a:ea typeface="仿宋_GB2312" pitchFamily="49" charset="-122"/>
              </a:rPr>
              <a:t>m</a:t>
            </a:r>
            <a:r>
              <a:rPr lang="en-US" altLang="zh-CN" b="1" smtClean="0">
                <a:solidFill>
                  <a:srgbClr val="0000CC"/>
                </a:solidFill>
                <a:ea typeface="仿宋_GB2312" pitchFamily="49" charset="-122"/>
              </a:rPr>
              <a:t> = 3</a:t>
            </a:r>
          </a:p>
        </p:txBody>
      </p:sp>
      <p:sp>
        <p:nvSpPr>
          <p:cNvPr id="133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3B2F5D7-AA9D-4A6E-92DF-C281196C35A0}" type="slidenum">
              <a:rPr lang="en-US" altLang="zh-CN" sz="1400"/>
              <a:pPr algn="ctr" eaLnBrk="1" hangingPunct="1"/>
              <a:t>33</a:t>
            </a:fld>
            <a:endParaRPr lang="en-US" altLang="zh-CN" sz="1400"/>
          </a:p>
        </p:txBody>
      </p:sp>
      <p:grpSp>
        <p:nvGrpSpPr>
          <p:cNvPr id="13316" name="Group 30"/>
          <p:cNvGrpSpPr>
            <a:grpSpLocks/>
          </p:cNvGrpSpPr>
          <p:nvPr/>
        </p:nvGrpSpPr>
        <p:grpSpPr bwMode="auto">
          <a:xfrm>
            <a:off x="323850" y="1266825"/>
            <a:ext cx="2405063" cy="2660650"/>
            <a:chOff x="96" y="744"/>
            <a:chExt cx="1515" cy="1676"/>
          </a:xfrm>
        </p:grpSpPr>
        <p:grpSp>
          <p:nvGrpSpPr>
            <p:cNvPr id="13447" name="Group 28"/>
            <p:cNvGrpSpPr>
              <a:grpSpLocks/>
            </p:cNvGrpSpPr>
            <p:nvPr/>
          </p:nvGrpSpPr>
          <p:grpSpPr bwMode="auto">
            <a:xfrm>
              <a:off x="96" y="744"/>
              <a:ext cx="1515" cy="1676"/>
              <a:chOff x="96" y="744"/>
              <a:chExt cx="1515" cy="1676"/>
            </a:xfrm>
          </p:grpSpPr>
          <p:grpSp>
            <p:nvGrpSpPr>
              <p:cNvPr id="13457" name="Group 11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13466" name="Oval 5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467" name="Line 7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68" name="Line 8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6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70" name="Line 10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71" name="Oval 6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3458" name="Text Box 20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13459" name="Text Box 21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13460" name="Text Box 22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13461" name="Text Box 23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13462" name="Text Box 24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13463" name="Text Box 25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13464" name="Text Box 26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13465" name="Text Box 27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13448" name="Text Box 12"/>
            <p:cNvSpPr txBox="1">
              <a:spLocks noChangeArrowheads="1"/>
            </p:cNvSpPr>
            <p:nvPr/>
          </p:nvSpPr>
          <p:spPr bwMode="auto">
            <a:xfrm>
              <a:off x="901" y="103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1</a:t>
              </a:r>
            </a:p>
          </p:txBody>
        </p:sp>
        <p:sp>
          <p:nvSpPr>
            <p:cNvPr id="13449" name="Text Box 13"/>
            <p:cNvSpPr txBox="1">
              <a:spLocks noChangeArrowheads="1"/>
            </p:cNvSpPr>
            <p:nvPr/>
          </p:nvSpPr>
          <p:spPr bwMode="auto">
            <a:xfrm>
              <a:off x="1154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2</a:t>
              </a:r>
            </a:p>
          </p:txBody>
        </p:sp>
        <p:sp>
          <p:nvSpPr>
            <p:cNvPr id="13450" name="Text Box 14"/>
            <p:cNvSpPr txBox="1">
              <a:spLocks noChangeArrowheads="1"/>
            </p:cNvSpPr>
            <p:nvPr/>
          </p:nvSpPr>
          <p:spPr bwMode="auto">
            <a:xfrm>
              <a:off x="1145" y="160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3</a:t>
              </a:r>
            </a:p>
          </p:txBody>
        </p:sp>
        <p:sp>
          <p:nvSpPr>
            <p:cNvPr id="13451" name="Text Box 15"/>
            <p:cNvSpPr txBox="1">
              <a:spLocks noChangeArrowheads="1"/>
            </p:cNvSpPr>
            <p:nvPr/>
          </p:nvSpPr>
          <p:spPr bwMode="auto">
            <a:xfrm>
              <a:off x="918" y="182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13452" name="Text Box 16"/>
            <p:cNvSpPr txBox="1">
              <a:spLocks noChangeArrowheads="1"/>
            </p:cNvSpPr>
            <p:nvPr/>
          </p:nvSpPr>
          <p:spPr bwMode="auto">
            <a:xfrm>
              <a:off x="613" y="184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5</a:t>
              </a:r>
            </a:p>
          </p:txBody>
        </p:sp>
        <p:sp>
          <p:nvSpPr>
            <p:cNvPr id="13453" name="Text Box 17"/>
            <p:cNvSpPr txBox="1">
              <a:spLocks noChangeArrowheads="1"/>
            </p:cNvSpPr>
            <p:nvPr/>
          </p:nvSpPr>
          <p:spPr bwMode="auto">
            <a:xfrm>
              <a:off x="368" y="160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6</a:t>
              </a:r>
            </a:p>
          </p:txBody>
        </p:sp>
        <p:sp>
          <p:nvSpPr>
            <p:cNvPr id="13454" name="Text Box 18"/>
            <p:cNvSpPr txBox="1">
              <a:spLocks noChangeArrowheads="1"/>
            </p:cNvSpPr>
            <p:nvPr/>
          </p:nvSpPr>
          <p:spPr bwMode="auto">
            <a:xfrm>
              <a:off x="378" y="126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13455" name="Text Box 19"/>
            <p:cNvSpPr txBox="1">
              <a:spLocks noChangeArrowheads="1"/>
            </p:cNvSpPr>
            <p:nvPr/>
          </p:nvSpPr>
          <p:spPr bwMode="auto">
            <a:xfrm>
              <a:off x="630" y="103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13456" name="Line 29"/>
            <p:cNvSpPr>
              <a:spLocks noChangeShapeType="1"/>
            </p:cNvSpPr>
            <p:nvPr/>
          </p:nvSpPr>
          <p:spPr bwMode="auto">
            <a:xfrm flipH="1">
              <a:off x="1169" y="916"/>
              <a:ext cx="167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17" name="Group 58"/>
          <p:cNvGrpSpPr>
            <a:grpSpLocks/>
          </p:cNvGrpSpPr>
          <p:nvPr/>
        </p:nvGrpSpPr>
        <p:grpSpPr bwMode="auto">
          <a:xfrm>
            <a:off x="2768600" y="1266825"/>
            <a:ext cx="2405063" cy="2660650"/>
            <a:chOff x="1744" y="798"/>
            <a:chExt cx="1515" cy="1676"/>
          </a:xfrm>
        </p:grpSpPr>
        <p:grpSp>
          <p:nvGrpSpPr>
            <p:cNvPr id="13422" name="Group 32"/>
            <p:cNvGrpSpPr>
              <a:grpSpLocks/>
            </p:cNvGrpSpPr>
            <p:nvPr/>
          </p:nvGrpSpPr>
          <p:grpSpPr bwMode="auto">
            <a:xfrm>
              <a:off x="1744" y="798"/>
              <a:ext cx="1515" cy="1676"/>
              <a:chOff x="96" y="744"/>
              <a:chExt cx="1515" cy="1676"/>
            </a:xfrm>
          </p:grpSpPr>
          <p:grpSp>
            <p:nvGrpSpPr>
              <p:cNvPr id="13432" name="Group 33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13441" name="Oval 34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442" name="Line 35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43" name="Line 36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44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45" name="Line 38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46" name="Oval 39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3433" name="Text Box 40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13434" name="Text Box 41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13435" name="Text Box 42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13436" name="Text Box 43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13437" name="Text Box 44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13438" name="Text Box 45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13439" name="Text Box 46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13440" name="Text Box 47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13423" name="Text Box 48"/>
            <p:cNvSpPr txBox="1">
              <a:spLocks noChangeArrowheads="1"/>
            </p:cNvSpPr>
            <p:nvPr/>
          </p:nvSpPr>
          <p:spPr bwMode="auto">
            <a:xfrm>
              <a:off x="2549" y="108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1</a:t>
              </a:r>
            </a:p>
          </p:txBody>
        </p:sp>
        <p:sp>
          <p:nvSpPr>
            <p:cNvPr id="13424" name="Text Box 49"/>
            <p:cNvSpPr txBox="1">
              <a:spLocks noChangeArrowheads="1"/>
            </p:cNvSpPr>
            <p:nvPr/>
          </p:nvSpPr>
          <p:spPr bwMode="auto">
            <a:xfrm>
              <a:off x="2802" y="133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2</a:t>
              </a:r>
            </a:p>
          </p:txBody>
        </p:sp>
        <p:sp>
          <p:nvSpPr>
            <p:cNvPr id="13425" name="Text Box 50"/>
            <p:cNvSpPr txBox="1">
              <a:spLocks noChangeArrowheads="1"/>
            </p:cNvSpPr>
            <p:nvPr/>
          </p:nvSpPr>
          <p:spPr bwMode="auto">
            <a:xfrm>
              <a:off x="2793" y="166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13426" name="Text Box 51"/>
            <p:cNvSpPr txBox="1">
              <a:spLocks noChangeArrowheads="1"/>
            </p:cNvSpPr>
            <p:nvPr/>
          </p:nvSpPr>
          <p:spPr bwMode="auto">
            <a:xfrm>
              <a:off x="2566" y="187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13427" name="Text Box 52"/>
            <p:cNvSpPr txBox="1">
              <a:spLocks noChangeArrowheads="1"/>
            </p:cNvSpPr>
            <p:nvPr/>
          </p:nvSpPr>
          <p:spPr bwMode="auto">
            <a:xfrm>
              <a:off x="2261" y="189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5</a:t>
              </a:r>
            </a:p>
          </p:txBody>
        </p:sp>
        <p:sp>
          <p:nvSpPr>
            <p:cNvPr id="13428" name="Text Box 53"/>
            <p:cNvSpPr txBox="1">
              <a:spLocks noChangeArrowheads="1"/>
            </p:cNvSpPr>
            <p:nvPr/>
          </p:nvSpPr>
          <p:spPr bwMode="auto">
            <a:xfrm>
              <a:off x="2016" y="166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6</a:t>
              </a:r>
            </a:p>
          </p:txBody>
        </p:sp>
        <p:sp>
          <p:nvSpPr>
            <p:cNvPr id="13429" name="Text Box 54"/>
            <p:cNvSpPr txBox="1">
              <a:spLocks noChangeArrowheads="1"/>
            </p:cNvSpPr>
            <p:nvPr/>
          </p:nvSpPr>
          <p:spPr bwMode="auto">
            <a:xfrm>
              <a:off x="2026" y="132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13430" name="Text Box 55"/>
            <p:cNvSpPr txBox="1">
              <a:spLocks noChangeArrowheads="1"/>
            </p:cNvSpPr>
            <p:nvPr/>
          </p:nvSpPr>
          <p:spPr bwMode="auto">
            <a:xfrm>
              <a:off x="2278" y="108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13431" name="Line 56"/>
            <p:cNvSpPr>
              <a:spLocks noChangeShapeType="1"/>
            </p:cNvSpPr>
            <p:nvPr/>
          </p:nvSpPr>
          <p:spPr bwMode="auto">
            <a:xfrm flipH="1" flipV="1">
              <a:off x="3009" y="1931"/>
              <a:ext cx="184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18" name="Group 85"/>
          <p:cNvGrpSpPr>
            <a:grpSpLocks/>
          </p:cNvGrpSpPr>
          <p:nvPr/>
        </p:nvGrpSpPr>
        <p:grpSpPr bwMode="auto">
          <a:xfrm>
            <a:off x="5192713" y="1265238"/>
            <a:ext cx="2405062" cy="2660650"/>
            <a:chOff x="3271" y="797"/>
            <a:chExt cx="1515" cy="1676"/>
          </a:xfrm>
        </p:grpSpPr>
        <p:grpSp>
          <p:nvGrpSpPr>
            <p:cNvPr id="13397" name="Group 60"/>
            <p:cNvGrpSpPr>
              <a:grpSpLocks/>
            </p:cNvGrpSpPr>
            <p:nvPr/>
          </p:nvGrpSpPr>
          <p:grpSpPr bwMode="auto">
            <a:xfrm>
              <a:off x="3271" y="797"/>
              <a:ext cx="1515" cy="1676"/>
              <a:chOff x="96" y="744"/>
              <a:chExt cx="1515" cy="1676"/>
            </a:xfrm>
          </p:grpSpPr>
          <p:grpSp>
            <p:nvGrpSpPr>
              <p:cNvPr id="13407" name="Group 61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13416" name="Oval 62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417" name="Line 63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18" name="Line 64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19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20" name="Line 66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21" name="Oval 67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3408" name="Text Box 68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13409" name="Text Box 69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13410" name="Text Box 70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13411" name="Text Box 71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13412" name="Text Box 72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13413" name="Text Box 73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13414" name="Text Box 74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13415" name="Text Box 75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13398" name="Text Box 76"/>
            <p:cNvSpPr txBox="1">
              <a:spLocks noChangeArrowheads="1"/>
            </p:cNvSpPr>
            <p:nvPr/>
          </p:nvSpPr>
          <p:spPr bwMode="auto">
            <a:xfrm>
              <a:off x="4076" y="108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1</a:t>
              </a:r>
            </a:p>
          </p:txBody>
        </p:sp>
        <p:sp>
          <p:nvSpPr>
            <p:cNvPr id="13399" name="Text Box 77"/>
            <p:cNvSpPr txBox="1">
              <a:spLocks noChangeArrowheads="1"/>
            </p:cNvSpPr>
            <p:nvPr/>
          </p:nvSpPr>
          <p:spPr bwMode="auto">
            <a:xfrm>
              <a:off x="4329" y="1330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2</a:t>
              </a:r>
            </a:p>
          </p:txBody>
        </p:sp>
        <p:sp>
          <p:nvSpPr>
            <p:cNvPr id="291918" name="Text Box 78"/>
            <p:cNvSpPr txBox="1">
              <a:spLocks noChangeArrowheads="1"/>
            </p:cNvSpPr>
            <p:nvPr/>
          </p:nvSpPr>
          <p:spPr bwMode="auto">
            <a:xfrm>
              <a:off x="4320" y="166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13401" name="Text Box 79"/>
            <p:cNvSpPr txBox="1">
              <a:spLocks noChangeArrowheads="1"/>
            </p:cNvSpPr>
            <p:nvPr/>
          </p:nvSpPr>
          <p:spPr bwMode="auto">
            <a:xfrm>
              <a:off x="4093" y="187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13402" name="Text Box 80"/>
            <p:cNvSpPr txBox="1">
              <a:spLocks noChangeArrowheads="1"/>
            </p:cNvSpPr>
            <p:nvPr/>
          </p:nvSpPr>
          <p:spPr bwMode="auto">
            <a:xfrm>
              <a:off x="3788" y="189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5</a:t>
              </a:r>
            </a:p>
          </p:txBody>
        </p:sp>
        <p:sp>
          <p:nvSpPr>
            <p:cNvPr id="13403" name="Text Box 81"/>
            <p:cNvSpPr txBox="1">
              <a:spLocks noChangeArrowheads="1"/>
            </p:cNvSpPr>
            <p:nvPr/>
          </p:nvSpPr>
          <p:spPr bwMode="auto">
            <a:xfrm>
              <a:off x="3543" y="166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6</a:t>
              </a:r>
            </a:p>
          </p:txBody>
        </p:sp>
        <p:sp>
          <p:nvSpPr>
            <p:cNvPr id="13404" name="Text Box 82"/>
            <p:cNvSpPr txBox="1">
              <a:spLocks noChangeArrowheads="1"/>
            </p:cNvSpPr>
            <p:nvPr/>
          </p:nvSpPr>
          <p:spPr bwMode="auto">
            <a:xfrm>
              <a:off x="3553" y="132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13405" name="Text Box 83"/>
            <p:cNvSpPr txBox="1">
              <a:spLocks noChangeArrowheads="1"/>
            </p:cNvSpPr>
            <p:nvPr/>
          </p:nvSpPr>
          <p:spPr bwMode="auto">
            <a:xfrm>
              <a:off x="3805" y="108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13406" name="Line 84"/>
            <p:cNvSpPr>
              <a:spLocks noChangeShapeType="1"/>
            </p:cNvSpPr>
            <p:nvPr/>
          </p:nvSpPr>
          <p:spPr bwMode="auto">
            <a:xfrm flipV="1">
              <a:off x="3359" y="1878"/>
              <a:ext cx="173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19" name="Group 112"/>
          <p:cNvGrpSpPr>
            <a:grpSpLocks/>
          </p:cNvGrpSpPr>
          <p:nvPr/>
        </p:nvGrpSpPr>
        <p:grpSpPr bwMode="auto">
          <a:xfrm>
            <a:off x="1338263" y="3716338"/>
            <a:ext cx="2405062" cy="2660650"/>
            <a:chOff x="843" y="2341"/>
            <a:chExt cx="1515" cy="1676"/>
          </a:xfrm>
        </p:grpSpPr>
        <p:grpSp>
          <p:nvGrpSpPr>
            <p:cNvPr id="13372" name="Group 87"/>
            <p:cNvGrpSpPr>
              <a:grpSpLocks/>
            </p:cNvGrpSpPr>
            <p:nvPr/>
          </p:nvGrpSpPr>
          <p:grpSpPr bwMode="auto">
            <a:xfrm>
              <a:off x="843" y="2341"/>
              <a:ext cx="1515" cy="1676"/>
              <a:chOff x="96" y="744"/>
              <a:chExt cx="1515" cy="1676"/>
            </a:xfrm>
          </p:grpSpPr>
          <p:grpSp>
            <p:nvGrpSpPr>
              <p:cNvPr id="13382" name="Group 88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13391" name="Oval 89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92" name="Line 90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3" name="Line 91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4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5" name="Line 93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6" name="Oval 94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3383" name="Text Box 95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13384" name="Text Box 96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13385" name="Text Box 97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13386" name="Text Box 98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13387" name="Text Box 99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13388" name="Text Box 100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13389" name="Text Box 101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13390" name="Text Box 102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13373" name="Text Box 103"/>
            <p:cNvSpPr txBox="1">
              <a:spLocks noChangeArrowheads="1"/>
            </p:cNvSpPr>
            <p:nvPr/>
          </p:nvSpPr>
          <p:spPr bwMode="auto">
            <a:xfrm>
              <a:off x="1648" y="2630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13374" name="Text Box 104"/>
            <p:cNvSpPr txBox="1">
              <a:spLocks noChangeArrowheads="1"/>
            </p:cNvSpPr>
            <p:nvPr/>
          </p:nvSpPr>
          <p:spPr bwMode="auto">
            <a:xfrm>
              <a:off x="1901" y="287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2</a:t>
              </a:r>
            </a:p>
          </p:txBody>
        </p:sp>
        <p:sp>
          <p:nvSpPr>
            <p:cNvPr id="291945" name="Text Box 105"/>
            <p:cNvSpPr txBox="1">
              <a:spLocks noChangeArrowheads="1"/>
            </p:cNvSpPr>
            <p:nvPr/>
          </p:nvSpPr>
          <p:spPr bwMode="auto">
            <a:xfrm>
              <a:off x="1892" y="320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13376" name="Text Box 106"/>
            <p:cNvSpPr txBox="1">
              <a:spLocks noChangeArrowheads="1"/>
            </p:cNvSpPr>
            <p:nvPr/>
          </p:nvSpPr>
          <p:spPr bwMode="auto">
            <a:xfrm>
              <a:off x="1665" y="342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13377" name="Text Box 107"/>
            <p:cNvSpPr txBox="1">
              <a:spLocks noChangeArrowheads="1"/>
            </p:cNvSpPr>
            <p:nvPr/>
          </p:nvSpPr>
          <p:spPr bwMode="auto">
            <a:xfrm>
              <a:off x="1360" y="344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5</a:t>
              </a:r>
            </a:p>
          </p:txBody>
        </p:sp>
        <p:sp>
          <p:nvSpPr>
            <p:cNvPr id="291948" name="Text Box 108"/>
            <p:cNvSpPr txBox="1">
              <a:spLocks noChangeArrowheads="1"/>
            </p:cNvSpPr>
            <p:nvPr/>
          </p:nvSpPr>
          <p:spPr bwMode="auto">
            <a:xfrm>
              <a:off x="1115" y="320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13379" name="Text Box 109"/>
            <p:cNvSpPr txBox="1">
              <a:spLocks noChangeArrowheads="1"/>
            </p:cNvSpPr>
            <p:nvPr/>
          </p:nvSpPr>
          <p:spPr bwMode="auto">
            <a:xfrm>
              <a:off x="1125" y="286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13380" name="Text Box 110"/>
            <p:cNvSpPr txBox="1">
              <a:spLocks noChangeArrowheads="1"/>
            </p:cNvSpPr>
            <p:nvPr/>
          </p:nvSpPr>
          <p:spPr bwMode="auto">
            <a:xfrm>
              <a:off x="1377" y="262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13381" name="Line 111"/>
            <p:cNvSpPr>
              <a:spLocks noChangeShapeType="1"/>
            </p:cNvSpPr>
            <p:nvPr/>
          </p:nvSpPr>
          <p:spPr bwMode="auto">
            <a:xfrm flipH="1">
              <a:off x="1845" y="2417"/>
              <a:ext cx="8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0" name="Group 139"/>
          <p:cNvGrpSpPr>
            <a:grpSpLocks/>
          </p:cNvGrpSpPr>
          <p:nvPr/>
        </p:nvGrpSpPr>
        <p:grpSpPr bwMode="auto">
          <a:xfrm>
            <a:off x="3794125" y="3714750"/>
            <a:ext cx="2405063" cy="2660650"/>
            <a:chOff x="2390" y="2340"/>
            <a:chExt cx="1515" cy="1676"/>
          </a:xfrm>
        </p:grpSpPr>
        <p:grpSp>
          <p:nvGrpSpPr>
            <p:cNvPr id="13347" name="Group 114"/>
            <p:cNvGrpSpPr>
              <a:grpSpLocks/>
            </p:cNvGrpSpPr>
            <p:nvPr/>
          </p:nvGrpSpPr>
          <p:grpSpPr bwMode="auto">
            <a:xfrm>
              <a:off x="2390" y="2340"/>
              <a:ext cx="1515" cy="1676"/>
              <a:chOff x="96" y="744"/>
              <a:chExt cx="1515" cy="1676"/>
            </a:xfrm>
          </p:grpSpPr>
          <p:grpSp>
            <p:nvGrpSpPr>
              <p:cNvPr id="13357" name="Group 115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13366" name="Oval 116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67" name="Line 117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68" name="Line 118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69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70" name="Line 120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71" name="Oval 121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3358" name="Text Box 122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13359" name="Text Box 123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13360" name="Text Box 124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13361" name="Text Box 125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13362" name="Text Box 126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13363" name="Text Box 127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13364" name="Text Box 128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13365" name="Text Box 129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291970" name="Text Box 130"/>
            <p:cNvSpPr txBox="1">
              <a:spLocks noChangeArrowheads="1"/>
            </p:cNvSpPr>
            <p:nvPr/>
          </p:nvSpPr>
          <p:spPr bwMode="auto">
            <a:xfrm>
              <a:off x="3195" y="262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1</a:t>
              </a:r>
            </a:p>
          </p:txBody>
        </p:sp>
        <p:sp>
          <p:nvSpPr>
            <p:cNvPr id="13349" name="Text Box 131"/>
            <p:cNvSpPr txBox="1">
              <a:spLocks noChangeArrowheads="1"/>
            </p:cNvSpPr>
            <p:nvPr/>
          </p:nvSpPr>
          <p:spPr bwMode="auto">
            <a:xfrm>
              <a:off x="3448" y="287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2</a:t>
              </a:r>
            </a:p>
          </p:txBody>
        </p:sp>
        <p:sp>
          <p:nvSpPr>
            <p:cNvPr id="291972" name="Text Box 132"/>
            <p:cNvSpPr txBox="1">
              <a:spLocks noChangeArrowheads="1"/>
            </p:cNvSpPr>
            <p:nvPr/>
          </p:nvSpPr>
          <p:spPr bwMode="auto">
            <a:xfrm>
              <a:off x="3439" y="320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13351" name="Text Box 133"/>
            <p:cNvSpPr txBox="1">
              <a:spLocks noChangeArrowheads="1"/>
            </p:cNvSpPr>
            <p:nvPr/>
          </p:nvSpPr>
          <p:spPr bwMode="auto">
            <a:xfrm>
              <a:off x="3212" y="342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13352" name="Text Box 134"/>
            <p:cNvSpPr txBox="1">
              <a:spLocks noChangeArrowheads="1"/>
            </p:cNvSpPr>
            <p:nvPr/>
          </p:nvSpPr>
          <p:spPr bwMode="auto">
            <a:xfrm>
              <a:off x="2907" y="3440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5</a:t>
              </a:r>
            </a:p>
          </p:txBody>
        </p:sp>
        <p:sp>
          <p:nvSpPr>
            <p:cNvPr id="291975" name="Text Box 135"/>
            <p:cNvSpPr txBox="1">
              <a:spLocks noChangeArrowheads="1"/>
            </p:cNvSpPr>
            <p:nvPr/>
          </p:nvSpPr>
          <p:spPr bwMode="auto">
            <a:xfrm>
              <a:off x="2662" y="320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13354" name="Text Box 136"/>
            <p:cNvSpPr txBox="1">
              <a:spLocks noChangeArrowheads="1"/>
            </p:cNvSpPr>
            <p:nvPr/>
          </p:nvSpPr>
          <p:spPr bwMode="auto">
            <a:xfrm>
              <a:off x="2672" y="286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13355" name="Text Box 137"/>
            <p:cNvSpPr txBox="1">
              <a:spLocks noChangeArrowheads="1"/>
            </p:cNvSpPr>
            <p:nvPr/>
          </p:nvSpPr>
          <p:spPr bwMode="auto">
            <a:xfrm>
              <a:off x="2924" y="262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13356" name="Line 138"/>
            <p:cNvSpPr>
              <a:spLocks noChangeShapeType="1"/>
            </p:cNvSpPr>
            <p:nvPr/>
          </p:nvSpPr>
          <p:spPr bwMode="auto">
            <a:xfrm flipV="1">
              <a:off x="2749" y="3692"/>
              <a:ext cx="172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1" name="Group 166"/>
          <p:cNvGrpSpPr>
            <a:grpSpLocks/>
          </p:cNvGrpSpPr>
          <p:nvPr/>
        </p:nvGrpSpPr>
        <p:grpSpPr bwMode="auto">
          <a:xfrm>
            <a:off x="6256338" y="3703638"/>
            <a:ext cx="2414587" cy="2660650"/>
            <a:chOff x="3941" y="2333"/>
            <a:chExt cx="1521" cy="1676"/>
          </a:xfrm>
        </p:grpSpPr>
        <p:grpSp>
          <p:nvGrpSpPr>
            <p:cNvPr id="13322" name="Group 141"/>
            <p:cNvGrpSpPr>
              <a:grpSpLocks/>
            </p:cNvGrpSpPr>
            <p:nvPr/>
          </p:nvGrpSpPr>
          <p:grpSpPr bwMode="auto">
            <a:xfrm>
              <a:off x="3941" y="2333"/>
              <a:ext cx="1515" cy="1676"/>
              <a:chOff x="96" y="744"/>
              <a:chExt cx="1515" cy="1676"/>
            </a:xfrm>
          </p:grpSpPr>
          <p:grpSp>
            <p:nvGrpSpPr>
              <p:cNvPr id="13332" name="Group 142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13341" name="Oval 143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42" name="Line 144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3" name="Line 145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4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5" name="Line 147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6" name="Oval 148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3333" name="Text Box 149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13334" name="Text Box 150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13335" name="Text Box 151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13336" name="Text Box 152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13337" name="Text Box 153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13338" name="Text Box 154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13339" name="Text Box 155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13340" name="Text Box 156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291997" name="Text Box 157"/>
            <p:cNvSpPr txBox="1">
              <a:spLocks noChangeArrowheads="1"/>
            </p:cNvSpPr>
            <p:nvPr/>
          </p:nvSpPr>
          <p:spPr bwMode="auto">
            <a:xfrm>
              <a:off x="4746" y="262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1</a:t>
              </a:r>
            </a:p>
          </p:txBody>
        </p:sp>
        <p:sp>
          <p:nvSpPr>
            <p:cNvPr id="13324" name="Text Box 158"/>
            <p:cNvSpPr txBox="1">
              <a:spLocks noChangeArrowheads="1"/>
            </p:cNvSpPr>
            <p:nvPr/>
          </p:nvSpPr>
          <p:spPr bwMode="auto">
            <a:xfrm>
              <a:off x="4999" y="286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291999" name="Text Box 159"/>
            <p:cNvSpPr txBox="1">
              <a:spLocks noChangeArrowheads="1"/>
            </p:cNvSpPr>
            <p:nvPr/>
          </p:nvSpPr>
          <p:spPr bwMode="auto">
            <a:xfrm>
              <a:off x="4990" y="319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13326" name="Text Box 160"/>
            <p:cNvSpPr txBox="1">
              <a:spLocks noChangeArrowheads="1"/>
            </p:cNvSpPr>
            <p:nvPr/>
          </p:nvSpPr>
          <p:spPr bwMode="auto">
            <a:xfrm>
              <a:off x="4763" y="341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292001" name="Text Box 161"/>
            <p:cNvSpPr txBox="1">
              <a:spLocks noChangeArrowheads="1"/>
            </p:cNvSpPr>
            <p:nvPr/>
          </p:nvSpPr>
          <p:spPr bwMode="auto">
            <a:xfrm>
              <a:off x="4458" y="343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5</a:t>
              </a:r>
            </a:p>
          </p:txBody>
        </p:sp>
        <p:sp>
          <p:nvSpPr>
            <p:cNvPr id="292002" name="Text Box 162"/>
            <p:cNvSpPr txBox="1">
              <a:spLocks noChangeArrowheads="1"/>
            </p:cNvSpPr>
            <p:nvPr/>
          </p:nvSpPr>
          <p:spPr bwMode="auto">
            <a:xfrm>
              <a:off x="4213" y="319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13329" name="Text Box 163"/>
            <p:cNvSpPr txBox="1">
              <a:spLocks noChangeArrowheads="1"/>
            </p:cNvSpPr>
            <p:nvPr/>
          </p:nvSpPr>
          <p:spPr bwMode="auto">
            <a:xfrm>
              <a:off x="4223" y="285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13330" name="Text Box 164"/>
            <p:cNvSpPr txBox="1">
              <a:spLocks noChangeArrowheads="1"/>
            </p:cNvSpPr>
            <p:nvPr/>
          </p:nvSpPr>
          <p:spPr bwMode="auto">
            <a:xfrm>
              <a:off x="4475" y="262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13331" name="Line 165"/>
            <p:cNvSpPr>
              <a:spLocks noChangeShapeType="1"/>
            </p:cNvSpPr>
            <p:nvPr/>
          </p:nvSpPr>
          <p:spPr bwMode="auto">
            <a:xfrm flipH="1">
              <a:off x="5258" y="2872"/>
              <a:ext cx="20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3405188" y="3292475"/>
            <a:ext cx="2613025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i="1" smtClean="0">
                <a:solidFill>
                  <a:srgbClr val="0000CC"/>
                </a:solidFill>
                <a:ea typeface="仿宋_GB2312" pitchFamily="49" charset="-122"/>
              </a:rPr>
              <a:t>n </a:t>
            </a:r>
            <a:r>
              <a:rPr lang="en-US" altLang="zh-CN" b="1" smtClean="0">
                <a:solidFill>
                  <a:srgbClr val="0000CC"/>
                </a:solidFill>
                <a:ea typeface="仿宋_GB2312" pitchFamily="49" charset="-122"/>
              </a:rPr>
              <a:t>= 8   </a:t>
            </a:r>
            <a:r>
              <a:rPr lang="en-US" altLang="zh-CN" b="1" i="1" smtClean="0">
                <a:solidFill>
                  <a:srgbClr val="0000CC"/>
                </a:solidFill>
                <a:ea typeface="仿宋_GB2312" pitchFamily="49" charset="-122"/>
              </a:rPr>
              <a:t>m</a:t>
            </a:r>
            <a:r>
              <a:rPr lang="en-US" altLang="zh-CN" b="1" smtClean="0">
                <a:solidFill>
                  <a:srgbClr val="0000CC"/>
                </a:solidFill>
                <a:ea typeface="仿宋_GB2312" pitchFamily="49" charset="-122"/>
              </a:rPr>
              <a:t> = 3</a:t>
            </a:r>
          </a:p>
        </p:txBody>
      </p:sp>
      <p:sp>
        <p:nvSpPr>
          <p:cNvPr id="1433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771B1C1E-B903-420B-B6AE-51736E913F54}" type="slidenum">
              <a:rPr lang="en-US" altLang="zh-CN" sz="1400"/>
              <a:pPr algn="ctr" eaLnBrk="1" hangingPunct="1"/>
              <a:t>34</a:t>
            </a:fld>
            <a:endParaRPr lang="en-US" altLang="zh-CN" sz="1400"/>
          </a:p>
        </p:txBody>
      </p:sp>
      <p:grpSp>
        <p:nvGrpSpPr>
          <p:cNvPr id="14340" name="Group 187"/>
          <p:cNvGrpSpPr>
            <a:grpSpLocks/>
          </p:cNvGrpSpPr>
          <p:nvPr/>
        </p:nvGrpSpPr>
        <p:grpSpPr bwMode="auto">
          <a:xfrm>
            <a:off x="725488" y="657225"/>
            <a:ext cx="2405062" cy="2660650"/>
            <a:chOff x="349" y="405"/>
            <a:chExt cx="1515" cy="1676"/>
          </a:xfrm>
        </p:grpSpPr>
        <p:grpSp>
          <p:nvGrpSpPr>
            <p:cNvPr id="14393" name="Group 162"/>
            <p:cNvGrpSpPr>
              <a:grpSpLocks/>
            </p:cNvGrpSpPr>
            <p:nvPr/>
          </p:nvGrpSpPr>
          <p:grpSpPr bwMode="auto">
            <a:xfrm>
              <a:off x="349" y="405"/>
              <a:ext cx="1515" cy="1676"/>
              <a:chOff x="96" y="744"/>
              <a:chExt cx="1515" cy="1676"/>
            </a:xfrm>
          </p:grpSpPr>
          <p:grpSp>
            <p:nvGrpSpPr>
              <p:cNvPr id="14403" name="Group 163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14412" name="Oval 164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413" name="Line 165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4" name="Line 166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5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6" name="Line 168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7" name="Oval 169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4404" name="Text Box 170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14405" name="Text Box 171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14406" name="Text Box 172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14407" name="Text Box 173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14408" name="Text Box 174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14409" name="Text Box 175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14410" name="Text Box 176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14411" name="Text Box 177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412850" name="Text Box 178"/>
            <p:cNvSpPr txBox="1">
              <a:spLocks noChangeArrowheads="1"/>
            </p:cNvSpPr>
            <p:nvPr/>
          </p:nvSpPr>
          <p:spPr bwMode="auto">
            <a:xfrm>
              <a:off x="1154" y="69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1</a:t>
              </a:r>
            </a:p>
          </p:txBody>
        </p:sp>
        <p:sp>
          <p:nvSpPr>
            <p:cNvPr id="412851" name="Text Box 179"/>
            <p:cNvSpPr txBox="1">
              <a:spLocks noChangeArrowheads="1"/>
            </p:cNvSpPr>
            <p:nvPr/>
          </p:nvSpPr>
          <p:spPr bwMode="auto">
            <a:xfrm>
              <a:off x="1407" y="93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2</a:t>
              </a:r>
            </a:p>
          </p:txBody>
        </p:sp>
        <p:sp>
          <p:nvSpPr>
            <p:cNvPr id="412852" name="Text Box 180"/>
            <p:cNvSpPr txBox="1">
              <a:spLocks noChangeArrowheads="1"/>
            </p:cNvSpPr>
            <p:nvPr/>
          </p:nvSpPr>
          <p:spPr bwMode="auto">
            <a:xfrm>
              <a:off x="1398" y="126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14397" name="Text Box 181"/>
            <p:cNvSpPr txBox="1">
              <a:spLocks noChangeArrowheads="1"/>
            </p:cNvSpPr>
            <p:nvPr/>
          </p:nvSpPr>
          <p:spPr bwMode="auto">
            <a:xfrm>
              <a:off x="1171" y="148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412854" name="Text Box 182"/>
            <p:cNvSpPr txBox="1">
              <a:spLocks noChangeArrowheads="1"/>
            </p:cNvSpPr>
            <p:nvPr/>
          </p:nvSpPr>
          <p:spPr bwMode="auto">
            <a:xfrm>
              <a:off x="866" y="150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5</a:t>
              </a:r>
            </a:p>
          </p:txBody>
        </p:sp>
        <p:sp>
          <p:nvSpPr>
            <p:cNvPr id="412855" name="Text Box 183"/>
            <p:cNvSpPr txBox="1">
              <a:spLocks noChangeArrowheads="1"/>
            </p:cNvSpPr>
            <p:nvPr/>
          </p:nvSpPr>
          <p:spPr bwMode="auto">
            <a:xfrm>
              <a:off x="621" y="126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14400" name="Text Box 184"/>
            <p:cNvSpPr txBox="1">
              <a:spLocks noChangeArrowheads="1"/>
            </p:cNvSpPr>
            <p:nvPr/>
          </p:nvSpPr>
          <p:spPr bwMode="auto">
            <a:xfrm>
              <a:off x="631" y="92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14401" name="Text Box 185"/>
            <p:cNvSpPr txBox="1">
              <a:spLocks noChangeArrowheads="1"/>
            </p:cNvSpPr>
            <p:nvPr/>
          </p:nvSpPr>
          <p:spPr bwMode="auto">
            <a:xfrm>
              <a:off x="883" y="69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8</a:t>
              </a:r>
            </a:p>
          </p:txBody>
        </p:sp>
        <p:sp>
          <p:nvSpPr>
            <p:cNvPr id="14402" name="Line 186"/>
            <p:cNvSpPr>
              <a:spLocks noChangeShapeType="1"/>
            </p:cNvSpPr>
            <p:nvPr/>
          </p:nvSpPr>
          <p:spPr bwMode="auto">
            <a:xfrm>
              <a:off x="822" y="473"/>
              <a:ext cx="93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1" name="Group 241"/>
          <p:cNvGrpSpPr>
            <a:grpSpLocks/>
          </p:cNvGrpSpPr>
          <p:nvPr/>
        </p:nvGrpSpPr>
        <p:grpSpPr bwMode="auto">
          <a:xfrm>
            <a:off x="5943600" y="655638"/>
            <a:ext cx="2405063" cy="2660650"/>
            <a:chOff x="3744" y="413"/>
            <a:chExt cx="1515" cy="1676"/>
          </a:xfrm>
        </p:grpSpPr>
        <p:grpSp>
          <p:nvGrpSpPr>
            <p:cNvPr id="14368" name="Group 189"/>
            <p:cNvGrpSpPr>
              <a:grpSpLocks/>
            </p:cNvGrpSpPr>
            <p:nvPr/>
          </p:nvGrpSpPr>
          <p:grpSpPr bwMode="auto">
            <a:xfrm>
              <a:off x="3744" y="413"/>
              <a:ext cx="1515" cy="1676"/>
              <a:chOff x="96" y="744"/>
              <a:chExt cx="1515" cy="1676"/>
            </a:xfrm>
          </p:grpSpPr>
          <p:grpSp>
            <p:nvGrpSpPr>
              <p:cNvPr id="14378" name="Group 190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14387" name="Oval 191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88" name="Line 192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9" name="Line 193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0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1" name="Line 195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2" name="Oval 196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4379" name="Text Box 197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14380" name="Text Box 198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14381" name="Text Box 199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14382" name="Text Box 200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14383" name="Text Box 201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14384" name="Text Box 202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14385" name="Text Box 203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14386" name="Text Box 204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412877" name="Text Box 205"/>
            <p:cNvSpPr txBox="1">
              <a:spLocks noChangeArrowheads="1"/>
            </p:cNvSpPr>
            <p:nvPr/>
          </p:nvSpPr>
          <p:spPr bwMode="auto">
            <a:xfrm>
              <a:off x="4549" y="70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1</a:t>
              </a:r>
            </a:p>
          </p:txBody>
        </p:sp>
        <p:sp>
          <p:nvSpPr>
            <p:cNvPr id="412878" name="Text Box 206"/>
            <p:cNvSpPr txBox="1">
              <a:spLocks noChangeArrowheads="1"/>
            </p:cNvSpPr>
            <p:nvPr/>
          </p:nvSpPr>
          <p:spPr bwMode="auto">
            <a:xfrm>
              <a:off x="4802" y="94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2</a:t>
              </a:r>
            </a:p>
          </p:txBody>
        </p:sp>
        <p:sp>
          <p:nvSpPr>
            <p:cNvPr id="412879" name="Text Box 207"/>
            <p:cNvSpPr txBox="1">
              <a:spLocks noChangeArrowheads="1"/>
            </p:cNvSpPr>
            <p:nvPr/>
          </p:nvSpPr>
          <p:spPr bwMode="auto">
            <a:xfrm>
              <a:off x="4793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412880" name="Text Box 208"/>
            <p:cNvSpPr txBox="1">
              <a:spLocks noChangeArrowheads="1"/>
            </p:cNvSpPr>
            <p:nvPr/>
          </p:nvSpPr>
          <p:spPr bwMode="auto">
            <a:xfrm>
              <a:off x="4566" y="149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4</a:t>
              </a:r>
            </a:p>
          </p:txBody>
        </p:sp>
        <p:sp>
          <p:nvSpPr>
            <p:cNvPr id="412881" name="Text Box 209"/>
            <p:cNvSpPr txBox="1">
              <a:spLocks noChangeArrowheads="1"/>
            </p:cNvSpPr>
            <p:nvPr/>
          </p:nvSpPr>
          <p:spPr bwMode="auto">
            <a:xfrm>
              <a:off x="4261" y="151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5</a:t>
              </a:r>
            </a:p>
          </p:txBody>
        </p:sp>
        <p:sp>
          <p:nvSpPr>
            <p:cNvPr id="412882" name="Text Box 210"/>
            <p:cNvSpPr txBox="1">
              <a:spLocks noChangeArrowheads="1"/>
            </p:cNvSpPr>
            <p:nvPr/>
          </p:nvSpPr>
          <p:spPr bwMode="auto">
            <a:xfrm>
              <a:off x="4016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14375" name="Text Box 211"/>
            <p:cNvSpPr txBox="1">
              <a:spLocks noChangeArrowheads="1"/>
            </p:cNvSpPr>
            <p:nvPr/>
          </p:nvSpPr>
          <p:spPr bwMode="auto">
            <a:xfrm>
              <a:off x="4026" y="93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7</a:t>
              </a:r>
            </a:p>
          </p:txBody>
        </p:sp>
        <p:sp>
          <p:nvSpPr>
            <p:cNvPr id="412884" name="Text Box 212"/>
            <p:cNvSpPr txBox="1">
              <a:spLocks noChangeArrowheads="1"/>
            </p:cNvSpPr>
            <p:nvPr/>
          </p:nvSpPr>
          <p:spPr bwMode="auto">
            <a:xfrm>
              <a:off x="4278" y="70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8</a:t>
              </a:r>
            </a:p>
          </p:txBody>
        </p:sp>
        <p:sp>
          <p:nvSpPr>
            <p:cNvPr id="14377" name="Line 213"/>
            <p:cNvSpPr>
              <a:spLocks noChangeShapeType="1"/>
            </p:cNvSpPr>
            <p:nvPr/>
          </p:nvSpPr>
          <p:spPr bwMode="auto">
            <a:xfrm>
              <a:off x="3810" y="824"/>
              <a:ext cx="198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2" name="Group 215"/>
          <p:cNvGrpSpPr>
            <a:grpSpLocks/>
          </p:cNvGrpSpPr>
          <p:nvPr/>
        </p:nvGrpSpPr>
        <p:grpSpPr bwMode="auto">
          <a:xfrm>
            <a:off x="3333750" y="657225"/>
            <a:ext cx="2405063" cy="2660650"/>
            <a:chOff x="2059" y="413"/>
            <a:chExt cx="1515" cy="1676"/>
          </a:xfrm>
        </p:grpSpPr>
        <p:grpSp>
          <p:nvGrpSpPr>
            <p:cNvPr id="14343" name="Group 216"/>
            <p:cNvGrpSpPr>
              <a:grpSpLocks/>
            </p:cNvGrpSpPr>
            <p:nvPr/>
          </p:nvGrpSpPr>
          <p:grpSpPr bwMode="auto">
            <a:xfrm>
              <a:off x="2059" y="413"/>
              <a:ext cx="1515" cy="1676"/>
              <a:chOff x="96" y="744"/>
              <a:chExt cx="1515" cy="1676"/>
            </a:xfrm>
          </p:grpSpPr>
          <p:grpSp>
            <p:nvGrpSpPr>
              <p:cNvPr id="14353" name="Group 217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14362" name="Oval 218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63" name="Line 219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4" name="Line 220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5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6" name="Line 222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7" name="Oval 223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4354" name="Text Box 224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14355" name="Text Box 225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14356" name="Text Box 226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14357" name="Text Box 227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14358" name="Text Box 228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14359" name="Text Box 229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14360" name="Text Box 230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14361" name="Text Box 231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412904" name="Text Box 232"/>
            <p:cNvSpPr txBox="1">
              <a:spLocks noChangeArrowheads="1"/>
            </p:cNvSpPr>
            <p:nvPr/>
          </p:nvSpPr>
          <p:spPr bwMode="auto">
            <a:xfrm>
              <a:off x="2864" y="70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1</a:t>
              </a:r>
            </a:p>
          </p:txBody>
        </p:sp>
        <p:sp>
          <p:nvSpPr>
            <p:cNvPr id="412905" name="Text Box 233"/>
            <p:cNvSpPr txBox="1">
              <a:spLocks noChangeArrowheads="1"/>
            </p:cNvSpPr>
            <p:nvPr/>
          </p:nvSpPr>
          <p:spPr bwMode="auto">
            <a:xfrm>
              <a:off x="3117" y="94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2</a:t>
              </a:r>
            </a:p>
          </p:txBody>
        </p:sp>
        <p:sp>
          <p:nvSpPr>
            <p:cNvPr id="412906" name="Text Box 234"/>
            <p:cNvSpPr txBox="1">
              <a:spLocks noChangeArrowheads="1"/>
            </p:cNvSpPr>
            <p:nvPr/>
          </p:nvSpPr>
          <p:spPr bwMode="auto">
            <a:xfrm>
              <a:off x="3108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14347" name="Text Box 235"/>
            <p:cNvSpPr txBox="1">
              <a:spLocks noChangeArrowheads="1"/>
            </p:cNvSpPr>
            <p:nvPr/>
          </p:nvSpPr>
          <p:spPr bwMode="auto">
            <a:xfrm>
              <a:off x="2881" y="149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4</a:t>
              </a:r>
            </a:p>
          </p:txBody>
        </p:sp>
        <p:sp>
          <p:nvSpPr>
            <p:cNvPr id="412908" name="Text Box 236"/>
            <p:cNvSpPr txBox="1">
              <a:spLocks noChangeArrowheads="1"/>
            </p:cNvSpPr>
            <p:nvPr/>
          </p:nvSpPr>
          <p:spPr bwMode="auto">
            <a:xfrm>
              <a:off x="2576" y="151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5</a:t>
              </a:r>
            </a:p>
          </p:txBody>
        </p:sp>
        <p:sp>
          <p:nvSpPr>
            <p:cNvPr id="412909" name="Text Box 237"/>
            <p:cNvSpPr txBox="1">
              <a:spLocks noChangeArrowheads="1"/>
            </p:cNvSpPr>
            <p:nvPr/>
          </p:nvSpPr>
          <p:spPr bwMode="auto">
            <a:xfrm>
              <a:off x="2331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14350" name="Text Box 238"/>
            <p:cNvSpPr txBox="1">
              <a:spLocks noChangeArrowheads="1"/>
            </p:cNvSpPr>
            <p:nvPr/>
          </p:nvSpPr>
          <p:spPr bwMode="auto">
            <a:xfrm>
              <a:off x="2341" y="93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412911" name="Text Box 239"/>
            <p:cNvSpPr txBox="1">
              <a:spLocks noChangeArrowheads="1"/>
            </p:cNvSpPr>
            <p:nvPr/>
          </p:nvSpPr>
          <p:spPr bwMode="auto">
            <a:xfrm>
              <a:off x="2593" y="70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8</a:t>
              </a:r>
            </a:p>
          </p:txBody>
        </p:sp>
        <p:sp>
          <p:nvSpPr>
            <p:cNvPr id="14352" name="Line 240"/>
            <p:cNvSpPr>
              <a:spLocks noChangeShapeType="1"/>
            </p:cNvSpPr>
            <p:nvPr/>
          </p:nvSpPr>
          <p:spPr bwMode="auto">
            <a:xfrm flipH="1" flipV="1">
              <a:off x="3009" y="1792"/>
              <a:ext cx="73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求解</a:t>
            </a:r>
            <a:r>
              <a:rPr lang="en-US" altLang="zh-CN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Josephus</a:t>
            </a:r>
            <a: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问题的算法</a:t>
            </a:r>
            <a:r>
              <a:rPr lang="zh-CN" altLang="en-US" smtClean="0"/>
              <a:t>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565150" y="1312863"/>
            <a:ext cx="8229600" cy="4935537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#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include</a:t>
            </a:r>
            <a:r>
              <a:rPr lang="en-US" altLang="zh-CN" sz="2800" dirty="0" smtClean="0">
                <a:ea typeface="隶书" panose="02010509060101010101" pitchFamily="49" charset="-122"/>
              </a:rPr>
              <a:t> &lt;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iostream.h</a:t>
            </a:r>
            <a:r>
              <a:rPr lang="en-US" altLang="zh-CN" sz="2800" dirty="0" smtClean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#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include</a:t>
            </a:r>
            <a:r>
              <a:rPr lang="en-US" altLang="zh-CN" sz="2800" dirty="0" smtClean="0">
                <a:ea typeface="隶书" panose="02010509060101010101" pitchFamily="49" charset="-122"/>
              </a:rPr>
              <a:t> “</a:t>
            </a:r>
            <a:r>
              <a:rPr lang="en-US" altLang="zh-CN" sz="2800" dirty="0" err="1" smtClean="0">
                <a:ea typeface="隶书" panose="02010509060101010101" pitchFamily="49" charset="-122"/>
              </a:rPr>
              <a:t>CircList.h</a:t>
            </a:r>
            <a:r>
              <a:rPr lang="en-US" altLang="zh-CN" sz="2800" dirty="0" smtClean="0">
                <a:ea typeface="隶书" panose="02010509060101010101" pitchFamily="49" charset="-122"/>
              </a:rPr>
              <a:t>”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ea typeface="隶书" panose="02010509060101010101" pitchFamily="49" charset="-122"/>
              </a:rPr>
              <a:t>void </a:t>
            </a:r>
            <a:r>
              <a:rPr lang="en-US" altLang="zh-CN" sz="2800" dirty="0">
                <a:ea typeface="隶书" panose="02010509060101010101" pitchFamily="49" charset="-122"/>
              </a:rPr>
              <a:t>main() </a:t>
            </a:r>
            <a:r>
              <a:rPr lang="en-US" altLang="zh-CN" sz="2800" b="1" dirty="0"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ea typeface="隶书" panose="02010509060101010101" pitchFamily="49" charset="-122"/>
              </a:rPr>
              <a:t>		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ea typeface="隶书" panose="02010509060101010101" pitchFamily="49" charset="-122"/>
              </a:rPr>
              <a:t>CircList</a:t>
            </a:r>
            <a:r>
              <a:rPr lang="en-US" altLang="zh-CN" sz="2800" dirty="0">
                <a:ea typeface="隶书" panose="02010509060101010101" pitchFamily="49" charset="-122"/>
              </a:rPr>
              <a:t>&lt;</a:t>
            </a:r>
            <a:r>
              <a:rPr lang="en-US" altLang="zh-CN" sz="2800" b="1" dirty="0" err="1"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ea typeface="隶书" panose="02010509060101010101" pitchFamily="49" charset="-122"/>
              </a:rPr>
              <a:t>&gt; </a:t>
            </a:r>
            <a:r>
              <a:rPr lang="en-US" altLang="zh-CN" sz="2800" dirty="0" err="1">
                <a:ea typeface="隶书" panose="02010509060101010101" pitchFamily="49" charset="-122"/>
              </a:rPr>
              <a:t>clist</a:t>
            </a:r>
            <a:r>
              <a:rPr lang="en-US" altLang="zh-CN" sz="2800" b="1" dirty="0"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ea typeface="隶书" panose="02010509060101010101" pitchFamily="49" charset="-122"/>
              </a:rPr>
              <a:t>     </a:t>
            </a:r>
            <a:r>
              <a:rPr lang="en-US" altLang="zh-CN" sz="2800" b="1" dirty="0" err="1"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ea typeface="隶书" panose="02010509060101010101" pitchFamily="49" charset="-122"/>
              </a:rPr>
              <a:t> n m</a:t>
            </a:r>
            <a:r>
              <a:rPr lang="en-US" altLang="zh-CN" sz="2800" b="1" dirty="0">
                <a:ea typeface="隶书" panose="02010509060101010101" pitchFamily="49" charset="-122"/>
              </a:rPr>
              <a:t>;		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ea typeface="隶书" panose="02010509060101010101" pitchFamily="49" charset="-122"/>
              </a:rPr>
              <a:t>     </a:t>
            </a:r>
            <a:r>
              <a:rPr lang="en-US" altLang="zh-CN" sz="2800" b="1" dirty="0" err="1">
                <a:ea typeface="隶书" panose="02010509060101010101" pitchFamily="49" charset="-122"/>
              </a:rPr>
              <a:t>cout</a:t>
            </a:r>
            <a:r>
              <a:rPr lang="en-US" altLang="zh-CN" sz="2800" b="1" dirty="0">
                <a:ea typeface="隶书" panose="02010509060101010101" pitchFamily="49" charset="-122"/>
              </a:rPr>
              <a:t> &lt;&lt;</a:t>
            </a:r>
            <a:r>
              <a:rPr lang="en-US" altLang="zh-CN" sz="2800" dirty="0">
                <a:ea typeface="隶书" panose="02010509060101010101" pitchFamily="49" charset="-122"/>
              </a:rPr>
              <a:t> “</a:t>
            </a:r>
            <a:r>
              <a:rPr lang="zh-CN" altLang="en-US" sz="2800" dirty="0">
                <a:ea typeface="隶书" panose="02010509060101010101" pitchFamily="49" charset="-122"/>
              </a:rPr>
              <a:t>输入游戏者人数和报数间隔 </a:t>
            </a:r>
            <a:r>
              <a:rPr lang="en-US" altLang="zh-CN" sz="2800" dirty="0">
                <a:ea typeface="隶书" panose="02010509060101010101" pitchFamily="49" charset="-122"/>
              </a:rPr>
              <a:t>: ”;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ea typeface="隶书" panose="02010509060101010101" pitchFamily="49" charset="-122"/>
              </a:rPr>
              <a:t>     </a:t>
            </a:r>
            <a:r>
              <a:rPr lang="en-US" altLang="zh-CN" sz="2800" b="1" dirty="0" err="1">
                <a:ea typeface="隶书" panose="02010509060101010101" pitchFamily="49" charset="-122"/>
              </a:rPr>
              <a:t>cin</a:t>
            </a:r>
            <a:r>
              <a:rPr lang="en-US" altLang="zh-CN" sz="2800" b="1" dirty="0">
                <a:ea typeface="隶书" panose="02010509060101010101" pitchFamily="49" charset="-122"/>
              </a:rPr>
              <a:t> &gt;&gt;</a:t>
            </a:r>
            <a:r>
              <a:rPr lang="en-US" altLang="zh-CN" sz="2800" dirty="0">
                <a:ea typeface="隶书" panose="02010509060101010101" pitchFamily="49" charset="-122"/>
              </a:rPr>
              <a:t> n </a:t>
            </a:r>
            <a:r>
              <a:rPr lang="en-US" altLang="zh-CN" sz="2800" b="1" dirty="0">
                <a:ea typeface="隶书" panose="02010509060101010101" pitchFamily="49" charset="-122"/>
              </a:rPr>
              <a:t>&gt;&gt;</a:t>
            </a:r>
            <a:r>
              <a:rPr lang="en-US" altLang="zh-CN" sz="2800" dirty="0">
                <a:ea typeface="隶书" panose="02010509060101010101" pitchFamily="49" charset="-122"/>
              </a:rPr>
              <a:t> m</a:t>
            </a:r>
            <a:r>
              <a:rPr lang="en-US" altLang="zh-CN" sz="2800" b="1" dirty="0"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ea typeface="隶书" panose="02010509060101010101" pitchFamily="49" charset="-122"/>
              </a:rPr>
              <a:t>     for</a:t>
            </a:r>
            <a:r>
              <a:rPr lang="en-US" altLang="zh-CN" sz="2800" dirty="0">
                <a:ea typeface="隶书" panose="02010509060101010101" pitchFamily="49" charset="-122"/>
              </a:rPr>
              <a:t> (</a:t>
            </a:r>
            <a:r>
              <a:rPr lang="en-US" altLang="zh-CN" sz="2800" dirty="0" err="1"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ea typeface="隶书" panose="02010509060101010101" pitchFamily="49" charset="-122"/>
              </a:rPr>
              <a:t> = 1</a:t>
            </a:r>
            <a:r>
              <a:rPr lang="en-US" altLang="zh-CN" sz="2800" b="1" dirty="0"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ea typeface="隶书" panose="02010509060101010101" pitchFamily="49" charset="-122"/>
              </a:rPr>
              <a:t> &lt;= n</a:t>
            </a:r>
            <a:r>
              <a:rPr lang="en-US" altLang="zh-CN" sz="2800" b="1" dirty="0"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ea typeface="隶书" panose="02010509060101010101" pitchFamily="49" charset="-122"/>
              </a:rPr>
              <a:t>++ ) </a:t>
            </a:r>
            <a:r>
              <a:rPr lang="en-US" altLang="zh-CN" sz="2800" dirty="0" err="1">
                <a:ea typeface="隶书" panose="02010509060101010101" pitchFamily="49" charset="-122"/>
              </a:rPr>
              <a:t>clist.insert</a:t>
            </a:r>
            <a:r>
              <a:rPr lang="en-US" altLang="zh-CN" sz="2800" dirty="0"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ea typeface="隶书" panose="02010509060101010101" pitchFamily="49" charset="-122"/>
              </a:rPr>
              <a:t>);    </a:t>
            </a:r>
            <a:r>
              <a:rPr lang="en-US" altLang="zh-CN" sz="2800" b="1" dirty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anose="02010509060101010101" pitchFamily="49" charset="-122"/>
              </a:rPr>
              <a:t>约瑟夫环</a:t>
            </a:r>
            <a:r>
              <a:rPr lang="zh-CN" altLang="en-US" sz="2800" dirty="0">
                <a:ea typeface="隶书" panose="02010509060101010101" pitchFamily="49" charset="-122"/>
              </a:rPr>
              <a:t>    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800" dirty="0">
                <a:ea typeface="隶书" panose="02010509060101010101" pitchFamily="49" charset="-122"/>
              </a:rPr>
              <a:t>     </a:t>
            </a:r>
            <a:r>
              <a:rPr lang="en-US" altLang="zh-CN" sz="2800" dirty="0">
                <a:ea typeface="隶书" panose="02010509060101010101" pitchFamily="49" charset="-122"/>
              </a:rPr>
              <a:t>Josephus(</a:t>
            </a:r>
            <a:r>
              <a:rPr lang="en-US" altLang="zh-CN" sz="2800" dirty="0" err="1">
                <a:ea typeface="隶书" panose="02010509060101010101" pitchFamily="49" charset="-122"/>
              </a:rPr>
              <a:t>clist</a:t>
            </a:r>
            <a:r>
              <a:rPr lang="en-US" altLang="zh-CN" sz="2800" dirty="0">
                <a:ea typeface="隶书" panose="02010509060101010101" pitchFamily="49" charset="-122"/>
              </a:rPr>
              <a:t>, n, m)</a:t>
            </a:r>
            <a:r>
              <a:rPr lang="en-US" altLang="zh-CN" sz="2800" b="1" dirty="0"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ea typeface="隶书" panose="02010509060101010101" pitchFamily="49" charset="-122"/>
              </a:rPr>
              <a:t>                 </a:t>
            </a:r>
            <a:r>
              <a:rPr lang="en-US" altLang="zh-CN" sz="2800" b="1" dirty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anose="02010509060101010101" pitchFamily="49" charset="-122"/>
              </a:rPr>
              <a:t>解决约瑟夫问题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dirty="0" smtClean="0">
              <a:ea typeface="隶书" panose="02010509060101010101" pitchFamily="49" charset="-122"/>
            </a:endParaRPr>
          </a:p>
        </p:txBody>
      </p:sp>
      <p:sp>
        <p:nvSpPr>
          <p:cNvPr id="153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D18CCE0-BB83-4FC4-B07C-429A142D7AF5}" type="slidenum">
              <a:rPr lang="en-US" altLang="zh-CN" sz="1400"/>
              <a:pPr algn="ctr" eaLnBrk="1" hangingPunct="1"/>
              <a:t>35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65150" y="652463"/>
            <a:ext cx="8229600" cy="587692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None/>
            </a:pPr>
            <a:endParaRPr lang="en-US" altLang="zh-CN" sz="2800" dirty="0"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ea typeface="隶书" panose="02010509060101010101" pitchFamily="49" charset="-122"/>
              </a:rPr>
              <a:t>template &lt;class</a:t>
            </a:r>
            <a:r>
              <a:rPr lang="en-US" altLang="zh-CN" sz="2800" dirty="0">
                <a:ea typeface="隶书" panose="02010509060101010101" pitchFamily="49" charset="-122"/>
              </a:rPr>
              <a:t> T&gt;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ea typeface="隶书" panose="02010509060101010101" pitchFamily="49" charset="-122"/>
              </a:rPr>
              <a:t>void Josephus(</a:t>
            </a:r>
            <a:r>
              <a:rPr lang="en-US" altLang="zh-CN" sz="2800" dirty="0" err="1">
                <a:ea typeface="隶书" panose="02010509060101010101" pitchFamily="49" charset="-122"/>
              </a:rPr>
              <a:t>CircList</a:t>
            </a:r>
            <a:r>
              <a:rPr lang="en-US" altLang="zh-CN" sz="2800" dirty="0">
                <a:ea typeface="隶书" panose="02010509060101010101" pitchFamily="49" charset="-122"/>
              </a:rPr>
              <a:t>&lt;T&gt;</a:t>
            </a:r>
            <a:r>
              <a:rPr lang="en-US" altLang="zh-CN" sz="2800" b="1" dirty="0"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ea typeface="隶书" panose="02010509060101010101" pitchFamily="49" charset="-122"/>
              </a:rPr>
              <a:t>Js</a:t>
            </a:r>
            <a:r>
              <a:rPr lang="en-US" altLang="zh-CN" sz="2800" b="1" dirty="0">
                <a:ea typeface="隶书" panose="02010509060101010101" pitchFamily="49" charset="-122"/>
              </a:rPr>
              <a:t>, </a:t>
            </a:r>
            <a:r>
              <a:rPr lang="en-US" altLang="zh-CN" sz="2800" b="1" dirty="0" err="1"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ea typeface="隶书" panose="02010509060101010101" pitchFamily="49" charset="-122"/>
              </a:rPr>
              <a:t> n</a:t>
            </a:r>
            <a:r>
              <a:rPr lang="en-US" altLang="zh-CN" sz="2800" b="1" dirty="0">
                <a:ea typeface="隶书" panose="02010509060101010101" pitchFamily="49" charset="-122"/>
              </a:rPr>
              <a:t>, </a:t>
            </a:r>
            <a:r>
              <a:rPr lang="en-US" altLang="zh-CN" sz="2800" b="1" dirty="0" err="1"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ea typeface="隶书" panose="02010509060101010101" pitchFamily="49" charset="-122"/>
              </a:rPr>
              <a:t> m) </a:t>
            </a:r>
            <a:r>
              <a:rPr lang="en-US" altLang="zh-CN" sz="2800" b="1" dirty="0"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ea typeface="隶书" panose="02010509060101010101" pitchFamily="49" charset="-122"/>
              </a:rPr>
              <a:t>&lt;T&gt; *p = </a:t>
            </a:r>
            <a:r>
              <a:rPr lang="en-US" altLang="zh-CN" sz="2800" dirty="0" err="1">
                <a:ea typeface="隶书" panose="02010509060101010101" pitchFamily="49" charset="-122"/>
              </a:rPr>
              <a:t>Js.getHead</a:t>
            </a:r>
            <a:r>
              <a:rPr lang="en-US" altLang="zh-CN" sz="2800" dirty="0">
                <a:ea typeface="隶书" panose="02010509060101010101" pitchFamily="49" charset="-122"/>
              </a:rPr>
              <a:t>()</a:t>
            </a:r>
            <a:r>
              <a:rPr lang="en-US" altLang="zh-CN" sz="2800" b="1" dirty="0">
                <a:ea typeface="隶书" panose="02010509060101010101" pitchFamily="49" charset="-122"/>
              </a:rPr>
              <a:t>,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ea typeface="隶书" panose="02010509060101010101" pitchFamily="49" charset="-122"/>
              </a:rPr>
              <a:t>                                        *pre = NULL</a:t>
            </a:r>
            <a:r>
              <a:rPr lang="en-US" altLang="zh-CN" sz="2800" b="1" dirty="0">
                <a:ea typeface="隶书" panose="02010509060101010101" pitchFamily="49" charset="-122"/>
              </a:rPr>
              <a:t>; </a:t>
            </a:r>
            <a:r>
              <a:rPr lang="en-US" altLang="zh-CN" sz="2800" dirty="0"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ea typeface="隶书" panose="02010509060101010101" pitchFamily="49" charset="-122"/>
              </a:rPr>
              <a:t>     </a:t>
            </a:r>
            <a:r>
              <a:rPr lang="en-US" altLang="zh-CN" sz="2800" b="1" dirty="0" err="1"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ea typeface="隶书" panose="02010509060101010101" pitchFamily="49" charset="-122"/>
              </a:rPr>
              <a:t> j</a:t>
            </a:r>
            <a:r>
              <a:rPr lang="en-US" altLang="zh-CN" sz="2800" b="1" dirty="0"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ea typeface="隶书" panose="02010509060101010101" pitchFamily="49" charset="-122"/>
              </a:rPr>
              <a:t>for</a:t>
            </a:r>
            <a:r>
              <a:rPr lang="en-US" altLang="zh-CN" sz="2800" dirty="0">
                <a:ea typeface="隶书" panose="02010509060101010101" pitchFamily="49" charset="-122"/>
              </a:rPr>
              <a:t> ( </a:t>
            </a:r>
            <a:r>
              <a:rPr lang="en-US" altLang="zh-CN" sz="2800" dirty="0" err="1"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ea typeface="隶书" panose="02010509060101010101" pitchFamily="49" charset="-122"/>
              </a:rPr>
              <a:t> = 0</a:t>
            </a:r>
            <a:r>
              <a:rPr lang="en-US" altLang="zh-CN" sz="2800" b="1" dirty="0">
                <a:ea typeface="隶书" panose="02010509060101010101" pitchFamily="49" charset="-122"/>
              </a:rPr>
              <a:t>; </a:t>
            </a:r>
            <a:r>
              <a:rPr lang="en-US" altLang="zh-CN" sz="2800" dirty="0" err="1"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ea typeface="隶书" panose="02010509060101010101" pitchFamily="49" charset="-122"/>
              </a:rPr>
              <a:t> &lt; n-1</a:t>
            </a:r>
            <a:r>
              <a:rPr lang="en-US" altLang="zh-CN" sz="2800" b="1" dirty="0"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ea typeface="隶书" panose="02010509060101010101" pitchFamily="49" charset="-122"/>
              </a:rPr>
              <a:t>++ ) </a:t>
            </a:r>
            <a:r>
              <a:rPr lang="en-US" altLang="zh-CN" sz="2800" b="1" dirty="0">
                <a:ea typeface="隶书" panose="02010509060101010101" pitchFamily="49" charset="-122"/>
              </a:rPr>
              <a:t>{     	</a:t>
            </a:r>
            <a:r>
              <a:rPr lang="en-US" altLang="zh-CN" sz="2800" b="1" dirty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anose="02010509060101010101" pitchFamily="49" charset="-122"/>
              </a:rPr>
              <a:t>执行</a:t>
            </a:r>
            <a:r>
              <a:rPr lang="en-US" altLang="zh-CN" sz="2800" dirty="0">
                <a:solidFill>
                  <a:schemeClr val="tx2"/>
                </a:solidFill>
                <a:ea typeface="隶书" panose="02010509060101010101" pitchFamily="49" charset="-122"/>
              </a:rPr>
              <a:t>n-1</a:t>
            </a:r>
            <a:r>
              <a:rPr lang="zh-CN" altLang="en-US" sz="2800" dirty="0">
                <a:solidFill>
                  <a:schemeClr val="tx2"/>
                </a:solidFill>
                <a:ea typeface="隶书" panose="02010509060101010101" pitchFamily="49" charset="-122"/>
              </a:rPr>
              <a:t>次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800" dirty="0">
                <a:ea typeface="隶书" panose="02010509060101010101" pitchFamily="49" charset="-122"/>
              </a:rPr>
              <a:t>          </a:t>
            </a:r>
            <a:r>
              <a:rPr lang="en-US" altLang="zh-CN" sz="2800" b="1" dirty="0">
                <a:ea typeface="隶书" panose="02010509060101010101" pitchFamily="49" charset="-122"/>
              </a:rPr>
              <a:t>for</a:t>
            </a:r>
            <a:r>
              <a:rPr lang="en-US" altLang="zh-CN" sz="2800" dirty="0">
                <a:ea typeface="隶书" panose="02010509060101010101" pitchFamily="49" charset="-122"/>
              </a:rPr>
              <a:t> ( j = 1</a:t>
            </a:r>
            <a:r>
              <a:rPr lang="en-US" altLang="zh-CN" sz="2800" b="1" dirty="0"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ea typeface="隶书" panose="02010509060101010101" pitchFamily="49" charset="-122"/>
              </a:rPr>
              <a:t> j &lt; m</a:t>
            </a:r>
            <a:r>
              <a:rPr lang="en-US" altLang="zh-CN" sz="2800" b="1" dirty="0"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ea typeface="隶书" panose="02010509060101010101" pitchFamily="49" charset="-122"/>
              </a:rPr>
              <a:t>j++</a:t>
            </a:r>
            <a:r>
              <a:rPr lang="en-US" altLang="zh-CN" sz="2800" dirty="0">
                <a:ea typeface="隶书" panose="02010509060101010101" pitchFamily="49" charset="-122"/>
              </a:rPr>
              <a:t>) 		</a:t>
            </a:r>
            <a:r>
              <a:rPr lang="en-US" altLang="zh-CN" sz="2800" b="1" dirty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anose="02010509060101010101" pitchFamily="49" charset="-122"/>
              </a:rPr>
              <a:t>数</a:t>
            </a:r>
            <a:r>
              <a:rPr lang="en-US" altLang="zh-CN" sz="2800" dirty="0">
                <a:solidFill>
                  <a:schemeClr val="tx2"/>
                </a:solidFill>
                <a:ea typeface="隶书" panose="02010509060101010101" pitchFamily="49" charset="-122"/>
              </a:rPr>
              <a:t>m-1</a:t>
            </a:r>
            <a:r>
              <a:rPr lang="zh-CN" altLang="en-US" sz="2800" dirty="0">
                <a:solidFill>
                  <a:schemeClr val="tx2"/>
                </a:solidFill>
                <a:ea typeface="隶书" panose="02010509060101010101" pitchFamily="49" charset="-122"/>
              </a:rPr>
              <a:t>个人</a:t>
            </a:r>
            <a:endParaRPr lang="zh-CN" altLang="en-US" sz="2800" dirty="0"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dirty="0">
                <a:ea typeface="隶书" panose="02010509060101010101" pitchFamily="49" charset="-122"/>
              </a:rPr>
              <a:t>              </a:t>
            </a:r>
            <a:r>
              <a:rPr lang="en-US" altLang="zh-CN" sz="2800" b="1" dirty="0"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ea typeface="隶书" panose="02010509060101010101" pitchFamily="49" charset="-122"/>
              </a:rPr>
              <a:t> pre = p</a:t>
            </a:r>
            <a:r>
              <a:rPr lang="en-US" altLang="zh-CN" sz="2800" b="1" dirty="0"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ea typeface="隶书" panose="02010509060101010101" pitchFamily="49" charset="-122"/>
              </a:rPr>
              <a:t>  p = 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ea typeface="隶书" panose="02010509060101010101" pitchFamily="49" charset="-122"/>
              </a:rPr>
              <a:t>          </a:t>
            </a:r>
            <a:r>
              <a:rPr lang="en-US" altLang="zh-CN" sz="2800" b="1" dirty="0" err="1">
                <a:ea typeface="隶书" panose="02010509060101010101" pitchFamily="49" charset="-122"/>
              </a:rPr>
              <a:t>cout</a:t>
            </a:r>
            <a:r>
              <a:rPr lang="en-US" altLang="zh-CN" sz="2800" b="1" dirty="0">
                <a:ea typeface="隶书" panose="02010509060101010101" pitchFamily="49" charset="-122"/>
              </a:rPr>
              <a:t> &lt;&lt;</a:t>
            </a:r>
            <a:r>
              <a:rPr lang="en-US" altLang="zh-CN" sz="2800" dirty="0">
                <a:ea typeface="隶书" panose="02010509060101010101" pitchFamily="49" charset="-122"/>
              </a:rPr>
              <a:t> “</a:t>
            </a:r>
            <a:r>
              <a:rPr lang="zh-CN" altLang="en-US" sz="2800" dirty="0">
                <a:ea typeface="隶书" panose="02010509060101010101" pitchFamily="49" charset="-122"/>
              </a:rPr>
              <a:t>出列的人是” </a:t>
            </a:r>
            <a:r>
              <a:rPr lang="en-US" altLang="zh-CN" sz="2800" b="1" dirty="0">
                <a:ea typeface="隶书" panose="02010509060101010101" pitchFamily="49" charset="-122"/>
              </a:rPr>
              <a:t>&lt;&lt;</a:t>
            </a:r>
            <a:r>
              <a:rPr lang="en-US" altLang="zh-CN" sz="2800" dirty="0">
                <a:ea typeface="隶书" panose="02010509060101010101" pitchFamily="49" charset="-122"/>
              </a:rPr>
              <a:t> 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ea typeface="隶书" panose="02010509060101010101" pitchFamily="49" charset="-122"/>
              </a:rPr>
              <a:t>data </a:t>
            </a:r>
            <a:r>
              <a:rPr lang="en-US" altLang="zh-CN" sz="2800" b="1" dirty="0">
                <a:ea typeface="隶书" panose="02010509060101010101" pitchFamily="49" charset="-122"/>
              </a:rPr>
              <a:t>&lt;&lt; </a:t>
            </a:r>
            <a:r>
              <a:rPr lang="en-US" altLang="zh-CN" sz="2800" b="1" dirty="0" err="1">
                <a:ea typeface="隶书" panose="02010509060101010101" pitchFamily="49" charset="-122"/>
              </a:rPr>
              <a:t>endl</a:t>
            </a:r>
            <a:r>
              <a:rPr lang="en-US" altLang="zh-CN" sz="2800" b="1" dirty="0"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ea typeface="隶书" panose="02010509060101010101" pitchFamily="49" charset="-122"/>
              </a:rPr>
              <a:t>    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  </a:t>
            </a:r>
            <a:r>
              <a:rPr lang="en-US" altLang="zh-CN" sz="2800" dirty="0" smtClean="0">
                <a:ea typeface="隶书" panose="02010509060101010101" pitchFamily="49" charset="-122"/>
              </a:rPr>
              <a:t>        </a:t>
            </a:r>
            <a:r>
              <a:rPr lang="en-US" altLang="zh-CN" sz="2800" dirty="0" smtClean="0">
                <a:ea typeface="隶书" panose="02010509060101010101" pitchFamily="49" charset="-122"/>
              </a:rPr>
              <a:t>pre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smtClean="0">
                <a:ea typeface="隶书" panose="02010509060101010101" pitchFamily="49" charset="-122"/>
              </a:rPr>
              <a:t>link = p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smtClean="0">
                <a:ea typeface="隶书" panose="02010509060101010101" pitchFamily="49" charset="-122"/>
              </a:rPr>
              <a:t>link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  delete</a:t>
            </a:r>
            <a:r>
              <a:rPr lang="en-US" altLang="zh-CN" sz="2800" dirty="0" smtClean="0">
                <a:ea typeface="隶书" panose="02010509060101010101" pitchFamily="49" charset="-122"/>
              </a:rPr>
              <a:t> p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     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anose="02010509060101010101" pitchFamily="49" charset="-122"/>
              </a:rPr>
              <a:t>删去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隶书" panose="02010509060101010101" pitchFamily="49" charset="-122"/>
              </a:rPr>
              <a:t>          </a:t>
            </a:r>
            <a:r>
              <a:rPr lang="en-US" altLang="zh-CN" sz="2800" dirty="0" smtClean="0">
                <a:ea typeface="隶书" panose="02010509060101010101" pitchFamily="49" charset="-122"/>
              </a:rPr>
              <a:t>p = pre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smtClean="0">
                <a:ea typeface="隶书" panose="02010509060101010101" pitchFamily="49" charset="-122"/>
              </a:rPr>
              <a:t>link</a:t>
            </a:r>
            <a:r>
              <a:rPr lang="en-US" altLang="zh-CN" sz="2800" b="1" dirty="0" smtClean="0">
                <a:ea typeface="隶书" panose="02010509060101010101" pitchFamily="49" charset="-122"/>
              </a:rPr>
              <a:t>;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  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dirty="0" smtClean="0">
                <a:ea typeface="隶书" panose="02010509060101010101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隶书" panose="02010509060101010101" pitchFamily="49" charset="-122"/>
              </a:rPr>
              <a:t>     </a:t>
            </a:r>
          </a:p>
        </p:txBody>
      </p:sp>
      <p:sp>
        <p:nvSpPr>
          <p:cNvPr id="1638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285DC5D-941D-4820-B5A2-838E5BE59CC1}" type="slidenum">
              <a:rPr lang="en-US" altLang="zh-CN" sz="1400"/>
              <a:pPr algn="ctr" eaLnBrk="1" hangingPunct="1"/>
              <a:t>36</a:t>
            </a:fld>
            <a:endParaRPr lang="en-US" altLang="zh-CN" sz="1400"/>
          </a:p>
        </p:txBody>
      </p:sp>
      <p:sp>
        <p:nvSpPr>
          <p:cNvPr id="16388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27988" y="6127750"/>
            <a:ext cx="609600" cy="381000"/>
          </a:xfrm>
          <a:prstGeom prst="actionButtonBackPrevious">
            <a:avLst/>
          </a:prstGeom>
          <a:solidFill>
            <a:srgbClr val="C0C0C0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60400"/>
            <a:ext cx="7696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双向链表 </a:t>
            </a:r>
            <a:r>
              <a:rPr lang="en-US" altLang="zh-CN" sz="4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(Doubly Linked List)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73200"/>
            <a:ext cx="7924800" cy="4953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双向链表是指在前驱和后继方向都能游历（遍历）的线性链表。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双向链表每个结点结构：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仿宋_GB2312" pitchFamily="49" charset="-122"/>
              </a:rPr>
              <a:t>        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双向链表通常采用带表头结点的循环链表形式。</a:t>
            </a: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26B49F0-5134-4B7F-90B7-A4222CED14DD}" type="slidenum">
              <a:rPr lang="en-US" altLang="zh-CN" sz="1400"/>
              <a:pPr algn="ctr" eaLnBrk="1" hangingPunct="1"/>
              <a:t>37</a:t>
            </a:fld>
            <a:endParaRPr lang="en-US" altLang="zh-CN" sz="1400"/>
          </a:p>
        </p:txBody>
      </p:sp>
      <p:grpSp>
        <p:nvGrpSpPr>
          <p:cNvPr id="17413" name="Group 11"/>
          <p:cNvGrpSpPr>
            <a:grpSpLocks/>
          </p:cNvGrpSpPr>
          <p:nvPr/>
        </p:nvGrpSpPr>
        <p:grpSpPr bwMode="auto">
          <a:xfrm>
            <a:off x="1905000" y="3365500"/>
            <a:ext cx="5184775" cy="1428750"/>
            <a:chOff x="1200" y="2016"/>
            <a:chExt cx="3266" cy="900"/>
          </a:xfrm>
        </p:grpSpPr>
        <p:sp>
          <p:nvSpPr>
            <p:cNvPr id="17414" name="Rectangle 4" descr="羊皮纸"/>
            <p:cNvSpPr>
              <a:spLocks noChangeArrowheads="1"/>
            </p:cNvSpPr>
            <p:nvPr/>
          </p:nvSpPr>
          <p:spPr bwMode="auto">
            <a:xfrm>
              <a:off x="1248" y="2112"/>
              <a:ext cx="3168" cy="38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15" name="Line 5"/>
            <p:cNvSpPr>
              <a:spLocks noChangeShapeType="1"/>
            </p:cNvSpPr>
            <p:nvPr/>
          </p:nvSpPr>
          <p:spPr bwMode="auto">
            <a:xfrm>
              <a:off x="230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" name="Line 6"/>
            <p:cNvSpPr>
              <a:spLocks noChangeShapeType="1"/>
            </p:cNvSpPr>
            <p:nvPr/>
          </p:nvSpPr>
          <p:spPr bwMode="auto">
            <a:xfrm flipV="1">
              <a:off x="2304" y="20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7" name="Line 7"/>
            <p:cNvSpPr>
              <a:spLocks noChangeShapeType="1"/>
            </p:cNvSpPr>
            <p:nvPr/>
          </p:nvSpPr>
          <p:spPr bwMode="auto">
            <a:xfrm>
              <a:off x="3312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Line 8"/>
            <p:cNvSpPr>
              <a:spLocks noChangeShapeType="1"/>
            </p:cNvSpPr>
            <p:nvPr/>
          </p:nvSpPr>
          <p:spPr bwMode="auto">
            <a:xfrm flipV="1">
              <a:off x="3312" y="20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53" name="Text Box 9"/>
            <p:cNvSpPr txBox="1">
              <a:spLocks noChangeArrowheads="1"/>
            </p:cNvSpPr>
            <p:nvPr/>
          </p:nvSpPr>
          <p:spPr bwMode="auto">
            <a:xfrm>
              <a:off x="1200" y="2551"/>
              <a:ext cx="32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solidFill>
                    <a:schemeClr val="hlink"/>
                  </a:solidFill>
                  <a:latin typeface="Times New Roman" charset="0"/>
                  <a:ea typeface="隶书" pitchFamily="49" charset="-122"/>
                </a:rPr>
                <a:t>前驱方向</a:t>
              </a: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仿宋_GB2312" pitchFamily="49" charset="-122"/>
                </a:rPr>
                <a:t> </a:t>
              </a: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仿宋_GB2312" pitchFamily="49" charset="-122"/>
                  <a:sym typeface="Wingdings" pitchFamily="2" charset="2"/>
                </a:rPr>
                <a:t>          </a:t>
              </a:r>
              <a:r>
                <a:rPr lang="zh-CN" altLang="en-US" sz="3200">
                  <a:solidFill>
                    <a:schemeClr val="hlink"/>
                  </a:solidFill>
                  <a:latin typeface="Times New Roman" charset="0"/>
                  <a:ea typeface="隶书" pitchFamily="49" charset="-122"/>
                  <a:sym typeface="Wingdings" pitchFamily="2" charset="2"/>
                </a:rPr>
                <a:t>后继方向</a:t>
              </a:r>
              <a:endParaRPr lang="zh-CN" altLang="en-US" sz="2800">
                <a:solidFill>
                  <a:schemeClr val="hlink"/>
                </a:solidFill>
                <a:latin typeface="Times New Roman" charset="0"/>
                <a:ea typeface="隶书" pitchFamily="49" charset="-122"/>
                <a:sym typeface="Wingdings" pitchFamily="2" charset="2"/>
              </a:endParaRPr>
            </a:p>
          </p:txBody>
        </p:sp>
        <p:sp>
          <p:nvSpPr>
            <p:cNvPr id="313354" name="Text Box 10"/>
            <p:cNvSpPr txBox="1">
              <a:spLocks noChangeArrowheads="1"/>
            </p:cNvSpPr>
            <p:nvPr/>
          </p:nvSpPr>
          <p:spPr bwMode="auto">
            <a:xfrm>
              <a:off x="1480" y="2112"/>
              <a:ext cx="2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仿宋_GB2312" pitchFamily="49" charset="-122"/>
                </a:rPr>
                <a:t>lLink        data        rLink</a:t>
              </a:r>
              <a:endParaRPr lang="en-US" altLang="zh-CN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  <a:sym typeface="Wingdings" pitchFamily="2" charset="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2628900"/>
            <a:ext cx="8229600" cy="121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800080"/>
              </a:buClr>
              <a:buSzPct val="50000"/>
              <a:defRPr/>
            </a:pPr>
            <a:r>
              <a:rPr lang="zh-CN" altLang="en-US" sz="28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结点指向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/>
            </a:r>
            <a:b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</a:b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p == p</a:t>
            </a:r>
            <a:r>
              <a:rPr lang="en-US" altLang="zh-CN" sz="28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lLink</a:t>
            </a:r>
            <a:r>
              <a:rPr lang="en-US" altLang="zh-CN" sz="28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rLink == p</a:t>
            </a:r>
            <a:r>
              <a:rPr lang="en-US" altLang="zh-CN" sz="28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rLink</a:t>
            </a:r>
            <a:r>
              <a:rPr lang="en-US" altLang="zh-CN" sz="28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lLink</a:t>
            </a:r>
            <a:endParaRPr lang="en-US" altLang="zh-CN" sz="2800" smtClean="0">
              <a:ea typeface="仿宋_GB2312" pitchFamily="49" charset="-122"/>
            </a:endParaRPr>
          </a:p>
        </p:txBody>
      </p:sp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BCFDB34-2F2C-4868-BBCC-07785CD5F3A4}" type="slidenum">
              <a:rPr lang="en-US" altLang="zh-CN" sz="1400"/>
              <a:pPr algn="ctr" eaLnBrk="1" hangingPunct="1"/>
              <a:t>38</a:t>
            </a:fld>
            <a:endParaRPr lang="en-US" altLang="zh-CN" sz="1400"/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2209800" y="1914525"/>
            <a:ext cx="5721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3000" u="sng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非空表</a:t>
            </a:r>
            <a:r>
              <a:rPr lang="zh-CN" altLang="en-US" sz="3000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	             </a:t>
            </a:r>
            <a:r>
              <a:rPr lang="zh-CN" altLang="en-US" sz="3000" u="sng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空表</a:t>
            </a:r>
            <a:endParaRPr lang="zh-CN" altLang="en-US" sz="300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grpSp>
        <p:nvGrpSpPr>
          <p:cNvPr id="18437" name="Group 86"/>
          <p:cNvGrpSpPr>
            <a:grpSpLocks/>
          </p:cNvGrpSpPr>
          <p:nvPr/>
        </p:nvGrpSpPr>
        <p:grpSpPr bwMode="auto">
          <a:xfrm>
            <a:off x="914400" y="3840163"/>
            <a:ext cx="6934200" cy="2103437"/>
            <a:chOff x="576" y="2419"/>
            <a:chExt cx="4368" cy="1325"/>
          </a:xfrm>
        </p:grpSpPr>
        <p:sp>
          <p:nvSpPr>
            <p:cNvPr id="18489" name="Rectangle 4" descr="羊皮纸"/>
            <p:cNvSpPr>
              <a:spLocks noChangeArrowheads="1"/>
            </p:cNvSpPr>
            <p:nvPr/>
          </p:nvSpPr>
          <p:spPr bwMode="auto">
            <a:xfrm>
              <a:off x="1056" y="2880"/>
              <a:ext cx="76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0" name="Line 5"/>
            <p:cNvSpPr>
              <a:spLocks noChangeShapeType="1"/>
            </p:cNvSpPr>
            <p:nvPr/>
          </p:nvSpPr>
          <p:spPr bwMode="auto">
            <a:xfrm>
              <a:off x="1296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1" name="Line 6"/>
            <p:cNvSpPr>
              <a:spLocks noChangeShapeType="1"/>
            </p:cNvSpPr>
            <p:nvPr/>
          </p:nvSpPr>
          <p:spPr bwMode="auto">
            <a:xfrm>
              <a:off x="1584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2" name="Line 7"/>
            <p:cNvSpPr>
              <a:spLocks noChangeShapeType="1"/>
            </p:cNvSpPr>
            <p:nvPr/>
          </p:nvSpPr>
          <p:spPr bwMode="auto">
            <a:xfrm flipV="1">
              <a:off x="1296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3" name="Line 8"/>
            <p:cNvSpPr>
              <a:spLocks noChangeShapeType="1"/>
            </p:cNvSpPr>
            <p:nvPr/>
          </p:nvSpPr>
          <p:spPr bwMode="auto">
            <a:xfrm flipV="1">
              <a:off x="1584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4" name="Rectangle 9" descr="羊皮纸"/>
            <p:cNvSpPr>
              <a:spLocks noChangeArrowheads="1"/>
            </p:cNvSpPr>
            <p:nvPr/>
          </p:nvSpPr>
          <p:spPr bwMode="auto">
            <a:xfrm>
              <a:off x="2352" y="2880"/>
              <a:ext cx="76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5" name="Line 10"/>
            <p:cNvSpPr>
              <a:spLocks noChangeShapeType="1"/>
            </p:cNvSpPr>
            <p:nvPr/>
          </p:nvSpPr>
          <p:spPr bwMode="auto">
            <a:xfrm>
              <a:off x="2592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6" name="Line 11"/>
            <p:cNvSpPr>
              <a:spLocks noChangeShapeType="1"/>
            </p:cNvSpPr>
            <p:nvPr/>
          </p:nvSpPr>
          <p:spPr bwMode="auto">
            <a:xfrm>
              <a:off x="2880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7" name="Line 12"/>
            <p:cNvSpPr>
              <a:spLocks noChangeShapeType="1"/>
            </p:cNvSpPr>
            <p:nvPr/>
          </p:nvSpPr>
          <p:spPr bwMode="auto">
            <a:xfrm flipV="1">
              <a:off x="2592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8" name="Line 13"/>
            <p:cNvSpPr>
              <a:spLocks noChangeShapeType="1"/>
            </p:cNvSpPr>
            <p:nvPr/>
          </p:nvSpPr>
          <p:spPr bwMode="auto">
            <a:xfrm flipV="1">
              <a:off x="2880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9" name="Rectangle 14" descr="羊皮纸"/>
            <p:cNvSpPr>
              <a:spLocks noChangeArrowheads="1"/>
            </p:cNvSpPr>
            <p:nvPr/>
          </p:nvSpPr>
          <p:spPr bwMode="auto">
            <a:xfrm>
              <a:off x="3648" y="2880"/>
              <a:ext cx="76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00" name="Line 15"/>
            <p:cNvSpPr>
              <a:spLocks noChangeShapeType="1"/>
            </p:cNvSpPr>
            <p:nvPr/>
          </p:nvSpPr>
          <p:spPr bwMode="auto">
            <a:xfrm>
              <a:off x="3888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1" name="Line 16"/>
            <p:cNvSpPr>
              <a:spLocks noChangeShapeType="1"/>
            </p:cNvSpPr>
            <p:nvPr/>
          </p:nvSpPr>
          <p:spPr bwMode="auto">
            <a:xfrm>
              <a:off x="4176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2" name="Line 17"/>
            <p:cNvSpPr>
              <a:spLocks noChangeShapeType="1"/>
            </p:cNvSpPr>
            <p:nvPr/>
          </p:nvSpPr>
          <p:spPr bwMode="auto">
            <a:xfrm flipV="1">
              <a:off x="3888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3" name="Line 18"/>
            <p:cNvSpPr>
              <a:spLocks noChangeShapeType="1"/>
            </p:cNvSpPr>
            <p:nvPr/>
          </p:nvSpPr>
          <p:spPr bwMode="auto">
            <a:xfrm flipV="1">
              <a:off x="4176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4" name="Line 19"/>
            <p:cNvSpPr>
              <a:spLocks noChangeShapeType="1"/>
            </p:cNvSpPr>
            <p:nvPr/>
          </p:nvSpPr>
          <p:spPr bwMode="auto">
            <a:xfrm>
              <a:off x="1872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5" name="Line 20"/>
            <p:cNvSpPr>
              <a:spLocks noChangeShapeType="1"/>
            </p:cNvSpPr>
            <p:nvPr/>
          </p:nvSpPr>
          <p:spPr bwMode="auto">
            <a:xfrm>
              <a:off x="576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6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7" name="Line 22"/>
            <p:cNvSpPr>
              <a:spLocks noChangeShapeType="1"/>
            </p:cNvSpPr>
            <p:nvPr/>
          </p:nvSpPr>
          <p:spPr bwMode="auto">
            <a:xfrm>
              <a:off x="4464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8" name="Line 23"/>
            <p:cNvSpPr>
              <a:spLocks noChangeShapeType="1"/>
            </p:cNvSpPr>
            <p:nvPr/>
          </p:nvSpPr>
          <p:spPr bwMode="auto">
            <a:xfrm>
              <a:off x="576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9" name="Line 24"/>
            <p:cNvSpPr>
              <a:spLocks noChangeShapeType="1"/>
            </p:cNvSpPr>
            <p:nvPr/>
          </p:nvSpPr>
          <p:spPr bwMode="auto">
            <a:xfrm>
              <a:off x="1872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0" name="Line 25"/>
            <p:cNvSpPr>
              <a:spLocks noChangeShapeType="1"/>
            </p:cNvSpPr>
            <p:nvPr/>
          </p:nvSpPr>
          <p:spPr bwMode="auto">
            <a:xfrm>
              <a:off x="3168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1" name="Line 26"/>
            <p:cNvSpPr>
              <a:spLocks noChangeShapeType="1"/>
            </p:cNvSpPr>
            <p:nvPr/>
          </p:nvSpPr>
          <p:spPr bwMode="auto">
            <a:xfrm>
              <a:off x="4464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2" name="Line 27"/>
            <p:cNvSpPr>
              <a:spLocks noChangeShapeType="1"/>
            </p:cNvSpPr>
            <p:nvPr/>
          </p:nvSpPr>
          <p:spPr bwMode="auto">
            <a:xfrm flipV="1">
              <a:off x="1200" y="3216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3" name="Line 28"/>
            <p:cNvSpPr>
              <a:spLocks noChangeShapeType="1"/>
            </p:cNvSpPr>
            <p:nvPr/>
          </p:nvSpPr>
          <p:spPr bwMode="auto">
            <a:xfrm flipV="1">
              <a:off x="2496" y="3216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4" name="Line 29"/>
            <p:cNvSpPr>
              <a:spLocks noChangeShapeType="1"/>
            </p:cNvSpPr>
            <p:nvPr/>
          </p:nvSpPr>
          <p:spPr bwMode="auto">
            <a:xfrm flipV="1">
              <a:off x="3792" y="3216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5" name="Text Box 30"/>
            <p:cNvSpPr txBox="1">
              <a:spLocks noChangeArrowheads="1"/>
            </p:cNvSpPr>
            <p:nvPr/>
          </p:nvSpPr>
          <p:spPr bwMode="auto">
            <a:xfrm>
              <a:off x="864" y="3379"/>
              <a:ext cx="11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800080"/>
                  </a:solidFill>
                </a:rPr>
                <a:t>p</a:t>
              </a:r>
              <a:r>
                <a:rPr lang="en-US" altLang="zh-CN" sz="3200">
                  <a:solidFill>
                    <a:srgbClr val="800080"/>
                  </a:solidFill>
                  <a:latin typeface="楷体_GB2312" pitchFamily="49" charset="-122"/>
                  <a:ea typeface="楷体_GB2312" pitchFamily="49" charset="-122"/>
                </a:rPr>
                <a:t>-&gt;</a:t>
              </a:r>
              <a:r>
                <a:rPr lang="en-US" altLang="zh-CN" sz="3200">
                  <a:solidFill>
                    <a:srgbClr val="800080"/>
                  </a:solidFill>
                </a:rPr>
                <a:t>lLink</a:t>
              </a:r>
            </a:p>
          </p:txBody>
        </p:sp>
        <p:sp>
          <p:nvSpPr>
            <p:cNvPr id="18516" name="Text Box 31"/>
            <p:cNvSpPr txBox="1">
              <a:spLocks noChangeArrowheads="1"/>
            </p:cNvSpPr>
            <p:nvPr/>
          </p:nvSpPr>
          <p:spPr bwMode="auto">
            <a:xfrm>
              <a:off x="3540" y="3379"/>
              <a:ext cx="13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800080"/>
                  </a:solidFill>
                </a:rPr>
                <a:t>p</a:t>
              </a:r>
              <a:r>
                <a:rPr lang="en-US" altLang="zh-CN" sz="3200">
                  <a:solidFill>
                    <a:srgbClr val="800080"/>
                  </a:solidFill>
                  <a:latin typeface="楷体_GB2312" pitchFamily="49" charset="-122"/>
                  <a:ea typeface="楷体_GB2312" pitchFamily="49" charset="-122"/>
                </a:rPr>
                <a:t>-&gt;</a:t>
              </a:r>
              <a:r>
                <a:rPr lang="en-US" altLang="zh-CN" sz="3200">
                  <a:solidFill>
                    <a:srgbClr val="800080"/>
                  </a:solidFill>
                </a:rPr>
                <a:t>rLink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  <p:sp>
          <p:nvSpPr>
            <p:cNvPr id="18517" name="Text Box 32"/>
            <p:cNvSpPr txBox="1">
              <a:spLocks noChangeArrowheads="1"/>
            </p:cNvSpPr>
            <p:nvPr/>
          </p:nvSpPr>
          <p:spPr bwMode="auto">
            <a:xfrm>
              <a:off x="2388" y="3379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800080"/>
                  </a:solidFill>
                </a:rPr>
                <a:t>p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  <p:sp>
          <p:nvSpPr>
            <p:cNvPr id="18518" name="Text Box 33"/>
            <p:cNvSpPr txBox="1">
              <a:spLocks noChangeArrowheads="1"/>
            </p:cNvSpPr>
            <p:nvPr/>
          </p:nvSpPr>
          <p:spPr bwMode="auto">
            <a:xfrm>
              <a:off x="3492" y="2419"/>
              <a:ext cx="7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800080"/>
                  </a:solidFill>
                </a:rPr>
                <a:t>lLink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  <p:sp>
          <p:nvSpPr>
            <p:cNvPr id="18519" name="Text Box 34"/>
            <p:cNvSpPr txBox="1">
              <a:spLocks noChangeArrowheads="1"/>
            </p:cNvSpPr>
            <p:nvPr/>
          </p:nvSpPr>
          <p:spPr bwMode="auto">
            <a:xfrm>
              <a:off x="1440" y="2419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800080"/>
                  </a:solidFill>
                </a:rPr>
                <a:t>rLink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</p:grpSp>
      <p:grpSp>
        <p:nvGrpSpPr>
          <p:cNvPr id="18438" name="Group 85"/>
          <p:cNvGrpSpPr>
            <a:grpSpLocks/>
          </p:cNvGrpSpPr>
          <p:nvPr/>
        </p:nvGrpSpPr>
        <p:grpSpPr bwMode="auto">
          <a:xfrm>
            <a:off x="457200" y="850900"/>
            <a:ext cx="7848600" cy="990600"/>
            <a:chOff x="288" y="384"/>
            <a:chExt cx="4944" cy="624"/>
          </a:xfrm>
        </p:grpSpPr>
        <p:sp>
          <p:nvSpPr>
            <p:cNvPr id="18439" name="Rectangle 35" descr="羊皮纸"/>
            <p:cNvSpPr>
              <a:spLocks noChangeArrowheads="1"/>
            </p:cNvSpPr>
            <p:nvPr/>
          </p:nvSpPr>
          <p:spPr bwMode="auto">
            <a:xfrm>
              <a:off x="960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0" name="Line 36"/>
            <p:cNvSpPr>
              <a:spLocks noChangeShapeType="1"/>
            </p:cNvSpPr>
            <p:nvPr/>
          </p:nvSpPr>
          <p:spPr bwMode="auto">
            <a:xfrm>
              <a:off x="1104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Line 37"/>
            <p:cNvSpPr>
              <a:spLocks noChangeShapeType="1"/>
            </p:cNvSpPr>
            <p:nvPr/>
          </p:nvSpPr>
          <p:spPr bwMode="auto">
            <a:xfrm>
              <a:off x="1392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Line 38"/>
            <p:cNvSpPr>
              <a:spLocks noChangeShapeType="1"/>
            </p:cNvSpPr>
            <p:nvPr/>
          </p:nvSpPr>
          <p:spPr bwMode="auto">
            <a:xfrm flipV="1">
              <a:off x="1104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Line 39"/>
            <p:cNvSpPr>
              <a:spLocks noChangeShapeType="1"/>
            </p:cNvSpPr>
            <p:nvPr/>
          </p:nvSpPr>
          <p:spPr bwMode="auto">
            <a:xfrm flipV="1">
              <a:off x="1392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Rectangle 40" descr="羊皮纸"/>
            <p:cNvSpPr>
              <a:spLocks noChangeArrowheads="1"/>
            </p:cNvSpPr>
            <p:nvPr/>
          </p:nvSpPr>
          <p:spPr bwMode="auto">
            <a:xfrm>
              <a:off x="1776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5" name="Line 41"/>
            <p:cNvSpPr>
              <a:spLocks noChangeShapeType="1"/>
            </p:cNvSpPr>
            <p:nvPr/>
          </p:nvSpPr>
          <p:spPr bwMode="auto">
            <a:xfrm>
              <a:off x="1920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Line 42"/>
            <p:cNvSpPr>
              <a:spLocks noChangeShapeType="1"/>
            </p:cNvSpPr>
            <p:nvPr/>
          </p:nvSpPr>
          <p:spPr bwMode="auto">
            <a:xfrm>
              <a:off x="2208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Line 43"/>
            <p:cNvSpPr>
              <a:spLocks noChangeShapeType="1"/>
            </p:cNvSpPr>
            <p:nvPr/>
          </p:nvSpPr>
          <p:spPr bwMode="auto">
            <a:xfrm flipV="1">
              <a:off x="1920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44"/>
            <p:cNvSpPr>
              <a:spLocks noChangeShapeType="1"/>
            </p:cNvSpPr>
            <p:nvPr/>
          </p:nvSpPr>
          <p:spPr bwMode="auto">
            <a:xfrm flipV="1">
              <a:off x="2208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Rectangle 45" descr="羊皮纸"/>
            <p:cNvSpPr>
              <a:spLocks noChangeArrowheads="1"/>
            </p:cNvSpPr>
            <p:nvPr/>
          </p:nvSpPr>
          <p:spPr bwMode="auto">
            <a:xfrm>
              <a:off x="2832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0" name="Line 46"/>
            <p:cNvSpPr>
              <a:spLocks noChangeShapeType="1"/>
            </p:cNvSpPr>
            <p:nvPr/>
          </p:nvSpPr>
          <p:spPr bwMode="auto">
            <a:xfrm>
              <a:off x="2976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47"/>
            <p:cNvSpPr>
              <a:spLocks noChangeShapeType="1"/>
            </p:cNvSpPr>
            <p:nvPr/>
          </p:nvSpPr>
          <p:spPr bwMode="auto">
            <a:xfrm>
              <a:off x="3264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48"/>
            <p:cNvSpPr>
              <a:spLocks noChangeShapeType="1"/>
            </p:cNvSpPr>
            <p:nvPr/>
          </p:nvSpPr>
          <p:spPr bwMode="auto">
            <a:xfrm flipV="1">
              <a:off x="2976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49"/>
            <p:cNvSpPr>
              <a:spLocks noChangeShapeType="1"/>
            </p:cNvSpPr>
            <p:nvPr/>
          </p:nvSpPr>
          <p:spPr bwMode="auto">
            <a:xfrm flipV="1">
              <a:off x="3264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Rectangle 50" descr="羊皮纸"/>
            <p:cNvSpPr>
              <a:spLocks noChangeArrowheads="1"/>
            </p:cNvSpPr>
            <p:nvPr/>
          </p:nvSpPr>
          <p:spPr bwMode="auto">
            <a:xfrm>
              <a:off x="4416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5" name="Line 51"/>
            <p:cNvSpPr>
              <a:spLocks noChangeShapeType="1"/>
            </p:cNvSpPr>
            <p:nvPr/>
          </p:nvSpPr>
          <p:spPr bwMode="auto">
            <a:xfrm>
              <a:off x="4560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52"/>
            <p:cNvSpPr>
              <a:spLocks noChangeShapeType="1"/>
            </p:cNvSpPr>
            <p:nvPr/>
          </p:nvSpPr>
          <p:spPr bwMode="auto">
            <a:xfrm>
              <a:off x="4848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Line 53"/>
            <p:cNvSpPr>
              <a:spLocks noChangeShapeType="1"/>
            </p:cNvSpPr>
            <p:nvPr/>
          </p:nvSpPr>
          <p:spPr bwMode="auto">
            <a:xfrm flipV="1">
              <a:off x="4560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Line 54"/>
            <p:cNvSpPr>
              <a:spLocks noChangeShapeType="1"/>
            </p:cNvSpPr>
            <p:nvPr/>
          </p:nvSpPr>
          <p:spPr bwMode="auto">
            <a:xfrm flipV="1">
              <a:off x="4848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Line 55"/>
            <p:cNvSpPr>
              <a:spLocks noChangeShapeType="1"/>
            </p:cNvSpPr>
            <p:nvPr/>
          </p:nvSpPr>
          <p:spPr bwMode="auto">
            <a:xfrm>
              <a:off x="768" y="72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Line 56"/>
            <p:cNvSpPr>
              <a:spLocks noChangeShapeType="1"/>
            </p:cNvSpPr>
            <p:nvPr/>
          </p:nvSpPr>
          <p:spPr bwMode="auto">
            <a:xfrm>
              <a:off x="15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Line 57"/>
            <p:cNvSpPr>
              <a:spLocks noChangeShapeType="1"/>
            </p:cNvSpPr>
            <p:nvPr/>
          </p:nvSpPr>
          <p:spPr bwMode="auto">
            <a:xfrm>
              <a:off x="2400" y="672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58"/>
            <p:cNvSpPr>
              <a:spLocks noChangeShapeType="1"/>
            </p:cNvSpPr>
            <p:nvPr/>
          </p:nvSpPr>
          <p:spPr bwMode="auto">
            <a:xfrm>
              <a:off x="2640" y="672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59"/>
            <p:cNvSpPr>
              <a:spLocks noChangeShapeType="1"/>
            </p:cNvSpPr>
            <p:nvPr/>
          </p:nvSpPr>
          <p:spPr bwMode="auto">
            <a:xfrm>
              <a:off x="3456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60"/>
            <p:cNvSpPr>
              <a:spLocks noChangeShapeType="1"/>
            </p:cNvSpPr>
            <p:nvPr/>
          </p:nvSpPr>
          <p:spPr bwMode="auto">
            <a:xfrm>
              <a:off x="4128" y="72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Line 61"/>
            <p:cNvSpPr>
              <a:spLocks noChangeShapeType="1"/>
            </p:cNvSpPr>
            <p:nvPr/>
          </p:nvSpPr>
          <p:spPr bwMode="auto">
            <a:xfrm>
              <a:off x="4224" y="62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62"/>
            <p:cNvSpPr>
              <a:spLocks noChangeShapeType="1"/>
            </p:cNvSpPr>
            <p:nvPr/>
          </p:nvSpPr>
          <p:spPr bwMode="auto">
            <a:xfrm>
              <a:off x="816" y="624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63"/>
            <p:cNvSpPr>
              <a:spLocks noChangeShapeType="1"/>
            </p:cNvSpPr>
            <p:nvPr/>
          </p:nvSpPr>
          <p:spPr bwMode="auto">
            <a:xfrm>
              <a:off x="5040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Line 64"/>
            <p:cNvSpPr>
              <a:spLocks noChangeShapeType="1"/>
            </p:cNvSpPr>
            <p:nvPr/>
          </p:nvSpPr>
          <p:spPr bwMode="auto">
            <a:xfrm>
              <a:off x="2640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9" name="Line 65"/>
            <p:cNvSpPr>
              <a:spLocks noChangeShapeType="1"/>
            </p:cNvSpPr>
            <p:nvPr/>
          </p:nvSpPr>
          <p:spPr bwMode="auto">
            <a:xfrm>
              <a:off x="2400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0" name="Line 66"/>
            <p:cNvSpPr>
              <a:spLocks noChangeShapeType="1"/>
            </p:cNvSpPr>
            <p:nvPr/>
          </p:nvSpPr>
          <p:spPr bwMode="auto">
            <a:xfrm>
              <a:off x="1584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1" name="Line 67"/>
            <p:cNvSpPr>
              <a:spLocks noChangeShapeType="1"/>
            </p:cNvSpPr>
            <p:nvPr/>
          </p:nvSpPr>
          <p:spPr bwMode="auto">
            <a:xfrm flipH="1">
              <a:off x="816" y="816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Line 68"/>
            <p:cNvSpPr>
              <a:spLocks noChangeShapeType="1"/>
            </p:cNvSpPr>
            <p:nvPr/>
          </p:nvSpPr>
          <p:spPr bwMode="auto">
            <a:xfrm>
              <a:off x="816" y="816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Line 69"/>
            <p:cNvSpPr>
              <a:spLocks noChangeShapeType="1"/>
            </p:cNvSpPr>
            <p:nvPr/>
          </p:nvSpPr>
          <p:spPr bwMode="auto">
            <a:xfrm>
              <a:off x="816" y="1008"/>
              <a:ext cx="28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4" name="Line 70"/>
            <p:cNvSpPr>
              <a:spLocks noChangeShapeType="1"/>
            </p:cNvSpPr>
            <p:nvPr/>
          </p:nvSpPr>
          <p:spPr bwMode="auto">
            <a:xfrm>
              <a:off x="3648" y="76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Line 71"/>
            <p:cNvSpPr>
              <a:spLocks noChangeShapeType="1"/>
            </p:cNvSpPr>
            <p:nvPr/>
          </p:nvSpPr>
          <p:spPr bwMode="auto">
            <a:xfrm>
              <a:off x="816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Line 72"/>
            <p:cNvSpPr>
              <a:spLocks noChangeShapeType="1"/>
            </p:cNvSpPr>
            <p:nvPr/>
          </p:nvSpPr>
          <p:spPr bwMode="auto">
            <a:xfrm>
              <a:off x="816" y="384"/>
              <a:ext cx="28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7" name="Line 73"/>
            <p:cNvSpPr>
              <a:spLocks noChangeShapeType="1"/>
            </p:cNvSpPr>
            <p:nvPr/>
          </p:nvSpPr>
          <p:spPr bwMode="auto">
            <a:xfrm>
              <a:off x="3648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8" name="Line 74"/>
            <p:cNvSpPr>
              <a:spLocks noChangeShapeType="1"/>
            </p:cNvSpPr>
            <p:nvPr/>
          </p:nvSpPr>
          <p:spPr bwMode="auto">
            <a:xfrm flipH="1">
              <a:off x="3456" y="62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9" name="Line 75"/>
            <p:cNvSpPr>
              <a:spLocks noChangeShapeType="1"/>
            </p:cNvSpPr>
            <p:nvPr/>
          </p:nvSpPr>
          <p:spPr bwMode="auto">
            <a:xfrm>
              <a:off x="4224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0" name="Line 76"/>
            <p:cNvSpPr>
              <a:spLocks noChangeShapeType="1"/>
            </p:cNvSpPr>
            <p:nvPr/>
          </p:nvSpPr>
          <p:spPr bwMode="auto">
            <a:xfrm>
              <a:off x="5232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1" name="Line 77"/>
            <p:cNvSpPr>
              <a:spLocks noChangeShapeType="1"/>
            </p:cNvSpPr>
            <p:nvPr/>
          </p:nvSpPr>
          <p:spPr bwMode="auto">
            <a:xfrm flipH="1">
              <a:off x="5040" y="62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2" name="Line 78"/>
            <p:cNvSpPr>
              <a:spLocks noChangeShapeType="1"/>
            </p:cNvSpPr>
            <p:nvPr/>
          </p:nvSpPr>
          <p:spPr bwMode="auto">
            <a:xfrm>
              <a:off x="4224" y="384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3" name="Line 79"/>
            <p:cNvSpPr>
              <a:spLocks noChangeShapeType="1"/>
            </p:cNvSpPr>
            <p:nvPr/>
          </p:nvSpPr>
          <p:spPr bwMode="auto">
            <a:xfrm>
              <a:off x="4224" y="816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4" name="Line 80"/>
            <p:cNvSpPr>
              <a:spLocks noChangeShapeType="1"/>
            </p:cNvSpPr>
            <p:nvPr/>
          </p:nvSpPr>
          <p:spPr bwMode="auto">
            <a:xfrm>
              <a:off x="4224" y="1008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5" name="Line 81"/>
            <p:cNvSpPr>
              <a:spLocks noChangeShapeType="1"/>
            </p:cNvSpPr>
            <p:nvPr/>
          </p:nvSpPr>
          <p:spPr bwMode="auto">
            <a:xfrm>
              <a:off x="5232" y="76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6" name="Line 82"/>
            <p:cNvSpPr>
              <a:spLocks noChangeShapeType="1"/>
            </p:cNvSpPr>
            <p:nvPr/>
          </p:nvSpPr>
          <p:spPr bwMode="auto">
            <a:xfrm flipH="1">
              <a:off x="4224" y="81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7" name="Text Box 83"/>
            <p:cNvSpPr txBox="1">
              <a:spLocks noChangeArrowheads="1"/>
            </p:cNvSpPr>
            <p:nvPr/>
          </p:nvSpPr>
          <p:spPr bwMode="auto">
            <a:xfrm>
              <a:off x="288" y="52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18488" name="Text Box 84"/>
            <p:cNvSpPr txBox="1">
              <a:spLocks noChangeArrowheads="1"/>
            </p:cNvSpPr>
            <p:nvPr/>
          </p:nvSpPr>
          <p:spPr bwMode="auto">
            <a:xfrm>
              <a:off x="3662" y="52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67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双向循环链表类的定义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>
          <a:xfrm>
            <a:off x="690563" y="1239838"/>
            <a:ext cx="8229600" cy="53260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</a:t>
            </a:r>
            <a:r>
              <a:rPr lang="en-US" altLang="zh-CN" sz="2800" smtClean="0">
                <a:ea typeface="隶书" panose="02010509060101010101" pitchFamily="49" charset="-122"/>
              </a:rPr>
              <a:t> T&gt; </a:t>
            </a:r>
            <a:endParaRPr lang="en-US" altLang="zh-CN" sz="2800" b="1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struct</a:t>
            </a:r>
            <a:r>
              <a:rPr lang="en-US" altLang="zh-CN" sz="2800" smtClean="0">
                <a:ea typeface="隶书" panose="02010509060101010101" pitchFamily="49" charset="-122"/>
              </a:rPr>
              <a:t> DblNode </a:t>
            </a:r>
            <a:r>
              <a:rPr lang="en-US" altLang="zh-CN" sz="2800" b="1" smtClean="0">
                <a:ea typeface="隶书" panose="02010509060101010101" pitchFamily="49" charset="-122"/>
              </a:rPr>
              <a:t>{	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链表结点类定义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T data</a:t>
            </a:r>
            <a:r>
              <a:rPr lang="en-US" altLang="zh-CN" sz="2800" b="1" smtClean="0">
                <a:ea typeface="隶书" panose="02010509060101010101" pitchFamily="49" charset="-122"/>
              </a:rPr>
              <a:t>;		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链表结点数据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DblNode&lt;T&gt; *lLink, *rLink</a:t>
            </a:r>
            <a:r>
              <a:rPr lang="en-US" altLang="zh-CN" sz="2800" b="1" smtClean="0">
                <a:ea typeface="隶书" panose="02010509060101010101" pitchFamily="49" charset="-122"/>
              </a:rPr>
              <a:t>;	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前驱、后继指针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DblNode ( DblNode&lt;T&gt; *l = NULL,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DblNode&lt;T&gt; *r = NULL )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    { </a:t>
            </a:r>
            <a:r>
              <a:rPr lang="en-US" altLang="zh-CN" sz="2800" smtClean="0">
                <a:ea typeface="隶书" panose="02010509060101010101" pitchFamily="49" charset="-122"/>
              </a:rPr>
              <a:t>lLink = l</a:t>
            </a:r>
            <a:r>
              <a:rPr lang="en-US" altLang="zh-CN" sz="2800" b="1" smtClean="0">
                <a:ea typeface="隶书" panose="02010509060101010101" pitchFamily="49" charset="-122"/>
              </a:rPr>
              <a:t>; </a:t>
            </a:r>
            <a:r>
              <a:rPr lang="en-US" altLang="zh-CN" sz="2800" smtClean="0">
                <a:ea typeface="隶书" panose="02010509060101010101" pitchFamily="49" charset="-122"/>
              </a:rPr>
              <a:t> rLink = r</a:t>
            </a:r>
            <a:r>
              <a:rPr lang="en-US" altLang="zh-CN" sz="2800" b="1" smtClean="0">
                <a:ea typeface="隶书" panose="02010509060101010101" pitchFamily="49" charset="-122"/>
              </a:rPr>
              <a:t>; }      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DblNode ( T value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 DblNode&lt;T&gt; *l = NULL, DblNode&lt;T&gt; *r = NULL)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</a:t>
            </a:r>
            <a:r>
              <a:rPr lang="en-US" altLang="zh-CN" sz="2800" b="1" smtClean="0">
                <a:ea typeface="隶书" panose="02010509060101010101" pitchFamily="49" charset="-122"/>
              </a:rPr>
              <a:t>{ </a:t>
            </a:r>
            <a:r>
              <a:rPr lang="en-US" altLang="zh-CN" sz="2800" smtClean="0">
                <a:ea typeface="隶书" panose="02010509060101010101" pitchFamily="49" charset="-122"/>
              </a:rPr>
              <a:t>data = value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lLink = l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rLink = r</a:t>
            </a:r>
            <a:r>
              <a:rPr lang="en-US" altLang="zh-CN" sz="2800" b="1" smtClean="0">
                <a:ea typeface="隶书" panose="02010509060101010101" pitchFamily="49" charset="-122"/>
              </a:rPr>
              <a:t>; }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1945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5ED7E66-B5E2-4C67-A690-F6CF7FA432AC}" type="slidenum">
              <a:rPr lang="en-US" altLang="zh-CN" sz="1400"/>
              <a:pPr algn="ctr" eaLnBrk="1" hangingPunct="1"/>
              <a:t>39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65163" y="622300"/>
            <a:ext cx="8229600" cy="597058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void </a:t>
            </a:r>
            <a:r>
              <a:rPr lang="en-US" altLang="zh-CN" sz="2800">
                <a:ea typeface="隶书" panose="02010509060101010101" pitchFamily="49" charset="-122"/>
              </a:rPr>
              <a:t>inputFront (T endTag</a:t>
            </a:r>
            <a:r>
              <a:rPr lang="en-US" altLang="zh-CN" sz="2800" b="1">
                <a:ea typeface="隶书" panose="02010509060101010101" pitchFamily="49" charset="-122"/>
              </a:rPr>
              <a:t>, </a:t>
            </a:r>
            <a:r>
              <a:rPr lang="en-US" altLang="zh-CN" sz="2800">
                <a:ea typeface="隶书" panose="02010509060101010101" pitchFamily="49" charset="-122"/>
              </a:rPr>
              <a:t>List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&gt;&amp; </a:t>
            </a:r>
            <a:r>
              <a:rPr lang="en-US" altLang="zh-CN" sz="2800">
                <a:ea typeface="隶书" panose="02010509060101010101" pitchFamily="49" charset="-122"/>
              </a:rPr>
              <a:t>L)</a:t>
            </a:r>
            <a:r>
              <a:rPr lang="en-US" altLang="zh-CN" sz="2800" b="1"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 *</a:t>
            </a:r>
            <a:r>
              <a:rPr lang="en-US" altLang="zh-CN" sz="2800">
                <a:ea typeface="隶书" panose="02010509060101010101" pitchFamily="49" charset="-122"/>
              </a:rPr>
              <a:t>newNode</a:t>
            </a:r>
            <a:r>
              <a:rPr lang="en-US" altLang="zh-CN" sz="2800" b="1">
                <a:ea typeface="隶书" panose="02010509060101010101" pitchFamily="49" charset="-122"/>
              </a:rPr>
              <a:t>, *</a:t>
            </a:r>
            <a:r>
              <a:rPr lang="en-US" altLang="zh-CN" sz="2800">
                <a:ea typeface="隶书" panose="02010509060101010101" pitchFamily="49" charset="-122"/>
              </a:rPr>
              <a:t>newF</a:t>
            </a:r>
            <a:r>
              <a:rPr lang="en-US" altLang="zh-CN" sz="2800" b="1">
                <a:ea typeface="隶书" panose="02010509060101010101" pitchFamily="49" charset="-122"/>
              </a:rPr>
              <a:t>;  </a:t>
            </a:r>
            <a:r>
              <a:rPr lang="en-US" altLang="zh-CN" sz="2800">
                <a:ea typeface="隶书" panose="02010509060101010101" pitchFamily="49" charset="-122"/>
              </a:rPr>
              <a:t>E val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</a:t>
            </a:r>
            <a:r>
              <a:rPr lang="en-US" altLang="zh-CN" sz="2800">
                <a:ea typeface="隶书" panose="02010509060101010101" pitchFamily="49" charset="-122"/>
              </a:rPr>
              <a:t>newF =</a:t>
            </a:r>
            <a:r>
              <a:rPr lang="en-US" altLang="zh-CN" sz="2800" b="1">
                <a:ea typeface="隶书" panose="02010509060101010101" pitchFamily="49" charset="-122"/>
              </a:rPr>
              <a:t> new </a:t>
            </a:r>
            <a:r>
              <a:rPr lang="en-US" altLang="zh-CN" sz="2800"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 </a:t>
            </a:r>
            <a:r>
              <a:rPr lang="en-US" altLang="zh-CN" sz="2800">
                <a:ea typeface="隶书" panose="02010509060101010101" pitchFamily="49" charset="-122"/>
              </a:rPr>
              <a:t>L.setFirst (newF)</a:t>
            </a:r>
            <a:r>
              <a:rPr lang="en-US" altLang="zh-CN" sz="2800" b="1">
                <a:ea typeface="隶书" panose="02010509060101010101" pitchFamily="49" charset="-122"/>
              </a:rPr>
              <a:t>; 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first</a:t>
            </a:r>
            <a:r>
              <a:rPr lang="en-US" altLang="zh-CN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link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默认值为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NULL</a:t>
            </a:r>
            <a:r>
              <a:rPr lang="en-US" altLang="zh-CN" sz="2800" b="1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cin &gt;&gt; </a:t>
            </a:r>
            <a:r>
              <a:rPr lang="en-US" altLang="zh-CN" sz="2800">
                <a:ea typeface="隶书" panose="02010509060101010101" pitchFamily="49" charset="-122"/>
              </a:rPr>
              <a:t>val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while </a:t>
            </a:r>
            <a:r>
              <a:rPr lang="en-US" altLang="zh-CN" sz="2800">
                <a:ea typeface="隶书" panose="02010509060101010101" pitchFamily="49" charset="-122"/>
              </a:rPr>
              <a:t>(val != endTag)</a:t>
            </a:r>
            <a:r>
              <a:rPr lang="en-US" altLang="zh-CN" sz="2800" b="1"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ea typeface="隶书" panose="02010509060101010101" pitchFamily="49" charset="-122"/>
              </a:rPr>
              <a:t>newNode =</a:t>
            </a:r>
            <a:r>
              <a:rPr lang="en-US" altLang="zh-CN" sz="2800" b="1">
                <a:ea typeface="隶书" panose="02010509060101010101" pitchFamily="49" charset="-122"/>
              </a:rPr>
              <a:t> new </a:t>
            </a:r>
            <a:r>
              <a:rPr lang="en-US" altLang="zh-CN" sz="2800"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T&gt;(val)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ea typeface="隶书" panose="02010509060101010101" pitchFamily="49" charset="-122"/>
              </a:rPr>
              <a:t>newNode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= newF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	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插在表前端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        	</a:t>
            </a:r>
            <a:r>
              <a:rPr lang="en-US" altLang="zh-CN" sz="2800">
                <a:ea typeface="隶书" panose="02010509060101010101" pitchFamily="49" charset="-122"/>
              </a:rPr>
              <a:t>newF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= newNode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  	cin &gt;&gt; </a:t>
            </a:r>
            <a:r>
              <a:rPr lang="en-US" altLang="zh-CN" sz="2800">
                <a:ea typeface="隶书" panose="02010509060101010101" pitchFamily="49" charset="-122"/>
              </a:rPr>
              <a:t>val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 </a:t>
            </a:r>
          </a:p>
        </p:txBody>
      </p:sp>
      <p:sp>
        <p:nvSpPr>
          <p:cNvPr id="2765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B0366E-7F3A-4485-8EFF-5A40FDBBEAD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0176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769938"/>
            <a:ext cx="8229600" cy="532606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</a:t>
            </a:r>
            <a:r>
              <a:rPr lang="en-US" altLang="zh-CN" sz="2800" smtClean="0">
                <a:ea typeface="隶书" panose="02010509060101010101" pitchFamily="49" charset="-122"/>
              </a:rPr>
              <a:t> T</a:t>
            </a:r>
            <a:r>
              <a:rPr lang="en-US" altLang="zh-CN" sz="2800" b="1" smtClean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class</a:t>
            </a:r>
            <a:r>
              <a:rPr lang="en-US" altLang="zh-CN" sz="2800" smtClean="0">
                <a:ea typeface="隶书" panose="02010509060101010101" pitchFamily="49" charset="-122"/>
              </a:rPr>
              <a:t> DblList </a:t>
            </a:r>
            <a:r>
              <a:rPr lang="en-US" altLang="zh-CN" sz="2800" b="1" smtClean="0">
                <a:ea typeface="隶书" panose="02010509060101010101" pitchFamily="49" charset="-122"/>
              </a:rPr>
              <a:t>{		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链表类定义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public: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DblList ( T uniqueVal ) </a:t>
            </a:r>
            <a:r>
              <a:rPr lang="en-US" altLang="zh-CN" sz="2800" b="1" smtClean="0">
                <a:ea typeface="隶书" panose="02010509060101010101" pitchFamily="49" charset="-122"/>
              </a:rPr>
              <a:t>{	        //</a:t>
            </a:r>
            <a:r>
              <a:rPr lang="zh-CN" altLang="en-US" sz="2800" smtClean="0"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 </a:t>
            </a:r>
            <a:r>
              <a:rPr lang="en-US" altLang="zh-CN" sz="2800" smtClean="0">
                <a:ea typeface="隶书" panose="02010509060101010101" pitchFamily="49" charset="-122"/>
              </a:rPr>
              <a:t>first = </a:t>
            </a:r>
            <a:r>
              <a:rPr lang="en-US" altLang="zh-CN" sz="2800" b="1" smtClean="0">
                <a:ea typeface="隶书" panose="02010509060101010101" pitchFamily="49" charset="-122"/>
              </a:rPr>
              <a:t>new</a:t>
            </a:r>
            <a:r>
              <a:rPr lang="en-US" altLang="zh-CN" sz="2800" smtClean="0">
                <a:ea typeface="隶书" panose="02010509060101010101" pitchFamily="49" charset="-122"/>
              </a:rPr>
              <a:t> DblNode&lt;T&gt; (uniqueVal)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 = 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lLink = first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80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DblNode&lt;T&gt; *getFirst () </a:t>
            </a:r>
            <a:r>
              <a:rPr lang="en-US" altLang="zh-CN" sz="2800" b="1" smtClean="0">
                <a:ea typeface="隶书" panose="02010509060101010101" pitchFamily="49" charset="-122"/>
              </a:rPr>
              <a:t>const { return</a:t>
            </a:r>
            <a:r>
              <a:rPr lang="en-US" altLang="zh-CN" sz="2800" smtClean="0">
                <a:ea typeface="隶书" panose="02010509060101010101" pitchFamily="49" charset="-122"/>
              </a:rPr>
              <a:t> first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void </a:t>
            </a:r>
            <a:r>
              <a:rPr lang="en-US" altLang="zh-CN" sz="2800" smtClean="0">
                <a:ea typeface="隶书" panose="02010509060101010101" pitchFamily="49" charset="-122"/>
              </a:rPr>
              <a:t>setFirst ( DblNode&lt;T, E&gt; *ptr 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r>
              <a:rPr lang="en-US" altLang="zh-CN" sz="2800" smtClean="0">
                <a:ea typeface="隶书" panose="02010509060101010101" pitchFamily="49" charset="-122"/>
              </a:rPr>
              <a:t> first = ptr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DblNode&lt;T&gt; *Search ( T x</a:t>
            </a:r>
            <a:r>
              <a:rPr lang="en-US" altLang="zh-CN" sz="2800" b="1" smtClean="0">
                <a:ea typeface="隶书" panose="02010509060101010101" pitchFamily="49" charset="-122"/>
              </a:rPr>
              <a:t>, int</a:t>
            </a:r>
            <a:r>
              <a:rPr lang="en-US" altLang="zh-CN" sz="2800" smtClean="0">
                <a:ea typeface="隶书" panose="02010509060101010101" pitchFamily="49" charset="-122"/>
              </a:rPr>
              <a:t> d)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在链表中按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d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指示方向寻找等于给定值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的结点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 //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d=0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按前驱方向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,d≠0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按后继方向</a:t>
            </a:r>
          </a:p>
        </p:txBody>
      </p:sp>
      <p:sp>
        <p:nvSpPr>
          <p:cNvPr id="2048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6C83437-17BC-4252-BCB4-BFE420564323}" type="slidenum">
              <a:rPr lang="en-US" altLang="zh-CN" sz="1400"/>
              <a:pPr algn="ctr" eaLnBrk="1" hangingPunct="1"/>
              <a:t>40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769938"/>
            <a:ext cx="8229600" cy="53260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DblNode&lt;T&gt; *Locate (</a:t>
            </a:r>
            <a:r>
              <a:rPr lang="en-US" altLang="zh-CN" sz="2800" b="1" smtClean="0">
                <a:ea typeface="隶书" panose="02010509060101010101" pitchFamily="49" charset="-122"/>
              </a:rPr>
              <a:t> int</a:t>
            </a:r>
            <a:r>
              <a:rPr lang="en-US" altLang="zh-CN" sz="2800" smtClean="0">
                <a:ea typeface="隶书" panose="02010509060101010101" pitchFamily="49" charset="-122"/>
              </a:rPr>
              <a:t> i</a:t>
            </a:r>
            <a:r>
              <a:rPr lang="en-US" altLang="zh-CN" sz="2800" b="1" smtClean="0">
                <a:ea typeface="隶书" panose="02010509060101010101" pitchFamily="49" charset="-122"/>
              </a:rPr>
              <a:t>, int</a:t>
            </a:r>
            <a:r>
              <a:rPr lang="en-US" altLang="zh-CN" sz="2800" smtClean="0">
                <a:ea typeface="隶书" panose="02010509060101010101" pitchFamily="49" charset="-122"/>
              </a:rPr>
              <a:t> d </a:t>
            </a:r>
            <a:r>
              <a:rPr lang="en-US" altLang="zh-CN" sz="2800" b="1" smtClean="0">
                <a:ea typeface="隶书" panose="02010509060101010101" pitchFamily="49" charset="-122"/>
              </a:rPr>
              <a:t>);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  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在链表中定位序号为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i(≥0)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的结点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, d=0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按前驱方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向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,d≠0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按后继方向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bool</a:t>
            </a:r>
            <a:r>
              <a:rPr lang="en-US" altLang="zh-CN" sz="2800" smtClean="0">
                <a:ea typeface="隶书" panose="02010509060101010101" pitchFamily="49" charset="-122"/>
              </a:rPr>
              <a:t> Insert ( </a:t>
            </a:r>
            <a:r>
              <a:rPr lang="en-US" altLang="zh-CN" sz="2800" b="1" smtClean="0">
                <a:ea typeface="隶书" panose="02010509060101010101" pitchFamily="49" charset="-122"/>
              </a:rPr>
              <a:t>int </a:t>
            </a:r>
            <a:r>
              <a:rPr lang="en-US" altLang="zh-CN" sz="2800" smtClean="0">
                <a:ea typeface="隶书" panose="02010509060101010101" pitchFamily="49" charset="-122"/>
              </a:rPr>
              <a:t>i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 T x</a:t>
            </a:r>
            <a:r>
              <a:rPr lang="en-US" altLang="zh-CN" sz="2800" b="1" smtClean="0">
                <a:ea typeface="隶书" panose="02010509060101010101" pitchFamily="49" charset="-122"/>
              </a:rPr>
              <a:t>, int</a:t>
            </a:r>
            <a:r>
              <a:rPr lang="en-US" altLang="zh-CN" sz="2800" smtClean="0">
                <a:ea typeface="隶书" panose="02010509060101010101" pitchFamily="49" charset="-122"/>
              </a:rPr>
              <a:t> d </a:t>
            </a:r>
            <a:r>
              <a:rPr lang="en-US" altLang="zh-CN" sz="2800" b="1" smtClean="0">
                <a:ea typeface="隶书" panose="02010509060101010101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在第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个结点后插入一个包含有值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的新结点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,d=0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按前驱方向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,d≠0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按后继方向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bool</a:t>
            </a:r>
            <a:r>
              <a:rPr lang="en-US" altLang="zh-CN" sz="2800" smtClean="0">
                <a:ea typeface="隶书" panose="02010509060101010101" pitchFamily="49" charset="-122"/>
              </a:rPr>
              <a:t> Remove ( </a:t>
            </a:r>
            <a:r>
              <a:rPr lang="en-US" altLang="zh-CN" sz="2800" b="1" smtClean="0">
                <a:ea typeface="隶书" panose="02010509060101010101" pitchFamily="49" charset="-122"/>
              </a:rPr>
              <a:t>int</a:t>
            </a:r>
            <a:r>
              <a:rPr lang="en-US" altLang="zh-CN" sz="2800" smtClean="0">
                <a:ea typeface="隶书" panose="02010509060101010101" pitchFamily="49" charset="-122"/>
              </a:rPr>
              <a:t> i</a:t>
            </a:r>
            <a:r>
              <a:rPr lang="en-US" altLang="zh-CN" sz="2800" b="1" smtClean="0">
                <a:ea typeface="隶书" panose="02010509060101010101" pitchFamily="49" charset="-122"/>
              </a:rPr>
              <a:t>,</a:t>
            </a:r>
            <a:r>
              <a:rPr lang="en-US" altLang="zh-CN" sz="2800" smtClean="0">
                <a:ea typeface="隶书" panose="02010509060101010101" pitchFamily="49" charset="-122"/>
              </a:rPr>
              <a:t>T</a:t>
            </a:r>
            <a:r>
              <a:rPr lang="en-US" altLang="zh-CN" sz="2800" b="1" smtClean="0">
                <a:ea typeface="隶书" panose="02010509060101010101" pitchFamily="49" charset="-122"/>
              </a:rPr>
              <a:t>&amp;</a:t>
            </a:r>
            <a:r>
              <a:rPr lang="en-US" altLang="zh-CN" sz="2800" smtClean="0">
                <a:ea typeface="隶书" panose="02010509060101010101" pitchFamily="49" charset="-122"/>
              </a:rPr>
              <a:t> x</a:t>
            </a:r>
            <a:r>
              <a:rPr lang="en-US" altLang="zh-CN" sz="2800" b="1" smtClean="0">
                <a:ea typeface="隶书" panose="02010509060101010101" pitchFamily="49" charset="-122"/>
              </a:rPr>
              <a:t>, int</a:t>
            </a:r>
            <a:r>
              <a:rPr lang="en-US" altLang="zh-CN" sz="2800" smtClean="0">
                <a:ea typeface="隶书" panose="02010509060101010101" pitchFamily="49" charset="-122"/>
              </a:rPr>
              <a:t> d </a:t>
            </a:r>
            <a:r>
              <a:rPr lang="en-US" altLang="zh-CN" sz="2800" b="1" smtClean="0">
                <a:ea typeface="隶书" panose="02010509060101010101" pitchFamily="49" charset="-122"/>
              </a:rPr>
              <a:t>);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删除第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个结点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bool</a:t>
            </a:r>
            <a:r>
              <a:rPr lang="en-US" altLang="zh-CN" sz="2800" smtClean="0">
                <a:ea typeface="隶书" panose="02010509060101010101" pitchFamily="49" charset="-122"/>
              </a:rPr>
              <a:t> IsEmpty() </a:t>
            </a:r>
            <a:r>
              <a:rPr lang="en-US" altLang="zh-CN" sz="2800" b="1" smtClean="0">
                <a:ea typeface="隶书" panose="02010509060101010101" pitchFamily="49" charset="-122"/>
              </a:rPr>
              <a:t>{ return</a:t>
            </a:r>
            <a:r>
              <a:rPr lang="en-US" altLang="zh-CN" sz="2800" smtClean="0">
                <a:ea typeface="隶书" panose="02010509060101010101" pitchFamily="49" charset="-122"/>
              </a:rPr>
              <a:t> 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 == first</a:t>
            </a:r>
            <a:r>
              <a:rPr lang="en-US" altLang="zh-CN" sz="2800" b="1" smtClean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判双链表空否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private: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DblNode&lt;T&gt; *first</a:t>
            </a:r>
            <a:r>
              <a:rPr lang="en-US" altLang="zh-CN" sz="2800" b="1" smtClean="0">
                <a:ea typeface="隶书" panose="02010509060101010101" pitchFamily="49" charset="-122"/>
              </a:rPr>
              <a:t>;              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表头指针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2150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23CF9A0-5691-440D-A505-5A9731090FD5}" type="slidenum">
              <a:rPr lang="en-US" altLang="zh-CN" sz="1400"/>
              <a:pPr algn="ctr" eaLnBrk="1" hangingPunct="1"/>
              <a:t>41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DB8A88C-003E-4FF5-93C7-EAB69CA759FA}" type="slidenum">
              <a:rPr lang="en-US" altLang="zh-CN" sz="1400"/>
              <a:pPr algn="ctr" eaLnBrk="1" hangingPunct="1"/>
              <a:t>42</a:t>
            </a:fld>
            <a:endParaRPr lang="en-US" altLang="zh-CN" sz="1400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430338" y="660400"/>
            <a:ext cx="5961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华文新魏" pitchFamily="2" charset="-122"/>
              </a:rPr>
              <a:t>双向循环链表的搜索算法</a:t>
            </a:r>
            <a:endParaRPr lang="zh-CN" altLang="en-US" sz="3000" smtClean="0">
              <a:solidFill>
                <a:schemeClr val="tx2"/>
              </a:solidFill>
              <a:latin typeface="Times New Roman" charset="0"/>
              <a:ea typeface="华文新魏" pitchFamily="2" charset="-122"/>
            </a:endParaRPr>
          </a:p>
        </p:txBody>
      </p:sp>
      <p:grpSp>
        <p:nvGrpSpPr>
          <p:cNvPr id="22532" name="Group 119"/>
          <p:cNvGrpSpPr>
            <a:grpSpLocks/>
          </p:cNvGrpSpPr>
          <p:nvPr/>
        </p:nvGrpSpPr>
        <p:grpSpPr bwMode="auto">
          <a:xfrm>
            <a:off x="619125" y="1676400"/>
            <a:ext cx="7515225" cy="4333875"/>
            <a:chOff x="286" y="864"/>
            <a:chExt cx="4734" cy="2730"/>
          </a:xfrm>
        </p:grpSpPr>
        <p:sp>
          <p:nvSpPr>
            <p:cNvPr id="22533" name="Text Box 2"/>
            <p:cNvSpPr txBox="1">
              <a:spLocks noChangeArrowheads="1"/>
            </p:cNvSpPr>
            <p:nvPr/>
          </p:nvSpPr>
          <p:spPr bwMode="auto">
            <a:xfrm>
              <a:off x="3850" y="1599"/>
              <a:ext cx="117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u="sng">
                  <a:ea typeface="隶书" panose="02010509060101010101" pitchFamily="49" charset="-122"/>
                </a:rPr>
                <a:t>搜索成功</a:t>
              </a:r>
              <a:endParaRPr lang="zh-CN" altLang="en-US" sz="3200"/>
            </a:p>
          </p:txBody>
        </p:sp>
        <p:sp>
          <p:nvSpPr>
            <p:cNvPr id="22534" name="Text Box 3"/>
            <p:cNvSpPr txBox="1">
              <a:spLocks noChangeArrowheads="1"/>
            </p:cNvSpPr>
            <p:nvPr/>
          </p:nvSpPr>
          <p:spPr bwMode="auto">
            <a:xfrm>
              <a:off x="3552" y="3215"/>
              <a:ext cx="142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u="sng">
                  <a:ea typeface="隶书" panose="02010509060101010101" pitchFamily="49" charset="-122"/>
                </a:rPr>
                <a:t>搜索不成功</a:t>
              </a:r>
              <a:endParaRPr lang="zh-CN" altLang="en-US" sz="3200"/>
            </a:p>
          </p:txBody>
        </p:sp>
        <p:sp>
          <p:nvSpPr>
            <p:cNvPr id="22535" name="Rectangle 5" descr="白色大理石"/>
            <p:cNvSpPr>
              <a:spLocks noChangeArrowheads="1"/>
            </p:cNvSpPr>
            <p:nvPr/>
          </p:nvSpPr>
          <p:spPr bwMode="auto">
            <a:xfrm>
              <a:off x="1056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6" name="Line 6"/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Line 7"/>
            <p:cNvSpPr>
              <a:spLocks noChangeShapeType="1"/>
            </p:cNvSpPr>
            <p:nvPr/>
          </p:nvSpPr>
          <p:spPr bwMode="auto">
            <a:xfrm>
              <a:off x="144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Line 8"/>
            <p:cNvSpPr>
              <a:spLocks noChangeShapeType="1"/>
            </p:cNvSpPr>
            <p:nvPr/>
          </p:nvSpPr>
          <p:spPr bwMode="auto">
            <a:xfrm flipV="1">
              <a:off x="120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Line 9"/>
            <p:cNvSpPr>
              <a:spLocks noChangeShapeType="1"/>
            </p:cNvSpPr>
            <p:nvPr/>
          </p:nvSpPr>
          <p:spPr bwMode="auto">
            <a:xfrm flipV="1">
              <a:off x="144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Rectangle 10" descr="白色大理石"/>
            <p:cNvSpPr>
              <a:spLocks noChangeArrowheads="1"/>
            </p:cNvSpPr>
            <p:nvPr/>
          </p:nvSpPr>
          <p:spPr bwMode="auto">
            <a:xfrm>
              <a:off x="1824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1" name="Line 11"/>
            <p:cNvSpPr>
              <a:spLocks noChangeShapeType="1"/>
            </p:cNvSpPr>
            <p:nvPr/>
          </p:nvSpPr>
          <p:spPr bwMode="auto">
            <a:xfrm>
              <a:off x="220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12"/>
            <p:cNvSpPr>
              <a:spLocks noChangeShapeType="1"/>
            </p:cNvSpPr>
            <p:nvPr/>
          </p:nvSpPr>
          <p:spPr bwMode="auto">
            <a:xfrm flipV="1">
              <a:off x="196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13"/>
            <p:cNvSpPr>
              <a:spLocks noChangeShapeType="1"/>
            </p:cNvSpPr>
            <p:nvPr/>
          </p:nvSpPr>
          <p:spPr bwMode="auto">
            <a:xfrm flipV="1">
              <a:off x="220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14"/>
            <p:cNvSpPr>
              <a:spLocks noChangeShapeType="1"/>
            </p:cNvSpPr>
            <p:nvPr/>
          </p:nvSpPr>
          <p:spPr bwMode="auto">
            <a:xfrm>
              <a:off x="196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Rectangle 15" descr="白色大理石"/>
            <p:cNvSpPr>
              <a:spLocks noChangeArrowheads="1"/>
            </p:cNvSpPr>
            <p:nvPr/>
          </p:nvSpPr>
          <p:spPr bwMode="auto">
            <a:xfrm>
              <a:off x="2592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6" name="Line 16"/>
            <p:cNvSpPr>
              <a:spLocks noChangeShapeType="1"/>
            </p:cNvSpPr>
            <p:nvPr/>
          </p:nvSpPr>
          <p:spPr bwMode="auto">
            <a:xfrm>
              <a:off x="297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17"/>
            <p:cNvSpPr>
              <a:spLocks noChangeShapeType="1"/>
            </p:cNvSpPr>
            <p:nvPr/>
          </p:nvSpPr>
          <p:spPr bwMode="auto">
            <a:xfrm flipV="1">
              <a:off x="273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Line 18"/>
            <p:cNvSpPr>
              <a:spLocks noChangeShapeType="1"/>
            </p:cNvSpPr>
            <p:nvPr/>
          </p:nvSpPr>
          <p:spPr bwMode="auto">
            <a:xfrm flipV="1">
              <a:off x="297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Line 19"/>
            <p:cNvSpPr>
              <a:spLocks noChangeShapeType="1"/>
            </p:cNvSpPr>
            <p:nvPr/>
          </p:nvSpPr>
          <p:spPr bwMode="auto">
            <a:xfrm>
              <a:off x="273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Rectangle 20" descr="白色大理石"/>
            <p:cNvSpPr>
              <a:spLocks noChangeArrowheads="1"/>
            </p:cNvSpPr>
            <p:nvPr/>
          </p:nvSpPr>
          <p:spPr bwMode="auto">
            <a:xfrm>
              <a:off x="3360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1" name="Line 21"/>
            <p:cNvSpPr>
              <a:spLocks noChangeShapeType="1"/>
            </p:cNvSpPr>
            <p:nvPr/>
          </p:nvSpPr>
          <p:spPr bwMode="auto">
            <a:xfrm>
              <a:off x="374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2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Line 23"/>
            <p:cNvSpPr>
              <a:spLocks noChangeShapeType="1"/>
            </p:cNvSpPr>
            <p:nvPr/>
          </p:nvSpPr>
          <p:spPr bwMode="auto">
            <a:xfrm flipV="1">
              <a:off x="374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Line 24"/>
            <p:cNvSpPr>
              <a:spLocks noChangeShapeType="1"/>
            </p:cNvSpPr>
            <p:nvPr/>
          </p:nvSpPr>
          <p:spPr bwMode="auto">
            <a:xfrm>
              <a:off x="350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Rectangle 25" descr="白色大理石"/>
            <p:cNvSpPr>
              <a:spLocks noChangeArrowheads="1"/>
            </p:cNvSpPr>
            <p:nvPr/>
          </p:nvSpPr>
          <p:spPr bwMode="auto">
            <a:xfrm>
              <a:off x="4128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6" name="Line 26"/>
            <p:cNvSpPr>
              <a:spLocks noChangeShapeType="1"/>
            </p:cNvSpPr>
            <p:nvPr/>
          </p:nvSpPr>
          <p:spPr bwMode="auto">
            <a:xfrm>
              <a:off x="451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27"/>
            <p:cNvSpPr>
              <a:spLocks noChangeShapeType="1"/>
            </p:cNvSpPr>
            <p:nvPr/>
          </p:nvSpPr>
          <p:spPr bwMode="auto">
            <a:xfrm flipV="1">
              <a:off x="427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28"/>
            <p:cNvSpPr>
              <a:spLocks noChangeShapeType="1"/>
            </p:cNvSpPr>
            <p:nvPr/>
          </p:nvSpPr>
          <p:spPr bwMode="auto">
            <a:xfrm flipV="1">
              <a:off x="451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29"/>
            <p:cNvSpPr>
              <a:spLocks noChangeShapeType="1"/>
            </p:cNvSpPr>
            <p:nvPr/>
          </p:nvSpPr>
          <p:spPr bwMode="auto">
            <a:xfrm>
              <a:off x="427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30"/>
            <p:cNvSpPr>
              <a:spLocks noChangeShapeType="1"/>
            </p:cNvSpPr>
            <p:nvPr/>
          </p:nvSpPr>
          <p:spPr bwMode="auto">
            <a:xfrm>
              <a:off x="1632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31"/>
            <p:cNvSpPr>
              <a:spLocks noChangeShapeType="1"/>
            </p:cNvSpPr>
            <p:nvPr/>
          </p:nvSpPr>
          <p:spPr bwMode="auto">
            <a:xfrm>
              <a:off x="2400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32"/>
            <p:cNvSpPr>
              <a:spLocks noChangeShapeType="1"/>
            </p:cNvSpPr>
            <p:nvPr/>
          </p:nvSpPr>
          <p:spPr bwMode="auto">
            <a:xfrm>
              <a:off x="3168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33"/>
            <p:cNvSpPr>
              <a:spLocks noChangeShapeType="1"/>
            </p:cNvSpPr>
            <p:nvPr/>
          </p:nvSpPr>
          <p:spPr bwMode="auto">
            <a:xfrm>
              <a:off x="3936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Line 34"/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5" name="Line 35"/>
            <p:cNvSpPr>
              <a:spLocks noChangeShapeType="1"/>
            </p:cNvSpPr>
            <p:nvPr/>
          </p:nvSpPr>
          <p:spPr bwMode="auto">
            <a:xfrm>
              <a:off x="1632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Line 36"/>
            <p:cNvSpPr>
              <a:spLocks noChangeShapeType="1"/>
            </p:cNvSpPr>
            <p:nvPr/>
          </p:nvSpPr>
          <p:spPr bwMode="auto">
            <a:xfrm flipV="1">
              <a:off x="768" y="120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Line 37"/>
            <p:cNvSpPr>
              <a:spLocks noChangeShapeType="1"/>
            </p:cNvSpPr>
            <p:nvPr/>
          </p:nvSpPr>
          <p:spPr bwMode="auto">
            <a:xfrm>
              <a:off x="2400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38"/>
            <p:cNvSpPr>
              <a:spLocks noChangeShapeType="1"/>
            </p:cNvSpPr>
            <p:nvPr/>
          </p:nvSpPr>
          <p:spPr bwMode="auto">
            <a:xfrm>
              <a:off x="3168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Line 39"/>
            <p:cNvSpPr>
              <a:spLocks noChangeShapeType="1"/>
            </p:cNvSpPr>
            <p:nvPr/>
          </p:nvSpPr>
          <p:spPr bwMode="auto">
            <a:xfrm>
              <a:off x="3936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Line 40"/>
            <p:cNvSpPr>
              <a:spLocks noChangeShapeType="1"/>
            </p:cNvSpPr>
            <p:nvPr/>
          </p:nvSpPr>
          <p:spPr bwMode="auto">
            <a:xfrm>
              <a:off x="4704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Line 41"/>
            <p:cNvSpPr>
              <a:spLocks noChangeShapeType="1"/>
            </p:cNvSpPr>
            <p:nvPr/>
          </p:nvSpPr>
          <p:spPr bwMode="auto">
            <a:xfrm>
              <a:off x="4896" y="124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Line 42"/>
            <p:cNvSpPr>
              <a:spLocks noChangeShapeType="1"/>
            </p:cNvSpPr>
            <p:nvPr/>
          </p:nvSpPr>
          <p:spPr bwMode="auto">
            <a:xfrm>
              <a:off x="912" y="129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Line 43"/>
            <p:cNvSpPr>
              <a:spLocks noChangeShapeType="1"/>
            </p:cNvSpPr>
            <p:nvPr/>
          </p:nvSpPr>
          <p:spPr bwMode="auto">
            <a:xfrm flipH="1">
              <a:off x="912" y="148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Line 44"/>
            <p:cNvSpPr>
              <a:spLocks noChangeShapeType="1"/>
            </p:cNvSpPr>
            <p:nvPr/>
          </p:nvSpPr>
          <p:spPr bwMode="auto">
            <a:xfrm>
              <a:off x="912" y="129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Line 45"/>
            <p:cNvSpPr>
              <a:spLocks noChangeShapeType="1"/>
            </p:cNvSpPr>
            <p:nvPr/>
          </p:nvSpPr>
          <p:spPr bwMode="auto">
            <a:xfrm flipH="1">
              <a:off x="912" y="86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6" name="Line 46"/>
            <p:cNvSpPr>
              <a:spLocks noChangeShapeType="1"/>
            </p:cNvSpPr>
            <p:nvPr/>
          </p:nvSpPr>
          <p:spPr bwMode="auto">
            <a:xfrm>
              <a:off x="912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7" name="Line 47"/>
            <p:cNvSpPr>
              <a:spLocks noChangeShapeType="1"/>
            </p:cNvSpPr>
            <p:nvPr/>
          </p:nvSpPr>
          <p:spPr bwMode="auto">
            <a:xfrm>
              <a:off x="4896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Line 48"/>
            <p:cNvSpPr>
              <a:spLocks noChangeShapeType="1"/>
            </p:cNvSpPr>
            <p:nvPr/>
          </p:nvSpPr>
          <p:spPr bwMode="auto">
            <a:xfrm>
              <a:off x="4704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Text Box 49"/>
            <p:cNvSpPr txBox="1">
              <a:spLocks noChangeArrowheads="1"/>
            </p:cNvSpPr>
            <p:nvPr/>
          </p:nvSpPr>
          <p:spPr bwMode="auto">
            <a:xfrm>
              <a:off x="302" y="100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22580" name="Rectangle 50" descr="白色大理石"/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1" name="Line 51"/>
            <p:cNvSpPr>
              <a:spLocks noChangeShapeType="1"/>
            </p:cNvSpPr>
            <p:nvPr/>
          </p:nvSpPr>
          <p:spPr bwMode="auto">
            <a:xfrm>
              <a:off x="144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2" name="Line 52"/>
            <p:cNvSpPr>
              <a:spLocks noChangeShapeType="1"/>
            </p:cNvSpPr>
            <p:nvPr/>
          </p:nvSpPr>
          <p:spPr bwMode="auto">
            <a:xfrm flipV="1">
              <a:off x="120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3" name="Line 53"/>
            <p:cNvSpPr>
              <a:spLocks noChangeShapeType="1"/>
            </p:cNvSpPr>
            <p:nvPr/>
          </p:nvSpPr>
          <p:spPr bwMode="auto">
            <a:xfrm flipV="1">
              <a:off x="144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4" name="Line 54"/>
            <p:cNvSpPr>
              <a:spLocks noChangeShapeType="1"/>
            </p:cNvSpPr>
            <p:nvPr/>
          </p:nvSpPr>
          <p:spPr bwMode="auto">
            <a:xfrm>
              <a:off x="120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5" name="Rectangle 55" descr="白色大理石"/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6" name="Line 56"/>
            <p:cNvSpPr>
              <a:spLocks noChangeShapeType="1"/>
            </p:cNvSpPr>
            <p:nvPr/>
          </p:nvSpPr>
          <p:spPr bwMode="auto">
            <a:xfrm>
              <a:off x="220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7" name="Line 57"/>
            <p:cNvSpPr>
              <a:spLocks noChangeShapeType="1"/>
            </p:cNvSpPr>
            <p:nvPr/>
          </p:nvSpPr>
          <p:spPr bwMode="auto">
            <a:xfrm flipV="1">
              <a:off x="196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8" name="Line 58"/>
            <p:cNvSpPr>
              <a:spLocks noChangeShapeType="1"/>
            </p:cNvSpPr>
            <p:nvPr/>
          </p:nvSpPr>
          <p:spPr bwMode="auto">
            <a:xfrm flipV="1">
              <a:off x="220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Line 59"/>
            <p:cNvSpPr>
              <a:spLocks noChangeShapeType="1"/>
            </p:cNvSpPr>
            <p:nvPr/>
          </p:nvSpPr>
          <p:spPr bwMode="auto">
            <a:xfrm>
              <a:off x="196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0" name="Rectangle 60" descr="白色大理石"/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1" name="Line 61"/>
            <p:cNvSpPr>
              <a:spLocks noChangeShapeType="1"/>
            </p:cNvSpPr>
            <p:nvPr/>
          </p:nvSpPr>
          <p:spPr bwMode="auto">
            <a:xfrm>
              <a:off x="297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2" name="Line 62"/>
            <p:cNvSpPr>
              <a:spLocks noChangeShapeType="1"/>
            </p:cNvSpPr>
            <p:nvPr/>
          </p:nvSpPr>
          <p:spPr bwMode="auto">
            <a:xfrm flipV="1">
              <a:off x="273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3" name="Line 63"/>
            <p:cNvSpPr>
              <a:spLocks noChangeShapeType="1"/>
            </p:cNvSpPr>
            <p:nvPr/>
          </p:nvSpPr>
          <p:spPr bwMode="auto">
            <a:xfrm flipV="1">
              <a:off x="297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4" name="Line 64"/>
            <p:cNvSpPr>
              <a:spLocks noChangeShapeType="1"/>
            </p:cNvSpPr>
            <p:nvPr/>
          </p:nvSpPr>
          <p:spPr bwMode="auto">
            <a:xfrm>
              <a:off x="273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5" name="Rectangle 65" descr="白色大理石"/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6" name="Line 66"/>
            <p:cNvSpPr>
              <a:spLocks noChangeShapeType="1"/>
            </p:cNvSpPr>
            <p:nvPr/>
          </p:nvSpPr>
          <p:spPr bwMode="auto">
            <a:xfrm>
              <a:off x="37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7" name="Line 67"/>
            <p:cNvSpPr>
              <a:spLocks noChangeShapeType="1"/>
            </p:cNvSpPr>
            <p:nvPr/>
          </p:nvSpPr>
          <p:spPr bwMode="auto">
            <a:xfrm flipV="1">
              <a:off x="350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8" name="Line 68"/>
            <p:cNvSpPr>
              <a:spLocks noChangeShapeType="1"/>
            </p:cNvSpPr>
            <p:nvPr/>
          </p:nvSpPr>
          <p:spPr bwMode="auto">
            <a:xfrm flipV="1">
              <a:off x="37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9" name="Line 69"/>
            <p:cNvSpPr>
              <a:spLocks noChangeShapeType="1"/>
            </p:cNvSpPr>
            <p:nvPr/>
          </p:nvSpPr>
          <p:spPr bwMode="auto">
            <a:xfrm>
              <a:off x="350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0" name="Rectangle 70" descr="白色大理石"/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601" name="Line 71"/>
            <p:cNvSpPr>
              <a:spLocks noChangeShapeType="1"/>
            </p:cNvSpPr>
            <p:nvPr/>
          </p:nvSpPr>
          <p:spPr bwMode="auto">
            <a:xfrm>
              <a:off x="45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2" name="Line 72"/>
            <p:cNvSpPr>
              <a:spLocks noChangeShapeType="1"/>
            </p:cNvSpPr>
            <p:nvPr/>
          </p:nvSpPr>
          <p:spPr bwMode="auto">
            <a:xfrm flipV="1">
              <a:off x="427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3" name="Line 73"/>
            <p:cNvSpPr>
              <a:spLocks noChangeShapeType="1"/>
            </p:cNvSpPr>
            <p:nvPr/>
          </p:nvSpPr>
          <p:spPr bwMode="auto">
            <a:xfrm flipV="1">
              <a:off x="45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4" name="Line 74"/>
            <p:cNvSpPr>
              <a:spLocks noChangeShapeType="1"/>
            </p:cNvSpPr>
            <p:nvPr/>
          </p:nvSpPr>
          <p:spPr bwMode="auto">
            <a:xfrm>
              <a:off x="427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5" name="Line 75"/>
            <p:cNvSpPr>
              <a:spLocks noChangeShapeType="1"/>
            </p:cNvSpPr>
            <p:nvPr/>
          </p:nvSpPr>
          <p:spPr bwMode="auto">
            <a:xfrm>
              <a:off x="1632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6" name="Line 76"/>
            <p:cNvSpPr>
              <a:spLocks noChangeShapeType="1"/>
            </p:cNvSpPr>
            <p:nvPr/>
          </p:nvSpPr>
          <p:spPr bwMode="auto">
            <a:xfrm>
              <a:off x="2400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7" name="Line 77"/>
            <p:cNvSpPr>
              <a:spLocks noChangeShapeType="1"/>
            </p:cNvSpPr>
            <p:nvPr/>
          </p:nvSpPr>
          <p:spPr bwMode="auto">
            <a:xfrm>
              <a:off x="3168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8" name="Line 78"/>
            <p:cNvSpPr>
              <a:spLocks noChangeShapeType="1"/>
            </p:cNvSpPr>
            <p:nvPr/>
          </p:nvSpPr>
          <p:spPr bwMode="auto">
            <a:xfrm>
              <a:off x="3936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9" name="Line 79"/>
            <p:cNvSpPr>
              <a:spLocks noChangeShapeType="1"/>
            </p:cNvSpPr>
            <p:nvPr/>
          </p:nvSpPr>
          <p:spPr bwMode="auto">
            <a:xfrm>
              <a:off x="912" y="254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Line 80"/>
            <p:cNvSpPr>
              <a:spLocks noChangeShapeType="1"/>
            </p:cNvSpPr>
            <p:nvPr/>
          </p:nvSpPr>
          <p:spPr bwMode="auto">
            <a:xfrm>
              <a:off x="1632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1" name="Line 81"/>
            <p:cNvSpPr>
              <a:spLocks noChangeShapeType="1"/>
            </p:cNvSpPr>
            <p:nvPr/>
          </p:nvSpPr>
          <p:spPr bwMode="auto">
            <a:xfrm flipV="1">
              <a:off x="768" y="264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2" name="Line 82"/>
            <p:cNvSpPr>
              <a:spLocks noChangeShapeType="1"/>
            </p:cNvSpPr>
            <p:nvPr/>
          </p:nvSpPr>
          <p:spPr bwMode="auto">
            <a:xfrm>
              <a:off x="2400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3"/>
            <p:cNvSpPr>
              <a:spLocks noChangeShapeType="1"/>
            </p:cNvSpPr>
            <p:nvPr/>
          </p:nvSpPr>
          <p:spPr bwMode="auto">
            <a:xfrm>
              <a:off x="3168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4" name="Line 84"/>
            <p:cNvSpPr>
              <a:spLocks noChangeShapeType="1"/>
            </p:cNvSpPr>
            <p:nvPr/>
          </p:nvSpPr>
          <p:spPr bwMode="auto">
            <a:xfrm>
              <a:off x="3936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5" name="Line 85"/>
            <p:cNvSpPr>
              <a:spLocks noChangeShapeType="1"/>
            </p:cNvSpPr>
            <p:nvPr/>
          </p:nvSpPr>
          <p:spPr bwMode="auto">
            <a:xfrm>
              <a:off x="4704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6" name="Line 86"/>
            <p:cNvSpPr>
              <a:spLocks noChangeShapeType="1"/>
            </p:cNvSpPr>
            <p:nvPr/>
          </p:nvSpPr>
          <p:spPr bwMode="auto">
            <a:xfrm>
              <a:off x="4896" y="268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7" name="Line 87"/>
            <p:cNvSpPr>
              <a:spLocks noChangeShapeType="1"/>
            </p:cNvSpPr>
            <p:nvPr/>
          </p:nvSpPr>
          <p:spPr bwMode="auto">
            <a:xfrm>
              <a:off x="912" y="273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Line 88"/>
            <p:cNvSpPr>
              <a:spLocks noChangeShapeType="1"/>
            </p:cNvSpPr>
            <p:nvPr/>
          </p:nvSpPr>
          <p:spPr bwMode="auto">
            <a:xfrm flipH="1">
              <a:off x="912" y="292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89"/>
            <p:cNvSpPr>
              <a:spLocks noChangeShapeType="1"/>
            </p:cNvSpPr>
            <p:nvPr/>
          </p:nvSpPr>
          <p:spPr bwMode="auto">
            <a:xfrm>
              <a:off x="912" y="273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0" name="Line 90"/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1" name="Line 91"/>
            <p:cNvSpPr>
              <a:spLocks noChangeShapeType="1"/>
            </p:cNvSpPr>
            <p:nvPr/>
          </p:nvSpPr>
          <p:spPr bwMode="auto">
            <a:xfrm>
              <a:off x="912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Line 92"/>
            <p:cNvSpPr>
              <a:spLocks noChangeShapeType="1"/>
            </p:cNvSpPr>
            <p:nvPr/>
          </p:nvSpPr>
          <p:spPr bwMode="auto">
            <a:xfrm>
              <a:off x="4896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3"/>
            <p:cNvSpPr>
              <a:spLocks noChangeShapeType="1"/>
            </p:cNvSpPr>
            <p:nvPr/>
          </p:nvSpPr>
          <p:spPr bwMode="auto">
            <a:xfrm>
              <a:off x="4704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4" name="Text Box 94"/>
            <p:cNvSpPr txBox="1">
              <a:spLocks noChangeArrowheads="1"/>
            </p:cNvSpPr>
            <p:nvPr/>
          </p:nvSpPr>
          <p:spPr bwMode="auto">
            <a:xfrm>
              <a:off x="302" y="244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22625" name="Text Box 95"/>
            <p:cNvSpPr txBox="1">
              <a:spLocks noChangeArrowheads="1"/>
            </p:cNvSpPr>
            <p:nvPr/>
          </p:nvSpPr>
          <p:spPr bwMode="auto">
            <a:xfrm>
              <a:off x="1936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22626" name="Text Box 96"/>
            <p:cNvSpPr txBox="1">
              <a:spLocks noChangeArrowheads="1"/>
            </p:cNvSpPr>
            <p:nvPr/>
          </p:nvSpPr>
          <p:spPr bwMode="auto">
            <a:xfrm>
              <a:off x="1936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22627" name="Text Box 97"/>
            <p:cNvSpPr txBox="1">
              <a:spLocks noChangeArrowheads="1"/>
            </p:cNvSpPr>
            <p:nvPr/>
          </p:nvSpPr>
          <p:spPr bwMode="auto">
            <a:xfrm>
              <a:off x="2704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22628" name="Text Box 98"/>
            <p:cNvSpPr txBox="1">
              <a:spLocks noChangeArrowheads="1"/>
            </p:cNvSpPr>
            <p:nvPr/>
          </p:nvSpPr>
          <p:spPr bwMode="auto">
            <a:xfrm>
              <a:off x="270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22629" name="Text Box 99"/>
            <p:cNvSpPr txBox="1">
              <a:spLocks noChangeArrowheads="1"/>
            </p:cNvSpPr>
            <p:nvPr/>
          </p:nvSpPr>
          <p:spPr bwMode="auto">
            <a:xfrm>
              <a:off x="3472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22630" name="Text Box 100"/>
            <p:cNvSpPr txBox="1">
              <a:spLocks noChangeArrowheads="1"/>
            </p:cNvSpPr>
            <p:nvPr/>
          </p:nvSpPr>
          <p:spPr bwMode="auto">
            <a:xfrm>
              <a:off x="347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22631" name="Text Box 101"/>
            <p:cNvSpPr txBox="1">
              <a:spLocks noChangeArrowheads="1"/>
            </p:cNvSpPr>
            <p:nvPr/>
          </p:nvSpPr>
          <p:spPr bwMode="auto">
            <a:xfrm>
              <a:off x="4240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57</a:t>
              </a:r>
              <a:endParaRPr lang="en-US" altLang="zh-CN" sz="2800"/>
            </a:p>
          </p:txBody>
        </p:sp>
        <p:sp>
          <p:nvSpPr>
            <p:cNvPr id="22632" name="Text Box 102"/>
            <p:cNvSpPr txBox="1">
              <a:spLocks noChangeArrowheads="1"/>
            </p:cNvSpPr>
            <p:nvPr/>
          </p:nvSpPr>
          <p:spPr bwMode="auto">
            <a:xfrm>
              <a:off x="424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57</a:t>
              </a:r>
              <a:endParaRPr lang="en-US" altLang="zh-CN" sz="2800"/>
            </a:p>
          </p:txBody>
        </p:sp>
        <p:sp>
          <p:nvSpPr>
            <p:cNvPr id="22633" name="Text Box 103"/>
            <p:cNvSpPr txBox="1">
              <a:spLocks noChangeArrowheads="1"/>
            </p:cNvSpPr>
            <p:nvPr/>
          </p:nvSpPr>
          <p:spPr bwMode="auto">
            <a:xfrm>
              <a:off x="286" y="155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lang="en-US" altLang="zh-CN" sz="3200">
                  <a:latin typeface="Arial Narrow" panose="020B0606020202030204" pitchFamily="34" charset="0"/>
                  <a:ea typeface="仿宋_GB2312" pitchFamily="49" charset="-122"/>
                </a:rPr>
                <a:t>15</a:t>
              </a:r>
              <a:endParaRPr lang="en-US" altLang="zh-CN"/>
            </a:p>
          </p:txBody>
        </p:sp>
        <p:sp>
          <p:nvSpPr>
            <p:cNvPr id="22634" name="Line 104"/>
            <p:cNvSpPr>
              <a:spLocks noChangeShapeType="1"/>
            </p:cNvSpPr>
            <p:nvPr/>
          </p:nvSpPr>
          <p:spPr bwMode="auto">
            <a:xfrm flipV="1">
              <a:off x="2064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5"/>
            <p:cNvSpPr>
              <a:spLocks noChangeShapeType="1"/>
            </p:cNvSpPr>
            <p:nvPr/>
          </p:nvSpPr>
          <p:spPr bwMode="auto">
            <a:xfrm flipV="1">
              <a:off x="2832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6" name="Line 106"/>
            <p:cNvSpPr>
              <a:spLocks noChangeShapeType="1"/>
            </p:cNvSpPr>
            <p:nvPr/>
          </p:nvSpPr>
          <p:spPr bwMode="auto">
            <a:xfrm flipV="1">
              <a:off x="3600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7" name="Text Box 107"/>
            <p:cNvSpPr txBox="1">
              <a:spLocks noChangeArrowheads="1"/>
            </p:cNvSpPr>
            <p:nvPr/>
          </p:nvSpPr>
          <p:spPr bwMode="auto">
            <a:xfrm>
              <a:off x="2095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22638" name="Text Box 108"/>
            <p:cNvSpPr txBox="1">
              <a:spLocks noChangeArrowheads="1"/>
            </p:cNvSpPr>
            <p:nvPr/>
          </p:nvSpPr>
          <p:spPr bwMode="auto">
            <a:xfrm>
              <a:off x="2863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22639" name="Text Box 109"/>
            <p:cNvSpPr txBox="1">
              <a:spLocks noChangeArrowheads="1"/>
            </p:cNvSpPr>
            <p:nvPr/>
          </p:nvSpPr>
          <p:spPr bwMode="auto">
            <a:xfrm>
              <a:off x="3609" y="1497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sym typeface="Symbol" panose="05050102010706020507" pitchFamily="18" charset="2"/>
                </a:rPr>
                <a:t></a:t>
              </a:r>
              <a:endParaRPr lang="en-US" altLang="zh-CN"/>
            </a:p>
          </p:txBody>
        </p:sp>
        <p:sp>
          <p:nvSpPr>
            <p:cNvPr id="22640" name="Text Box 110"/>
            <p:cNvSpPr txBox="1">
              <a:spLocks noChangeArrowheads="1"/>
            </p:cNvSpPr>
            <p:nvPr/>
          </p:nvSpPr>
          <p:spPr bwMode="auto">
            <a:xfrm>
              <a:off x="288" y="299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lang="en-US" altLang="zh-CN" sz="3200">
                  <a:latin typeface="Arial Narrow" panose="020B0606020202030204" pitchFamily="34" charset="0"/>
                  <a:ea typeface="仿宋_GB2312" pitchFamily="49" charset="-122"/>
                </a:rPr>
                <a:t>25</a:t>
              </a:r>
              <a:endParaRPr lang="en-US" altLang="zh-CN"/>
            </a:p>
          </p:txBody>
        </p:sp>
        <p:sp>
          <p:nvSpPr>
            <p:cNvPr id="22641" name="Line 111"/>
            <p:cNvSpPr>
              <a:spLocks noChangeShapeType="1"/>
            </p:cNvSpPr>
            <p:nvPr/>
          </p:nvSpPr>
          <p:spPr bwMode="auto">
            <a:xfrm flipV="1">
              <a:off x="206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Text Box 112"/>
            <p:cNvSpPr txBox="1">
              <a:spLocks noChangeArrowheads="1"/>
            </p:cNvSpPr>
            <p:nvPr/>
          </p:nvSpPr>
          <p:spPr bwMode="auto">
            <a:xfrm>
              <a:off x="2095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22643" name="Line 113"/>
            <p:cNvSpPr>
              <a:spLocks noChangeShapeType="1"/>
            </p:cNvSpPr>
            <p:nvPr/>
          </p:nvSpPr>
          <p:spPr bwMode="auto">
            <a:xfrm flipV="1">
              <a:off x="283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4" name="Text Box 114"/>
            <p:cNvSpPr txBox="1">
              <a:spLocks noChangeArrowheads="1"/>
            </p:cNvSpPr>
            <p:nvPr/>
          </p:nvSpPr>
          <p:spPr bwMode="auto">
            <a:xfrm>
              <a:off x="2863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22645" name="Line 115"/>
            <p:cNvSpPr>
              <a:spLocks noChangeShapeType="1"/>
            </p:cNvSpPr>
            <p:nvPr/>
          </p:nvSpPr>
          <p:spPr bwMode="auto">
            <a:xfrm flipV="1">
              <a:off x="36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6" name="Text Box 116"/>
            <p:cNvSpPr txBox="1">
              <a:spLocks noChangeArrowheads="1"/>
            </p:cNvSpPr>
            <p:nvPr/>
          </p:nvSpPr>
          <p:spPr bwMode="auto">
            <a:xfrm>
              <a:off x="3631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22647" name="Line 117"/>
            <p:cNvSpPr>
              <a:spLocks noChangeShapeType="1"/>
            </p:cNvSpPr>
            <p:nvPr/>
          </p:nvSpPr>
          <p:spPr bwMode="auto">
            <a:xfrm flipV="1">
              <a:off x="43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8" name="Text Box 118"/>
            <p:cNvSpPr txBox="1">
              <a:spLocks noChangeArrowheads="1"/>
            </p:cNvSpPr>
            <p:nvPr/>
          </p:nvSpPr>
          <p:spPr bwMode="auto">
            <a:xfrm>
              <a:off x="4399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06400"/>
            <a:ext cx="8229600" cy="995363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华文新魏" panose="02010800040101010101" pitchFamily="2" charset="-122"/>
              </a:rPr>
              <a:t>双向循环链表的搜索算法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xfrm>
            <a:off x="622300" y="1276350"/>
            <a:ext cx="8229600" cy="51514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template &lt;class</a:t>
            </a:r>
            <a:r>
              <a:rPr lang="en-US" altLang="zh-CN" sz="2800" smtClean="0">
                <a:ea typeface="隶书" panose="02010509060101010101" pitchFamily="49" charset="-122"/>
              </a:rPr>
              <a:t> T</a:t>
            </a:r>
            <a:r>
              <a:rPr lang="en-US" altLang="zh-CN" sz="2800" b="1" smtClean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DblNode&lt;T&gt; *DblList&lt;T&gt;</a:t>
            </a:r>
            <a:r>
              <a:rPr lang="en-US" altLang="zh-CN" sz="2800" b="1" smtClean="0">
                <a:ea typeface="隶书" panose="02010509060101010101" pitchFamily="49" charset="-122"/>
              </a:rPr>
              <a:t>::</a:t>
            </a:r>
            <a:r>
              <a:rPr lang="en-US" altLang="zh-CN" sz="2800" smtClean="0">
                <a:ea typeface="隶书" panose="02010509060101010101" pitchFamily="49" charset="-122"/>
              </a:rPr>
              <a:t>Search (T x, </a:t>
            </a:r>
            <a:r>
              <a:rPr lang="en-US" altLang="zh-CN" sz="2800" b="1" smtClean="0">
                <a:ea typeface="隶书" panose="02010509060101010101" pitchFamily="49" charset="-122"/>
              </a:rPr>
              <a:t>int</a:t>
            </a:r>
            <a:r>
              <a:rPr lang="en-US" altLang="zh-CN" sz="2800" smtClean="0">
                <a:ea typeface="隶书" panose="02010509060101010101" pitchFamily="49" charset="-122"/>
              </a:rPr>
              <a:t> d) </a:t>
            </a:r>
            <a:r>
              <a:rPr lang="en-US" altLang="zh-CN" sz="2800" b="1" smtClean="0">
                <a:ea typeface="隶书" panose="02010509060101010101" pitchFamily="49" charset="-122"/>
              </a:rPr>
              <a:t>{</a:t>
            </a:r>
            <a:endParaRPr lang="en-US" altLang="zh-CN" sz="280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在双向循环链表中寻找其值等于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的结点。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    </a:t>
            </a:r>
            <a:r>
              <a:rPr lang="en-US" altLang="zh-CN" sz="2800" smtClean="0">
                <a:ea typeface="隶书" panose="02010509060101010101" pitchFamily="49" charset="-122"/>
              </a:rPr>
              <a:t>DblNode&lt;T&gt; *current = (d == 0)</a:t>
            </a:r>
            <a:r>
              <a:rPr lang="en-US" altLang="zh-CN" sz="2800" b="1" smtClean="0">
                <a:ea typeface="隶书" panose="02010509060101010101" pitchFamily="49" charset="-122"/>
              </a:rPr>
              <a:t>?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  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lLink </a:t>
            </a:r>
            <a:r>
              <a:rPr lang="en-US" altLang="zh-CN" sz="2800" b="1" smtClean="0">
                <a:ea typeface="隶书" panose="02010509060101010101" pitchFamily="49" charset="-122"/>
              </a:rPr>
              <a:t>: </a:t>
            </a:r>
            <a:r>
              <a:rPr lang="en-US" altLang="zh-CN" sz="2800" smtClean="0">
                <a:ea typeface="隶书" panose="02010509060101010101" pitchFamily="49" charset="-122"/>
              </a:rPr>
              <a:t>first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r>
              <a:rPr lang="en-US" altLang="zh-CN" sz="2800" smtClean="0">
                <a:ea typeface="隶书" panose="02010509060101010101" pitchFamily="49" charset="-122"/>
              </a:rPr>
              <a:t>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按</a:t>
            </a:r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d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确定搜索方向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</a:t>
            </a:r>
            <a:r>
              <a:rPr lang="en-US" altLang="zh-CN" sz="2800" b="1" smtClean="0">
                <a:ea typeface="隶书" panose="02010509060101010101" pitchFamily="49" charset="-122"/>
              </a:rPr>
              <a:t>while </a:t>
            </a:r>
            <a:r>
              <a:rPr lang="en-US" altLang="zh-CN" sz="2800" smtClean="0">
                <a:ea typeface="隶书" panose="02010509060101010101" pitchFamily="49" charset="-122"/>
              </a:rPr>
              <a:t>( </a:t>
            </a:r>
            <a:r>
              <a:rPr lang="en-US" altLang="zh-CN" sz="2800" smtClean="0">
                <a:solidFill>
                  <a:srgbClr val="006600"/>
                </a:solidFill>
                <a:ea typeface="隶书" panose="02010509060101010101" pitchFamily="49" charset="-122"/>
              </a:rPr>
              <a:t>current != first</a:t>
            </a:r>
            <a:r>
              <a:rPr lang="en-US" altLang="zh-CN" sz="2800" smtClean="0">
                <a:ea typeface="隶书" panose="02010509060101010101" pitchFamily="49" charset="-122"/>
              </a:rPr>
              <a:t> </a:t>
            </a:r>
            <a:r>
              <a:rPr lang="en-US" altLang="zh-CN" sz="2800" b="1" smtClean="0">
                <a:ea typeface="隶书" panose="02010509060101010101" pitchFamily="49" charset="-122"/>
              </a:rPr>
              <a:t>&amp;&amp;</a:t>
            </a:r>
            <a:r>
              <a:rPr lang="en-US" altLang="zh-CN" sz="2800" smtClean="0">
                <a:ea typeface="隶书" panose="02010509060101010101" pitchFamily="49" charset="-122"/>
              </a:rPr>
              <a:t>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data != x )	current = (d == 0) </a:t>
            </a:r>
            <a:r>
              <a:rPr lang="en-US" altLang="zh-CN" sz="2800" b="1" smtClean="0">
                <a:ea typeface="隶书" panose="02010509060101010101" pitchFamily="49" charset="-122"/>
              </a:rPr>
              <a:t>?</a:t>
            </a:r>
            <a:r>
              <a:rPr lang="en-US" altLang="zh-CN" sz="2800" smtClean="0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              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lLink </a:t>
            </a:r>
            <a:r>
              <a:rPr lang="en-US" altLang="zh-CN" sz="2800" b="1" smtClean="0">
                <a:ea typeface="隶书" panose="02010509060101010101" pitchFamily="49" charset="-122"/>
              </a:rPr>
              <a:t>:</a:t>
            </a:r>
            <a:r>
              <a:rPr lang="en-US" altLang="zh-CN" sz="2800" smtClean="0">
                <a:ea typeface="隶书" panose="02010509060101010101" pitchFamily="49" charset="-122"/>
              </a:rPr>
              <a:t> current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ea typeface="隶书" panose="02010509060101010101" pitchFamily="49" charset="-122"/>
              </a:rPr>
              <a:t>rLink</a:t>
            </a:r>
            <a:r>
              <a:rPr lang="en-US" altLang="zh-CN" sz="2800" b="1" smtClean="0">
                <a:ea typeface="隶书" panose="02010509060101010101" pitchFamily="49" charset="-122"/>
              </a:rPr>
              <a:t>;</a:t>
            </a:r>
            <a:endParaRPr lang="en-US" altLang="zh-CN" sz="2800" smtClean="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ea typeface="隶书" panose="02010509060101010101" pitchFamily="49" charset="-122"/>
              </a:rPr>
              <a:t>	</a:t>
            </a:r>
            <a:r>
              <a:rPr lang="en-US" altLang="zh-CN" sz="2800" b="1" smtClean="0">
                <a:ea typeface="隶书" panose="02010509060101010101" pitchFamily="49" charset="-122"/>
              </a:rPr>
              <a:t>if </a:t>
            </a:r>
            <a:r>
              <a:rPr lang="en-US" altLang="zh-CN" sz="2800" smtClean="0">
                <a:ea typeface="隶书" panose="02010509060101010101" pitchFamily="49" charset="-122"/>
              </a:rPr>
              <a:t>( current != first ) </a:t>
            </a:r>
            <a:r>
              <a:rPr lang="en-US" altLang="zh-CN" sz="2800" b="1" smtClean="0">
                <a:ea typeface="隶书" panose="02010509060101010101" pitchFamily="49" charset="-122"/>
              </a:rPr>
              <a:t>return </a:t>
            </a:r>
            <a:r>
              <a:rPr lang="en-US" altLang="zh-CN" sz="2800" smtClean="0">
                <a:ea typeface="隶书" panose="02010509060101010101" pitchFamily="49" charset="-122"/>
              </a:rPr>
              <a:t>current</a:t>
            </a:r>
            <a:r>
              <a:rPr lang="en-US" altLang="zh-CN" sz="2800" b="1" smtClean="0">
                <a:ea typeface="隶书" panose="02010509060101010101" pitchFamily="49" charset="-122"/>
              </a:rPr>
              <a:t>;	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搜索成功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ea typeface="隶书" panose="02010509060101010101" pitchFamily="49" charset="-122"/>
              </a:rPr>
              <a:t>	</a:t>
            </a:r>
            <a:r>
              <a:rPr lang="en-US" altLang="zh-CN" sz="2800" b="1" smtClean="0">
                <a:ea typeface="隶书" panose="02010509060101010101" pitchFamily="49" charset="-122"/>
              </a:rPr>
              <a:t>else return</a:t>
            </a:r>
            <a:r>
              <a:rPr lang="en-US" altLang="zh-CN" sz="2800" smtClean="0">
                <a:ea typeface="隶书" panose="02010509060101010101" pitchFamily="49" charset="-122"/>
              </a:rPr>
              <a:t> NULL</a:t>
            </a:r>
            <a:r>
              <a:rPr lang="en-US" altLang="zh-CN" sz="2800" b="1" smtClean="0">
                <a:ea typeface="隶书" panose="02010509060101010101" pitchFamily="49" charset="-122"/>
              </a:rPr>
              <a:t>;			   </a:t>
            </a:r>
            <a:r>
              <a:rPr lang="en-US" altLang="zh-CN" sz="2800" b="1" smtClean="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ea typeface="隶书" panose="02010509060101010101" pitchFamily="49" charset="-122"/>
              </a:rPr>
              <a:t>搜索失败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2355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6D6194A-A657-4903-B733-6B3BD87D0919}" type="slidenum">
              <a:rPr lang="en-US" altLang="zh-CN" sz="1400"/>
              <a:pPr algn="ctr" eaLnBrk="1" hangingPunct="1"/>
              <a:t>43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8A5E2522-DB00-48E3-8051-DA4E931C88A2}" type="slidenum">
              <a:rPr lang="en-US" altLang="zh-CN" sz="1400"/>
              <a:pPr algn="ctr" eaLnBrk="1" hangingPunct="1"/>
              <a:t>44</a:t>
            </a:fld>
            <a:endParaRPr lang="en-US" altLang="zh-CN" sz="1400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896938" y="508000"/>
            <a:ext cx="71802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双向循环链表的插入算法 </a:t>
            </a:r>
            <a:r>
              <a:rPr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2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非空表</a:t>
            </a:r>
            <a:r>
              <a:rPr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24580" name="Text Box 99"/>
          <p:cNvSpPr txBox="1">
            <a:spLocks noChangeArrowheads="1"/>
          </p:cNvSpPr>
          <p:nvPr/>
        </p:nvSpPr>
        <p:spPr bwMode="auto">
          <a:xfrm>
            <a:off x="1282700" y="4349750"/>
            <a:ext cx="6226175" cy="19431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= 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rLink;  </a:t>
            </a:r>
            <a:endParaRPr lang="en-US" altLang="zh-CN" sz="3000">
              <a:solidFill>
                <a:srgbClr val="008000"/>
              </a:solidFill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= newNode;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lLink = newNode;   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lLink = current;</a:t>
            </a:r>
          </a:p>
        </p:txBody>
      </p:sp>
      <p:grpSp>
        <p:nvGrpSpPr>
          <p:cNvPr id="24581" name="Group 102"/>
          <p:cNvGrpSpPr>
            <a:grpSpLocks/>
          </p:cNvGrpSpPr>
          <p:nvPr/>
        </p:nvGrpSpPr>
        <p:grpSpPr bwMode="auto">
          <a:xfrm>
            <a:off x="479425" y="1295400"/>
            <a:ext cx="7292975" cy="3082925"/>
            <a:chOff x="302" y="816"/>
            <a:chExt cx="4594" cy="1942"/>
          </a:xfrm>
        </p:grpSpPr>
        <p:sp>
          <p:nvSpPr>
            <p:cNvPr id="24582" name="Rectangle 3" descr="白色大理石"/>
            <p:cNvSpPr>
              <a:spLocks noChangeArrowheads="1"/>
            </p:cNvSpPr>
            <p:nvPr/>
          </p:nvSpPr>
          <p:spPr bwMode="auto">
            <a:xfrm>
              <a:off x="1056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3" name="Line 4"/>
            <p:cNvSpPr>
              <a:spLocks noChangeShapeType="1"/>
            </p:cNvSpPr>
            <p:nvPr/>
          </p:nvSpPr>
          <p:spPr bwMode="auto">
            <a:xfrm>
              <a:off x="120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4" name="Line 5"/>
            <p:cNvSpPr>
              <a:spLocks noChangeShapeType="1"/>
            </p:cNvSpPr>
            <p:nvPr/>
          </p:nvSpPr>
          <p:spPr bwMode="auto">
            <a:xfrm>
              <a:off x="144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5" name="Line 6"/>
            <p:cNvSpPr>
              <a:spLocks noChangeShapeType="1"/>
            </p:cNvSpPr>
            <p:nvPr/>
          </p:nvSpPr>
          <p:spPr bwMode="auto">
            <a:xfrm flipV="1">
              <a:off x="120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" name="Line 7"/>
            <p:cNvSpPr>
              <a:spLocks noChangeShapeType="1"/>
            </p:cNvSpPr>
            <p:nvPr/>
          </p:nvSpPr>
          <p:spPr bwMode="auto">
            <a:xfrm flipV="1">
              <a:off x="144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8"/>
            <p:cNvSpPr>
              <a:spLocks noChangeShapeType="1"/>
            </p:cNvSpPr>
            <p:nvPr/>
          </p:nvSpPr>
          <p:spPr bwMode="auto">
            <a:xfrm>
              <a:off x="120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Rectangle 9" descr="白色大理石"/>
            <p:cNvSpPr>
              <a:spLocks noChangeArrowheads="1"/>
            </p:cNvSpPr>
            <p:nvPr/>
          </p:nvSpPr>
          <p:spPr bwMode="auto">
            <a:xfrm>
              <a:off x="1824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9" name="Line 10"/>
            <p:cNvSpPr>
              <a:spLocks noChangeShapeType="1"/>
            </p:cNvSpPr>
            <p:nvPr/>
          </p:nvSpPr>
          <p:spPr bwMode="auto">
            <a:xfrm>
              <a:off x="220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11"/>
            <p:cNvSpPr>
              <a:spLocks noChangeShapeType="1"/>
            </p:cNvSpPr>
            <p:nvPr/>
          </p:nvSpPr>
          <p:spPr bwMode="auto">
            <a:xfrm flipV="1">
              <a:off x="196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12"/>
            <p:cNvSpPr>
              <a:spLocks noChangeShapeType="1"/>
            </p:cNvSpPr>
            <p:nvPr/>
          </p:nvSpPr>
          <p:spPr bwMode="auto">
            <a:xfrm flipV="1">
              <a:off x="220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Line 13"/>
            <p:cNvSpPr>
              <a:spLocks noChangeShapeType="1"/>
            </p:cNvSpPr>
            <p:nvPr/>
          </p:nvSpPr>
          <p:spPr bwMode="auto">
            <a:xfrm>
              <a:off x="196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Rectangle 14" descr="白色大理石"/>
            <p:cNvSpPr>
              <a:spLocks noChangeArrowheads="1"/>
            </p:cNvSpPr>
            <p:nvPr/>
          </p:nvSpPr>
          <p:spPr bwMode="auto">
            <a:xfrm>
              <a:off x="2592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94" name="Line 15"/>
            <p:cNvSpPr>
              <a:spLocks noChangeShapeType="1"/>
            </p:cNvSpPr>
            <p:nvPr/>
          </p:nvSpPr>
          <p:spPr bwMode="auto">
            <a:xfrm>
              <a:off x="297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Line 16"/>
            <p:cNvSpPr>
              <a:spLocks noChangeShapeType="1"/>
            </p:cNvSpPr>
            <p:nvPr/>
          </p:nvSpPr>
          <p:spPr bwMode="auto">
            <a:xfrm flipV="1">
              <a:off x="273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Line 17"/>
            <p:cNvSpPr>
              <a:spLocks noChangeShapeType="1"/>
            </p:cNvSpPr>
            <p:nvPr/>
          </p:nvSpPr>
          <p:spPr bwMode="auto">
            <a:xfrm flipV="1">
              <a:off x="297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Line 18"/>
            <p:cNvSpPr>
              <a:spLocks noChangeShapeType="1"/>
            </p:cNvSpPr>
            <p:nvPr/>
          </p:nvSpPr>
          <p:spPr bwMode="auto">
            <a:xfrm>
              <a:off x="273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Rectangle 19" descr="白色大理石"/>
            <p:cNvSpPr>
              <a:spLocks noChangeArrowheads="1"/>
            </p:cNvSpPr>
            <p:nvPr/>
          </p:nvSpPr>
          <p:spPr bwMode="auto">
            <a:xfrm>
              <a:off x="3360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99" name="Line 20"/>
            <p:cNvSpPr>
              <a:spLocks noChangeShapeType="1"/>
            </p:cNvSpPr>
            <p:nvPr/>
          </p:nvSpPr>
          <p:spPr bwMode="auto">
            <a:xfrm>
              <a:off x="374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21"/>
            <p:cNvSpPr>
              <a:spLocks noChangeShapeType="1"/>
            </p:cNvSpPr>
            <p:nvPr/>
          </p:nvSpPr>
          <p:spPr bwMode="auto">
            <a:xfrm flipV="1">
              <a:off x="350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22"/>
            <p:cNvSpPr>
              <a:spLocks noChangeShapeType="1"/>
            </p:cNvSpPr>
            <p:nvPr/>
          </p:nvSpPr>
          <p:spPr bwMode="auto">
            <a:xfrm flipV="1">
              <a:off x="374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23"/>
            <p:cNvSpPr>
              <a:spLocks noChangeShapeType="1"/>
            </p:cNvSpPr>
            <p:nvPr/>
          </p:nvSpPr>
          <p:spPr bwMode="auto">
            <a:xfrm>
              <a:off x="350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24"/>
            <p:cNvSpPr>
              <a:spLocks noChangeShapeType="1"/>
            </p:cNvSpPr>
            <p:nvPr/>
          </p:nvSpPr>
          <p:spPr bwMode="auto">
            <a:xfrm>
              <a:off x="1632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Line 25"/>
            <p:cNvSpPr>
              <a:spLocks noChangeShapeType="1"/>
            </p:cNvSpPr>
            <p:nvPr/>
          </p:nvSpPr>
          <p:spPr bwMode="auto">
            <a:xfrm>
              <a:off x="2400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Line 26"/>
            <p:cNvSpPr>
              <a:spLocks noChangeShapeType="1"/>
            </p:cNvSpPr>
            <p:nvPr/>
          </p:nvSpPr>
          <p:spPr bwMode="auto">
            <a:xfrm>
              <a:off x="3168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Line 27"/>
            <p:cNvSpPr>
              <a:spLocks noChangeShapeType="1"/>
            </p:cNvSpPr>
            <p:nvPr/>
          </p:nvSpPr>
          <p:spPr bwMode="auto">
            <a:xfrm>
              <a:off x="912" y="10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Line 28"/>
            <p:cNvSpPr>
              <a:spLocks noChangeShapeType="1"/>
            </p:cNvSpPr>
            <p:nvPr/>
          </p:nvSpPr>
          <p:spPr bwMode="auto">
            <a:xfrm>
              <a:off x="1632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Line 29"/>
            <p:cNvSpPr>
              <a:spLocks noChangeShapeType="1"/>
            </p:cNvSpPr>
            <p:nvPr/>
          </p:nvSpPr>
          <p:spPr bwMode="auto">
            <a:xfrm flipV="1">
              <a:off x="768" y="1152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Line 30"/>
            <p:cNvSpPr>
              <a:spLocks noChangeShapeType="1"/>
            </p:cNvSpPr>
            <p:nvPr/>
          </p:nvSpPr>
          <p:spPr bwMode="auto">
            <a:xfrm>
              <a:off x="2400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Line 31"/>
            <p:cNvSpPr>
              <a:spLocks noChangeShapeType="1"/>
            </p:cNvSpPr>
            <p:nvPr/>
          </p:nvSpPr>
          <p:spPr bwMode="auto">
            <a:xfrm>
              <a:off x="3168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Line 32"/>
            <p:cNvSpPr>
              <a:spLocks noChangeShapeType="1"/>
            </p:cNvSpPr>
            <p:nvPr/>
          </p:nvSpPr>
          <p:spPr bwMode="auto">
            <a:xfrm>
              <a:off x="3936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Line 33"/>
            <p:cNvSpPr>
              <a:spLocks noChangeShapeType="1"/>
            </p:cNvSpPr>
            <p:nvPr/>
          </p:nvSpPr>
          <p:spPr bwMode="auto">
            <a:xfrm>
              <a:off x="4128" y="1200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Line 34"/>
            <p:cNvSpPr>
              <a:spLocks noChangeShapeType="1"/>
            </p:cNvSpPr>
            <p:nvPr/>
          </p:nvSpPr>
          <p:spPr bwMode="auto">
            <a:xfrm>
              <a:off x="912" y="1248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Line 35"/>
            <p:cNvSpPr>
              <a:spLocks noChangeShapeType="1"/>
            </p:cNvSpPr>
            <p:nvPr/>
          </p:nvSpPr>
          <p:spPr bwMode="auto">
            <a:xfrm flipH="1">
              <a:off x="912" y="1440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Line 36"/>
            <p:cNvSpPr>
              <a:spLocks noChangeShapeType="1"/>
            </p:cNvSpPr>
            <p:nvPr/>
          </p:nvSpPr>
          <p:spPr bwMode="auto">
            <a:xfrm>
              <a:off x="912" y="124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6" name="Line 37"/>
            <p:cNvSpPr>
              <a:spLocks noChangeShapeType="1"/>
            </p:cNvSpPr>
            <p:nvPr/>
          </p:nvSpPr>
          <p:spPr bwMode="auto">
            <a:xfrm flipH="1">
              <a:off x="912" y="816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7" name="Line 38"/>
            <p:cNvSpPr>
              <a:spLocks noChangeShapeType="1"/>
            </p:cNvSpPr>
            <p:nvPr/>
          </p:nvSpPr>
          <p:spPr bwMode="auto">
            <a:xfrm>
              <a:off x="912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8" name="Line 39"/>
            <p:cNvSpPr>
              <a:spLocks noChangeShapeType="1"/>
            </p:cNvSpPr>
            <p:nvPr/>
          </p:nvSpPr>
          <p:spPr bwMode="auto">
            <a:xfrm>
              <a:off x="4128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9" name="Line 40"/>
            <p:cNvSpPr>
              <a:spLocks noChangeShapeType="1"/>
            </p:cNvSpPr>
            <p:nvPr/>
          </p:nvSpPr>
          <p:spPr bwMode="auto">
            <a:xfrm>
              <a:off x="3936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0" name="Text Box 41"/>
            <p:cNvSpPr txBox="1">
              <a:spLocks noChangeArrowheads="1"/>
            </p:cNvSpPr>
            <p:nvPr/>
          </p:nvSpPr>
          <p:spPr bwMode="auto">
            <a:xfrm>
              <a:off x="302" y="960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24621" name="Rectangle 42" descr="白色大理石"/>
            <p:cNvSpPr>
              <a:spLocks noChangeArrowheads="1"/>
            </p:cNvSpPr>
            <p:nvPr/>
          </p:nvSpPr>
          <p:spPr bwMode="auto">
            <a:xfrm>
              <a:off x="1056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22" name="Line 43"/>
            <p:cNvSpPr>
              <a:spLocks noChangeShapeType="1"/>
            </p:cNvSpPr>
            <p:nvPr/>
          </p:nvSpPr>
          <p:spPr bwMode="auto">
            <a:xfrm>
              <a:off x="144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3" name="Line 44"/>
            <p:cNvSpPr>
              <a:spLocks noChangeShapeType="1"/>
            </p:cNvSpPr>
            <p:nvPr/>
          </p:nvSpPr>
          <p:spPr bwMode="auto">
            <a:xfrm flipV="1">
              <a:off x="120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4" name="Line 45"/>
            <p:cNvSpPr>
              <a:spLocks noChangeShapeType="1"/>
            </p:cNvSpPr>
            <p:nvPr/>
          </p:nvSpPr>
          <p:spPr bwMode="auto">
            <a:xfrm flipV="1">
              <a:off x="144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5" name="Line 46"/>
            <p:cNvSpPr>
              <a:spLocks noChangeShapeType="1"/>
            </p:cNvSpPr>
            <p:nvPr/>
          </p:nvSpPr>
          <p:spPr bwMode="auto">
            <a:xfrm>
              <a:off x="120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Rectangle 47" descr="白色大理石"/>
            <p:cNvSpPr>
              <a:spLocks noChangeArrowheads="1"/>
            </p:cNvSpPr>
            <p:nvPr/>
          </p:nvSpPr>
          <p:spPr bwMode="auto">
            <a:xfrm>
              <a:off x="1824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27" name="Line 48"/>
            <p:cNvSpPr>
              <a:spLocks noChangeShapeType="1"/>
            </p:cNvSpPr>
            <p:nvPr/>
          </p:nvSpPr>
          <p:spPr bwMode="auto">
            <a:xfrm>
              <a:off x="220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8" name="Line 49"/>
            <p:cNvSpPr>
              <a:spLocks noChangeShapeType="1"/>
            </p:cNvSpPr>
            <p:nvPr/>
          </p:nvSpPr>
          <p:spPr bwMode="auto">
            <a:xfrm flipV="1">
              <a:off x="196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9" name="Line 50"/>
            <p:cNvSpPr>
              <a:spLocks noChangeShapeType="1"/>
            </p:cNvSpPr>
            <p:nvPr/>
          </p:nvSpPr>
          <p:spPr bwMode="auto">
            <a:xfrm flipV="1">
              <a:off x="220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0" name="Line 51"/>
            <p:cNvSpPr>
              <a:spLocks noChangeShapeType="1"/>
            </p:cNvSpPr>
            <p:nvPr/>
          </p:nvSpPr>
          <p:spPr bwMode="auto">
            <a:xfrm>
              <a:off x="196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Rectangle 52" descr="白色大理石"/>
            <p:cNvSpPr>
              <a:spLocks noChangeArrowheads="1"/>
            </p:cNvSpPr>
            <p:nvPr/>
          </p:nvSpPr>
          <p:spPr bwMode="auto">
            <a:xfrm>
              <a:off x="2592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2" name="Line 53"/>
            <p:cNvSpPr>
              <a:spLocks noChangeShapeType="1"/>
            </p:cNvSpPr>
            <p:nvPr/>
          </p:nvSpPr>
          <p:spPr bwMode="auto">
            <a:xfrm>
              <a:off x="297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3" name="Line 54"/>
            <p:cNvSpPr>
              <a:spLocks noChangeShapeType="1"/>
            </p:cNvSpPr>
            <p:nvPr/>
          </p:nvSpPr>
          <p:spPr bwMode="auto">
            <a:xfrm flipV="1">
              <a:off x="273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4" name="Line 55"/>
            <p:cNvSpPr>
              <a:spLocks noChangeShapeType="1"/>
            </p:cNvSpPr>
            <p:nvPr/>
          </p:nvSpPr>
          <p:spPr bwMode="auto">
            <a:xfrm flipV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5" name="Line 56"/>
            <p:cNvSpPr>
              <a:spLocks noChangeShapeType="1"/>
            </p:cNvSpPr>
            <p:nvPr/>
          </p:nvSpPr>
          <p:spPr bwMode="auto">
            <a:xfrm>
              <a:off x="273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6" name="Rectangle 57" descr="羊皮纸"/>
            <p:cNvSpPr>
              <a:spLocks noChangeArrowheads="1"/>
            </p:cNvSpPr>
            <p:nvPr/>
          </p:nvSpPr>
          <p:spPr bwMode="auto">
            <a:xfrm>
              <a:off x="3360" y="2016"/>
              <a:ext cx="528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7" name="Line 58"/>
            <p:cNvSpPr>
              <a:spLocks noChangeShapeType="1"/>
            </p:cNvSpPr>
            <p:nvPr/>
          </p:nvSpPr>
          <p:spPr bwMode="auto">
            <a:xfrm>
              <a:off x="374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59"/>
            <p:cNvSpPr>
              <a:spLocks noChangeShapeType="1"/>
            </p:cNvSpPr>
            <p:nvPr/>
          </p:nvSpPr>
          <p:spPr bwMode="auto">
            <a:xfrm flipV="1">
              <a:off x="350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9" name="Line 60"/>
            <p:cNvSpPr>
              <a:spLocks noChangeShapeType="1"/>
            </p:cNvSpPr>
            <p:nvPr/>
          </p:nvSpPr>
          <p:spPr bwMode="auto">
            <a:xfrm flipV="1">
              <a:off x="374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0" name="Line 61"/>
            <p:cNvSpPr>
              <a:spLocks noChangeShapeType="1"/>
            </p:cNvSpPr>
            <p:nvPr/>
          </p:nvSpPr>
          <p:spPr bwMode="auto">
            <a:xfrm>
              <a:off x="350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1" name="Rectangle 62" descr="白色大理石"/>
            <p:cNvSpPr>
              <a:spLocks noChangeArrowheads="1"/>
            </p:cNvSpPr>
            <p:nvPr/>
          </p:nvSpPr>
          <p:spPr bwMode="auto">
            <a:xfrm>
              <a:off x="4128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2" name="Line 63"/>
            <p:cNvSpPr>
              <a:spLocks noChangeShapeType="1"/>
            </p:cNvSpPr>
            <p:nvPr/>
          </p:nvSpPr>
          <p:spPr bwMode="auto">
            <a:xfrm>
              <a:off x="4512" y="2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3" name="Line 64"/>
            <p:cNvSpPr>
              <a:spLocks noChangeShapeType="1"/>
            </p:cNvSpPr>
            <p:nvPr/>
          </p:nvSpPr>
          <p:spPr bwMode="auto">
            <a:xfrm flipV="1">
              <a:off x="427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4" name="Line 65"/>
            <p:cNvSpPr>
              <a:spLocks noChangeShapeType="1"/>
            </p:cNvSpPr>
            <p:nvPr/>
          </p:nvSpPr>
          <p:spPr bwMode="auto">
            <a:xfrm flipV="1">
              <a:off x="451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5" name="Line 66"/>
            <p:cNvSpPr>
              <a:spLocks noChangeShapeType="1"/>
            </p:cNvSpPr>
            <p:nvPr/>
          </p:nvSpPr>
          <p:spPr bwMode="auto">
            <a:xfrm>
              <a:off x="4272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6" name="Line 67"/>
            <p:cNvSpPr>
              <a:spLocks noChangeShapeType="1"/>
            </p:cNvSpPr>
            <p:nvPr/>
          </p:nvSpPr>
          <p:spPr bwMode="auto">
            <a:xfrm>
              <a:off x="1632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7" name="Line 68"/>
            <p:cNvSpPr>
              <a:spLocks noChangeShapeType="1"/>
            </p:cNvSpPr>
            <p:nvPr/>
          </p:nvSpPr>
          <p:spPr bwMode="auto">
            <a:xfrm>
              <a:off x="2400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8" name="Line 69"/>
            <p:cNvSpPr>
              <a:spLocks noChangeShapeType="1"/>
            </p:cNvSpPr>
            <p:nvPr/>
          </p:nvSpPr>
          <p:spPr bwMode="auto">
            <a:xfrm>
              <a:off x="3168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9" name="Line 70"/>
            <p:cNvSpPr>
              <a:spLocks noChangeShapeType="1"/>
            </p:cNvSpPr>
            <p:nvPr/>
          </p:nvSpPr>
          <p:spPr bwMode="auto">
            <a:xfrm>
              <a:off x="3936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0" name="Line 71"/>
            <p:cNvSpPr>
              <a:spLocks noChangeShapeType="1"/>
            </p:cNvSpPr>
            <p:nvPr/>
          </p:nvSpPr>
          <p:spPr bwMode="auto">
            <a:xfrm>
              <a:off x="912" y="206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1" name="Line 72"/>
            <p:cNvSpPr>
              <a:spLocks noChangeShapeType="1"/>
            </p:cNvSpPr>
            <p:nvPr/>
          </p:nvSpPr>
          <p:spPr bwMode="auto">
            <a:xfrm>
              <a:off x="1632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2" name="Line 73"/>
            <p:cNvSpPr>
              <a:spLocks noChangeShapeType="1"/>
            </p:cNvSpPr>
            <p:nvPr/>
          </p:nvSpPr>
          <p:spPr bwMode="auto">
            <a:xfrm flipV="1">
              <a:off x="768" y="216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3" name="Line 74"/>
            <p:cNvSpPr>
              <a:spLocks noChangeShapeType="1"/>
            </p:cNvSpPr>
            <p:nvPr/>
          </p:nvSpPr>
          <p:spPr bwMode="auto">
            <a:xfrm>
              <a:off x="2400" y="2352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4" name="Line 75"/>
            <p:cNvSpPr>
              <a:spLocks noChangeShapeType="1"/>
            </p:cNvSpPr>
            <p:nvPr/>
          </p:nvSpPr>
          <p:spPr bwMode="auto">
            <a:xfrm>
              <a:off x="3168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5" name="Line 76"/>
            <p:cNvSpPr>
              <a:spLocks noChangeShapeType="1"/>
            </p:cNvSpPr>
            <p:nvPr/>
          </p:nvSpPr>
          <p:spPr bwMode="auto">
            <a:xfrm>
              <a:off x="3936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6" name="Line 77"/>
            <p:cNvSpPr>
              <a:spLocks noChangeShapeType="1"/>
            </p:cNvSpPr>
            <p:nvPr/>
          </p:nvSpPr>
          <p:spPr bwMode="auto">
            <a:xfrm>
              <a:off x="4704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7" name="Line 78"/>
            <p:cNvSpPr>
              <a:spLocks noChangeShapeType="1"/>
            </p:cNvSpPr>
            <p:nvPr/>
          </p:nvSpPr>
          <p:spPr bwMode="auto">
            <a:xfrm>
              <a:off x="4896" y="220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8" name="Line 79"/>
            <p:cNvSpPr>
              <a:spLocks noChangeShapeType="1"/>
            </p:cNvSpPr>
            <p:nvPr/>
          </p:nvSpPr>
          <p:spPr bwMode="auto">
            <a:xfrm>
              <a:off x="912" y="22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9" name="Line 80"/>
            <p:cNvSpPr>
              <a:spLocks noChangeShapeType="1"/>
            </p:cNvSpPr>
            <p:nvPr/>
          </p:nvSpPr>
          <p:spPr bwMode="auto">
            <a:xfrm flipH="1">
              <a:off x="912" y="244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0" name="Line 81"/>
            <p:cNvSpPr>
              <a:spLocks noChangeShapeType="1"/>
            </p:cNvSpPr>
            <p:nvPr/>
          </p:nvSpPr>
          <p:spPr bwMode="auto">
            <a:xfrm>
              <a:off x="912" y="225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1" name="Line 82"/>
            <p:cNvSpPr>
              <a:spLocks noChangeShapeType="1"/>
            </p:cNvSpPr>
            <p:nvPr/>
          </p:nvSpPr>
          <p:spPr bwMode="auto">
            <a:xfrm flipH="1">
              <a:off x="912" y="182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2" name="Line 83"/>
            <p:cNvSpPr>
              <a:spLocks noChangeShapeType="1"/>
            </p:cNvSpPr>
            <p:nvPr/>
          </p:nvSpPr>
          <p:spPr bwMode="auto">
            <a:xfrm>
              <a:off x="912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3" name="Line 84"/>
            <p:cNvSpPr>
              <a:spLocks noChangeShapeType="1"/>
            </p:cNvSpPr>
            <p:nvPr/>
          </p:nvSpPr>
          <p:spPr bwMode="auto">
            <a:xfrm>
              <a:off x="4896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4" name="Line 85"/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5" name="Text Box 86"/>
            <p:cNvSpPr txBox="1">
              <a:spLocks noChangeArrowheads="1"/>
            </p:cNvSpPr>
            <p:nvPr/>
          </p:nvSpPr>
          <p:spPr bwMode="auto">
            <a:xfrm>
              <a:off x="302" y="196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24666" name="Line 87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7" name="Text Box 88"/>
            <p:cNvSpPr txBox="1">
              <a:spLocks noChangeArrowheads="1"/>
            </p:cNvSpPr>
            <p:nvPr/>
          </p:nvSpPr>
          <p:spPr bwMode="auto">
            <a:xfrm>
              <a:off x="1936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24668" name="Text Box 89"/>
            <p:cNvSpPr txBox="1">
              <a:spLocks noChangeArrowheads="1"/>
            </p:cNvSpPr>
            <p:nvPr/>
          </p:nvSpPr>
          <p:spPr bwMode="auto">
            <a:xfrm>
              <a:off x="27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24669" name="Text Box 90"/>
            <p:cNvSpPr txBox="1">
              <a:spLocks noChangeArrowheads="1"/>
            </p:cNvSpPr>
            <p:nvPr/>
          </p:nvSpPr>
          <p:spPr bwMode="auto">
            <a:xfrm>
              <a:off x="3472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324699" name="Text Box 91"/>
            <p:cNvSpPr txBox="1">
              <a:spLocks noChangeArrowheads="1"/>
            </p:cNvSpPr>
            <p:nvPr/>
          </p:nvSpPr>
          <p:spPr bwMode="auto">
            <a:xfrm>
              <a:off x="332" y="1459"/>
              <a:ext cx="9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ea typeface="仿宋_GB2312" pitchFamily="49" charset="-122"/>
                </a:rPr>
                <a:t>后插入</a:t>
              </a:r>
              <a:r>
                <a:rPr lang="en-US" altLang="zh-CN" sz="2800">
                  <a:latin typeface="Arial Narrow" pitchFamily="34" charset="0"/>
                  <a:ea typeface="仿宋_GB2312" pitchFamily="49" charset="-122"/>
                </a:rPr>
                <a:t>25</a:t>
              </a:r>
              <a:endParaRPr lang="en-US" altLang="zh-CN" sz="2800">
                <a:latin typeface="Times New Roman" charset="0"/>
                <a:ea typeface="宋体" charset="-122"/>
              </a:endParaRPr>
            </a:p>
          </p:txBody>
        </p:sp>
        <p:sp>
          <p:nvSpPr>
            <p:cNvPr id="24671" name="Text Box 92"/>
            <p:cNvSpPr txBox="1">
              <a:spLocks noChangeArrowheads="1"/>
            </p:cNvSpPr>
            <p:nvPr/>
          </p:nvSpPr>
          <p:spPr bwMode="auto">
            <a:xfrm>
              <a:off x="2855" y="142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</a:p>
          </p:txBody>
        </p:sp>
        <p:sp>
          <p:nvSpPr>
            <p:cNvPr id="24672" name="Line 93"/>
            <p:cNvSpPr>
              <a:spLocks noChangeShapeType="1"/>
            </p:cNvSpPr>
            <p:nvPr/>
          </p:nvSpPr>
          <p:spPr bwMode="auto">
            <a:xfrm flipV="1">
              <a:off x="3600" y="235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3" name="Text Box 94"/>
            <p:cNvSpPr txBox="1">
              <a:spLocks noChangeArrowheads="1"/>
            </p:cNvSpPr>
            <p:nvPr/>
          </p:nvSpPr>
          <p:spPr bwMode="auto">
            <a:xfrm>
              <a:off x="3619" y="2430"/>
              <a:ext cx="10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newNode</a:t>
              </a:r>
            </a:p>
          </p:txBody>
        </p:sp>
        <p:sp>
          <p:nvSpPr>
            <p:cNvPr id="24674" name="Text Box 95"/>
            <p:cNvSpPr txBox="1">
              <a:spLocks noChangeArrowheads="1"/>
            </p:cNvSpPr>
            <p:nvPr/>
          </p:nvSpPr>
          <p:spPr bwMode="auto">
            <a:xfrm>
              <a:off x="1936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24675" name="Text Box 96"/>
            <p:cNvSpPr txBox="1">
              <a:spLocks noChangeArrowheads="1"/>
            </p:cNvSpPr>
            <p:nvPr/>
          </p:nvSpPr>
          <p:spPr bwMode="auto">
            <a:xfrm>
              <a:off x="2704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24676" name="Text Box 97"/>
            <p:cNvSpPr txBox="1">
              <a:spLocks noChangeArrowheads="1"/>
            </p:cNvSpPr>
            <p:nvPr/>
          </p:nvSpPr>
          <p:spPr bwMode="auto">
            <a:xfrm>
              <a:off x="3472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25</a:t>
              </a:r>
              <a:endParaRPr lang="en-US" altLang="zh-CN" sz="2800"/>
            </a:p>
          </p:txBody>
        </p:sp>
        <p:sp>
          <p:nvSpPr>
            <p:cNvPr id="24677" name="Text Box 98"/>
            <p:cNvSpPr txBox="1">
              <a:spLocks noChangeArrowheads="1"/>
            </p:cNvSpPr>
            <p:nvPr/>
          </p:nvSpPr>
          <p:spPr bwMode="auto">
            <a:xfrm>
              <a:off x="4224" y="201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24678" name="Line 100"/>
            <p:cNvSpPr>
              <a:spLocks noChangeShapeType="1"/>
            </p:cNvSpPr>
            <p:nvPr/>
          </p:nvSpPr>
          <p:spPr bwMode="auto">
            <a:xfrm flipV="1">
              <a:off x="2825" y="2353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" name="Text Box 101"/>
            <p:cNvSpPr txBox="1">
              <a:spLocks noChangeArrowheads="1"/>
            </p:cNvSpPr>
            <p:nvPr/>
          </p:nvSpPr>
          <p:spPr bwMode="auto">
            <a:xfrm>
              <a:off x="1976" y="243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8D7277F-AF71-46AD-8A1F-12358B531BFA}" type="slidenum">
              <a:rPr lang="en-US" altLang="zh-CN" sz="1400"/>
              <a:pPr algn="ctr" eaLnBrk="1" hangingPunct="1"/>
              <a:t>45</a:t>
            </a:fld>
            <a:endParaRPr lang="en-US" altLang="zh-CN" sz="140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143000" y="457200"/>
            <a:ext cx="664686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双向循环链表的插入算法 </a:t>
            </a:r>
            <a:r>
              <a:rPr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空表</a:t>
            </a:r>
            <a:r>
              <a:rPr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3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04" name="Rectangle 3" descr="白色大理石"/>
          <p:cNvSpPr>
            <a:spLocks noChangeArrowheads="1"/>
          </p:cNvSpPr>
          <p:nvPr/>
        </p:nvSpPr>
        <p:spPr bwMode="auto">
          <a:xfrm>
            <a:off x="2416175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3025775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 flipV="1">
            <a:off x="2644775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flipV="1">
            <a:off x="3025775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2644775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22098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 flipV="1">
            <a:off x="1958975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3352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36576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22098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 flipH="1">
            <a:off x="2187575" y="2286000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2187575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 flipH="1">
            <a:off x="2187575" y="1295400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2187575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36576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>
            <a:off x="3352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0" name="Rectangle 19" descr="白色大理石"/>
          <p:cNvSpPr>
            <a:spLocks noChangeArrowheads="1"/>
          </p:cNvSpPr>
          <p:nvPr/>
        </p:nvSpPr>
        <p:spPr bwMode="auto">
          <a:xfrm>
            <a:off x="53340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 flipV="1">
            <a:off x="5562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3" name="Line 22"/>
          <p:cNvSpPr>
            <a:spLocks noChangeShapeType="1"/>
          </p:cNvSpPr>
          <p:nvPr/>
        </p:nvSpPr>
        <p:spPr bwMode="auto">
          <a:xfrm flipV="1">
            <a:off x="5943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4" name="Line 23"/>
          <p:cNvSpPr>
            <a:spLocks noChangeShapeType="1"/>
          </p:cNvSpPr>
          <p:nvPr/>
        </p:nvSpPr>
        <p:spPr bwMode="auto">
          <a:xfrm>
            <a:off x="556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5" name="Rectangle 24" descr="羊皮纸"/>
          <p:cNvSpPr>
            <a:spLocks noChangeArrowheads="1"/>
          </p:cNvSpPr>
          <p:nvPr/>
        </p:nvSpPr>
        <p:spPr bwMode="auto">
          <a:xfrm>
            <a:off x="6553200" y="1600200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6" name="Line 25"/>
          <p:cNvSpPr>
            <a:spLocks noChangeShapeType="1"/>
          </p:cNvSpPr>
          <p:nvPr/>
        </p:nvSpPr>
        <p:spPr bwMode="auto">
          <a:xfrm>
            <a:off x="7162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7" name="Line 26"/>
          <p:cNvSpPr>
            <a:spLocks noChangeShapeType="1"/>
          </p:cNvSpPr>
          <p:nvPr/>
        </p:nvSpPr>
        <p:spPr bwMode="auto">
          <a:xfrm flipV="1">
            <a:off x="67818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8" name="Line 27"/>
          <p:cNvSpPr>
            <a:spLocks noChangeShapeType="1"/>
          </p:cNvSpPr>
          <p:nvPr/>
        </p:nvSpPr>
        <p:spPr bwMode="auto">
          <a:xfrm flipV="1">
            <a:off x="71628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9" name="Line 28"/>
          <p:cNvSpPr>
            <a:spLocks noChangeShapeType="1"/>
          </p:cNvSpPr>
          <p:nvPr/>
        </p:nvSpPr>
        <p:spPr bwMode="auto">
          <a:xfrm>
            <a:off x="6781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0" name="Line 29"/>
          <p:cNvSpPr>
            <a:spLocks noChangeShapeType="1"/>
          </p:cNvSpPr>
          <p:nvPr/>
        </p:nvSpPr>
        <p:spPr bwMode="auto">
          <a:xfrm>
            <a:off x="62484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1" name="Line 30"/>
          <p:cNvSpPr>
            <a:spLocks noChangeShapeType="1"/>
          </p:cNvSpPr>
          <p:nvPr/>
        </p:nvSpPr>
        <p:spPr bwMode="auto">
          <a:xfrm>
            <a:off x="51054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2" name="Line 31"/>
          <p:cNvSpPr>
            <a:spLocks noChangeShapeType="1"/>
          </p:cNvSpPr>
          <p:nvPr/>
        </p:nvSpPr>
        <p:spPr bwMode="auto">
          <a:xfrm flipV="1">
            <a:off x="48768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3" name="Line 32"/>
          <p:cNvSpPr>
            <a:spLocks noChangeShapeType="1"/>
          </p:cNvSpPr>
          <p:nvPr/>
        </p:nvSpPr>
        <p:spPr bwMode="auto">
          <a:xfrm>
            <a:off x="62484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4" name="Line 33"/>
          <p:cNvSpPr>
            <a:spLocks noChangeShapeType="1"/>
          </p:cNvSpPr>
          <p:nvPr/>
        </p:nvSpPr>
        <p:spPr bwMode="auto">
          <a:xfrm>
            <a:off x="7543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5" name="Line 34"/>
          <p:cNvSpPr>
            <a:spLocks noChangeShapeType="1"/>
          </p:cNvSpPr>
          <p:nvPr/>
        </p:nvSpPr>
        <p:spPr bwMode="auto">
          <a:xfrm>
            <a:off x="78486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6" name="Line 35"/>
          <p:cNvSpPr>
            <a:spLocks noChangeShapeType="1"/>
          </p:cNvSpPr>
          <p:nvPr/>
        </p:nvSpPr>
        <p:spPr bwMode="auto">
          <a:xfrm>
            <a:off x="51054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7" name="Line 36"/>
          <p:cNvSpPr>
            <a:spLocks noChangeShapeType="1"/>
          </p:cNvSpPr>
          <p:nvPr/>
        </p:nvSpPr>
        <p:spPr bwMode="auto">
          <a:xfrm flipH="1">
            <a:off x="5105400" y="22860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8" name="Line 37"/>
          <p:cNvSpPr>
            <a:spLocks noChangeShapeType="1"/>
          </p:cNvSpPr>
          <p:nvPr/>
        </p:nvSpPr>
        <p:spPr bwMode="auto">
          <a:xfrm>
            <a:off x="5105400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9" name="Line 38"/>
          <p:cNvSpPr>
            <a:spLocks noChangeShapeType="1"/>
          </p:cNvSpPr>
          <p:nvPr/>
        </p:nvSpPr>
        <p:spPr bwMode="auto">
          <a:xfrm flipH="1">
            <a:off x="5105400" y="12954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0" name="Line 39"/>
          <p:cNvSpPr>
            <a:spLocks noChangeShapeType="1"/>
          </p:cNvSpPr>
          <p:nvPr/>
        </p:nvSpPr>
        <p:spPr bwMode="auto">
          <a:xfrm>
            <a:off x="51054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1" name="Line 40"/>
          <p:cNvSpPr>
            <a:spLocks noChangeShapeType="1"/>
          </p:cNvSpPr>
          <p:nvPr/>
        </p:nvSpPr>
        <p:spPr bwMode="auto">
          <a:xfrm>
            <a:off x="78486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2" name="Line 41"/>
          <p:cNvSpPr>
            <a:spLocks noChangeShapeType="1"/>
          </p:cNvSpPr>
          <p:nvPr/>
        </p:nvSpPr>
        <p:spPr bwMode="auto">
          <a:xfrm>
            <a:off x="7543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3" name="Text Box 42"/>
          <p:cNvSpPr txBox="1">
            <a:spLocks noChangeArrowheads="1"/>
          </p:cNvSpPr>
          <p:nvPr/>
        </p:nvSpPr>
        <p:spPr bwMode="auto">
          <a:xfrm>
            <a:off x="4114800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25644" name="Line 43"/>
          <p:cNvSpPr>
            <a:spLocks noChangeShapeType="1"/>
          </p:cNvSpPr>
          <p:nvPr/>
        </p:nvSpPr>
        <p:spPr bwMode="auto">
          <a:xfrm flipV="1">
            <a:off x="28194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76" name="Text Box 44"/>
          <p:cNvSpPr txBox="1">
            <a:spLocks noChangeArrowheads="1"/>
          </p:cNvSpPr>
          <p:nvPr/>
        </p:nvSpPr>
        <p:spPr bwMode="auto">
          <a:xfrm>
            <a:off x="482600" y="2441575"/>
            <a:ext cx="1677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30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仿宋_GB2312" pitchFamily="49" charset="-122"/>
              </a:rPr>
              <a:t>后插入</a:t>
            </a:r>
            <a:r>
              <a:rPr lang="en-US" altLang="zh-CN" sz="3000">
                <a:latin typeface="Arial Narrow" pitchFamily="34" charset="0"/>
                <a:ea typeface="仿宋_GB2312" pitchFamily="49" charset="-122"/>
              </a:rPr>
              <a:t>25</a:t>
            </a:r>
            <a:endParaRPr lang="en-US" altLang="zh-CN" sz="3000">
              <a:latin typeface="Times New Roman" charset="0"/>
              <a:ea typeface="宋体" charset="-122"/>
            </a:endParaRPr>
          </a:p>
        </p:txBody>
      </p:sp>
      <p:sp>
        <p:nvSpPr>
          <p:cNvPr id="25646" name="Text Box 45"/>
          <p:cNvSpPr txBox="1">
            <a:spLocks noChangeArrowheads="1"/>
          </p:cNvSpPr>
          <p:nvPr/>
        </p:nvSpPr>
        <p:spPr bwMode="auto">
          <a:xfrm>
            <a:off x="2170113" y="2468563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current</a:t>
            </a:r>
          </a:p>
        </p:txBody>
      </p:sp>
      <p:sp>
        <p:nvSpPr>
          <p:cNvPr id="25647" name="Line 46"/>
          <p:cNvSpPr>
            <a:spLocks noChangeShapeType="1"/>
          </p:cNvSpPr>
          <p:nvPr/>
        </p:nvSpPr>
        <p:spPr bwMode="auto">
          <a:xfrm flipV="1">
            <a:off x="69342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8" name="Text Box 47"/>
          <p:cNvSpPr txBox="1">
            <a:spLocks noChangeArrowheads="1"/>
          </p:cNvSpPr>
          <p:nvPr/>
        </p:nvSpPr>
        <p:spPr bwMode="auto">
          <a:xfrm>
            <a:off x="6799263" y="2455863"/>
            <a:ext cx="158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newNode</a:t>
            </a:r>
          </a:p>
        </p:txBody>
      </p:sp>
      <p:sp>
        <p:nvSpPr>
          <p:cNvPr id="25649" name="Text Box 48"/>
          <p:cNvSpPr txBox="1">
            <a:spLocks noChangeArrowheads="1"/>
          </p:cNvSpPr>
          <p:nvPr/>
        </p:nvSpPr>
        <p:spPr bwMode="auto">
          <a:xfrm>
            <a:off x="6731000" y="16144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25</a:t>
            </a:r>
            <a:endParaRPr lang="en-US" altLang="zh-CN" sz="2800"/>
          </a:p>
        </p:txBody>
      </p:sp>
      <p:sp>
        <p:nvSpPr>
          <p:cNvPr id="25650" name="Text Box 50"/>
          <p:cNvSpPr txBox="1">
            <a:spLocks noChangeArrowheads="1"/>
          </p:cNvSpPr>
          <p:nvPr/>
        </p:nvSpPr>
        <p:spPr bwMode="auto">
          <a:xfrm>
            <a:off x="1165225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25651" name="Line 51"/>
          <p:cNvSpPr>
            <a:spLocks noChangeShapeType="1"/>
          </p:cNvSpPr>
          <p:nvPr/>
        </p:nvSpPr>
        <p:spPr bwMode="auto">
          <a:xfrm flipV="1">
            <a:off x="5715000" y="2124075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2" name="Text Box 52"/>
          <p:cNvSpPr txBox="1">
            <a:spLocks noChangeArrowheads="1"/>
          </p:cNvSpPr>
          <p:nvPr/>
        </p:nvSpPr>
        <p:spPr bwMode="auto">
          <a:xfrm>
            <a:off x="5065713" y="2459038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current</a:t>
            </a:r>
          </a:p>
        </p:txBody>
      </p:sp>
      <p:sp>
        <p:nvSpPr>
          <p:cNvPr id="25653" name="Text Box 53"/>
          <p:cNvSpPr txBox="1">
            <a:spLocks noChangeArrowheads="1"/>
          </p:cNvSpPr>
          <p:nvPr/>
        </p:nvSpPr>
        <p:spPr bwMode="auto">
          <a:xfrm>
            <a:off x="1087438" y="3205163"/>
            <a:ext cx="7369175" cy="28575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= 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       </a:t>
            </a:r>
            <a:r>
              <a:rPr lang="en-US" altLang="zh-CN" sz="3000"/>
              <a:t>(newNode</a:t>
            </a: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/>
              <a:t>rLink = first);</a:t>
            </a:r>
            <a:r>
              <a:rPr lang="en-US" altLang="zh-CN" sz="3000">
                <a:solidFill>
                  <a:schemeClr val="tx2"/>
                </a:solidFill>
              </a:rPr>
              <a:t> </a:t>
            </a:r>
            <a:endParaRPr lang="en-US" altLang="zh-CN" sz="3000">
              <a:solidFill>
                <a:srgbClr val="008000"/>
              </a:solidFill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= newNode;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lLink = newNode;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                 </a:t>
            </a:r>
            <a:r>
              <a:rPr lang="en-US" altLang="zh-CN" sz="3000"/>
              <a:t>( first</a:t>
            </a: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/>
              <a:t>lLink = newNode )</a:t>
            </a:r>
            <a:r>
              <a:rPr lang="en-US" altLang="zh-CN" sz="3000">
                <a:solidFill>
                  <a:schemeClr val="tx2"/>
                </a:solidFill>
              </a:rPr>
              <a:t>    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lLink = current;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3EBB448-FCDC-4DD1-B50E-4243F88A9150}" type="slidenum">
              <a:rPr lang="en-US" altLang="zh-CN" sz="1400"/>
              <a:pPr algn="ctr" eaLnBrk="1" hangingPunct="1"/>
              <a:t>46</a:t>
            </a:fld>
            <a:endParaRPr lang="en-US" altLang="zh-CN" sz="1400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4025" y="2343150"/>
            <a:ext cx="1412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u="sng">
                <a:latin typeface="Arial" panose="020B0604020202020204" pitchFamily="34" charset="0"/>
                <a:ea typeface="仿宋_GB2312" pitchFamily="49" charset="-122"/>
              </a:rPr>
              <a:t>删除</a:t>
            </a:r>
            <a:r>
              <a:rPr lang="en-US" altLang="zh-CN" sz="3000" u="sng">
                <a:latin typeface="Arial" panose="020B0604020202020204" pitchFamily="34" charset="0"/>
                <a:ea typeface="仿宋_GB2312" pitchFamily="49" charset="-122"/>
              </a:rPr>
              <a:t>48</a:t>
            </a:r>
            <a:endParaRPr lang="en-US" altLang="zh-CN" sz="3000">
              <a:latin typeface="Arial" panose="020B0604020202020204" pitchFamily="34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646238" y="495300"/>
            <a:ext cx="5961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tx2"/>
                </a:solidFill>
                <a:ea typeface="华文新魏" panose="02010800040101010101" pitchFamily="2" charset="-122"/>
              </a:rPr>
              <a:t>双向循环链表的删除算法</a:t>
            </a:r>
            <a:endParaRPr lang="zh-CN" altLang="en-US" sz="300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26629" name="Rectangle 4" descr="白色大理石"/>
          <p:cNvSpPr>
            <a:spLocks noChangeArrowheads="1"/>
          </p:cNvSpPr>
          <p:nvPr/>
        </p:nvSpPr>
        <p:spPr bwMode="auto">
          <a:xfrm>
            <a:off x="16764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190500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 flipV="1">
            <a:off x="19050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 flipV="1">
            <a:off x="22860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>
            <a:off x="1905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Rectangle 10" descr="白色大理石"/>
          <p:cNvSpPr>
            <a:spLocks noChangeArrowheads="1"/>
          </p:cNvSpPr>
          <p:nvPr/>
        </p:nvSpPr>
        <p:spPr bwMode="auto">
          <a:xfrm>
            <a:off x="28956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>
            <a:off x="3505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 flipV="1">
            <a:off x="31242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 flipV="1">
            <a:off x="35052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3124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Rectangle 15" descr="羊皮纸"/>
          <p:cNvSpPr>
            <a:spLocks noChangeArrowheads="1"/>
          </p:cNvSpPr>
          <p:nvPr/>
        </p:nvSpPr>
        <p:spPr bwMode="auto">
          <a:xfrm>
            <a:off x="4114800" y="1600200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>
            <a:off x="4724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 flipV="1">
            <a:off x="43434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 flipV="1">
            <a:off x="47244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19"/>
          <p:cNvSpPr>
            <a:spLocks noChangeShapeType="1"/>
          </p:cNvSpPr>
          <p:nvPr/>
        </p:nvSpPr>
        <p:spPr bwMode="auto">
          <a:xfrm>
            <a:off x="4343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Rectangle 20" descr="白色大理石"/>
          <p:cNvSpPr>
            <a:spLocks noChangeArrowheads="1"/>
          </p:cNvSpPr>
          <p:nvPr/>
        </p:nvSpPr>
        <p:spPr bwMode="auto">
          <a:xfrm>
            <a:off x="53340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6" name="Line 21"/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Line 22"/>
          <p:cNvSpPr>
            <a:spLocks noChangeShapeType="1"/>
          </p:cNvSpPr>
          <p:nvPr/>
        </p:nvSpPr>
        <p:spPr bwMode="auto">
          <a:xfrm flipV="1">
            <a:off x="5562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8" name="Line 23"/>
          <p:cNvSpPr>
            <a:spLocks noChangeShapeType="1"/>
          </p:cNvSpPr>
          <p:nvPr/>
        </p:nvSpPr>
        <p:spPr bwMode="auto">
          <a:xfrm flipV="1">
            <a:off x="5943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9" name="Line 24"/>
          <p:cNvSpPr>
            <a:spLocks noChangeShapeType="1"/>
          </p:cNvSpPr>
          <p:nvPr/>
        </p:nvSpPr>
        <p:spPr bwMode="auto">
          <a:xfrm>
            <a:off x="556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Line 25"/>
          <p:cNvSpPr>
            <a:spLocks noChangeShapeType="1"/>
          </p:cNvSpPr>
          <p:nvPr/>
        </p:nvSpPr>
        <p:spPr bwMode="auto">
          <a:xfrm>
            <a:off x="2590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1" name="Line 26"/>
          <p:cNvSpPr>
            <a:spLocks noChangeShapeType="1"/>
          </p:cNvSpPr>
          <p:nvPr/>
        </p:nvSpPr>
        <p:spPr bwMode="auto">
          <a:xfrm>
            <a:off x="38100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2" name="Line 27"/>
          <p:cNvSpPr>
            <a:spLocks noChangeShapeType="1"/>
          </p:cNvSpPr>
          <p:nvPr/>
        </p:nvSpPr>
        <p:spPr bwMode="auto">
          <a:xfrm>
            <a:off x="50292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3" name="Line 28"/>
          <p:cNvSpPr>
            <a:spLocks noChangeShapeType="1"/>
          </p:cNvSpPr>
          <p:nvPr/>
        </p:nvSpPr>
        <p:spPr bwMode="auto">
          <a:xfrm>
            <a:off x="14478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4" name="Line 29"/>
          <p:cNvSpPr>
            <a:spLocks noChangeShapeType="1"/>
          </p:cNvSpPr>
          <p:nvPr/>
        </p:nvSpPr>
        <p:spPr bwMode="auto">
          <a:xfrm>
            <a:off x="2590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Line 30"/>
          <p:cNvSpPr>
            <a:spLocks noChangeShapeType="1"/>
          </p:cNvSpPr>
          <p:nvPr/>
        </p:nvSpPr>
        <p:spPr bwMode="auto">
          <a:xfrm flipV="1">
            <a:off x="12192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6" name="Line 31"/>
          <p:cNvSpPr>
            <a:spLocks noChangeShapeType="1"/>
          </p:cNvSpPr>
          <p:nvPr/>
        </p:nvSpPr>
        <p:spPr bwMode="auto">
          <a:xfrm>
            <a:off x="38100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7" name="Line 32"/>
          <p:cNvSpPr>
            <a:spLocks noChangeShapeType="1"/>
          </p:cNvSpPr>
          <p:nvPr/>
        </p:nvSpPr>
        <p:spPr bwMode="auto">
          <a:xfrm>
            <a:off x="50292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8" name="Line 33"/>
          <p:cNvSpPr>
            <a:spLocks noChangeShapeType="1"/>
          </p:cNvSpPr>
          <p:nvPr/>
        </p:nvSpPr>
        <p:spPr bwMode="auto">
          <a:xfrm>
            <a:off x="62484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9" name="Line 34"/>
          <p:cNvSpPr>
            <a:spLocks noChangeShapeType="1"/>
          </p:cNvSpPr>
          <p:nvPr/>
        </p:nvSpPr>
        <p:spPr bwMode="auto">
          <a:xfrm>
            <a:off x="6553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0" name="Line 35"/>
          <p:cNvSpPr>
            <a:spLocks noChangeShapeType="1"/>
          </p:cNvSpPr>
          <p:nvPr/>
        </p:nvSpPr>
        <p:spPr bwMode="auto">
          <a:xfrm>
            <a:off x="14478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1" name="Line 36"/>
          <p:cNvSpPr>
            <a:spLocks noChangeShapeType="1"/>
          </p:cNvSpPr>
          <p:nvPr/>
        </p:nvSpPr>
        <p:spPr bwMode="auto">
          <a:xfrm flipH="1">
            <a:off x="1447800" y="2286000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2" name="Line 37"/>
          <p:cNvSpPr>
            <a:spLocks noChangeShapeType="1"/>
          </p:cNvSpPr>
          <p:nvPr/>
        </p:nvSpPr>
        <p:spPr bwMode="auto">
          <a:xfrm>
            <a:off x="1447800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3" name="Line 38"/>
          <p:cNvSpPr>
            <a:spLocks noChangeShapeType="1"/>
          </p:cNvSpPr>
          <p:nvPr/>
        </p:nvSpPr>
        <p:spPr bwMode="auto">
          <a:xfrm flipH="1">
            <a:off x="1447800" y="1295400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4" name="Line 39"/>
          <p:cNvSpPr>
            <a:spLocks noChangeShapeType="1"/>
          </p:cNvSpPr>
          <p:nvPr/>
        </p:nvSpPr>
        <p:spPr bwMode="auto">
          <a:xfrm>
            <a:off x="14478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5" name="Line 40"/>
          <p:cNvSpPr>
            <a:spLocks noChangeShapeType="1"/>
          </p:cNvSpPr>
          <p:nvPr/>
        </p:nvSpPr>
        <p:spPr bwMode="auto">
          <a:xfrm>
            <a:off x="65532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6" name="Line 41"/>
          <p:cNvSpPr>
            <a:spLocks noChangeShapeType="1"/>
          </p:cNvSpPr>
          <p:nvPr/>
        </p:nvSpPr>
        <p:spPr bwMode="auto">
          <a:xfrm>
            <a:off x="62484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7" name="Text Box 42"/>
          <p:cNvSpPr txBox="1">
            <a:spLocks noChangeArrowheads="1"/>
          </p:cNvSpPr>
          <p:nvPr/>
        </p:nvSpPr>
        <p:spPr bwMode="auto">
          <a:xfrm>
            <a:off x="479425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26668" name="Rectangle 43" descr="白色大理石"/>
          <p:cNvSpPr>
            <a:spLocks noChangeArrowheads="1"/>
          </p:cNvSpPr>
          <p:nvPr/>
        </p:nvSpPr>
        <p:spPr bwMode="auto">
          <a:xfrm>
            <a:off x="16764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69" name="Line 44"/>
          <p:cNvSpPr>
            <a:spLocks noChangeShapeType="1"/>
          </p:cNvSpPr>
          <p:nvPr/>
        </p:nvSpPr>
        <p:spPr bwMode="auto">
          <a:xfrm>
            <a:off x="2286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70" name="Line 45"/>
          <p:cNvSpPr>
            <a:spLocks noChangeShapeType="1"/>
          </p:cNvSpPr>
          <p:nvPr/>
        </p:nvSpPr>
        <p:spPr bwMode="auto">
          <a:xfrm flipV="1">
            <a:off x="19050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71" name="Line 46"/>
          <p:cNvSpPr>
            <a:spLocks noChangeShapeType="1"/>
          </p:cNvSpPr>
          <p:nvPr/>
        </p:nvSpPr>
        <p:spPr bwMode="auto">
          <a:xfrm flipV="1">
            <a:off x="22860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72" name="Line 47"/>
          <p:cNvSpPr>
            <a:spLocks noChangeShapeType="1"/>
          </p:cNvSpPr>
          <p:nvPr/>
        </p:nvSpPr>
        <p:spPr bwMode="auto">
          <a:xfrm>
            <a:off x="1905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73" name="Rectangle 48" descr="白色大理石"/>
          <p:cNvSpPr>
            <a:spLocks noChangeArrowheads="1"/>
          </p:cNvSpPr>
          <p:nvPr/>
        </p:nvSpPr>
        <p:spPr bwMode="auto">
          <a:xfrm>
            <a:off x="28956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74" name="Line 49"/>
          <p:cNvSpPr>
            <a:spLocks noChangeShapeType="1"/>
          </p:cNvSpPr>
          <p:nvPr/>
        </p:nvSpPr>
        <p:spPr bwMode="auto">
          <a:xfrm>
            <a:off x="3505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75" name="Line 50"/>
          <p:cNvSpPr>
            <a:spLocks noChangeShapeType="1"/>
          </p:cNvSpPr>
          <p:nvPr/>
        </p:nvSpPr>
        <p:spPr bwMode="auto">
          <a:xfrm flipV="1">
            <a:off x="31242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76" name="Line 51"/>
          <p:cNvSpPr>
            <a:spLocks noChangeShapeType="1"/>
          </p:cNvSpPr>
          <p:nvPr/>
        </p:nvSpPr>
        <p:spPr bwMode="auto">
          <a:xfrm flipV="1">
            <a:off x="35052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77" name="Line 52"/>
          <p:cNvSpPr>
            <a:spLocks noChangeShapeType="1"/>
          </p:cNvSpPr>
          <p:nvPr/>
        </p:nvSpPr>
        <p:spPr bwMode="auto">
          <a:xfrm>
            <a:off x="3124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78" name="Rectangle 53" descr="白色大理石"/>
          <p:cNvSpPr>
            <a:spLocks noChangeArrowheads="1"/>
          </p:cNvSpPr>
          <p:nvPr/>
        </p:nvSpPr>
        <p:spPr bwMode="auto">
          <a:xfrm>
            <a:off x="41148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79" name="Line 54"/>
          <p:cNvSpPr>
            <a:spLocks noChangeShapeType="1"/>
          </p:cNvSpPr>
          <p:nvPr/>
        </p:nvSpPr>
        <p:spPr bwMode="auto">
          <a:xfrm>
            <a:off x="47244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0" name="Line 55"/>
          <p:cNvSpPr>
            <a:spLocks noChangeShapeType="1"/>
          </p:cNvSpPr>
          <p:nvPr/>
        </p:nvSpPr>
        <p:spPr bwMode="auto">
          <a:xfrm flipV="1">
            <a:off x="4343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1" name="Line 56"/>
          <p:cNvSpPr>
            <a:spLocks noChangeShapeType="1"/>
          </p:cNvSpPr>
          <p:nvPr/>
        </p:nvSpPr>
        <p:spPr bwMode="auto">
          <a:xfrm flipV="1">
            <a:off x="4724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2" name="Line 57"/>
          <p:cNvSpPr>
            <a:spLocks noChangeShapeType="1"/>
          </p:cNvSpPr>
          <p:nvPr/>
        </p:nvSpPr>
        <p:spPr bwMode="auto">
          <a:xfrm>
            <a:off x="43434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3" name="Line 58"/>
          <p:cNvSpPr>
            <a:spLocks noChangeShapeType="1"/>
          </p:cNvSpPr>
          <p:nvPr/>
        </p:nvSpPr>
        <p:spPr bwMode="auto">
          <a:xfrm>
            <a:off x="25908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4" name="Line 59"/>
          <p:cNvSpPr>
            <a:spLocks noChangeShapeType="1"/>
          </p:cNvSpPr>
          <p:nvPr/>
        </p:nvSpPr>
        <p:spPr bwMode="auto">
          <a:xfrm>
            <a:off x="38100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5" name="Line 60"/>
          <p:cNvSpPr>
            <a:spLocks noChangeShapeType="1"/>
          </p:cNvSpPr>
          <p:nvPr/>
        </p:nvSpPr>
        <p:spPr bwMode="auto">
          <a:xfrm>
            <a:off x="1447800" y="34290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6" name="Line 61"/>
          <p:cNvSpPr>
            <a:spLocks noChangeShapeType="1"/>
          </p:cNvSpPr>
          <p:nvPr/>
        </p:nvSpPr>
        <p:spPr bwMode="auto">
          <a:xfrm>
            <a:off x="25908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7" name="Line 62"/>
          <p:cNvSpPr>
            <a:spLocks noChangeShapeType="1"/>
          </p:cNvSpPr>
          <p:nvPr/>
        </p:nvSpPr>
        <p:spPr bwMode="auto">
          <a:xfrm flipV="1">
            <a:off x="1219200" y="35814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8" name="Line 63"/>
          <p:cNvSpPr>
            <a:spLocks noChangeShapeType="1"/>
          </p:cNvSpPr>
          <p:nvPr/>
        </p:nvSpPr>
        <p:spPr bwMode="auto">
          <a:xfrm>
            <a:off x="38100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9" name="Line 64"/>
          <p:cNvSpPr>
            <a:spLocks noChangeShapeType="1"/>
          </p:cNvSpPr>
          <p:nvPr/>
        </p:nvSpPr>
        <p:spPr bwMode="auto">
          <a:xfrm>
            <a:off x="50292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90" name="Line 65"/>
          <p:cNvSpPr>
            <a:spLocks noChangeShapeType="1"/>
          </p:cNvSpPr>
          <p:nvPr/>
        </p:nvSpPr>
        <p:spPr bwMode="auto">
          <a:xfrm>
            <a:off x="5334000" y="3657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91" name="Line 66"/>
          <p:cNvSpPr>
            <a:spLocks noChangeShapeType="1"/>
          </p:cNvSpPr>
          <p:nvPr/>
        </p:nvSpPr>
        <p:spPr bwMode="auto">
          <a:xfrm>
            <a:off x="1447800" y="37338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92" name="Line 67"/>
          <p:cNvSpPr>
            <a:spLocks noChangeShapeType="1"/>
          </p:cNvSpPr>
          <p:nvPr/>
        </p:nvSpPr>
        <p:spPr bwMode="auto">
          <a:xfrm flipH="1">
            <a:off x="1447800" y="4038600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93" name="Line 68"/>
          <p:cNvSpPr>
            <a:spLocks noChangeShapeType="1"/>
          </p:cNvSpPr>
          <p:nvPr/>
        </p:nvSpPr>
        <p:spPr bwMode="auto">
          <a:xfrm>
            <a:off x="1447800" y="37338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94" name="Line 69"/>
          <p:cNvSpPr>
            <a:spLocks noChangeShapeType="1"/>
          </p:cNvSpPr>
          <p:nvPr/>
        </p:nvSpPr>
        <p:spPr bwMode="auto">
          <a:xfrm flipH="1">
            <a:off x="1447800" y="3048000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95" name="Line 70"/>
          <p:cNvSpPr>
            <a:spLocks noChangeShapeType="1"/>
          </p:cNvSpPr>
          <p:nvPr/>
        </p:nvSpPr>
        <p:spPr bwMode="auto">
          <a:xfrm>
            <a:off x="14478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96" name="Line 71"/>
          <p:cNvSpPr>
            <a:spLocks noChangeShapeType="1"/>
          </p:cNvSpPr>
          <p:nvPr/>
        </p:nvSpPr>
        <p:spPr bwMode="auto">
          <a:xfrm>
            <a:off x="53340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97" name="Line 72"/>
          <p:cNvSpPr>
            <a:spLocks noChangeShapeType="1"/>
          </p:cNvSpPr>
          <p:nvPr/>
        </p:nvSpPr>
        <p:spPr bwMode="auto">
          <a:xfrm>
            <a:off x="50292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98" name="Text Box 73"/>
          <p:cNvSpPr txBox="1">
            <a:spLocks noChangeArrowheads="1"/>
          </p:cNvSpPr>
          <p:nvPr/>
        </p:nvSpPr>
        <p:spPr bwMode="auto">
          <a:xfrm>
            <a:off x="479425" y="32766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329802" name="Text Box 74"/>
          <p:cNvSpPr txBox="1">
            <a:spLocks noChangeArrowheads="1"/>
          </p:cNvSpPr>
          <p:nvPr/>
        </p:nvSpPr>
        <p:spPr bwMode="auto">
          <a:xfrm>
            <a:off x="6699250" y="1474788"/>
            <a:ext cx="13731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3000" u="sng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非空表</a:t>
            </a:r>
            <a:endParaRPr lang="zh-CN" altLang="en-US" sz="3000" smtClean="0">
              <a:latin typeface="Times New Roman" charset="0"/>
            </a:endParaRPr>
          </a:p>
        </p:txBody>
      </p:sp>
      <p:sp>
        <p:nvSpPr>
          <p:cNvPr id="26700" name="Line 75"/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01" name="Text Box 76"/>
          <p:cNvSpPr txBox="1">
            <a:spLocks noChangeArrowheads="1"/>
          </p:cNvSpPr>
          <p:nvPr/>
        </p:nvSpPr>
        <p:spPr bwMode="auto">
          <a:xfrm>
            <a:off x="30734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31</a:t>
            </a:r>
            <a:endParaRPr lang="en-US" altLang="zh-CN" sz="2800"/>
          </a:p>
        </p:txBody>
      </p:sp>
      <p:sp>
        <p:nvSpPr>
          <p:cNvPr id="26702" name="Text Box 77"/>
          <p:cNvSpPr txBox="1">
            <a:spLocks noChangeArrowheads="1"/>
          </p:cNvSpPr>
          <p:nvPr/>
        </p:nvSpPr>
        <p:spPr bwMode="auto">
          <a:xfrm>
            <a:off x="42926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48</a:t>
            </a:r>
            <a:endParaRPr lang="en-US" altLang="zh-CN" sz="2800"/>
          </a:p>
        </p:txBody>
      </p:sp>
      <p:sp>
        <p:nvSpPr>
          <p:cNvPr id="26703" name="Text Box 78"/>
          <p:cNvSpPr txBox="1">
            <a:spLocks noChangeArrowheads="1"/>
          </p:cNvSpPr>
          <p:nvPr/>
        </p:nvSpPr>
        <p:spPr bwMode="auto">
          <a:xfrm>
            <a:off x="55118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15</a:t>
            </a:r>
            <a:endParaRPr lang="en-US" altLang="zh-CN" sz="2800"/>
          </a:p>
        </p:txBody>
      </p:sp>
      <p:sp>
        <p:nvSpPr>
          <p:cNvPr id="26704" name="Text Box 79"/>
          <p:cNvSpPr txBox="1">
            <a:spLocks noChangeArrowheads="1"/>
          </p:cNvSpPr>
          <p:nvPr/>
        </p:nvSpPr>
        <p:spPr bwMode="auto">
          <a:xfrm>
            <a:off x="4608513" y="2346325"/>
            <a:ext cx="132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current</a:t>
            </a:r>
          </a:p>
        </p:txBody>
      </p:sp>
      <p:sp>
        <p:nvSpPr>
          <p:cNvPr id="26705" name="Text Box 80"/>
          <p:cNvSpPr txBox="1">
            <a:spLocks noChangeArrowheads="1"/>
          </p:cNvSpPr>
          <p:nvPr/>
        </p:nvSpPr>
        <p:spPr bwMode="auto">
          <a:xfrm>
            <a:off x="3073400" y="33670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31</a:t>
            </a:r>
            <a:endParaRPr lang="en-US" altLang="zh-CN" sz="2800"/>
          </a:p>
        </p:txBody>
      </p:sp>
      <p:sp>
        <p:nvSpPr>
          <p:cNvPr id="26706" name="Text Box 81"/>
          <p:cNvSpPr txBox="1">
            <a:spLocks noChangeArrowheads="1"/>
          </p:cNvSpPr>
          <p:nvPr/>
        </p:nvSpPr>
        <p:spPr bwMode="auto">
          <a:xfrm>
            <a:off x="4292600" y="33670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15</a:t>
            </a:r>
            <a:endParaRPr lang="en-US" altLang="zh-CN" sz="2800"/>
          </a:p>
        </p:txBody>
      </p:sp>
      <p:sp>
        <p:nvSpPr>
          <p:cNvPr id="26707" name="Text Box 82"/>
          <p:cNvSpPr txBox="1">
            <a:spLocks noChangeArrowheads="1"/>
          </p:cNvSpPr>
          <p:nvPr/>
        </p:nvSpPr>
        <p:spPr bwMode="auto">
          <a:xfrm>
            <a:off x="4525963" y="4068763"/>
            <a:ext cx="1493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tx2"/>
                </a:solidFill>
              </a:rPr>
              <a:t>current</a:t>
            </a:r>
          </a:p>
        </p:txBody>
      </p:sp>
      <p:sp>
        <p:nvSpPr>
          <p:cNvPr id="26708" name="Line 83"/>
          <p:cNvSpPr>
            <a:spLocks noChangeShapeType="1"/>
          </p:cNvSpPr>
          <p:nvPr/>
        </p:nvSpPr>
        <p:spPr bwMode="auto">
          <a:xfrm flipV="1">
            <a:off x="4495800" y="38862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09" name="Text Box 84"/>
          <p:cNvSpPr txBox="1">
            <a:spLocks noChangeArrowheads="1"/>
          </p:cNvSpPr>
          <p:nvPr/>
        </p:nvSpPr>
        <p:spPr bwMode="auto">
          <a:xfrm>
            <a:off x="914400" y="4648200"/>
            <a:ext cx="7135813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</a:rPr>
              <a:t>current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rLink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lLink = current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lLink;        current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lLink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rLink = current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rLink;</a:t>
            </a:r>
            <a:endParaRPr lang="en-US" altLang="zh-CN" sz="30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377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华文新魏" panose="02010800040101010101" pitchFamily="2" charset="-122"/>
              </a:rPr>
              <a:t>静态链表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idx="1"/>
          </p:nvPr>
        </p:nvSpPr>
        <p:spPr>
          <a:xfrm>
            <a:off x="695325" y="1416050"/>
            <a:ext cx="8054975" cy="4881563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为数组中每一个元素附加一个链接指针，就形成静态链表结构。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处理时中可以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不改变各元素的物理位置</a:t>
            </a:r>
            <a:r>
              <a:rPr lang="zh-CN" altLang="en-US" sz="3000" b="1" smtClean="0">
                <a:ea typeface="仿宋_GB2312" pitchFamily="49" charset="-122"/>
              </a:rPr>
              <a:t>，只要</a:t>
            </a:r>
            <a:r>
              <a:rPr lang="zh-CN" altLang="en-US" sz="3000" b="1" smtClean="0">
                <a:solidFill>
                  <a:srgbClr val="006600"/>
                </a:solidFill>
                <a:ea typeface="仿宋_GB2312" pitchFamily="49" charset="-122"/>
              </a:rPr>
              <a:t>重新链接</a:t>
            </a:r>
            <a:r>
              <a:rPr lang="zh-CN" altLang="en-US" sz="3000" b="1" smtClean="0">
                <a:ea typeface="仿宋_GB2312" pitchFamily="49" charset="-122"/>
              </a:rPr>
              <a:t>就能改变这些元素的逻辑顺序。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它是利用数组定义的，在整个运算过程中存储空间的大小不会变化。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静态链表每个结点由两个数据成员构成：</a:t>
            </a: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data</a:t>
            </a:r>
            <a:r>
              <a:rPr lang="zh-CN" altLang="en-US" sz="3000" b="1" smtClean="0">
                <a:ea typeface="仿宋_GB2312" pitchFamily="49" charset="-122"/>
              </a:rPr>
              <a:t>域存储数据，</a:t>
            </a:r>
            <a:r>
              <a:rPr lang="en-US" altLang="zh-CN" sz="3000" b="1" smtClean="0">
                <a:solidFill>
                  <a:schemeClr val="tx2"/>
                </a:solidFill>
                <a:ea typeface="仿宋_GB2312" pitchFamily="49" charset="-122"/>
              </a:rPr>
              <a:t>link</a:t>
            </a:r>
            <a:r>
              <a:rPr lang="zh-CN" altLang="en-US" sz="3000" b="1" smtClean="0">
                <a:ea typeface="仿宋_GB2312" pitchFamily="49" charset="-122"/>
              </a:rPr>
              <a:t>域存放链接指针。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所有结点形成一个结点数组，</a:t>
            </a:r>
            <a:r>
              <a:rPr lang="zh-CN" altLang="en-US" sz="3000" smtClean="0">
                <a:ea typeface="仿宋_GB2312" pitchFamily="49" charset="-122"/>
              </a:rPr>
              <a:t>  </a:t>
            </a:r>
          </a:p>
        </p:txBody>
      </p:sp>
      <p:sp>
        <p:nvSpPr>
          <p:cNvPr id="2765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F32A473-950C-4691-B98D-42968A64D692}" type="slidenum">
              <a:rPr lang="en-US" altLang="zh-CN" sz="1400"/>
              <a:pPr algn="ctr" eaLnBrk="1" hangingPunct="1"/>
              <a:t>47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36638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华文新魏" panose="02010800040101010101" pitchFamily="2" charset="-122"/>
              </a:rPr>
              <a:t>静态链表的结构</a:t>
            </a:r>
          </a:p>
        </p:txBody>
      </p:sp>
      <p:graphicFrame>
        <p:nvGraphicFramePr>
          <p:cNvPr id="425127" name="Group 167"/>
          <p:cNvGraphicFramePr>
            <a:graphicFrameLocks noGrp="1"/>
          </p:cNvGraphicFramePr>
          <p:nvPr>
            <p:ph idx="1"/>
          </p:nvPr>
        </p:nvGraphicFramePr>
        <p:xfrm>
          <a:off x="974725" y="2317750"/>
          <a:ext cx="6965950" cy="1463676"/>
        </p:xfrm>
        <a:graphic>
          <a:graphicData uri="http://schemas.openxmlformats.org/drawingml/2006/table">
            <a:tbl>
              <a:tblPr/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5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data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link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1(0)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7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C760844-70A3-42DD-A43E-F2B991BC42B6}" type="slidenum">
              <a:rPr lang="en-US" altLang="zh-CN" sz="1400"/>
              <a:pPr algn="ctr" eaLnBrk="1" hangingPunct="1"/>
              <a:t>48</a:t>
            </a:fld>
            <a:endParaRPr lang="en-US" altLang="zh-CN" sz="1400"/>
          </a:p>
        </p:txBody>
      </p:sp>
      <p:sp>
        <p:nvSpPr>
          <p:cNvPr id="28676" name="Rectangle 159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035425"/>
            <a:ext cx="8229600" cy="23399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en-US" altLang="zh-CN" sz="3000" b="1" smtClean="0">
                <a:ea typeface="仿宋_GB2312" pitchFamily="49" charset="-122"/>
              </a:rPr>
              <a:t>0</a:t>
            </a:r>
            <a:r>
              <a:rPr lang="zh-CN" altLang="en-US" sz="3000" b="1" smtClean="0">
                <a:ea typeface="仿宋_GB2312" pitchFamily="49" charset="-122"/>
              </a:rPr>
              <a:t>号是表头结点，</a:t>
            </a:r>
            <a:r>
              <a:rPr lang="en-US" altLang="zh-CN" sz="3000" b="1" smtClean="0">
                <a:ea typeface="仿宋_GB2312" pitchFamily="49" charset="-122"/>
              </a:rPr>
              <a:t>link</a:t>
            </a:r>
            <a:r>
              <a:rPr lang="zh-CN" altLang="en-US" sz="3000" b="1" smtClean="0">
                <a:ea typeface="仿宋_GB2312" pitchFamily="49" charset="-122"/>
              </a:rPr>
              <a:t>给出首元结点地址。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ea typeface="仿宋_GB2312" pitchFamily="49" charset="-122"/>
              </a:rPr>
              <a:t>循环链表收尾时</a:t>
            </a:r>
            <a:r>
              <a:rPr lang="en-US" altLang="zh-CN" sz="3000" b="1" smtClean="0">
                <a:ea typeface="仿宋_GB2312" pitchFamily="49" charset="-122"/>
              </a:rPr>
              <a:t>link = 0</a:t>
            </a:r>
            <a:r>
              <a:rPr lang="zh-CN" altLang="en-US" sz="3000" b="1" smtClean="0">
                <a:ea typeface="仿宋_GB2312" pitchFamily="49" charset="-122"/>
              </a:rPr>
              <a:t>，回到表头结点。如果不是循环链表，收尾结点指针</a:t>
            </a:r>
            <a:r>
              <a:rPr lang="en-US" altLang="zh-CN" sz="3000" b="1" smtClean="0">
                <a:ea typeface="仿宋_GB2312" pitchFamily="49" charset="-122"/>
              </a:rPr>
              <a:t>link = </a:t>
            </a:r>
            <a:r>
              <a:rPr lang="en-US" altLang="zh-CN" sz="3000" b="1" smtClean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smtClean="0">
                <a:ea typeface="仿宋_GB2312" pitchFamily="49" charset="-122"/>
              </a:rPr>
              <a:t>1</a:t>
            </a:r>
            <a:r>
              <a:rPr lang="zh-CN" altLang="en-US" sz="3000" b="1" smtClean="0"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en-US" altLang="zh-CN" sz="3000" b="1" smtClean="0">
                <a:ea typeface="仿宋_GB2312" pitchFamily="49" charset="-122"/>
              </a:rPr>
              <a:t>link</a:t>
            </a:r>
            <a:r>
              <a:rPr lang="zh-CN" altLang="en-US" sz="3000" b="1" smtClean="0">
                <a:ea typeface="仿宋_GB2312" pitchFamily="49" charset="-122"/>
              </a:rPr>
              <a:t>指针是数组下标，因此是整数。</a:t>
            </a: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1074738" y="1519238"/>
            <a:ext cx="6832600" cy="655637"/>
            <a:chOff x="829" y="2403"/>
            <a:chExt cx="4304" cy="413"/>
          </a:xfrm>
        </p:grpSpPr>
        <p:sp>
          <p:nvSpPr>
            <p:cNvPr id="28710" name="Rectangle 5"/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1" name="Line 6"/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2" name="Line 7"/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3" name="Rectangle 8"/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4" name="Line 9"/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5" name="Line 10"/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7" name="Line 12"/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8" name="Line 13"/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9" name="Rectangle 14"/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0" name="Line 15"/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1" name="Line 16"/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2" name="Rectangle 17"/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3" name="Line 18"/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4" name="Line 19"/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5" name="Text Box 20"/>
            <p:cNvSpPr txBox="1">
              <a:spLocks noChangeArrowheads="1"/>
            </p:cNvSpPr>
            <p:nvPr/>
          </p:nvSpPr>
          <p:spPr bwMode="auto">
            <a:xfrm>
              <a:off x="1640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28726" name="Text Box 21"/>
            <p:cNvSpPr txBox="1">
              <a:spLocks noChangeArrowheads="1"/>
            </p:cNvSpPr>
            <p:nvPr/>
          </p:nvSpPr>
          <p:spPr bwMode="auto">
            <a:xfrm>
              <a:off x="23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28727" name="Text Box 22"/>
            <p:cNvSpPr txBox="1">
              <a:spLocks noChangeArrowheads="1"/>
            </p:cNvSpPr>
            <p:nvPr/>
          </p:nvSpPr>
          <p:spPr bwMode="auto">
            <a:xfrm>
              <a:off x="308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28728" name="Text Box 23"/>
            <p:cNvSpPr txBox="1">
              <a:spLocks noChangeArrowheads="1"/>
            </p:cNvSpPr>
            <p:nvPr/>
          </p:nvSpPr>
          <p:spPr bwMode="auto">
            <a:xfrm>
              <a:off x="380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4</a:t>
              </a:r>
              <a:endParaRPr lang="en-US" altLang="zh-CN"/>
            </a:p>
          </p:txBody>
        </p:sp>
        <p:sp>
          <p:nvSpPr>
            <p:cNvPr id="28729" name="Text Box 24"/>
            <p:cNvSpPr txBox="1">
              <a:spLocks noChangeArrowheads="1"/>
            </p:cNvSpPr>
            <p:nvPr/>
          </p:nvSpPr>
          <p:spPr bwMode="auto">
            <a:xfrm>
              <a:off x="45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28730" name="Text Box 25"/>
            <p:cNvSpPr txBox="1">
              <a:spLocks noChangeArrowheads="1"/>
            </p:cNvSpPr>
            <p:nvPr/>
          </p:nvSpPr>
          <p:spPr bwMode="auto">
            <a:xfrm>
              <a:off x="4824" y="247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Λ</a:t>
              </a:r>
              <a:endParaRPr lang="en-US" altLang="zh-CN"/>
            </a:p>
          </p:txBody>
        </p:sp>
        <p:sp>
          <p:nvSpPr>
            <p:cNvPr id="28731" name="Text Box 26"/>
            <p:cNvSpPr txBox="1">
              <a:spLocks noChangeArrowheads="1"/>
            </p:cNvSpPr>
            <p:nvPr/>
          </p:nvSpPr>
          <p:spPr bwMode="auto">
            <a:xfrm>
              <a:off x="829" y="245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CC3300"/>
                  </a:solidFill>
                </a:rPr>
                <a:t>first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1049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后插法建立单链表</a:t>
            </a:r>
            <a:endParaRPr lang="zh-CN" altLang="en-US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736600" y="1473200"/>
            <a:ext cx="7915275" cy="41148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每次将新结点加在插到链表的表尾；</a:t>
            </a:r>
          </a:p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设置一个尾指针 </a:t>
            </a: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last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，总是指向表中最后一个结点，新结点插在它的后面；</a:t>
            </a:r>
          </a:p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尾指针 </a:t>
            </a:r>
            <a:r>
              <a:rPr lang="en-US" altLang="zh-CN" sz="3000" b="1"/>
              <a:t>last</a:t>
            </a: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初始时置为指向表头结点地址。</a:t>
            </a:r>
          </a:p>
        </p:txBody>
      </p:sp>
      <p:sp>
        <p:nvSpPr>
          <p:cNvPr id="2867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7A8FB-F574-4DAF-B372-4BFA2A7CAE4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677" name="Group 34"/>
          <p:cNvGrpSpPr>
            <a:grpSpLocks/>
          </p:cNvGrpSpPr>
          <p:nvPr/>
        </p:nvGrpSpPr>
        <p:grpSpPr bwMode="auto">
          <a:xfrm>
            <a:off x="1063625" y="3949700"/>
            <a:ext cx="7013575" cy="1928813"/>
            <a:chOff x="670" y="2352"/>
            <a:chExt cx="4418" cy="1215"/>
          </a:xfrm>
        </p:grpSpPr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4272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3360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0" name="Rectangle 7"/>
            <p:cNvSpPr>
              <a:spLocks noChangeArrowheads="1"/>
            </p:cNvSpPr>
            <p:nvPr/>
          </p:nvSpPr>
          <p:spPr bwMode="auto">
            <a:xfrm>
              <a:off x="4512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3600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2" name="Line 9"/>
            <p:cNvSpPr>
              <a:spLocks noChangeShapeType="1"/>
            </p:cNvSpPr>
            <p:nvPr/>
          </p:nvSpPr>
          <p:spPr bwMode="auto">
            <a:xfrm>
              <a:off x="3840" y="2544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3" name="Line 10"/>
            <p:cNvSpPr>
              <a:spLocks noChangeShapeType="1"/>
            </p:cNvSpPr>
            <p:nvPr/>
          </p:nvSpPr>
          <p:spPr bwMode="auto">
            <a:xfrm>
              <a:off x="3120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4656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4896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 flipV="1">
              <a:off x="4272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3312" y="2976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newnode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8" name="Line 15"/>
            <p:cNvSpPr>
              <a:spLocks noChangeShapeType="1"/>
            </p:cNvSpPr>
            <p:nvPr/>
          </p:nvSpPr>
          <p:spPr bwMode="auto">
            <a:xfrm>
              <a:off x="4608" y="2640"/>
              <a:ext cx="144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9" name="Rectangle 16"/>
            <p:cNvSpPr>
              <a:spLocks noChangeArrowheads="1"/>
            </p:cNvSpPr>
            <p:nvPr/>
          </p:nvSpPr>
          <p:spPr bwMode="auto">
            <a:xfrm>
              <a:off x="1392" y="2391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>
              <a:off x="1152" y="2535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672" y="235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2" name="Rectangle 19"/>
            <p:cNvSpPr>
              <a:spLocks noChangeArrowheads="1"/>
            </p:cNvSpPr>
            <p:nvPr/>
          </p:nvSpPr>
          <p:spPr bwMode="auto">
            <a:xfrm>
              <a:off x="2064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3" name="Line 20"/>
            <p:cNvSpPr>
              <a:spLocks noChangeShapeType="1"/>
            </p:cNvSpPr>
            <p:nvPr/>
          </p:nvSpPr>
          <p:spPr bwMode="auto">
            <a:xfrm flipV="1">
              <a:off x="1680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4" name="Text Box 21"/>
            <p:cNvSpPr txBox="1">
              <a:spLocks noChangeArrowheads="1"/>
            </p:cNvSpPr>
            <p:nvPr/>
          </p:nvSpPr>
          <p:spPr bwMode="auto">
            <a:xfrm>
              <a:off x="720" y="2976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newnode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5" name="Rectangle 22"/>
            <p:cNvSpPr>
              <a:spLocks noChangeArrowheads="1"/>
            </p:cNvSpPr>
            <p:nvPr/>
          </p:nvSpPr>
          <p:spPr bwMode="auto">
            <a:xfrm>
              <a:off x="1632" y="2391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6" name="Rectangle 23"/>
            <p:cNvSpPr>
              <a:spLocks noChangeArrowheads="1"/>
            </p:cNvSpPr>
            <p:nvPr/>
          </p:nvSpPr>
          <p:spPr bwMode="auto">
            <a:xfrm>
              <a:off x="2304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7" name="Line 24"/>
            <p:cNvSpPr>
              <a:spLocks noChangeShapeType="1"/>
            </p:cNvSpPr>
            <p:nvPr/>
          </p:nvSpPr>
          <p:spPr bwMode="auto">
            <a:xfrm>
              <a:off x="1728" y="2631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8" name="Line 25"/>
            <p:cNvSpPr>
              <a:spLocks noChangeShapeType="1"/>
            </p:cNvSpPr>
            <p:nvPr/>
          </p:nvSpPr>
          <p:spPr bwMode="auto">
            <a:xfrm flipV="1">
              <a:off x="1104" y="2640"/>
              <a:ext cx="288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9" name="Text Box 26"/>
            <p:cNvSpPr txBox="1">
              <a:spLocks noChangeArrowheads="1"/>
            </p:cNvSpPr>
            <p:nvPr/>
          </p:nvSpPr>
          <p:spPr bwMode="auto">
            <a:xfrm>
              <a:off x="670" y="2592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last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0" name="Line 27"/>
            <p:cNvSpPr>
              <a:spLocks noChangeShapeType="1"/>
            </p:cNvSpPr>
            <p:nvPr/>
          </p:nvSpPr>
          <p:spPr bwMode="auto">
            <a:xfrm flipV="1">
              <a:off x="1776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1" name="Text Box 28"/>
            <p:cNvSpPr txBox="1">
              <a:spLocks noChangeArrowheads="1"/>
            </p:cNvSpPr>
            <p:nvPr/>
          </p:nvSpPr>
          <p:spPr bwMode="auto">
            <a:xfrm>
              <a:off x="1342" y="3240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last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2" name="Line 29"/>
            <p:cNvSpPr>
              <a:spLocks noChangeShapeType="1"/>
            </p:cNvSpPr>
            <p:nvPr/>
          </p:nvSpPr>
          <p:spPr bwMode="auto">
            <a:xfrm flipH="1">
              <a:off x="2832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3" name="Line 30"/>
            <p:cNvSpPr>
              <a:spLocks noChangeShapeType="1"/>
            </p:cNvSpPr>
            <p:nvPr/>
          </p:nvSpPr>
          <p:spPr bwMode="auto">
            <a:xfrm flipV="1">
              <a:off x="3983" y="2649"/>
              <a:ext cx="289" cy="16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4" name="Text Box 31"/>
            <p:cNvSpPr txBox="1">
              <a:spLocks noChangeArrowheads="1"/>
            </p:cNvSpPr>
            <p:nvPr/>
          </p:nvSpPr>
          <p:spPr bwMode="auto">
            <a:xfrm>
              <a:off x="3688" y="2721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last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5" name="Line 32"/>
            <p:cNvSpPr>
              <a:spLocks noChangeShapeType="1"/>
            </p:cNvSpPr>
            <p:nvPr/>
          </p:nvSpPr>
          <p:spPr bwMode="auto">
            <a:xfrm flipV="1">
              <a:off x="4368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6" name="Text Box 33"/>
            <p:cNvSpPr txBox="1">
              <a:spLocks noChangeArrowheads="1"/>
            </p:cNvSpPr>
            <p:nvPr/>
          </p:nvSpPr>
          <p:spPr bwMode="auto">
            <a:xfrm>
              <a:off x="3934" y="3224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last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193202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8B5D33-72D1-40E8-9960-7284B5908058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573088" y="528638"/>
            <a:ext cx="8118475" cy="564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template &lt;class T&gt;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void inputRear ( T endTag, List&lt;T&gt;&amp; L 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LinkNode&lt;T&gt; *newNode, *last;  E val;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last = new LinkNode&lt;T&gt;;	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建立链表的头结点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L.setFirst(last);	  	      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为链表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L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的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first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赋值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cin &gt;&gt; val;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while ( val != endTag ) {   	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//last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指向当前的表尾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newNode = new LinkNode&lt;T&gt;(val);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last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-&gt;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link = newNode;   last = newNode;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cin &gt;&gt; val;			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插入到表末端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last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-&gt;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link = NULL;        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//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表收尾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}; </a:t>
            </a:r>
          </a:p>
        </p:txBody>
      </p:sp>
      <p:sp>
        <p:nvSpPr>
          <p:cNvPr id="29700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509588" cy="3810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281622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有了基本的操作，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如何解决一个具体的问题？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从数学角度分析问题</a:t>
            </a:r>
            <a:endParaRPr lang="en-US" altLang="zh-CN" sz="2800" dirty="0"/>
          </a:p>
          <a:p>
            <a:pPr lvl="1"/>
            <a:r>
              <a:rPr lang="zh-CN" altLang="en-US" sz="2350" dirty="0"/>
              <a:t>找出解决的途径</a:t>
            </a:r>
            <a:endParaRPr lang="en-US" altLang="zh-CN" sz="2350" dirty="0"/>
          </a:p>
          <a:p>
            <a:pPr lvl="1"/>
            <a:endParaRPr lang="en-US" altLang="zh-CN" sz="2350" dirty="0"/>
          </a:p>
          <a:p>
            <a:pPr lvl="1"/>
            <a:endParaRPr lang="en-US" altLang="zh-CN" sz="2350" dirty="0"/>
          </a:p>
          <a:p>
            <a:r>
              <a:rPr lang="zh-CN" altLang="en-US" sz="2800" dirty="0"/>
              <a:t>从计算机角度分析问题</a:t>
            </a:r>
            <a:endParaRPr lang="en-US" altLang="zh-CN" sz="2800" dirty="0"/>
          </a:p>
          <a:p>
            <a:pPr lvl="1"/>
            <a:r>
              <a:rPr lang="zh-CN" altLang="en-US" sz="2650" dirty="0"/>
              <a:t>找出转换的途径</a:t>
            </a:r>
          </a:p>
        </p:txBody>
      </p:sp>
    </p:spTree>
    <p:extLst>
      <p:ext uri="{BB962C8B-B14F-4D97-AF65-F5344CB8AC3E}">
        <p14:creationId xmlns:p14="http://schemas.microsoft.com/office/powerpoint/2010/main" val="228961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solve a new program?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It is a simple method.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50" dirty="0" smtClean="0"/>
              <a:t>总是从最简单的入手</a:t>
            </a:r>
            <a:endParaRPr lang="en-US" altLang="zh-CN" sz="2650" dirty="0" smtClean="0"/>
          </a:p>
          <a:p>
            <a:pPr lvl="1"/>
            <a:r>
              <a:rPr lang="zh-CN" altLang="en-US" sz="2500" dirty="0" smtClean="0"/>
              <a:t>避免</a:t>
            </a:r>
            <a:r>
              <a:rPr lang="zh-CN" altLang="en-US" sz="2650" dirty="0"/>
              <a:t>考虑</a:t>
            </a:r>
            <a:r>
              <a:rPr lang="zh-CN" altLang="en-US" sz="2500" dirty="0" smtClean="0"/>
              <a:t>跳跃性的问题</a:t>
            </a:r>
            <a:endParaRPr lang="en-US" altLang="zh-CN" sz="2500" dirty="0" smtClean="0"/>
          </a:p>
          <a:p>
            <a:r>
              <a:rPr lang="zh-CN" altLang="en-US" sz="2650" dirty="0" smtClean="0"/>
              <a:t>其他功能使用函数去替代</a:t>
            </a:r>
            <a:endParaRPr lang="en-US" altLang="zh-CN" sz="2650" dirty="0" smtClean="0"/>
          </a:p>
          <a:p>
            <a:pPr lvl="1"/>
            <a:r>
              <a:rPr lang="zh-CN" altLang="en-US" sz="2500" dirty="0" smtClean="0"/>
              <a:t>总体思路写完了再说其他，避免考虑复杂的问题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435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1909" y="1484784"/>
            <a:ext cx="6686550" cy="4175720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smtClean="0"/>
              <a:t>1. function name</a:t>
            </a:r>
          </a:p>
          <a:p>
            <a:r>
              <a:rPr lang="en-US" altLang="zh-CN" sz="1800" dirty="0" smtClean="0"/>
              <a:t>2. input and out put( they are function paras)</a:t>
            </a:r>
          </a:p>
          <a:p>
            <a:r>
              <a:rPr lang="en-US" altLang="zh-CN" sz="1800" dirty="0" smtClean="0"/>
              <a:t>3. what is concerned to the target in the logic?</a:t>
            </a:r>
          </a:p>
          <a:p>
            <a:r>
              <a:rPr lang="en-US" altLang="zh-CN" sz="1800" dirty="0" smtClean="0"/>
              <a:t>4. where is the cycles? Or recursive?</a:t>
            </a:r>
          </a:p>
          <a:p>
            <a:r>
              <a:rPr lang="en-US" altLang="zh-CN" sz="1800" dirty="0" smtClean="0"/>
              <a:t>5. how to divide the cycle step? </a:t>
            </a:r>
          </a:p>
          <a:p>
            <a:pPr lvl="1"/>
            <a:r>
              <a:rPr lang="en-US" altLang="zh-CN" sz="1650" dirty="0" smtClean="0"/>
              <a:t>A. what is the 3 key points of the cycle?</a:t>
            </a:r>
          </a:p>
          <a:p>
            <a:pPr lvl="1"/>
            <a:r>
              <a:rPr lang="en-US" altLang="zh-CN" sz="1650" dirty="0" smtClean="0"/>
              <a:t>B. what values are changed in these steps?</a:t>
            </a:r>
          </a:p>
          <a:p>
            <a:pPr lvl="1"/>
            <a:r>
              <a:rPr lang="en-US" altLang="zh-CN" sz="1650" dirty="0" smtClean="0"/>
              <a:t>C. what is the order in logic?</a:t>
            </a:r>
          </a:p>
          <a:p>
            <a:r>
              <a:rPr lang="en-US" altLang="zh-CN" sz="1800" dirty="0" smtClean="0"/>
              <a:t>6. checking : </a:t>
            </a:r>
          </a:p>
          <a:p>
            <a:pPr lvl="1"/>
            <a:r>
              <a:rPr lang="en-US" altLang="zh-CN" sz="1650" dirty="0" smtClean="0"/>
              <a:t>A . del or return</a:t>
            </a:r>
          </a:p>
          <a:p>
            <a:pPr lvl="1"/>
            <a:r>
              <a:rPr lang="en-US" altLang="zh-CN" sz="1650" dirty="0" smtClean="0"/>
              <a:t>Error?</a:t>
            </a:r>
          </a:p>
          <a:p>
            <a:pPr lvl="1"/>
            <a:r>
              <a:rPr lang="en-US" altLang="zh-CN" sz="1650" dirty="0" smtClean="0"/>
              <a:t>Points and * </a:t>
            </a:r>
            <a:endParaRPr lang="en-US" altLang="zh-CN" sz="1650" dirty="0"/>
          </a:p>
        </p:txBody>
      </p:sp>
    </p:spTree>
    <p:extLst>
      <p:ext uri="{BB962C8B-B14F-4D97-AF65-F5344CB8AC3E}">
        <p14:creationId xmlns:p14="http://schemas.microsoft.com/office/powerpoint/2010/main" val="5406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2068</Words>
  <Application>Microsoft Office PowerPoint</Application>
  <PresentationFormat>全屏显示(4:3)</PresentationFormat>
  <Paragraphs>794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6" baseType="lpstr">
      <vt:lpstr>仿宋_GB2312</vt:lpstr>
      <vt:lpstr>华文彩云</vt:lpstr>
      <vt:lpstr>华文新魏</vt:lpstr>
      <vt:lpstr>楷体_GB2312</vt:lpstr>
      <vt:lpstr>隶书</vt:lpstr>
      <vt:lpstr>宋体</vt:lpstr>
      <vt:lpstr>幼圆</vt:lpstr>
      <vt:lpstr>Arial</vt:lpstr>
      <vt:lpstr>Arial Narrow</vt:lpstr>
      <vt:lpstr>Calibri</vt:lpstr>
      <vt:lpstr>Century Gothic</vt:lpstr>
      <vt:lpstr>Courier New</vt:lpstr>
      <vt:lpstr>Symbol</vt:lpstr>
      <vt:lpstr>Times New Roman</vt:lpstr>
      <vt:lpstr>Wingdings</vt:lpstr>
      <vt:lpstr>Wingdings 3</vt:lpstr>
      <vt:lpstr>1_丝状</vt:lpstr>
      <vt:lpstr>Office 主题​​</vt:lpstr>
      <vt:lpstr>第二章   线性表</vt:lpstr>
      <vt:lpstr>练习</vt:lpstr>
      <vt:lpstr>前插法建立单链表</vt:lpstr>
      <vt:lpstr>PowerPoint 演示文稿</vt:lpstr>
      <vt:lpstr>后插法建立单链表</vt:lpstr>
      <vt:lpstr>PowerPoint 演示文稿</vt:lpstr>
      <vt:lpstr>有了基本的操作， 如何解决一个具体的问题？</vt:lpstr>
      <vt:lpstr>How to solve a new program?  It is a simple method.</vt:lpstr>
      <vt:lpstr>程序model</vt:lpstr>
      <vt:lpstr>多项式链表的相加（1.表示，2.计算）</vt:lpstr>
      <vt:lpstr>多项式链表的相加（1.表示，2.计算）</vt:lpstr>
      <vt:lpstr>多项式(polynomial)类的链表定义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最后，修改多项式(polynomial)类的链表定义，添加修改的函数</vt:lpstr>
      <vt:lpstr>PowerPoint 演示文稿</vt:lpstr>
      <vt:lpstr>循环链表类的定义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用循环链表求解约瑟夫问题</vt:lpstr>
      <vt:lpstr>PowerPoint 演示文稿</vt:lpstr>
      <vt:lpstr>PowerPoint 演示文稿</vt:lpstr>
      <vt:lpstr>求解Josephus问题的算法 </vt:lpstr>
      <vt:lpstr>PowerPoint 演示文稿</vt:lpstr>
      <vt:lpstr>双向链表 (Doubly Linked List)</vt:lpstr>
      <vt:lpstr>PowerPoint 演示文稿</vt:lpstr>
      <vt:lpstr>双向循环链表类的定义</vt:lpstr>
      <vt:lpstr>PowerPoint 演示文稿</vt:lpstr>
      <vt:lpstr>PowerPoint 演示文稿</vt:lpstr>
      <vt:lpstr>PowerPoint 演示文稿</vt:lpstr>
      <vt:lpstr>双向循环链表的搜索算法</vt:lpstr>
      <vt:lpstr>PowerPoint 演示文稿</vt:lpstr>
      <vt:lpstr>PowerPoint 演示文稿</vt:lpstr>
      <vt:lpstr>PowerPoint 演示文稿</vt:lpstr>
      <vt:lpstr>静态链表</vt:lpstr>
      <vt:lpstr>静态链表的结构</vt:lpstr>
    </vt:vector>
  </TitlesOfParts>
  <Company>djzx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djzx</dc:creator>
  <cp:lastModifiedBy>Liang</cp:lastModifiedBy>
  <cp:revision>75</cp:revision>
  <dcterms:created xsi:type="dcterms:W3CDTF">2000-01-30T08:24:06Z</dcterms:created>
  <dcterms:modified xsi:type="dcterms:W3CDTF">2019-05-13T02:54:48Z</dcterms:modified>
</cp:coreProperties>
</file>