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61" r:id="rId2"/>
  </p:sldMasterIdLst>
  <p:notesMasterIdLst>
    <p:notesMasterId r:id="rId106"/>
  </p:notesMasterIdLst>
  <p:sldIdLst>
    <p:sldId id="535" r:id="rId3"/>
    <p:sldId id="587" r:id="rId4"/>
    <p:sldId id="579" r:id="rId5"/>
    <p:sldId id="581" r:id="rId6"/>
    <p:sldId id="584" r:id="rId7"/>
    <p:sldId id="585" r:id="rId8"/>
    <p:sldId id="582" r:id="rId9"/>
    <p:sldId id="583" r:id="rId10"/>
    <p:sldId id="580" r:id="rId11"/>
    <p:sldId id="573" r:id="rId12"/>
    <p:sldId id="574" r:id="rId13"/>
    <p:sldId id="586" r:id="rId14"/>
    <p:sldId id="575" r:id="rId15"/>
    <p:sldId id="576" r:id="rId16"/>
    <p:sldId id="577" r:id="rId17"/>
    <p:sldId id="565" r:id="rId18"/>
    <p:sldId id="537" r:id="rId19"/>
    <p:sldId id="538" r:id="rId20"/>
    <p:sldId id="540" r:id="rId21"/>
    <p:sldId id="548" r:id="rId22"/>
    <p:sldId id="309" r:id="rId23"/>
    <p:sldId id="310" r:id="rId24"/>
    <p:sldId id="459" r:id="rId25"/>
    <p:sldId id="566" r:id="rId26"/>
    <p:sldId id="567" r:id="rId27"/>
    <p:sldId id="568" r:id="rId28"/>
    <p:sldId id="569" r:id="rId29"/>
    <p:sldId id="570" r:id="rId30"/>
    <p:sldId id="571" r:id="rId31"/>
    <p:sldId id="572" r:id="rId32"/>
    <p:sldId id="549" r:id="rId33"/>
    <p:sldId id="334" r:id="rId34"/>
    <p:sldId id="463" r:id="rId35"/>
    <p:sldId id="465" r:id="rId36"/>
    <p:sldId id="464" r:id="rId37"/>
    <p:sldId id="466" r:id="rId38"/>
    <p:sldId id="550" r:id="rId39"/>
    <p:sldId id="553" r:id="rId40"/>
    <p:sldId id="554" r:id="rId41"/>
    <p:sldId id="467" r:id="rId42"/>
    <p:sldId id="469" r:id="rId43"/>
    <p:sldId id="340" r:id="rId44"/>
    <p:sldId id="341" r:id="rId45"/>
    <p:sldId id="342" r:id="rId46"/>
    <p:sldId id="343" r:id="rId47"/>
    <p:sldId id="556" r:id="rId48"/>
    <p:sldId id="564" r:id="rId49"/>
    <p:sldId id="555" r:id="rId50"/>
    <p:sldId id="388" r:id="rId51"/>
    <p:sldId id="389" r:id="rId52"/>
    <p:sldId id="475" r:id="rId53"/>
    <p:sldId id="476" r:id="rId54"/>
    <p:sldId id="390" r:id="rId55"/>
    <p:sldId id="477" r:id="rId56"/>
    <p:sldId id="391" r:id="rId57"/>
    <p:sldId id="405" r:id="rId58"/>
    <p:sldId id="406" r:id="rId59"/>
    <p:sldId id="407" r:id="rId60"/>
    <p:sldId id="408" r:id="rId61"/>
    <p:sldId id="481" r:id="rId62"/>
    <p:sldId id="409" r:id="rId63"/>
    <p:sldId id="410" r:id="rId64"/>
    <p:sldId id="411" r:id="rId65"/>
    <p:sldId id="412" r:id="rId66"/>
    <p:sldId id="399" r:id="rId67"/>
    <p:sldId id="402" r:id="rId68"/>
    <p:sldId id="403" r:id="rId69"/>
    <p:sldId id="404" r:id="rId70"/>
    <p:sldId id="483" r:id="rId71"/>
    <p:sldId id="482" r:id="rId72"/>
    <p:sldId id="416" r:id="rId73"/>
    <p:sldId id="484" r:id="rId74"/>
    <p:sldId id="417" r:id="rId75"/>
    <p:sldId id="418" r:id="rId76"/>
    <p:sldId id="419" r:id="rId77"/>
    <p:sldId id="420" r:id="rId78"/>
    <p:sldId id="493" r:id="rId79"/>
    <p:sldId id="421" r:id="rId80"/>
    <p:sldId id="494" r:id="rId81"/>
    <p:sldId id="422" r:id="rId82"/>
    <p:sldId id="423" r:id="rId83"/>
    <p:sldId id="424" r:id="rId84"/>
    <p:sldId id="425" r:id="rId85"/>
    <p:sldId id="426" r:id="rId86"/>
    <p:sldId id="495" r:id="rId87"/>
    <p:sldId id="496" r:id="rId88"/>
    <p:sldId id="428" r:id="rId89"/>
    <p:sldId id="497" r:id="rId90"/>
    <p:sldId id="498" r:id="rId91"/>
    <p:sldId id="430" r:id="rId92"/>
    <p:sldId id="432" r:id="rId93"/>
    <p:sldId id="433" r:id="rId94"/>
    <p:sldId id="434" r:id="rId95"/>
    <p:sldId id="435" r:id="rId96"/>
    <p:sldId id="436" r:id="rId97"/>
    <p:sldId id="437" r:id="rId98"/>
    <p:sldId id="438" r:id="rId99"/>
    <p:sldId id="439" r:id="rId100"/>
    <p:sldId id="499" r:id="rId101"/>
    <p:sldId id="440" r:id="rId102"/>
    <p:sldId id="441" r:id="rId103"/>
    <p:sldId id="442" r:id="rId104"/>
    <p:sldId id="443" r:id="rId105"/>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800080"/>
    <a:srgbClr val="CCFFFF"/>
    <a:srgbClr val="006666"/>
    <a:srgbClr val="000066"/>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12" autoAdjust="0"/>
  </p:normalViewPr>
  <p:slideViewPr>
    <p:cSldViewPr>
      <p:cViewPr varScale="1">
        <p:scale>
          <a:sx n="98" d="100"/>
          <a:sy n="98" d="100"/>
        </p:scale>
        <p:origin x="169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632"/>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134F8A9-6C1B-4BC0-ADDE-AD4A02025B1D}" type="slidenum">
              <a:rPr lang="en-US" altLang="zh-CN"/>
              <a:pPr/>
              <a:t>‹#›</a:t>
            </a:fld>
            <a:endParaRPr lang="en-US" altLang="zh-CN"/>
          </a:p>
        </p:txBody>
      </p:sp>
    </p:spTree>
    <p:extLst>
      <p:ext uri="{BB962C8B-B14F-4D97-AF65-F5344CB8AC3E}">
        <p14:creationId xmlns:p14="http://schemas.microsoft.com/office/powerpoint/2010/main" val="33666263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endParaRPr lang="en-US" altLang="zh-C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ltLang="zh-C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00AE6CE-DED9-4D9D-A824-0BBBC8E4A3B2}" type="slidenum">
              <a:rPr lang="en-US" altLang="zh-CN" smtClean="0"/>
              <a:pPr/>
              <a:t>‹#›</a:t>
            </a:fld>
            <a:endParaRPr lang="en-US" altLang="zh-C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0BEC381-709F-4D98-9C36-4786ED449820}"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4571C0F-5CC7-48A4-B860-75542D1664F4}"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00775"/>
            <a:ext cx="2133600" cy="457200"/>
          </a:xfrm>
        </p:spPr>
        <p:txBody>
          <a:bodyPr/>
          <a:lstStyle>
            <a:lvl1pPr>
              <a:defRPr/>
            </a:lvl1pPr>
          </a:lstStyle>
          <a:p>
            <a:fld id="{7615AA94-8C4E-46FC-B782-E9B632D4A8D7}" type="slidenum">
              <a:rPr lang="en-US" altLang="zh-CN"/>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331631762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solidFill>
                <a:srgbClr val="FFFFFF"/>
              </a:solidFill>
            </a:endParaRPr>
          </a:p>
        </p:txBody>
      </p:sp>
      <p:sp>
        <p:nvSpPr>
          <p:cNvPr id="5" name="页脚占位符 4"/>
          <p:cNvSpPr>
            <a:spLocks noGrp="1"/>
          </p:cNvSpPr>
          <p:nvPr>
            <p:ph type="ftr" sz="quarter" idx="11"/>
          </p:nvPr>
        </p:nvSpPr>
        <p:spPr/>
        <p:txBody>
          <a:body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p>
            <a:fld id="{E2599E5A-B4CF-4327-8C12-DE4630BDB06F}"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43062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srgbClr val="FFFFFF"/>
              </a:solidFill>
            </a:endParaRPr>
          </a:p>
        </p:txBody>
      </p:sp>
      <p:sp>
        <p:nvSpPr>
          <p:cNvPr id="5" name="页脚占位符 4"/>
          <p:cNvSpPr>
            <a:spLocks noGrp="1"/>
          </p:cNvSpPr>
          <p:nvPr>
            <p:ph type="ftr" sz="quarter" idx="11"/>
          </p:nvPr>
        </p:nvSpPr>
        <p:spPr/>
        <p:txBody>
          <a:body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p>
            <a:fld id="{7E395F50-168D-479E-BA61-0BC8698168B9}"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4313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solidFill>
                <a:srgbClr val="FFFFFF"/>
              </a:solidFill>
            </a:endParaRPr>
          </a:p>
        </p:txBody>
      </p:sp>
      <p:sp>
        <p:nvSpPr>
          <p:cNvPr id="5" name="页脚占位符 4"/>
          <p:cNvSpPr>
            <a:spLocks noGrp="1"/>
          </p:cNvSpPr>
          <p:nvPr>
            <p:ph type="ftr" sz="quarter" idx="11"/>
          </p:nvPr>
        </p:nvSpPr>
        <p:spPr/>
        <p:txBody>
          <a:body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p>
            <a:fld id="{26C1D678-D477-4294-91EA-7FAA0BB4DAEE}"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76820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solidFill>
                <a:srgbClr val="FFFFFF"/>
              </a:solidFill>
            </a:endParaRPr>
          </a:p>
        </p:txBody>
      </p:sp>
      <p:sp>
        <p:nvSpPr>
          <p:cNvPr id="6" name="页脚占位符 5"/>
          <p:cNvSpPr>
            <a:spLocks noGrp="1"/>
          </p:cNvSpPr>
          <p:nvPr>
            <p:ph type="ftr" sz="quarter" idx="11"/>
          </p:nvPr>
        </p:nvSpPr>
        <p:spPr/>
        <p:txBody>
          <a:body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p>
            <a:fld id="{A2047D85-BC8C-4A08-871D-EC86092F332D}"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36725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solidFill>
                <a:srgbClr val="FFFFFF"/>
              </a:solidFill>
            </a:endParaRPr>
          </a:p>
        </p:txBody>
      </p:sp>
      <p:sp>
        <p:nvSpPr>
          <p:cNvPr id="8" name="页脚占位符 7"/>
          <p:cNvSpPr>
            <a:spLocks noGrp="1"/>
          </p:cNvSpPr>
          <p:nvPr>
            <p:ph type="ftr" sz="quarter" idx="11"/>
          </p:nvPr>
        </p:nvSpPr>
        <p:spPr/>
        <p:txBody>
          <a:body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p>
            <a:fld id="{204F49BF-DA08-45A7-97D8-41043010DE9C}"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01093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solidFill>
                <a:srgbClr val="FFFFFF"/>
              </a:solidFill>
            </a:endParaRPr>
          </a:p>
        </p:txBody>
      </p:sp>
      <p:sp>
        <p:nvSpPr>
          <p:cNvPr id="4" name="页脚占位符 3"/>
          <p:cNvSpPr>
            <a:spLocks noGrp="1"/>
          </p:cNvSpPr>
          <p:nvPr>
            <p:ph type="ftr" sz="quarter" idx="11"/>
          </p:nvPr>
        </p:nvSpPr>
        <p:spPr/>
        <p:txBody>
          <a:body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p>
            <a:fld id="{041FC922-6C09-4140-8D23-CE86FF4AE9A4}"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36210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srgbClr val="FFFFFF"/>
              </a:solidFill>
            </a:endParaRPr>
          </a:p>
        </p:txBody>
      </p:sp>
      <p:sp>
        <p:nvSpPr>
          <p:cNvPr id="3" name="页脚占位符 2"/>
          <p:cNvSpPr>
            <a:spLocks noGrp="1"/>
          </p:cNvSpPr>
          <p:nvPr>
            <p:ph type="ftr" sz="quarter" idx="11"/>
          </p:nvPr>
        </p:nvSpPr>
        <p:spPr/>
        <p:txBody>
          <a:body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p>
            <a:fld id="{1CEF2435-E2D8-4563-AA3E-F7E6DBF4F1F1}"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0895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0ED072FB-181D-4310-996F-33CDE79D7767}"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srgbClr val="FFFFFF"/>
              </a:solidFill>
            </a:endParaRPr>
          </a:p>
        </p:txBody>
      </p:sp>
      <p:sp>
        <p:nvSpPr>
          <p:cNvPr id="6" name="页脚占位符 5"/>
          <p:cNvSpPr>
            <a:spLocks noGrp="1"/>
          </p:cNvSpPr>
          <p:nvPr>
            <p:ph type="ftr" sz="quarter" idx="11"/>
          </p:nvPr>
        </p:nvSpPr>
        <p:spPr/>
        <p:txBody>
          <a:body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p>
            <a:fld id="{7B89DD94-E57C-458F-81D0-60D1CAEB3D1C}"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04016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srgbClr val="FFFFFF"/>
              </a:solidFill>
            </a:endParaRPr>
          </a:p>
        </p:txBody>
      </p:sp>
      <p:sp>
        <p:nvSpPr>
          <p:cNvPr id="6" name="页脚占位符 5"/>
          <p:cNvSpPr>
            <a:spLocks noGrp="1"/>
          </p:cNvSpPr>
          <p:nvPr>
            <p:ph type="ftr" sz="quarter" idx="11"/>
          </p:nvPr>
        </p:nvSpPr>
        <p:spPr/>
        <p:txBody>
          <a:body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p>
            <a:fld id="{285A1BA9-84B2-4FE7-BFA5-00C128AAE2A1}"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60731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srgbClr val="FFFFFF"/>
              </a:solidFill>
            </a:endParaRPr>
          </a:p>
        </p:txBody>
      </p:sp>
      <p:sp>
        <p:nvSpPr>
          <p:cNvPr id="5" name="页脚占位符 4"/>
          <p:cNvSpPr>
            <a:spLocks noGrp="1"/>
          </p:cNvSpPr>
          <p:nvPr>
            <p:ph type="ftr" sz="quarter" idx="11"/>
          </p:nvPr>
        </p:nvSpPr>
        <p:spPr/>
        <p:txBody>
          <a:body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p>
            <a:fld id="{57D77B9A-5ACD-45C8-8CDB-5F80B33AFF89}" type="slidenum">
              <a:rPr lang="en-US" altLang="zh-CN" smtClean="0">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836515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smtClean="0">
              <a:solidFill>
                <a:srgbClr val="FFFFFF"/>
              </a:solidFill>
              <a:ea typeface="宋体" charset="-122"/>
            </a:endParaRPr>
          </a:p>
        </p:txBody>
      </p:sp>
      <p:sp>
        <p:nvSpPr>
          <p:cNvPr id="5" name="页脚占位符 4"/>
          <p:cNvSpPr>
            <a:spLocks noGrp="1"/>
          </p:cNvSpPr>
          <p:nvPr>
            <p:ph type="ftr" sz="quarter" idx="11"/>
          </p:nvPr>
        </p:nvSpPr>
        <p:spPr/>
        <p:txBody>
          <a:bodyPr/>
          <a:lstStyle/>
          <a:p>
            <a:endParaRPr lang="en-US" altLang="zh-CN" smtClean="0">
              <a:solidFill>
                <a:srgbClr val="FFFFFF"/>
              </a:solidFill>
              <a:ea typeface="宋体" charset="-122"/>
            </a:endParaRPr>
          </a:p>
        </p:txBody>
      </p:sp>
      <p:sp>
        <p:nvSpPr>
          <p:cNvPr id="6" name="灯片编号占位符 5"/>
          <p:cNvSpPr>
            <a:spLocks noGrp="1"/>
          </p:cNvSpPr>
          <p:nvPr>
            <p:ph type="sldNum" sz="quarter" idx="12"/>
          </p:nvPr>
        </p:nvSpPr>
        <p:spPr/>
        <p:txBody>
          <a:bodyPr/>
          <a:lstStyle/>
          <a:p>
            <a:fld id="{02D7CD6A-1781-4315-ABD6-4B6C28C01C1C}" type="slidenum">
              <a:rPr lang="en-US" altLang="zh-CN" smtClean="0">
                <a:solidFill>
                  <a:srgbClr val="FFFFFF"/>
                </a:solidFill>
                <a:ea typeface="宋体" charset="-122"/>
              </a:rPr>
              <a:pPr/>
              <a:t>‹#›</a:t>
            </a:fld>
            <a:endParaRPr lang="en-US" altLang="zh-CN" smtClean="0">
              <a:solidFill>
                <a:srgbClr val="FFFFFF"/>
              </a:solidFill>
              <a:ea typeface="宋体" charset="-122"/>
            </a:endParaRPr>
          </a:p>
        </p:txBody>
      </p:sp>
    </p:spTree>
    <p:extLst>
      <p:ext uri="{BB962C8B-B14F-4D97-AF65-F5344CB8AC3E}">
        <p14:creationId xmlns:p14="http://schemas.microsoft.com/office/powerpoint/2010/main" val="86867470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36FE7CDC-5BD8-4B1E-9FB3-D847362C614E}"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19F430E7-75B5-4AC9-B144-A7FF0E84910C}" type="slidenum">
              <a:rPr lang="en-US" altLang="zh-CN" smtClean="0"/>
              <a:pPr/>
              <a:t>‹#›</a:t>
            </a:fld>
            <a:endParaRPr lang="en-US" altLang="zh-CN"/>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63C894BD-82D8-424A-989A-C2D0F2EB41A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6A4BFC3A-4775-444A-A2A1-8F570C4CC4DA}"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31EE49F6-3749-4A0F-9BEC-ED47A743E2D9}"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534A5EE-C81F-4B31-ACC3-1F23A688C36E}" type="slidenum">
              <a:rPr lang="en-US" altLang="zh-CN" smtClean="0"/>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ltLang="zh-CN"/>
          </a:p>
        </p:txBody>
      </p:sp>
      <p:sp>
        <p:nvSpPr>
          <p:cNvPr id="7" name="Slide Number Placeholder 6"/>
          <p:cNvSpPr>
            <a:spLocks noGrp="1"/>
          </p:cNvSpPr>
          <p:nvPr>
            <p:ph type="sldNum" sz="quarter" idx="12"/>
          </p:nvPr>
        </p:nvSpPr>
        <p:spPr/>
        <p:txBody>
          <a:bodyPr/>
          <a:lstStyle/>
          <a:p>
            <a:fld id="{5A025006-F1E8-49B8-A80A-9F81941DC165}"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n-US" altLang="zh-C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ltLang="zh-C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EBD8B5B-F227-4320-AB43-94BAFDD2850A}" type="slidenum">
              <a:rPr lang="en-US" altLang="zh-CN" smtClean="0"/>
              <a:pPr/>
              <a:t>‹#›</a:t>
            </a:fld>
            <a:endParaRPr lang="en-US" altLang="zh-CN"/>
          </a:p>
        </p:txBody>
      </p:sp>
      <p:sp>
        <p:nvSpPr>
          <p:cNvPr id="61"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ransition>
    <p:wipe dir="r"/>
  </p:transition>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BD8B5B-F227-4320-AB43-94BAFDD2850A}" type="slidenum">
              <a:rPr lang="en-US" altLang="zh-CN" smtClean="0"/>
              <a:pPr/>
              <a:t>‹#›</a:t>
            </a:fld>
            <a:endParaRPr lang="en-US" altLang="zh-CN"/>
          </a:p>
        </p:txBody>
      </p:sp>
    </p:spTree>
    <p:extLst>
      <p:ext uri="{BB962C8B-B14F-4D97-AF65-F5344CB8AC3E}">
        <p14:creationId xmlns:p14="http://schemas.microsoft.com/office/powerpoint/2010/main" val="379242739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hyperlink" Target="ds-06.ppt#-1,1,&#31532;&#20845;&#31456;  &#38598;&#21512;&#19982;&#23383;&#20856; "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2.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jpeg"/><Relationship Id="rId11" Type="http://schemas.openxmlformats.org/officeDocument/2006/relationships/oleObject" Target="../embeddings/oleObject4.bin"/><Relationship Id="rId5" Type="http://schemas.openxmlformats.org/officeDocument/2006/relationships/slide" Target="slide18.xml"/><Relationship Id="rId10" Type="http://schemas.openxmlformats.org/officeDocument/2006/relationships/image" Target="../media/image4.wmf"/><Relationship Id="rId4" Type="http://schemas.openxmlformats.org/officeDocument/2006/relationships/image" Target="../media/image2.wmf"/><Relationship Id="rId9" Type="http://schemas.openxmlformats.org/officeDocument/2006/relationships/oleObject" Target="../embeddings/oleObject3.bin"/><Relationship Id="rId14" Type="http://schemas.openxmlformats.org/officeDocument/2006/relationships/image" Target="../media/image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3.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3.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9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5"/>
          <p:cNvSpPr>
            <a:spLocks noGrp="1" noChangeArrowheads="1"/>
          </p:cNvSpPr>
          <p:nvPr>
            <p:ph type="sldNum" sz="quarter" idx="12"/>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C458AB4-6CC0-474F-AD69-BEB3E3E05D34}" type="slidenum">
              <a:rPr lang="en-US" altLang="zh-CN" smtClean="0">
                <a:latin typeface="Arial" pitchFamily="34" charset="0"/>
              </a:rPr>
              <a:pPr eaLnBrk="1" hangingPunct="1"/>
              <a:t>1</a:t>
            </a:fld>
            <a:endParaRPr lang="en-US" altLang="zh-CN" smtClean="0">
              <a:latin typeface="Arial" pitchFamily="34" charset="0"/>
            </a:endParaRPr>
          </a:p>
        </p:txBody>
      </p:sp>
      <p:sp>
        <p:nvSpPr>
          <p:cNvPr id="112642" name="Rectangle 2"/>
          <p:cNvSpPr>
            <a:spLocks noGrp="1" noChangeArrowheads="1"/>
          </p:cNvSpPr>
          <p:nvPr>
            <p:ph type="ctrTitle"/>
          </p:nvPr>
        </p:nvSpPr>
        <p:spPr/>
        <p:txBody>
          <a:bodyPr/>
          <a:lstStyle/>
          <a:p>
            <a:pPr eaLnBrk="1" hangingPunct="1">
              <a:defRPr/>
            </a:pPr>
            <a:r>
              <a:rPr lang="zh-CN" altLang="en-US" dirty="0" smtClean="0"/>
              <a:t>遍历算法的应用举例</a:t>
            </a:r>
          </a:p>
        </p:txBody>
      </p:sp>
      <p:sp>
        <p:nvSpPr>
          <p:cNvPr id="112645" name="Rectangle 5"/>
          <p:cNvSpPr>
            <a:spLocks noGrp="1" noChangeArrowheads="1"/>
          </p:cNvSpPr>
          <p:nvPr>
            <p:ph type="subTitle" idx="1"/>
          </p:nvPr>
        </p:nvSpPr>
        <p:spPr/>
        <p:txBody>
          <a:bodyPr/>
          <a:lstStyle/>
          <a:p>
            <a:pPr eaLnBrk="1" hangingPunct="1">
              <a:defRPr/>
            </a:pPr>
            <a:endParaRPr lang="zh-CN" altLang="zh-CN" smtClean="0"/>
          </a:p>
        </p:txBody>
      </p:sp>
    </p:spTree>
    <p:extLst>
      <p:ext uri="{BB962C8B-B14F-4D97-AF65-F5344CB8AC3E}">
        <p14:creationId xmlns:p14="http://schemas.microsoft.com/office/powerpoint/2010/main" val="93654039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1EE49F6-3749-4A0F-9BEC-ED47A743E2D9}" type="slidenum">
              <a:rPr lang="en-US" altLang="zh-CN" smtClean="0"/>
              <a:pPr/>
              <a:t>10</a:t>
            </a:fld>
            <a:endParaRPr lang="en-US" altLang="zh-CN"/>
          </a:p>
        </p:txBody>
      </p:sp>
      <p:sp>
        <p:nvSpPr>
          <p:cNvPr id="3" name="矩形 2"/>
          <p:cNvSpPr/>
          <p:nvPr/>
        </p:nvSpPr>
        <p:spPr>
          <a:xfrm>
            <a:off x="540060" y="2168860"/>
            <a:ext cx="7920880" cy="2769989"/>
          </a:xfrm>
          <a:prstGeom prst="rect">
            <a:avLst/>
          </a:prstGeom>
        </p:spPr>
        <p:txBody>
          <a:bodyPr wrap="square">
            <a:spAutoFit/>
          </a:bodyPr>
          <a:lstStyle/>
          <a:p>
            <a:pPr>
              <a:lnSpc>
                <a:spcPct val="105000"/>
              </a:lnSpc>
              <a:spcBef>
                <a:spcPct val="5000"/>
              </a:spcBef>
              <a:buFont typeface="Wingdings" pitchFamily="2" charset="2"/>
              <a:buNone/>
            </a:pPr>
            <a:r>
              <a:rPr lang="en-US" altLang="zh-CN" b="1" dirty="0" smtClean="0">
                <a:latin typeface="Times New Roman" pitchFamily="18" charset="0"/>
                <a:ea typeface="隶书" pitchFamily="49" charset="-122"/>
              </a:rPr>
              <a:t>template </a:t>
            </a:r>
            <a:r>
              <a:rPr lang="en-US" altLang="zh-CN" b="1" dirty="0">
                <a:latin typeface="Times New Roman" pitchFamily="18" charset="0"/>
                <a:ea typeface="隶书" pitchFamily="49" charset="-122"/>
              </a:rPr>
              <a:t>&lt;class </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a:t>
            </a:r>
          </a:p>
          <a:p>
            <a:pPr>
              <a:lnSpc>
                <a:spcPct val="105000"/>
              </a:lnSpc>
              <a:spcBef>
                <a:spcPct val="5000"/>
              </a:spcBef>
              <a:buFont typeface="Wingdings" pitchFamily="2" charset="2"/>
              <a:buNone/>
            </a:pPr>
            <a:r>
              <a:rPr lang="en-US" altLang="zh-CN" dirty="0" err="1">
                <a:latin typeface="Times New Roman" pitchFamily="18" charset="0"/>
                <a:ea typeface="隶书" pitchFamily="49" charset="-122"/>
              </a:rPr>
              <a:t>BinTreeNode</a:t>
            </a:r>
            <a:r>
              <a:rPr lang="en-US" altLang="zh-CN" b="1" dirty="0">
                <a:latin typeface="Times New Roman" pitchFamily="18" charset="0"/>
                <a:ea typeface="隶书" pitchFamily="49" charset="-122"/>
              </a:rPr>
              <a:t>&lt;</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 *</a:t>
            </a:r>
            <a:r>
              <a:rPr lang="en-US" altLang="zh-CN" dirty="0" err="1">
                <a:latin typeface="Times New Roman" pitchFamily="18" charset="0"/>
                <a:ea typeface="隶书" pitchFamily="49" charset="-122"/>
              </a:rPr>
              <a:t>BinaryTree</a:t>
            </a:r>
            <a:r>
              <a:rPr lang="en-US" altLang="zh-CN" b="1" dirty="0">
                <a:latin typeface="Times New Roman" pitchFamily="18" charset="0"/>
                <a:ea typeface="隶书" pitchFamily="49" charset="-122"/>
              </a:rPr>
              <a:t>&lt;</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a:t>
            </a:r>
          </a:p>
          <a:p>
            <a:pPr>
              <a:lnSpc>
                <a:spcPct val="105000"/>
              </a:lnSpc>
              <a:spcBef>
                <a:spcPct val="5000"/>
              </a:spcBef>
              <a:buFont typeface="Wingdings" pitchFamily="2" charset="2"/>
              <a:buNone/>
            </a:pPr>
            <a:r>
              <a:rPr lang="en-US" altLang="zh-CN" dirty="0">
                <a:latin typeface="Times New Roman" pitchFamily="18" charset="0"/>
                <a:ea typeface="隶书" pitchFamily="49" charset="-122"/>
              </a:rPr>
              <a:t>Parent (</a:t>
            </a:r>
            <a:r>
              <a:rPr lang="en-US" altLang="zh-CN" dirty="0" err="1">
                <a:latin typeface="Times New Roman" pitchFamily="18" charset="0"/>
                <a:ea typeface="隶书" pitchFamily="49" charset="-122"/>
              </a:rPr>
              <a:t>BinTreeNode</a:t>
            </a:r>
            <a:r>
              <a:rPr lang="en-US" altLang="zh-CN" b="1" dirty="0">
                <a:latin typeface="Times New Roman" pitchFamily="18" charset="0"/>
                <a:ea typeface="隶书" pitchFamily="49" charset="-122"/>
              </a:rPr>
              <a:t> &lt;</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 *</a:t>
            </a:r>
            <a:r>
              <a:rPr lang="en-US" altLang="zh-CN" dirty="0" err="1">
                <a:latin typeface="Times New Roman" pitchFamily="18" charset="0"/>
                <a:ea typeface="隶书" pitchFamily="49" charset="-122"/>
              </a:rPr>
              <a:t>subTree</a:t>
            </a:r>
            <a:r>
              <a:rPr lang="en-US" altLang="zh-CN" b="1" dirty="0">
                <a:latin typeface="Times New Roman" pitchFamily="18" charset="0"/>
                <a:ea typeface="隶书" pitchFamily="49" charset="-122"/>
              </a:rPr>
              <a:t>, </a:t>
            </a:r>
          </a:p>
          <a:p>
            <a:pPr>
              <a:lnSpc>
                <a:spcPct val="105000"/>
              </a:lnSpc>
              <a:spcBef>
                <a:spcPct val="5000"/>
              </a:spcBef>
              <a:buFont typeface="Wingdings" pitchFamily="2" charset="2"/>
              <a:buNone/>
            </a:pPr>
            <a:r>
              <a:rPr lang="en-US" altLang="zh-CN" b="1" dirty="0">
                <a:latin typeface="Times New Roman" pitchFamily="18" charset="0"/>
                <a:ea typeface="隶书" pitchFamily="49" charset="-122"/>
              </a:rPr>
              <a:t>           </a:t>
            </a:r>
            <a:r>
              <a:rPr lang="en-US" altLang="zh-CN" dirty="0" err="1">
                <a:latin typeface="Times New Roman" pitchFamily="18" charset="0"/>
                <a:ea typeface="隶书" pitchFamily="49" charset="-122"/>
              </a:rPr>
              <a:t>BinTreeNode</a:t>
            </a:r>
            <a:r>
              <a:rPr lang="en-US" altLang="zh-CN" dirty="0">
                <a:latin typeface="Times New Roman" pitchFamily="18" charset="0"/>
                <a:ea typeface="隶书" pitchFamily="49" charset="-122"/>
              </a:rPr>
              <a:t> </a:t>
            </a:r>
            <a:r>
              <a:rPr lang="en-US" altLang="zh-CN" b="1" dirty="0">
                <a:latin typeface="Times New Roman" pitchFamily="18" charset="0"/>
                <a:ea typeface="隶书" pitchFamily="49" charset="-122"/>
              </a:rPr>
              <a:t>&lt;</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 *</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 {</a:t>
            </a:r>
          </a:p>
        </p:txBody>
      </p:sp>
      <p:sp>
        <p:nvSpPr>
          <p:cNvPr id="4" name="Rectangle 3"/>
          <p:cNvSpPr txBox="1">
            <a:spLocks noChangeArrowheads="1"/>
          </p:cNvSpPr>
          <p:nvPr/>
        </p:nvSpPr>
        <p:spPr>
          <a:xfrm>
            <a:off x="231340" y="228142"/>
            <a:ext cx="8229600" cy="1008062"/>
          </a:xfrm>
          <a:prstGeom prst="rect">
            <a:avLst/>
          </a:prstGeom>
        </p:spPr>
        <p:txBody>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kumimoji="1" lang="zh-CN" altLang="en-US" b="1" dirty="0" smtClean="0">
                <a:solidFill>
                  <a:schemeClr val="tx2"/>
                </a:solidFill>
                <a:ea typeface="华文新魏" pitchFamily="2" charset="-122"/>
              </a:rPr>
              <a:t>部分成员函数的实现</a:t>
            </a:r>
            <a:endParaRPr kumimoji="1" lang="en-US" altLang="zh-CN" b="1" dirty="0" smtClean="0">
              <a:solidFill>
                <a:schemeClr val="tx2"/>
              </a:solidFill>
              <a:ea typeface="华文新魏" pitchFamily="2" charset="-122"/>
            </a:endParaRPr>
          </a:p>
          <a:p>
            <a:pPr fontAlgn="auto">
              <a:spcAft>
                <a:spcPts val="0"/>
              </a:spcAft>
            </a:pPr>
            <a:endParaRPr kumimoji="1" lang="en-US" altLang="zh-CN" b="1" dirty="0">
              <a:solidFill>
                <a:schemeClr val="tx2"/>
              </a:solidFill>
              <a:ea typeface="华文新魏" pitchFamily="2" charset="-122"/>
            </a:endParaRPr>
          </a:p>
          <a:p>
            <a:pPr fontAlgn="auto">
              <a:spcAft>
                <a:spcPts val="0"/>
              </a:spcAft>
            </a:pPr>
            <a:r>
              <a:rPr kumimoji="1" lang="zh-CN" altLang="en-US" b="1" dirty="0" smtClean="0">
                <a:solidFill>
                  <a:schemeClr val="tx2"/>
                </a:solidFill>
                <a:ea typeface="华文新魏" pitchFamily="2" charset="-122"/>
              </a:rPr>
              <a:t>例子</a:t>
            </a:r>
            <a:r>
              <a:rPr kumimoji="1" lang="en-US" altLang="zh-CN" b="1" dirty="0" smtClean="0">
                <a:solidFill>
                  <a:schemeClr val="tx2"/>
                </a:solidFill>
                <a:ea typeface="华文新魏" pitchFamily="2" charset="-122"/>
              </a:rPr>
              <a:t>2</a:t>
            </a:r>
            <a:r>
              <a:rPr kumimoji="1" lang="zh-CN" altLang="en-US" b="1" dirty="0" smtClean="0">
                <a:solidFill>
                  <a:schemeClr val="tx2"/>
                </a:solidFill>
                <a:ea typeface="华文新魏" pitchFamily="2" charset="-122"/>
              </a:rPr>
              <a:t>：双亲的寻找</a:t>
            </a:r>
            <a:endParaRPr kumimoji="1" lang="zh-CN" altLang="en-US" b="1" dirty="0">
              <a:solidFill>
                <a:schemeClr val="tx2"/>
              </a:solidFill>
              <a:ea typeface="华文新魏" pitchFamily="2" charset="-122"/>
            </a:endParaRPr>
          </a:p>
        </p:txBody>
      </p:sp>
    </p:spTree>
    <p:extLst>
      <p:ext uri="{BB962C8B-B14F-4D97-AF65-F5344CB8AC3E}">
        <p14:creationId xmlns:p14="http://schemas.microsoft.com/office/powerpoint/2010/main" val="546302571"/>
      </p:ext>
    </p:extLst>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p:cNvSpPr>
            <a:spLocks noGrp="1"/>
          </p:cNvSpPr>
          <p:nvPr>
            <p:ph type="sldNum" sz="quarter" idx="12"/>
          </p:nvPr>
        </p:nvSpPr>
        <p:spPr/>
        <p:txBody>
          <a:bodyPr/>
          <a:lstStyle/>
          <a:p>
            <a:fld id="{C6784465-6ED2-4BAD-B117-CCC1471F65FD}" type="slidenum">
              <a:rPr lang="en-US" altLang="zh-CN"/>
              <a:pPr/>
              <a:t>100</a:t>
            </a:fld>
            <a:endParaRPr lang="en-US" altLang="zh-CN"/>
          </a:p>
        </p:txBody>
      </p:sp>
      <p:sp>
        <p:nvSpPr>
          <p:cNvPr id="301065" name="Text Box 9"/>
          <p:cNvSpPr txBox="1">
            <a:spLocks noChangeArrowheads="1"/>
          </p:cNvSpPr>
          <p:nvPr/>
        </p:nvSpPr>
        <p:spPr bwMode="auto">
          <a:xfrm>
            <a:off x="3184525" y="674688"/>
            <a:ext cx="2724150"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a:solidFill>
                  <a:srgbClr val="006600"/>
                </a:solidFill>
                <a:latin typeface="Times New Roman" pitchFamily="18" charset="0"/>
                <a:ea typeface="华文新魏" pitchFamily="2" charset="-122"/>
              </a:rPr>
              <a:t>最佳判定树</a:t>
            </a:r>
            <a:endParaRPr kumimoji="1" lang="zh-CN" altLang="en-US">
              <a:solidFill>
                <a:srgbClr val="006600"/>
              </a:solidFill>
              <a:latin typeface="Times New Roman" pitchFamily="18" charset="0"/>
              <a:ea typeface="华文新魏" pitchFamily="2" charset="-122"/>
            </a:endParaRPr>
          </a:p>
        </p:txBody>
      </p:sp>
      <p:grpSp>
        <p:nvGrpSpPr>
          <p:cNvPr id="301109" name="Group 53"/>
          <p:cNvGrpSpPr>
            <a:grpSpLocks/>
          </p:cNvGrpSpPr>
          <p:nvPr/>
        </p:nvGrpSpPr>
        <p:grpSpPr bwMode="auto">
          <a:xfrm>
            <a:off x="350838" y="1557338"/>
            <a:ext cx="8361362" cy="3124200"/>
            <a:chOff x="309" y="958"/>
            <a:chExt cx="5267" cy="1968"/>
          </a:xfrm>
        </p:grpSpPr>
        <p:sp>
          <p:nvSpPr>
            <p:cNvPr id="301078" name="Line 22"/>
            <p:cNvSpPr>
              <a:spLocks noChangeShapeType="1"/>
            </p:cNvSpPr>
            <p:nvPr/>
          </p:nvSpPr>
          <p:spPr bwMode="auto">
            <a:xfrm flipH="1">
              <a:off x="2653" y="1726"/>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6" name="Line 30"/>
            <p:cNvSpPr>
              <a:spLocks noChangeShapeType="1"/>
            </p:cNvSpPr>
            <p:nvPr/>
          </p:nvSpPr>
          <p:spPr bwMode="auto">
            <a:xfrm flipH="1">
              <a:off x="4951" y="1726"/>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58" name="Line 2"/>
            <p:cNvSpPr>
              <a:spLocks noChangeShapeType="1"/>
            </p:cNvSpPr>
            <p:nvPr/>
          </p:nvSpPr>
          <p:spPr bwMode="auto">
            <a:xfrm flipH="1">
              <a:off x="3777" y="1726"/>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59" name="Line 3"/>
            <p:cNvSpPr>
              <a:spLocks noChangeShapeType="1"/>
            </p:cNvSpPr>
            <p:nvPr/>
          </p:nvSpPr>
          <p:spPr bwMode="auto">
            <a:xfrm flipH="1">
              <a:off x="3835" y="1342"/>
              <a:ext cx="67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0" name="Line 4"/>
            <p:cNvSpPr>
              <a:spLocks noChangeShapeType="1"/>
            </p:cNvSpPr>
            <p:nvPr/>
          </p:nvSpPr>
          <p:spPr bwMode="auto">
            <a:xfrm>
              <a:off x="4507" y="1342"/>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1" name="Line 5"/>
            <p:cNvSpPr>
              <a:spLocks noChangeShapeType="1"/>
            </p:cNvSpPr>
            <p:nvPr/>
          </p:nvSpPr>
          <p:spPr bwMode="auto">
            <a:xfrm flipH="1">
              <a:off x="1791" y="2110"/>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2" name="Line 6"/>
            <p:cNvSpPr>
              <a:spLocks noChangeShapeType="1"/>
            </p:cNvSpPr>
            <p:nvPr/>
          </p:nvSpPr>
          <p:spPr bwMode="auto">
            <a:xfrm flipH="1">
              <a:off x="1413" y="1726"/>
              <a:ext cx="384"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3" name="Line 7"/>
            <p:cNvSpPr>
              <a:spLocks noChangeShapeType="1"/>
            </p:cNvSpPr>
            <p:nvPr/>
          </p:nvSpPr>
          <p:spPr bwMode="auto">
            <a:xfrm flipH="1" flipV="1">
              <a:off x="2229" y="1342"/>
              <a:ext cx="606" cy="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4" name="Line 8"/>
            <p:cNvSpPr>
              <a:spLocks noChangeShapeType="1"/>
            </p:cNvSpPr>
            <p:nvPr/>
          </p:nvSpPr>
          <p:spPr bwMode="auto">
            <a:xfrm flipH="1">
              <a:off x="721" y="211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6" name="AutoShape 10" descr="羊皮纸"/>
            <p:cNvSpPr>
              <a:spLocks noChangeArrowheads="1"/>
            </p:cNvSpPr>
            <p:nvPr/>
          </p:nvSpPr>
          <p:spPr bwMode="auto">
            <a:xfrm>
              <a:off x="885" y="1918"/>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7" name="AutoShape 11" descr="羊皮纸"/>
            <p:cNvSpPr>
              <a:spLocks noChangeArrowheads="1"/>
            </p:cNvSpPr>
            <p:nvPr/>
          </p:nvSpPr>
          <p:spPr bwMode="auto">
            <a:xfrm>
              <a:off x="1701" y="1534"/>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8" name="AutoShape 12" descr="羊皮纸"/>
            <p:cNvSpPr>
              <a:spLocks noChangeArrowheads="1"/>
            </p:cNvSpPr>
            <p:nvPr/>
          </p:nvSpPr>
          <p:spPr bwMode="auto">
            <a:xfrm>
              <a:off x="2827" y="1150"/>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9" name="AutoShape 13" descr="羊皮纸"/>
            <p:cNvSpPr>
              <a:spLocks noChangeArrowheads="1"/>
            </p:cNvSpPr>
            <p:nvPr/>
          </p:nvSpPr>
          <p:spPr bwMode="auto">
            <a:xfrm>
              <a:off x="3979" y="1534"/>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0" name="Line 14"/>
            <p:cNvSpPr>
              <a:spLocks noChangeShapeType="1"/>
            </p:cNvSpPr>
            <p:nvPr/>
          </p:nvSpPr>
          <p:spPr bwMode="auto">
            <a:xfrm>
              <a:off x="3355" y="958"/>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1" name="Line 15"/>
            <p:cNvSpPr>
              <a:spLocks noChangeShapeType="1"/>
            </p:cNvSpPr>
            <p:nvPr/>
          </p:nvSpPr>
          <p:spPr bwMode="auto">
            <a:xfrm>
              <a:off x="721" y="2119"/>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2" name="Rectangle 16"/>
            <p:cNvSpPr>
              <a:spLocks noChangeArrowheads="1"/>
            </p:cNvSpPr>
            <p:nvPr/>
          </p:nvSpPr>
          <p:spPr bwMode="auto">
            <a:xfrm>
              <a:off x="337" y="2302"/>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73" name="Text Box 17"/>
            <p:cNvSpPr txBox="1">
              <a:spLocks noChangeArrowheads="1"/>
            </p:cNvSpPr>
            <p:nvPr/>
          </p:nvSpPr>
          <p:spPr bwMode="auto">
            <a:xfrm>
              <a:off x="360" y="2302"/>
              <a:ext cx="695"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100000">
                        <a:schemeClr val="bg1"/>
                      </a:gs>
                    </a:gsLst>
                    <a:lin ang="2700000" scaled="1"/>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301074" name="Line 18"/>
            <p:cNvSpPr>
              <a:spLocks noChangeShapeType="1"/>
            </p:cNvSpPr>
            <p:nvPr/>
          </p:nvSpPr>
          <p:spPr bwMode="auto">
            <a:xfrm>
              <a:off x="2086" y="2115"/>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5" name="Line 19"/>
            <p:cNvSpPr>
              <a:spLocks noChangeShapeType="1"/>
            </p:cNvSpPr>
            <p:nvPr/>
          </p:nvSpPr>
          <p:spPr bwMode="auto">
            <a:xfrm>
              <a:off x="1413"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6" name="Rectangle 20"/>
            <p:cNvSpPr>
              <a:spLocks noChangeArrowheads="1"/>
            </p:cNvSpPr>
            <p:nvPr/>
          </p:nvSpPr>
          <p:spPr bwMode="auto">
            <a:xfrm>
              <a:off x="1701" y="2302"/>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77" name="Text Box 21"/>
            <p:cNvSpPr txBox="1">
              <a:spLocks noChangeArrowheads="1"/>
            </p:cNvSpPr>
            <p:nvPr/>
          </p:nvSpPr>
          <p:spPr bwMode="auto">
            <a:xfrm>
              <a:off x="1821" y="2302"/>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301079" name="Line 23"/>
            <p:cNvSpPr>
              <a:spLocks noChangeShapeType="1"/>
            </p:cNvSpPr>
            <p:nvPr/>
          </p:nvSpPr>
          <p:spPr bwMode="auto">
            <a:xfrm>
              <a:off x="2948"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0" name="Line 24"/>
            <p:cNvSpPr>
              <a:spLocks noChangeShapeType="1"/>
            </p:cNvSpPr>
            <p:nvPr/>
          </p:nvSpPr>
          <p:spPr bwMode="auto">
            <a:xfrm>
              <a:off x="2229" y="1342"/>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1" name="Rectangle 25"/>
            <p:cNvSpPr>
              <a:spLocks noChangeArrowheads="1"/>
            </p:cNvSpPr>
            <p:nvPr/>
          </p:nvSpPr>
          <p:spPr bwMode="auto">
            <a:xfrm>
              <a:off x="2565"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82" name="Text Box 26"/>
            <p:cNvSpPr txBox="1">
              <a:spLocks noChangeArrowheads="1"/>
            </p:cNvSpPr>
            <p:nvPr/>
          </p:nvSpPr>
          <p:spPr bwMode="auto">
            <a:xfrm>
              <a:off x="2781"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301083" name="Line 27"/>
            <p:cNvSpPr>
              <a:spLocks noChangeShapeType="1"/>
            </p:cNvSpPr>
            <p:nvPr/>
          </p:nvSpPr>
          <p:spPr bwMode="auto">
            <a:xfrm>
              <a:off x="3777"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4" name="Rectangle 28"/>
            <p:cNvSpPr>
              <a:spLocks noChangeArrowheads="1"/>
            </p:cNvSpPr>
            <p:nvPr/>
          </p:nvSpPr>
          <p:spPr bwMode="auto">
            <a:xfrm>
              <a:off x="3441"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85" name="Text Box 29"/>
            <p:cNvSpPr txBox="1">
              <a:spLocks noChangeArrowheads="1"/>
            </p:cNvSpPr>
            <p:nvPr/>
          </p:nvSpPr>
          <p:spPr bwMode="auto">
            <a:xfrm>
              <a:off x="3636"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301087" name="Line 31"/>
            <p:cNvSpPr>
              <a:spLocks noChangeShapeType="1"/>
            </p:cNvSpPr>
            <p:nvPr/>
          </p:nvSpPr>
          <p:spPr bwMode="auto">
            <a:xfrm>
              <a:off x="5240"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8" name="Rectangle 32"/>
            <p:cNvSpPr>
              <a:spLocks noChangeArrowheads="1"/>
            </p:cNvSpPr>
            <p:nvPr/>
          </p:nvSpPr>
          <p:spPr bwMode="auto">
            <a:xfrm>
              <a:off x="4856"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89" name="Text Box 33"/>
            <p:cNvSpPr txBox="1">
              <a:spLocks noChangeArrowheads="1"/>
            </p:cNvSpPr>
            <p:nvPr/>
          </p:nvSpPr>
          <p:spPr bwMode="auto">
            <a:xfrm>
              <a:off x="5065"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301090" name="Text Box 34"/>
            <p:cNvSpPr txBox="1">
              <a:spLocks noChangeArrowheads="1"/>
            </p:cNvSpPr>
            <p:nvPr/>
          </p:nvSpPr>
          <p:spPr bwMode="auto">
            <a:xfrm>
              <a:off x="1088" y="1946"/>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&lt;60?</a:t>
              </a:r>
              <a:endParaRPr kumimoji="1" lang="en-US" altLang="zh-CN" sz="2400">
                <a:latin typeface="Times New Roman" pitchFamily="18" charset="0"/>
              </a:endParaRPr>
            </a:p>
          </p:txBody>
        </p:sp>
        <p:sp>
          <p:nvSpPr>
            <p:cNvPr id="301091" name="Text Box 35"/>
            <p:cNvSpPr txBox="1">
              <a:spLocks noChangeArrowheads="1"/>
            </p:cNvSpPr>
            <p:nvPr/>
          </p:nvSpPr>
          <p:spPr bwMode="auto">
            <a:xfrm>
              <a:off x="1889" y="1561"/>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&lt;70?</a:t>
              </a:r>
              <a:endParaRPr kumimoji="1" lang="en-US" altLang="zh-CN" sz="2400">
                <a:latin typeface="Times New Roman" pitchFamily="18" charset="0"/>
              </a:endParaRPr>
            </a:p>
          </p:txBody>
        </p:sp>
        <p:sp>
          <p:nvSpPr>
            <p:cNvPr id="301092" name="Text Box 36"/>
            <p:cNvSpPr txBox="1">
              <a:spLocks noChangeArrowheads="1"/>
            </p:cNvSpPr>
            <p:nvPr/>
          </p:nvSpPr>
          <p:spPr bwMode="auto">
            <a:xfrm>
              <a:off x="3019" y="1168"/>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&lt;80?</a:t>
              </a:r>
              <a:endParaRPr kumimoji="1" lang="en-US" altLang="zh-CN" sz="2400">
                <a:latin typeface="Times New Roman" pitchFamily="18" charset="0"/>
              </a:endParaRPr>
            </a:p>
          </p:txBody>
        </p:sp>
        <p:sp>
          <p:nvSpPr>
            <p:cNvPr id="301093" name="Text Box 37"/>
            <p:cNvSpPr txBox="1">
              <a:spLocks noChangeArrowheads="1"/>
            </p:cNvSpPr>
            <p:nvPr/>
          </p:nvSpPr>
          <p:spPr bwMode="auto">
            <a:xfrm>
              <a:off x="4145" y="1561"/>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&lt;90?</a:t>
              </a:r>
              <a:endParaRPr kumimoji="1" lang="en-US" altLang="zh-CN" sz="2400">
                <a:latin typeface="Times New Roman" pitchFamily="18" charset="0"/>
              </a:endParaRPr>
            </a:p>
          </p:txBody>
        </p:sp>
        <p:sp>
          <p:nvSpPr>
            <p:cNvPr id="301094" name="Text Box 38"/>
            <p:cNvSpPr txBox="1">
              <a:spLocks noChangeArrowheads="1"/>
            </p:cNvSpPr>
            <p:nvPr/>
          </p:nvSpPr>
          <p:spPr bwMode="auto">
            <a:xfrm>
              <a:off x="309" y="259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sp>
          <p:nvSpPr>
            <p:cNvPr id="301095" name="Text Box 39"/>
            <p:cNvSpPr txBox="1">
              <a:spLocks noChangeArrowheads="1"/>
            </p:cNvSpPr>
            <p:nvPr/>
          </p:nvSpPr>
          <p:spPr bwMode="auto">
            <a:xfrm>
              <a:off x="1817" y="259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1096" name="Text Box 40"/>
            <p:cNvSpPr txBox="1">
              <a:spLocks noChangeArrowheads="1"/>
            </p:cNvSpPr>
            <p:nvPr/>
          </p:nvSpPr>
          <p:spPr bwMode="auto">
            <a:xfrm>
              <a:off x="2489" y="2215"/>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sp>
          <p:nvSpPr>
            <p:cNvPr id="301097" name="Text Box 41"/>
            <p:cNvSpPr txBox="1">
              <a:spLocks noChangeArrowheads="1"/>
            </p:cNvSpPr>
            <p:nvPr/>
          </p:nvSpPr>
          <p:spPr bwMode="auto">
            <a:xfrm>
              <a:off x="3379" y="222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sp>
          <p:nvSpPr>
            <p:cNvPr id="301098" name="Text Box 42"/>
            <p:cNvSpPr txBox="1">
              <a:spLocks noChangeArrowheads="1"/>
            </p:cNvSpPr>
            <p:nvPr/>
          </p:nvSpPr>
          <p:spPr bwMode="auto">
            <a:xfrm>
              <a:off x="4808" y="221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1099" name="Text Box 43"/>
            <p:cNvSpPr txBox="1">
              <a:spLocks noChangeArrowheads="1"/>
            </p:cNvSpPr>
            <p:nvPr/>
          </p:nvSpPr>
          <p:spPr bwMode="auto">
            <a:xfrm>
              <a:off x="1774" y="1822"/>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0" name="Text Box 44"/>
            <p:cNvSpPr txBox="1">
              <a:spLocks noChangeArrowheads="1"/>
            </p:cNvSpPr>
            <p:nvPr/>
          </p:nvSpPr>
          <p:spPr bwMode="auto">
            <a:xfrm>
              <a:off x="2661" y="143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1" name="Text Box 45"/>
            <p:cNvSpPr txBox="1">
              <a:spLocks noChangeArrowheads="1"/>
            </p:cNvSpPr>
            <p:nvPr/>
          </p:nvSpPr>
          <p:spPr bwMode="auto">
            <a:xfrm>
              <a:off x="3785" y="1054"/>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2" name="Text Box 46"/>
            <p:cNvSpPr txBox="1">
              <a:spLocks noChangeArrowheads="1"/>
            </p:cNvSpPr>
            <p:nvPr/>
          </p:nvSpPr>
          <p:spPr bwMode="auto">
            <a:xfrm>
              <a:off x="4974" y="1464"/>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3" name="Text Box 47"/>
            <p:cNvSpPr txBox="1">
              <a:spLocks noChangeArrowheads="1"/>
            </p:cNvSpPr>
            <p:nvPr/>
          </p:nvSpPr>
          <p:spPr bwMode="auto">
            <a:xfrm>
              <a:off x="3761" y="1434"/>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4" name="Text Box 48"/>
            <p:cNvSpPr txBox="1">
              <a:spLocks noChangeArrowheads="1"/>
            </p:cNvSpPr>
            <p:nvPr/>
          </p:nvSpPr>
          <p:spPr bwMode="auto">
            <a:xfrm>
              <a:off x="2587" y="1026"/>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5" name="Text Box 49"/>
            <p:cNvSpPr txBox="1">
              <a:spLocks noChangeArrowheads="1"/>
            </p:cNvSpPr>
            <p:nvPr/>
          </p:nvSpPr>
          <p:spPr bwMode="auto">
            <a:xfrm>
              <a:off x="721" y="1822"/>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6" name="Text Box 50"/>
            <p:cNvSpPr txBox="1">
              <a:spLocks noChangeArrowheads="1"/>
            </p:cNvSpPr>
            <p:nvPr/>
          </p:nvSpPr>
          <p:spPr bwMode="auto">
            <a:xfrm>
              <a:off x="1553" y="1399"/>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301107" name="Text Box 51"/>
          <p:cNvSpPr txBox="1">
            <a:spLocks noChangeArrowheads="1"/>
          </p:cNvSpPr>
          <p:nvPr/>
        </p:nvSpPr>
        <p:spPr bwMode="auto">
          <a:xfrm>
            <a:off x="639763" y="4959350"/>
            <a:ext cx="7569200" cy="10985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itchFamily="18" charset="0"/>
              </a:rPr>
              <a:t>WPL = 0.10*3+0.15*3+0.25*2+0.35*2+0.15*2</a:t>
            </a:r>
          </a:p>
          <a:p>
            <a:pPr>
              <a:spcBef>
                <a:spcPct val="20000"/>
              </a:spcBef>
            </a:pPr>
            <a:r>
              <a:rPr kumimoji="1" lang="en-US" altLang="zh-CN" sz="3000" b="1">
                <a:solidFill>
                  <a:srgbClr val="000099"/>
                </a:solidFill>
                <a:latin typeface="Times New Roman" pitchFamily="18" charset="0"/>
              </a:rPr>
              <a:t>         = 0.3+0.45+0.5+0.7+0.3 = 2.25</a:t>
            </a:r>
            <a:r>
              <a:rPr kumimoji="1" lang="en-US" altLang="zh-CN" sz="2800" b="1">
                <a:solidFill>
                  <a:srgbClr val="000099"/>
                </a:solidFill>
                <a:latin typeface="Times New Roman" pitchFamily="18" charset="0"/>
              </a:rPr>
              <a:t> </a:t>
            </a:r>
            <a:endParaRPr kumimoji="1" lang="en-US" altLang="zh-CN" sz="28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Grp="1" noChangeArrowheads="1"/>
          </p:cNvSpPr>
          <p:nvPr>
            <p:ph type="title"/>
          </p:nvPr>
        </p:nvSpPr>
        <p:spPr>
          <a:xfrm>
            <a:off x="503238" y="512763"/>
            <a:ext cx="8229600" cy="971550"/>
          </a:xfrm>
        </p:spPr>
        <p:txBody>
          <a:bodyPr/>
          <a:lstStyle/>
          <a:p>
            <a:pPr algn="ct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编码</a:t>
            </a:r>
          </a:p>
        </p:txBody>
      </p:sp>
      <p:sp>
        <p:nvSpPr>
          <p:cNvPr id="302086" name="Rectangle 6"/>
          <p:cNvSpPr>
            <a:spLocks noGrp="1" noChangeArrowheads="1"/>
          </p:cNvSpPr>
          <p:nvPr>
            <p:ph idx="1"/>
          </p:nvPr>
        </p:nvSpPr>
        <p:spPr>
          <a:xfrm>
            <a:off x="590550" y="1484313"/>
            <a:ext cx="8229600" cy="4860925"/>
          </a:xfrm>
        </p:spPr>
        <p:txBody>
          <a:bodyPr/>
          <a:lstStyle/>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主要用途是实现数据压缩。设给出一段报文：</a:t>
            </a:r>
            <a:r>
              <a:rPr kumimoji="1" lang="zh-CN" altLang="en-US" sz="3000" b="1">
                <a:latin typeface="Times New Roman" pitchFamily="18" charset="0"/>
                <a:ea typeface="仿宋_GB2312" pitchFamily="49" charset="-122"/>
              </a:rPr>
              <a:t> </a:t>
            </a:r>
          </a:p>
          <a:p>
            <a:pPr>
              <a:spcBef>
                <a:spcPct val="15000"/>
              </a:spcBef>
              <a:buClr>
                <a:srgbClr val="800080"/>
              </a:buClr>
              <a:buSzPct val="50000"/>
              <a:buFont typeface="Wingdings" pitchFamily="2" charset="2"/>
              <a:buNone/>
            </a:pPr>
            <a:r>
              <a:rPr kumimoji="1" lang="zh-CN" altLang="en-US" sz="3000" b="1">
                <a:solidFill>
                  <a:schemeClr val="bg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CAST  CAST  SAT  AT  A  TASA</a:t>
            </a:r>
          </a:p>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字符集合是 </a:t>
            </a:r>
            <a:r>
              <a:rPr kumimoji="1" lang="en-US" altLang="zh-CN" sz="3000" b="1">
                <a:solidFill>
                  <a:srgbClr val="000099"/>
                </a:solidFill>
                <a:latin typeface="Times New Roman" pitchFamily="18" charset="0"/>
                <a:ea typeface="仿宋_GB2312" pitchFamily="49" charset="-122"/>
              </a:rPr>
              <a:t>{ C, A, S, T }</a:t>
            </a:r>
            <a:r>
              <a:rPr kumimoji="1" lang="zh-CN" altLang="en-US" sz="3000" b="1">
                <a:solidFill>
                  <a:srgbClr val="000099"/>
                </a:solidFill>
                <a:latin typeface="Times New Roman" pitchFamily="18" charset="0"/>
                <a:ea typeface="仿宋_GB2312" pitchFamily="49" charset="-122"/>
              </a:rPr>
              <a:t>，各个字符出现的频度（次数）是 </a:t>
            </a:r>
            <a:r>
              <a:rPr kumimoji="1" lang="en-US" altLang="zh-CN" sz="3000" b="1" i="1">
                <a:solidFill>
                  <a:srgbClr val="000099"/>
                </a:solidFill>
                <a:latin typeface="Times New Roman" pitchFamily="18" charset="0"/>
                <a:ea typeface="仿宋_GB2312" pitchFamily="49" charset="-122"/>
              </a:rPr>
              <a:t>W</a:t>
            </a:r>
            <a:r>
              <a:rPr kumimoji="1" lang="zh-CN" altLang="en-US" sz="3000" b="1">
                <a:solidFill>
                  <a:srgbClr val="000099"/>
                </a:solidFill>
                <a:latin typeface="Times New Roman" pitchFamily="18" charset="0"/>
                <a:ea typeface="仿宋_GB2312" pitchFamily="49" charset="-122"/>
              </a:rPr>
              <a:t>＝</a:t>
            </a:r>
            <a:r>
              <a:rPr kumimoji="1" lang="en-US" altLang="zh-CN" sz="3000" b="1">
                <a:solidFill>
                  <a:srgbClr val="000099"/>
                </a:solidFill>
                <a:latin typeface="Times New Roman" pitchFamily="18" charset="0"/>
                <a:ea typeface="仿宋_GB2312" pitchFamily="49" charset="-122"/>
              </a:rPr>
              <a:t>{ 2, 7, 4, 5 }</a:t>
            </a:r>
            <a:r>
              <a:rPr kumimoji="1" lang="zh-CN" altLang="en-US" sz="3000" b="1">
                <a:solidFill>
                  <a:srgbClr val="000099"/>
                </a:solidFill>
                <a:latin typeface="Times New Roman" pitchFamily="18" charset="0"/>
                <a:ea typeface="仿宋_GB2312" pitchFamily="49" charset="-122"/>
              </a:rPr>
              <a:t>。</a:t>
            </a:r>
          </a:p>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若给每个字符以等长编码（</a:t>
            </a:r>
            <a:r>
              <a:rPr kumimoji="1" lang="en-US" altLang="zh-CN" sz="3000" b="1">
                <a:solidFill>
                  <a:srgbClr val="000099"/>
                </a:solidFill>
                <a:latin typeface="Times New Roman" pitchFamily="18" charset="0"/>
                <a:ea typeface="仿宋_GB2312" pitchFamily="49" charset="-122"/>
              </a:rPr>
              <a:t>2</a:t>
            </a:r>
            <a:r>
              <a:rPr kumimoji="1" lang="zh-CN" altLang="en-US" sz="3000" b="1">
                <a:solidFill>
                  <a:srgbClr val="000099"/>
                </a:solidFill>
                <a:latin typeface="Times New Roman" pitchFamily="18" charset="0"/>
                <a:ea typeface="仿宋_GB2312" pitchFamily="49" charset="-122"/>
              </a:rPr>
              <a:t>位二进制足够）</a:t>
            </a:r>
          </a:p>
          <a:p>
            <a:pPr>
              <a:spcBef>
                <a:spcPct val="15000"/>
              </a:spcBef>
              <a:buClr>
                <a:srgbClr val="800080"/>
              </a:buClr>
              <a:buSzPct val="50000"/>
              <a:buFont typeface="Wingdings" pitchFamily="2" charset="2"/>
              <a:buNone/>
            </a:pPr>
            <a:r>
              <a:rPr kumimoji="1" lang="zh-CN" altLang="en-US"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a:t>
            </a:r>
            <a:r>
              <a:rPr kumimoji="1" lang="en-GB" altLang="zh-CN" sz="3000" b="1">
                <a:solidFill>
                  <a:schemeClr val="tx2"/>
                </a:solidFill>
                <a:latin typeface="Times New Roman" pitchFamily="18" charset="0"/>
                <a:ea typeface="仿宋_GB2312" pitchFamily="49" charset="-122"/>
              </a:rPr>
              <a:t> : 00   T : 10    C : 01    S : 11</a:t>
            </a:r>
            <a:endParaRPr kumimoji="1" lang="en-US" altLang="zh-CN" sz="3000" b="1">
              <a:solidFill>
                <a:schemeClr val="tx2"/>
              </a:solidFill>
              <a:latin typeface="Times New Roman" pitchFamily="18" charset="0"/>
              <a:ea typeface="仿宋_GB2312" pitchFamily="49" charset="-122"/>
            </a:endParaRPr>
          </a:p>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则总编码长度为</a:t>
            </a:r>
            <a:r>
              <a:rPr kumimoji="1" lang="zh-CN" altLang="en-US" sz="3000" b="1">
                <a:latin typeface="Times New Roman" pitchFamily="18" charset="0"/>
                <a:ea typeface="仿宋_GB2312" pitchFamily="49" charset="-122"/>
              </a:rPr>
              <a:t> </a:t>
            </a:r>
            <a:r>
              <a:rPr kumimoji="1" lang="en-US" altLang="zh-CN" sz="3000" b="1">
                <a:solidFill>
                  <a:srgbClr val="006600"/>
                </a:solidFill>
                <a:latin typeface="Times New Roman" pitchFamily="18" charset="0"/>
                <a:ea typeface="仿宋_GB2312" pitchFamily="49" charset="-122"/>
              </a:rPr>
              <a:t>( 2+7+4+5 ) * 2 = 36</a:t>
            </a:r>
            <a:r>
              <a:rPr kumimoji="1" lang="zh-CN" altLang="en-US" sz="3000" b="1">
                <a:latin typeface="Times New Roman" pitchFamily="18" charset="0"/>
                <a:ea typeface="仿宋_GB2312" pitchFamily="49" charset="-122"/>
              </a:rPr>
              <a:t>。</a:t>
            </a:r>
          </a:p>
          <a:p>
            <a:pPr>
              <a:spcBef>
                <a:spcPct val="15000"/>
              </a:spcBef>
              <a:buClr>
                <a:srgbClr val="800080"/>
              </a:buClr>
              <a:buSzPct val="50000"/>
            </a:pPr>
            <a:r>
              <a:rPr kumimoji="1" lang="zh-CN" altLang="en-US" sz="3000" b="1">
                <a:latin typeface="Times New Roman" pitchFamily="18" charset="0"/>
                <a:ea typeface="仿宋_GB2312" pitchFamily="49" charset="-122"/>
              </a:rPr>
              <a:t>能否减少总编码长度，使得发出同样报文，可以用最少的二进制代码？</a:t>
            </a:r>
          </a:p>
        </p:txBody>
      </p:sp>
      <p:sp>
        <p:nvSpPr>
          <p:cNvPr id="5" name="灯片编号占位符 4"/>
          <p:cNvSpPr>
            <a:spLocks noGrp="1"/>
          </p:cNvSpPr>
          <p:nvPr>
            <p:ph type="sldNum" sz="quarter" idx="12"/>
          </p:nvPr>
        </p:nvSpPr>
        <p:spPr/>
        <p:txBody>
          <a:bodyPr/>
          <a:lstStyle/>
          <a:p>
            <a:fld id="{83AFC8C9-5C64-4B1D-A8F9-82E3596FD36D}" type="slidenum">
              <a:rPr lang="en-US" altLang="zh-CN"/>
              <a:pPr/>
              <a:t>101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2"/>
          <p:cNvSpPr>
            <a:spLocks noGrp="1"/>
          </p:cNvSpPr>
          <p:nvPr>
            <p:ph type="sldNum" sz="quarter" idx="12"/>
          </p:nvPr>
        </p:nvSpPr>
        <p:spPr/>
        <p:txBody>
          <a:bodyPr/>
          <a:lstStyle/>
          <a:p>
            <a:fld id="{7A4132F7-D27D-4BD1-82EB-0AEB4E9AC3B3}" type="slidenum">
              <a:rPr lang="en-US" altLang="zh-CN"/>
              <a:pPr/>
              <a:t>102</a:t>
            </a:fld>
            <a:endParaRPr lang="en-US" altLang="zh-CN"/>
          </a:p>
        </p:txBody>
      </p:sp>
      <p:sp>
        <p:nvSpPr>
          <p:cNvPr id="303107" name="Text Box 3"/>
          <p:cNvSpPr txBox="1">
            <a:spLocks noChangeArrowheads="1"/>
          </p:cNvSpPr>
          <p:nvPr/>
        </p:nvSpPr>
        <p:spPr bwMode="auto">
          <a:xfrm>
            <a:off x="708025" y="3055938"/>
            <a:ext cx="80772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05000"/>
              </a:lnSpc>
              <a:spcBef>
                <a:spcPct val="15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若按各个字符出现的概率不同而给予不等长编码，可望减少总编码长度。</a:t>
            </a:r>
          </a:p>
          <a:p>
            <a:pPr>
              <a:lnSpc>
                <a:spcPct val="105000"/>
              </a:lnSpc>
              <a:spcBef>
                <a:spcPct val="15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各字符出现概率为</a:t>
            </a:r>
            <a:r>
              <a:rPr kumimoji="1" lang="en-US" altLang="zh-CN" sz="3000" b="1">
                <a:solidFill>
                  <a:schemeClr val="tx2"/>
                </a:solidFill>
                <a:latin typeface="Times New Roman" pitchFamily="18" charset="0"/>
                <a:ea typeface="仿宋_GB2312" pitchFamily="49" charset="-122"/>
              </a:rPr>
              <a:t>{ 2/18, 7/18, 4/18, 5/18</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en-US" altLang="zh-CN" sz="3000" b="1">
                <a:solidFill>
                  <a:schemeClr val="accent2"/>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化整为</a:t>
            </a:r>
            <a:r>
              <a:rPr kumimoji="1" lang="zh-CN" altLang="en-US"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 2, 7, 4</a:t>
            </a:r>
            <a:r>
              <a:rPr kumimoji="1" lang="zh-CN" altLang="en-GB"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5 }</a:t>
            </a:r>
            <a:r>
              <a:rPr kumimoji="1" lang="zh-CN" altLang="en-US" sz="3000" b="1">
                <a:solidFill>
                  <a:srgbClr val="000099"/>
                </a:solidFill>
                <a:latin typeface="Times New Roman" pitchFamily="18" charset="0"/>
                <a:ea typeface="仿宋_GB2312" pitchFamily="49" charset="-122"/>
              </a:rPr>
              <a:t>。以它们为各叶结点上的权值</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建立</a:t>
            </a:r>
            <a:r>
              <a:rPr kumimoji="1" lang="en-US" altLang="zh-CN" sz="3000" b="1">
                <a:solidFill>
                  <a:srgbClr val="000099"/>
                </a:solidFill>
                <a:latin typeface="Times New Roman" pitchFamily="18" charset="0"/>
                <a:ea typeface="仿宋_GB2312" pitchFamily="49" charset="-122"/>
              </a:rPr>
              <a:t>Huffman</a:t>
            </a:r>
            <a:r>
              <a:rPr kumimoji="1" lang="zh-CN" altLang="en-US" sz="3000" b="1">
                <a:solidFill>
                  <a:srgbClr val="000099"/>
                </a:solidFill>
                <a:latin typeface="Times New Roman" pitchFamily="18" charset="0"/>
                <a:ea typeface="仿宋_GB2312" pitchFamily="49" charset="-122"/>
              </a:rPr>
              <a:t>树。</a:t>
            </a:r>
            <a:r>
              <a:rPr kumimoji="1" lang="zh-CN" altLang="en-US" sz="3000" b="1">
                <a:solidFill>
                  <a:srgbClr val="009900"/>
                </a:solidFill>
                <a:latin typeface="Times New Roman" pitchFamily="18" charset="0"/>
                <a:ea typeface="仿宋_GB2312" pitchFamily="49" charset="-122"/>
              </a:rPr>
              <a:t>左分支</a:t>
            </a:r>
            <a:r>
              <a:rPr kumimoji="1" lang="zh-CN" altLang="en-US" sz="3000" b="1">
                <a:solidFill>
                  <a:srgbClr val="000099"/>
                </a:solidFill>
                <a:latin typeface="Times New Roman" pitchFamily="18" charset="0"/>
                <a:ea typeface="仿宋_GB2312" pitchFamily="49" charset="-122"/>
              </a:rPr>
              <a:t>赋</a:t>
            </a:r>
            <a:r>
              <a:rPr kumimoji="1" lang="zh-CN" altLang="en-US" sz="3000" b="1">
                <a:solidFill>
                  <a:schemeClr val="accent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0</a:t>
            </a:r>
            <a:r>
              <a:rPr kumimoji="1" lang="zh-CN" altLang="en-US" sz="3000" b="1">
                <a:solidFill>
                  <a:srgbClr val="000099"/>
                </a:solidFill>
                <a:latin typeface="Times New Roman" pitchFamily="18" charset="0"/>
                <a:ea typeface="仿宋_GB2312" pitchFamily="49" charset="-122"/>
              </a:rPr>
              <a:t>，</a:t>
            </a:r>
            <a:r>
              <a:rPr kumimoji="1" lang="zh-CN" altLang="en-US" sz="3000" b="1">
                <a:solidFill>
                  <a:srgbClr val="009900"/>
                </a:solidFill>
                <a:latin typeface="Times New Roman" pitchFamily="18" charset="0"/>
                <a:ea typeface="仿宋_GB2312" pitchFamily="49" charset="-122"/>
              </a:rPr>
              <a:t>右分支</a:t>
            </a:r>
            <a:r>
              <a:rPr kumimoji="1" lang="zh-CN" altLang="en-US" sz="3000" b="1">
                <a:solidFill>
                  <a:srgbClr val="000099"/>
                </a:solidFill>
                <a:latin typeface="Times New Roman" pitchFamily="18" charset="0"/>
                <a:ea typeface="仿宋_GB2312" pitchFamily="49" charset="-122"/>
              </a:rPr>
              <a:t>赋</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1</a:t>
            </a:r>
            <a:r>
              <a:rPr kumimoji="1" lang="zh-CN" altLang="en-US" sz="3000" b="1">
                <a:solidFill>
                  <a:srgbClr val="000099"/>
                </a:solidFill>
                <a:latin typeface="Times New Roman" pitchFamily="18" charset="0"/>
                <a:ea typeface="仿宋_GB2312" pitchFamily="49" charset="-122"/>
              </a:rPr>
              <a:t>，得</a:t>
            </a:r>
            <a:r>
              <a:rPr kumimoji="1" lang="en-US" altLang="zh-CN" sz="3000" b="1">
                <a:solidFill>
                  <a:srgbClr val="000099"/>
                </a:solidFill>
                <a:latin typeface="Times New Roman" pitchFamily="18" charset="0"/>
                <a:ea typeface="仿宋_GB2312" pitchFamily="49" charset="-122"/>
              </a:rPr>
              <a:t>Huffman</a:t>
            </a:r>
            <a:r>
              <a:rPr kumimoji="1" lang="zh-CN" altLang="en-US" sz="3000" b="1">
                <a:solidFill>
                  <a:srgbClr val="000099"/>
                </a:solidFill>
                <a:latin typeface="Times New Roman" pitchFamily="18" charset="0"/>
                <a:ea typeface="仿宋_GB2312" pitchFamily="49" charset="-122"/>
              </a:rPr>
              <a:t>编码</a:t>
            </a:r>
            <a:r>
              <a:rPr kumimoji="1" lang="zh-CN" altLang="en-GB" sz="3000" b="1">
                <a:solidFill>
                  <a:srgbClr val="000099"/>
                </a:solidFill>
                <a:latin typeface="Times New Roman" pitchFamily="18" charset="0"/>
                <a:ea typeface="仿宋_GB2312" pitchFamily="49" charset="-122"/>
              </a:rPr>
              <a:t>(变长编码)</a:t>
            </a:r>
            <a:r>
              <a:rPr kumimoji="1" lang="zh-CN" altLang="en-US" sz="3000" b="1">
                <a:solidFill>
                  <a:srgbClr val="000099"/>
                </a:solidFill>
                <a:latin typeface="Times New Roman" pitchFamily="18" charset="0"/>
                <a:ea typeface="仿宋_GB2312" pitchFamily="49" charset="-122"/>
              </a:rPr>
              <a:t>。</a:t>
            </a:r>
          </a:p>
        </p:txBody>
      </p:sp>
      <p:grpSp>
        <p:nvGrpSpPr>
          <p:cNvPr id="303132" name="Group 28"/>
          <p:cNvGrpSpPr>
            <a:grpSpLocks/>
          </p:cNvGrpSpPr>
          <p:nvPr/>
        </p:nvGrpSpPr>
        <p:grpSpPr bwMode="auto">
          <a:xfrm>
            <a:off x="3352800" y="773113"/>
            <a:ext cx="2514600" cy="2212975"/>
            <a:chOff x="2112" y="487"/>
            <a:chExt cx="1584" cy="1394"/>
          </a:xfrm>
        </p:grpSpPr>
        <p:sp>
          <p:nvSpPr>
            <p:cNvPr id="303106" name="Line 2"/>
            <p:cNvSpPr>
              <a:spLocks noChangeShapeType="1"/>
            </p:cNvSpPr>
            <p:nvPr/>
          </p:nvSpPr>
          <p:spPr bwMode="auto">
            <a:xfrm flipH="1">
              <a:off x="3120" y="1159"/>
              <a:ext cx="96"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08" name="Line 4"/>
            <p:cNvSpPr>
              <a:spLocks noChangeShapeType="1"/>
            </p:cNvSpPr>
            <p:nvPr/>
          </p:nvSpPr>
          <p:spPr bwMode="auto">
            <a:xfrm>
              <a:off x="2928" y="583"/>
              <a:ext cx="576" cy="76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09" name="Line 5"/>
            <p:cNvSpPr>
              <a:spLocks noChangeShapeType="1"/>
            </p:cNvSpPr>
            <p:nvPr/>
          </p:nvSpPr>
          <p:spPr bwMode="auto">
            <a:xfrm>
              <a:off x="2640" y="1015"/>
              <a:ext cx="96"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10" name="Line 6"/>
            <p:cNvSpPr>
              <a:spLocks noChangeShapeType="1"/>
            </p:cNvSpPr>
            <p:nvPr/>
          </p:nvSpPr>
          <p:spPr bwMode="auto">
            <a:xfrm flipH="1">
              <a:off x="2304" y="679"/>
              <a:ext cx="528" cy="72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11" name="Oval 7"/>
            <p:cNvSpPr>
              <a:spLocks noChangeArrowheads="1"/>
            </p:cNvSpPr>
            <p:nvPr/>
          </p:nvSpPr>
          <p:spPr bwMode="auto">
            <a:xfrm>
              <a:off x="2784" y="487"/>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3112" name="Oval 8"/>
            <p:cNvSpPr>
              <a:spLocks noChangeArrowheads="1"/>
            </p:cNvSpPr>
            <p:nvPr/>
          </p:nvSpPr>
          <p:spPr bwMode="auto">
            <a:xfrm>
              <a:off x="2448"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3113" name="Oval 9"/>
            <p:cNvSpPr>
              <a:spLocks noChangeArrowheads="1"/>
            </p:cNvSpPr>
            <p:nvPr/>
          </p:nvSpPr>
          <p:spPr bwMode="auto">
            <a:xfrm>
              <a:off x="3120"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3114" name="Rectangle 10"/>
            <p:cNvSpPr>
              <a:spLocks noChangeArrowheads="1"/>
            </p:cNvSpPr>
            <p:nvPr/>
          </p:nvSpPr>
          <p:spPr bwMode="auto">
            <a:xfrm>
              <a:off x="2112"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5" name="Text Box 11"/>
            <p:cNvSpPr txBox="1">
              <a:spLocks noChangeArrowheads="1"/>
            </p:cNvSpPr>
            <p:nvPr/>
          </p:nvSpPr>
          <p:spPr bwMode="auto">
            <a:xfrm>
              <a:off x="2160"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303116" name="Rectangle 12"/>
            <p:cNvSpPr>
              <a:spLocks noChangeArrowheads="1"/>
            </p:cNvSpPr>
            <p:nvPr/>
          </p:nvSpPr>
          <p:spPr bwMode="auto">
            <a:xfrm>
              <a:off x="2544"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7" name="Rectangle 13"/>
            <p:cNvSpPr>
              <a:spLocks noChangeArrowheads="1"/>
            </p:cNvSpPr>
            <p:nvPr/>
          </p:nvSpPr>
          <p:spPr bwMode="auto">
            <a:xfrm>
              <a:off x="3408"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8" name="Rectangle 14"/>
            <p:cNvSpPr>
              <a:spLocks noChangeArrowheads="1"/>
            </p:cNvSpPr>
            <p:nvPr/>
          </p:nvSpPr>
          <p:spPr bwMode="auto">
            <a:xfrm>
              <a:off x="2976"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9" name="Text Box 15"/>
            <p:cNvSpPr txBox="1">
              <a:spLocks noChangeArrowheads="1"/>
            </p:cNvSpPr>
            <p:nvPr/>
          </p:nvSpPr>
          <p:spPr bwMode="auto">
            <a:xfrm>
              <a:off x="2556"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303120" name="Text Box 16"/>
            <p:cNvSpPr txBox="1">
              <a:spLocks noChangeArrowheads="1"/>
            </p:cNvSpPr>
            <p:nvPr/>
          </p:nvSpPr>
          <p:spPr bwMode="auto">
            <a:xfrm>
              <a:off x="3024"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303121" name="Text Box 17"/>
            <p:cNvSpPr txBox="1">
              <a:spLocks noChangeArrowheads="1"/>
            </p:cNvSpPr>
            <p:nvPr/>
          </p:nvSpPr>
          <p:spPr bwMode="auto">
            <a:xfrm>
              <a:off x="3420" y="131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303122" name="Text Box 18"/>
            <p:cNvSpPr txBox="1">
              <a:spLocks noChangeArrowheads="1"/>
            </p:cNvSpPr>
            <p:nvPr/>
          </p:nvSpPr>
          <p:spPr bwMode="auto">
            <a:xfrm>
              <a:off x="2556" y="54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3123" name="Text Box 19"/>
            <p:cNvSpPr txBox="1">
              <a:spLocks noChangeArrowheads="1"/>
            </p:cNvSpPr>
            <p:nvPr/>
          </p:nvSpPr>
          <p:spPr bwMode="auto">
            <a:xfrm>
              <a:off x="3132" y="53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3124" name="Text Box 20"/>
            <p:cNvSpPr txBox="1">
              <a:spLocks noChangeArrowheads="1"/>
            </p:cNvSpPr>
            <p:nvPr/>
          </p:nvSpPr>
          <p:spPr bwMode="auto">
            <a:xfrm>
              <a:off x="2976"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3125" name="Text Box 21"/>
            <p:cNvSpPr txBox="1">
              <a:spLocks noChangeArrowheads="1"/>
            </p:cNvSpPr>
            <p:nvPr/>
          </p:nvSpPr>
          <p:spPr bwMode="auto">
            <a:xfrm>
              <a:off x="220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3126" name="Text Box 22"/>
            <p:cNvSpPr txBox="1">
              <a:spLocks noChangeArrowheads="1"/>
            </p:cNvSpPr>
            <p:nvPr/>
          </p:nvSpPr>
          <p:spPr bwMode="auto">
            <a:xfrm>
              <a:off x="3420"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3127" name="Text Box 23"/>
            <p:cNvSpPr txBox="1">
              <a:spLocks noChangeArrowheads="1"/>
            </p:cNvSpPr>
            <p:nvPr/>
          </p:nvSpPr>
          <p:spPr bwMode="auto">
            <a:xfrm>
              <a:off x="268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3128" name="Text Box 24"/>
            <p:cNvSpPr txBox="1">
              <a:spLocks noChangeArrowheads="1"/>
            </p:cNvSpPr>
            <p:nvPr/>
          </p:nvSpPr>
          <p:spPr bwMode="auto">
            <a:xfrm>
              <a:off x="2160"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A</a:t>
              </a:r>
              <a:endParaRPr kumimoji="1" lang="en-US" altLang="zh-CN" sz="2400">
                <a:latin typeface="Times New Roman" pitchFamily="18" charset="0"/>
              </a:endParaRPr>
            </a:p>
          </p:txBody>
        </p:sp>
        <p:sp>
          <p:nvSpPr>
            <p:cNvPr id="303129" name="Text Box 25"/>
            <p:cNvSpPr txBox="1">
              <a:spLocks noChangeArrowheads="1"/>
            </p:cNvSpPr>
            <p:nvPr/>
          </p:nvSpPr>
          <p:spPr bwMode="auto">
            <a:xfrm>
              <a:off x="2544"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C</a:t>
              </a:r>
              <a:endParaRPr kumimoji="1" lang="en-US" altLang="zh-CN" sz="2400">
                <a:latin typeface="Times New Roman" pitchFamily="18" charset="0"/>
              </a:endParaRPr>
            </a:p>
          </p:txBody>
        </p:sp>
        <p:sp>
          <p:nvSpPr>
            <p:cNvPr id="303130" name="Text Box 26"/>
            <p:cNvSpPr txBox="1">
              <a:spLocks noChangeArrowheads="1"/>
            </p:cNvSpPr>
            <p:nvPr/>
          </p:nvSpPr>
          <p:spPr bwMode="auto">
            <a:xfrm>
              <a:off x="2992" y="155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T</a:t>
              </a:r>
              <a:endParaRPr kumimoji="1" lang="en-US" altLang="zh-CN" sz="2400">
                <a:latin typeface="Times New Roman" pitchFamily="18" charset="0"/>
              </a:endParaRPr>
            </a:p>
          </p:txBody>
        </p:sp>
        <p:sp>
          <p:nvSpPr>
            <p:cNvPr id="303131" name="Text Box 27"/>
            <p:cNvSpPr txBox="1">
              <a:spLocks noChangeArrowheads="1"/>
            </p:cNvSpPr>
            <p:nvPr/>
          </p:nvSpPr>
          <p:spPr bwMode="auto">
            <a:xfrm>
              <a:off x="3408" y="1545"/>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S</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p:cNvSpPr>
            <a:spLocks noGrp="1"/>
          </p:cNvSpPr>
          <p:nvPr>
            <p:ph type="sldNum" sz="quarter" idx="12"/>
          </p:nvPr>
        </p:nvSpPr>
        <p:spPr/>
        <p:txBody>
          <a:bodyPr/>
          <a:lstStyle/>
          <a:p>
            <a:fld id="{2A05B2D2-0F71-4EF5-B409-E94367DD3779}" type="slidenum">
              <a:rPr lang="en-US" altLang="zh-CN"/>
              <a:pPr/>
              <a:t>103</a:t>
            </a:fld>
            <a:endParaRPr lang="en-US" altLang="zh-CN"/>
          </a:p>
        </p:txBody>
      </p:sp>
      <p:sp>
        <p:nvSpPr>
          <p:cNvPr id="304130" name="Rectangle 2"/>
          <p:cNvSpPr>
            <a:spLocks noChangeArrowheads="1"/>
          </p:cNvSpPr>
          <p:nvPr/>
        </p:nvSpPr>
        <p:spPr bwMode="auto">
          <a:xfrm>
            <a:off x="576263" y="676275"/>
            <a:ext cx="8001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15000"/>
              </a:spcBef>
            </a:pPr>
            <a:r>
              <a:rPr kumimoji="1" lang="en-US" altLang="zh-CN" sz="3200" b="1">
                <a:effectLst>
                  <a:outerShdw blurRad="38100" dist="38100" dir="2700000" algn="tl">
                    <a:srgbClr val="C0C0C0"/>
                  </a:outerShdw>
                </a:effectLst>
                <a:latin typeface="Times New Roman" pitchFamily="18" charset="0"/>
                <a:ea typeface="仿宋_GB2312" pitchFamily="49" charset="-122"/>
              </a:rPr>
              <a:t>         </a:t>
            </a:r>
            <a:r>
              <a:rPr kumimoji="1" lang="en-US" altLang="zh-CN" sz="3200" b="1">
                <a:solidFill>
                  <a:schemeClr val="tx2"/>
                </a:solidFill>
                <a:latin typeface="Times New Roman" pitchFamily="18" charset="0"/>
                <a:ea typeface="仿宋_GB2312" pitchFamily="49" charset="-122"/>
              </a:rPr>
              <a:t>A</a:t>
            </a:r>
            <a:r>
              <a:rPr kumimoji="1" lang="en-GB" altLang="zh-CN" sz="3200" b="1">
                <a:solidFill>
                  <a:schemeClr val="tx2"/>
                </a:solidFill>
                <a:latin typeface="Times New Roman" pitchFamily="18" charset="0"/>
                <a:ea typeface="仿宋_GB2312" pitchFamily="49" charset="-122"/>
              </a:rPr>
              <a:t> : 0    T : 10     C : 110    S : 111</a:t>
            </a:r>
          </a:p>
          <a:p>
            <a:pPr marL="342900" indent="-342900">
              <a:spcBef>
                <a:spcPct val="15000"/>
              </a:spcBef>
              <a:buClr>
                <a:srgbClr val="800080"/>
              </a:buClr>
              <a:buSzPct val="50000"/>
              <a:buFont typeface="Wingdings" pitchFamily="2" charset="2"/>
              <a:buChar char="n"/>
            </a:pPr>
            <a:r>
              <a:rPr kumimoji="1" lang="zh-CN" altLang="en-GB" sz="3000" b="1">
                <a:solidFill>
                  <a:srgbClr val="000099"/>
                </a:solidFill>
                <a:latin typeface="Times New Roman" pitchFamily="18" charset="0"/>
                <a:ea typeface="仿宋_GB2312" pitchFamily="49" charset="-122"/>
              </a:rPr>
              <a:t>它的总</a:t>
            </a:r>
            <a:r>
              <a:rPr kumimoji="1" lang="zh-CN" altLang="en-GB" sz="3000" b="1">
                <a:solidFill>
                  <a:srgbClr val="000099"/>
                </a:solidFill>
                <a:latin typeface="Times New Roman" pitchFamily="18" charset="0"/>
                <a:ea typeface="仿宋_GB2312" pitchFamily="49" charset="-122"/>
                <a:sym typeface="Symbol" pitchFamily="18" charset="2"/>
              </a:rPr>
              <a:t>编码长度</a:t>
            </a:r>
            <a:r>
              <a:rPr kumimoji="1" lang="zh-CN" altLang="en-GB" sz="3000" b="1">
                <a:latin typeface="Times New Roman" pitchFamily="18" charset="0"/>
                <a:ea typeface="仿宋_GB2312" pitchFamily="49" charset="-122"/>
                <a:sym typeface="Symbol" pitchFamily="18" charset="2"/>
              </a:rPr>
              <a:t>：</a:t>
            </a:r>
            <a:r>
              <a:rPr kumimoji="1" lang="zh-CN" altLang="en-GB" sz="3000" b="1">
                <a:solidFill>
                  <a:schemeClr val="tx2"/>
                </a:solidFill>
                <a:latin typeface="Times New Roman" pitchFamily="18" charset="0"/>
                <a:ea typeface="仿宋_GB2312" pitchFamily="49" charset="-122"/>
                <a:sym typeface="Symbol" pitchFamily="18" charset="2"/>
              </a:rPr>
              <a:t>7*1+5*2+</a:t>
            </a:r>
            <a:r>
              <a:rPr kumimoji="1" lang="en-US" altLang="zh-CN" sz="3000" b="1">
                <a:solidFill>
                  <a:schemeClr val="tx2"/>
                </a:solidFill>
                <a:latin typeface="Times New Roman" pitchFamily="18" charset="0"/>
                <a:ea typeface="仿宋_GB2312" pitchFamily="49" charset="-122"/>
                <a:sym typeface="Symbol" pitchFamily="18" charset="2"/>
              </a:rPr>
              <a:t>( 2+4 )*3 = 35</a:t>
            </a:r>
            <a:r>
              <a:rPr kumimoji="1" lang="zh-CN" altLang="en-US" sz="3000" b="1">
                <a:solidFill>
                  <a:schemeClr val="accent2"/>
                </a:solidFill>
                <a:latin typeface="Times New Roman" pitchFamily="18" charset="0"/>
                <a:ea typeface="仿宋_GB2312" pitchFamily="49" charset="-122"/>
                <a:sym typeface="Symbol" pitchFamily="18" charset="2"/>
              </a:rPr>
              <a:t>。</a:t>
            </a:r>
            <a:r>
              <a:rPr kumimoji="1" lang="zh-CN" altLang="en-US" sz="3000" b="1">
                <a:solidFill>
                  <a:srgbClr val="000099"/>
                </a:solidFill>
                <a:latin typeface="Times New Roman" pitchFamily="18" charset="0"/>
                <a:ea typeface="仿宋_GB2312" pitchFamily="49" charset="-122"/>
                <a:sym typeface="Symbol" pitchFamily="18" charset="2"/>
              </a:rPr>
              <a:t>比等长编码的情形要短</a:t>
            </a:r>
            <a:r>
              <a:rPr kumimoji="1" lang="zh-CN" altLang="en-US" sz="3000" b="1">
                <a:solidFill>
                  <a:schemeClr val="accent2"/>
                </a:solidFill>
                <a:latin typeface="Times New Roman" pitchFamily="18" charset="0"/>
                <a:ea typeface="仿宋_GB2312" pitchFamily="49" charset="-122"/>
                <a:sym typeface="Symbol" pitchFamily="18" charset="2"/>
              </a:rPr>
              <a:t>。</a:t>
            </a:r>
          </a:p>
          <a:p>
            <a:pPr marL="342900" indent="-342900">
              <a:spcBef>
                <a:spcPct val="15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sym typeface="Symbol" pitchFamily="18" charset="2"/>
              </a:rPr>
              <a:t>总编码长度正好等于</a:t>
            </a:r>
            <a:r>
              <a:rPr kumimoji="1" lang="en-US" altLang="zh-CN" sz="3000" b="1">
                <a:solidFill>
                  <a:srgbClr val="000099"/>
                </a:solidFill>
                <a:latin typeface="Times New Roman" pitchFamily="18" charset="0"/>
                <a:ea typeface="仿宋_GB2312" pitchFamily="49" charset="-122"/>
                <a:sym typeface="Symbol" pitchFamily="18" charset="2"/>
              </a:rPr>
              <a:t>Huffman</a:t>
            </a:r>
            <a:r>
              <a:rPr kumimoji="1" lang="zh-CN" altLang="en-US" sz="3000" b="1">
                <a:solidFill>
                  <a:srgbClr val="000099"/>
                </a:solidFill>
                <a:latin typeface="Times New Roman" pitchFamily="18" charset="0"/>
                <a:ea typeface="仿宋_GB2312" pitchFamily="49" charset="-122"/>
                <a:sym typeface="Symbol" pitchFamily="18" charset="2"/>
              </a:rPr>
              <a:t>树的带权路径长度</a:t>
            </a:r>
            <a:r>
              <a:rPr kumimoji="1" lang="en-US" altLang="zh-CN" sz="3000" b="1">
                <a:solidFill>
                  <a:srgbClr val="000099"/>
                </a:solidFill>
                <a:latin typeface="Times New Roman" pitchFamily="18" charset="0"/>
                <a:ea typeface="仿宋_GB2312" pitchFamily="49" charset="-122"/>
                <a:sym typeface="Symbol" pitchFamily="18" charset="2"/>
              </a:rPr>
              <a:t>WPL</a:t>
            </a:r>
            <a:r>
              <a:rPr kumimoji="1" lang="zh-CN" altLang="en-US" sz="3000" b="1">
                <a:solidFill>
                  <a:srgbClr val="000099"/>
                </a:solidFill>
                <a:latin typeface="Times New Roman" pitchFamily="18" charset="0"/>
                <a:ea typeface="仿宋_GB2312" pitchFamily="49" charset="-122"/>
                <a:sym typeface="Symbol" pitchFamily="18" charset="2"/>
              </a:rPr>
              <a:t>。</a:t>
            </a:r>
          </a:p>
          <a:p>
            <a:pPr marL="342900" indent="-342900">
              <a:spcBef>
                <a:spcPct val="15000"/>
              </a:spcBef>
              <a:buClr>
                <a:srgbClr val="800080"/>
              </a:buClr>
              <a:buSzPct val="50000"/>
              <a:buFont typeface="Wingdings" pitchFamily="2" charset="2"/>
              <a:buChar char="n"/>
            </a:pPr>
            <a:r>
              <a:rPr kumimoji="1" lang="en-US" altLang="zh-CN" sz="3000" b="1">
                <a:solidFill>
                  <a:srgbClr val="000099"/>
                </a:solidFill>
                <a:latin typeface="Times New Roman" pitchFamily="18" charset="0"/>
                <a:ea typeface="仿宋_GB2312" pitchFamily="49" charset="-122"/>
                <a:sym typeface="Symbol" pitchFamily="18" charset="2"/>
              </a:rPr>
              <a:t>Huffman</a:t>
            </a:r>
            <a:r>
              <a:rPr kumimoji="1" lang="zh-CN" altLang="en-US" sz="3000" b="1">
                <a:solidFill>
                  <a:srgbClr val="000099"/>
                </a:solidFill>
                <a:latin typeface="Times New Roman" pitchFamily="18" charset="0"/>
                <a:ea typeface="仿宋_GB2312" pitchFamily="49" charset="-122"/>
                <a:sym typeface="Symbol" pitchFamily="18" charset="2"/>
              </a:rPr>
              <a:t>编码是一种</a:t>
            </a:r>
          </a:p>
          <a:p>
            <a:pPr marL="342900" indent="-342900">
              <a:spcBef>
                <a:spcPct val="15000"/>
              </a:spcBef>
              <a:buClr>
                <a:srgbClr val="800080"/>
              </a:buClr>
              <a:buSzPct val="50000"/>
              <a:buFont typeface="Wingdings" pitchFamily="2" charset="2"/>
              <a:buNone/>
            </a:pPr>
            <a:r>
              <a:rPr kumimoji="1" lang="zh-CN" altLang="en-GB" sz="3000" b="1">
                <a:solidFill>
                  <a:srgbClr val="000099"/>
                </a:solidFill>
                <a:latin typeface="Times New Roman" pitchFamily="18" charset="0"/>
                <a:ea typeface="仿宋_GB2312" pitchFamily="49" charset="-122"/>
              </a:rPr>
              <a:t>	前缀编码，即任一个</a:t>
            </a:r>
          </a:p>
          <a:p>
            <a:pPr marL="342900" indent="-342900">
              <a:spcBef>
                <a:spcPct val="15000"/>
              </a:spcBef>
              <a:buClr>
                <a:srgbClr val="800080"/>
              </a:buClr>
              <a:buSzPct val="50000"/>
              <a:buFont typeface="Wingdings" pitchFamily="2" charset="2"/>
              <a:buNone/>
            </a:pPr>
            <a:r>
              <a:rPr kumimoji="1" lang="zh-CN" altLang="en-GB" sz="3000" b="1">
                <a:solidFill>
                  <a:srgbClr val="000099"/>
                </a:solidFill>
                <a:latin typeface="Times New Roman" pitchFamily="18" charset="0"/>
                <a:ea typeface="仿宋_GB2312" pitchFamily="49" charset="-122"/>
              </a:rPr>
              <a:t>	二进制编码不是其他</a:t>
            </a:r>
          </a:p>
          <a:p>
            <a:pPr marL="342900" indent="-342900">
              <a:spcBef>
                <a:spcPct val="15000"/>
              </a:spcBef>
              <a:buClr>
                <a:srgbClr val="800080"/>
              </a:buClr>
              <a:buSzPct val="50000"/>
              <a:buFont typeface="Wingdings" pitchFamily="2" charset="2"/>
              <a:buNone/>
            </a:pPr>
            <a:r>
              <a:rPr kumimoji="1" lang="zh-CN" altLang="en-GB" sz="3000" b="1">
                <a:solidFill>
                  <a:srgbClr val="000099"/>
                </a:solidFill>
                <a:latin typeface="Times New Roman" pitchFamily="18" charset="0"/>
                <a:ea typeface="仿宋_GB2312" pitchFamily="49" charset="-122"/>
              </a:rPr>
              <a:t>	二进制编码的前缀</a:t>
            </a:r>
            <a:r>
              <a:rPr kumimoji="1" lang="zh-CN" altLang="en-US" sz="3000" b="1">
                <a:solidFill>
                  <a:srgbClr val="000099"/>
                </a:solidFill>
                <a:latin typeface="Times New Roman" pitchFamily="18" charset="0"/>
                <a:ea typeface="仿宋_GB2312" pitchFamily="49" charset="-122"/>
              </a:rPr>
              <a:t>。</a:t>
            </a:r>
          </a:p>
          <a:p>
            <a:pPr marL="342900" indent="-342900">
              <a:spcBef>
                <a:spcPct val="15000"/>
              </a:spcBef>
              <a:buClr>
                <a:srgbClr val="800080"/>
              </a:buClr>
              <a:buSzPct val="50000"/>
              <a:buFont typeface="Wingdings" pitchFamily="2" charset="2"/>
              <a:buNone/>
            </a:pPr>
            <a:r>
              <a:rPr kumimoji="1" lang="zh-CN" altLang="en-US" sz="3000" b="1">
                <a:solidFill>
                  <a:srgbClr val="000099"/>
                </a:solidFill>
                <a:latin typeface="Times New Roman" pitchFamily="18" charset="0"/>
                <a:ea typeface="仿宋_GB2312" pitchFamily="49" charset="-122"/>
              </a:rPr>
              <a:t>	解码时不会混淆。</a:t>
            </a:r>
          </a:p>
        </p:txBody>
      </p:sp>
      <p:grpSp>
        <p:nvGrpSpPr>
          <p:cNvPr id="304131" name="Group 3"/>
          <p:cNvGrpSpPr>
            <a:grpSpLocks/>
          </p:cNvGrpSpPr>
          <p:nvPr/>
        </p:nvGrpSpPr>
        <p:grpSpPr bwMode="auto">
          <a:xfrm>
            <a:off x="5148263" y="2971800"/>
            <a:ext cx="3048000" cy="3200400"/>
            <a:chOff x="3456" y="1872"/>
            <a:chExt cx="1920" cy="2016"/>
          </a:xfrm>
        </p:grpSpPr>
        <p:sp>
          <p:nvSpPr>
            <p:cNvPr id="304132" name="Text Box 4"/>
            <p:cNvSpPr txBox="1">
              <a:spLocks noChangeArrowheads="1"/>
            </p:cNvSpPr>
            <p:nvPr/>
          </p:nvSpPr>
          <p:spPr bwMode="auto">
            <a:xfrm>
              <a:off x="3456" y="3523"/>
              <a:ext cx="19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8000"/>
                  </a:solidFill>
                  <a:latin typeface="Times New Roman" pitchFamily="18" charset="0"/>
                  <a:ea typeface="隶书" pitchFamily="49" charset="-122"/>
                </a:rPr>
                <a:t>Huffman</a:t>
              </a:r>
              <a:r>
                <a:rPr kumimoji="1" lang="zh-CN" altLang="en-US" sz="3200" b="1">
                  <a:solidFill>
                    <a:srgbClr val="008000"/>
                  </a:solidFill>
                  <a:latin typeface="Times New Roman" pitchFamily="18" charset="0"/>
                  <a:ea typeface="隶书" pitchFamily="49" charset="-122"/>
                </a:rPr>
                <a:t>编码树</a:t>
              </a:r>
              <a:endParaRPr kumimoji="1" lang="zh-CN" altLang="en-US" sz="2000">
                <a:latin typeface="Times New Roman" pitchFamily="18" charset="0"/>
                <a:ea typeface="仿宋_GB2312" pitchFamily="49" charset="-122"/>
              </a:endParaRPr>
            </a:p>
          </p:txBody>
        </p:sp>
        <p:sp>
          <p:nvSpPr>
            <p:cNvPr id="304133" name="Line 5"/>
            <p:cNvSpPr>
              <a:spLocks noChangeShapeType="1"/>
            </p:cNvSpPr>
            <p:nvPr/>
          </p:nvSpPr>
          <p:spPr bwMode="auto">
            <a:xfrm flipH="1">
              <a:off x="3840" y="2121"/>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4" name="Line 6"/>
            <p:cNvSpPr>
              <a:spLocks noChangeShapeType="1"/>
            </p:cNvSpPr>
            <p:nvPr/>
          </p:nvSpPr>
          <p:spPr bwMode="auto">
            <a:xfrm flipH="1">
              <a:off x="4176" y="2505"/>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5" name="Line 7"/>
            <p:cNvSpPr>
              <a:spLocks noChangeShapeType="1"/>
            </p:cNvSpPr>
            <p:nvPr/>
          </p:nvSpPr>
          <p:spPr bwMode="auto">
            <a:xfrm flipH="1">
              <a:off x="4464" y="2889"/>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6" name="Line 8"/>
            <p:cNvSpPr>
              <a:spLocks noChangeShapeType="1"/>
            </p:cNvSpPr>
            <p:nvPr/>
          </p:nvSpPr>
          <p:spPr bwMode="auto">
            <a:xfrm>
              <a:off x="4176" y="2025"/>
              <a:ext cx="816" cy="115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7" name="Oval 9"/>
            <p:cNvSpPr>
              <a:spLocks noChangeArrowheads="1"/>
            </p:cNvSpPr>
            <p:nvPr/>
          </p:nvSpPr>
          <p:spPr bwMode="auto">
            <a:xfrm>
              <a:off x="3984" y="1872"/>
              <a:ext cx="288" cy="297"/>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4138" name="Oval 10"/>
            <p:cNvSpPr>
              <a:spLocks noChangeArrowheads="1"/>
            </p:cNvSpPr>
            <p:nvPr/>
          </p:nvSpPr>
          <p:spPr bwMode="auto">
            <a:xfrm>
              <a:off x="4608" y="2745"/>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4139" name="Oval 11"/>
            <p:cNvSpPr>
              <a:spLocks noChangeArrowheads="1"/>
            </p:cNvSpPr>
            <p:nvPr/>
          </p:nvSpPr>
          <p:spPr bwMode="auto">
            <a:xfrm>
              <a:off x="4320" y="2313"/>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4140" name="Text Box 12"/>
            <p:cNvSpPr txBox="1">
              <a:spLocks noChangeArrowheads="1"/>
            </p:cNvSpPr>
            <p:nvPr/>
          </p:nvSpPr>
          <p:spPr bwMode="auto">
            <a:xfrm>
              <a:off x="3744" y="197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4141" name="Text Box 13"/>
            <p:cNvSpPr txBox="1">
              <a:spLocks noChangeArrowheads="1"/>
            </p:cNvSpPr>
            <p:nvPr/>
          </p:nvSpPr>
          <p:spPr bwMode="auto">
            <a:xfrm>
              <a:off x="4092" y="240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4142" name="Text Box 14"/>
            <p:cNvSpPr txBox="1">
              <a:spLocks noChangeArrowheads="1"/>
            </p:cNvSpPr>
            <p:nvPr/>
          </p:nvSpPr>
          <p:spPr bwMode="auto">
            <a:xfrm>
              <a:off x="4380"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4143" name="Text Box 15"/>
            <p:cNvSpPr txBox="1">
              <a:spLocks noChangeArrowheads="1"/>
            </p:cNvSpPr>
            <p:nvPr/>
          </p:nvSpPr>
          <p:spPr bwMode="auto">
            <a:xfrm>
              <a:off x="4320" y="196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4144" name="Text Box 16"/>
            <p:cNvSpPr txBox="1">
              <a:spLocks noChangeArrowheads="1"/>
            </p:cNvSpPr>
            <p:nvPr/>
          </p:nvSpPr>
          <p:spPr bwMode="auto">
            <a:xfrm>
              <a:off x="4620" y="24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4145" name="Text Box 17"/>
            <p:cNvSpPr txBox="1">
              <a:spLocks noChangeArrowheads="1"/>
            </p:cNvSpPr>
            <p:nvPr/>
          </p:nvSpPr>
          <p:spPr bwMode="auto">
            <a:xfrm>
              <a:off x="4848"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4146" name="Rectangle 18"/>
            <p:cNvSpPr>
              <a:spLocks noChangeArrowheads="1"/>
            </p:cNvSpPr>
            <p:nvPr/>
          </p:nvSpPr>
          <p:spPr bwMode="auto">
            <a:xfrm>
              <a:off x="3696" y="2313"/>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47" name="Rectangle 19"/>
            <p:cNvSpPr>
              <a:spLocks noChangeArrowheads="1"/>
            </p:cNvSpPr>
            <p:nvPr/>
          </p:nvSpPr>
          <p:spPr bwMode="auto">
            <a:xfrm>
              <a:off x="3984" y="2745"/>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48" name="Rectangle 20"/>
            <p:cNvSpPr>
              <a:spLocks noChangeArrowheads="1"/>
            </p:cNvSpPr>
            <p:nvPr/>
          </p:nvSpPr>
          <p:spPr bwMode="auto">
            <a:xfrm>
              <a:off x="4272"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49" name="Rectangle 21"/>
            <p:cNvSpPr>
              <a:spLocks noChangeArrowheads="1"/>
            </p:cNvSpPr>
            <p:nvPr/>
          </p:nvSpPr>
          <p:spPr bwMode="auto">
            <a:xfrm>
              <a:off x="4896"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50" name="Text Box 22"/>
            <p:cNvSpPr txBox="1">
              <a:spLocks noChangeArrowheads="1"/>
            </p:cNvSpPr>
            <p:nvPr/>
          </p:nvSpPr>
          <p:spPr bwMode="auto">
            <a:xfrm>
              <a:off x="4320"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800">
                <a:latin typeface="Times New Roman" pitchFamily="18" charset="0"/>
              </a:endParaRPr>
            </a:p>
          </p:txBody>
        </p:sp>
        <p:sp>
          <p:nvSpPr>
            <p:cNvPr id="304151" name="Text Box 23"/>
            <p:cNvSpPr txBox="1">
              <a:spLocks noChangeArrowheads="1"/>
            </p:cNvSpPr>
            <p:nvPr/>
          </p:nvSpPr>
          <p:spPr bwMode="auto">
            <a:xfrm>
              <a:off x="4908"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800">
                <a:latin typeface="Times New Roman" pitchFamily="18" charset="0"/>
              </a:endParaRPr>
            </a:p>
          </p:txBody>
        </p:sp>
        <p:sp>
          <p:nvSpPr>
            <p:cNvPr id="304152" name="Text Box 24"/>
            <p:cNvSpPr txBox="1">
              <a:spLocks noChangeArrowheads="1"/>
            </p:cNvSpPr>
            <p:nvPr/>
          </p:nvSpPr>
          <p:spPr bwMode="auto">
            <a:xfrm>
              <a:off x="4044" y="270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800">
                <a:latin typeface="Times New Roman" pitchFamily="18" charset="0"/>
              </a:endParaRPr>
            </a:p>
          </p:txBody>
        </p:sp>
        <p:sp>
          <p:nvSpPr>
            <p:cNvPr id="304153" name="Text Box 25"/>
            <p:cNvSpPr txBox="1">
              <a:spLocks noChangeArrowheads="1"/>
            </p:cNvSpPr>
            <p:nvPr/>
          </p:nvSpPr>
          <p:spPr bwMode="auto">
            <a:xfrm>
              <a:off x="3744" y="227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800">
                <a:latin typeface="Times New Roman" pitchFamily="18" charset="0"/>
              </a:endParaRPr>
            </a:p>
          </p:txBody>
        </p:sp>
      </p:grpSp>
      <p:sp>
        <p:nvSpPr>
          <p:cNvPr id="304154" name="AutoShape 26">
            <a:hlinkClick r:id="rId2" action="ppaction://hlinkpres?slideindex=1&amp;slidetitle=第六章  集合与字典 " highlightClick="1"/>
          </p:cNvPr>
          <p:cNvSpPr>
            <a:spLocks noChangeArrowheads="1"/>
          </p:cNvSpPr>
          <p:nvPr/>
        </p:nvSpPr>
        <p:spPr bwMode="auto">
          <a:xfrm>
            <a:off x="576263" y="6200775"/>
            <a:ext cx="574675" cy="368300"/>
          </a:xfrm>
          <a:prstGeom prst="actionButtonEnd">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idx="1"/>
          </p:nvPr>
        </p:nvSpPr>
        <p:spPr>
          <a:xfrm>
            <a:off x="519113" y="695325"/>
            <a:ext cx="8229600" cy="5757863"/>
          </a:xfrm>
        </p:spPr>
        <p:txBody>
          <a:bodyPr/>
          <a:lstStyle/>
          <a:p>
            <a:pPr>
              <a:spcBef>
                <a:spcPct val="5000"/>
              </a:spcBef>
              <a:buFont typeface="Wingdings" pitchFamily="2" charset="2"/>
              <a:buNone/>
            </a:pP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私有函数</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从结点</a:t>
            </a:r>
            <a:r>
              <a:rPr lang="zh-CN" altLang="en-US" sz="2800" b="1" dirty="0">
                <a:solidFill>
                  <a:schemeClr val="tx2"/>
                </a:solidFill>
                <a:latin typeface="Times New Roman" pitchFamily="18" charset="0"/>
                <a:ea typeface="隶书" pitchFamily="49" charset="-122"/>
              </a:rPr>
              <a:t> </a:t>
            </a:r>
            <a:r>
              <a:rPr lang="en-US" altLang="zh-CN" sz="2800" b="1" dirty="0" err="1">
                <a:solidFill>
                  <a:schemeClr val="tx2"/>
                </a:solidFill>
                <a:latin typeface="Times New Roman" pitchFamily="18" charset="0"/>
                <a:ea typeface="隶书" pitchFamily="49" charset="-122"/>
              </a:rPr>
              <a:t>subTree</a:t>
            </a:r>
            <a:r>
              <a:rPr lang="en-US" altLang="zh-CN" sz="2800" b="1"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开始</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搜索结点</a:t>
            </a:r>
            <a:r>
              <a:rPr lang="zh-CN" altLang="en-US" sz="2800" b="1" dirty="0">
                <a:solidFill>
                  <a:schemeClr val="tx2"/>
                </a:solidFill>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t</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的双</a:t>
            </a:r>
          </a:p>
          <a:p>
            <a:pPr>
              <a:spcBef>
                <a:spcPct val="5000"/>
              </a:spcBef>
              <a:buFont typeface="Wingdings" pitchFamily="2" charset="2"/>
              <a:buNone/>
            </a:pP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亲</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若找到则返回双亲结点地址</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否则返回</a:t>
            </a:r>
            <a:r>
              <a:rPr lang="en-US" altLang="zh-CN" sz="2800" b="1" dirty="0">
                <a:solidFill>
                  <a:schemeClr val="tx2"/>
                </a:solidFill>
                <a:latin typeface="Times New Roman" pitchFamily="18" charset="0"/>
                <a:ea typeface="隶书" pitchFamily="49" charset="-122"/>
              </a:rPr>
              <a:t>NULL</a:t>
            </a:r>
            <a:endParaRPr lang="en-US" altLang="zh-CN" sz="2800" b="1" dirty="0">
              <a:latin typeface="Times New Roman" pitchFamily="18" charset="0"/>
              <a:ea typeface="隶书" pitchFamily="49" charset="-122"/>
            </a:endParaRPr>
          </a:p>
          <a:p>
            <a:pPr>
              <a:spcBef>
                <a:spcPct val="5000"/>
              </a:spcBef>
              <a:buFont typeface="Wingdings" pitchFamily="2" charset="2"/>
              <a:buNone/>
            </a:pPr>
            <a:r>
              <a:rPr lang="en-US" altLang="zh-CN" sz="2800" b="1" dirty="0">
                <a:latin typeface="Times New Roman" pitchFamily="18" charset="0"/>
                <a:ea typeface="隶书" pitchFamily="49" charset="-122"/>
              </a:rPr>
              <a:t>     if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Times New Roman" pitchFamily="18" charset="0"/>
                <a:ea typeface="隶书" pitchFamily="49" charset="-122"/>
              </a:rPr>
              <a:t> == NULL)</a:t>
            </a:r>
            <a:r>
              <a:rPr lang="en-US" altLang="zh-CN" sz="2800" b="1" dirty="0">
                <a:latin typeface="Times New Roman" pitchFamily="18" charset="0"/>
                <a:ea typeface="隶书" pitchFamily="49" charset="-122"/>
              </a:rPr>
              <a:t> return </a:t>
            </a:r>
            <a:r>
              <a:rPr lang="en-US" altLang="zh-CN" sz="2800" dirty="0">
                <a:latin typeface="Times New Roman" pitchFamily="18" charset="0"/>
                <a:ea typeface="隶书" pitchFamily="49" charset="-122"/>
              </a:rPr>
              <a:t>NULL</a:t>
            </a:r>
            <a:r>
              <a:rPr lang="en-US" altLang="zh-CN" sz="2800" b="1" dirty="0">
                <a:latin typeface="Times New Roman" pitchFamily="18" charset="0"/>
                <a:ea typeface="隶书" pitchFamily="49" charset="-122"/>
              </a:rPr>
              <a:t>;</a:t>
            </a:r>
          </a:p>
          <a:p>
            <a:pPr>
              <a:spcBef>
                <a:spcPct val="5000"/>
              </a:spcBef>
              <a:buFont typeface="Wingdings" pitchFamily="2" charset="2"/>
              <a:buNone/>
            </a:pPr>
            <a:r>
              <a:rPr lang="en-US" altLang="zh-CN" sz="2800" b="1" dirty="0">
                <a:latin typeface="Times New Roman" pitchFamily="18" charset="0"/>
                <a:ea typeface="隶书" pitchFamily="49" charset="-122"/>
              </a:rPr>
              <a:t>     if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leftChild</a:t>
            </a:r>
            <a:r>
              <a:rPr lang="en-US" altLang="zh-CN" sz="2800" dirty="0">
                <a:latin typeface="Times New Roman" pitchFamily="18" charset="0"/>
                <a:ea typeface="隶书" pitchFamily="49" charset="-122"/>
              </a:rPr>
              <a:t> == t</a:t>
            </a:r>
            <a:r>
              <a:rPr lang="en-US" altLang="zh-CN" sz="2800" b="1" dirty="0">
                <a:latin typeface="Times New Roman" pitchFamily="18" charset="0"/>
                <a:ea typeface="隶书" pitchFamily="49" charset="-122"/>
              </a:rPr>
              <a:t> || </a:t>
            </a:r>
          </a:p>
          <a:p>
            <a:pPr>
              <a:spcBef>
                <a:spcPct val="5000"/>
              </a:spcBef>
              <a:buFont typeface="Wingdings" pitchFamily="2" charset="2"/>
              <a:buNone/>
            </a:pPr>
            <a:r>
              <a:rPr lang="en-US" altLang="zh-CN" sz="2800" b="1" dirty="0">
                <a:latin typeface="Times New Roman" pitchFamily="18" charset="0"/>
                <a:ea typeface="隶书" pitchFamily="49" charset="-122"/>
              </a:rPr>
              <a:t>                </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rightChild</a:t>
            </a:r>
            <a:r>
              <a:rPr lang="en-US" altLang="zh-CN" sz="2800" dirty="0">
                <a:latin typeface="Times New Roman" pitchFamily="18" charset="0"/>
                <a:ea typeface="隶书" pitchFamily="49" charset="-122"/>
              </a:rPr>
              <a:t> == t )</a:t>
            </a:r>
            <a:r>
              <a:rPr lang="en-US" altLang="zh-CN" sz="2800" b="1" dirty="0">
                <a:latin typeface="Times New Roman" pitchFamily="18" charset="0"/>
                <a:ea typeface="隶书" pitchFamily="49" charset="-122"/>
              </a:rPr>
              <a:t> </a:t>
            </a:r>
          </a:p>
          <a:p>
            <a:pPr>
              <a:spcBef>
                <a:spcPct val="5000"/>
              </a:spcBef>
              <a:buFont typeface="Wingdings" pitchFamily="2" charset="2"/>
              <a:buNone/>
            </a:pPr>
            <a:r>
              <a:rPr lang="en-US" altLang="zh-CN" sz="2800" b="1" dirty="0">
                <a:latin typeface="Times New Roman" pitchFamily="18" charset="0"/>
                <a:ea typeface="隶书" pitchFamily="49" charset="-122"/>
              </a:rPr>
              <a:t>          return </a:t>
            </a:r>
            <a:r>
              <a:rPr lang="en-US" altLang="zh-CN" sz="2800" dirty="0" err="1">
                <a:latin typeface="Times New Roman" pitchFamily="18" charset="0"/>
                <a:ea typeface="隶书" pitchFamily="49" charset="-122"/>
              </a:rPr>
              <a:t>subTree</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找到</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返回父结点地址</a:t>
            </a:r>
            <a:endParaRPr lang="zh-CN" altLang="en-US" sz="2800" b="1" dirty="0">
              <a:solidFill>
                <a:schemeClr val="tx2"/>
              </a:solidFill>
              <a:latin typeface="Times New Roman" pitchFamily="18" charset="0"/>
              <a:ea typeface="隶书" pitchFamily="49" charset="-122"/>
            </a:endParaRPr>
          </a:p>
          <a:p>
            <a:pPr>
              <a:spcBef>
                <a:spcPct val="5000"/>
              </a:spcBef>
              <a:buFont typeface="Wingdings" pitchFamily="2" charset="2"/>
              <a:buNone/>
            </a:pPr>
            <a:r>
              <a:rPr lang="zh-CN" altLang="en-US" sz="2800" b="1"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 &lt;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a:t>
            </a:r>
            <a:r>
              <a:rPr lang="en-US" altLang="zh-CN" sz="2800" dirty="0">
                <a:latin typeface="Times New Roman" pitchFamily="18" charset="0"/>
                <a:ea typeface="隶书" pitchFamily="49" charset="-122"/>
              </a:rPr>
              <a:t>p</a:t>
            </a:r>
            <a:r>
              <a:rPr lang="en-US" altLang="zh-CN" sz="2800" b="1" dirty="0">
                <a:latin typeface="Times New Roman" pitchFamily="18" charset="0"/>
                <a:ea typeface="隶书" pitchFamily="49" charset="-122"/>
              </a:rPr>
              <a:t>;</a:t>
            </a:r>
          </a:p>
          <a:p>
            <a:pPr>
              <a:spcBef>
                <a:spcPct val="5000"/>
              </a:spcBef>
              <a:buFont typeface="Wingdings" pitchFamily="2" charset="2"/>
              <a:buNone/>
            </a:pPr>
            <a:r>
              <a:rPr lang="en-US" altLang="zh-CN" sz="2800" b="1" dirty="0">
                <a:latin typeface="Times New Roman" pitchFamily="18" charset="0"/>
                <a:ea typeface="隶书" pitchFamily="49" charset="-122"/>
              </a:rPr>
              <a:t>     if </a:t>
            </a:r>
            <a:r>
              <a:rPr lang="en-US" altLang="zh-CN" sz="2800" dirty="0">
                <a:latin typeface="Times New Roman" pitchFamily="18" charset="0"/>
                <a:ea typeface="隶书" pitchFamily="49" charset="-122"/>
              </a:rPr>
              <a:t>((p = Parent (</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leftChild</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 != </a:t>
            </a:r>
            <a:r>
              <a:rPr lang="en-US" altLang="zh-CN" sz="2800" dirty="0">
                <a:latin typeface="Times New Roman" pitchFamily="18" charset="0"/>
                <a:ea typeface="隶书" pitchFamily="49" charset="-122"/>
              </a:rPr>
              <a:t>NULL</a:t>
            </a:r>
            <a:r>
              <a:rPr lang="en-US" altLang="zh-CN" sz="2800" b="1" dirty="0">
                <a:latin typeface="Times New Roman" pitchFamily="18" charset="0"/>
                <a:ea typeface="隶书" pitchFamily="49" charset="-122"/>
              </a:rPr>
              <a:t>)  </a:t>
            </a:r>
          </a:p>
          <a:p>
            <a:pPr>
              <a:spcBef>
                <a:spcPct val="5000"/>
              </a:spcBef>
              <a:buFont typeface="Wingdings" pitchFamily="2" charset="2"/>
              <a:buNone/>
            </a:pPr>
            <a:r>
              <a:rPr lang="en-US" altLang="zh-CN" sz="2800" b="1" dirty="0">
                <a:latin typeface="Times New Roman" pitchFamily="18" charset="0"/>
                <a:ea typeface="隶书" pitchFamily="49" charset="-122"/>
              </a:rPr>
              <a:t>          return </a:t>
            </a:r>
            <a:r>
              <a:rPr lang="en-US" altLang="zh-CN" sz="2800" dirty="0">
                <a:latin typeface="Times New Roman" pitchFamily="18" charset="0"/>
                <a:ea typeface="隶书" pitchFamily="49" charset="-122"/>
              </a:rPr>
              <a:t>p</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递归在左子树中搜索</a:t>
            </a:r>
          </a:p>
          <a:p>
            <a:pPr>
              <a:spcBef>
                <a:spcPct val="5000"/>
              </a:spcBef>
              <a:buFont typeface="Wingdings" pitchFamily="2" charset="2"/>
              <a:buNone/>
            </a:pPr>
            <a:r>
              <a:rPr lang="zh-CN" altLang="en-US" sz="2800" b="1" dirty="0">
                <a:latin typeface="Times New Roman" pitchFamily="18" charset="0"/>
                <a:ea typeface="隶书" pitchFamily="49" charset="-122"/>
              </a:rPr>
              <a:t>     </a:t>
            </a:r>
            <a:r>
              <a:rPr lang="en-US" altLang="zh-CN" sz="2800" b="1" dirty="0">
                <a:latin typeface="Times New Roman" pitchFamily="18" charset="0"/>
                <a:ea typeface="隶书" pitchFamily="49" charset="-122"/>
              </a:rPr>
              <a:t>else return </a:t>
            </a:r>
            <a:r>
              <a:rPr lang="en-US" altLang="zh-CN" sz="2800" dirty="0">
                <a:latin typeface="Times New Roman" pitchFamily="18" charset="0"/>
                <a:ea typeface="隶书" pitchFamily="49" charset="-122"/>
              </a:rPr>
              <a:t>Parent (</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rightChild</a:t>
            </a:r>
            <a:r>
              <a:rPr lang="en-US" altLang="zh-CN" sz="2800" b="1" dirty="0">
                <a:latin typeface="Times New Roman" pitchFamily="18" charset="0"/>
                <a:ea typeface="隶书" pitchFamily="49" charset="-122"/>
              </a:rPr>
              <a:t>,</a:t>
            </a:r>
            <a:r>
              <a:rPr lang="en-US" altLang="zh-CN" sz="2800" dirty="0">
                <a:latin typeface="Times New Roman" pitchFamily="18" charset="0"/>
                <a:ea typeface="隶书" pitchFamily="49" charset="-122"/>
              </a:rPr>
              <a:t> t)</a:t>
            </a:r>
            <a:r>
              <a:rPr lang="en-US" altLang="zh-CN" sz="2800" b="1" dirty="0">
                <a:latin typeface="Times New Roman" pitchFamily="18" charset="0"/>
                <a:ea typeface="隶书" pitchFamily="49" charset="-122"/>
              </a:rPr>
              <a:t>;</a:t>
            </a:r>
          </a:p>
          <a:p>
            <a:pPr>
              <a:spcBef>
                <a:spcPct val="500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递归</a:t>
            </a:r>
            <a:r>
              <a:rPr lang="zh-CN" altLang="en-US" sz="2800" dirty="0" smtClean="0">
                <a:solidFill>
                  <a:schemeClr val="tx2"/>
                </a:solidFill>
                <a:latin typeface="Times New Roman" pitchFamily="18" charset="0"/>
                <a:ea typeface="隶书" pitchFamily="49" charset="-122"/>
              </a:rPr>
              <a:t>在右子</a:t>
            </a:r>
            <a:r>
              <a:rPr lang="zh-CN" altLang="en-US" sz="2800" dirty="0">
                <a:solidFill>
                  <a:schemeClr val="tx2"/>
                </a:solidFill>
                <a:latin typeface="Times New Roman" pitchFamily="18" charset="0"/>
                <a:ea typeface="隶书" pitchFamily="49" charset="-122"/>
              </a:rPr>
              <a:t>树中搜索</a:t>
            </a:r>
          </a:p>
          <a:p>
            <a:pPr>
              <a:spcBef>
                <a:spcPct val="5000"/>
              </a:spcBef>
              <a:buFont typeface="Wingdings" pitchFamily="2" charset="2"/>
              <a:buNone/>
            </a:pPr>
            <a:r>
              <a:rPr lang="en-US" altLang="zh-CN" sz="2800" b="1" dirty="0">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2B6E4819-89BD-456A-BB06-79A9A2EEF137}" type="slidenum">
              <a:rPr lang="en-US" altLang="zh-CN"/>
              <a:pPr/>
              <a:t>11</a:t>
            </a:fld>
            <a:endParaRPr lang="en-US" altLang="zh-CN"/>
          </a:p>
        </p:txBody>
      </p:sp>
    </p:spTree>
    <p:extLst>
      <p:ext uri="{BB962C8B-B14F-4D97-AF65-F5344CB8AC3E}">
        <p14:creationId xmlns:p14="http://schemas.microsoft.com/office/powerpoint/2010/main" val="25549251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572" y="589616"/>
            <a:ext cx="7101237" cy="5243013"/>
          </a:xfrm>
        </p:spPr>
        <p:txBody>
          <a:bodyPr/>
          <a:lstStyle/>
          <a:p>
            <a:pPr>
              <a:spcBef>
                <a:spcPct val="5000"/>
              </a:spcBef>
              <a:buFont typeface="Wingdings" pitchFamily="2" charset="2"/>
              <a:buNone/>
            </a:pPr>
            <a:r>
              <a:rPr lang="en-US" altLang="zh-CN" b="1" dirty="0">
                <a:latin typeface="Times New Roman" pitchFamily="18" charset="0"/>
                <a:ea typeface="隶书" pitchFamily="49" charset="-122"/>
              </a:rPr>
              <a:t>if </a:t>
            </a:r>
            <a:r>
              <a:rPr lang="en-US" altLang="zh-CN" dirty="0">
                <a:latin typeface="Times New Roman" pitchFamily="18" charset="0"/>
                <a:ea typeface="隶书" pitchFamily="49" charset="-122"/>
              </a:rPr>
              <a:t>(</a:t>
            </a:r>
            <a:r>
              <a:rPr lang="en-US" altLang="zh-CN" dirty="0" err="1">
                <a:latin typeface="Times New Roman" pitchFamily="18" charset="0"/>
                <a:ea typeface="隶书" pitchFamily="49" charset="-122"/>
              </a:rPr>
              <a:t>subTree</a:t>
            </a:r>
            <a:r>
              <a:rPr lang="en-US" altLang="zh-CN" dirty="0">
                <a:latin typeface="Times New Roman" pitchFamily="18" charset="0"/>
                <a:ea typeface="隶书" pitchFamily="49" charset="-122"/>
              </a:rPr>
              <a:t> == NULL)</a:t>
            </a:r>
            <a:r>
              <a:rPr lang="en-US" altLang="zh-CN" b="1" dirty="0">
                <a:latin typeface="Times New Roman" pitchFamily="18" charset="0"/>
                <a:ea typeface="隶书" pitchFamily="49" charset="-122"/>
              </a:rPr>
              <a:t> return </a:t>
            </a:r>
            <a:r>
              <a:rPr lang="en-US" altLang="zh-CN" dirty="0">
                <a:latin typeface="Times New Roman" pitchFamily="18" charset="0"/>
                <a:ea typeface="隶书" pitchFamily="49" charset="-122"/>
              </a:rPr>
              <a:t>NULL</a:t>
            </a:r>
            <a:r>
              <a:rPr lang="en-US" altLang="zh-CN" b="1" dirty="0">
                <a:latin typeface="Times New Roman" pitchFamily="18" charset="0"/>
                <a:ea typeface="隶书" pitchFamily="49" charset="-122"/>
              </a:rPr>
              <a:t>;</a:t>
            </a:r>
          </a:p>
          <a:p>
            <a:pPr>
              <a:spcBef>
                <a:spcPct val="5000"/>
              </a:spcBef>
              <a:buFont typeface="Wingdings" pitchFamily="2" charset="2"/>
              <a:buNone/>
            </a:pPr>
            <a:r>
              <a:rPr lang="en-US" altLang="zh-CN" b="1" dirty="0">
                <a:latin typeface="Times New Roman" pitchFamily="18" charset="0"/>
                <a:ea typeface="隶书" pitchFamily="49" charset="-122"/>
              </a:rPr>
              <a:t>     if </a:t>
            </a:r>
            <a:r>
              <a:rPr lang="en-US" altLang="zh-CN" dirty="0">
                <a:latin typeface="Times New Roman" pitchFamily="18" charset="0"/>
                <a:ea typeface="隶书" pitchFamily="49" charset="-122"/>
              </a:rPr>
              <a:t>(</a:t>
            </a:r>
            <a:r>
              <a:rPr lang="en-US" altLang="zh-CN" dirty="0" err="1">
                <a:latin typeface="Times New Roman" pitchFamily="18" charset="0"/>
                <a:ea typeface="隶书" pitchFamily="49" charset="-122"/>
              </a:rPr>
              <a:t>subTree</a:t>
            </a:r>
            <a:r>
              <a:rPr lang="en-US" altLang="zh-CN" dirty="0">
                <a:latin typeface="楷体_GB2312" pitchFamily="49" charset="-122"/>
                <a:ea typeface="楷体_GB2312" pitchFamily="49" charset="-122"/>
              </a:rPr>
              <a:t>-&gt;</a:t>
            </a:r>
            <a:r>
              <a:rPr lang="en-US" altLang="zh-CN" dirty="0" err="1">
                <a:latin typeface="Times New Roman" pitchFamily="18" charset="0"/>
                <a:ea typeface="隶书" pitchFamily="49" charset="-122"/>
              </a:rPr>
              <a:t>leftChild</a:t>
            </a:r>
            <a:r>
              <a:rPr lang="en-US" altLang="zh-CN" dirty="0">
                <a:latin typeface="Times New Roman" pitchFamily="18" charset="0"/>
                <a:ea typeface="隶书" pitchFamily="49" charset="-122"/>
              </a:rPr>
              <a:t> == t</a:t>
            </a:r>
            <a:r>
              <a:rPr lang="en-US" altLang="zh-CN" b="1" dirty="0">
                <a:latin typeface="Times New Roman" pitchFamily="18" charset="0"/>
                <a:ea typeface="隶书" pitchFamily="49" charset="-122"/>
              </a:rPr>
              <a:t> || </a:t>
            </a:r>
          </a:p>
          <a:p>
            <a:pPr>
              <a:spcBef>
                <a:spcPct val="5000"/>
              </a:spcBef>
              <a:buFont typeface="Wingdings" pitchFamily="2" charset="2"/>
              <a:buNone/>
            </a:pPr>
            <a:r>
              <a:rPr lang="en-US" altLang="zh-CN" b="1" dirty="0">
                <a:latin typeface="Times New Roman" pitchFamily="18" charset="0"/>
                <a:ea typeface="隶书" pitchFamily="49" charset="-122"/>
              </a:rPr>
              <a:t>                </a:t>
            </a:r>
            <a:r>
              <a:rPr lang="en-US" altLang="zh-CN" dirty="0" err="1">
                <a:latin typeface="Times New Roman" pitchFamily="18" charset="0"/>
                <a:ea typeface="隶书" pitchFamily="49" charset="-122"/>
              </a:rPr>
              <a:t>subTree</a:t>
            </a:r>
            <a:r>
              <a:rPr lang="en-US" altLang="zh-CN" dirty="0">
                <a:latin typeface="楷体_GB2312" pitchFamily="49" charset="-122"/>
                <a:ea typeface="楷体_GB2312" pitchFamily="49" charset="-122"/>
              </a:rPr>
              <a:t>-&gt;</a:t>
            </a:r>
            <a:r>
              <a:rPr lang="en-US" altLang="zh-CN" dirty="0" err="1">
                <a:latin typeface="Times New Roman" pitchFamily="18" charset="0"/>
                <a:ea typeface="隶书" pitchFamily="49" charset="-122"/>
              </a:rPr>
              <a:t>rightChild</a:t>
            </a:r>
            <a:r>
              <a:rPr lang="en-US" altLang="zh-CN" dirty="0">
                <a:latin typeface="Times New Roman" pitchFamily="18" charset="0"/>
                <a:ea typeface="隶书" pitchFamily="49" charset="-122"/>
              </a:rPr>
              <a:t> == t )</a:t>
            </a:r>
            <a:r>
              <a:rPr lang="en-US" altLang="zh-CN" b="1" dirty="0">
                <a:latin typeface="Times New Roman" pitchFamily="18" charset="0"/>
                <a:ea typeface="隶书" pitchFamily="49" charset="-122"/>
              </a:rPr>
              <a:t> </a:t>
            </a:r>
          </a:p>
          <a:p>
            <a:pPr>
              <a:spcBef>
                <a:spcPct val="5000"/>
              </a:spcBef>
              <a:buFont typeface="Wingdings" pitchFamily="2" charset="2"/>
              <a:buNone/>
            </a:pPr>
            <a:r>
              <a:rPr lang="en-US" altLang="zh-CN" b="1" dirty="0">
                <a:latin typeface="Times New Roman" pitchFamily="18" charset="0"/>
                <a:ea typeface="隶书" pitchFamily="49" charset="-122"/>
              </a:rPr>
              <a:t>          return </a:t>
            </a:r>
            <a:r>
              <a:rPr lang="en-US" altLang="zh-CN" dirty="0" err="1">
                <a:latin typeface="Times New Roman" pitchFamily="18" charset="0"/>
                <a:ea typeface="隶书" pitchFamily="49" charset="-122"/>
              </a:rPr>
              <a:t>subTree</a:t>
            </a:r>
            <a:r>
              <a:rPr lang="en-US" altLang="zh-CN" b="1" dirty="0">
                <a:latin typeface="Times New Roman" pitchFamily="18" charset="0"/>
                <a:ea typeface="隶书" pitchFamily="49" charset="-122"/>
              </a:rPr>
              <a:t>;	//</a:t>
            </a:r>
            <a:r>
              <a:rPr lang="zh-CN" altLang="en-US" dirty="0">
                <a:latin typeface="Times New Roman" pitchFamily="18" charset="0"/>
                <a:ea typeface="隶书" pitchFamily="49" charset="-122"/>
              </a:rPr>
              <a:t>找到</a:t>
            </a:r>
            <a:r>
              <a:rPr lang="en-US" altLang="zh-CN" dirty="0">
                <a:latin typeface="Times New Roman" pitchFamily="18" charset="0"/>
                <a:ea typeface="隶书" pitchFamily="49" charset="-122"/>
              </a:rPr>
              <a:t>, </a:t>
            </a:r>
            <a:r>
              <a:rPr lang="zh-CN" altLang="en-US" dirty="0">
                <a:latin typeface="Times New Roman" pitchFamily="18" charset="0"/>
                <a:ea typeface="隶书" pitchFamily="49" charset="-122"/>
              </a:rPr>
              <a:t>返回父结点地址</a:t>
            </a:r>
            <a:endParaRPr lang="zh-CN" altLang="en-US" b="1" dirty="0">
              <a:latin typeface="Times New Roman" pitchFamily="18" charset="0"/>
              <a:ea typeface="隶书" pitchFamily="49" charset="-122"/>
            </a:endParaRPr>
          </a:p>
          <a:p>
            <a:pPr>
              <a:spcBef>
                <a:spcPct val="5000"/>
              </a:spcBef>
              <a:buFont typeface="Wingdings" pitchFamily="2" charset="2"/>
              <a:buNone/>
            </a:pPr>
            <a:r>
              <a:rPr lang="zh-CN" altLang="en-US" b="1" dirty="0">
                <a:latin typeface="Times New Roman" pitchFamily="18" charset="0"/>
                <a:ea typeface="隶书" pitchFamily="49" charset="-122"/>
              </a:rPr>
              <a:t>     </a:t>
            </a:r>
            <a:r>
              <a:rPr lang="en-US" altLang="zh-CN" dirty="0" err="1">
                <a:latin typeface="Times New Roman" pitchFamily="18" charset="0"/>
                <a:ea typeface="隶书" pitchFamily="49" charset="-122"/>
              </a:rPr>
              <a:t>BinTreeNode</a:t>
            </a:r>
            <a:r>
              <a:rPr lang="en-US" altLang="zh-CN" b="1" dirty="0">
                <a:latin typeface="Times New Roman" pitchFamily="18" charset="0"/>
                <a:ea typeface="隶书" pitchFamily="49" charset="-122"/>
              </a:rPr>
              <a:t> &lt;</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 *</a:t>
            </a:r>
            <a:r>
              <a:rPr lang="en-US" altLang="zh-CN" dirty="0">
                <a:latin typeface="Times New Roman" pitchFamily="18" charset="0"/>
                <a:ea typeface="隶书" pitchFamily="49" charset="-122"/>
              </a:rPr>
              <a:t>p</a:t>
            </a:r>
            <a:r>
              <a:rPr lang="en-US" altLang="zh-CN" b="1" dirty="0">
                <a:latin typeface="Times New Roman" pitchFamily="18" charset="0"/>
                <a:ea typeface="隶书" pitchFamily="49" charset="-122"/>
              </a:rPr>
              <a:t>;</a:t>
            </a:r>
          </a:p>
          <a:p>
            <a:pPr>
              <a:spcBef>
                <a:spcPct val="5000"/>
              </a:spcBef>
              <a:buFont typeface="Wingdings" pitchFamily="2" charset="2"/>
              <a:buNone/>
            </a:pPr>
            <a:r>
              <a:rPr lang="en-US" altLang="zh-CN" b="1" dirty="0">
                <a:solidFill>
                  <a:srgbClr val="FF0000"/>
                </a:solidFill>
                <a:latin typeface="Times New Roman" pitchFamily="18" charset="0"/>
                <a:ea typeface="隶书" pitchFamily="49" charset="-122"/>
              </a:rPr>
              <a:t>     if </a:t>
            </a:r>
            <a:r>
              <a:rPr lang="en-US" altLang="zh-CN" dirty="0">
                <a:solidFill>
                  <a:srgbClr val="FF0000"/>
                </a:solidFill>
                <a:latin typeface="Times New Roman" pitchFamily="18" charset="0"/>
                <a:ea typeface="隶书" pitchFamily="49" charset="-122"/>
              </a:rPr>
              <a:t>((p = Parent (</a:t>
            </a:r>
            <a:r>
              <a:rPr lang="en-US" altLang="zh-CN" dirty="0" err="1">
                <a:solidFill>
                  <a:srgbClr val="FF0000"/>
                </a:solidFill>
                <a:latin typeface="Times New Roman" pitchFamily="18" charset="0"/>
                <a:ea typeface="隶书" pitchFamily="49" charset="-122"/>
              </a:rPr>
              <a:t>subTree</a:t>
            </a:r>
            <a:r>
              <a:rPr lang="en-US" altLang="zh-CN" dirty="0">
                <a:solidFill>
                  <a:srgbClr val="FF0000"/>
                </a:solidFill>
                <a:latin typeface="楷体_GB2312" pitchFamily="49" charset="-122"/>
                <a:ea typeface="楷体_GB2312" pitchFamily="49" charset="-122"/>
              </a:rPr>
              <a:t>-&gt;</a:t>
            </a:r>
            <a:r>
              <a:rPr lang="en-US" altLang="zh-CN" dirty="0" err="1">
                <a:solidFill>
                  <a:srgbClr val="FF0000"/>
                </a:solidFill>
                <a:latin typeface="Times New Roman" pitchFamily="18" charset="0"/>
                <a:ea typeface="隶书" pitchFamily="49" charset="-122"/>
              </a:rPr>
              <a:t>leftChild</a:t>
            </a:r>
            <a:r>
              <a:rPr lang="en-US" altLang="zh-CN" b="1" dirty="0">
                <a:solidFill>
                  <a:srgbClr val="FF0000"/>
                </a:solidFill>
                <a:latin typeface="Times New Roman" pitchFamily="18" charset="0"/>
                <a:ea typeface="隶书" pitchFamily="49" charset="-122"/>
              </a:rPr>
              <a:t>, </a:t>
            </a:r>
            <a:r>
              <a:rPr lang="en-US" altLang="zh-CN" dirty="0">
                <a:solidFill>
                  <a:srgbClr val="FF0000"/>
                </a:solidFill>
                <a:latin typeface="Times New Roman" pitchFamily="18" charset="0"/>
                <a:ea typeface="隶书" pitchFamily="49" charset="-122"/>
              </a:rPr>
              <a:t>t))</a:t>
            </a:r>
            <a:r>
              <a:rPr lang="en-US" altLang="zh-CN" b="1" dirty="0">
                <a:solidFill>
                  <a:srgbClr val="FF0000"/>
                </a:solidFill>
                <a:latin typeface="Times New Roman" pitchFamily="18" charset="0"/>
                <a:ea typeface="隶书" pitchFamily="49" charset="-122"/>
              </a:rPr>
              <a:t> != </a:t>
            </a:r>
            <a:r>
              <a:rPr lang="en-US" altLang="zh-CN" dirty="0">
                <a:solidFill>
                  <a:srgbClr val="FF0000"/>
                </a:solidFill>
                <a:latin typeface="Times New Roman" pitchFamily="18" charset="0"/>
                <a:ea typeface="隶书" pitchFamily="49" charset="-122"/>
              </a:rPr>
              <a:t>NULL</a:t>
            </a:r>
            <a:r>
              <a:rPr lang="en-US" altLang="zh-CN" b="1" dirty="0">
                <a:solidFill>
                  <a:srgbClr val="FF0000"/>
                </a:solidFill>
                <a:latin typeface="Times New Roman" pitchFamily="18" charset="0"/>
                <a:ea typeface="隶书" pitchFamily="49" charset="-122"/>
              </a:rPr>
              <a:t>)  </a:t>
            </a:r>
          </a:p>
          <a:p>
            <a:pPr>
              <a:spcBef>
                <a:spcPct val="5000"/>
              </a:spcBef>
              <a:buFont typeface="Wingdings" pitchFamily="2" charset="2"/>
              <a:buNone/>
            </a:pPr>
            <a:r>
              <a:rPr lang="en-US" altLang="zh-CN" b="1" dirty="0">
                <a:solidFill>
                  <a:srgbClr val="FF0000"/>
                </a:solidFill>
                <a:latin typeface="Times New Roman" pitchFamily="18" charset="0"/>
                <a:ea typeface="隶书" pitchFamily="49" charset="-122"/>
              </a:rPr>
              <a:t>          return </a:t>
            </a:r>
            <a:r>
              <a:rPr lang="en-US" altLang="zh-CN" dirty="0">
                <a:solidFill>
                  <a:srgbClr val="FF0000"/>
                </a:solidFill>
                <a:latin typeface="Times New Roman" pitchFamily="18" charset="0"/>
                <a:ea typeface="隶书" pitchFamily="49" charset="-122"/>
              </a:rPr>
              <a:t>p</a:t>
            </a:r>
            <a:r>
              <a:rPr lang="en-US" altLang="zh-CN" b="1" dirty="0">
                <a:solidFill>
                  <a:srgbClr val="FF0000"/>
                </a:solidFill>
                <a:latin typeface="Times New Roman" pitchFamily="18" charset="0"/>
                <a:ea typeface="隶书" pitchFamily="49" charset="-122"/>
              </a:rPr>
              <a:t>;	         //</a:t>
            </a:r>
            <a:r>
              <a:rPr lang="zh-CN" altLang="en-US" dirty="0">
                <a:solidFill>
                  <a:srgbClr val="FF0000"/>
                </a:solidFill>
                <a:latin typeface="Times New Roman" pitchFamily="18" charset="0"/>
                <a:ea typeface="隶书" pitchFamily="49" charset="-122"/>
              </a:rPr>
              <a:t>递归在左子树中搜索</a:t>
            </a:r>
          </a:p>
          <a:p>
            <a:pPr>
              <a:spcBef>
                <a:spcPct val="5000"/>
              </a:spcBef>
              <a:buFont typeface="Wingdings" pitchFamily="2" charset="2"/>
              <a:buNone/>
            </a:pPr>
            <a:r>
              <a:rPr lang="zh-CN" altLang="en-US" b="1" dirty="0">
                <a:solidFill>
                  <a:srgbClr val="FF0000"/>
                </a:solidFill>
                <a:latin typeface="Times New Roman" pitchFamily="18" charset="0"/>
                <a:ea typeface="隶书" pitchFamily="49" charset="-122"/>
              </a:rPr>
              <a:t>     </a:t>
            </a:r>
            <a:r>
              <a:rPr lang="en-US" altLang="zh-CN" b="1" dirty="0">
                <a:solidFill>
                  <a:srgbClr val="FF0000"/>
                </a:solidFill>
                <a:latin typeface="Times New Roman" pitchFamily="18" charset="0"/>
                <a:ea typeface="隶书" pitchFamily="49" charset="-122"/>
              </a:rPr>
              <a:t>else return </a:t>
            </a:r>
            <a:r>
              <a:rPr lang="en-US" altLang="zh-CN" dirty="0">
                <a:solidFill>
                  <a:srgbClr val="FF0000"/>
                </a:solidFill>
                <a:latin typeface="Times New Roman" pitchFamily="18" charset="0"/>
                <a:ea typeface="隶书" pitchFamily="49" charset="-122"/>
              </a:rPr>
              <a:t>Parent (</a:t>
            </a:r>
            <a:r>
              <a:rPr lang="en-US" altLang="zh-CN" dirty="0" err="1">
                <a:solidFill>
                  <a:srgbClr val="FF0000"/>
                </a:solidFill>
                <a:latin typeface="Times New Roman" pitchFamily="18" charset="0"/>
                <a:ea typeface="隶书" pitchFamily="49" charset="-122"/>
              </a:rPr>
              <a:t>subTree</a:t>
            </a:r>
            <a:r>
              <a:rPr lang="en-US" altLang="zh-CN" dirty="0">
                <a:solidFill>
                  <a:srgbClr val="FF0000"/>
                </a:solidFill>
                <a:latin typeface="楷体_GB2312" pitchFamily="49" charset="-122"/>
                <a:ea typeface="楷体_GB2312" pitchFamily="49" charset="-122"/>
              </a:rPr>
              <a:t>-&gt;</a:t>
            </a:r>
            <a:r>
              <a:rPr lang="en-US" altLang="zh-CN" dirty="0" err="1">
                <a:solidFill>
                  <a:srgbClr val="FF0000"/>
                </a:solidFill>
                <a:latin typeface="Times New Roman" pitchFamily="18" charset="0"/>
                <a:ea typeface="隶书" pitchFamily="49" charset="-122"/>
              </a:rPr>
              <a:t>rightChild</a:t>
            </a:r>
            <a:r>
              <a:rPr lang="en-US" altLang="zh-CN" b="1" dirty="0">
                <a:solidFill>
                  <a:srgbClr val="FF0000"/>
                </a:solidFill>
                <a:latin typeface="Times New Roman" pitchFamily="18" charset="0"/>
                <a:ea typeface="隶书" pitchFamily="49" charset="-122"/>
              </a:rPr>
              <a:t>,</a:t>
            </a:r>
            <a:r>
              <a:rPr lang="en-US" altLang="zh-CN" dirty="0">
                <a:solidFill>
                  <a:srgbClr val="FF0000"/>
                </a:solidFill>
                <a:latin typeface="Times New Roman" pitchFamily="18" charset="0"/>
                <a:ea typeface="隶书" pitchFamily="49" charset="-122"/>
              </a:rPr>
              <a:t> t)</a:t>
            </a:r>
            <a:r>
              <a:rPr lang="en-US" altLang="zh-CN" b="1" dirty="0">
                <a:solidFill>
                  <a:srgbClr val="FF0000"/>
                </a:solidFill>
                <a:latin typeface="Times New Roman" pitchFamily="18" charset="0"/>
                <a:ea typeface="隶书" pitchFamily="49" charset="-122"/>
              </a:rPr>
              <a:t>;</a:t>
            </a:r>
          </a:p>
          <a:p>
            <a:pPr>
              <a:spcBef>
                <a:spcPct val="5000"/>
              </a:spcBef>
              <a:buFont typeface="Wingdings" pitchFamily="2" charset="2"/>
              <a:buNone/>
            </a:pPr>
            <a:r>
              <a:rPr lang="en-US" altLang="zh-CN" b="1" dirty="0">
                <a:solidFill>
                  <a:srgbClr val="FF0000"/>
                </a:solidFill>
                <a:latin typeface="Times New Roman" pitchFamily="18" charset="0"/>
                <a:ea typeface="隶书" pitchFamily="49" charset="-122"/>
              </a:rPr>
              <a:t> 				         //</a:t>
            </a:r>
            <a:r>
              <a:rPr lang="zh-CN" altLang="en-US" dirty="0">
                <a:solidFill>
                  <a:srgbClr val="FF0000"/>
                </a:solidFill>
                <a:latin typeface="Times New Roman" pitchFamily="18" charset="0"/>
                <a:ea typeface="隶书" pitchFamily="49" charset="-122"/>
              </a:rPr>
              <a:t>递归在右子树中搜索</a:t>
            </a:r>
          </a:p>
          <a:p>
            <a:pPr>
              <a:spcBef>
                <a:spcPct val="5000"/>
              </a:spcBef>
              <a:buFont typeface="Wingdings" pitchFamily="2" charset="2"/>
              <a:buNone/>
            </a:pPr>
            <a:endParaRPr lang="en-US" altLang="zh-CN" dirty="0" smtClean="0">
              <a:latin typeface="Times New Roman" pitchFamily="18" charset="0"/>
              <a:ea typeface="隶书" pitchFamily="49" charset="-122"/>
            </a:endParaRPr>
          </a:p>
          <a:p>
            <a:pPr>
              <a:spcBef>
                <a:spcPct val="5000"/>
              </a:spcBef>
              <a:buFont typeface="Wingdings" pitchFamily="2" charset="2"/>
              <a:buNone/>
            </a:pPr>
            <a:r>
              <a:rPr lang="zh-CN" altLang="en-US" dirty="0" smtClean="0">
                <a:latin typeface="Times New Roman" pitchFamily="18" charset="0"/>
                <a:ea typeface="隶书" pitchFamily="49" charset="-122"/>
              </a:rPr>
              <a:t>替换</a:t>
            </a:r>
            <a:r>
              <a:rPr lang="zh-CN" altLang="en-US" dirty="0">
                <a:latin typeface="Times New Roman" pitchFamily="18" charset="0"/>
                <a:ea typeface="隶书" pitchFamily="49" charset="-122"/>
              </a:rPr>
              <a:t>成</a:t>
            </a:r>
            <a:endParaRPr lang="en-US" altLang="zh-CN" dirty="0" smtClean="0">
              <a:latin typeface="Times New Roman" pitchFamily="18" charset="0"/>
              <a:ea typeface="隶书" pitchFamily="49" charset="-122"/>
            </a:endParaRPr>
          </a:p>
          <a:p>
            <a:pPr>
              <a:spcBef>
                <a:spcPct val="5000"/>
              </a:spcBef>
              <a:buFont typeface="Wingdings" pitchFamily="2" charset="2"/>
              <a:buNone/>
            </a:pPr>
            <a:r>
              <a:rPr lang="en-US" altLang="zh-CN" dirty="0">
                <a:latin typeface="Times New Roman" pitchFamily="18" charset="0"/>
                <a:ea typeface="隶书" pitchFamily="49" charset="-122"/>
              </a:rPr>
              <a:t> Parent (</a:t>
            </a:r>
            <a:r>
              <a:rPr lang="en-US" altLang="zh-CN" dirty="0" err="1">
                <a:latin typeface="Times New Roman" pitchFamily="18" charset="0"/>
                <a:ea typeface="隶书" pitchFamily="49" charset="-122"/>
              </a:rPr>
              <a:t>subTree</a:t>
            </a:r>
            <a:r>
              <a:rPr lang="en-US" altLang="zh-CN" dirty="0">
                <a:latin typeface="楷体_GB2312" pitchFamily="49" charset="-122"/>
                <a:ea typeface="楷体_GB2312" pitchFamily="49" charset="-122"/>
              </a:rPr>
              <a:t>-</a:t>
            </a:r>
            <a:r>
              <a:rPr lang="en-US" altLang="zh-CN" dirty="0" smtClean="0">
                <a:latin typeface="楷体_GB2312" pitchFamily="49" charset="-122"/>
                <a:ea typeface="楷体_GB2312" pitchFamily="49" charset="-122"/>
              </a:rPr>
              <a:t>&gt;</a:t>
            </a:r>
            <a:r>
              <a:rPr lang="en-US" altLang="zh-CN" dirty="0" err="1">
                <a:latin typeface="Times New Roman" pitchFamily="18" charset="0"/>
                <a:ea typeface="隶书" pitchFamily="49" charset="-122"/>
              </a:rPr>
              <a:t>l</a:t>
            </a:r>
            <a:r>
              <a:rPr lang="en-US" altLang="zh-CN" dirty="0" err="1" smtClean="0">
                <a:latin typeface="Times New Roman" pitchFamily="18" charset="0"/>
                <a:ea typeface="隶书" pitchFamily="49" charset="-122"/>
              </a:rPr>
              <a:t>eftChild</a:t>
            </a:r>
            <a:r>
              <a:rPr lang="en-US" altLang="zh-CN" b="1" dirty="0">
                <a:latin typeface="Times New Roman" pitchFamily="18" charset="0"/>
                <a:ea typeface="隶书" pitchFamily="49" charset="-122"/>
              </a:rPr>
              <a:t>,</a:t>
            </a:r>
            <a:r>
              <a:rPr lang="en-US" altLang="zh-CN" dirty="0">
                <a:latin typeface="Times New Roman" pitchFamily="18" charset="0"/>
                <a:ea typeface="隶书" pitchFamily="49" charset="-122"/>
              </a:rPr>
              <a:t> t)</a:t>
            </a:r>
            <a:r>
              <a:rPr lang="en-US" altLang="zh-CN" b="1" dirty="0">
                <a:latin typeface="Times New Roman" pitchFamily="18" charset="0"/>
                <a:ea typeface="隶书" pitchFamily="49" charset="-122"/>
              </a:rPr>
              <a:t>;</a:t>
            </a:r>
            <a:endParaRPr lang="en-US" altLang="zh-CN" dirty="0">
              <a:latin typeface="Times New Roman" pitchFamily="18" charset="0"/>
              <a:ea typeface="隶书" pitchFamily="49" charset="-122"/>
            </a:endParaRPr>
          </a:p>
          <a:p>
            <a:pPr>
              <a:spcBef>
                <a:spcPct val="5000"/>
              </a:spcBef>
              <a:buFont typeface="Wingdings" pitchFamily="2" charset="2"/>
              <a:buNone/>
            </a:pPr>
            <a:r>
              <a:rPr lang="en-US" altLang="zh-CN" dirty="0" smtClean="0">
                <a:latin typeface="Times New Roman" pitchFamily="18" charset="0"/>
                <a:ea typeface="隶书" pitchFamily="49" charset="-122"/>
              </a:rPr>
              <a:t> Parent </a:t>
            </a:r>
            <a:r>
              <a:rPr lang="en-US" altLang="zh-CN" dirty="0">
                <a:latin typeface="Times New Roman" pitchFamily="18" charset="0"/>
                <a:ea typeface="隶书" pitchFamily="49" charset="-122"/>
              </a:rPr>
              <a:t>(</a:t>
            </a:r>
            <a:r>
              <a:rPr lang="en-US" altLang="zh-CN" dirty="0" err="1">
                <a:latin typeface="Times New Roman" pitchFamily="18" charset="0"/>
                <a:ea typeface="隶书" pitchFamily="49" charset="-122"/>
              </a:rPr>
              <a:t>subTree</a:t>
            </a:r>
            <a:r>
              <a:rPr lang="en-US" altLang="zh-CN" dirty="0">
                <a:latin typeface="楷体_GB2312" pitchFamily="49" charset="-122"/>
                <a:ea typeface="楷体_GB2312" pitchFamily="49" charset="-122"/>
              </a:rPr>
              <a:t>-&gt;</a:t>
            </a:r>
            <a:r>
              <a:rPr lang="en-US" altLang="zh-CN" dirty="0" err="1">
                <a:latin typeface="Times New Roman" pitchFamily="18" charset="0"/>
                <a:ea typeface="隶书" pitchFamily="49" charset="-122"/>
              </a:rPr>
              <a:t>rightChild</a:t>
            </a:r>
            <a:r>
              <a:rPr lang="en-US" altLang="zh-CN" b="1" dirty="0">
                <a:latin typeface="Times New Roman" pitchFamily="18" charset="0"/>
                <a:ea typeface="隶书" pitchFamily="49" charset="-122"/>
              </a:rPr>
              <a:t>,</a:t>
            </a:r>
            <a:r>
              <a:rPr lang="en-US" altLang="zh-CN" dirty="0">
                <a:latin typeface="Times New Roman" pitchFamily="18" charset="0"/>
                <a:ea typeface="隶书" pitchFamily="49" charset="-122"/>
              </a:rPr>
              <a:t> t</a:t>
            </a:r>
            <a:r>
              <a:rPr lang="en-US" altLang="zh-CN" dirty="0" smtClean="0">
                <a:latin typeface="Times New Roman" pitchFamily="18" charset="0"/>
                <a:ea typeface="隶书" pitchFamily="49" charset="-122"/>
              </a:rPr>
              <a:t>)</a:t>
            </a:r>
            <a:r>
              <a:rPr lang="en-US" altLang="zh-CN" b="1" dirty="0" smtClean="0">
                <a:latin typeface="Times New Roman" pitchFamily="18" charset="0"/>
                <a:ea typeface="隶书" pitchFamily="49" charset="-122"/>
              </a:rPr>
              <a:t>;  </a:t>
            </a:r>
            <a:r>
              <a:rPr lang="zh-CN" altLang="en-US" b="1" dirty="0" smtClean="0">
                <a:latin typeface="Times New Roman" pitchFamily="18" charset="0"/>
                <a:ea typeface="隶书" pitchFamily="49" charset="-122"/>
              </a:rPr>
              <a:t>可不可以？</a:t>
            </a:r>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12</a:t>
            </a:fld>
            <a:endParaRPr lang="en-US" altLang="zh-CN"/>
          </a:p>
        </p:txBody>
      </p:sp>
    </p:spTree>
    <p:extLst>
      <p:ext uri="{BB962C8B-B14F-4D97-AF65-F5344CB8AC3E}">
        <p14:creationId xmlns:p14="http://schemas.microsoft.com/office/powerpoint/2010/main" val="1371165079"/>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1" name="Rectangle 7"/>
          <p:cNvSpPr>
            <a:spLocks noGrp="1" noChangeArrowheads="1"/>
          </p:cNvSpPr>
          <p:nvPr>
            <p:ph idx="1"/>
          </p:nvPr>
        </p:nvSpPr>
        <p:spPr>
          <a:xfrm>
            <a:off x="663575" y="765175"/>
            <a:ext cx="8229600" cy="5651500"/>
          </a:xfrm>
        </p:spPr>
        <p:txBody>
          <a:bodyPr/>
          <a:lstStyle/>
          <a:p>
            <a:pPr>
              <a:lnSpc>
                <a:spcPct val="105000"/>
              </a:lnSpc>
              <a:spcBef>
                <a:spcPct val="10000"/>
              </a:spcBef>
              <a:buFont typeface="Wingdings" pitchFamily="2" charset="2"/>
              <a:buNone/>
            </a:pPr>
            <a:r>
              <a:rPr lang="en-US" altLang="zh-CN" sz="2800" b="1">
                <a:latin typeface="Times New Roman" pitchFamily="18" charset="0"/>
                <a:ea typeface="隶书" pitchFamily="49" charset="-122"/>
              </a:rPr>
              <a:t>template&lt;class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10000"/>
              </a:spcBef>
              <a:buFont typeface="Wingdings" pitchFamily="2" charset="2"/>
              <a:buNone/>
            </a:pPr>
            <a:r>
              <a:rPr lang="en-US" altLang="zh-CN" sz="2800">
                <a:latin typeface="Times New Roman" pitchFamily="18" charset="0"/>
                <a:ea typeface="隶书" pitchFamily="49" charset="-122"/>
              </a:rPr>
              <a:t>destroy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私有函数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删除根为</a:t>
            </a:r>
            <a:r>
              <a:rPr lang="en-US" altLang="zh-CN" sz="2800" b="1">
                <a:solidFill>
                  <a:schemeClr val="tx2"/>
                </a:solidFill>
                <a:latin typeface="Times New Roman" pitchFamily="18" charset="0"/>
                <a:ea typeface="隶书" pitchFamily="49" charset="-122"/>
              </a:rPr>
              <a:t>subTree</a:t>
            </a:r>
            <a:r>
              <a:rPr lang="zh-CN" altLang="en-US" sz="2800">
                <a:solidFill>
                  <a:schemeClr val="tx2"/>
                </a:solidFill>
                <a:latin typeface="Times New Roman" pitchFamily="18" charset="0"/>
                <a:ea typeface="隶书" pitchFamily="49" charset="-122"/>
              </a:rPr>
              <a:t>的子树</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destroy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删除左子树</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destroy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删除右子树</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delete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删除根结点</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a:t>
            </a:r>
          </a:p>
        </p:txBody>
      </p:sp>
      <p:sp>
        <p:nvSpPr>
          <p:cNvPr id="6" name="灯片编号占位符 4"/>
          <p:cNvSpPr>
            <a:spLocks noGrp="1"/>
          </p:cNvSpPr>
          <p:nvPr>
            <p:ph type="sldNum" sz="quarter" idx="12"/>
          </p:nvPr>
        </p:nvSpPr>
        <p:spPr/>
        <p:txBody>
          <a:bodyPr/>
          <a:lstStyle/>
          <a:p>
            <a:fld id="{2B566AC6-A55A-44D8-A8F7-358E120A7A05}" type="slidenum">
              <a:rPr lang="en-US" altLang="zh-CN"/>
              <a:pPr/>
              <a:t>13</a:t>
            </a:fld>
            <a:endParaRPr lang="en-US" altLang="zh-CN"/>
          </a:p>
        </p:txBody>
      </p:sp>
      <p:sp>
        <p:nvSpPr>
          <p:cNvPr id="144386"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144388" name="Rectangle 4"/>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
        <p:nvSpPr>
          <p:cNvPr id="7" name="Rectangle 3"/>
          <p:cNvSpPr txBox="1">
            <a:spLocks noChangeArrowheads="1"/>
          </p:cNvSpPr>
          <p:nvPr/>
        </p:nvSpPr>
        <p:spPr>
          <a:xfrm>
            <a:off x="231340" y="228142"/>
            <a:ext cx="8229600" cy="1008062"/>
          </a:xfrm>
          <a:prstGeom prst="rect">
            <a:avLst/>
          </a:prstGeom>
        </p:spPr>
        <p:txBody>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kumimoji="1" lang="zh-CN" altLang="en-US" b="1" dirty="0" smtClean="0">
                <a:solidFill>
                  <a:schemeClr val="tx2"/>
                </a:solidFill>
                <a:ea typeface="华文新魏" pitchFamily="2" charset="-122"/>
              </a:rPr>
              <a:t>例子</a:t>
            </a:r>
            <a:r>
              <a:rPr kumimoji="1" lang="en-US" altLang="zh-CN" b="1" dirty="0" smtClean="0">
                <a:solidFill>
                  <a:schemeClr val="tx2"/>
                </a:solidFill>
                <a:ea typeface="华文新魏" pitchFamily="2" charset="-122"/>
              </a:rPr>
              <a:t>3</a:t>
            </a:r>
            <a:r>
              <a:rPr kumimoji="1" lang="zh-CN" altLang="en-US" b="1" dirty="0" smtClean="0">
                <a:solidFill>
                  <a:schemeClr val="tx2"/>
                </a:solidFill>
                <a:ea typeface="华文新魏" pitchFamily="2" charset="-122"/>
              </a:rPr>
              <a:t>：递归删除</a:t>
            </a:r>
            <a:endParaRPr kumimoji="1" lang="zh-CN" altLang="en-US" b="1" dirty="0">
              <a:solidFill>
                <a:schemeClr val="tx2"/>
              </a:solidFill>
              <a:ea typeface="华文新魏" pitchFamily="2" charset="-122"/>
            </a:endParaRPr>
          </a:p>
        </p:txBody>
      </p:sp>
    </p:spTree>
    <p:extLst>
      <p:ext uri="{BB962C8B-B14F-4D97-AF65-F5344CB8AC3E}">
        <p14:creationId xmlns:p14="http://schemas.microsoft.com/office/powerpoint/2010/main" val="9256499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A876D5E-9F8D-44C4-A242-8DE9CA1738A2}" type="slidenum">
              <a:rPr lang="en-US" altLang="zh-CN" smtClean="0">
                <a:latin typeface="Arial" pitchFamily="34" charset="0"/>
              </a:rPr>
              <a:pPr eaLnBrk="1" hangingPunct="1"/>
              <a:t>14</a:t>
            </a:fld>
            <a:endParaRPr lang="en-US" altLang="zh-CN" smtClean="0">
              <a:latin typeface="Arial" pitchFamily="34" charset="0"/>
            </a:endParaRPr>
          </a:p>
        </p:txBody>
      </p:sp>
      <p:sp>
        <p:nvSpPr>
          <p:cNvPr id="113666" name="Rectangle 2"/>
          <p:cNvSpPr>
            <a:spLocks noGrp="1" noRot="1" noChangeArrowheads="1"/>
          </p:cNvSpPr>
          <p:nvPr>
            <p:ph type="title"/>
          </p:nvPr>
        </p:nvSpPr>
        <p:spPr>
          <a:xfrm>
            <a:off x="0" y="0"/>
            <a:ext cx="8686800" cy="914400"/>
          </a:xfrm>
        </p:spPr>
        <p:txBody>
          <a:bodyPr/>
          <a:lstStyle/>
          <a:p>
            <a:pPr eaLnBrk="1" hangingPunct="1">
              <a:defRPr/>
            </a:pPr>
            <a:r>
              <a:rPr lang="en-US" altLang="zh-CN" sz="3200" dirty="0" smtClean="0"/>
              <a:t>4</a:t>
            </a:r>
            <a:r>
              <a:rPr lang="zh-CN" altLang="en-US" sz="3200" b="1" dirty="0" smtClean="0">
                <a:solidFill>
                  <a:schemeClr val="tx1"/>
                </a:solidFill>
              </a:rPr>
              <a:t>、统计二叉树中叶子结点的个数（先序遍历）</a:t>
            </a:r>
          </a:p>
        </p:txBody>
      </p:sp>
      <p:sp>
        <p:nvSpPr>
          <p:cNvPr id="113667" name="Rectangle 3"/>
          <p:cNvSpPr>
            <a:spLocks noGrp="1" noChangeArrowheads="1"/>
          </p:cNvSpPr>
          <p:nvPr>
            <p:ph type="body" idx="1"/>
          </p:nvPr>
        </p:nvSpPr>
        <p:spPr>
          <a:xfrm>
            <a:off x="533400" y="2438400"/>
            <a:ext cx="8229600" cy="4038600"/>
          </a:xfrm>
        </p:spPr>
        <p:txBody>
          <a:bodyPr/>
          <a:lstStyle/>
          <a:p>
            <a:pPr eaLnBrk="1" hangingPunct="1">
              <a:lnSpc>
                <a:spcPct val="90000"/>
              </a:lnSpc>
              <a:defRPr/>
            </a:pPr>
            <a:r>
              <a:rPr lang="en-US" altLang="zh-CN" sz="2800" dirty="0" smtClean="0"/>
              <a:t>void </a:t>
            </a:r>
            <a:r>
              <a:rPr lang="en-US" altLang="zh-CN" sz="2800" dirty="0" err="1" smtClean="0"/>
              <a:t>CountLeaf</a:t>
            </a:r>
            <a:r>
              <a:rPr lang="en-US" altLang="zh-CN" sz="2800" dirty="0" smtClean="0"/>
              <a:t> (</a:t>
            </a:r>
            <a:r>
              <a:rPr lang="en-US" altLang="zh-CN" sz="2800" b="1" dirty="0" err="1" smtClean="0">
                <a:solidFill>
                  <a:schemeClr val="accent3"/>
                </a:solidFill>
              </a:rPr>
              <a:t>BiTree</a:t>
            </a:r>
            <a:r>
              <a:rPr lang="en-US" altLang="zh-CN" sz="2800" b="1" dirty="0" smtClean="0">
                <a:solidFill>
                  <a:schemeClr val="accent3"/>
                </a:solidFill>
              </a:rPr>
              <a:t> T, </a:t>
            </a:r>
            <a:r>
              <a:rPr lang="en-US" altLang="zh-CN" sz="2800" b="1" dirty="0" err="1" smtClean="0">
                <a:solidFill>
                  <a:schemeClr val="accent3"/>
                </a:solidFill>
              </a:rPr>
              <a:t>int</a:t>
            </a:r>
            <a:r>
              <a:rPr lang="en-US" altLang="zh-CN" sz="2800" b="1" dirty="0" smtClean="0">
                <a:solidFill>
                  <a:schemeClr val="accent3"/>
                </a:solidFill>
              </a:rPr>
              <a:t>&amp; count</a:t>
            </a:r>
            <a:r>
              <a:rPr lang="en-US" altLang="zh-CN" sz="2800" dirty="0" smtClean="0"/>
              <a:t>)</a:t>
            </a:r>
            <a:br>
              <a:rPr lang="en-US" altLang="zh-CN" sz="2800" dirty="0" smtClean="0"/>
            </a:br>
            <a:r>
              <a:rPr lang="zh-CN" altLang="en-US" sz="2800" dirty="0" smtClean="0"/>
              <a:t>　</a:t>
            </a:r>
            <a:r>
              <a:rPr lang="en-US" altLang="zh-CN" sz="2800" dirty="0" smtClean="0"/>
              <a:t>{</a:t>
            </a:r>
            <a:r>
              <a:rPr lang="zh-CN" altLang="en-US" sz="2800" dirty="0" smtClean="0"/>
              <a:t>　</a:t>
            </a:r>
            <a:r>
              <a:rPr lang="en-US" altLang="zh-CN" sz="2800" dirty="0" smtClean="0"/>
              <a:t>// </a:t>
            </a:r>
            <a:r>
              <a:rPr lang="zh-CN" altLang="en-US" sz="2800" dirty="0" smtClean="0"/>
              <a:t>先序遍历二叉树，以 </a:t>
            </a:r>
            <a:r>
              <a:rPr lang="en-US" altLang="zh-CN" sz="2800" dirty="0" smtClean="0"/>
              <a:t>count </a:t>
            </a:r>
            <a:r>
              <a:rPr lang="zh-CN" altLang="en-US" sz="2800" dirty="0" smtClean="0"/>
              <a:t>返回二叉树中叶子结点的数目 </a:t>
            </a:r>
            <a:br>
              <a:rPr lang="zh-CN" altLang="en-US" sz="2800" dirty="0" smtClean="0"/>
            </a:br>
            <a:r>
              <a:rPr lang="zh-CN" altLang="en-US" sz="2800" dirty="0" smtClean="0"/>
              <a:t>　　</a:t>
            </a:r>
            <a:r>
              <a:rPr lang="en-US" altLang="zh-CN" sz="2800" dirty="0" smtClean="0"/>
              <a:t>if ( T ) {</a:t>
            </a:r>
            <a:br>
              <a:rPr lang="en-US" altLang="zh-CN" sz="2800" dirty="0" smtClean="0"/>
            </a:br>
            <a:r>
              <a:rPr lang="zh-CN" altLang="en-US" sz="2800" dirty="0" smtClean="0"/>
              <a:t>　　　</a:t>
            </a:r>
            <a:r>
              <a:rPr lang="en-US" altLang="zh-CN" sz="2800" dirty="0" smtClean="0"/>
              <a:t>if ((!T-&gt;</a:t>
            </a:r>
            <a:r>
              <a:rPr lang="en-US" altLang="zh-CN" sz="2800" dirty="0" err="1" smtClean="0"/>
              <a:t>Lchild</a:t>
            </a:r>
            <a:r>
              <a:rPr lang="en-US" altLang="zh-CN" sz="2800" dirty="0" smtClean="0"/>
              <a:t>)&amp;&amp; (!T-&gt;</a:t>
            </a:r>
            <a:r>
              <a:rPr lang="en-US" altLang="zh-CN" sz="2800" dirty="0" err="1" smtClean="0"/>
              <a:t>Rchild</a:t>
            </a:r>
            <a:r>
              <a:rPr lang="en-US" altLang="zh-CN" sz="2800" dirty="0" smtClean="0"/>
              <a:t>))</a:t>
            </a:r>
            <a:br>
              <a:rPr lang="en-US" altLang="zh-CN" sz="2800" dirty="0" smtClean="0"/>
            </a:br>
            <a:r>
              <a:rPr lang="zh-CN" altLang="en-US" sz="2800" dirty="0" smtClean="0"/>
              <a:t>　　　　</a:t>
            </a:r>
            <a:r>
              <a:rPr lang="en-US" altLang="zh-CN" sz="2800" dirty="0" smtClean="0"/>
              <a:t>count++; </a:t>
            </a:r>
            <a:r>
              <a:rPr lang="zh-CN" altLang="en-US" sz="2800" dirty="0" smtClean="0"/>
              <a:t>　　</a:t>
            </a:r>
            <a:r>
              <a:rPr lang="en-US" altLang="zh-CN" sz="2800" dirty="0" smtClean="0"/>
              <a:t>// </a:t>
            </a:r>
            <a:r>
              <a:rPr lang="zh-CN" altLang="en-US" sz="2800" dirty="0" smtClean="0"/>
              <a:t>对叶子结点计数 </a:t>
            </a:r>
            <a:br>
              <a:rPr lang="zh-CN" altLang="en-US" sz="2800" dirty="0" smtClean="0"/>
            </a:br>
            <a:r>
              <a:rPr lang="zh-CN" altLang="en-US" sz="2800" dirty="0" smtClean="0"/>
              <a:t>　　　　</a:t>
            </a:r>
            <a:r>
              <a:rPr lang="en-US" altLang="zh-CN" sz="2800" dirty="0" err="1" smtClean="0">
                <a:solidFill>
                  <a:schemeClr val="accent3"/>
                </a:solidFill>
              </a:rPr>
              <a:t>CountLeaf</a:t>
            </a:r>
            <a:r>
              <a:rPr lang="en-US" altLang="zh-CN" sz="2800" dirty="0" smtClean="0">
                <a:solidFill>
                  <a:schemeClr val="accent3"/>
                </a:solidFill>
              </a:rPr>
              <a:t>( T-&gt;</a:t>
            </a:r>
            <a:r>
              <a:rPr lang="en-US" altLang="zh-CN" sz="2800" dirty="0" err="1" smtClean="0">
                <a:solidFill>
                  <a:schemeClr val="accent3"/>
                </a:solidFill>
              </a:rPr>
              <a:t>Lchild</a:t>
            </a:r>
            <a:r>
              <a:rPr lang="en-US" altLang="zh-CN" sz="2800" dirty="0" smtClean="0">
                <a:solidFill>
                  <a:schemeClr val="accent3"/>
                </a:solidFill>
              </a:rPr>
              <a:t>, count); </a:t>
            </a:r>
            <a:r>
              <a:rPr lang="en-US" altLang="zh-CN" sz="2800" dirty="0" smtClean="0"/>
              <a:t/>
            </a:r>
            <a:br>
              <a:rPr lang="en-US" altLang="zh-CN" sz="2800" dirty="0" smtClean="0"/>
            </a:br>
            <a:r>
              <a:rPr lang="zh-CN" altLang="en-US" sz="2800" dirty="0" smtClean="0"/>
              <a:t>　　　</a:t>
            </a:r>
            <a:r>
              <a:rPr lang="zh-CN" altLang="en-US" sz="2800" dirty="0" smtClean="0">
                <a:solidFill>
                  <a:srgbClr val="66FFFF"/>
                </a:solidFill>
              </a:rPr>
              <a:t>　</a:t>
            </a:r>
            <a:r>
              <a:rPr lang="en-US" altLang="zh-CN" sz="2800" dirty="0" err="1" smtClean="0">
                <a:solidFill>
                  <a:schemeClr val="accent3"/>
                </a:solidFill>
              </a:rPr>
              <a:t>CountLeaf</a:t>
            </a:r>
            <a:r>
              <a:rPr lang="en-US" altLang="zh-CN" sz="2800" dirty="0" smtClean="0">
                <a:solidFill>
                  <a:schemeClr val="accent3"/>
                </a:solidFill>
              </a:rPr>
              <a:t>( T-&gt;</a:t>
            </a:r>
            <a:r>
              <a:rPr lang="en-US" altLang="zh-CN" sz="2800" dirty="0" err="1" smtClean="0">
                <a:solidFill>
                  <a:schemeClr val="accent3"/>
                </a:solidFill>
              </a:rPr>
              <a:t>Rchild</a:t>
            </a:r>
            <a:r>
              <a:rPr lang="en-US" altLang="zh-CN" sz="2800" dirty="0" smtClean="0">
                <a:solidFill>
                  <a:schemeClr val="accent3"/>
                </a:solidFill>
              </a:rPr>
              <a:t>, count); </a:t>
            </a:r>
            <a:br>
              <a:rPr lang="en-US" altLang="zh-CN" sz="2800" dirty="0" smtClean="0">
                <a:solidFill>
                  <a:schemeClr val="accent3"/>
                </a:solidFill>
              </a:rPr>
            </a:br>
            <a:r>
              <a:rPr lang="zh-CN" altLang="en-US" sz="2800" dirty="0" smtClean="0"/>
              <a:t>　　</a:t>
            </a:r>
            <a:r>
              <a:rPr lang="en-US" altLang="zh-CN" sz="2800" dirty="0" smtClean="0"/>
              <a:t>} // if</a:t>
            </a:r>
            <a:br>
              <a:rPr lang="en-US" altLang="zh-CN" sz="2800" dirty="0" smtClean="0"/>
            </a:br>
            <a:r>
              <a:rPr lang="zh-CN" altLang="en-US" sz="2800" dirty="0" smtClean="0"/>
              <a:t>　</a:t>
            </a:r>
            <a:r>
              <a:rPr lang="en-US" altLang="zh-CN" sz="2800" dirty="0" smtClean="0"/>
              <a:t>} // </a:t>
            </a:r>
            <a:r>
              <a:rPr lang="en-US" altLang="zh-CN" sz="2800" dirty="0" err="1" smtClean="0"/>
              <a:t>CountLeaf</a:t>
            </a:r>
            <a:r>
              <a:rPr lang="en-US" altLang="zh-CN" sz="2800" dirty="0" smtClean="0"/>
              <a:t> </a:t>
            </a:r>
          </a:p>
        </p:txBody>
      </p:sp>
      <p:sp>
        <p:nvSpPr>
          <p:cNvPr id="113669" name="Rectangle 5"/>
          <p:cNvSpPr>
            <a:spLocks noChangeArrowheads="1"/>
          </p:cNvSpPr>
          <p:nvPr/>
        </p:nvSpPr>
        <p:spPr bwMode="auto">
          <a:xfrm>
            <a:off x="533400" y="762000"/>
            <a:ext cx="8077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66FF33"/>
                </a:solidFill>
                <a:ea typeface="楷体_GB2312" pitchFamily="49" charset="-122"/>
              </a:rPr>
              <a:t>思路：</a:t>
            </a:r>
            <a:r>
              <a:rPr kumimoji="1" lang="zh-CN" altLang="en-US" sz="3200" b="1" dirty="0">
                <a:ea typeface="楷体_GB2312" pitchFamily="49" charset="-122"/>
              </a:rPr>
              <a:t>输出叶子结点比较简单，用任何一种遍历算法，凡是左右指针均空者，则为叶子，将其统计出来。</a:t>
            </a:r>
          </a:p>
        </p:txBody>
      </p:sp>
    </p:spTree>
    <p:extLst>
      <p:ext uri="{BB962C8B-B14F-4D97-AF65-F5344CB8AC3E}">
        <p14:creationId xmlns:p14="http://schemas.microsoft.com/office/powerpoint/2010/main" val="23567420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113669"/>
                                        </p:tgtEl>
                                        <p:attrNameLst>
                                          <p:attrName>style.visibility</p:attrName>
                                        </p:attrNameLst>
                                      </p:cBhvr>
                                      <p:to>
                                        <p:strVal val="visible"/>
                                      </p:to>
                                    </p:set>
                                    <p:anim calcmode="lin" valueType="num">
                                      <p:cBhvr>
                                        <p:cTn id="7" dur="500" fill="hold"/>
                                        <p:tgtEl>
                                          <p:spTgt spid="113669"/>
                                        </p:tgtEl>
                                        <p:attrNameLst>
                                          <p:attrName>ppt_w</p:attrName>
                                        </p:attrNameLst>
                                      </p:cBhvr>
                                      <p:tavLst>
                                        <p:tav tm="0">
                                          <p:val>
                                            <p:strVal val="#ppt_w*2.5"/>
                                          </p:val>
                                        </p:tav>
                                        <p:tav tm="100000">
                                          <p:val>
                                            <p:strVal val="#ppt_w"/>
                                          </p:val>
                                        </p:tav>
                                      </p:tavLst>
                                    </p:anim>
                                    <p:anim calcmode="lin" valueType="num">
                                      <p:cBhvr>
                                        <p:cTn id="8" dur="500" fill="hold"/>
                                        <p:tgtEl>
                                          <p:spTgt spid="113669"/>
                                        </p:tgtEl>
                                        <p:attrNameLst>
                                          <p:attrName>ppt_h</p:attrName>
                                        </p:attrNameLst>
                                      </p:cBhvr>
                                      <p:tavLst>
                                        <p:tav tm="0">
                                          <p:val>
                                            <p:strVal val="#ppt_h*0.01"/>
                                          </p:val>
                                        </p:tav>
                                        <p:tav tm="100000">
                                          <p:val>
                                            <p:strVal val="#ppt_h"/>
                                          </p:val>
                                        </p:tav>
                                      </p:tavLst>
                                    </p:anim>
                                    <p:anim calcmode="lin" valueType="num">
                                      <p:cBhvr>
                                        <p:cTn id="9" dur="500" fill="hold"/>
                                        <p:tgtEl>
                                          <p:spTgt spid="113669"/>
                                        </p:tgtEl>
                                        <p:attrNameLst>
                                          <p:attrName>ppt_x</p:attrName>
                                        </p:attrNameLst>
                                      </p:cBhvr>
                                      <p:tavLst>
                                        <p:tav tm="0">
                                          <p:val>
                                            <p:strVal val="#ppt_x"/>
                                          </p:val>
                                        </p:tav>
                                        <p:tav tm="100000">
                                          <p:val>
                                            <p:strVal val="#ppt_x"/>
                                          </p:val>
                                        </p:tav>
                                      </p:tavLst>
                                    </p:anim>
                                    <p:anim calcmode="lin" valueType="num">
                                      <p:cBhvr>
                                        <p:cTn id="10" dur="500" fill="hold"/>
                                        <p:tgtEl>
                                          <p:spTgt spid="113669"/>
                                        </p:tgtEl>
                                        <p:attrNameLst>
                                          <p:attrName>ppt_y</p:attrName>
                                        </p:attrNameLst>
                                      </p:cBhvr>
                                      <p:tavLst>
                                        <p:tav tm="0">
                                          <p:val>
                                            <p:strVal val="#ppt_h+1"/>
                                          </p:val>
                                        </p:tav>
                                        <p:tav tm="100000">
                                          <p:val>
                                            <p:strVal val="#ppt_y"/>
                                          </p:val>
                                        </p:tav>
                                      </p:tavLst>
                                    </p:anim>
                                    <p:animEffect transition="in" filter="fade">
                                      <p:cBhvr>
                                        <p:cTn id="11" dur="500"/>
                                        <p:tgtEl>
                                          <p:spTgt spid="1136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8" presetClass="entr" presetSubtype="0" accel="50000" fill="hold" grpId="0" nodeType="clickEffect">
                                  <p:stCondLst>
                                    <p:cond delay="0"/>
                                  </p:stCondLst>
                                  <p:childTnLst>
                                    <p:set>
                                      <p:cBhvr>
                                        <p:cTn id="15" dur="1" fill="hold">
                                          <p:stCondLst>
                                            <p:cond delay="0"/>
                                          </p:stCondLst>
                                        </p:cTn>
                                        <p:tgtEl>
                                          <p:spTgt spid="113667">
                                            <p:txEl>
                                              <p:pRg st="0" end="0"/>
                                            </p:txEl>
                                          </p:spTgt>
                                        </p:tgtEl>
                                        <p:attrNameLst>
                                          <p:attrName>style.visibility</p:attrName>
                                        </p:attrNameLst>
                                      </p:cBhvr>
                                      <p:to>
                                        <p:strVal val="visible"/>
                                      </p:to>
                                    </p:set>
                                    <p:anim calcmode="lin" valueType="num">
                                      <p:cBhvr>
                                        <p:cTn id="16" dur="1000" fill="hold"/>
                                        <p:tgtEl>
                                          <p:spTgt spid="113667">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7" dur="1000" fill="hold"/>
                                        <p:tgtEl>
                                          <p:spTgt spid="113667">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8" dur="1000" fill="hold"/>
                                        <p:tgtEl>
                                          <p:spTgt spid="113667">
                                            <p:txEl>
                                              <p:pRg st="0" end="0"/>
                                            </p:txEl>
                                          </p:spTgt>
                                        </p:tgtEl>
                                        <p:attrNameLst>
                                          <p:attrName>ppt_y</p:attrName>
                                        </p:attrNameLst>
                                      </p:cBhvr>
                                      <p:tavLst>
                                        <p:tav tm="0">
                                          <p:val>
                                            <p:strVal val="#ppt_y"/>
                                          </p:val>
                                        </p:tav>
                                        <p:tav tm="100000">
                                          <p:val>
                                            <p:strVal val="#ppt_y"/>
                                          </p:val>
                                        </p:tav>
                                      </p:tavLst>
                                    </p:anim>
                                    <p:animEffect transition="in" filter="fade">
                                      <p:cBhvr>
                                        <p:cTn id="19" dur="1000"/>
                                        <p:tgtEl>
                                          <p:spTgt spid="1136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P spid="1136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B5DCFB2-F55E-4781-9B26-5CE30A6E7640}" type="slidenum">
              <a:rPr lang="en-US" altLang="zh-CN"/>
              <a:pPr/>
              <a:t>15</a:t>
            </a:fld>
            <a:endParaRPr lang="en-US" altLang="zh-CN"/>
          </a:p>
        </p:txBody>
      </p:sp>
      <p:sp>
        <p:nvSpPr>
          <p:cNvPr id="163843" name="Text Box 3"/>
          <p:cNvSpPr txBox="1">
            <a:spLocks noChangeArrowheads="1"/>
          </p:cNvSpPr>
          <p:nvPr/>
        </p:nvSpPr>
        <p:spPr bwMode="auto">
          <a:xfrm>
            <a:off x="677863" y="1401763"/>
            <a:ext cx="78549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b="1" dirty="0">
                <a:latin typeface="Times New Roman" pitchFamily="18" charset="0"/>
                <a:ea typeface="隶书" pitchFamily="49" charset="-122"/>
              </a:rPr>
              <a:t>template &lt;class </a:t>
            </a:r>
            <a:r>
              <a:rPr kumimoji="1" lang="en-US" altLang="zh-CN" sz="2800" dirty="0">
                <a:latin typeface="Times New Roman" pitchFamily="18" charset="0"/>
                <a:ea typeface="隶书" pitchFamily="49" charset="-122"/>
              </a:rPr>
              <a:t>T</a:t>
            </a:r>
            <a:r>
              <a:rPr kumimoji="1" lang="en-US" altLang="zh-CN" sz="2800" b="1" dirty="0">
                <a:latin typeface="Times New Roman" pitchFamily="18" charset="0"/>
                <a:ea typeface="隶书" pitchFamily="49" charset="-122"/>
              </a:rPr>
              <a:t>&gt;</a:t>
            </a:r>
          </a:p>
          <a:p>
            <a:pPr>
              <a:lnSpc>
                <a:spcPct val="110000"/>
              </a:lnSpc>
            </a:pPr>
            <a:r>
              <a:rPr kumimoji="1" lang="en-US" altLang="zh-CN" sz="2800" b="1" dirty="0" err="1">
                <a:latin typeface="Times New Roman" pitchFamily="18" charset="0"/>
                <a:ea typeface="隶书" pitchFamily="49" charset="-122"/>
              </a:rPr>
              <a:t>int</a:t>
            </a:r>
            <a:r>
              <a:rPr kumimoji="1" lang="en-US" altLang="zh-CN" sz="2800" b="1"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BinaryTree</a:t>
            </a:r>
            <a:r>
              <a:rPr kumimoji="1" lang="en-US" altLang="zh-CN" sz="2800" b="1" dirty="0">
                <a:latin typeface="Times New Roman" pitchFamily="18" charset="0"/>
                <a:ea typeface="隶书" pitchFamily="49" charset="-122"/>
              </a:rPr>
              <a:t>&lt;</a:t>
            </a:r>
            <a:r>
              <a:rPr kumimoji="1" lang="en-US" altLang="zh-CN" sz="2800" dirty="0">
                <a:latin typeface="Times New Roman" pitchFamily="18" charset="0"/>
                <a:ea typeface="隶书" pitchFamily="49" charset="-122"/>
              </a:rPr>
              <a:t>T</a:t>
            </a:r>
            <a:r>
              <a:rPr kumimoji="1" lang="en-US" altLang="zh-CN" sz="2800" b="1" dirty="0">
                <a:latin typeface="Times New Roman" pitchFamily="18" charset="0"/>
                <a:ea typeface="隶书" pitchFamily="49" charset="-122"/>
              </a:rPr>
              <a:t>&gt;::</a:t>
            </a:r>
            <a:r>
              <a:rPr kumimoji="1" lang="en-US" altLang="zh-CN" sz="2800" dirty="0">
                <a:latin typeface="Times New Roman" pitchFamily="18" charset="0"/>
                <a:ea typeface="隶书" pitchFamily="49" charset="-122"/>
              </a:rPr>
              <a:t>Size (</a:t>
            </a:r>
            <a:r>
              <a:rPr kumimoji="1" lang="en-US" altLang="zh-CN" sz="2800" dirty="0" err="1">
                <a:latin typeface="Times New Roman" pitchFamily="18" charset="0"/>
                <a:ea typeface="隶书" pitchFamily="49" charset="-122"/>
              </a:rPr>
              <a:t>BinTreeNode</a:t>
            </a:r>
            <a:r>
              <a:rPr kumimoji="1" lang="en-US" altLang="zh-CN" sz="2800" b="1" dirty="0">
                <a:latin typeface="Times New Roman" pitchFamily="18" charset="0"/>
                <a:ea typeface="隶书" pitchFamily="49" charset="-122"/>
              </a:rPr>
              <a:t>&lt;</a:t>
            </a:r>
            <a:r>
              <a:rPr kumimoji="1" lang="en-US" altLang="zh-CN" sz="2800" dirty="0">
                <a:latin typeface="Times New Roman" pitchFamily="18" charset="0"/>
                <a:ea typeface="隶书" pitchFamily="49" charset="-122"/>
              </a:rPr>
              <a:t>T</a:t>
            </a:r>
            <a:r>
              <a:rPr kumimoji="1" lang="en-US" altLang="zh-CN" sz="2800" b="1" dirty="0">
                <a:latin typeface="Times New Roman" pitchFamily="18" charset="0"/>
                <a:ea typeface="隶书" pitchFamily="49" charset="-122"/>
              </a:rPr>
              <a:t>&gt; *  </a:t>
            </a:r>
          </a:p>
          <a:p>
            <a:pPr>
              <a:lnSpc>
                <a:spcPct val="110000"/>
              </a:lnSpc>
            </a:pPr>
            <a:r>
              <a:rPr kumimoji="1" lang="en-US" altLang="zh-CN" sz="2800" b="1"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subTree</a:t>
            </a:r>
            <a:r>
              <a:rPr kumimoji="1" lang="en-US" altLang="zh-CN" sz="2800" dirty="0">
                <a:latin typeface="Times New Roman" pitchFamily="18" charset="0"/>
                <a:ea typeface="隶书" pitchFamily="49" charset="-122"/>
              </a:rPr>
              <a:t>)</a:t>
            </a:r>
            <a:r>
              <a:rPr kumimoji="1" lang="en-US" altLang="zh-CN" sz="2800" b="1"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const</a:t>
            </a:r>
            <a:r>
              <a:rPr kumimoji="1" lang="en-US" altLang="zh-CN" sz="2800" b="1" dirty="0">
                <a:latin typeface="Times New Roman" pitchFamily="18" charset="0"/>
                <a:ea typeface="隶书" pitchFamily="49" charset="-122"/>
              </a:rPr>
              <a:t> {</a:t>
            </a:r>
          </a:p>
          <a:p>
            <a:pPr>
              <a:lnSpc>
                <a:spcPct val="110000"/>
              </a:lnSpc>
            </a:pP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私有函数：利用二叉树后序遍历算法计算二叉</a:t>
            </a:r>
          </a:p>
          <a:p>
            <a:pPr>
              <a:lnSpc>
                <a:spcPct val="110000"/>
              </a:lnSpc>
            </a:pP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树的结点个数</a:t>
            </a:r>
          </a:p>
          <a:p>
            <a:pPr>
              <a:lnSpc>
                <a:spcPct val="110000"/>
              </a:lnSpc>
            </a:pPr>
            <a:r>
              <a:rPr kumimoji="1" lang="zh-CN" altLang="en-US" sz="2800" b="1"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if </a:t>
            </a:r>
            <a:r>
              <a:rPr kumimoji="1" lang="en-US" altLang="zh-CN" sz="2800" dirty="0">
                <a:latin typeface="Times New Roman" pitchFamily="18" charset="0"/>
                <a:ea typeface="隶书" pitchFamily="49" charset="-122"/>
              </a:rPr>
              <a:t>(</a:t>
            </a:r>
            <a:r>
              <a:rPr kumimoji="1" lang="en-US" altLang="zh-CN" sz="2800" dirty="0" err="1">
                <a:latin typeface="Times New Roman" pitchFamily="18" charset="0"/>
                <a:ea typeface="隶书" pitchFamily="49" charset="-122"/>
              </a:rPr>
              <a:t>subTree</a:t>
            </a:r>
            <a:r>
              <a:rPr kumimoji="1" lang="en-US" altLang="zh-CN" sz="2800" i="1" dirty="0">
                <a:latin typeface="Times New Roman" pitchFamily="18" charset="0"/>
                <a:ea typeface="隶书" pitchFamily="49" charset="-122"/>
              </a:rPr>
              <a:t> == </a:t>
            </a:r>
            <a:r>
              <a:rPr kumimoji="1" lang="en-US" altLang="zh-CN" sz="2800" dirty="0">
                <a:latin typeface="Times New Roman" pitchFamily="18" charset="0"/>
                <a:ea typeface="隶书" pitchFamily="49" charset="-122"/>
              </a:rPr>
              <a:t>NULL)</a:t>
            </a:r>
            <a:r>
              <a:rPr kumimoji="1" lang="en-US" altLang="zh-CN" sz="2800" b="1" dirty="0">
                <a:latin typeface="Times New Roman" pitchFamily="18" charset="0"/>
                <a:ea typeface="隶书" pitchFamily="49" charset="-122"/>
              </a:rPr>
              <a:t> return </a:t>
            </a:r>
            <a:r>
              <a:rPr kumimoji="1" lang="en-US" altLang="zh-CN" sz="2800" dirty="0">
                <a:latin typeface="Times New Roman" pitchFamily="18" charset="0"/>
                <a:ea typeface="隶书" pitchFamily="49" charset="-122"/>
              </a:rPr>
              <a:t>0</a:t>
            </a:r>
            <a:r>
              <a:rPr kumimoji="1" lang="en-US" altLang="zh-CN" sz="2800" b="1" dirty="0">
                <a:latin typeface="Times New Roman" pitchFamily="18" charset="0"/>
                <a:ea typeface="隶书" pitchFamily="49" charset="-122"/>
              </a:rPr>
              <a:t>;	       //</a:t>
            </a:r>
            <a:r>
              <a:rPr kumimoji="1" lang="zh-CN" altLang="en-US" sz="2800" b="1" dirty="0">
                <a:latin typeface="Times New Roman" pitchFamily="18" charset="0"/>
                <a:ea typeface="隶书" pitchFamily="49" charset="-122"/>
              </a:rPr>
              <a:t>空树</a:t>
            </a:r>
          </a:p>
          <a:p>
            <a:pPr>
              <a:lnSpc>
                <a:spcPct val="110000"/>
              </a:lnSpc>
            </a:pPr>
            <a:r>
              <a:rPr kumimoji="1" lang="zh-CN" altLang="en-US" sz="2800" b="1"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else return </a:t>
            </a:r>
            <a:r>
              <a:rPr kumimoji="1" lang="en-US" altLang="zh-CN" sz="2800" dirty="0">
                <a:latin typeface="Times New Roman" pitchFamily="18" charset="0"/>
                <a:ea typeface="隶书" pitchFamily="49" charset="-122"/>
              </a:rPr>
              <a:t>1+Size (</a:t>
            </a:r>
            <a:r>
              <a:rPr kumimoji="1" lang="en-US" altLang="zh-CN" sz="2800" dirty="0" err="1">
                <a:latin typeface="Times New Roman" pitchFamily="18" charset="0"/>
                <a:ea typeface="隶书" pitchFamily="49" charset="-122"/>
              </a:rPr>
              <a:t>subTree</a:t>
            </a:r>
            <a:r>
              <a:rPr kumimoji="1" lang="en-US" altLang="zh-CN" sz="2800" dirty="0">
                <a:latin typeface="楷体_GB2312" pitchFamily="49" charset="-122"/>
                <a:ea typeface="楷体_GB2312" pitchFamily="49" charset="-122"/>
              </a:rPr>
              <a:t>-&gt;</a:t>
            </a:r>
            <a:r>
              <a:rPr kumimoji="1" lang="en-US" altLang="zh-CN" sz="2800" dirty="0" err="1">
                <a:latin typeface="Times New Roman" pitchFamily="18" charset="0"/>
                <a:ea typeface="隶书" pitchFamily="49" charset="-122"/>
              </a:rPr>
              <a:t>leftChild</a:t>
            </a:r>
            <a:r>
              <a:rPr kumimoji="1" lang="en-US" altLang="zh-CN" sz="2800" dirty="0">
                <a:latin typeface="Times New Roman" pitchFamily="18" charset="0"/>
                <a:ea typeface="隶书" pitchFamily="49" charset="-122"/>
              </a:rPr>
              <a:t>)</a:t>
            </a:r>
            <a:r>
              <a:rPr kumimoji="1" lang="en-US" altLang="zh-CN" sz="2800" b="1" dirty="0">
                <a:latin typeface="Times New Roman" pitchFamily="18" charset="0"/>
                <a:ea typeface="隶书" pitchFamily="49" charset="-122"/>
              </a:rPr>
              <a:t> </a:t>
            </a:r>
          </a:p>
          <a:p>
            <a:pPr>
              <a:lnSpc>
                <a:spcPct val="110000"/>
              </a:lnSpc>
            </a:pP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Size (</a:t>
            </a:r>
            <a:r>
              <a:rPr kumimoji="1" lang="en-US" altLang="zh-CN" sz="2800" dirty="0" err="1">
                <a:latin typeface="Times New Roman" pitchFamily="18" charset="0"/>
                <a:ea typeface="隶书" pitchFamily="49" charset="-122"/>
              </a:rPr>
              <a:t>subTree</a:t>
            </a:r>
            <a:r>
              <a:rPr kumimoji="1" lang="en-US" altLang="zh-CN" sz="2800" dirty="0">
                <a:latin typeface="楷体_GB2312" pitchFamily="49" charset="-122"/>
                <a:ea typeface="楷体_GB2312" pitchFamily="49" charset="-122"/>
              </a:rPr>
              <a:t>-&gt;</a:t>
            </a:r>
            <a:r>
              <a:rPr kumimoji="1" lang="en-US" altLang="zh-CN" sz="2800" dirty="0" err="1">
                <a:latin typeface="Times New Roman" pitchFamily="18" charset="0"/>
                <a:ea typeface="隶书" pitchFamily="49" charset="-122"/>
              </a:rPr>
              <a:t>rightChild</a:t>
            </a:r>
            <a:r>
              <a:rPr kumimoji="1" lang="en-US" altLang="zh-CN" sz="2800" dirty="0">
                <a:latin typeface="Times New Roman" pitchFamily="18" charset="0"/>
                <a:ea typeface="隶书" pitchFamily="49" charset="-122"/>
              </a:rPr>
              <a:t>)</a:t>
            </a:r>
            <a:r>
              <a:rPr kumimoji="1" lang="en-US" altLang="zh-CN" sz="2800" b="1" dirty="0">
                <a:latin typeface="Times New Roman" pitchFamily="18" charset="0"/>
                <a:ea typeface="隶书" pitchFamily="49" charset="-122"/>
              </a:rPr>
              <a:t>;</a:t>
            </a:r>
          </a:p>
          <a:p>
            <a:pPr>
              <a:lnSpc>
                <a:spcPct val="110000"/>
              </a:lnSpc>
            </a:pPr>
            <a:r>
              <a:rPr kumimoji="1" lang="en-US" altLang="zh-CN" sz="2800" b="1" dirty="0">
                <a:latin typeface="Times New Roman" pitchFamily="18" charset="0"/>
                <a:ea typeface="隶书" pitchFamily="49" charset="-122"/>
              </a:rPr>
              <a:t>};</a:t>
            </a:r>
          </a:p>
        </p:txBody>
      </p:sp>
    </p:spTree>
    <p:extLst>
      <p:ext uri="{BB962C8B-B14F-4D97-AF65-F5344CB8AC3E}">
        <p14:creationId xmlns:p14="http://schemas.microsoft.com/office/powerpoint/2010/main" val="35230221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树算法的处理</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通过遍历所有节点进行处理</a:t>
            </a:r>
            <a:endParaRPr lang="en-US" altLang="zh-CN" dirty="0" smtClean="0"/>
          </a:p>
          <a:p>
            <a:endParaRPr lang="en-US" altLang="zh-CN" dirty="0"/>
          </a:p>
          <a:p>
            <a:r>
              <a:rPr lang="en-US" altLang="zh-CN" dirty="0" smtClean="0"/>
              <a:t>2 </a:t>
            </a:r>
            <a:r>
              <a:rPr lang="zh-CN" altLang="en-US" dirty="0" smtClean="0"/>
              <a:t>通过递归思想进行处理</a:t>
            </a:r>
            <a:endParaRPr lang="en-US" altLang="zh-CN" dirty="0" smtClean="0"/>
          </a:p>
          <a:p>
            <a:pPr lvl="1"/>
            <a:r>
              <a:rPr lang="zh-CN" altLang="en-US" dirty="0" smtClean="0"/>
              <a:t>处理左子树、然后右子树，最后自身</a:t>
            </a:r>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16</a:t>
            </a:fld>
            <a:endParaRPr lang="en-US" altLang="zh-CN"/>
          </a:p>
        </p:txBody>
      </p:sp>
    </p:spTree>
    <p:extLst>
      <p:ext uri="{BB962C8B-B14F-4D97-AF65-F5344CB8AC3E}">
        <p14:creationId xmlns:p14="http://schemas.microsoft.com/office/powerpoint/2010/main" val="79046558"/>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05D6507-0C4A-4D6C-82AD-69FADB905914}" type="slidenum">
              <a:rPr lang="en-US" altLang="zh-CN" smtClean="0">
                <a:latin typeface="Arial" pitchFamily="34" charset="0"/>
              </a:rPr>
              <a:pPr eaLnBrk="1" hangingPunct="1"/>
              <a:t>17</a:t>
            </a:fld>
            <a:endParaRPr lang="en-US" altLang="zh-CN" smtClean="0">
              <a:latin typeface="Arial" pitchFamily="34" charset="0"/>
            </a:endParaRPr>
          </a:p>
        </p:txBody>
      </p:sp>
      <p:sp>
        <p:nvSpPr>
          <p:cNvPr id="114690" name="Rectangle 2"/>
          <p:cNvSpPr>
            <a:spLocks noGrp="1" noRot="1" noChangeArrowheads="1"/>
          </p:cNvSpPr>
          <p:nvPr>
            <p:ph type="title"/>
          </p:nvPr>
        </p:nvSpPr>
        <p:spPr>
          <a:xfrm>
            <a:off x="228600" y="274638"/>
            <a:ext cx="8915400" cy="1143000"/>
          </a:xfrm>
        </p:spPr>
        <p:txBody>
          <a:bodyPr/>
          <a:lstStyle/>
          <a:p>
            <a:pPr eaLnBrk="1" hangingPunct="1">
              <a:defRPr/>
            </a:pPr>
            <a:r>
              <a:rPr lang="en-US" altLang="zh-CN" sz="4000" dirty="0" smtClean="0"/>
              <a:t>2</a:t>
            </a:r>
            <a:r>
              <a:rPr lang="zh-CN" altLang="en-US" sz="4000" dirty="0" smtClean="0"/>
              <a:t>、求二叉树的深度（先、后序遍历）</a:t>
            </a:r>
          </a:p>
        </p:txBody>
      </p:sp>
      <p:sp>
        <p:nvSpPr>
          <p:cNvPr id="114691" name="Rectangle 3"/>
          <p:cNvSpPr>
            <a:spLocks noGrp="1" noChangeArrowheads="1"/>
          </p:cNvSpPr>
          <p:nvPr>
            <p:ph type="body" idx="1"/>
          </p:nvPr>
        </p:nvSpPr>
        <p:spPr>
          <a:xfrm>
            <a:off x="457200" y="1600200"/>
            <a:ext cx="8458200" cy="3810000"/>
          </a:xfrm>
        </p:spPr>
        <p:txBody>
          <a:bodyPr/>
          <a:lstStyle/>
          <a:p>
            <a:pPr eaLnBrk="1" hangingPunct="1">
              <a:lnSpc>
                <a:spcPct val="90000"/>
              </a:lnSpc>
              <a:defRPr/>
            </a:pPr>
            <a:r>
              <a:rPr lang="zh-CN" altLang="en-US" smtClean="0"/>
              <a:t>树的深度为树中叶子结点所在层次的最大值。</a:t>
            </a:r>
          </a:p>
          <a:p>
            <a:pPr eaLnBrk="1" hangingPunct="1">
              <a:lnSpc>
                <a:spcPct val="90000"/>
              </a:lnSpc>
              <a:defRPr/>
            </a:pPr>
            <a:r>
              <a:rPr lang="zh-CN" altLang="en-US" smtClean="0"/>
              <a:t>而结点的层次需从根结点起递推，根结点为第一层的结点，第 </a:t>
            </a:r>
            <a:r>
              <a:rPr lang="en-US" altLang="zh-CN" smtClean="0"/>
              <a:t>k </a:t>
            </a:r>
            <a:r>
              <a:rPr lang="zh-CN" altLang="en-US" smtClean="0"/>
              <a:t>层结点的子树根在第 </a:t>
            </a:r>
            <a:r>
              <a:rPr lang="en-US" altLang="zh-CN" smtClean="0"/>
              <a:t>k+1 </a:t>
            </a:r>
            <a:r>
              <a:rPr lang="zh-CN" altLang="en-US" smtClean="0"/>
              <a:t>层。</a:t>
            </a:r>
          </a:p>
          <a:p>
            <a:pPr eaLnBrk="1" hangingPunct="1">
              <a:lnSpc>
                <a:spcPct val="90000"/>
              </a:lnSpc>
              <a:defRPr/>
            </a:pPr>
            <a:r>
              <a:rPr lang="zh-CN" altLang="en-US" smtClean="0"/>
              <a:t>由此需要在先序遍历二叉树的过程中求每个结点的层次数，并将其中的最大值设为二叉树的深度。</a:t>
            </a:r>
            <a:br>
              <a:rPr lang="zh-CN" altLang="en-US" smtClean="0"/>
            </a:br>
            <a:endParaRPr lang="zh-CN" altLang="en-US" smtClean="0"/>
          </a:p>
        </p:txBody>
      </p:sp>
      <p:sp>
        <p:nvSpPr>
          <p:cNvPr id="67589" name="Rectangle 5"/>
          <p:cNvSpPr>
            <a:spLocks noChangeArrowheads="1"/>
          </p:cNvSpPr>
          <p:nvPr/>
        </p:nvSpPr>
        <p:spPr bwMode="auto">
          <a:xfrm>
            <a:off x="1143000" y="5410200"/>
            <a:ext cx="7010400" cy="914400"/>
          </a:xfrm>
          <a:prstGeom prst="rect">
            <a:avLst/>
          </a:prstGeom>
          <a:solidFill>
            <a:schemeClr val="bg1"/>
          </a:solidFill>
          <a:ln w="9525">
            <a:solidFill>
              <a:schemeClr val="tx1"/>
            </a:solidFill>
            <a:miter lim="800000"/>
            <a:headEnd/>
            <a:tailEnd/>
          </a:ln>
          <a:effectLst/>
          <a:extLst/>
        </p:spPr>
        <p:txBody>
          <a:bodyPr wrap="none" anchor="ctr"/>
          <a:lstStyle/>
          <a:p>
            <a:pPr algn="ctr"/>
            <a:r>
              <a:rPr lang="zh-CN" altLang="en-US" sz="3600" b="1">
                <a:solidFill>
                  <a:srgbClr val="FA320A"/>
                </a:solidFill>
              </a:rPr>
              <a:t>为什么需要遍历？不遍历行不行？</a:t>
            </a:r>
          </a:p>
        </p:txBody>
      </p:sp>
    </p:spTree>
    <p:extLst>
      <p:ext uri="{BB962C8B-B14F-4D97-AF65-F5344CB8AC3E}">
        <p14:creationId xmlns:p14="http://schemas.microsoft.com/office/powerpoint/2010/main" val="17122850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1000" fill="hold"/>
                                        <p:tgtEl>
                                          <p:spTgt spid="11469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1469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1469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469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anim calcmode="lin" valueType="num">
                                      <p:cBhvr>
                                        <p:cTn id="14" dur="1000" fill="hold"/>
                                        <p:tgtEl>
                                          <p:spTgt spid="114691">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114691">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11469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1469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anim calcmode="lin" valueType="num">
                                      <p:cBhvr>
                                        <p:cTn id="21" dur="1000" fill="hold"/>
                                        <p:tgtEl>
                                          <p:spTgt spid="114691">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114691">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11469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1469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CD3EA73-0A5B-4232-8735-B72BBAF329AE}" type="slidenum">
              <a:rPr lang="en-US" altLang="zh-CN" smtClean="0">
                <a:latin typeface="Arial" pitchFamily="34" charset="0"/>
              </a:rPr>
              <a:pPr eaLnBrk="1" hangingPunct="1"/>
              <a:t>18</a:t>
            </a:fld>
            <a:endParaRPr lang="en-US" altLang="zh-CN" smtClean="0">
              <a:latin typeface="Arial" pitchFamily="34" charset="0"/>
            </a:endParaRPr>
          </a:p>
        </p:txBody>
      </p:sp>
      <p:sp>
        <p:nvSpPr>
          <p:cNvPr id="210947" name="Rectangle 3"/>
          <p:cNvSpPr>
            <a:spLocks noGrp="1" noChangeArrowheads="1"/>
          </p:cNvSpPr>
          <p:nvPr>
            <p:ph type="body" idx="1"/>
          </p:nvPr>
        </p:nvSpPr>
        <p:spPr>
          <a:xfrm>
            <a:off x="152400" y="457200"/>
            <a:ext cx="8839200" cy="5943600"/>
          </a:xfrm>
        </p:spPr>
        <p:txBody>
          <a:bodyPr/>
          <a:lstStyle/>
          <a:p>
            <a:pPr eaLnBrk="1" hangingPunct="1">
              <a:lnSpc>
                <a:spcPct val="120000"/>
              </a:lnSpc>
              <a:defRPr/>
            </a:pPr>
            <a:r>
              <a:rPr lang="en-US" altLang="zh-CN" sz="2800" dirty="0" smtClean="0"/>
              <a:t>void </a:t>
            </a:r>
            <a:r>
              <a:rPr lang="en-US" altLang="zh-CN" sz="2800" dirty="0" err="1" smtClean="0"/>
              <a:t>BiTreeDepth</a:t>
            </a:r>
            <a:r>
              <a:rPr lang="en-US" altLang="zh-CN" sz="2800" dirty="0" smtClean="0"/>
              <a:t>(</a:t>
            </a:r>
            <a:r>
              <a:rPr lang="en-US" altLang="zh-CN" sz="2800" dirty="0" err="1" smtClean="0"/>
              <a:t>BiTree</a:t>
            </a:r>
            <a:r>
              <a:rPr lang="en-US" altLang="zh-CN" sz="2800" dirty="0" smtClean="0"/>
              <a:t> T, </a:t>
            </a:r>
            <a:r>
              <a:rPr lang="en-US" altLang="zh-CN" sz="2800" dirty="0" err="1" smtClean="0"/>
              <a:t>int</a:t>
            </a:r>
            <a:r>
              <a:rPr lang="en-US" altLang="zh-CN" sz="2800" dirty="0" smtClean="0"/>
              <a:t> level, </a:t>
            </a:r>
            <a:r>
              <a:rPr lang="en-US" altLang="zh-CN" sz="2800" dirty="0" err="1" smtClean="0"/>
              <a:t>int</a:t>
            </a:r>
            <a:r>
              <a:rPr lang="en-US" altLang="zh-CN" sz="2800" dirty="0" smtClean="0"/>
              <a:t> &amp;depth)</a:t>
            </a:r>
          </a:p>
          <a:p>
            <a:pPr eaLnBrk="1" hangingPunct="1">
              <a:lnSpc>
                <a:spcPct val="120000"/>
              </a:lnSpc>
              <a:defRPr/>
            </a:pPr>
            <a:r>
              <a:rPr lang="en-US" altLang="zh-CN" sz="2800" dirty="0" smtClean="0"/>
              <a:t>{// T</a:t>
            </a:r>
            <a:r>
              <a:rPr lang="zh-CN" altLang="en-US" sz="2800" dirty="0" smtClean="0"/>
              <a:t>指向二叉树的根，</a:t>
            </a:r>
            <a:r>
              <a:rPr lang="en-US" altLang="zh-CN" sz="2800" dirty="0" smtClean="0"/>
              <a:t>level </a:t>
            </a:r>
            <a:r>
              <a:rPr lang="zh-CN" altLang="en-US" sz="2800" dirty="0" smtClean="0"/>
              <a:t>为 </a:t>
            </a:r>
            <a:r>
              <a:rPr lang="en-US" altLang="zh-CN" sz="2800" dirty="0" smtClean="0"/>
              <a:t>T </a:t>
            </a:r>
            <a:r>
              <a:rPr lang="zh-CN" altLang="en-US" sz="2800" dirty="0" smtClean="0"/>
              <a:t>所指结点所在层次， 其初值为</a:t>
            </a:r>
            <a:r>
              <a:rPr lang="en-US" altLang="zh-CN" sz="2800" dirty="0" smtClean="0"/>
              <a:t>1</a:t>
            </a:r>
            <a:r>
              <a:rPr lang="zh-CN" altLang="en-US" sz="2800" dirty="0" smtClean="0"/>
              <a:t>，</a:t>
            </a:r>
            <a:r>
              <a:rPr lang="en-US" altLang="zh-CN" sz="2800" dirty="0" smtClean="0"/>
              <a:t>depth </a:t>
            </a:r>
            <a:r>
              <a:rPr lang="zh-CN" altLang="en-US" sz="2800" dirty="0" smtClean="0"/>
              <a:t>为当前求得的最大层次</a:t>
            </a:r>
            <a:r>
              <a:rPr lang="en-US" altLang="zh-CN" sz="2800" dirty="0" smtClean="0"/>
              <a:t>,</a:t>
            </a:r>
            <a:r>
              <a:rPr lang="zh-CN" altLang="en-US" sz="2800" dirty="0" smtClean="0"/>
              <a:t>其初值为</a:t>
            </a:r>
            <a:r>
              <a:rPr lang="en-US" altLang="zh-CN" sz="2800" dirty="0" smtClean="0"/>
              <a:t>0</a:t>
            </a:r>
            <a:r>
              <a:rPr lang="zh-CN" altLang="en-US" sz="2800" dirty="0" smtClean="0"/>
              <a:t>，先序遍历</a:t>
            </a:r>
            <a:br>
              <a:rPr lang="zh-CN" altLang="en-US" sz="2800" dirty="0" smtClean="0"/>
            </a:br>
            <a:r>
              <a:rPr lang="en-US" altLang="zh-CN" dirty="0" smtClean="0"/>
              <a:t>if (T){</a:t>
            </a:r>
            <a:br>
              <a:rPr lang="en-US" altLang="zh-CN" dirty="0" smtClean="0"/>
            </a:br>
            <a:r>
              <a:rPr lang="zh-CN" altLang="en-US" dirty="0" smtClean="0">
                <a:solidFill>
                  <a:srgbClr val="FFFF00"/>
                </a:solidFill>
              </a:rPr>
              <a:t>　</a:t>
            </a:r>
            <a:r>
              <a:rPr lang="en-US" altLang="zh-CN" dirty="0" smtClean="0">
                <a:solidFill>
                  <a:schemeClr val="accent3"/>
                </a:solidFill>
              </a:rPr>
              <a:t>if (level&gt;depth) depth=level; </a:t>
            </a:r>
            <a:br>
              <a:rPr lang="en-US" altLang="zh-CN" dirty="0" smtClean="0">
                <a:solidFill>
                  <a:schemeClr val="accent3"/>
                </a:solidFill>
              </a:rPr>
            </a:br>
            <a:r>
              <a:rPr lang="zh-CN" altLang="en-US" dirty="0" smtClean="0">
                <a:solidFill>
                  <a:schemeClr val="accent3"/>
                </a:solidFill>
              </a:rPr>
              <a:t>　</a:t>
            </a:r>
            <a:r>
              <a:rPr lang="en-US" altLang="zh-CN" dirty="0" err="1" smtClean="0">
                <a:solidFill>
                  <a:schemeClr val="accent3"/>
                </a:solidFill>
              </a:rPr>
              <a:t>BiTreeDepth</a:t>
            </a:r>
            <a:r>
              <a:rPr lang="en-US" altLang="zh-CN" dirty="0" smtClean="0">
                <a:solidFill>
                  <a:schemeClr val="accent3"/>
                </a:solidFill>
              </a:rPr>
              <a:t>(T-&gt;</a:t>
            </a:r>
            <a:r>
              <a:rPr lang="en-US" altLang="zh-CN" dirty="0" err="1" smtClean="0">
                <a:solidFill>
                  <a:schemeClr val="accent3"/>
                </a:solidFill>
              </a:rPr>
              <a:t>Lchild</a:t>
            </a:r>
            <a:r>
              <a:rPr lang="en-US" altLang="zh-CN" dirty="0" smtClean="0">
                <a:solidFill>
                  <a:schemeClr val="accent3"/>
                </a:solidFill>
              </a:rPr>
              <a:t>, level+1, depth);</a:t>
            </a:r>
            <a:br>
              <a:rPr lang="en-US" altLang="zh-CN" dirty="0" smtClean="0">
                <a:solidFill>
                  <a:schemeClr val="accent3"/>
                </a:solidFill>
              </a:rPr>
            </a:br>
            <a:r>
              <a:rPr lang="zh-CN" altLang="en-US" dirty="0" smtClean="0">
                <a:solidFill>
                  <a:schemeClr val="accent3"/>
                </a:solidFill>
              </a:rPr>
              <a:t>　</a:t>
            </a:r>
            <a:r>
              <a:rPr lang="en-US" altLang="zh-CN" dirty="0" err="1" smtClean="0">
                <a:solidFill>
                  <a:schemeClr val="accent3"/>
                </a:solidFill>
              </a:rPr>
              <a:t>BiTreeDepth</a:t>
            </a:r>
            <a:r>
              <a:rPr lang="en-US" altLang="zh-CN" dirty="0" smtClean="0">
                <a:solidFill>
                  <a:schemeClr val="accent3"/>
                </a:solidFill>
              </a:rPr>
              <a:t>(T-&gt;</a:t>
            </a:r>
            <a:r>
              <a:rPr lang="en-US" altLang="zh-CN" dirty="0" err="1" smtClean="0">
                <a:solidFill>
                  <a:schemeClr val="accent3"/>
                </a:solidFill>
              </a:rPr>
              <a:t>Rchild</a:t>
            </a:r>
            <a:r>
              <a:rPr lang="en-US" altLang="zh-CN" dirty="0" smtClean="0">
                <a:solidFill>
                  <a:schemeClr val="accent3"/>
                </a:solidFill>
              </a:rPr>
              <a:t>, level+1, depth);</a:t>
            </a:r>
            <a:br>
              <a:rPr lang="en-US" altLang="zh-CN" dirty="0" smtClean="0">
                <a:solidFill>
                  <a:schemeClr val="accent3"/>
                </a:solidFill>
              </a:rPr>
            </a:br>
            <a:r>
              <a:rPr lang="zh-CN" altLang="en-US" dirty="0" smtClean="0"/>
              <a:t>　　</a:t>
            </a:r>
            <a:r>
              <a:rPr lang="en-US" altLang="zh-CN" dirty="0" smtClean="0"/>
              <a:t>}// if</a:t>
            </a:r>
            <a:br>
              <a:rPr lang="en-US" altLang="zh-CN" dirty="0" smtClean="0"/>
            </a:br>
            <a:r>
              <a:rPr lang="zh-CN" altLang="en-US" dirty="0" smtClean="0"/>
              <a:t>　</a:t>
            </a:r>
            <a:r>
              <a:rPr lang="en-US" altLang="zh-CN" dirty="0" smtClean="0"/>
              <a:t>}// </a:t>
            </a:r>
            <a:r>
              <a:rPr lang="en-US" altLang="zh-CN" dirty="0" err="1" smtClean="0"/>
              <a:t>BiTreeDepth</a:t>
            </a:r>
            <a:endParaRPr lang="en-US" altLang="zh-CN" dirty="0" smtClean="0"/>
          </a:p>
        </p:txBody>
      </p:sp>
    </p:spTree>
    <p:extLst>
      <p:ext uri="{BB962C8B-B14F-4D97-AF65-F5344CB8AC3E}">
        <p14:creationId xmlns:p14="http://schemas.microsoft.com/office/powerpoint/2010/main" val="39425867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 calcmode="lin" valueType="num">
                                      <p:cBhvr>
                                        <p:cTn id="7" dur="1000" fill="hold"/>
                                        <p:tgtEl>
                                          <p:spTgt spid="210947">
                                            <p:txEl>
                                              <p:pRg st="0" end="0"/>
                                            </p:txEl>
                                          </p:spTgt>
                                        </p:tgtEl>
                                        <p:attrNameLst>
                                          <p:attrName>ppt_w</p:attrName>
                                        </p:attrNameLst>
                                      </p:cBhvr>
                                      <p:tavLst>
                                        <p:tav tm="0" fmla="#ppt_w*sin(2.5*pi*$)">
                                          <p:val>
                                            <p:fltVal val="0"/>
                                          </p:val>
                                        </p:tav>
                                        <p:tav tm="100000">
                                          <p:val>
                                            <p:fltVal val="1"/>
                                          </p:val>
                                        </p:tav>
                                      </p:tavLst>
                                    </p:anim>
                                    <p:anim calcmode="lin" valueType="num">
                                      <p:cBhvr>
                                        <p:cTn id="8" dur="1000" fill="hold"/>
                                        <p:tgtEl>
                                          <p:spTgt spid="21094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210947">
                                            <p:txEl>
                                              <p:pRg st="1" end="1"/>
                                            </p:txEl>
                                          </p:spTgt>
                                        </p:tgtEl>
                                        <p:attrNameLst>
                                          <p:attrName>style.visibility</p:attrName>
                                        </p:attrNameLst>
                                      </p:cBhvr>
                                      <p:to>
                                        <p:strVal val="visible"/>
                                      </p:to>
                                    </p:set>
                                    <p:anim calcmode="lin" valueType="num">
                                      <p:cBhvr>
                                        <p:cTn id="13" dur="1000" fill="hold"/>
                                        <p:tgtEl>
                                          <p:spTgt spid="210947">
                                            <p:txEl>
                                              <p:pRg st="1" end="1"/>
                                            </p:txEl>
                                          </p:spTgt>
                                        </p:tgtEl>
                                        <p:attrNameLst>
                                          <p:attrName>ppt_w</p:attrName>
                                        </p:attrNameLst>
                                      </p:cBhvr>
                                      <p:tavLst>
                                        <p:tav tm="0" fmla="#ppt_w*sin(2.5*pi*$)">
                                          <p:val>
                                            <p:fltVal val="0"/>
                                          </p:val>
                                        </p:tav>
                                        <p:tav tm="100000">
                                          <p:val>
                                            <p:fltVal val="1"/>
                                          </p:val>
                                        </p:tav>
                                      </p:tavLst>
                                    </p:anim>
                                    <p:anim calcmode="lin" valueType="num">
                                      <p:cBhvr>
                                        <p:cTn id="14" dur="1000" fill="hold"/>
                                        <p:tgtEl>
                                          <p:spTgt spid="210947">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D4D7F2B-1F4F-42FA-9037-CB3EBB3F15CB}" type="slidenum">
              <a:rPr lang="en-US" altLang="zh-CN" smtClean="0">
                <a:latin typeface="Arial" pitchFamily="34" charset="0"/>
              </a:rPr>
              <a:pPr eaLnBrk="1" hangingPunct="1"/>
              <a:t>19</a:t>
            </a:fld>
            <a:endParaRPr lang="en-US" altLang="zh-CN" smtClean="0">
              <a:latin typeface="Arial" pitchFamily="34" charset="0"/>
            </a:endParaRPr>
          </a:p>
        </p:txBody>
      </p:sp>
      <p:sp>
        <p:nvSpPr>
          <p:cNvPr id="214018" name="Rectangle 2"/>
          <p:cNvSpPr>
            <a:spLocks noGrp="1" noRot="1" noChangeArrowheads="1"/>
          </p:cNvSpPr>
          <p:nvPr>
            <p:ph type="title"/>
          </p:nvPr>
        </p:nvSpPr>
        <p:spPr>
          <a:xfrm>
            <a:off x="457200" y="0"/>
            <a:ext cx="8229600" cy="838200"/>
          </a:xfrm>
        </p:spPr>
        <p:txBody>
          <a:bodyPr/>
          <a:lstStyle/>
          <a:p>
            <a:pPr eaLnBrk="1" hangingPunct="1">
              <a:defRPr/>
            </a:pPr>
            <a:r>
              <a:rPr lang="zh-CN" altLang="en-US" smtClean="0"/>
              <a:t>求二叉树深度的后序遍历算法</a:t>
            </a:r>
          </a:p>
        </p:txBody>
      </p:sp>
      <p:sp>
        <p:nvSpPr>
          <p:cNvPr id="214019" name="Rectangle 3"/>
          <p:cNvSpPr>
            <a:spLocks noGrp="1" noChangeArrowheads="1"/>
          </p:cNvSpPr>
          <p:nvPr>
            <p:ph type="body" sz="half" idx="1"/>
          </p:nvPr>
        </p:nvSpPr>
        <p:spPr>
          <a:xfrm>
            <a:off x="304800" y="2286000"/>
            <a:ext cx="8305800" cy="4191000"/>
          </a:xfrm>
        </p:spPr>
        <p:txBody>
          <a:bodyPr>
            <a:normAutofit/>
          </a:bodyPr>
          <a:lstStyle/>
          <a:p>
            <a:pPr eaLnBrk="1" hangingPunct="1">
              <a:lnSpc>
                <a:spcPct val="80000"/>
              </a:lnSpc>
              <a:buFont typeface="Wingdings" pitchFamily="2" charset="2"/>
              <a:buNone/>
              <a:defRPr/>
            </a:pPr>
            <a:r>
              <a:rPr lang="en-US" altLang="zh-CN" sz="2800" dirty="0" err="1" smtClean="0">
                <a:latin typeface="Times New Roman" pitchFamily="18" charset="0"/>
                <a:cs typeface="Times New Roman" pitchFamily="18" charset="0"/>
              </a:rPr>
              <a:t>Int</a:t>
            </a:r>
            <a:r>
              <a:rPr lang="en-US" altLang="zh-CN" sz="2800" dirty="0" smtClean="0">
                <a:latin typeface="Times New Roman" pitchFamily="18" charset="0"/>
                <a:cs typeface="Times New Roman" pitchFamily="18" charset="0"/>
              </a:rPr>
              <a:t> Depth</a:t>
            </a:r>
            <a:r>
              <a:rPr lang="zh-CN" altLang="en-US"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BitTree</a:t>
            </a:r>
            <a:r>
              <a:rPr lang="en-US" altLang="zh-CN" sz="2800" dirty="0" smtClean="0">
                <a:latin typeface="Times New Roman" pitchFamily="18" charset="0"/>
                <a:cs typeface="Times New Roman" pitchFamily="18" charset="0"/>
              </a:rPr>
              <a:t> T</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p>
          <a:p>
            <a:pPr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if</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T</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zh-CN" altLang="en-US"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depthval</a:t>
            </a:r>
            <a:r>
              <a:rPr lang="en-US" altLang="zh-CN" sz="2800" dirty="0" smtClean="0">
                <a:latin typeface="Times New Roman" pitchFamily="18" charset="0"/>
                <a:cs typeface="Times New Roman" pitchFamily="18" charset="0"/>
              </a:rPr>
              <a:t>=0</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else {</a:t>
            </a:r>
          </a:p>
          <a:p>
            <a:pPr lvl="1"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deptLeft</a:t>
            </a:r>
            <a:r>
              <a:rPr lang="en-US" altLang="zh-CN" sz="2800" dirty="0" smtClean="0">
                <a:latin typeface="Times New Roman" pitchFamily="18" charset="0"/>
                <a:cs typeface="Times New Roman" pitchFamily="18" charset="0"/>
              </a:rPr>
              <a:t>=Depth</a:t>
            </a:r>
            <a:r>
              <a:rPr lang="zh-CN" altLang="en-US"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T</a:t>
            </a:r>
            <a:r>
              <a:rPr lang="en-US" altLang="zh-CN" sz="2800" dirty="0" err="1" smtClean="0">
                <a:latin typeface="Times New Roman" pitchFamily="18" charset="0"/>
                <a:cs typeface="Times New Roman" pitchFamily="18" charset="0"/>
                <a:sym typeface="Wingdings" pitchFamily="2" charset="2"/>
              </a:rPr>
              <a:t>lchild</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zh-CN" altLang="en-US"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deptRight</a:t>
            </a:r>
            <a:r>
              <a:rPr lang="en-US" altLang="zh-CN" sz="2800" dirty="0" smtClean="0">
                <a:latin typeface="Times New Roman" pitchFamily="18" charset="0"/>
                <a:cs typeface="Times New Roman" pitchFamily="18" charset="0"/>
              </a:rPr>
              <a:t>=Depth(</a:t>
            </a:r>
            <a:r>
              <a:rPr lang="en-US" altLang="zh-CN" sz="2800" dirty="0" err="1" smtClean="0">
                <a:latin typeface="Times New Roman" pitchFamily="18" charset="0"/>
                <a:cs typeface="Times New Roman" pitchFamily="18" charset="0"/>
              </a:rPr>
              <a:t>T</a:t>
            </a:r>
            <a:r>
              <a:rPr lang="en-US" altLang="zh-CN" sz="2800" dirty="0" err="1" smtClean="0">
                <a:latin typeface="Times New Roman" pitchFamily="18" charset="0"/>
                <a:cs typeface="Times New Roman" pitchFamily="18" charset="0"/>
                <a:sym typeface="Wingdings" pitchFamily="2" charset="2"/>
              </a:rPr>
              <a:t>rchild</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en-US" altLang="zh-CN" sz="2800" dirty="0" err="1" smtClean="0">
                <a:latin typeface="Times New Roman" pitchFamily="18" charset="0"/>
                <a:cs typeface="Times New Roman" pitchFamily="18" charset="0"/>
              </a:rPr>
              <a:t>deptval</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deptLeft</a:t>
            </a:r>
            <a:r>
              <a:rPr lang="en-US" altLang="zh-CN" sz="2800" dirty="0" smtClean="0">
                <a:latin typeface="Times New Roman" pitchFamily="18" charset="0"/>
                <a:cs typeface="Times New Roman" pitchFamily="18" charset="0"/>
              </a:rPr>
              <a:t>&gt;</a:t>
            </a:r>
            <a:r>
              <a:rPr lang="en-US" altLang="zh-CN" sz="2800" dirty="0" err="1" smtClean="0">
                <a:solidFill>
                  <a:schemeClr val="accent3"/>
                </a:solidFill>
                <a:latin typeface="Times New Roman" pitchFamily="18" charset="0"/>
                <a:cs typeface="Times New Roman" pitchFamily="18" charset="0"/>
              </a:rPr>
              <a:t>deptRight</a:t>
            </a:r>
            <a:r>
              <a:rPr lang="en-US" altLang="zh-CN" sz="2800" dirty="0" err="1" smtClean="0">
                <a:solidFill>
                  <a:schemeClr val="accent3"/>
                </a:solidFill>
                <a:latin typeface="Times New Roman" pitchFamily="18" charset="0"/>
                <a:ea typeface="Adobe 仿宋 Std R" pitchFamily="18" charset="-122"/>
                <a:cs typeface="Times New Roman" pitchFamily="18" charset="0"/>
              </a:rPr>
              <a:t>?</a:t>
            </a:r>
            <a:r>
              <a:rPr lang="en-US" altLang="zh-CN" sz="2800" dirty="0" err="1" smtClean="0">
                <a:solidFill>
                  <a:schemeClr val="accent3"/>
                </a:solidFill>
                <a:latin typeface="Times New Roman" pitchFamily="18" charset="0"/>
                <a:cs typeface="Times New Roman" pitchFamily="18" charset="0"/>
              </a:rPr>
              <a:t>deptLeft;deptRight</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}return  </a:t>
            </a:r>
            <a:r>
              <a:rPr lang="en-US" altLang="zh-CN" sz="2800" dirty="0" err="1" smtClean="0">
                <a:latin typeface="Times New Roman" pitchFamily="18" charset="0"/>
                <a:cs typeface="Times New Roman" pitchFamily="18" charset="0"/>
              </a:rPr>
              <a:t>depthval</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a:t>
            </a:r>
          </a:p>
        </p:txBody>
      </p:sp>
      <p:sp>
        <p:nvSpPr>
          <p:cNvPr id="214033" name="Text Box 17"/>
          <p:cNvSpPr txBox="1">
            <a:spLocks noChangeArrowheads="1"/>
          </p:cNvSpPr>
          <p:nvPr/>
        </p:nvSpPr>
        <p:spPr bwMode="auto">
          <a:xfrm>
            <a:off x="304800" y="914400"/>
            <a:ext cx="81534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600" b="1" dirty="0">
                <a:solidFill>
                  <a:schemeClr val="accent1">
                    <a:lumMod val="50000"/>
                  </a:schemeClr>
                </a:solidFill>
                <a:latin typeface="楷体_GB2312" pitchFamily="49" charset="-122"/>
                <a:ea typeface="楷体_GB2312" pitchFamily="49" charset="-122"/>
              </a:rPr>
              <a:t>算法思想如下：</a:t>
            </a:r>
            <a:br>
              <a:rPr lang="zh-CN" altLang="en-US" sz="2600" b="1" dirty="0">
                <a:solidFill>
                  <a:schemeClr val="accent1">
                    <a:lumMod val="50000"/>
                  </a:schemeClr>
                </a:solidFill>
                <a:latin typeface="楷体_GB2312" pitchFamily="49" charset="-122"/>
                <a:ea typeface="楷体_GB2312" pitchFamily="49" charset="-122"/>
              </a:rPr>
            </a:br>
            <a:r>
              <a:rPr lang="zh-CN" altLang="en-US" sz="2600" b="1" dirty="0">
                <a:solidFill>
                  <a:schemeClr val="accent1">
                    <a:lumMod val="50000"/>
                  </a:schemeClr>
                </a:solidFill>
                <a:latin typeface="楷体_GB2312" pitchFamily="49" charset="-122"/>
                <a:ea typeface="楷体_GB2312" pitchFamily="49" charset="-122"/>
              </a:rPr>
              <a:t>　若二叉树为空，则深度为</a:t>
            </a:r>
            <a:r>
              <a:rPr lang="en-US" altLang="zh-CN" sz="2600" b="1" dirty="0">
                <a:solidFill>
                  <a:schemeClr val="accent1">
                    <a:lumMod val="50000"/>
                  </a:schemeClr>
                </a:solidFill>
                <a:latin typeface="楷体_GB2312" pitchFamily="49" charset="-122"/>
                <a:ea typeface="楷体_GB2312" pitchFamily="49" charset="-122"/>
              </a:rPr>
              <a:t>0</a:t>
            </a:r>
            <a:r>
              <a:rPr lang="zh-CN" altLang="en-US" sz="2600" b="1" dirty="0">
                <a:solidFill>
                  <a:schemeClr val="accent1">
                    <a:lumMod val="50000"/>
                  </a:schemeClr>
                </a:solidFill>
                <a:latin typeface="楷体_GB2312" pitchFamily="49" charset="-122"/>
                <a:ea typeface="楷体_GB2312" pitchFamily="49" charset="-122"/>
              </a:rPr>
              <a:t>；</a:t>
            </a:r>
            <a:br>
              <a:rPr lang="zh-CN" altLang="en-US" sz="2600" b="1" dirty="0">
                <a:solidFill>
                  <a:schemeClr val="accent1">
                    <a:lumMod val="50000"/>
                  </a:schemeClr>
                </a:solidFill>
                <a:latin typeface="楷体_GB2312" pitchFamily="49" charset="-122"/>
                <a:ea typeface="楷体_GB2312" pitchFamily="49" charset="-122"/>
              </a:rPr>
            </a:br>
            <a:r>
              <a:rPr lang="zh-CN" altLang="en-US" sz="2600" b="1" dirty="0">
                <a:solidFill>
                  <a:schemeClr val="accent1">
                    <a:lumMod val="50000"/>
                  </a:schemeClr>
                </a:solidFill>
                <a:latin typeface="楷体_GB2312" pitchFamily="49" charset="-122"/>
                <a:ea typeface="楷体_GB2312" pitchFamily="49" charset="-122"/>
              </a:rPr>
              <a:t>　否则二叉树的深度为其左右子树深度的最大值加</a:t>
            </a:r>
            <a:r>
              <a:rPr lang="en-US" altLang="zh-CN" sz="2600" b="1" dirty="0">
                <a:solidFill>
                  <a:schemeClr val="accent1">
                    <a:lumMod val="50000"/>
                  </a:schemeClr>
                </a:solidFill>
                <a:latin typeface="楷体_GB2312" pitchFamily="49" charset="-122"/>
                <a:ea typeface="楷体_GB2312" pitchFamily="49" charset="-122"/>
              </a:rPr>
              <a:t>1</a:t>
            </a:r>
            <a:r>
              <a:rPr lang="zh-CN" altLang="en-US" sz="2600" b="1" dirty="0">
                <a:solidFill>
                  <a:schemeClr val="accent1">
                    <a:lumMod val="50000"/>
                  </a:schemeClr>
                </a:solidFill>
                <a:latin typeface="楷体_GB2312" pitchFamily="49" charset="-122"/>
                <a:ea typeface="楷体_GB2312" pitchFamily="49" charset="-122"/>
              </a:rPr>
              <a:t>。</a:t>
            </a:r>
          </a:p>
        </p:txBody>
      </p:sp>
    </p:spTree>
    <p:extLst>
      <p:ext uri="{BB962C8B-B14F-4D97-AF65-F5344CB8AC3E}">
        <p14:creationId xmlns:p14="http://schemas.microsoft.com/office/powerpoint/2010/main" val="4895119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14033"/>
                                        </p:tgtEl>
                                        <p:attrNameLst>
                                          <p:attrName>style.visibility</p:attrName>
                                        </p:attrNameLst>
                                      </p:cBhvr>
                                      <p:to>
                                        <p:strVal val="visible"/>
                                      </p:to>
                                    </p:set>
                                    <p:anim calcmode="lin" valueType="num">
                                      <p:cBhvr>
                                        <p:cTn id="7" dur="1000" fill="hold"/>
                                        <p:tgtEl>
                                          <p:spTgt spid="214033"/>
                                        </p:tgtEl>
                                        <p:attrNameLst>
                                          <p:attrName>ppt_w</p:attrName>
                                        </p:attrNameLst>
                                      </p:cBhvr>
                                      <p:tavLst>
                                        <p:tav tm="0">
                                          <p:val>
                                            <p:fltVal val="0"/>
                                          </p:val>
                                        </p:tav>
                                        <p:tav tm="100000">
                                          <p:val>
                                            <p:strVal val="#ppt_w"/>
                                          </p:val>
                                        </p:tav>
                                      </p:tavLst>
                                    </p:anim>
                                    <p:anim calcmode="lin" valueType="num">
                                      <p:cBhvr>
                                        <p:cTn id="8" dur="1000" fill="hold"/>
                                        <p:tgtEl>
                                          <p:spTgt spid="214033"/>
                                        </p:tgtEl>
                                        <p:attrNameLst>
                                          <p:attrName>ppt_h</p:attrName>
                                        </p:attrNameLst>
                                      </p:cBhvr>
                                      <p:tavLst>
                                        <p:tav tm="0">
                                          <p:val>
                                            <p:fltVal val="0"/>
                                          </p:val>
                                        </p:tav>
                                        <p:tav tm="100000">
                                          <p:val>
                                            <p:strVal val="#ppt_h"/>
                                          </p:val>
                                        </p:tav>
                                      </p:tavLst>
                                    </p:anim>
                                    <p:anim calcmode="lin" valueType="num">
                                      <p:cBhvr>
                                        <p:cTn id="9" dur="1000" fill="hold"/>
                                        <p:tgtEl>
                                          <p:spTgt spid="21403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40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2" presetClass="entr" presetSubtype="0" fill="hold" grpId="0" nodeType="clickEffect">
                                  <p:stCondLst>
                                    <p:cond delay="0"/>
                                  </p:stCondLst>
                                  <p:childTnLst>
                                    <p:set>
                                      <p:cBhvr>
                                        <p:cTn id="14" dur="1" fill="hold">
                                          <p:stCondLst>
                                            <p:cond delay="0"/>
                                          </p:stCondLst>
                                        </p:cTn>
                                        <p:tgtEl>
                                          <p:spTgt spid="214019">
                                            <p:txEl>
                                              <p:pRg st="0" end="0"/>
                                            </p:txEl>
                                          </p:spTgt>
                                        </p:tgtEl>
                                        <p:attrNameLst>
                                          <p:attrName>style.visibility</p:attrName>
                                        </p:attrNameLst>
                                      </p:cBhvr>
                                      <p:to>
                                        <p:strVal val="visible"/>
                                      </p:to>
                                    </p:set>
                                    <p:animScale>
                                      <p:cBhvr>
                                        <p:cTn id="15" dur="1000" decel="50000" fill="hold">
                                          <p:stCondLst>
                                            <p:cond delay="0"/>
                                          </p:stCondLst>
                                        </p:cTn>
                                        <p:tgtEl>
                                          <p:spTgt spid="21401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214019">
                                            <p:txEl>
                                              <p:pRg st="0" end="0"/>
                                            </p:txEl>
                                          </p:spTgt>
                                        </p:tgtEl>
                                        <p:attrNameLst>
                                          <p:attrName>ppt_x</p:attrName>
                                          <p:attrName>ppt_y</p:attrName>
                                        </p:attrNameLst>
                                      </p:cBhvr>
                                    </p:animMotion>
                                    <p:animEffect transition="in" filter="fade">
                                      <p:cBhvr>
                                        <p:cTn id="17" dur="1000"/>
                                        <p:tgtEl>
                                          <p:spTgt spid="2140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2" presetClass="entr" presetSubtype="0" fill="hold" grpId="0" nodeType="clickEffect">
                                  <p:stCondLst>
                                    <p:cond delay="0"/>
                                  </p:stCondLst>
                                  <p:childTnLst>
                                    <p:set>
                                      <p:cBhvr>
                                        <p:cTn id="21" dur="1" fill="hold">
                                          <p:stCondLst>
                                            <p:cond delay="0"/>
                                          </p:stCondLst>
                                        </p:cTn>
                                        <p:tgtEl>
                                          <p:spTgt spid="214019">
                                            <p:txEl>
                                              <p:pRg st="1" end="1"/>
                                            </p:txEl>
                                          </p:spTgt>
                                        </p:tgtEl>
                                        <p:attrNameLst>
                                          <p:attrName>style.visibility</p:attrName>
                                        </p:attrNameLst>
                                      </p:cBhvr>
                                      <p:to>
                                        <p:strVal val="visible"/>
                                      </p:to>
                                    </p:set>
                                    <p:animScale>
                                      <p:cBhvr>
                                        <p:cTn id="22" dur="1000" decel="50000" fill="hold">
                                          <p:stCondLst>
                                            <p:cond delay="0"/>
                                          </p:stCondLst>
                                        </p:cTn>
                                        <p:tgtEl>
                                          <p:spTgt spid="21401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14019">
                                            <p:txEl>
                                              <p:pRg st="1" end="1"/>
                                            </p:txEl>
                                          </p:spTgt>
                                        </p:tgtEl>
                                        <p:attrNameLst>
                                          <p:attrName>ppt_x</p:attrName>
                                          <p:attrName>ppt_y</p:attrName>
                                        </p:attrNameLst>
                                      </p:cBhvr>
                                    </p:animMotion>
                                    <p:animEffect transition="in" filter="fade">
                                      <p:cBhvr>
                                        <p:cTn id="24" dur="1000"/>
                                        <p:tgtEl>
                                          <p:spTgt spid="214019">
                                            <p:txEl>
                                              <p:pRg st="1" end="1"/>
                                            </p:txEl>
                                          </p:spTgt>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14019">
                                            <p:txEl>
                                              <p:pRg st="2" end="2"/>
                                            </p:txEl>
                                          </p:spTgt>
                                        </p:tgtEl>
                                        <p:attrNameLst>
                                          <p:attrName>style.visibility</p:attrName>
                                        </p:attrNameLst>
                                      </p:cBhvr>
                                      <p:to>
                                        <p:strVal val="visible"/>
                                      </p:to>
                                    </p:set>
                                    <p:animScale>
                                      <p:cBhvr>
                                        <p:cTn id="27" dur="1000" decel="50000" fill="hold">
                                          <p:stCondLst>
                                            <p:cond delay="0"/>
                                          </p:stCondLst>
                                        </p:cTn>
                                        <p:tgtEl>
                                          <p:spTgt spid="21401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214019">
                                            <p:txEl>
                                              <p:pRg st="2" end="2"/>
                                            </p:txEl>
                                          </p:spTgt>
                                        </p:tgtEl>
                                        <p:attrNameLst>
                                          <p:attrName>ppt_x</p:attrName>
                                          <p:attrName>ppt_y</p:attrName>
                                        </p:attrNameLst>
                                      </p:cBhvr>
                                    </p:animMotion>
                                    <p:animEffect transition="in" filter="fade">
                                      <p:cBhvr>
                                        <p:cTn id="29" dur="1000"/>
                                        <p:tgtEl>
                                          <p:spTgt spid="214019">
                                            <p:txEl>
                                              <p:pRg st="2" end="2"/>
                                            </p:txEl>
                                          </p:spTgt>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14019">
                                            <p:txEl>
                                              <p:pRg st="3" end="3"/>
                                            </p:txEl>
                                          </p:spTgt>
                                        </p:tgtEl>
                                        <p:attrNameLst>
                                          <p:attrName>style.visibility</p:attrName>
                                        </p:attrNameLst>
                                      </p:cBhvr>
                                      <p:to>
                                        <p:strVal val="visible"/>
                                      </p:to>
                                    </p:set>
                                    <p:animScale>
                                      <p:cBhvr>
                                        <p:cTn id="32" dur="1000" decel="50000" fill="hold">
                                          <p:stCondLst>
                                            <p:cond delay="0"/>
                                          </p:stCondLst>
                                        </p:cTn>
                                        <p:tgtEl>
                                          <p:spTgt spid="214019">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214019">
                                            <p:txEl>
                                              <p:pRg st="3" end="3"/>
                                            </p:txEl>
                                          </p:spTgt>
                                        </p:tgtEl>
                                        <p:attrNameLst>
                                          <p:attrName>ppt_x</p:attrName>
                                          <p:attrName>ppt_y</p:attrName>
                                        </p:attrNameLst>
                                      </p:cBhvr>
                                    </p:animMotion>
                                    <p:animEffect transition="in" filter="fade">
                                      <p:cBhvr>
                                        <p:cTn id="34" dur="1000"/>
                                        <p:tgtEl>
                                          <p:spTgt spid="214019">
                                            <p:txEl>
                                              <p:pRg st="3" end="3"/>
                                            </p:txEl>
                                          </p:spTgt>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214019">
                                            <p:txEl>
                                              <p:pRg st="4" end="4"/>
                                            </p:txEl>
                                          </p:spTgt>
                                        </p:tgtEl>
                                        <p:attrNameLst>
                                          <p:attrName>style.visibility</p:attrName>
                                        </p:attrNameLst>
                                      </p:cBhvr>
                                      <p:to>
                                        <p:strVal val="visible"/>
                                      </p:to>
                                    </p:set>
                                    <p:animScale>
                                      <p:cBhvr>
                                        <p:cTn id="37" dur="1000" decel="50000" fill="hold">
                                          <p:stCondLst>
                                            <p:cond delay="0"/>
                                          </p:stCondLst>
                                        </p:cTn>
                                        <p:tgtEl>
                                          <p:spTgt spid="214019">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14019">
                                            <p:txEl>
                                              <p:pRg st="4" end="4"/>
                                            </p:txEl>
                                          </p:spTgt>
                                        </p:tgtEl>
                                        <p:attrNameLst>
                                          <p:attrName>ppt_x</p:attrName>
                                          <p:attrName>ppt_y</p:attrName>
                                        </p:attrNameLst>
                                      </p:cBhvr>
                                    </p:animMotion>
                                    <p:animEffect transition="in" filter="fade">
                                      <p:cBhvr>
                                        <p:cTn id="39" dur="1000"/>
                                        <p:tgtEl>
                                          <p:spTgt spid="214019">
                                            <p:txEl>
                                              <p:pRg st="4" end="4"/>
                                            </p:txEl>
                                          </p:spTgt>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214019">
                                            <p:txEl>
                                              <p:pRg st="5" end="5"/>
                                            </p:txEl>
                                          </p:spTgt>
                                        </p:tgtEl>
                                        <p:attrNameLst>
                                          <p:attrName>style.visibility</p:attrName>
                                        </p:attrNameLst>
                                      </p:cBhvr>
                                      <p:to>
                                        <p:strVal val="visible"/>
                                      </p:to>
                                    </p:set>
                                    <p:animScale>
                                      <p:cBhvr>
                                        <p:cTn id="42" dur="1000" decel="50000" fill="hold">
                                          <p:stCondLst>
                                            <p:cond delay="0"/>
                                          </p:stCondLst>
                                        </p:cTn>
                                        <p:tgtEl>
                                          <p:spTgt spid="214019">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14019">
                                            <p:txEl>
                                              <p:pRg st="5" end="5"/>
                                            </p:txEl>
                                          </p:spTgt>
                                        </p:tgtEl>
                                        <p:attrNameLst>
                                          <p:attrName>ppt_x</p:attrName>
                                          <p:attrName>ppt_y</p:attrName>
                                        </p:attrNameLst>
                                      </p:cBhvr>
                                    </p:animMotion>
                                    <p:animEffect transition="in" filter="fade">
                                      <p:cBhvr>
                                        <p:cTn id="44" dur="1000"/>
                                        <p:tgtEl>
                                          <p:spTgt spid="214019">
                                            <p:txEl>
                                              <p:pRg st="5" end="5"/>
                                            </p:txEl>
                                          </p:spTgt>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214019">
                                            <p:txEl>
                                              <p:pRg st="6" end="6"/>
                                            </p:txEl>
                                          </p:spTgt>
                                        </p:tgtEl>
                                        <p:attrNameLst>
                                          <p:attrName>style.visibility</p:attrName>
                                        </p:attrNameLst>
                                      </p:cBhvr>
                                      <p:to>
                                        <p:strVal val="visible"/>
                                      </p:to>
                                    </p:set>
                                    <p:animScale>
                                      <p:cBhvr>
                                        <p:cTn id="47" dur="1000" decel="50000" fill="hold">
                                          <p:stCondLst>
                                            <p:cond delay="0"/>
                                          </p:stCondLst>
                                        </p:cTn>
                                        <p:tgtEl>
                                          <p:spTgt spid="214019">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214019">
                                            <p:txEl>
                                              <p:pRg st="6" end="6"/>
                                            </p:txEl>
                                          </p:spTgt>
                                        </p:tgtEl>
                                        <p:attrNameLst>
                                          <p:attrName>ppt_x</p:attrName>
                                          <p:attrName>ppt_y</p:attrName>
                                        </p:attrNameLst>
                                      </p:cBhvr>
                                    </p:animMotion>
                                    <p:animEffect transition="in" filter="fade">
                                      <p:cBhvr>
                                        <p:cTn id="49" dur="1000"/>
                                        <p:tgtEl>
                                          <p:spTgt spid="214019">
                                            <p:txEl>
                                              <p:pRg st="6" end="6"/>
                                            </p:txEl>
                                          </p:spTgt>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214019">
                                            <p:txEl>
                                              <p:pRg st="7" end="7"/>
                                            </p:txEl>
                                          </p:spTgt>
                                        </p:tgtEl>
                                        <p:attrNameLst>
                                          <p:attrName>style.visibility</p:attrName>
                                        </p:attrNameLst>
                                      </p:cBhvr>
                                      <p:to>
                                        <p:strVal val="visible"/>
                                      </p:to>
                                    </p:set>
                                    <p:animScale>
                                      <p:cBhvr>
                                        <p:cTn id="52" dur="1000" decel="50000" fill="hold">
                                          <p:stCondLst>
                                            <p:cond delay="0"/>
                                          </p:stCondLst>
                                        </p:cTn>
                                        <p:tgtEl>
                                          <p:spTgt spid="214019">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214019">
                                            <p:txEl>
                                              <p:pRg st="7" end="7"/>
                                            </p:txEl>
                                          </p:spTgt>
                                        </p:tgtEl>
                                        <p:attrNameLst>
                                          <p:attrName>ppt_x</p:attrName>
                                          <p:attrName>ppt_y</p:attrName>
                                        </p:attrNameLst>
                                      </p:cBhvr>
                                    </p:animMotion>
                                    <p:animEffect transition="in" filter="fade">
                                      <p:cBhvr>
                                        <p:cTn id="54" dur="1000"/>
                                        <p:tgtEl>
                                          <p:spTgt spid="214019">
                                            <p:txEl>
                                              <p:pRg st="7" end="7"/>
                                            </p:txEl>
                                          </p:spTgt>
                                        </p:tgtEl>
                                      </p:cBhvr>
                                    </p:animEffect>
                                  </p:childTnLst>
                                </p:cTn>
                              </p:par>
                              <p:par>
                                <p:cTn id="55" presetID="52" presetClass="entr" presetSubtype="0" fill="hold" grpId="0" nodeType="withEffect">
                                  <p:stCondLst>
                                    <p:cond delay="0"/>
                                  </p:stCondLst>
                                  <p:childTnLst>
                                    <p:set>
                                      <p:cBhvr>
                                        <p:cTn id="56" dur="1" fill="hold">
                                          <p:stCondLst>
                                            <p:cond delay="0"/>
                                          </p:stCondLst>
                                        </p:cTn>
                                        <p:tgtEl>
                                          <p:spTgt spid="214019">
                                            <p:txEl>
                                              <p:pRg st="8" end="8"/>
                                            </p:txEl>
                                          </p:spTgt>
                                        </p:tgtEl>
                                        <p:attrNameLst>
                                          <p:attrName>style.visibility</p:attrName>
                                        </p:attrNameLst>
                                      </p:cBhvr>
                                      <p:to>
                                        <p:strVal val="visible"/>
                                      </p:to>
                                    </p:set>
                                    <p:animScale>
                                      <p:cBhvr>
                                        <p:cTn id="57" dur="1000" decel="50000" fill="hold">
                                          <p:stCondLst>
                                            <p:cond delay="0"/>
                                          </p:stCondLst>
                                        </p:cTn>
                                        <p:tgtEl>
                                          <p:spTgt spid="214019">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214019">
                                            <p:txEl>
                                              <p:pRg st="8" end="8"/>
                                            </p:txEl>
                                          </p:spTgt>
                                        </p:tgtEl>
                                        <p:attrNameLst>
                                          <p:attrName>ppt_x</p:attrName>
                                          <p:attrName>ppt_y</p:attrName>
                                        </p:attrNameLst>
                                      </p:cBhvr>
                                    </p:animMotion>
                                    <p:animEffect transition="in" filter="fade">
                                      <p:cBhvr>
                                        <p:cTn id="59" dur="1000"/>
                                        <p:tgtEl>
                                          <p:spTgt spid="214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P spid="2140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问题：一</a:t>
            </a:r>
            <a:r>
              <a:rPr lang="zh-CN" altLang="en-US" dirty="0"/>
              <a:t>棵含有</a:t>
            </a:r>
            <a:r>
              <a:rPr lang="en-US" altLang="zh-CN" dirty="0"/>
              <a:t>n</a:t>
            </a:r>
            <a:r>
              <a:rPr lang="zh-CN" altLang="en-US" dirty="0"/>
              <a:t>个结点的</a:t>
            </a:r>
            <a:r>
              <a:rPr lang="en-US" altLang="zh-CN" dirty="0"/>
              <a:t>k</a:t>
            </a:r>
            <a:r>
              <a:rPr lang="zh-CN" altLang="en-US" dirty="0"/>
              <a:t>叉树，可能达到的最大深度为  ？</a:t>
            </a:r>
            <a:r>
              <a:rPr lang="en-US" altLang="zh-CN" dirty="0"/>
              <a:t> </a:t>
            </a:r>
            <a:r>
              <a:rPr lang="zh-CN" altLang="en-US" dirty="0"/>
              <a:t>，最小深度为 ？</a:t>
            </a:r>
            <a:r>
              <a:rPr lang="en-US" altLang="zh-CN" dirty="0"/>
              <a:t> </a:t>
            </a:r>
            <a:r>
              <a:rPr lang="zh-CN" altLang="en-US" dirty="0" smtClean="0"/>
              <a:t>。</a:t>
            </a:r>
            <a:endParaRPr lang="en-US" dirty="0"/>
          </a:p>
        </p:txBody>
      </p:sp>
      <p:sp>
        <p:nvSpPr>
          <p:cNvPr id="3" name="Content Placeholder 2"/>
          <p:cNvSpPr>
            <a:spLocks noGrp="1"/>
          </p:cNvSpPr>
          <p:nvPr>
            <p:ph idx="1"/>
          </p:nvPr>
        </p:nvSpPr>
        <p:spPr/>
        <p:txBody>
          <a:bodyPr>
            <a:normAutofit/>
          </a:bodyPr>
          <a:lstStyle/>
          <a:p>
            <a:r>
              <a:rPr lang="zh-CN" altLang="en-US" dirty="0" smtClean="0"/>
              <a:t>假设</a:t>
            </a:r>
            <a:r>
              <a:rPr lang="en-US" altLang="zh-CN" dirty="0" smtClean="0"/>
              <a:t>m</a:t>
            </a:r>
            <a:r>
              <a:rPr lang="zh-CN" altLang="en-US" dirty="0" smtClean="0"/>
              <a:t>为层高</a:t>
            </a:r>
            <a:endParaRPr lang="en-US" altLang="zh-CN" dirty="0" smtClean="0"/>
          </a:p>
          <a:p>
            <a:r>
              <a:rPr lang="zh-CN" altLang="en-US" dirty="0" smtClean="0"/>
              <a:t>满</a:t>
            </a:r>
            <a:r>
              <a:rPr lang="en-US" altLang="zh-CN" dirty="0" smtClean="0"/>
              <a:t>K</a:t>
            </a:r>
            <a:r>
              <a:rPr lang="zh-CN" altLang="en-US" dirty="0" smtClean="0"/>
              <a:t>叉树</a:t>
            </a:r>
            <a:r>
              <a:rPr lang="en-US" altLang="zh-CN" dirty="0" smtClean="0"/>
              <a:t>m</a:t>
            </a:r>
            <a:r>
              <a:rPr lang="zh-CN" altLang="en-US" dirty="0" smtClean="0"/>
              <a:t>层节点数目为</a:t>
            </a:r>
            <a:r>
              <a:rPr lang="en-US" altLang="zh-CN" dirty="0" smtClean="0"/>
              <a:t>k^(m-1)   k&gt;=2</a:t>
            </a:r>
          </a:p>
          <a:p>
            <a:r>
              <a:rPr lang="en-US" altLang="zh-CN" dirty="0" smtClean="0"/>
              <a:t>1+k+k^2+…+k^(m-2)=(k^(m-1)-1)/k-1</a:t>
            </a:r>
          </a:p>
          <a:p>
            <a:r>
              <a:rPr lang="en-US" altLang="zh-CN" dirty="0" smtClean="0"/>
              <a:t>K^(m-1)-1&lt;n(k-1)&lt;=k^m-1</a:t>
            </a:r>
          </a:p>
          <a:p>
            <a:endParaRPr lang="en-US" altLang="zh-CN" dirty="0" smtClean="0"/>
          </a:p>
          <a:p>
            <a:r>
              <a:rPr lang="en-US" altLang="zh-CN" dirty="0" smtClean="0"/>
              <a:t>m-1&lt;log[n(k-1)]+1&lt;m</a:t>
            </a:r>
          </a:p>
          <a:p>
            <a:endParaRPr lang="en-US" dirty="0"/>
          </a:p>
          <a:p>
            <a:endParaRPr lang="en-US" dirty="0"/>
          </a:p>
        </p:txBody>
      </p:sp>
      <p:sp>
        <p:nvSpPr>
          <p:cNvPr id="4" name="Slide Number Placeholder 3"/>
          <p:cNvSpPr>
            <a:spLocks noGrp="1"/>
          </p:cNvSpPr>
          <p:nvPr>
            <p:ph type="sldNum" sz="quarter" idx="12"/>
          </p:nvPr>
        </p:nvSpPr>
        <p:spPr/>
        <p:txBody>
          <a:bodyPr/>
          <a:lstStyle/>
          <a:p>
            <a:fld id="{0ED072FB-181D-4310-996F-33CDE79D7767}" type="slidenum">
              <a:rPr lang="en-US" altLang="zh-CN" smtClean="0"/>
              <a:pPr/>
              <a:t>2</a:t>
            </a:fld>
            <a:endParaRPr lang="en-US" altLang="zh-CN"/>
          </a:p>
        </p:txBody>
      </p:sp>
    </p:spTree>
    <p:extLst>
      <p:ext uri="{BB962C8B-B14F-4D97-AF65-F5344CB8AC3E}">
        <p14:creationId xmlns:p14="http://schemas.microsoft.com/office/powerpoint/2010/main" val="1249837819"/>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二叉树的创建方法</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20</a:t>
            </a:fld>
            <a:endParaRPr lang="en-US" altLang="zh-CN"/>
          </a:p>
        </p:txBody>
      </p:sp>
    </p:spTree>
    <p:extLst>
      <p:ext uri="{BB962C8B-B14F-4D97-AF65-F5344CB8AC3E}">
        <p14:creationId xmlns:p14="http://schemas.microsoft.com/office/powerpoint/2010/main" val="415078715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2"/>
          <p:cNvSpPr>
            <a:spLocks noGrp="1"/>
          </p:cNvSpPr>
          <p:nvPr>
            <p:ph type="sldNum" sz="quarter" idx="12"/>
          </p:nvPr>
        </p:nvSpPr>
        <p:spPr/>
        <p:txBody>
          <a:bodyPr/>
          <a:lstStyle/>
          <a:p>
            <a:fld id="{9BC7D456-7DB2-4188-BCD4-E1EE5CCFC1DB}" type="slidenum">
              <a:rPr lang="en-US" altLang="zh-CN"/>
              <a:pPr/>
              <a:t>21</a:t>
            </a:fld>
            <a:endParaRPr lang="en-US" altLang="zh-CN"/>
          </a:p>
        </p:txBody>
      </p:sp>
      <p:sp>
        <p:nvSpPr>
          <p:cNvPr id="166926" name="Rectangle 14"/>
          <p:cNvSpPr>
            <a:spLocks noChangeArrowheads="1"/>
          </p:cNvSpPr>
          <p:nvPr/>
        </p:nvSpPr>
        <p:spPr bwMode="auto">
          <a:xfrm>
            <a:off x="647700" y="358775"/>
            <a:ext cx="7777163"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10000"/>
              </a:lnSpc>
            </a:pPr>
            <a:r>
              <a:rPr kumimoji="1" lang="zh-CN" altLang="en-US" sz="3600" b="1">
                <a:solidFill>
                  <a:srgbClr val="CC3300"/>
                </a:solidFill>
                <a:latin typeface="Times New Roman" pitchFamily="18" charset="0"/>
                <a:ea typeface="仿宋_GB2312" pitchFamily="49" charset="-122"/>
              </a:rPr>
              <a:t>如图所示的二叉树的前序遍历顺序为</a:t>
            </a:r>
            <a:endParaRPr kumimoji="1" lang="zh-CN" altLang="en-US" sz="3600" b="1">
              <a:solidFill>
                <a:schemeClr val="accent2"/>
              </a:solidFill>
              <a:latin typeface="Times New Roman" pitchFamily="18" charset="0"/>
              <a:ea typeface="仿宋_GB2312" pitchFamily="49" charset="-122"/>
            </a:endParaRPr>
          </a:p>
          <a:p>
            <a:pPr algn="ctr">
              <a:lnSpc>
                <a:spcPct val="110000"/>
              </a:lnSpc>
            </a:pPr>
            <a:r>
              <a:rPr kumimoji="1" lang="en-US" altLang="zh-CN" sz="3200" b="1">
                <a:solidFill>
                  <a:srgbClr val="800080"/>
                </a:solidFill>
                <a:latin typeface="Times New Roman" pitchFamily="18" charset="0"/>
                <a:ea typeface="仿宋_GB2312" pitchFamily="49" charset="-122"/>
              </a:rPr>
              <a:t>A B C @ @ D E @ G @ @ F @ @ @</a:t>
            </a:r>
          </a:p>
        </p:txBody>
      </p:sp>
      <p:grpSp>
        <p:nvGrpSpPr>
          <p:cNvPr id="166964" name="Group 52"/>
          <p:cNvGrpSpPr>
            <a:grpSpLocks/>
          </p:cNvGrpSpPr>
          <p:nvPr/>
        </p:nvGrpSpPr>
        <p:grpSpPr bwMode="auto">
          <a:xfrm>
            <a:off x="1619250" y="2198688"/>
            <a:ext cx="5157788" cy="4038600"/>
            <a:chOff x="1152" y="1344"/>
            <a:chExt cx="3024" cy="2544"/>
          </a:xfrm>
        </p:grpSpPr>
        <p:sp>
          <p:nvSpPr>
            <p:cNvPr id="166914" name="Line 2"/>
            <p:cNvSpPr>
              <a:spLocks noChangeShapeType="1"/>
            </p:cNvSpPr>
            <p:nvPr/>
          </p:nvSpPr>
          <p:spPr bwMode="auto">
            <a:xfrm flipH="1">
              <a:off x="2112" y="2832"/>
              <a:ext cx="336"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5" name="Line 3"/>
            <p:cNvSpPr>
              <a:spLocks noChangeShapeType="1"/>
            </p:cNvSpPr>
            <p:nvPr/>
          </p:nvSpPr>
          <p:spPr bwMode="auto">
            <a:xfrm flipH="1">
              <a:off x="2592" y="3264"/>
              <a:ext cx="240" cy="38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6" name="Line 4"/>
            <p:cNvSpPr>
              <a:spLocks noChangeShapeType="1"/>
            </p:cNvSpPr>
            <p:nvPr/>
          </p:nvSpPr>
          <p:spPr bwMode="auto">
            <a:xfrm>
              <a:off x="2976" y="3312"/>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7" name="Line 5"/>
            <p:cNvSpPr>
              <a:spLocks noChangeShapeType="1"/>
            </p:cNvSpPr>
            <p:nvPr/>
          </p:nvSpPr>
          <p:spPr bwMode="auto">
            <a:xfrm flipH="1">
              <a:off x="1344" y="2448"/>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8" name="Line 6"/>
            <p:cNvSpPr>
              <a:spLocks noChangeShapeType="1"/>
            </p:cNvSpPr>
            <p:nvPr/>
          </p:nvSpPr>
          <p:spPr bwMode="auto">
            <a:xfrm>
              <a:off x="1776" y="2448"/>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9" name="Line 7"/>
            <p:cNvSpPr>
              <a:spLocks noChangeShapeType="1"/>
            </p:cNvSpPr>
            <p:nvPr/>
          </p:nvSpPr>
          <p:spPr bwMode="auto">
            <a:xfrm>
              <a:off x="3744" y="2880"/>
              <a:ext cx="240"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0" name="Line 8"/>
            <p:cNvSpPr>
              <a:spLocks noChangeShapeType="1"/>
            </p:cNvSpPr>
            <p:nvPr/>
          </p:nvSpPr>
          <p:spPr bwMode="auto">
            <a:xfrm>
              <a:off x="3072" y="1584"/>
              <a:ext cx="384" cy="24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1" name="Line 9"/>
            <p:cNvSpPr>
              <a:spLocks noChangeShapeType="1"/>
            </p:cNvSpPr>
            <p:nvPr/>
          </p:nvSpPr>
          <p:spPr bwMode="auto">
            <a:xfrm flipH="1">
              <a:off x="3408" y="2880"/>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2" name="Line 10"/>
            <p:cNvSpPr>
              <a:spLocks noChangeShapeType="1"/>
            </p:cNvSpPr>
            <p:nvPr/>
          </p:nvSpPr>
          <p:spPr bwMode="auto">
            <a:xfrm>
              <a:off x="2592" y="28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3" name="Line 11"/>
            <p:cNvSpPr>
              <a:spLocks noChangeShapeType="1"/>
            </p:cNvSpPr>
            <p:nvPr/>
          </p:nvSpPr>
          <p:spPr bwMode="auto">
            <a:xfrm flipH="1">
              <a:off x="2544" y="2400"/>
              <a:ext cx="33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4" name="Line 12"/>
            <p:cNvSpPr>
              <a:spLocks noChangeShapeType="1"/>
            </p:cNvSpPr>
            <p:nvPr/>
          </p:nvSpPr>
          <p:spPr bwMode="auto">
            <a:xfrm>
              <a:off x="2400" y="1920"/>
              <a:ext cx="1200"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5" name="Line 13"/>
            <p:cNvSpPr>
              <a:spLocks noChangeShapeType="1"/>
            </p:cNvSpPr>
            <p:nvPr/>
          </p:nvSpPr>
          <p:spPr bwMode="auto">
            <a:xfrm flipH="1">
              <a:off x="1680" y="1584"/>
              <a:ext cx="115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7" name="Oval 15"/>
            <p:cNvSpPr>
              <a:spLocks noChangeArrowheads="1"/>
            </p:cNvSpPr>
            <p:nvPr/>
          </p:nvSpPr>
          <p:spPr bwMode="auto">
            <a:xfrm>
              <a:off x="2784" y="1344"/>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28" name="Oval 16"/>
            <p:cNvSpPr>
              <a:spLocks noChangeArrowheads="1"/>
            </p:cNvSpPr>
            <p:nvPr/>
          </p:nvSpPr>
          <p:spPr bwMode="auto">
            <a:xfrm>
              <a:off x="2160" y="1728"/>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29" name="Oval 17"/>
            <p:cNvSpPr>
              <a:spLocks noChangeArrowheads="1"/>
            </p:cNvSpPr>
            <p:nvPr/>
          </p:nvSpPr>
          <p:spPr bwMode="auto">
            <a:xfrm>
              <a:off x="1488"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0" name="Oval 18"/>
            <p:cNvSpPr>
              <a:spLocks noChangeArrowheads="1"/>
            </p:cNvSpPr>
            <p:nvPr/>
          </p:nvSpPr>
          <p:spPr bwMode="auto">
            <a:xfrm>
              <a:off x="3504"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1" name="Oval 19"/>
            <p:cNvSpPr>
              <a:spLocks noChangeArrowheads="1"/>
            </p:cNvSpPr>
            <p:nvPr/>
          </p:nvSpPr>
          <p:spPr bwMode="auto">
            <a:xfrm>
              <a:off x="2832"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2" name="Oval 20"/>
            <p:cNvSpPr>
              <a:spLocks noChangeArrowheads="1"/>
            </p:cNvSpPr>
            <p:nvPr/>
          </p:nvSpPr>
          <p:spPr bwMode="auto">
            <a:xfrm>
              <a:off x="2352"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3" name="Oval 21"/>
            <p:cNvSpPr>
              <a:spLocks noChangeArrowheads="1"/>
            </p:cNvSpPr>
            <p:nvPr/>
          </p:nvSpPr>
          <p:spPr bwMode="auto">
            <a:xfrm>
              <a:off x="2736" y="307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4" name="Text Box 22"/>
            <p:cNvSpPr txBox="1">
              <a:spLocks noChangeArrowheads="1"/>
            </p:cNvSpPr>
            <p:nvPr/>
          </p:nvSpPr>
          <p:spPr bwMode="auto">
            <a:xfrm>
              <a:off x="2784" y="134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a:t>
              </a:r>
              <a:endParaRPr kumimoji="1" lang="en-US" altLang="zh-CN" sz="2400">
                <a:latin typeface="Times New Roman" pitchFamily="18" charset="0"/>
              </a:endParaRPr>
            </a:p>
          </p:txBody>
        </p:sp>
        <p:sp>
          <p:nvSpPr>
            <p:cNvPr id="166935" name="Text Box 23"/>
            <p:cNvSpPr txBox="1">
              <a:spLocks noChangeArrowheads="1"/>
            </p:cNvSpPr>
            <p:nvPr/>
          </p:nvSpPr>
          <p:spPr bwMode="auto">
            <a:xfrm>
              <a:off x="2160" y="1728"/>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B</a:t>
              </a:r>
              <a:endParaRPr kumimoji="1" lang="en-US" altLang="zh-CN" sz="2400">
                <a:latin typeface="Times New Roman" pitchFamily="18" charset="0"/>
              </a:endParaRPr>
            </a:p>
          </p:txBody>
        </p:sp>
        <p:sp>
          <p:nvSpPr>
            <p:cNvPr id="166936" name="Text Box 24"/>
            <p:cNvSpPr txBox="1">
              <a:spLocks noChangeArrowheads="1"/>
            </p:cNvSpPr>
            <p:nvPr/>
          </p:nvSpPr>
          <p:spPr bwMode="auto">
            <a:xfrm>
              <a:off x="1488"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C</a:t>
              </a:r>
              <a:endParaRPr kumimoji="1" lang="en-US" altLang="zh-CN" sz="2400">
                <a:latin typeface="Times New Roman" pitchFamily="18" charset="0"/>
              </a:endParaRPr>
            </a:p>
          </p:txBody>
        </p:sp>
        <p:sp>
          <p:nvSpPr>
            <p:cNvPr id="166937" name="Text Box 25"/>
            <p:cNvSpPr txBox="1">
              <a:spLocks noChangeArrowheads="1"/>
            </p:cNvSpPr>
            <p:nvPr/>
          </p:nvSpPr>
          <p:spPr bwMode="auto">
            <a:xfrm>
              <a:off x="2832"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D</a:t>
              </a:r>
              <a:endParaRPr kumimoji="1" lang="en-US" altLang="zh-CN" sz="2400">
                <a:latin typeface="Times New Roman" pitchFamily="18" charset="0"/>
              </a:endParaRPr>
            </a:p>
          </p:txBody>
        </p:sp>
        <p:sp>
          <p:nvSpPr>
            <p:cNvPr id="166938" name="Text Box 26"/>
            <p:cNvSpPr txBox="1">
              <a:spLocks noChangeArrowheads="1"/>
            </p:cNvSpPr>
            <p:nvPr/>
          </p:nvSpPr>
          <p:spPr bwMode="auto">
            <a:xfrm>
              <a:off x="2352"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E</a:t>
              </a:r>
              <a:endParaRPr kumimoji="1" lang="en-US" altLang="zh-CN" sz="2400">
                <a:latin typeface="Times New Roman" pitchFamily="18" charset="0"/>
              </a:endParaRPr>
            </a:p>
          </p:txBody>
        </p:sp>
        <p:sp>
          <p:nvSpPr>
            <p:cNvPr id="166939" name="Text Box 27"/>
            <p:cNvSpPr txBox="1">
              <a:spLocks noChangeArrowheads="1"/>
            </p:cNvSpPr>
            <p:nvPr/>
          </p:nvSpPr>
          <p:spPr bwMode="auto">
            <a:xfrm>
              <a:off x="2736" y="308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G</a:t>
              </a:r>
              <a:endParaRPr kumimoji="1" lang="en-US" altLang="zh-CN" sz="2400">
                <a:latin typeface="Times New Roman" pitchFamily="18" charset="0"/>
              </a:endParaRPr>
            </a:p>
          </p:txBody>
        </p:sp>
        <p:sp>
          <p:nvSpPr>
            <p:cNvPr id="166940" name="Text Box 28"/>
            <p:cNvSpPr txBox="1">
              <a:spLocks noChangeArrowheads="1"/>
            </p:cNvSpPr>
            <p:nvPr/>
          </p:nvSpPr>
          <p:spPr bwMode="auto">
            <a:xfrm>
              <a:off x="3504"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F</a:t>
              </a:r>
              <a:endParaRPr kumimoji="1" lang="en-US" altLang="zh-CN" sz="2400">
                <a:latin typeface="Times New Roman" pitchFamily="18" charset="0"/>
              </a:endParaRPr>
            </a:p>
          </p:txBody>
        </p:sp>
        <p:sp>
          <p:nvSpPr>
            <p:cNvPr id="166941" name="Text Box 29"/>
            <p:cNvSpPr txBox="1">
              <a:spLocks noChangeArrowheads="1"/>
            </p:cNvSpPr>
            <p:nvPr/>
          </p:nvSpPr>
          <p:spPr bwMode="auto">
            <a:xfrm>
              <a:off x="1152"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2" name="Text Box 30"/>
            <p:cNvSpPr txBox="1">
              <a:spLocks noChangeArrowheads="1"/>
            </p:cNvSpPr>
            <p:nvPr/>
          </p:nvSpPr>
          <p:spPr bwMode="auto">
            <a:xfrm>
              <a:off x="1776"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3" name="Text Box 31"/>
            <p:cNvSpPr txBox="1">
              <a:spLocks noChangeArrowheads="1"/>
            </p:cNvSpPr>
            <p:nvPr/>
          </p:nvSpPr>
          <p:spPr bwMode="auto">
            <a:xfrm>
              <a:off x="1920" y="302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4" name="Text Box 32"/>
            <p:cNvSpPr txBox="1">
              <a:spLocks noChangeArrowheads="1"/>
            </p:cNvSpPr>
            <p:nvPr/>
          </p:nvSpPr>
          <p:spPr bwMode="auto">
            <a:xfrm>
              <a:off x="2352"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5" name="Text Box 33"/>
            <p:cNvSpPr txBox="1">
              <a:spLocks noChangeArrowheads="1"/>
            </p:cNvSpPr>
            <p:nvPr/>
          </p:nvSpPr>
          <p:spPr bwMode="auto">
            <a:xfrm>
              <a:off x="3024"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6" name="Text Box 34"/>
            <p:cNvSpPr txBox="1">
              <a:spLocks noChangeArrowheads="1"/>
            </p:cNvSpPr>
            <p:nvPr/>
          </p:nvSpPr>
          <p:spPr bwMode="auto">
            <a:xfrm>
              <a:off x="3216"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7" name="Text Box 35"/>
            <p:cNvSpPr txBox="1">
              <a:spLocks noChangeArrowheads="1"/>
            </p:cNvSpPr>
            <p:nvPr/>
          </p:nvSpPr>
          <p:spPr bwMode="auto">
            <a:xfrm>
              <a:off x="3840"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8" name="Text Box 36"/>
            <p:cNvSpPr txBox="1">
              <a:spLocks noChangeArrowheads="1"/>
            </p:cNvSpPr>
            <p:nvPr/>
          </p:nvSpPr>
          <p:spPr bwMode="auto">
            <a:xfrm>
              <a:off x="3360" y="1689"/>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grpSp>
      <p:grpSp>
        <p:nvGrpSpPr>
          <p:cNvPr id="166965" name="Group 53"/>
          <p:cNvGrpSpPr>
            <a:grpSpLocks/>
          </p:cNvGrpSpPr>
          <p:nvPr/>
        </p:nvGrpSpPr>
        <p:grpSpPr bwMode="auto">
          <a:xfrm>
            <a:off x="1263650" y="1609725"/>
            <a:ext cx="6958013" cy="382588"/>
            <a:chOff x="796" y="1014"/>
            <a:chExt cx="4383" cy="241"/>
          </a:xfrm>
        </p:grpSpPr>
        <p:sp>
          <p:nvSpPr>
            <p:cNvPr id="166949" name="Line 37"/>
            <p:cNvSpPr>
              <a:spLocks noChangeShapeType="1"/>
            </p:cNvSpPr>
            <p:nvPr/>
          </p:nvSpPr>
          <p:spPr bwMode="auto">
            <a:xfrm>
              <a:off x="1036" y="1206"/>
              <a:ext cx="3764"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0" name="Line 38"/>
            <p:cNvSpPr>
              <a:spLocks noChangeShapeType="1"/>
            </p:cNvSpPr>
            <p:nvPr/>
          </p:nvSpPr>
          <p:spPr bwMode="auto">
            <a:xfrm>
              <a:off x="1324" y="1158"/>
              <a:ext cx="825"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1" name="Line 39"/>
            <p:cNvSpPr>
              <a:spLocks noChangeShapeType="1"/>
            </p:cNvSpPr>
            <p:nvPr/>
          </p:nvSpPr>
          <p:spPr bwMode="auto">
            <a:xfrm>
              <a:off x="1564" y="1014"/>
              <a:ext cx="220"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2" name="Line 40"/>
            <p:cNvSpPr>
              <a:spLocks noChangeShapeType="1"/>
            </p:cNvSpPr>
            <p:nvPr/>
          </p:nvSpPr>
          <p:spPr bwMode="auto">
            <a:xfrm>
              <a:off x="185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3" name="Line 41"/>
            <p:cNvSpPr>
              <a:spLocks noChangeShapeType="1"/>
            </p:cNvSpPr>
            <p:nvPr/>
          </p:nvSpPr>
          <p:spPr bwMode="auto">
            <a:xfrm>
              <a:off x="2188" y="1158"/>
              <a:ext cx="2527"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4" name="Line 42"/>
            <p:cNvSpPr>
              <a:spLocks noChangeShapeType="1"/>
            </p:cNvSpPr>
            <p:nvPr/>
          </p:nvSpPr>
          <p:spPr bwMode="auto">
            <a:xfrm>
              <a:off x="2428" y="1110"/>
              <a:ext cx="1392"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5" name="Line 43"/>
            <p:cNvSpPr>
              <a:spLocks noChangeShapeType="1"/>
            </p:cNvSpPr>
            <p:nvPr/>
          </p:nvSpPr>
          <p:spPr bwMode="auto">
            <a:xfrm>
              <a:off x="2668" y="1062"/>
              <a:ext cx="206"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6" name="Line 44"/>
            <p:cNvSpPr>
              <a:spLocks noChangeShapeType="1"/>
            </p:cNvSpPr>
            <p:nvPr/>
          </p:nvSpPr>
          <p:spPr bwMode="auto">
            <a:xfrm>
              <a:off x="2956" y="1062"/>
              <a:ext cx="82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7" name="Line 45"/>
            <p:cNvSpPr>
              <a:spLocks noChangeShapeType="1"/>
            </p:cNvSpPr>
            <p:nvPr/>
          </p:nvSpPr>
          <p:spPr bwMode="auto">
            <a:xfrm>
              <a:off x="3243" y="1014"/>
              <a:ext cx="219"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8" name="Line 46"/>
            <p:cNvSpPr>
              <a:spLocks noChangeShapeType="1"/>
            </p:cNvSpPr>
            <p:nvPr/>
          </p:nvSpPr>
          <p:spPr bwMode="auto">
            <a:xfrm>
              <a:off x="353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9" name="Line 47"/>
            <p:cNvSpPr>
              <a:spLocks noChangeShapeType="1"/>
            </p:cNvSpPr>
            <p:nvPr/>
          </p:nvSpPr>
          <p:spPr bwMode="auto">
            <a:xfrm>
              <a:off x="3772" y="1110"/>
              <a:ext cx="825"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0" name="Line 48"/>
            <p:cNvSpPr>
              <a:spLocks noChangeShapeType="1"/>
            </p:cNvSpPr>
            <p:nvPr/>
          </p:nvSpPr>
          <p:spPr bwMode="auto">
            <a:xfrm>
              <a:off x="4060"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1" name="Line 49"/>
            <p:cNvSpPr>
              <a:spLocks noChangeShapeType="1"/>
            </p:cNvSpPr>
            <p:nvPr/>
          </p:nvSpPr>
          <p:spPr bwMode="auto">
            <a:xfrm>
              <a:off x="4348"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2" name="Line 50"/>
            <p:cNvSpPr>
              <a:spLocks noChangeShapeType="1"/>
            </p:cNvSpPr>
            <p:nvPr/>
          </p:nvSpPr>
          <p:spPr bwMode="auto">
            <a:xfrm flipV="1">
              <a:off x="796" y="1254"/>
              <a:ext cx="4383" cy="1"/>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3" name="Line 51"/>
            <p:cNvSpPr>
              <a:spLocks noChangeShapeType="1"/>
            </p:cNvSpPr>
            <p:nvPr/>
          </p:nvSpPr>
          <p:spPr bwMode="auto">
            <a:xfrm>
              <a:off x="4636" y="1206"/>
              <a:ext cx="206"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6"/>
          <p:cNvSpPr>
            <a:spLocks noGrp="1" noChangeArrowheads="1"/>
          </p:cNvSpPr>
          <p:nvPr>
            <p:ph idx="1"/>
          </p:nvPr>
        </p:nvSpPr>
        <p:spPr>
          <a:xfrm>
            <a:off x="684213" y="765175"/>
            <a:ext cx="8229600" cy="5651500"/>
          </a:xfrm>
        </p:spPr>
        <p:txBody>
          <a:bodyPr/>
          <a:lstStyle/>
          <a:p>
            <a:pPr>
              <a:spcBef>
                <a:spcPct val="0"/>
              </a:spcBef>
              <a:buFont typeface="Wingdings" pitchFamily="2" charset="2"/>
              <a:buNone/>
            </a:pPr>
            <a:r>
              <a:rPr lang="en-US" altLang="zh-CN" sz="2800" b="1" dirty="0">
                <a:latin typeface="Times New Roman" pitchFamily="18" charset="0"/>
                <a:ea typeface="隶书" pitchFamily="49" charset="-122"/>
              </a:rPr>
              <a:t>template&lt;class </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a:t>
            </a:r>
          </a:p>
          <a:p>
            <a:pPr>
              <a:spcBef>
                <a:spcPct val="0"/>
              </a:spcBef>
              <a:buFont typeface="Wingdings" pitchFamily="2" charset="2"/>
              <a:buNone/>
            </a:pPr>
            <a:r>
              <a:rPr lang="en-US" altLang="zh-CN" sz="2800" b="1" dirty="0">
                <a:latin typeface="Times New Roman" pitchFamily="18" charset="0"/>
                <a:ea typeface="隶书" pitchFamily="49" charset="-122"/>
              </a:rPr>
              <a:t>void </a:t>
            </a:r>
            <a:r>
              <a:rPr lang="en-US" altLang="zh-CN" sz="2800" dirty="0" err="1">
                <a:latin typeface="Times New Roman" pitchFamily="18" charset="0"/>
                <a:ea typeface="隶书" pitchFamily="49" charset="-122"/>
              </a:rPr>
              <a:t>BinaryTree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err="1">
                <a:latin typeface="Times New Roman" pitchFamily="18" charset="0"/>
                <a:ea typeface="隶书" pitchFamily="49" charset="-122"/>
              </a:rPr>
              <a:t>CreateBinTree</a:t>
            </a:r>
            <a:r>
              <a:rPr lang="en-US" altLang="zh-CN" sz="2800" dirty="0">
                <a:latin typeface="Times New Roman" pitchFamily="18" charset="0"/>
                <a:ea typeface="隶书" pitchFamily="49" charset="-122"/>
              </a:rPr>
              <a:t> (</a:t>
            </a:r>
            <a:r>
              <a:rPr lang="en-US" altLang="zh-CN" sz="2800" b="1" dirty="0" err="1">
                <a:latin typeface="Times New Roman" pitchFamily="18" charset="0"/>
                <a:ea typeface="隶书" pitchFamily="49" charset="-122"/>
              </a:rPr>
              <a:t>ifstream</a:t>
            </a:r>
            <a:r>
              <a:rPr lang="en-US" altLang="zh-CN" sz="2800" b="1" dirty="0">
                <a:latin typeface="Times New Roman" pitchFamily="18" charset="0"/>
                <a:ea typeface="隶书" pitchFamily="49" charset="-122"/>
              </a:rPr>
              <a:t>&amp; </a:t>
            </a:r>
            <a:r>
              <a:rPr lang="en-US" altLang="zh-CN" sz="2800" dirty="0">
                <a:latin typeface="Times New Roman" pitchFamily="18" charset="0"/>
                <a:ea typeface="隶书" pitchFamily="49" charset="-122"/>
              </a:rPr>
              <a:t>in</a:t>
            </a:r>
            <a:r>
              <a:rPr lang="en-US" altLang="zh-CN" sz="2800" b="1"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*&amp; </a:t>
            </a:r>
            <a:r>
              <a:rPr lang="en-US" altLang="zh-CN" sz="2800" dirty="0" err="1">
                <a:latin typeface="Times New Roman" pitchFamily="18" charset="0"/>
                <a:ea typeface="隶书" pitchFamily="49" charset="-122"/>
              </a:rPr>
              <a:t>subTree</a:t>
            </a: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a:t>
            </a:r>
          </a:p>
          <a:p>
            <a:pPr>
              <a:spcBef>
                <a:spcPct val="0"/>
              </a:spcBef>
              <a:buFont typeface="Wingdings" pitchFamily="2" charset="2"/>
              <a:buNone/>
            </a:pP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私有函数</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以递归方式建立二叉树。</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dirty="0">
                <a:latin typeface="Times New Roman" pitchFamily="18" charset="0"/>
                <a:ea typeface="隶书" pitchFamily="49" charset="-122"/>
              </a:rPr>
              <a:t>T item</a:t>
            </a:r>
            <a:r>
              <a:rPr lang="en-US" altLang="zh-CN" sz="2800" b="1" dirty="0">
                <a:latin typeface="Times New Roman" pitchFamily="18" charset="0"/>
                <a:ea typeface="隶书" pitchFamily="49" charset="-122"/>
              </a:rPr>
              <a:t>;</a:t>
            </a:r>
          </a:p>
          <a:p>
            <a:pPr>
              <a:spcBef>
                <a:spcPct val="0"/>
              </a:spcBef>
              <a:buFont typeface="Wingdings" pitchFamily="2" charset="2"/>
              <a:buNone/>
            </a:pPr>
            <a:r>
              <a:rPr lang="en-US" altLang="zh-CN" sz="2800" b="1" dirty="0">
                <a:latin typeface="Times New Roman" pitchFamily="18" charset="0"/>
                <a:ea typeface="隶书" pitchFamily="49" charset="-122"/>
              </a:rPr>
              <a:t>     if </a:t>
            </a: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a:t>
            </a:r>
            <a:r>
              <a:rPr lang="en-US" altLang="zh-CN" sz="2800" dirty="0" err="1">
                <a:latin typeface="Times New Roman" pitchFamily="18" charset="0"/>
                <a:ea typeface="隶书" pitchFamily="49" charset="-122"/>
              </a:rPr>
              <a:t>in.</a:t>
            </a:r>
            <a:r>
              <a:rPr lang="en-US" altLang="zh-CN" sz="2800" b="1" dirty="0" err="1">
                <a:latin typeface="Times New Roman" pitchFamily="18" charset="0"/>
                <a:ea typeface="隶书" pitchFamily="49" charset="-122"/>
              </a:rPr>
              <a:t>eof</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 {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未读完</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读入并建树</a:t>
            </a:r>
            <a:r>
              <a:rPr lang="zh-CN" altLang="en-US" sz="2800" b="1" dirty="0">
                <a:latin typeface="Times New Roman" pitchFamily="18" charset="0"/>
                <a:ea typeface="隶书" pitchFamily="49" charset="-122"/>
              </a:rPr>
              <a:t>	</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dirty="0">
                <a:latin typeface="Times New Roman" pitchFamily="18" charset="0"/>
                <a:ea typeface="隶书" pitchFamily="49" charset="-122"/>
              </a:rPr>
              <a:t>in</a:t>
            </a:r>
            <a:r>
              <a:rPr lang="en-US" altLang="zh-CN" sz="2800" b="1" dirty="0">
                <a:latin typeface="Times New Roman" pitchFamily="18" charset="0"/>
                <a:ea typeface="隶书" pitchFamily="49" charset="-122"/>
              </a:rPr>
              <a:t> &gt;&gt;</a:t>
            </a:r>
            <a:r>
              <a:rPr lang="en-US" altLang="zh-CN" sz="2800" dirty="0">
                <a:latin typeface="Times New Roman" pitchFamily="18" charset="0"/>
                <a:ea typeface="隶书" pitchFamily="49" charset="-122"/>
              </a:rPr>
              <a:t> item</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读入根结点的值</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b="1" dirty="0">
                <a:latin typeface="Times New Roman" pitchFamily="18" charset="0"/>
                <a:ea typeface="隶书" pitchFamily="49" charset="-122"/>
              </a:rPr>
              <a:t>if </a:t>
            </a:r>
            <a:r>
              <a:rPr lang="en-US" altLang="zh-CN" sz="2800" dirty="0">
                <a:latin typeface="Times New Roman" pitchFamily="18" charset="0"/>
                <a:ea typeface="隶书" pitchFamily="49" charset="-122"/>
              </a:rPr>
              <a:t>(item != </a:t>
            </a:r>
            <a:r>
              <a:rPr lang="en-US" altLang="zh-CN" sz="2800" dirty="0" err="1">
                <a:latin typeface="Times New Roman" pitchFamily="18" charset="0"/>
                <a:ea typeface="隶书" pitchFamily="49" charset="-122"/>
              </a:rPr>
              <a:t>RefValue</a:t>
            </a:r>
            <a:r>
              <a:rPr lang="en-US" altLang="zh-CN" sz="2800" dirty="0">
                <a:latin typeface="Times New Roman" pitchFamily="18" charset="0"/>
                <a:ea typeface="隶书" pitchFamily="49" charset="-122"/>
              </a:rPr>
              <a:t>)</a:t>
            </a:r>
            <a:r>
              <a:rPr lang="en-US" altLang="zh-CN" sz="2800" b="1" dirty="0">
                <a:latin typeface="Times New Roman" pitchFamily="18" charset="0"/>
                <a:ea typeface="隶书" pitchFamily="49" charset="-122"/>
              </a:rPr>
              <a:t> {</a:t>
            </a:r>
          </a:p>
          <a:p>
            <a:pPr>
              <a:spcBef>
                <a:spcPct val="0"/>
              </a:spcBef>
              <a:buFont typeface="Wingdings" pitchFamily="2" charset="2"/>
              <a:buNone/>
            </a:pPr>
            <a:r>
              <a:rPr lang="en-US" altLang="zh-CN" sz="2800" b="1" dirty="0">
                <a:latin typeface="Times New Roman" pitchFamily="18" charset="0"/>
                <a:ea typeface="隶书" pitchFamily="49" charset="-122"/>
              </a:rPr>
              <a:t>             </a:t>
            </a:r>
            <a:r>
              <a:rPr lang="en-US" altLang="zh-CN" sz="2800" dirty="0" err="1">
                <a:latin typeface="Times New Roman" pitchFamily="18" charset="0"/>
                <a:ea typeface="隶书" pitchFamily="49" charset="-122"/>
              </a:rPr>
              <a:t>subTree</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a:t>
            </a:r>
            <a:r>
              <a:rPr lang="en-US" altLang="zh-CN" sz="2800" b="1" dirty="0">
                <a:latin typeface="Times New Roman" pitchFamily="18" charset="0"/>
                <a:ea typeface="隶书" pitchFamily="49" charset="-122"/>
              </a:rPr>
              <a:t> new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a:latin typeface="Times New Roman" pitchFamily="18" charset="0"/>
                <a:ea typeface="隶书" pitchFamily="49" charset="-122"/>
              </a:rPr>
              <a:t>(item)</a:t>
            </a:r>
            <a:r>
              <a:rPr lang="en-US" altLang="zh-CN" sz="2800" b="1" dirty="0">
                <a:latin typeface="Times New Roman" pitchFamily="18" charset="0"/>
                <a:ea typeface="隶书" pitchFamily="49" charset="-122"/>
              </a:rPr>
              <a:t>;</a:t>
            </a:r>
          </a:p>
          <a:p>
            <a:pPr>
              <a:spcBef>
                <a:spcPct val="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建立根结点</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b="1" dirty="0">
                <a:latin typeface="Times New Roman" pitchFamily="18" charset="0"/>
                <a:ea typeface="隶书" pitchFamily="49" charset="-122"/>
              </a:rPr>
              <a:t>if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Times New Roman" pitchFamily="18" charset="0"/>
                <a:ea typeface="隶书" pitchFamily="49" charset="-122"/>
              </a:rPr>
              <a:t> == NULL)</a:t>
            </a:r>
            <a:r>
              <a:rPr lang="en-US" altLang="zh-CN" sz="2800" b="1" dirty="0">
                <a:latin typeface="Times New Roman" pitchFamily="18" charset="0"/>
                <a:ea typeface="隶书" pitchFamily="49" charset="-122"/>
              </a:rPr>
              <a:t> </a:t>
            </a:r>
          </a:p>
          <a:p>
            <a:pPr>
              <a:spcBef>
                <a:spcPct val="0"/>
              </a:spcBef>
              <a:buFont typeface="Wingdings" pitchFamily="2" charset="2"/>
              <a:buNone/>
            </a:pPr>
            <a:r>
              <a:rPr lang="en-US" altLang="zh-CN" sz="2800" b="1" dirty="0">
                <a:latin typeface="Times New Roman" pitchFamily="18" charset="0"/>
                <a:ea typeface="隶书" pitchFamily="49" charset="-122"/>
              </a:rPr>
              <a:t>	            {</a:t>
            </a:r>
            <a:r>
              <a:rPr lang="en-US" altLang="zh-CN" sz="2800" b="1" dirty="0" err="1">
                <a:latin typeface="Times New Roman" pitchFamily="18" charset="0"/>
                <a:ea typeface="隶书" pitchFamily="49" charset="-122"/>
              </a:rPr>
              <a:t>cerr</a:t>
            </a:r>
            <a:r>
              <a:rPr lang="en-US" altLang="zh-CN" sz="2800" b="1" dirty="0">
                <a:latin typeface="Times New Roman" pitchFamily="18" charset="0"/>
                <a:ea typeface="隶书" pitchFamily="49" charset="-122"/>
              </a:rPr>
              <a:t> &lt;&lt; </a:t>
            </a:r>
            <a:r>
              <a:rPr lang="en-US" altLang="zh-CN" sz="2800" dirty="0">
                <a:latin typeface="Times New Roman" pitchFamily="18" charset="0"/>
                <a:ea typeface="隶书" pitchFamily="49" charset="-122"/>
              </a:rPr>
              <a:t>“</a:t>
            </a:r>
            <a:r>
              <a:rPr lang="zh-CN" altLang="en-US" sz="2800" dirty="0">
                <a:latin typeface="Times New Roman" pitchFamily="18" charset="0"/>
                <a:ea typeface="隶书" pitchFamily="49" charset="-122"/>
              </a:rPr>
              <a:t>存储分配错</a:t>
            </a:r>
            <a:r>
              <a:rPr lang="en-US" altLang="zh-CN" sz="2800" dirty="0">
                <a:latin typeface="Times New Roman" pitchFamily="18" charset="0"/>
                <a:ea typeface="隶书" pitchFamily="49" charset="-122"/>
              </a:rPr>
              <a:t>!”</a:t>
            </a:r>
            <a:r>
              <a:rPr lang="en-US" altLang="zh-CN" sz="2800" b="1" dirty="0">
                <a:latin typeface="Times New Roman" pitchFamily="18" charset="0"/>
                <a:ea typeface="隶书" pitchFamily="49" charset="-122"/>
              </a:rPr>
              <a:t> &lt;&lt; </a:t>
            </a:r>
            <a:r>
              <a:rPr lang="en-US" altLang="zh-CN" sz="2800" b="1" dirty="0" err="1">
                <a:latin typeface="Times New Roman" pitchFamily="18" charset="0"/>
                <a:ea typeface="隶书" pitchFamily="49" charset="-122"/>
              </a:rPr>
              <a:t>endl</a:t>
            </a:r>
            <a:r>
              <a:rPr lang="en-US" altLang="zh-CN" sz="2800" b="1" dirty="0">
                <a:latin typeface="Times New Roman" pitchFamily="18" charset="0"/>
                <a:ea typeface="隶书" pitchFamily="49" charset="-122"/>
              </a:rPr>
              <a:t>;  exit </a:t>
            </a:r>
            <a:r>
              <a:rPr lang="en-US" altLang="zh-CN" sz="2800" dirty="0">
                <a:latin typeface="Times New Roman" pitchFamily="18" charset="0"/>
                <a:ea typeface="隶书" pitchFamily="49" charset="-122"/>
              </a:rPr>
              <a:t>(1)</a:t>
            </a:r>
            <a:r>
              <a:rPr lang="en-US" altLang="zh-CN" sz="2800" b="1" dirty="0">
                <a:latin typeface="Times New Roman" pitchFamily="18" charset="0"/>
                <a:ea typeface="隶书" pitchFamily="49" charset="-122"/>
              </a:rPr>
              <a:t>;}</a:t>
            </a:r>
          </a:p>
        </p:txBody>
      </p:sp>
      <p:sp>
        <p:nvSpPr>
          <p:cNvPr id="6" name="灯片编号占位符 4"/>
          <p:cNvSpPr>
            <a:spLocks noGrp="1"/>
          </p:cNvSpPr>
          <p:nvPr>
            <p:ph type="sldNum" sz="quarter" idx="12"/>
          </p:nvPr>
        </p:nvSpPr>
        <p:spPr/>
        <p:txBody>
          <a:bodyPr/>
          <a:lstStyle/>
          <a:p>
            <a:fld id="{D8646673-572E-4288-AE63-B3C44D8A3272}" type="slidenum">
              <a:rPr lang="en-US" altLang="zh-CN"/>
              <a:pPr/>
              <a:t>22</a:t>
            </a:fld>
            <a:endParaRPr lang="en-US" altLang="zh-CN"/>
          </a:p>
        </p:txBody>
      </p:sp>
      <p:sp>
        <p:nvSpPr>
          <p:cNvPr id="167938"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167939" name="Rectangle 3"/>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Grp="1" noChangeArrowheads="1"/>
          </p:cNvSpPr>
          <p:nvPr>
            <p:ph idx="1"/>
          </p:nvPr>
        </p:nvSpPr>
        <p:spPr>
          <a:xfrm>
            <a:off x="684213" y="765175"/>
            <a:ext cx="8229600" cy="5651500"/>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CreateBinTree (in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递归建立左子树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CreateBinTree (in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递归建立右子树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else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b="1">
                <a:solidFill>
                  <a:schemeClr val="tx2"/>
                </a:solidFill>
                <a:latin typeface="Times New Roman" pitchFamily="18" charset="0"/>
                <a:ea typeface="隶书" pitchFamily="49" charset="-122"/>
              </a:rPr>
              <a:t>封闭指向空子树的指针</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a:t>
            </a:r>
          </a:p>
        </p:txBody>
      </p:sp>
      <p:sp>
        <p:nvSpPr>
          <p:cNvPr id="6" name="灯片编号占位符 4"/>
          <p:cNvSpPr>
            <a:spLocks noGrp="1"/>
          </p:cNvSpPr>
          <p:nvPr>
            <p:ph type="sldNum" sz="quarter" idx="12"/>
          </p:nvPr>
        </p:nvSpPr>
        <p:spPr/>
        <p:txBody>
          <a:bodyPr/>
          <a:lstStyle/>
          <a:p>
            <a:fld id="{101BC91A-3B9B-4248-94EA-D75A2889E5C7}" type="slidenum">
              <a:rPr lang="en-US" altLang="zh-CN"/>
              <a:pPr/>
              <a:t>23</a:t>
            </a:fld>
            <a:endParaRPr lang="en-US" altLang="zh-CN"/>
          </a:p>
        </p:txBody>
      </p:sp>
      <p:sp>
        <p:nvSpPr>
          <p:cNvPr id="347138"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347139" name="Rectangle 3"/>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08" y="18116"/>
            <a:ext cx="7024744" cy="1143000"/>
          </a:xfrm>
        </p:spPr>
        <p:txBody>
          <a:bodyPr/>
          <a:lstStyle/>
          <a:p>
            <a:r>
              <a:rPr lang="zh-CN" altLang="en-US" dirty="0" smtClean="0">
                <a:solidFill>
                  <a:schemeClr val="tx1"/>
                </a:solidFill>
              </a:rPr>
              <a:t>算法简化</a:t>
            </a:r>
            <a:endParaRPr lang="zh-CN" altLang="en-US" dirty="0">
              <a:solidFill>
                <a:schemeClr val="tx1"/>
              </a:solidFill>
            </a:endParaRPr>
          </a:p>
        </p:txBody>
      </p:sp>
      <p:sp>
        <p:nvSpPr>
          <p:cNvPr id="3" name="内容占位符 2"/>
          <p:cNvSpPr>
            <a:spLocks noGrp="1"/>
          </p:cNvSpPr>
          <p:nvPr>
            <p:ph idx="1"/>
          </p:nvPr>
        </p:nvSpPr>
        <p:spPr>
          <a:xfrm>
            <a:off x="467544" y="1304764"/>
            <a:ext cx="8028892" cy="5040560"/>
          </a:xfrm>
        </p:spPr>
        <p:txBody>
          <a:bodyPr>
            <a:normAutofit fontScale="92500" lnSpcReduction="20000"/>
          </a:bodyPr>
          <a:lstStyle/>
          <a:p>
            <a:pPr marL="68580" indent="0">
              <a:buNone/>
            </a:pPr>
            <a:r>
              <a:rPr lang="en-US" altLang="zh-CN" dirty="0" err="1"/>
              <a:t>BiTree</a:t>
            </a:r>
            <a:r>
              <a:rPr lang="en-US" altLang="zh-CN" dirty="0"/>
              <a:t> </a:t>
            </a:r>
            <a:r>
              <a:rPr lang="en-US" altLang="zh-CN" dirty="0" err="1"/>
              <a:t>CreateBiTree</a:t>
            </a:r>
            <a:r>
              <a:rPr lang="en-US" altLang="zh-CN" dirty="0"/>
              <a:t>(</a:t>
            </a:r>
            <a:r>
              <a:rPr lang="en-US" altLang="zh-CN" dirty="0" err="1"/>
              <a:t>BiTree</a:t>
            </a:r>
            <a:r>
              <a:rPr lang="en-US" altLang="zh-CN" dirty="0"/>
              <a:t> &amp;T) {  </a:t>
            </a:r>
            <a:endParaRPr lang="zh-CN" altLang="en-US" dirty="0"/>
          </a:p>
          <a:p>
            <a:pPr marL="68580" indent="0">
              <a:buNone/>
            </a:pPr>
            <a:r>
              <a:rPr lang="zh-CN" altLang="en-US" dirty="0"/>
              <a:t>  </a:t>
            </a:r>
            <a:r>
              <a:rPr lang="en-US" altLang="zh-CN" dirty="0"/>
              <a:t>// </a:t>
            </a:r>
            <a:r>
              <a:rPr lang="zh-CN" altLang="en-US" dirty="0"/>
              <a:t>按先序次序输入二叉树中结点的值（一个字符），空格</a:t>
            </a:r>
            <a:r>
              <a:rPr lang="zh-CN" altLang="en-US" dirty="0" smtClean="0"/>
              <a:t>字符</a:t>
            </a:r>
            <a:endParaRPr lang="en-US" altLang="zh-CN" dirty="0" smtClean="0"/>
          </a:p>
          <a:p>
            <a:pPr marL="68580" indent="0">
              <a:buNone/>
            </a:pPr>
            <a:r>
              <a:rPr lang="en-US" altLang="zh-CN" dirty="0" smtClean="0"/>
              <a:t>  //</a:t>
            </a:r>
            <a:r>
              <a:rPr lang="zh-CN" altLang="en-US" dirty="0" smtClean="0"/>
              <a:t>表示</a:t>
            </a:r>
            <a:r>
              <a:rPr lang="zh-CN" altLang="en-US" dirty="0"/>
              <a:t>空树</a:t>
            </a:r>
            <a:r>
              <a:rPr lang="zh-CN" altLang="en-US" dirty="0" smtClean="0"/>
              <a:t>，构造</a:t>
            </a:r>
            <a:r>
              <a:rPr lang="zh-CN" altLang="en-US" dirty="0"/>
              <a:t>二叉链表表示的二叉树</a:t>
            </a:r>
            <a:r>
              <a:rPr lang="en-US" altLang="zh-CN" dirty="0"/>
              <a:t>T</a:t>
            </a:r>
            <a:r>
              <a:rPr lang="zh-CN" altLang="en-US" dirty="0"/>
              <a:t>。</a:t>
            </a:r>
          </a:p>
          <a:p>
            <a:pPr marL="68580" indent="0">
              <a:buNone/>
            </a:pPr>
            <a:r>
              <a:rPr lang="zh-CN" altLang="en-US" dirty="0"/>
              <a:t>  </a:t>
            </a:r>
            <a:r>
              <a:rPr lang="en-US" altLang="zh-CN" dirty="0"/>
              <a:t>char </a:t>
            </a:r>
            <a:r>
              <a:rPr lang="en-US" altLang="zh-CN" dirty="0" err="1"/>
              <a:t>ch</a:t>
            </a:r>
            <a:r>
              <a:rPr lang="en-US" altLang="zh-CN" dirty="0"/>
              <a:t>;</a:t>
            </a:r>
            <a:endParaRPr lang="zh-CN" altLang="en-US" dirty="0"/>
          </a:p>
          <a:p>
            <a:pPr marL="68580" indent="0">
              <a:buNone/>
            </a:pPr>
            <a:r>
              <a:rPr lang="zh-CN" altLang="en-US" dirty="0"/>
              <a:t>  </a:t>
            </a:r>
            <a:r>
              <a:rPr lang="en-US" altLang="zh-CN" dirty="0" err="1" smtClean="0"/>
              <a:t>cin</a:t>
            </a:r>
            <a:r>
              <a:rPr lang="en-US" altLang="zh-CN" dirty="0" smtClean="0"/>
              <a:t>&gt;&gt;</a:t>
            </a:r>
            <a:r>
              <a:rPr lang="en-US" altLang="zh-CN" dirty="0" err="1" smtClean="0"/>
              <a:t>ch</a:t>
            </a:r>
            <a:r>
              <a:rPr lang="en-US" altLang="zh-CN" dirty="0" smtClean="0"/>
              <a:t>; </a:t>
            </a:r>
          </a:p>
          <a:p>
            <a:pPr marL="68580" indent="0">
              <a:buNone/>
            </a:pPr>
            <a:r>
              <a:rPr lang="en-US" altLang="zh-CN" dirty="0" smtClean="0"/>
              <a:t>if </a:t>
            </a:r>
            <a:r>
              <a:rPr lang="en-US" altLang="zh-CN" dirty="0"/>
              <a:t>(</a:t>
            </a:r>
            <a:r>
              <a:rPr lang="en-US" altLang="zh-CN" dirty="0" err="1"/>
              <a:t>ch</a:t>
            </a:r>
            <a:r>
              <a:rPr lang="en-US" altLang="zh-CN" dirty="0"/>
              <a:t>=='#') T = NULL;</a:t>
            </a:r>
            <a:endParaRPr lang="zh-CN" altLang="en-US" dirty="0"/>
          </a:p>
          <a:p>
            <a:pPr marL="68580" indent="0">
              <a:buNone/>
            </a:pPr>
            <a:r>
              <a:rPr lang="zh-CN" altLang="en-US" dirty="0"/>
              <a:t>  </a:t>
            </a:r>
            <a:r>
              <a:rPr lang="en-US" altLang="zh-CN" dirty="0"/>
              <a:t>else {</a:t>
            </a:r>
            <a:endParaRPr lang="zh-CN" altLang="en-US" dirty="0"/>
          </a:p>
          <a:p>
            <a:pPr marL="68580" indent="0">
              <a:buNone/>
            </a:pPr>
            <a:r>
              <a:rPr lang="zh-CN" altLang="en-US" dirty="0"/>
              <a:t>    </a:t>
            </a:r>
            <a:r>
              <a:rPr lang="en-US" altLang="zh-CN" dirty="0"/>
              <a:t>if (!(T </a:t>
            </a:r>
            <a:r>
              <a:rPr lang="en-US" altLang="zh-CN" dirty="0" smtClean="0"/>
              <a:t>=</a:t>
            </a:r>
            <a:r>
              <a:rPr lang="en-US" altLang="zh-CN" b="1" dirty="0">
                <a:latin typeface="Times New Roman" pitchFamily="18" charset="0"/>
                <a:ea typeface="隶书" pitchFamily="49" charset="-122"/>
              </a:rPr>
              <a:t> new </a:t>
            </a:r>
            <a:r>
              <a:rPr lang="en-US" altLang="zh-CN" dirty="0" err="1" smtClean="0">
                <a:latin typeface="Times New Roman" pitchFamily="18" charset="0"/>
                <a:ea typeface="隶书" pitchFamily="49" charset="-122"/>
              </a:rPr>
              <a:t>BinTreeNode</a:t>
            </a:r>
            <a:r>
              <a:rPr lang="en-US" altLang="zh-CN" b="1" dirty="0">
                <a:latin typeface="Times New Roman" pitchFamily="18" charset="0"/>
                <a:ea typeface="隶书" pitchFamily="49" charset="-122"/>
              </a:rPr>
              <a:t>(</a:t>
            </a:r>
            <a:r>
              <a:rPr lang="en-US" altLang="zh-CN" dirty="0" smtClean="0">
                <a:latin typeface="Times New Roman" pitchFamily="18" charset="0"/>
                <a:ea typeface="隶书" pitchFamily="49" charset="-122"/>
              </a:rPr>
              <a:t>item)</a:t>
            </a:r>
            <a:r>
              <a:rPr lang="en-US" altLang="zh-CN" dirty="0" smtClean="0"/>
              <a:t>) </a:t>
            </a:r>
            <a:r>
              <a:rPr lang="en-US" altLang="zh-CN" dirty="0"/>
              <a:t>return ERROR;</a:t>
            </a:r>
            <a:endParaRPr lang="zh-CN" altLang="en-US" dirty="0"/>
          </a:p>
          <a:p>
            <a:pPr marL="68580" indent="0">
              <a:buNone/>
            </a:pPr>
            <a:r>
              <a:rPr lang="zh-CN" altLang="en-US" dirty="0"/>
              <a:t>    </a:t>
            </a:r>
            <a:r>
              <a:rPr lang="en-US" altLang="zh-CN" dirty="0"/>
              <a:t>T-&gt;data = </a:t>
            </a:r>
            <a:r>
              <a:rPr lang="en-US" altLang="zh-CN" dirty="0" err="1"/>
              <a:t>ch</a:t>
            </a:r>
            <a:r>
              <a:rPr lang="en-US" altLang="zh-CN" dirty="0"/>
              <a:t>;              // </a:t>
            </a:r>
            <a:r>
              <a:rPr lang="zh-CN" altLang="en-US" dirty="0"/>
              <a:t>生成根结点</a:t>
            </a:r>
          </a:p>
          <a:p>
            <a:pPr marL="68580" indent="0">
              <a:buNone/>
            </a:pPr>
            <a:r>
              <a:rPr lang="zh-CN" altLang="en-US" dirty="0"/>
              <a:t>    </a:t>
            </a:r>
            <a:r>
              <a:rPr lang="en-US" altLang="zh-CN" dirty="0" err="1"/>
              <a:t>CreateBiTree</a:t>
            </a:r>
            <a:r>
              <a:rPr lang="en-US" altLang="zh-CN" dirty="0"/>
              <a:t>(T-&gt;</a:t>
            </a:r>
            <a:r>
              <a:rPr lang="en-US" altLang="zh-CN" dirty="0" err="1"/>
              <a:t>lchild</a:t>
            </a:r>
            <a:r>
              <a:rPr lang="en-US" altLang="zh-CN" dirty="0"/>
              <a:t>);   // </a:t>
            </a:r>
            <a:r>
              <a:rPr lang="zh-CN" altLang="en-US" dirty="0"/>
              <a:t>构造左子树</a:t>
            </a:r>
          </a:p>
          <a:p>
            <a:pPr marL="68580" indent="0">
              <a:buNone/>
            </a:pPr>
            <a:r>
              <a:rPr lang="zh-CN" altLang="en-US" dirty="0"/>
              <a:t>    </a:t>
            </a:r>
            <a:r>
              <a:rPr lang="en-US" altLang="zh-CN" dirty="0" err="1"/>
              <a:t>CreateBiTree</a:t>
            </a:r>
            <a:r>
              <a:rPr lang="en-US" altLang="zh-CN" dirty="0"/>
              <a:t>(T-&gt;</a:t>
            </a:r>
            <a:r>
              <a:rPr lang="en-US" altLang="zh-CN" dirty="0" err="1"/>
              <a:t>rchild</a:t>
            </a:r>
            <a:r>
              <a:rPr lang="en-US" altLang="zh-CN" dirty="0"/>
              <a:t>);   // </a:t>
            </a:r>
            <a:r>
              <a:rPr lang="zh-CN" altLang="en-US" dirty="0"/>
              <a:t>构造右子树</a:t>
            </a:r>
          </a:p>
          <a:p>
            <a:pPr marL="68580" indent="0">
              <a:buNone/>
            </a:pPr>
            <a:r>
              <a:rPr lang="zh-CN" altLang="en-US" dirty="0"/>
              <a:t>  </a:t>
            </a:r>
            <a:r>
              <a:rPr lang="en-US" altLang="zh-CN" dirty="0"/>
              <a:t>}</a:t>
            </a:r>
            <a:endParaRPr lang="zh-CN" altLang="en-US" dirty="0"/>
          </a:p>
          <a:p>
            <a:pPr marL="68580" indent="0">
              <a:buNone/>
            </a:pPr>
            <a:r>
              <a:rPr lang="zh-CN" altLang="en-US" dirty="0"/>
              <a:t>  </a:t>
            </a:r>
            <a:r>
              <a:rPr lang="en-US" altLang="zh-CN" dirty="0"/>
              <a:t>return T;</a:t>
            </a:r>
            <a:endParaRPr lang="zh-CN" altLang="en-US" dirty="0"/>
          </a:p>
          <a:p>
            <a:pPr marL="68580" indent="0">
              <a:buNone/>
            </a:pPr>
            <a:r>
              <a:rPr lang="en-US" altLang="zh-CN" dirty="0"/>
              <a:t>} // </a:t>
            </a:r>
            <a:r>
              <a:rPr lang="en-US" altLang="zh-CN" dirty="0" err="1"/>
              <a:t>CreateBiTree</a:t>
            </a:r>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24</a:t>
            </a:fld>
            <a:endParaRPr lang="en-US" altLang="zh-CN"/>
          </a:p>
        </p:txBody>
      </p:sp>
    </p:spTree>
    <p:extLst>
      <p:ext uri="{BB962C8B-B14F-4D97-AF65-F5344CB8AC3E}">
        <p14:creationId xmlns:p14="http://schemas.microsoft.com/office/powerpoint/2010/main" val="88529408"/>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305"/>
            <a:ext cx="7024744" cy="1143000"/>
          </a:xfrm>
        </p:spPr>
        <p:txBody>
          <a:bodyPr/>
          <a:lstStyle/>
          <a:p>
            <a:r>
              <a:rPr lang="zh-CN" altLang="en-US" dirty="0" smtClean="0"/>
              <a:t>程序举例：</a:t>
            </a:r>
            <a:endParaRPr lang="zh-CN" altLang="en-US" dirty="0"/>
          </a:p>
        </p:txBody>
      </p:sp>
      <p:sp>
        <p:nvSpPr>
          <p:cNvPr id="3" name="内容占位符 2"/>
          <p:cNvSpPr>
            <a:spLocks noGrp="1"/>
          </p:cNvSpPr>
          <p:nvPr>
            <p:ph idx="1"/>
          </p:nvPr>
        </p:nvSpPr>
        <p:spPr>
          <a:xfrm>
            <a:off x="446956" y="1142695"/>
            <a:ext cx="6777317" cy="3508977"/>
          </a:xfrm>
        </p:spPr>
        <p:txBody>
          <a:bodyPr/>
          <a:lstStyle/>
          <a:p>
            <a:r>
              <a:rPr lang="zh-CN" altLang="en-US" dirty="0" smtClean="0"/>
              <a:t>如何实现上述算法？</a:t>
            </a:r>
            <a:endParaRPr lang="en-US" altLang="zh-CN" dirty="0" smtClean="0"/>
          </a:p>
          <a:p>
            <a:r>
              <a:rPr lang="zh-CN" altLang="en-US" dirty="0" smtClean="0"/>
              <a:t>程序从哪里开始入手？</a:t>
            </a:r>
            <a:endParaRPr lang="en-US" altLang="zh-CN" dirty="0" smtClean="0"/>
          </a:p>
          <a:p>
            <a:r>
              <a:rPr lang="zh-CN" altLang="en-US" dirty="0" smtClean="0"/>
              <a:t>首先描述流程</a:t>
            </a:r>
            <a:endParaRPr lang="en-US" altLang="zh-CN"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25</a:t>
            </a:fld>
            <a:endParaRPr lang="en-US" altLang="zh-CN"/>
          </a:p>
        </p:txBody>
      </p:sp>
      <p:sp>
        <p:nvSpPr>
          <p:cNvPr id="5" name="矩形 4"/>
          <p:cNvSpPr/>
          <p:nvPr/>
        </p:nvSpPr>
        <p:spPr>
          <a:xfrm>
            <a:off x="3835614" y="407053"/>
            <a:ext cx="5220072" cy="5632311"/>
          </a:xfrm>
          <a:prstGeom prst="rect">
            <a:avLst/>
          </a:prstGeom>
          <a:solidFill>
            <a:schemeClr val="bg1"/>
          </a:solidFill>
        </p:spPr>
        <p:txBody>
          <a:bodyPr wrap="square">
            <a:spAutoFit/>
          </a:bodyPr>
          <a:lstStyle/>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#include</a:t>
            </a:r>
            <a:r>
              <a:rPr lang="en-US" altLang="zh-CN" sz="2400" dirty="0">
                <a:solidFill>
                  <a:srgbClr val="A31515"/>
                </a:solidFill>
                <a:highlight>
                  <a:srgbClr val="FFFFFF"/>
                </a:highlight>
                <a:latin typeface="新宋体" panose="02010609030101010101" pitchFamily="49" charset="-122"/>
                <a:ea typeface="新宋体" panose="02010609030101010101" pitchFamily="49" charset="-122"/>
              </a:rPr>
              <a:t>&lt;</a:t>
            </a:r>
            <a:r>
              <a:rPr lang="en-US" altLang="zh-CN" sz="2400" dirty="0" err="1">
                <a:solidFill>
                  <a:srgbClr val="A31515"/>
                </a:solidFill>
                <a:highlight>
                  <a:srgbClr val="FFFFFF"/>
                </a:highlight>
                <a:latin typeface="新宋体" panose="02010609030101010101" pitchFamily="49" charset="-122"/>
                <a:ea typeface="新宋体" panose="02010609030101010101" pitchFamily="49" charset="-122"/>
              </a:rPr>
              <a:t>iostream</a:t>
            </a:r>
            <a:r>
              <a:rPr lang="en-US" altLang="zh-CN" sz="2400" dirty="0">
                <a:solidFill>
                  <a:srgbClr val="A31515"/>
                </a:solidFill>
                <a:highlight>
                  <a:srgbClr val="FFFFFF"/>
                </a:highlight>
                <a:latin typeface="新宋体" panose="02010609030101010101" pitchFamily="49" charset="-122"/>
                <a:ea typeface="新宋体" panose="02010609030101010101" pitchFamily="49" charset="-122"/>
              </a:rPr>
              <a:t>&gt;</a:t>
            </a:r>
            <a:endParaRPr lang="en-US" altLang="zh-CN" sz="24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400" dirty="0" smtClean="0">
                <a:solidFill>
                  <a:srgbClr val="0000FF"/>
                </a:solidFill>
                <a:highlight>
                  <a:srgbClr val="FFFFFF"/>
                </a:highlight>
                <a:latin typeface="新宋体" panose="02010609030101010101" pitchFamily="49" charset="-122"/>
                <a:ea typeface="新宋体" panose="02010609030101010101" pitchFamily="49" charset="-122"/>
              </a:rPr>
              <a:t>using</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namespace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std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24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4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smtClean="0">
                <a:solidFill>
                  <a:srgbClr val="6F008A"/>
                </a:solidFill>
                <a:highlight>
                  <a:srgbClr val="FFFFFF"/>
                </a:highlight>
                <a:latin typeface="新宋体" panose="02010609030101010101" pitchFamily="49" charset="-122"/>
                <a:ea typeface="新宋体" panose="02010609030101010101" pitchFamily="49" charset="-122"/>
              </a:rPr>
              <a:t>main</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smtClean="0">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808080"/>
                </a:solidFill>
                <a:highlight>
                  <a:srgbClr val="FFFFFF"/>
                </a:highlight>
                <a:latin typeface="新宋体" panose="02010609030101010101" pitchFamily="49" charset="-122"/>
                <a:ea typeface="新宋体" panose="02010609030101010101" pitchFamily="49" charset="-122"/>
              </a:rPr>
              <a:t>argc</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_TCHAR</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808080"/>
                </a:solidFill>
                <a:highlight>
                  <a:srgbClr val="FFFFFF"/>
                </a:highlight>
                <a:latin typeface="新宋体" panose="02010609030101010101" pitchFamily="49" charset="-122"/>
                <a:ea typeface="新宋体" panose="02010609030101010101" pitchFamily="49" charset="-122"/>
              </a:rPr>
              <a:t>argv</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char</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s</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char</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 BT;</a:t>
            </a:r>
          </a:p>
          <a:p>
            <a:endParaRPr lang="zh-CN" altLang="en-US" sz="24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BT.CreateBinTree</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cin,BT.root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BT.PreOrder</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BT.root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cout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&lt;&lt;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endl</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BT.PostOrder</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BT.root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cin</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&gt;&gt;s;</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2400" dirty="0"/>
          </a:p>
        </p:txBody>
      </p:sp>
    </p:spTree>
    <p:extLst>
      <p:ext uri="{BB962C8B-B14F-4D97-AF65-F5344CB8AC3E}">
        <p14:creationId xmlns:p14="http://schemas.microsoft.com/office/powerpoint/2010/main" val="26875030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305"/>
            <a:ext cx="7024744" cy="1143000"/>
          </a:xfrm>
        </p:spPr>
        <p:txBody>
          <a:bodyPr/>
          <a:lstStyle/>
          <a:p>
            <a:r>
              <a:rPr lang="zh-CN" altLang="en-US" dirty="0" smtClean="0"/>
              <a:t>程序举例：</a:t>
            </a:r>
            <a:endParaRPr lang="zh-CN" altLang="en-US" dirty="0"/>
          </a:p>
        </p:txBody>
      </p:sp>
      <p:sp>
        <p:nvSpPr>
          <p:cNvPr id="3" name="内容占位符 2"/>
          <p:cNvSpPr>
            <a:spLocks noGrp="1"/>
          </p:cNvSpPr>
          <p:nvPr>
            <p:ph idx="1"/>
          </p:nvPr>
        </p:nvSpPr>
        <p:spPr>
          <a:xfrm>
            <a:off x="446956" y="1142695"/>
            <a:ext cx="6777317" cy="3508977"/>
          </a:xfrm>
        </p:spPr>
        <p:txBody>
          <a:bodyPr/>
          <a:lstStyle/>
          <a:p>
            <a:r>
              <a:rPr lang="zh-CN" altLang="en-US" dirty="0" smtClean="0"/>
              <a:t>对树来说，先实现节点</a:t>
            </a:r>
            <a:endParaRPr lang="en-US" altLang="zh-CN"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26</a:t>
            </a:fld>
            <a:endParaRPr lang="en-US" altLang="zh-CN"/>
          </a:p>
        </p:txBody>
      </p:sp>
      <p:sp>
        <p:nvSpPr>
          <p:cNvPr id="6" name="矩形 5"/>
          <p:cNvSpPr/>
          <p:nvPr/>
        </p:nvSpPr>
        <p:spPr>
          <a:xfrm>
            <a:off x="1403648" y="1556792"/>
            <a:ext cx="7380820" cy="5262979"/>
          </a:xfrm>
          <a:prstGeom prst="rect">
            <a:avLst/>
          </a:prstGeom>
          <a:solidFill>
            <a:schemeClr val="bg1"/>
          </a:solidFill>
        </p:spPr>
        <p:txBody>
          <a:bodyPr wrap="square">
            <a:spAutoFit/>
          </a:bodyPr>
          <a:lstStyle/>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template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&lt;</a:t>
            </a:r>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data;</a:t>
            </a:r>
          </a:p>
          <a:p>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 *</a:t>
            </a:r>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leftChild</a:t>
            </a:r>
            <a:r>
              <a:rPr lang="zh-CN" altLang="en-US"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rightChild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a:solidFill>
                  <a:srgbClr val="808080"/>
                </a:solidFill>
                <a:highlight>
                  <a:srgbClr val="FFFFFF"/>
                </a:highlight>
                <a:latin typeface="新宋体" panose="02010609030101010101" pitchFamily="49" charset="-122"/>
                <a:ea typeface="新宋体" panose="02010609030101010101" pitchFamily="49" charset="-122"/>
              </a:rPr>
              <a:t>x</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 *</a:t>
            </a:r>
            <a:r>
              <a:rPr lang="en-US" altLang="zh-CN" sz="2400" dirty="0">
                <a:solidFill>
                  <a:srgbClr val="808080"/>
                </a:solidFill>
                <a:highlight>
                  <a:srgbClr val="FFFFFF"/>
                </a:highlight>
                <a:latin typeface="新宋体" panose="02010609030101010101" pitchFamily="49" charset="-122"/>
                <a:ea typeface="新宋体" panose="02010609030101010101" pitchFamily="49" charset="-122"/>
              </a:rPr>
              <a:t>l</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 </a:t>
            </a:r>
            <a:r>
              <a:rPr lang="en-US" altLang="zh-CN" sz="2400" dirty="0">
                <a:solidFill>
                  <a:srgbClr val="6F008A"/>
                </a:solidFill>
                <a:highlight>
                  <a:srgbClr val="FFFFFF"/>
                </a:highlight>
                <a:latin typeface="新宋体" panose="02010609030101010101" pitchFamily="49" charset="-122"/>
                <a:ea typeface="新宋体" panose="02010609030101010101" pitchFamily="49" charset="-122"/>
              </a:rPr>
              <a:t>NULL</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 *</a:t>
            </a:r>
            <a:r>
              <a:rPr lang="en-US" altLang="zh-CN" sz="2400" dirty="0">
                <a:solidFill>
                  <a:srgbClr val="808080"/>
                </a:solidFill>
                <a:highlight>
                  <a:srgbClr val="FFFFFF"/>
                </a:highlight>
                <a:latin typeface="新宋体" panose="02010609030101010101" pitchFamily="49" charset="-122"/>
                <a:ea typeface="新宋体" panose="02010609030101010101" pitchFamily="49" charset="-122"/>
              </a:rPr>
              <a:t>r</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 </a:t>
            </a:r>
            <a:r>
              <a:rPr lang="en-US" altLang="zh-CN" sz="2400" dirty="0">
                <a:solidFill>
                  <a:srgbClr val="6F008A"/>
                </a:solidFill>
                <a:highlight>
                  <a:srgbClr val="FFFFFF"/>
                </a:highlight>
                <a:latin typeface="新宋体" panose="02010609030101010101" pitchFamily="49" charset="-122"/>
                <a:ea typeface="新宋体" panose="02010609030101010101" pitchFamily="49" charset="-122"/>
              </a:rPr>
              <a:t>NULL</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leftChild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a:solidFill>
                  <a:srgbClr val="808080"/>
                </a:solidFill>
                <a:highlight>
                  <a:srgbClr val="FFFFFF"/>
                </a:highlight>
                <a:latin typeface="新宋体" panose="02010609030101010101" pitchFamily="49" charset="-122"/>
                <a:ea typeface="新宋体" panose="02010609030101010101" pitchFamily="49" charset="-122"/>
              </a:rPr>
              <a:t>l</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rightChild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a:solidFill>
                  <a:srgbClr val="808080"/>
                </a:solidFill>
                <a:highlight>
                  <a:srgbClr val="FFFFFF"/>
                </a:highlight>
                <a:latin typeface="新宋体" panose="02010609030101010101" pitchFamily="49" charset="-122"/>
                <a:ea typeface="新宋体" panose="02010609030101010101" pitchFamily="49" charset="-122"/>
              </a:rPr>
              <a:t>r</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data = </a:t>
            </a:r>
            <a:r>
              <a:rPr lang="en-US" altLang="zh-CN" sz="2400" dirty="0">
                <a:solidFill>
                  <a:srgbClr val="808080"/>
                </a:solidFill>
                <a:highlight>
                  <a:srgbClr val="FFFFFF"/>
                </a:highlight>
                <a:latin typeface="新宋体" panose="02010609030101010101" pitchFamily="49" charset="-122"/>
                <a:ea typeface="新宋体" panose="02010609030101010101" pitchFamily="49" charset="-122"/>
              </a:rPr>
              <a:t>x</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2400" dirty="0"/>
          </a:p>
        </p:txBody>
      </p:sp>
    </p:spTree>
    <p:extLst>
      <p:ext uri="{BB962C8B-B14F-4D97-AF65-F5344CB8AC3E}">
        <p14:creationId xmlns:p14="http://schemas.microsoft.com/office/powerpoint/2010/main" val="4195618993"/>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305"/>
            <a:ext cx="7024744" cy="1143000"/>
          </a:xfrm>
        </p:spPr>
        <p:txBody>
          <a:bodyPr/>
          <a:lstStyle/>
          <a:p>
            <a:r>
              <a:rPr lang="zh-CN" altLang="en-US" dirty="0" smtClean="0"/>
              <a:t>程序举例：</a:t>
            </a:r>
            <a:endParaRPr lang="zh-CN" altLang="en-US" dirty="0"/>
          </a:p>
        </p:txBody>
      </p:sp>
      <p:sp>
        <p:nvSpPr>
          <p:cNvPr id="3" name="内容占位符 2"/>
          <p:cNvSpPr>
            <a:spLocks noGrp="1"/>
          </p:cNvSpPr>
          <p:nvPr>
            <p:ph idx="1"/>
          </p:nvPr>
        </p:nvSpPr>
        <p:spPr>
          <a:xfrm>
            <a:off x="446956" y="1142695"/>
            <a:ext cx="6777317" cy="3508977"/>
          </a:xfrm>
        </p:spPr>
        <p:txBody>
          <a:bodyPr/>
          <a:lstStyle/>
          <a:p>
            <a:r>
              <a:rPr lang="zh-CN" altLang="en-US" dirty="0" smtClean="0"/>
              <a:t>再实现树的类</a:t>
            </a:r>
            <a:r>
              <a:rPr lang="en-US" altLang="zh-CN" dirty="0" smtClean="0"/>
              <a:t>,h</a:t>
            </a:r>
            <a:r>
              <a:rPr lang="zh-CN" altLang="en-US" dirty="0" smtClean="0"/>
              <a:t>文件</a:t>
            </a:r>
            <a:endParaRPr lang="en-US" altLang="zh-CN"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27</a:t>
            </a:fld>
            <a:endParaRPr lang="en-US" altLang="zh-CN"/>
          </a:p>
        </p:txBody>
      </p:sp>
      <p:sp>
        <p:nvSpPr>
          <p:cNvPr id="5" name="矩形 4"/>
          <p:cNvSpPr/>
          <p:nvPr/>
        </p:nvSpPr>
        <p:spPr>
          <a:xfrm>
            <a:off x="575556" y="1681777"/>
            <a:ext cx="7596844" cy="4524315"/>
          </a:xfrm>
          <a:prstGeom prst="rect">
            <a:avLst/>
          </a:prstGeom>
        </p:spPr>
        <p:txBody>
          <a:bodyPr wrap="square">
            <a:spAutoFit/>
          </a:bodyPr>
          <a:lstStyle/>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template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&lt;</a:t>
            </a:r>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 * root;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CBinTree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CBinTree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CreateBinTree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istream</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&amp;ins, </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 *&amp; </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subTree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2400" dirty="0">
                <a:solidFill>
                  <a:srgbClr val="008000"/>
                </a:solidFill>
                <a:highlight>
                  <a:srgbClr val="FFFFFF"/>
                </a:highlight>
                <a:latin typeface="新宋体" panose="02010609030101010101" pitchFamily="49" charset="-122"/>
                <a:ea typeface="新宋体" panose="02010609030101010101" pitchFamily="49" charset="-122"/>
              </a:rPr>
              <a:t>递归建立二叉树</a:t>
            </a:r>
            <a:endParaRPr lang="zh-CN" altLang="en-US" sz="24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PreOrder</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 </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subTree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PostOrder</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 </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subTree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2400" dirty="0"/>
          </a:p>
        </p:txBody>
      </p:sp>
    </p:spTree>
    <p:extLst>
      <p:ext uri="{BB962C8B-B14F-4D97-AF65-F5344CB8AC3E}">
        <p14:creationId xmlns:p14="http://schemas.microsoft.com/office/powerpoint/2010/main" val="745725980"/>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305"/>
            <a:ext cx="7024744" cy="1143000"/>
          </a:xfrm>
        </p:spPr>
        <p:txBody>
          <a:bodyPr/>
          <a:lstStyle/>
          <a:p>
            <a:r>
              <a:rPr lang="zh-CN" altLang="en-US" dirty="0" smtClean="0"/>
              <a:t>程序举例：</a:t>
            </a:r>
            <a:endParaRPr lang="zh-CN" altLang="en-US" dirty="0"/>
          </a:p>
        </p:txBody>
      </p:sp>
      <p:sp>
        <p:nvSpPr>
          <p:cNvPr id="3" name="内容占位符 2"/>
          <p:cNvSpPr>
            <a:spLocks noGrp="1"/>
          </p:cNvSpPr>
          <p:nvPr>
            <p:ph idx="1"/>
          </p:nvPr>
        </p:nvSpPr>
        <p:spPr>
          <a:xfrm>
            <a:off x="446956" y="1142695"/>
            <a:ext cx="6777317" cy="3508977"/>
          </a:xfrm>
        </p:spPr>
        <p:txBody>
          <a:bodyPr/>
          <a:lstStyle/>
          <a:p>
            <a:r>
              <a:rPr lang="zh-CN" altLang="en-US" dirty="0" smtClean="0"/>
              <a:t>模板类的实现在</a:t>
            </a:r>
            <a:r>
              <a:rPr lang="en-US" altLang="zh-CN" dirty="0" smtClean="0"/>
              <a:t>.</a:t>
            </a:r>
            <a:r>
              <a:rPr lang="en-US" altLang="zh-CN" dirty="0" err="1" smtClean="0"/>
              <a:t>cpp</a:t>
            </a:r>
            <a:r>
              <a:rPr lang="zh-CN" altLang="en-US" dirty="0" smtClean="0"/>
              <a:t>文件中</a:t>
            </a:r>
            <a:endParaRPr lang="en-US" altLang="zh-CN"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28</a:t>
            </a:fld>
            <a:endParaRPr lang="en-US" altLang="zh-CN"/>
          </a:p>
        </p:txBody>
      </p:sp>
      <p:sp>
        <p:nvSpPr>
          <p:cNvPr id="5" name="矩形 4"/>
          <p:cNvSpPr/>
          <p:nvPr/>
        </p:nvSpPr>
        <p:spPr>
          <a:xfrm>
            <a:off x="1223628" y="1880828"/>
            <a:ext cx="5616624" cy="3785652"/>
          </a:xfrm>
          <a:prstGeom prst="rect">
            <a:avLst/>
          </a:prstGeom>
        </p:spPr>
        <p:txBody>
          <a:bodyPr wrap="square">
            <a:spAutoFit/>
          </a:bodyPr>
          <a:lstStyle/>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template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&lt;</a:t>
            </a:r>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p>
          <a:p>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CBinTree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root=</a:t>
            </a:r>
            <a:r>
              <a:rPr lang="en-US" altLang="zh-CN" sz="2400" dirty="0">
                <a:solidFill>
                  <a:srgbClr val="6F008A"/>
                </a:solidFill>
                <a:highlight>
                  <a:srgbClr val="FFFFFF"/>
                </a:highlight>
                <a:latin typeface="新宋体" panose="02010609030101010101" pitchFamily="49" charset="-122"/>
                <a:ea typeface="新宋体" panose="02010609030101010101" pitchFamily="49" charset="-122"/>
              </a:rPr>
              <a:t>NULL</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24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template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&lt;</a:t>
            </a:r>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p>
          <a:p>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CBinTree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2400" dirty="0"/>
          </a:p>
        </p:txBody>
      </p:sp>
    </p:spTree>
    <p:extLst>
      <p:ext uri="{BB962C8B-B14F-4D97-AF65-F5344CB8AC3E}">
        <p14:creationId xmlns:p14="http://schemas.microsoft.com/office/powerpoint/2010/main" val="3063350472"/>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305"/>
            <a:ext cx="7024744" cy="1143000"/>
          </a:xfrm>
        </p:spPr>
        <p:txBody>
          <a:bodyPr/>
          <a:lstStyle/>
          <a:p>
            <a:r>
              <a:rPr lang="zh-CN" altLang="en-US" dirty="0" smtClean="0"/>
              <a:t>程序举例：</a:t>
            </a:r>
            <a:endParaRPr lang="zh-CN" altLang="en-US" dirty="0"/>
          </a:p>
        </p:txBody>
      </p:sp>
      <p:sp>
        <p:nvSpPr>
          <p:cNvPr id="3" name="内容占位符 2"/>
          <p:cNvSpPr>
            <a:spLocks noGrp="1"/>
          </p:cNvSpPr>
          <p:nvPr>
            <p:ph idx="1"/>
          </p:nvPr>
        </p:nvSpPr>
        <p:spPr>
          <a:xfrm>
            <a:off x="446956" y="1142695"/>
            <a:ext cx="6777317" cy="3508977"/>
          </a:xfrm>
        </p:spPr>
        <p:txBody>
          <a:bodyPr/>
          <a:lstStyle/>
          <a:p>
            <a:r>
              <a:rPr lang="zh-CN" altLang="en-US" dirty="0" smtClean="0"/>
              <a:t>创建的实现</a:t>
            </a:r>
            <a:endParaRPr lang="en-US" altLang="zh-CN"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29</a:t>
            </a:fld>
            <a:endParaRPr lang="en-US" altLang="zh-CN"/>
          </a:p>
        </p:txBody>
      </p:sp>
      <p:sp>
        <p:nvSpPr>
          <p:cNvPr id="7" name="矩形 6"/>
          <p:cNvSpPr/>
          <p:nvPr/>
        </p:nvSpPr>
        <p:spPr>
          <a:xfrm>
            <a:off x="502435" y="1681628"/>
            <a:ext cx="8293322" cy="4832092"/>
          </a:xfrm>
          <a:prstGeom prst="rect">
            <a:avLst/>
          </a:prstGeom>
        </p:spPr>
        <p:txBody>
          <a:bodyPr wrap="square">
            <a:spAutoFit/>
          </a:bodyPr>
          <a:lstStyle/>
          <a:p>
            <a:r>
              <a:rPr lang="en-US" altLang="zh-CN" sz="2200" dirty="0">
                <a:solidFill>
                  <a:srgbClr val="0000FF"/>
                </a:solidFill>
                <a:highlight>
                  <a:srgbClr val="FFFFFF"/>
                </a:highlight>
                <a:latin typeface="新宋体" panose="02010609030101010101" pitchFamily="49" charset="-122"/>
                <a:ea typeface="新宋体" panose="02010609030101010101" pitchFamily="49" charset="-122"/>
              </a:rPr>
              <a:t>template</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&lt;</a:t>
            </a:r>
            <a:r>
              <a:rPr lang="en-US" altLang="zh-CN" sz="22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&gt;</a:t>
            </a:r>
          </a:p>
          <a:p>
            <a:r>
              <a:rPr lang="en-US" altLang="zh-CN" sz="22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err="1">
                <a:solidFill>
                  <a:srgbClr val="2B91AF"/>
                </a:solidFill>
                <a:highlight>
                  <a:srgbClr val="FFFFFF"/>
                </a:highlight>
                <a:latin typeface="新宋体" panose="02010609030101010101" pitchFamily="49" charset="-122"/>
                <a:ea typeface="新宋体" panose="02010609030101010101" pitchFamily="49" charset="-122"/>
              </a:rPr>
              <a:t>CBinTree</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2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sz="2200" dirty="0" err="1">
                <a:solidFill>
                  <a:srgbClr val="000000"/>
                </a:solidFill>
                <a:highlight>
                  <a:srgbClr val="FFFFFF"/>
                </a:highlight>
                <a:latin typeface="新宋体" panose="02010609030101010101" pitchFamily="49" charset="-122"/>
                <a:ea typeface="新宋体" panose="02010609030101010101" pitchFamily="49" charset="-122"/>
              </a:rPr>
              <a:t>CreateBinTree</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200" dirty="0" err="1">
                <a:solidFill>
                  <a:srgbClr val="2B91AF"/>
                </a:solidFill>
                <a:highlight>
                  <a:srgbClr val="FFFFFF"/>
                </a:highlight>
                <a:latin typeface="新宋体" panose="02010609030101010101" pitchFamily="49" charset="-122"/>
                <a:ea typeface="新宋体" panose="02010609030101010101" pitchFamily="49" charset="-122"/>
              </a:rPr>
              <a:t>istream</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&amp;</a:t>
            </a:r>
            <a:r>
              <a:rPr lang="en-US" altLang="zh-CN" sz="2200" dirty="0">
                <a:solidFill>
                  <a:srgbClr val="808080"/>
                </a:solidFill>
                <a:highlight>
                  <a:srgbClr val="FFFFFF"/>
                </a:highlight>
                <a:latin typeface="新宋体" panose="02010609030101010101" pitchFamily="49" charset="-122"/>
                <a:ea typeface="新宋体" panose="02010609030101010101" pitchFamily="49" charset="-122"/>
              </a:rPr>
              <a:t>ins</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2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&gt; *&amp; </a:t>
            </a:r>
            <a:r>
              <a:rPr lang="en-US" altLang="zh-CN" sz="2200" dirty="0" err="1">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2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2200" dirty="0">
                <a:solidFill>
                  <a:srgbClr val="008000"/>
                </a:solidFill>
                <a:highlight>
                  <a:srgbClr val="FFFFFF"/>
                </a:highlight>
                <a:latin typeface="新宋体" panose="02010609030101010101" pitchFamily="49" charset="-122"/>
                <a:ea typeface="新宋体" panose="02010609030101010101" pitchFamily="49" charset="-122"/>
              </a:rPr>
              <a:t>以递归方式建立二叉树。</a:t>
            </a:r>
            <a:endParaRPr lang="zh-CN" altLang="en-US" sz="22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2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item;</a:t>
            </a:r>
          </a:p>
          <a:p>
            <a:r>
              <a:rPr lang="en-US" altLang="zh-CN" sz="22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a:solidFill>
                  <a:srgbClr val="808080"/>
                </a:solidFill>
                <a:highlight>
                  <a:srgbClr val="FFFFFF"/>
                </a:highlight>
                <a:latin typeface="新宋体" panose="02010609030101010101" pitchFamily="49" charset="-122"/>
                <a:ea typeface="新宋体" panose="02010609030101010101" pitchFamily="49" charset="-122"/>
              </a:rPr>
              <a:t>ins</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&gt;&gt; item){</a:t>
            </a:r>
          </a:p>
          <a:p>
            <a:r>
              <a:rPr lang="en-US" altLang="zh-CN" sz="22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22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(item != </a:t>
            </a:r>
            <a:r>
              <a:rPr lang="en-US" altLang="zh-CN" sz="2200" dirty="0">
                <a:solidFill>
                  <a:srgbClr val="A31515"/>
                </a:solidFill>
                <a:highlight>
                  <a:srgbClr val="FFFFFF"/>
                </a:highlight>
                <a:latin typeface="新宋体" panose="02010609030101010101" pitchFamily="49" charset="-122"/>
                <a:ea typeface="新宋体" panose="02010609030101010101" pitchFamily="49" charset="-122"/>
              </a:rPr>
              <a:t>'#'</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200" dirty="0" smtClean="0">
                <a:solidFill>
                  <a:srgbClr val="808080"/>
                </a:solidFill>
                <a:highlight>
                  <a:srgbClr val="FFFFFF"/>
                </a:highlight>
                <a:latin typeface="新宋体" panose="02010609030101010101" pitchFamily="49" charset="-122"/>
                <a:ea typeface="新宋体" panose="02010609030101010101" pitchFamily="49" charset="-122"/>
              </a:rPr>
              <a:t>        </a:t>
            </a:r>
            <a:r>
              <a:rPr lang="en-US" altLang="zh-CN" sz="2200" dirty="0" err="1" smtClean="0">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2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a:solidFill>
                  <a:srgbClr val="0000FF"/>
                </a:solidFill>
                <a:highlight>
                  <a:srgbClr val="FFFFFF"/>
                </a:highlight>
                <a:latin typeface="新宋体" panose="02010609030101010101" pitchFamily="49" charset="-122"/>
                <a:ea typeface="新宋体" panose="02010609030101010101" pitchFamily="49" charset="-122"/>
              </a:rPr>
              <a:t>new</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2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&gt;(item);</a:t>
            </a:r>
            <a:r>
              <a:rPr lang="en-US" altLang="zh-CN" sz="2200" dirty="0">
                <a:solidFill>
                  <a:srgbClr val="008000"/>
                </a:solidFill>
                <a:highlight>
                  <a:srgbClr val="FFFFFF"/>
                </a:highlight>
                <a:latin typeface="新宋体" panose="02010609030101010101" pitchFamily="49" charset="-122"/>
                <a:ea typeface="新宋体" panose="02010609030101010101" pitchFamily="49" charset="-122"/>
              </a:rPr>
              <a:t>//Create Root</a:t>
            </a:r>
            <a:endParaRPr lang="en-US" altLang="zh-CN" sz="22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2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err="1" smtClean="0">
                <a:solidFill>
                  <a:srgbClr val="000000"/>
                </a:solidFill>
                <a:highlight>
                  <a:srgbClr val="FFFFFF"/>
                </a:highlight>
                <a:latin typeface="新宋体" panose="02010609030101010101" pitchFamily="49" charset="-122"/>
                <a:ea typeface="新宋体" panose="02010609030101010101" pitchFamily="49" charset="-122"/>
              </a:rPr>
              <a:t>CreateBinTree</a:t>
            </a:r>
            <a:r>
              <a:rPr lang="en-US" altLang="zh-CN" sz="22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200" dirty="0" smtClean="0">
                <a:solidFill>
                  <a:srgbClr val="808080"/>
                </a:solidFill>
                <a:highlight>
                  <a:srgbClr val="FFFFFF"/>
                </a:highlight>
                <a:latin typeface="新宋体" panose="02010609030101010101" pitchFamily="49" charset="-122"/>
                <a:ea typeface="新宋体" panose="02010609030101010101" pitchFamily="49" charset="-122"/>
              </a:rPr>
              <a:t>ins</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err="1">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sz="2200" dirty="0" err="1">
                <a:solidFill>
                  <a:srgbClr val="000000"/>
                </a:solidFill>
                <a:highlight>
                  <a:srgbClr val="FFFFFF"/>
                </a:highlight>
                <a:latin typeface="新宋体" panose="02010609030101010101" pitchFamily="49" charset="-122"/>
                <a:ea typeface="新宋体" panose="02010609030101010101" pitchFamily="49" charset="-122"/>
              </a:rPr>
              <a:t>leftChild</a:t>
            </a:r>
            <a:r>
              <a:rPr lang="en-US" altLang="zh-CN" sz="22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200" dirty="0" smtClean="0">
                <a:solidFill>
                  <a:srgbClr val="008000"/>
                </a:solidFill>
                <a:highlight>
                  <a:srgbClr val="FFFFFF"/>
                </a:highlight>
                <a:latin typeface="新宋体" panose="02010609030101010101" pitchFamily="49" charset="-122"/>
                <a:ea typeface="新宋体" panose="02010609030101010101" pitchFamily="49" charset="-122"/>
              </a:rPr>
              <a:t>         </a:t>
            </a:r>
          </a:p>
          <a:p>
            <a:r>
              <a:rPr lang="en-US" altLang="zh-CN" sz="2200" dirty="0">
                <a:solidFill>
                  <a:srgbClr val="008000"/>
                </a:solidFill>
                <a:highlight>
                  <a:srgbClr val="FFFFFF"/>
                </a:highlight>
                <a:latin typeface="新宋体" panose="02010609030101010101" pitchFamily="49" charset="-122"/>
                <a:ea typeface="新宋体" panose="02010609030101010101" pitchFamily="49" charset="-122"/>
              </a:rPr>
              <a:t> </a:t>
            </a:r>
            <a:r>
              <a:rPr lang="en-US" altLang="zh-CN" sz="2200" dirty="0" smtClean="0">
                <a:solidFill>
                  <a:srgbClr val="008000"/>
                </a:solidFill>
                <a:highlight>
                  <a:srgbClr val="FFFFFF"/>
                </a:highlight>
                <a:latin typeface="新宋体" panose="02010609030101010101" pitchFamily="49" charset="-122"/>
                <a:ea typeface="新宋体" panose="02010609030101010101" pitchFamily="49" charset="-122"/>
              </a:rPr>
              <a:t>   </a:t>
            </a:r>
            <a:r>
              <a:rPr lang="en-US" altLang="zh-CN" sz="2200" dirty="0" err="1" smtClean="0">
                <a:solidFill>
                  <a:srgbClr val="000000"/>
                </a:solidFill>
                <a:highlight>
                  <a:srgbClr val="FFFFFF"/>
                </a:highlight>
                <a:latin typeface="新宋体" panose="02010609030101010101" pitchFamily="49" charset="-122"/>
                <a:ea typeface="新宋体" panose="02010609030101010101" pitchFamily="49" charset="-122"/>
              </a:rPr>
              <a:t>CreateBinTree</a:t>
            </a:r>
            <a:r>
              <a:rPr lang="en-US" altLang="zh-CN" sz="22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200" dirty="0" smtClean="0">
                <a:solidFill>
                  <a:srgbClr val="808080"/>
                </a:solidFill>
                <a:highlight>
                  <a:srgbClr val="FFFFFF"/>
                </a:highlight>
                <a:latin typeface="新宋体" panose="02010609030101010101" pitchFamily="49" charset="-122"/>
                <a:ea typeface="新宋体" panose="02010609030101010101" pitchFamily="49" charset="-122"/>
              </a:rPr>
              <a:t>ins</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err="1">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sz="2200" dirty="0" err="1" smtClean="0">
                <a:solidFill>
                  <a:srgbClr val="000000"/>
                </a:solidFill>
                <a:highlight>
                  <a:srgbClr val="FFFFFF"/>
                </a:highlight>
                <a:latin typeface="新宋体" panose="02010609030101010101" pitchFamily="49" charset="-122"/>
                <a:ea typeface="新宋体" panose="02010609030101010101" pitchFamily="49" charset="-122"/>
              </a:rPr>
              <a:t>rightChild</a:t>
            </a:r>
            <a:endParaRPr lang="en-US" altLang="zh-CN" sz="22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2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22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200" dirty="0" smtClean="0">
                <a:solidFill>
                  <a:srgbClr val="0000FF"/>
                </a:solidFill>
                <a:highlight>
                  <a:srgbClr val="FFFFFF"/>
                </a:highlight>
                <a:latin typeface="新宋体" panose="02010609030101010101" pitchFamily="49" charset="-122"/>
                <a:ea typeface="新宋体" panose="02010609030101010101" pitchFamily="49" charset="-122"/>
              </a:rPr>
              <a:t>  else</a:t>
            </a:r>
            <a:endParaRPr lang="en-US" altLang="zh-CN" sz="22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200" dirty="0" smtClean="0">
                <a:solidFill>
                  <a:srgbClr val="808080"/>
                </a:solidFill>
                <a:highlight>
                  <a:srgbClr val="FFFFFF"/>
                </a:highlight>
                <a:latin typeface="新宋体" panose="02010609030101010101" pitchFamily="49" charset="-122"/>
                <a:ea typeface="新宋体" panose="02010609030101010101" pitchFamily="49" charset="-122"/>
              </a:rPr>
              <a:t>    </a:t>
            </a:r>
            <a:r>
              <a:rPr lang="en-US" altLang="zh-CN" sz="2200" dirty="0" err="1" smtClean="0">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2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200" dirty="0">
                <a:solidFill>
                  <a:srgbClr val="6F008A"/>
                </a:solidFill>
                <a:highlight>
                  <a:srgbClr val="FFFFFF"/>
                </a:highlight>
                <a:latin typeface="新宋体" panose="02010609030101010101" pitchFamily="49" charset="-122"/>
                <a:ea typeface="新宋体" panose="02010609030101010101" pitchFamily="49" charset="-122"/>
              </a:rPr>
              <a:t>NULL</a:t>
            </a:r>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2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22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22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2200" dirty="0"/>
          </a:p>
        </p:txBody>
      </p:sp>
    </p:spTree>
    <p:extLst>
      <p:ext uri="{BB962C8B-B14F-4D97-AF65-F5344CB8AC3E}">
        <p14:creationId xmlns:p14="http://schemas.microsoft.com/office/powerpoint/2010/main" val="3470231336"/>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爆炸形 1 4"/>
          <p:cNvSpPr/>
          <p:nvPr/>
        </p:nvSpPr>
        <p:spPr>
          <a:xfrm>
            <a:off x="1043490" y="2492896"/>
            <a:ext cx="7222294" cy="3223426"/>
          </a:xfrm>
          <a:prstGeom prst="irregularSeal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上节课重点内容</a:t>
            </a:r>
            <a:endParaRPr lang="zh-CN" altLang="en-US" dirty="0"/>
          </a:p>
        </p:txBody>
      </p:sp>
      <p:sp>
        <p:nvSpPr>
          <p:cNvPr id="3" name="内容占位符 2"/>
          <p:cNvSpPr>
            <a:spLocks noGrp="1"/>
          </p:cNvSpPr>
          <p:nvPr>
            <p:ph idx="1"/>
          </p:nvPr>
        </p:nvSpPr>
        <p:spPr>
          <a:xfrm>
            <a:off x="3059832" y="3501008"/>
            <a:ext cx="4760977" cy="2331621"/>
          </a:xfrm>
        </p:spPr>
        <p:txBody>
          <a:bodyPr/>
          <a:lstStyle/>
          <a:p>
            <a:r>
              <a:rPr lang="zh-CN" altLang="en-US" b="1" dirty="0" smtClean="0"/>
              <a:t>数的遍历问题</a:t>
            </a:r>
            <a:endParaRPr lang="en-US" altLang="zh-CN" b="1" dirty="0" smtClean="0"/>
          </a:p>
          <a:p>
            <a:endParaRPr lang="en-US" altLang="zh-CN" b="1" dirty="0"/>
          </a:p>
          <a:p>
            <a:r>
              <a:rPr lang="zh-CN" altLang="en-US" b="1" dirty="0" smtClean="0"/>
              <a:t>表达式问题</a:t>
            </a:r>
            <a:endParaRPr lang="zh-CN" altLang="en-US" b="1"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3</a:t>
            </a:fld>
            <a:endParaRPr lang="en-US" altLang="zh-CN"/>
          </a:p>
        </p:txBody>
      </p:sp>
    </p:spTree>
    <p:extLst>
      <p:ext uri="{BB962C8B-B14F-4D97-AF65-F5344CB8AC3E}">
        <p14:creationId xmlns:p14="http://schemas.microsoft.com/office/powerpoint/2010/main" val="782364056"/>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305"/>
            <a:ext cx="7024744" cy="1143000"/>
          </a:xfrm>
        </p:spPr>
        <p:txBody>
          <a:bodyPr/>
          <a:lstStyle/>
          <a:p>
            <a:r>
              <a:rPr lang="zh-CN" altLang="en-US" dirty="0" smtClean="0"/>
              <a:t>程序举例：</a:t>
            </a:r>
            <a:endParaRPr lang="zh-CN" altLang="en-US" dirty="0"/>
          </a:p>
        </p:txBody>
      </p:sp>
      <p:sp>
        <p:nvSpPr>
          <p:cNvPr id="3" name="内容占位符 2"/>
          <p:cNvSpPr>
            <a:spLocks noGrp="1"/>
          </p:cNvSpPr>
          <p:nvPr>
            <p:ph idx="1"/>
          </p:nvPr>
        </p:nvSpPr>
        <p:spPr>
          <a:xfrm>
            <a:off x="446956" y="1142695"/>
            <a:ext cx="6777317" cy="3508977"/>
          </a:xfrm>
        </p:spPr>
        <p:txBody>
          <a:bodyPr/>
          <a:lstStyle/>
          <a:p>
            <a:r>
              <a:rPr lang="zh-CN" altLang="en-US" dirty="0"/>
              <a:t>遍历</a:t>
            </a:r>
            <a:r>
              <a:rPr lang="zh-CN" altLang="en-US" dirty="0" smtClean="0"/>
              <a:t>实现在</a:t>
            </a:r>
            <a:r>
              <a:rPr lang="en-US" altLang="zh-CN" dirty="0" smtClean="0"/>
              <a:t>.</a:t>
            </a:r>
            <a:r>
              <a:rPr lang="en-US" altLang="zh-CN" dirty="0" err="1" smtClean="0"/>
              <a:t>cpp</a:t>
            </a:r>
            <a:r>
              <a:rPr lang="zh-CN" altLang="en-US" dirty="0" smtClean="0"/>
              <a:t>文件中</a:t>
            </a:r>
            <a:endParaRPr lang="en-US" altLang="zh-CN"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30</a:t>
            </a:fld>
            <a:endParaRPr lang="en-US" altLang="zh-CN"/>
          </a:p>
        </p:txBody>
      </p:sp>
      <p:sp>
        <p:nvSpPr>
          <p:cNvPr id="6" name="矩形 5"/>
          <p:cNvSpPr/>
          <p:nvPr/>
        </p:nvSpPr>
        <p:spPr>
          <a:xfrm>
            <a:off x="1295636" y="2285695"/>
            <a:ext cx="6948772" cy="3416320"/>
          </a:xfrm>
          <a:prstGeom prst="rect">
            <a:avLst/>
          </a:prstGeom>
        </p:spPr>
        <p:txBody>
          <a:bodyPr wrap="square">
            <a:spAutoFit/>
          </a:bodyPr>
          <a:lstStyle/>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template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&lt;</a:t>
            </a:r>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PreOrder</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a:solidFill>
                  <a:srgbClr val="2B91AF"/>
                </a:solidFill>
                <a:highlight>
                  <a:srgbClr val="FFFFFF"/>
                </a:highlight>
                <a:latin typeface="新宋体" panose="02010609030101010101" pitchFamily="49" charset="-122"/>
                <a:ea typeface="新宋体" panose="02010609030101010101" pitchFamily="49" charset="-122"/>
              </a:rPr>
              <a:t>CBinTreeNode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2400" dirty="0">
                <a:solidFill>
                  <a:srgbClr val="2B91AF"/>
                </a:solidFill>
                <a:highlight>
                  <a:srgbClr val="FFFFFF"/>
                </a:highlight>
                <a:latin typeface="新宋体" panose="02010609030101010101" pitchFamily="49" charset="-122"/>
                <a:ea typeface="新宋体" panose="02010609030101010101" pitchFamily="49" charset="-122"/>
              </a:rPr>
              <a:t>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 </a:t>
            </a:r>
            <a:r>
              <a:rPr lang="en-US" altLang="zh-CN" sz="2400" dirty="0" err="1">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 != </a:t>
            </a:r>
            <a:r>
              <a:rPr lang="en-US" altLang="zh-CN" sz="2400" dirty="0">
                <a:solidFill>
                  <a:srgbClr val="6F008A"/>
                </a:solidFill>
                <a:highlight>
                  <a:srgbClr val="FFFFFF"/>
                </a:highlight>
                <a:latin typeface="新宋体" panose="02010609030101010101" pitchFamily="49" charset="-122"/>
                <a:ea typeface="新宋体" panose="02010609030101010101" pitchFamily="49" charset="-122"/>
              </a:rPr>
              <a:t>NULL</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cout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&lt;&lt;</a:t>
            </a:r>
            <a:r>
              <a:rPr lang="en-US" altLang="zh-CN" sz="2400" dirty="0" err="1">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-&gt;data;</a:t>
            </a:r>
          </a:p>
          <a:p>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PreOrder</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smtClean="0">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leftChild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2400" dirty="0" err="1" smtClean="0">
                <a:solidFill>
                  <a:srgbClr val="000000"/>
                </a:solidFill>
                <a:highlight>
                  <a:srgbClr val="FFFFFF"/>
                </a:highlight>
                <a:latin typeface="新宋体" panose="02010609030101010101" pitchFamily="49" charset="-122"/>
                <a:ea typeface="新宋体" panose="02010609030101010101" pitchFamily="49" charset="-122"/>
              </a:rPr>
              <a:t>PreOrder</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err="1" smtClean="0">
                <a:solidFill>
                  <a:srgbClr val="808080"/>
                </a:solidFill>
                <a:highlight>
                  <a:srgbClr val="FFFFFF"/>
                </a:highlight>
                <a:latin typeface="新宋体" panose="02010609030101010101" pitchFamily="49" charset="-122"/>
                <a:ea typeface="新宋体" panose="02010609030101010101" pitchFamily="49" charset="-122"/>
              </a:rPr>
              <a:t>subTree</a:t>
            </a:r>
            <a:r>
              <a:rPr lang="en-US" altLang="zh-CN" sz="24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&gt;</a:t>
            </a:r>
            <a:r>
              <a:rPr lang="en-US" altLang="zh-CN" sz="2400" dirty="0" err="1">
                <a:solidFill>
                  <a:srgbClr val="000000"/>
                </a:solidFill>
                <a:highlight>
                  <a:srgbClr val="FFFFFF"/>
                </a:highlight>
                <a:latin typeface="新宋体" panose="02010609030101010101" pitchFamily="49" charset="-122"/>
                <a:ea typeface="新宋体" panose="02010609030101010101" pitchFamily="49" charset="-122"/>
              </a:rPr>
              <a:t>rightChild</a:t>
            </a:r>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24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2400" dirty="0"/>
          </a:p>
        </p:txBody>
      </p:sp>
    </p:spTree>
    <p:extLst>
      <p:ext uri="{BB962C8B-B14F-4D97-AF65-F5344CB8AC3E}">
        <p14:creationId xmlns:p14="http://schemas.microsoft.com/office/powerpoint/2010/main" val="3972234605"/>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BC4BE85-CCF4-4351-831F-F052A6FAEBD8}" type="slidenum">
              <a:rPr lang="en-US" altLang="zh-CN" smtClean="0">
                <a:latin typeface="Arial" pitchFamily="34" charset="0"/>
              </a:rPr>
              <a:pPr eaLnBrk="1" hangingPunct="1"/>
              <a:t>31</a:t>
            </a:fld>
            <a:endParaRPr lang="en-US" altLang="zh-CN" smtClean="0">
              <a:latin typeface="Arial" pitchFamily="34" charset="0"/>
            </a:endParaRPr>
          </a:p>
        </p:txBody>
      </p:sp>
      <p:sp>
        <p:nvSpPr>
          <p:cNvPr id="217090" name="Rectangle 2"/>
          <p:cNvSpPr>
            <a:spLocks noGrp="1" noRot="1" noChangeArrowheads="1"/>
          </p:cNvSpPr>
          <p:nvPr>
            <p:ph type="title"/>
          </p:nvPr>
        </p:nvSpPr>
        <p:spPr>
          <a:xfrm>
            <a:off x="228600" y="0"/>
            <a:ext cx="2209800" cy="762000"/>
          </a:xfrm>
        </p:spPr>
        <p:style>
          <a:lnRef idx="0">
            <a:schemeClr val="accent6"/>
          </a:lnRef>
          <a:fillRef idx="3">
            <a:schemeClr val="accent6"/>
          </a:fillRef>
          <a:effectRef idx="3">
            <a:schemeClr val="accent6"/>
          </a:effectRef>
          <a:fontRef idx="minor">
            <a:schemeClr val="lt1"/>
          </a:fontRef>
        </p:style>
        <p:txBody>
          <a:bodyPr/>
          <a:lstStyle/>
          <a:p>
            <a:pPr algn="l" eaLnBrk="1" hangingPunct="1">
              <a:defRPr/>
            </a:pPr>
            <a:r>
              <a:rPr lang="zh-CN" altLang="en-US" sz="2800" b="0" dirty="0" smtClean="0"/>
              <a:t>讨论：</a:t>
            </a:r>
          </a:p>
        </p:txBody>
      </p:sp>
      <p:sp>
        <p:nvSpPr>
          <p:cNvPr id="217091" name="Text Box 3"/>
          <p:cNvSpPr txBox="1">
            <a:spLocks noChangeArrowheads="1"/>
          </p:cNvSpPr>
          <p:nvPr/>
        </p:nvSpPr>
        <p:spPr bwMode="auto">
          <a:xfrm>
            <a:off x="304800" y="762000"/>
            <a:ext cx="83058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800" b="1" dirty="0">
                <a:solidFill>
                  <a:schemeClr val="tx2"/>
                </a:solidFill>
                <a:effectLst>
                  <a:outerShdw blurRad="38100" dist="38100" dir="2700000" algn="tl">
                    <a:srgbClr val="000000"/>
                  </a:outerShdw>
                </a:effectLst>
                <a:latin typeface="楷体_GB2312" pitchFamily="49" charset="-122"/>
                <a:ea typeface="楷体_GB2312" pitchFamily="49" charset="-122"/>
              </a:rPr>
              <a:t>1. </a:t>
            </a:r>
            <a:r>
              <a:rPr kumimoji="1" lang="zh-CN" altLang="en-US" sz="2800" b="1" dirty="0">
                <a:solidFill>
                  <a:schemeClr val="tx2"/>
                </a:solidFill>
                <a:effectLst>
                  <a:outerShdw blurRad="38100" dist="38100" dir="2700000" algn="tl">
                    <a:srgbClr val="000000"/>
                  </a:outerShdw>
                </a:effectLst>
                <a:latin typeface="楷体_GB2312" pitchFamily="49" charset="-122"/>
                <a:ea typeface="楷体_GB2312" pitchFamily="49" charset="-122"/>
              </a:rPr>
              <a:t>按层次输出二叉树中所有结点。</a:t>
            </a:r>
            <a:r>
              <a:rPr kumimoji="1" lang="zh-CN" altLang="en-US" sz="2800" b="1" dirty="0">
                <a:solidFill>
                  <a:schemeClr val="accent1"/>
                </a:solidFill>
                <a:latin typeface="楷体_GB2312" pitchFamily="49" charset="-122"/>
                <a:ea typeface="楷体_GB2312" pitchFamily="49" charset="-122"/>
              </a:rPr>
              <a:t> </a:t>
            </a:r>
          </a:p>
          <a:p>
            <a:pPr>
              <a:spcBef>
                <a:spcPct val="10000"/>
              </a:spcBef>
              <a:defRPr/>
            </a:pPr>
            <a:r>
              <a:rPr kumimoji="1" lang="zh-CN" altLang="en-US" sz="2800" b="1" dirty="0">
                <a:solidFill>
                  <a:schemeClr val="accent3"/>
                </a:solidFill>
                <a:latin typeface="楷体_GB2312" pitchFamily="49" charset="-122"/>
                <a:ea typeface="楷体_GB2312" pitchFamily="49" charset="-122"/>
              </a:rPr>
              <a:t>算法思路：</a:t>
            </a:r>
            <a:r>
              <a:rPr kumimoji="1" lang="zh-CN" altLang="en-US" sz="2800" b="1" dirty="0">
                <a:latin typeface="楷体_GB2312" pitchFamily="49" charset="-122"/>
                <a:ea typeface="楷体_GB2312" pitchFamily="49" charset="-122"/>
              </a:rPr>
              <a:t>既然要求从上到下，从左到右，则</a:t>
            </a:r>
            <a:r>
              <a:rPr kumimoji="1" lang="zh-CN" altLang="en-US" sz="2800" b="1" dirty="0">
                <a:solidFill>
                  <a:schemeClr val="accent3"/>
                </a:solidFill>
                <a:latin typeface="楷体_GB2312" pitchFamily="49" charset="-122"/>
                <a:ea typeface="楷体_GB2312" pitchFamily="49" charset="-122"/>
              </a:rPr>
              <a:t>利用队列</a:t>
            </a:r>
            <a:r>
              <a:rPr kumimoji="1" lang="zh-CN" altLang="en-US" sz="2800" b="1" dirty="0">
                <a:latin typeface="楷体_GB2312" pitchFamily="49" charset="-122"/>
                <a:ea typeface="楷体_GB2312" pitchFamily="49" charset="-122"/>
              </a:rPr>
              <a:t>存放各子树结点的指针是个好办法，而不必拘泥于递归算法。</a:t>
            </a:r>
          </a:p>
          <a:p>
            <a:pPr algn="just">
              <a:spcBef>
                <a:spcPct val="10000"/>
              </a:spcBef>
              <a:defRPr/>
            </a:pPr>
            <a:r>
              <a:rPr kumimoji="1" lang="zh-CN" altLang="en-US" sz="2800" b="1" dirty="0">
                <a:solidFill>
                  <a:schemeClr val="accent3"/>
                </a:solidFill>
                <a:latin typeface="楷体_GB2312" pitchFamily="49" charset="-122"/>
                <a:ea typeface="楷体_GB2312" pitchFamily="49" charset="-122"/>
              </a:rPr>
              <a:t>技巧：</a:t>
            </a:r>
            <a:r>
              <a:rPr kumimoji="1" lang="zh-CN" altLang="en-US" sz="2800" b="1" dirty="0">
                <a:latin typeface="楷体_GB2312" pitchFamily="49" charset="-122"/>
                <a:ea typeface="楷体_GB2312" pitchFamily="49" charset="-122"/>
              </a:rPr>
              <a:t>当根结点入队后，令其左、右孩子结点入队，而左孩子出队时又令它的左右孩子结点入队，</a:t>
            </a:r>
            <a:r>
              <a:rPr kumimoji="1" lang="en-US" altLang="zh-CN" sz="2800" b="1" dirty="0">
                <a:latin typeface="Times New Roman"/>
                <a:ea typeface="楷体_GB2312" pitchFamily="49" charset="-122"/>
              </a:rPr>
              <a:t>……</a:t>
            </a:r>
            <a:r>
              <a:rPr kumimoji="1" lang="zh-CN" altLang="en-US" sz="2800" b="1" dirty="0">
                <a:latin typeface="楷体_GB2312" pitchFamily="49" charset="-122"/>
                <a:ea typeface="楷体_GB2312" pitchFamily="49" charset="-122"/>
              </a:rPr>
              <a:t>由此便可产生按层次输出的效果。</a:t>
            </a:r>
          </a:p>
        </p:txBody>
      </p:sp>
      <p:grpSp>
        <p:nvGrpSpPr>
          <p:cNvPr id="217093" name="Group 5"/>
          <p:cNvGrpSpPr>
            <a:grpSpLocks/>
          </p:cNvGrpSpPr>
          <p:nvPr/>
        </p:nvGrpSpPr>
        <p:grpSpPr bwMode="auto">
          <a:xfrm>
            <a:off x="3124200" y="4724400"/>
            <a:ext cx="2514600" cy="1801813"/>
            <a:chOff x="144" y="624"/>
            <a:chExt cx="1584" cy="1135"/>
          </a:xfrm>
        </p:grpSpPr>
        <p:sp>
          <p:nvSpPr>
            <p:cNvPr id="70662" name="Rectangle 6"/>
            <p:cNvSpPr>
              <a:spLocks noChangeArrowheads="1"/>
            </p:cNvSpPr>
            <p:nvPr/>
          </p:nvSpPr>
          <p:spPr bwMode="auto">
            <a:xfrm>
              <a:off x="144" y="624"/>
              <a:ext cx="1584" cy="1135"/>
            </a:xfrm>
            <a:prstGeom prst="rect">
              <a:avLst/>
            </a:prstGeom>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pPr>
              <a:r>
                <a:rPr kumimoji="1" lang="en-US" altLang="zh-CN" sz="2800" dirty="0">
                  <a:latin typeface="Times New Roman" pitchFamily="18" charset="0"/>
                </a:rPr>
                <a:t>          A </a:t>
              </a:r>
            </a:p>
            <a:p>
              <a:pPr>
                <a:spcBef>
                  <a:spcPct val="50000"/>
                </a:spcBef>
              </a:pPr>
              <a:r>
                <a:rPr kumimoji="1" lang="en-US" altLang="zh-CN" sz="2800" dirty="0">
                  <a:latin typeface="Times New Roman" pitchFamily="18" charset="0"/>
                </a:rPr>
                <a:t>    B          C</a:t>
              </a:r>
            </a:p>
            <a:p>
              <a:pPr>
                <a:spcBef>
                  <a:spcPct val="50000"/>
                </a:spcBef>
              </a:pPr>
              <a:r>
                <a:rPr kumimoji="1" lang="en-US" altLang="zh-CN" sz="2800" dirty="0">
                  <a:latin typeface="Times New Roman" pitchFamily="18" charset="0"/>
                </a:rPr>
                <a:t>D      E</a:t>
              </a:r>
            </a:p>
          </p:txBody>
        </p:sp>
        <p:sp>
          <p:nvSpPr>
            <p:cNvPr id="70663" name="Line 7"/>
            <p:cNvSpPr>
              <a:spLocks noChangeShapeType="1"/>
            </p:cNvSpPr>
            <p:nvPr/>
          </p:nvSpPr>
          <p:spPr bwMode="auto">
            <a:xfrm flipH="1">
              <a:off x="576" y="912"/>
              <a:ext cx="192"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4" name="Line 8"/>
            <p:cNvSpPr>
              <a:spLocks noChangeShapeType="1"/>
            </p:cNvSpPr>
            <p:nvPr/>
          </p:nvSpPr>
          <p:spPr bwMode="auto">
            <a:xfrm>
              <a:off x="912" y="864"/>
              <a:ext cx="240"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5" name="Line 9"/>
            <p:cNvSpPr>
              <a:spLocks noChangeShapeType="1"/>
            </p:cNvSpPr>
            <p:nvPr/>
          </p:nvSpPr>
          <p:spPr bwMode="auto">
            <a:xfrm>
              <a:off x="576" y="1296"/>
              <a:ext cx="144"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6" name="Line 10"/>
            <p:cNvSpPr>
              <a:spLocks noChangeShapeType="1"/>
            </p:cNvSpPr>
            <p:nvPr/>
          </p:nvSpPr>
          <p:spPr bwMode="auto">
            <a:xfrm flipH="1">
              <a:off x="240" y="1296"/>
              <a:ext cx="192"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2209463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7093"/>
                                        </p:tgtEl>
                                        <p:attrNameLst>
                                          <p:attrName>style.visibility</p:attrName>
                                        </p:attrNameLst>
                                      </p:cBhvr>
                                      <p:to>
                                        <p:strVal val="visible"/>
                                      </p:to>
                                    </p:set>
                                    <p:animEffect transition="in" filter="wipe(up)">
                                      <p:cBhvr>
                                        <p:cTn id="7" dur="500"/>
                                        <p:tgtEl>
                                          <p:spTgt spid="217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7091">
                                            <p:txEl>
                                              <p:pRg st="0" end="0"/>
                                            </p:txEl>
                                          </p:spTgt>
                                        </p:tgtEl>
                                        <p:attrNameLst>
                                          <p:attrName>style.visibility</p:attrName>
                                        </p:attrNameLst>
                                      </p:cBhvr>
                                      <p:to>
                                        <p:strVal val="visible"/>
                                      </p:to>
                                    </p:set>
                                    <p:animEffect transition="in" filter="strips(downRight)">
                                      <p:cBhvr>
                                        <p:cTn id="12" dur="500"/>
                                        <p:tgtEl>
                                          <p:spTgt spid="2170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7091">
                                            <p:txEl>
                                              <p:pRg st="1" end="1"/>
                                            </p:txEl>
                                          </p:spTgt>
                                        </p:tgtEl>
                                        <p:attrNameLst>
                                          <p:attrName>style.visibility</p:attrName>
                                        </p:attrNameLst>
                                      </p:cBhvr>
                                      <p:to>
                                        <p:strVal val="visible"/>
                                      </p:to>
                                    </p:set>
                                    <p:animEffect transition="in" filter="strips(downRight)">
                                      <p:cBhvr>
                                        <p:cTn id="17" dur="500"/>
                                        <p:tgtEl>
                                          <p:spTgt spid="2170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7091">
                                            <p:txEl>
                                              <p:pRg st="2" end="2"/>
                                            </p:txEl>
                                          </p:spTgt>
                                        </p:tgtEl>
                                        <p:attrNameLst>
                                          <p:attrName>style.visibility</p:attrName>
                                        </p:attrNameLst>
                                      </p:cBhvr>
                                      <p:to>
                                        <p:strVal val="visible"/>
                                      </p:to>
                                    </p:set>
                                    <p:animEffect transition="in" filter="strips(downRight)">
                                      <p:cBhvr>
                                        <p:cTn id="22" dur="500"/>
                                        <p:tgtEl>
                                          <p:spTgt spid="217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60" name="Rectangle 48"/>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itchFamily="2" charset="-122"/>
              </a:rPr>
              <a:t>层次序遍历二叉树的算法</a:t>
            </a:r>
          </a:p>
        </p:txBody>
      </p:sp>
      <p:sp>
        <p:nvSpPr>
          <p:cNvPr id="192561" name="Rectangle 49"/>
          <p:cNvSpPr>
            <a:spLocks noGrp="1" noChangeArrowheads="1"/>
          </p:cNvSpPr>
          <p:nvPr>
            <p:ph idx="1"/>
          </p:nvPr>
        </p:nvSpPr>
        <p:spPr>
          <a:xfrm>
            <a:off x="627063" y="1379538"/>
            <a:ext cx="8229600" cy="388620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层次序遍历二叉树就是从根结点开始，按层次逐层遍历，如图：</a:t>
            </a:r>
          </a:p>
        </p:txBody>
      </p:sp>
      <p:sp>
        <p:nvSpPr>
          <p:cNvPr id="50" name="灯片编号占位符 4"/>
          <p:cNvSpPr>
            <a:spLocks noGrp="1"/>
          </p:cNvSpPr>
          <p:nvPr>
            <p:ph type="sldNum" sz="quarter" idx="12"/>
          </p:nvPr>
        </p:nvSpPr>
        <p:spPr/>
        <p:txBody>
          <a:bodyPr/>
          <a:lstStyle/>
          <a:p>
            <a:fld id="{1012FA9D-72C6-4814-A40B-80C4C5AEABD3}" type="slidenum">
              <a:rPr lang="en-US" altLang="zh-CN"/>
              <a:pPr/>
              <a:t>32</a:t>
            </a:fld>
            <a:endParaRPr lang="en-US" altLang="zh-CN"/>
          </a:p>
        </p:txBody>
      </p:sp>
      <p:sp>
        <p:nvSpPr>
          <p:cNvPr id="192516" name="Text Box 4"/>
          <p:cNvSpPr txBox="1">
            <a:spLocks noChangeArrowheads="1"/>
          </p:cNvSpPr>
          <p:nvPr/>
        </p:nvSpPr>
        <p:spPr bwMode="auto">
          <a:xfrm>
            <a:off x="6588125" y="5373688"/>
            <a:ext cx="2057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solidFill>
                  <a:schemeClr val="tx2"/>
                </a:solidFill>
                <a:latin typeface="Times New Roman" pitchFamily="18" charset="0"/>
                <a:ea typeface="仿宋_GB2312" pitchFamily="49" charset="-122"/>
              </a:rPr>
              <a:t>遍历顺序</a:t>
            </a:r>
            <a:endParaRPr kumimoji="1" lang="zh-CN" altLang="en-US" sz="3000">
              <a:solidFill>
                <a:schemeClr val="tx2"/>
              </a:solidFill>
              <a:latin typeface="Times New Roman" pitchFamily="18" charset="0"/>
            </a:endParaRPr>
          </a:p>
        </p:txBody>
      </p:sp>
      <p:grpSp>
        <p:nvGrpSpPr>
          <p:cNvPr id="192562" name="Group 50"/>
          <p:cNvGrpSpPr>
            <a:grpSpLocks/>
          </p:cNvGrpSpPr>
          <p:nvPr/>
        </p:nvGrpSpPr>
        <p:grpSpPr bwMode="auto">
          <a:xfrm>
            <a:off x="2268538" y="2470150"/>
            <a:ext cx="4624387" cy="3514725"/>
            <a:chOff x="2580" y="1546"/>
            <a:chExt cx="2913" cy="2214"/>
          </a:xfrm>
        </p:grpSpPr>
        <p:grpSp>
          <p:nvGrpSpPr>
            <p:cNvPr id="192517" name="Group 5"/>
            <p:cNvGrpSpPr>
              <a:grpSpLocks/>
            </p:cNvGrpSpPr>
            <p:nvPr/>
          </p:nvGrpSpPr>
          <p:grpSpPr bwMode="auto">
            <a:xfrm>
              <a:off x="2757" y="1546"/>
              <a:ext cx="2598" cy="2214"/>
              <a:chOff x="2757" y="1546"/>
              <a:chExt cx="2598" cy="2214"/>
            </a:xfrm>
          </p:grpSpPr>
          <p:grpSp>
            <p:nvGrpSpPr>
              <p:cNvPr id="192518" name="Group 6"/>
              <p:cNvGrpSpPr>
                <a:grpSpLocks/>
              </p:cNvGrpSpPr>
              <p:nvPr/>
            </p:nvGrpSpPr>
            <p:grpSpPr bwMode="auto">
              <a:xfrm>
                <a:off x="2757" y="1583"/>
                <a:ext cx="2598" cy="2168"/>
                <a:chOff x="2730" y="1638"/>
                <a:chExt cx="2598" cy="2168"/>
              </a:xfrm>
            </p:grpSpPr>
            <p:sp>
              <p:nvSpPr>
                <p:cNvPr id="192519" name="Line 7"/>
                <p:cNvSpPr>
                  <a:spLocks noChangeShapeType="1"/>
                </p:cNvSpPr>
                <p:nvPr/>
              </p:nvSpPr>
              <p:spPr bwMode="auto">
                <a:xfrm flipH="1">
                  <a:off x="3419" y="1811"/>
                  <a:ext cx="567"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0" name="Line 8"/>
                <p:cNvSpPr>
                  <a:spLocks noChangeShapeType="1"/>
                </p:cNvSpPr>
                <p:nvPr/>
              </p:nvSpPr>
              <p:spPr bwMode="auto">
                <a:xfrm flipH="1">
                  <a:off x="2953" y="2286"/>
                  <a:ext cx="329"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1" name="Line 9"/>
                <p:cNvSpPr>
                  <a:spLocks noChangeShapeType="1"/>
                </p:cNvSpPr>
                <p:nvPr/>
              </p:nvSpPr>
              <p:spPr bwMode="auto">
                <a:xfrm>
                  <a:off x="3429" y="2295"/>
                  <a:ext cx="1143" cy="128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2" name="Line 10"/>
                <p:cNvSpPr>
                  <a:spLocks noChangeShapeType="1"/>
                </p:cNvSpPr>
                <p:nvPr/>
              </p:nvSpPr>
              <p:spPr bwMode="auto">
                <a:xfrm flipH="1">
                  <a:off x="3429" y="2807"/>
                  <a:ext cx="301" cy="30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3" name="Line 11"/>
                <p:cNvSpPr>
                  <a:spLocks noChangeShapeType="1"/>
                </p:cNvSpPr>
                <p:nvPr/>
              </p:nvSpPr>
              <p:spPr bwMode="auto">
                <a:xfrm flipH="1">
                  <a:off x="3849" y="3273"/>
                  <a:ext cx="320" cy="3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4" name="Line 12"/>
                <p:cNvSpPr>
                  <a:spLocks noChangeShapeType="1"/>
                </p:cNvSpPr>
                <p:nvPr/>
              </p:nvSpPr>
              <p:spPr bwMode="auto">
                <a:xfrm flipH="1">
                  <a:off x="4398" y="2304"/>
                  <a:ext cx="283" cy="34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5" name="Line 13"/>
                <p:cNvSpPr>
                  <a:spLocks noChangeShapeType="1"/>
                </p:cNvSpPr>
                <p:nvPr/>
              </p:nvSpPr>
              <p:spPr bwMode="auto">
                <a:xfrm>
                  <a:off x="4133" y="1838"/>
                  <a:ext cx="521"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6" name="Line 14"/>
                <p:cNvSpPr>
                  <a:spLocks noChangeShapeType="1"/>
                </p:cNvSpPr>
                <p:nvPr/>
              </p:nvSpPr>
              <p:spPr bwMode="auto">
                <a:xfrm>
                  <a:off x="4809" y="2295"/>
                  <a:ext cx="338"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7" name="Oval 15"/>
                <p:cNvSpPr>
                  <a:spLocks noChangeArrowheads="1"/>
                </p:cNvSpPr>
                <p:nvPr/>
              </p:nvSpPr>
              <p:spPr bwMode="auto">
                <a:xfrm>
                  <a:off x="3904" y="1638"/>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8" name="Oval 16"/>
                <p:cNvSpPr>
                  <a:spLocks noChangeArrowheads="1"/>
                </p:cNvSpPr>
                <p:nvPr/>
              </p:nvSpPr>
              <p:spPr bwMode="auto">
                <a:xfrm>
                  <a:off x="2730" y="254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9" name="Oval 17"/>
                <p:cNvSpPr>
                  <a:spLocks noChangeArrowheads="1"/>
                </p:cNvSpPr>
                <p:nvPr/>
              </p:nvSpPr>
              <p:spPr bwMode="auto">
                <a:xfrm>
                  <a:off x="3201" y="3017"/>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0" name="Oval 18"/>
                <p:cNvSpPr>
                  <a:spLocks noChangeArrowheads="1"/>
                </p:cNvSpPr>
                <p:nvPr/>
              </p:nvSpPr>
              <p:spPr bwMode="auto">
                <a:xfrm>
                  <a:off x="3672" y="349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1" name="Oval 19"/>
                <p:cNvSpPr>
                  <a:spLocks noChangeArrowheads="1"/>
                </p:cNvSpPr>
                <p:nvPr/>
              </p:nvSpPr>
              <p:spPr bwMode="auto">
                <a:xfrm>
                  <a:off x="4490" y="3510"/>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2" name="Oval 20"/>
                <p:cNvSpPr>
                  <a:spLocks noChangeArrowheads="1"/>
                </p:cNvSpPr>
                <p:nvPr/>
              </p:nvSpPr>
              <p:spPr bwMode="auto">
                <a:xfrm>
                  <a:off x="5034" y="2582"/>
                  <a:ext cx="294"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3" name="Oval 21"/>
                <p:cNvSpPr>
                  <a:spLocks noChangeArrowheads="1"/>
                </p:cNvSpPr>
                <p:nvPr/>
              </p:nvSpPr>
              <p:spPr bwMode="auto">
                <a:xfrm>
                  <a:off x="4206" y="2578"/>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4" name="Oval 22"/>
                <p:cNvSpPr>
                  <a:spLocks noChangeArrowheads="1"/>
                </p:cNvSpPr>
                <p:nvPr/>
              </p:nvSpPr>
              <p:spPr bwMode="auto">
                <a:xfrm>
                  <a:off x="3205" y="2052"/>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5" name="Oval 23"/>
                <p:cNvSpPr>
                  <a:spLocks noChangeArrowheads="1"/>
                </p:cNvSpPr>
                <p:nvPr/>
              </p:nvSpPr>
              <p:spPr bwMode="auto">
                <a:xfrm>
                  <a:off x="4078" y="304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6" name="Oval 24"/>
                <p:cNvSpPr>
                  <a:spLocks noChangeArrowheads="1"/>
                </p:cNvSpPr>
                <p:nvPr/>
              </p:nvSpPr>
              <p:spPr bwMode="auto">
                <a:xfrm>
                  <a:off x="3670" y="2583"/>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7" name="Oval 25"/>
                <p:cNvSpPr>
                  <a:spLocks noChangeArrowheads="1"/>
                </p:cNvSpPr>
                <p:nvPr/>
              </p:nvSpPr>
              <p:spPr bwMode="auto">
                <a:xfrm>
                  <a:off x="4590" y="207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2538" name="Text Box 26"/>
              <p:cNvSpPr txBox="1">
                <a:spLocks noChangeArrowheads="1"/>
              </p:cNvSpPr>
              <p:nvPr/>
            </p:nvSpPr>
            <p:spPr bwMode="auto">
              <a:xfrm>
                <a:off x="2786" y="24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a</a:t>
                </a:r>
              </a:p>
            </p:txBody>
          </p:sp>
          <p:sp>
            <p:nvSpPr>
              <p:cNvPr id="192539" name="Text Box 27"/>
              <p:cNvSpPr txBox="1">
                <a:spLocks noChangeArrowheads="1"/>
              </p:cNvSpPr>
              <p:nvPr/>
            </p:nvSpPr>
            <p:spPr bwMode="auto">
              <a:xfrm>
                <a:off x="3266" y="29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b</a:t>
                </a:r>
              </a:p>
            </p:txBody>
          </p:sp>
          <p:sp>
            <p:nvSpPr>
              <p:cNvPr id="192540" name="Text Box 28"/>
              <p:cNvSpPr txBox="1">
                <a:spLocks noChangeArrowheads="1"/>
              </p:cNvSpPr>
              <p:nvPr/>
            </p:nvSpPr>
            <p:spPr bwMode="auto">
              <a:xfrm>
                <a:off x="3732" y="3407"/>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c</a:t>
                </a:r>
              </a:p>
            </p:txBody>
          </p:sp>
          <p:sp>
            <p:nvSpPr>
              <p:cNvPr id="192541" name="Text Box 29"/>
              <p:cNvSpPr txBox="1">
                <a:spLocks noChangeArrowheads="1"/>
              </p:cNvSpPr>
              <p:nvPr/>
            </p:nvSpPr>
            <p:spPr bwMode="auto">
              <a:xfrm>
                <a:off x="4537" y="34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d</a:t>
                </a:r>
              </a:p>
            </p:txBody>
          </p:sp>
          <p:sp>
            <p:nvSpPr>
              <p:cNvPr id="192542" name="Text Box 30"/>
              <p:cNvSpPr txBox="1">
                <a:spLocks noChangeArrowheads="1"/>
              </p:cNvSpPr>
              <p:nvPr/>
            </p:nvSpPr>
            <p:spPr bwMode="auto">
              <a:xfrm>
                <a:off x="4263" y="2483"/>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e</a:t>
                </a:r>
              </a:p>
            </p:txBody>
          </p:sp>
          <p:sp>
            <p:nvSpPr>
              <p:cNvPr id="192543" name="Text Box 31"/>
              <p:cNvSpPr txBox="1">
                <a:spLocks noChangeArrowheads="1"/>
              </p:cNvSpPr>
              <p:nvPr/>
            </p:nvSpPr>
            <p:spPr bwMode="auto">
              <a:xfrm>
                <a:off x="5113" y="2502"/>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f</a:t>
                </a:r>
              </a:p>
            </p:txBody>
          </p:sp>
          <p:sp>
            <p:nvSpPr>
              <p:cNvPr id="192544" name="Text Box 32"/>
              <p:cNvSpPr txBox="1">
                <a:spLocks noChangeArrowheads="1"/>
              </p:cNvSpPr>
              <p:nvPr/>
            </p:nvSpPr>
            <p:spPr bwMode="auto">
              <a:xfrm>
                <a:off x="3960" y="1546"/>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5" name="Text Box 33"/>
              <p:cNvSpPr txBox="1">
                <a:spLocks noChangeArrowheads="1"/>
              </p:cNvSpPr>
              <p:nvPr/>
            </p:nvSpPr>
            <p:spPr bwMode="auto">
              <a:xfrm>
                <a:off x="4139" y="2968"/>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6" name="Text Box 34"/>
              <p:cNvSpPr txBox="1">
                <a:spLocks noChangeArrowheads="1"/>
              </p:cNvSpPr>
              <p:nvPr/>
            </p:nvSpPr>
            <p:spPr bwMode="auto">
              <a:xfrm>
                <a:off x="3260" y="198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7" name="Text Box 35"/>
              <p:cNvSpPr txBox="1">
                <a:spLocks noChangeArrowheads="1"/>
              </p:cNvSpPr>
              <p:nvPr/>
            </p:nvSpPr>
            <p:spPr bwMode="auto">
              <a:xfrm>
                <a:off x="4650" y="1999"/>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8" name="Text Box 36"/>
              <p:cNvSpPr txBox="1">
                <a:spLocks noChangeArrowheads="1"/>
              </p:cNvSpPr>
              <p:nvPr/>
            </p:nvSpPr>
            <p:spPr bwMode="auto">
              <a:xfrm>
                <a:off x="3726" y="251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grpSp>
        <p:sp>
          <p:nvSpPr>
            <p:cNvPr id="192549" name="Line 37"/>
            <p:cNvSpPr>
              <a:spLocks noChangeShapeType="1"/>
            </p:cNvSpPr>
            <p:nvPr/>
          </p:nvSpPr>
          <p:spPr bwMode="auto">
            <a:xfrm flipH="1">
              <a:off x="3502" y="1746"/>
              <a:ext cx="347" cy="22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0" name="Line 38"/>
            <p:cNvSpPr>
              <a:spLocks noChangeShapeType="1"/>
            </p:cNvSpPr>
            <p:nvPr/>
          </p:nvSpPr>
          <p:spPr bwMode="auto">
            <a:xfrm>
              <a:off x="3579" y="2181"/>
              <a:ext cx="1006"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1" name="Line 39"/>
            <p:cNvSpPr>
              <a:spLocks noChangeShapeType="1"/>
            </p:cNvSpPr>
            <p:nvPr/>
          </p:nvSpPr>
          <p:spPr bwMode="auto">
            <a:xfrm flipV="1">
              <a:off x="3071" y="2642"/>
              <a:ext cx="576" cy="1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2" name="Line 40"/>
            <p:cNvSpPr>
              <a:spLocks noChangeShapeType="1"/>
            </p:cNvSpPr>
            <p:nvPr/>
          </p:nvSpPr>
          <p:spPr bwMode="auto">
            <a:xfrm flipV="1">
              <a:off x="3999" y="2656"/>
              <a:ext cx="220"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3" name="Line 41"/>
            <p:cNvSpPr>
              <a:spLocks noChangeShapeType="1"/>
            </p:cNvSpPr>
            <p:nvPr/>
          </p:nvSpPr>
          <p:spPr bwMode="auto">
            <a:xfrm>
              <a:off x="4530" y="2666"/>
              <a:ext cx="530"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4" name="Line 42"/>
            <p:cNvSpPr>
              <a:spLocks noChangeShapeType="1"/>
            </p:cNvSpPr>
            <p:nvPr/>
          </p:nvSpPr>
          <p:spPr bwMode="auto">
            <a:xfrm flipV="1">
              <a:off x="3524" y="3149"/>
              <a:ext cx="567"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5" name="Line 43"/>
            <p:cNvSpPr>
              <a:spLocks noChangeShapeType="1"/>
            </p:cNvSpPr>
            <p:nvPr/>
          </p:nvSpPr>
          <p:spPr bwMode="auto">
            <a:xfrm>
              <a:off x="4017" y="3598"/>
              <a:ext cx="475"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6" name="Line 44"/>
            <p:cNvSpPr>
              <a:spLocks noChangeShapeType="1"/>
            </p:cNvSpPr>
            <p:nvPr/>
          </p:nvSpPr>
          <p:spPr bwMode="auto">
            <a:xfrm>
              <a:off x="4828" y="3593"/>
              <a:ext cx="257"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7" name="Freeform 45"/>
            <p:cNvSpPr>
              <a:spLocks/>
            </p:cNvSpPr>
            <p:nvPr/>
          </p:nvSpPr>
          <p:spPr bwMode="auto">
            <a:xfrm>
              <a:off x="2580" y="2168"/>
              <a:ext cx="2511" cy="493"/>
            </a:xfrm>
            <a:custGeom>
              <a:avLst/>
              <a:gdLst>
                <a:gd name="T0" fmla="*/ 2339 w 2511"/>
                <a:gd name="T1" fmla="*/ 8 h 493"/>
                <a:gd name="T2" fmla="*/ 2439 w 2511"/>
                <a:gd name="T3" fmla="*/ 17 h 493"/>
                <a:gd name="T4" fmla="*/ 2503 w 2511"/>
                <a:gd name="T5" fmla="*/ 109 h 493"/>
                <a:gd name="T6" fmla="*/ 2485 w 2511"/>
                <a:gd name="T7" fmla="*/ 218 h 493"/>
                <a:gd name="T8" fmla="*/ 2394 w 2511"/>
                <a:gd name="T9" fmla="*/ 264 h 493"/>
                <a:gd name="T10" fmla="*/ 1964 w 2511"/>
                <a:gd name="T11" fmla="*/ 264 h 493"/>
                <a:gd name="T12" fmla="*/ 593 w 2511"/>
                <a:gd name="T13" fmla="*/ 264 h 493"/>
                <a:gd name="T14" fmla="*/ 181 w 2511"/>
                <a:gd name="T15" fmla="*/ 264 h 493"/>
                <a:gd name="T16" fmla="*/ 26 w 2511"/>
                <a:gd name="T17" fmla="*/ 337 h 493"/>
                <a:gd name="T18" fmla="*/ 26 w 2511"/>
                <a:gd name="T19" fmla="*/ 447 h 493"/>
                <a:gd name="T20" fmla="*/ 117 w 2511"/>
                <a:gd name="T21" fmla="*/ 49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1" h="493">
                  <a:moveTo>
                    <a:pt x="2339" y="8"/>
                  </a:moveTo>
                  <a:cubicBezTo>
                    <a:pt x="2375" y="4"/>
                    <a:pt x="2412" y="0"/>
                    <a:pt x="2439" y="17"/>
                  </a:cubicBezTo>
                  <a:cubicBezTo>
                    <a:pt x="2466" y="34"/>
                    <a:pt x="2495" y="76"/>
                    <a:pt x="2503" y="109"/>
                  </a:cubicBezTo>
                  <a:cubicBezTo>
                    <a:pt x="2511" y="142"/>
                    <a:pt x="2503" y="192"/>
                    <a:pt x="2485" y="218"/>
                  </a:cubicBezTo>
                  <a:cubicBezTo>
                    <a:pt x="2467" y="244"/>
                    <a:pt x="2481" y="256"/>
                    <a:pt x="2394" y="264"/>
                  </a:cubicBezTo>
                  <a:cubicBezTo>
                    <a:pt x="2307" y="272"/>
                    <a:pt x="2264" y="264"/>
                    <a:pt x="1964" y="264"/>
                  </a:cubicBezTo>
                  <a:cubicBezTo>
                    <a:pt x="1664" y="264"/>
                    <a:pt x="890" y="264"/>
                    <a:pt x="593" y="264"/>
                  </a:cubicBezTo>
                  <a:cubicBezTo>
                    <a:pt x="296" y="264"/>
                    <a:pt x="275" y="252"/>
                    <a:pt x="181" y="264"/>
                  </a:cubicBezTo>
                  <a:cubicBezTo>
                    <a:pt x="87" y="276"/>
                    <a:pt x="52" y="307"/>
                    <a:pt x="26" y="337"/>
                  </a:cubicBezTo>
                  <a:cubicBezTo>
                    <a:pt x="0" y="367"/>
                    <a:pt x="11" y="421"/>
                    <a:pt x="26" y="447"/>
                  </a:cubicBezTo>
                  <a:cubicBezTo>
                    <a:pt x="41" y="473"/>
                    <a:pt x="94" y="487"/>
                    <a:pt x="117" y="493"/>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8" name="Freeform 46"/>
            <p:cNvSpPr>
              <a:spLocks/>
            </p:cNvSpPr>
            <p:nvPr/>
          </p:nvSpPr>
          <p:spPr bwMode="auto">
            <a:xfrm>
              <a:off x="2879" y="2670"/>
              <a:ext cx="2614" cy="429"/>
            </a:xfrm>
            <a:custGeom>
              <a:avLst/>
              <a:gdLst>
                <a:gd name="T0" fmla="*/ 2506 w 2632"/>
                <a:gd name="T1" fmla="*/ 0 h 429"/>
                <a:gd name="T2" fmla="*/ 2588 w 2632"/>
                <a:gd name="T3" fmla="*/ 18 h 429"/>
                <a:gd name="T4" fmla="*/ 2625 w 2632"/>
                <a:gd name="T5" fmla="*/ 109 h 429"/>
                <a:gd name="T6" fmla="*/ 2588 w 2632"/>
                <a:gd name="T7" fmla="*/ 219 h 429"/>
                <a:gd name="T8" fmla="*/ 2360 w 2632"/>
                <a:gd name="T9" fmla="*/ 247 h 429"/>
                <a:gd name="T10" fmla="*/ 1976 w 2632"/>
                <a:gd name="T11" fmla="*/ 247 h 429"/>
                <a:gd name="T12" fmla="*/ 312 w 2632"/>
                <a:gd name="T13" fmla="*/ 247 h 429"/>
                <a:gd name="T14" fmla="*/ 101 w 2632"/>
                <a:gd name="T15" fmla="*/ 347 h 429"/>
                <a:gd name="T16" fmla="*/ 339 w 2632"/>
                <a:gd name="T17"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2" h="429">
                  <a:moveTo>
                    <a:pt x="2506" y="0"/>
                  </a:moveTo>
                  <a:cubicBezTo>
                    <a:pt x="2537" y="0"/>
                    <a:pt x="2568" y="0"/>
                    <a:pt x="2588" y="18"/>
                  </a:cubicBezTo>
                  <a:cubicBezTo>
                    <a:pt x="2608" y="36"/>
                    <a:pt x="2625" y="76"/>
                    <a:pt x="2625" y="109"/>
                  </a:cubicBezTo>
                  <a:cubicBezTo>
                    <a:pt x="2625" y="142"/>
                    <a:pt x="2632" y="196"/>
                    <a:pt x="2588" y="219"/>
                  </a:cubicBezTo>
                  <a:cubicBezTo>
                    <a:pt x="2544" y="242"/>
                    <a:pt x="2462" y="242"/>
                    <a:pt x="2360" y="247"/>
                  </a:cubicBezTo>
                  <a:cubicBezTo>
                    <a:pt x="2258" y="252"/>
                    <a:pt x="2317" y="247"/>
                    <a:pt x="1976" y="247"/>
                  </a:cubicBezTo>
                  <a:cubicBezTo>
                    <a:pt x="1635" y="247"/>
                    <a:pt x="624" y="230"/>
                    <a:pt x="312" y="247"/>
                  </a:cubicBezTo>
                  <a:cubicBezTo>
                    <a:pt x="0" y="264"/>
                    <a:pt x="96" y="317"/>
                    <a:pt x="101" y="347"/>
                  </a:cubicBezTo>
                  <a:cubicBezTo>
                    <a:pt x="106" y="377"/>
                    <a:pt x="299" y="415"/>
                    <a:pt x="339" y="429"/>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9" name="Freeform 47"/>
            <p:cNvSpPr>
              <a:spLocks/>
            </p:cNvSpPr>
            <p:nvPr/>
          </p:nvSpPr>
          <p:spPr bwMode="auto">
            <a:xfrm>
              <a:off x="3502" y="3145"/>
              <a:ext cx="984" cy="456"/>
            </a:xfrm>
            <a:custGeom>
              <a:avLst/>
              <a:gdLst>
                <a:gd name="T0" fmla="*/ 905 w 984"/>
                <a:gd name="T1" fmla="*/ 0 h 456"/>
                <a:gd name="T2" fmla="*/ 960 w 984"/>
                <a:gd name="T3" fmla="*/ 37 h 456"/>
                <a:gd name="T4" fmla="*/ 960 w 984"/>
                <a:gd name="T5" fmla="*/ 137 h 456"/>
                <a:gd name="T6" fmla="*/ 813 w 984"/>
                <a:gd name="T7" fmla="*/ 201 h 456"/>
                <a:gd name="T8" fmla="*/ 439 w 984"/>
                <a:gd name="T9" fmla="*/ 201 h 456"/>
                <a:gd name="T10" fmla="*/ 119 w 984"/>
                <a:gd name="T11" fmla="*/ 229 h 456"/>
                <a:gd name="T12" fmla="*/ 9 w 984"/>
                <a:gd name="T13" fmla="*/ 348 h 456"/>
                <a:gd name="T14" fmla="*/ 64 w 984"/>
                <a:gd name="T15" fmla="*/ 439 h 456"/>
                <a:gd name="T16" fmla="*/ 192 w 984"/>
                <a:gd name="T17" fmla="*/ 44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4" h="456">
                  <a:moveTo>
                    <a:pt x="905" y="0"/>
                  </a:moveTo>
                  <a:cubicBezTo>
                    <a:pt x="928" y="7"/>
                    <a:pt x="951" y="14"/>
                    <a:pt x="960" y="37"/>
                  </a:cubicBezTo>
                  <a:cubicBezTo>
                    <a:pt x="969" y="60"/>
                    <a:pt x="984" y="110"/>
                    <a:pt x="960" y="137"/>
                  </a:cubicBezTo>
                  <a:cubicBezTo>
                    <a:pt x="936" y="164"/>
                    <a:pt x="900" y="190"/>
                    <a:pt x="813" y="201"/>
                  </a:cubicBezTo>
                  <a:cubicBezTo>
                    <a:pt x="726" y="212"/>
                    <a:pt x="555" y="196"/>
                    <a:pt x="439" y="201"/>
                  </a:cubicBezTo>
                  <a:cubicBezTo>
                    <a:pt x="323" y="206"/>
                    <a:pt x="191" y="205"/>
                    <a:pt x="119" y="229"/>
                  </a:cubicBezTo>
                  <a:cubicBezTo>
                    <a:pt x="47" y="253"/>
                    <a:pt x="18" y="313"/>
                    <a:pt x="9" y="348"/>
                  </a:cubicBezTo>
                  <a:cubicBezTo>
                    <a:pt x="0" y="383"/>
                    <a:pt x="34" y="422"/>
                    <a:pt x="64" y="439"/>
                  </a:cubicBezTo>
                  <a:cubicBezTo>
                    <a:pt x="94" y="456"/>
                    <a:pt x="171" y="447"/>
                    <a:pt x="192" y="448"/>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625475" y="763588"/>
            <a:ext cx="8050213" cy="558165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这种遍历需要使用一个</a:t>
            </a:r>
            <a:r>
              <a:rPr lang="zh-CN" altLang="en-US" sz="3000" b="1">
                <a:solidFill>
                  <a:schemeClr val="tx2"/>
                </a:solidFill>
                <a:latin typeface="Times New Roman" pitchFamily="18" charset="0"/>
                <a:ea typeface="仿宋_GB2312" pitchFamily="49" charset="-122"/>
              </a:rPr>
              <a:t>先进先出的队列</a:t>
            </a:r>
            <a:r>
              <a:rPr lang="zh-CN" altLang="en-US" sz="3000" b="1">
                <a:latin typeface="Times New Roman" pitchFamily="18" charset="0"/>
                <a:ea typeface="仿宋_GB2312" pitchFamily="49" charset="-122"/>
              </a:rPr>
              <a:t>，在处理上一层时，将其下一层的结点直接进到队列（的队尾）。在上一层结点遍历完后，下一层结点正好处于队列的队头，可以继续访问它们。</a:t>
            </a:r>
          </a:p>
          <a:p>
            <a:pPr>
              <a:lnSpc>
                <a:spcPct val="105000"/>
              </a:lnSpc>
              <a:buClr>
                <a:srgbClr val="800080"/>
              </a:buClr>
              <a:buSzPct val="50000"/>
            </a:pPr>
            <a:r>
              <a:rPr lang="zh-CN" altLang="en-US" sz="3000" b="1">
                <a:latin typeface="Times New Roman" pitchFamily="18" charset="0"/>
                <a:ea typeface="仿宋_GB2312" pitchFamily="49" charset="-122"/>
              </a:rPr>
              <a:t>算法是非递归的。</a:t>
            </a:r>
          </a:p>
        </p:txBody>
      </p:sp>
      <p:sp>
        <p:nvSpPr>
          <p:cNvPr id="4" name="灯片编号占位符 4"/>
          <p:cNvSpPr>
            <a:spLocks noGrp="1"/>
          </p:cNvSpPr>
          <p:nvPr>
            <p:ph type="sldNum" sz="quarter" idx="12"/>
          </p:nvPr>
        </p:nvSpPr>
        <p:spPr/>
        <p:txBody>
          <a:bodyPr/>
          <a:lstStyle/>
          <a:p>
            <a:fld id="{755FCBE6-2CA4-4383-93A1-B14FFF82BC7B}" type="slidenum">
              <a:rPr lang="en-US" altLang="zh-CN"/>
              <a:pPr/>
              <a:t>33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灯片编号占位符 4"/>
          <p:cNvSpPr>
            <a:spLocks noGrp="1"/>
          </p:cNvSpPr>
          <p:nvPr>
            <p:ph type="sldNum" sz="quarter" idx="12"/>
          </p:nvPr>
        </p:nvSpPr>
        <p:spPr/>
        <p:txBody>
          <a:bodyPr/>
          <a:lstStyle/>
          <a:p>
            <a:fld id="{FD3EDB96-DA84-4F0A-8272-65C24458DEAB}" type="slidenum">
              <a:rPr lang="en-US" altLang="zh-CN"/>
              <a:pPr/>
              <a:t>34</a:t>
            </a:fld>
            <a:endParaRPr lang="en-US" altLang="zh-CN"/>
          </a:p>
        </p:txBody>
      </p:sp>
      <p:grpSp>
        <p:nvGrpSpPr>
          <p:cNvPr id="360452" name="Group 4"/>
          <p:cNvGrpSpPr>
            <a:grpSpLocks/>
          </p:cNvGrpSpPr>
          <p:nvPr/>
        </p:nvGrpSpPr>
        <p:grpSpPr bwMode="auto">
          <a:xfrm>
            <a:off x="576263" y="1771650"/>
            <a:ext cx="2160587" cy="2378075"/>
            <a:chOff x="430" y="1002"/>
            <a:chExt cx="1361" cy="1498"/>
          </a:xfrm>
        </p:grpSpPr>
        <p:sp>
          <p:nvSpPr>
            <p:cNvPr id="360453" name="Line 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4" name="Line 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5" name="Line 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6" name="Line 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7"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360458"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9"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0"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1"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2" name="Text Box 1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360463" name="Text Box 1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360464" name="Text Box 1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360465" name="Text Box 1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360466" name="Text Box 1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360467" name="Line 1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8" name="Line 2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9" name="Line 2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0" name="Line 2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1" name="Line 2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2" name="Line 2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3" name="Line 2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4" name="Line 2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0486" name="Group 38"/>
          <p:cNvGrpSpPr>
            <a:grpSpLocks/>
          </p:cNvGrpSpPr>
          <p:nvPr/>
        </p:nvGrpSpPr>
        <p:grpSpPr bwMode="auto">
          <a:xfrm>
            <a:off x="2879725" y="692150"/>
            <a:ext cx="3413125" cy="519113"/>
            <a:chOff x="2000" y="484"/>
            <a:chExt cx="2150" cy="327"/>
          </a:xfrm>
        </p:grpSpPr>
        <p:sp>
          <p:nvSpPr>
            <p:cNvPr id="360476" name="Text Box 2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485" name="Group 37"/>
            <p:cNvGrpSpPr>
              <a:grpSpLocks/>
            </p:cNvGrpSpPr>
            <p:nvPr/>
          </p:nvGrpSpPr>
          <p:grpSpPr bwMode="auto">
            <a:xfrm>
              <a:off x="2313" y="527"/>
              <a:ext cx="1837" cy="272"/>
              <a:chOff x="2336" y="527"/>
              <a:chExt cx="1837" cy="272"/>
            </a:xfrm>
          </p:grpSpPr>
          <p:sp>
            <p:nvSpPr>
              <p:cNvPr id="360475" name="Rectangle 27"/>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7" name="Line 29"/>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78" name="Line 30"/>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79" name="Line 31"/>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0" name="Line 32"/>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1" name="Line 33"/>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2" name="Line 34"/>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3" name="Line 35"/>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4" name="Line 36"/>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487" name="Text Box 39"/>
          <p:cNvSpPr txBox="1">
            <a:spLocks noChangeArrowheads="1"/>
          </p:cNvSpPr>
          <p:nvPr/>
        </p:nvSpPr>
        <p:spPr bwMode="auto">
          <a:xfrm>
            <a:off x="3463925" y="6413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a</a:t>
            </a:r>
          </a:p>
        </p:txBody>
      </p:sp>
      <p:sp>
        <p:nvSpPr>
          <p:cNvPr id="360488" name="Text Box 40"/>
          <p:cNvSpPr txBox="1">
            <a:spLocks noChangeArrowheads="1"/>
          </p:cNvSpPr>
          <p:nvPr/>
        </p:nvSpPr>
        <p:spPr bwMode="auto">
          <a:xfrm>
            <a:off x="6383338" y="712788"/>
            <a:ext cx="1968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a</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grpSp>
        <p:nvGrpSpPr>
          <p:cNvPr id="360489" name="Group 41"/>
          <p:cNvGrpSpPr>
            <a:grpSpLocks/>
          </p:cNvGrpSpPr>
          <p:nvPr/>
        </p:nvGrpSpPr>
        <p:grpSpPr bwMode="auto">
          <a:xfrm>
            <a:off x="2887663" y="1379538"/>
            <a:ext cx="3413125" cy="519112"/>
            <a:chOff x="2000" y="484"/>
            <a:chExt cx="2150" cy="327"/>
          </a:xfrm>
        </p:grpSpPr>
        <p:sp>
          <p:nvSpPr>
            <p:cNvPr id="360490" name="Text Box 42"/>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491" name="Group 43"/>
            <p:cNvGrpSpPr>
              <a:grpSpLocks/>
            </p:cNvGrpSpPr>
            <p:nvPr/>
          </p:nvGrpSpPr>
          <p:grpSpPr bwMode="auto">
            <a:xfrm>
              <a:off x="2313" y="527"/>
              <a:ext cx="1837" cy="272"/>
              <a:chOff x="2336" y="527"/>
              <a:chExt cx="1837" cy="272"/>
            </a:xfrm>
          </p:grpSpPr>
          <p:sp>
            <p:nvSpPr>
              <p:cNvPr id="360492" name="Rectangle 44"/>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93" name="Line 45"/>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4" name="Line 46"/>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5" name="Line 47"/>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6" name="Line 48"/>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7" name="Line 49"/>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8" name="Line 50"/>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9" name="Line 51"/>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00" name="Line 52"/>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01" name="Text Box 53"/>
          <p:cNvSpPr txBox="1">
            <a:spLocks noChangeArrowheads="1"/>
          </p:cNvSpPr>
          <p:nvPr/>
        </p:nvSpPr>
        <p:spPr bwMode="auto">
          <a:xfrm>
            <a:off x="6443663" y="1374775"/>
            <a:ext cx="1968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a</a:t>
            </a:r>
            <a:r>
              <a:rPr lang="zh-CN" altLang="en-US" sz="2800" b="1">
                <a:latin typeface="Times New Roman" pitchFamily="18" charset="0"/>
                <a:ea typeface="仿宋_GB2312" pitchFamily="49" charset="-122"/>
              </a:rPr>
              <a:t>出队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b</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c</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360503" name="Text Box 55"/>
          <p:cNvSpPr txBox="1">
            <a:spLocks noChangeArrowheads="1"/>
          </p:cNvSpPr>
          <p:nvPr/>
        </p:nvSpPr>
        <p:spPr bwMode="auto">
          <a:xfrm>
            <a:off x="4040188" y="13763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b</a:t>
            </a:r>
          </a:p>
        </p:txBody>
      </p:sp>
      <p:sp>
        <p:nvSpPr>
          <p:cNvPr id="360504" name="Text Box 56"/>
          <p:cNvSpPr txBox="1">
            <a:spLocks noChangeArrowheads="1"/>
          </p:cNvSpPr>
          <p:nvPr/>
        </p:nvSpPr>
        <p:spPr bwMode="auto">
          <a:xfrm>
            <a:off x="4638675" y="13398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c</a:t>
            </a:r>
          </a:p>
        </p:txBody>
      </p:sp>
      <p:grpSp>
        <p:nvGrpSpPr>
          <p:cNvPr id="360505" name="Group 57"/>
          <p:cNvGrpSpPr>
            <a:grpSpLocks/>
          </p:cNvGrpSpPr>
          <p:nvPr/>
        </p:nvGrpSpPr>
        <p:grpSpPr bwMode="auto">
          <a:xfrm>
            <a:off x="2879725" y="2847975"/>
            <a:ext cx="3413125" cy="519113"/>
            <a:chOff x="2000" y="484"/>
            <a:chExt cx="2150" cy="327"/>
          </a:xfrm>
        </p:grpSpPr>
        <p:sp>
          <p:nvSpPr>
            <p:cNvPr id="360506" name="Text Box 5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07" name="Group 59"/>
            <p:cNvGrpSpPr>
              <a:grpSpLocks/>
            </p:cNvGrpSpPr>
            <p:nvPr/>
          </p:nvGrpSpPr>
          <p:grpSpPr bwMode="auto">
            <a:xfrm>
              <a:off x="2313" y="527"/>
              <a:ext cx="1837" cy="272"/>
              <a:chOff x="2336" y="527"/>
              <a:chExt cx="1837" cy="272"/>
            </a:xfrm>
          </p:grpSpPr>
          <p:sp>
            <p:nvSpPr>
              <p:cNvPr id="360508" name="Rectangle 60"/>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09" name="Line 61"/>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0" name="Line 62"/>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1" name="Line 63"/>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2" name="Line 64"/>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3" name="Line 65"/>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4" name="Line 66"/>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5" name="Line 67"/>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6" name="Line 68"/>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17" name="Text Box 69"/>
          <p:cNvSpPr txBox="1">
            <a:spLocks noChangeArrowheads="1"/>
          </p:cNvSpPr>
          <p:nvPr/>
        </p:nvSpPr>
        <p:spPr bwMode="auto">
          <a:xfrm>
            <a:off x="6456363" y="2843213"/>
            <a:ext cx="1968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b</a:t>
            </a:r>
            <a:r>
              <a:rPr lang="zh-CN" altLang="en-US" sz="2800" b="1">
                <a:latin typeface="Times New Roman" pitchFamily="18" charset="0"/>
                <a:ea typeface="仿宋_GB2312" pitchFamily="49" charset="-122"/>
              </a:rPr>
              <a:t>出队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d</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360518" name="Text Box 70"/>
          <p:cNvSpPr txBox="1">
            <a:spLocks noChangeArrowheads="1"/>
          </p:cNvSpPr>
          <p:nvPr/>
        </p:nvSpPr>
        <p:spPr bwMode="auto">
          <a:xfrm>
            <a:off x="4638675" y="28130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c</a:t>
            </a:r>
          </a:p>
        </p:txBody>
      </p:sp>
      <p:sp>
        <p:nvSpPr>
          <p:cNvPr id="360519" name="Text Box 71"/>
          <p:cNvSpPr txBox="1">
            <a:spLocks noChangeArrowheads="1"/>
          </p:cNvSpPr>
          <p:nvPr/>
        </p:nvSpPr>
        <p:spPr bwMode="auto">
          <a:xfrm>
            <a:off x="5184775" y="28178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d</a:t>
            </a:r>
          </a:p>
        </p:txBody>
      </p:sp>
      <p:grpSp>
        <p:nvGrpSpPr>
          <p:cNvPr id="360520" name="Group 72"/>
          <p:cNvGrpSpPr>
            <a:grpSpLocks/>
          </p:cNvGrpSpPr>
          <p:nvPr/>
        </p:nvGrpSpPr>
        <p:grpSpPr bwMode="auto">
          <a:xfrm>
            <a:off x="2879725" y="3927475"/>
            <a:ext cx="3413125" cy="519113"/>
            <a:chOff x="2000" y="484"/>
            <a:chExt cx="2150" cy="327"/>
          </a:xfrm>
        </p:grpSpPr>
        <p:sp>
          <p:nvSpPr>
            <p:cNvPr id="360521" name="Text Box 73"/>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22" name="Group 74"/>
            <p:cNvGrpSpPr>
              <a:grpSpLocks/>
            </p:cNvGrpSpPr>
            <p:nvPr/>
          </p:nvGrpSpPr>
          <p:grpSpPr bwMode="auto">
            <a:xfrm>
              <a:off x="2313" y="527"/>
              <a:ext cx="1837" cy="272"/>
              <a:chOff x="2336" y="527"/>
              <a:chExt cx="1837" cy="272"/>
            </a:xfrm>
          </p:grpSpPr>
          <p:sp>
            <p:nvSpPr>
              <p:cNvPr id="360523" name="Rectangle 75"/>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24" name="Line 76"/>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5" name="Line 77"/>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6" name="Line 78"/>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7" name="Line 79"/>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8" name="Line 80"/>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9" name="Line 81"/>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30" name="Line 82"/>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31" name="Line 83"/>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32" name="Text Box 84"/>
          <p:cNvSpPr txBox="1">
            <a:spLocks noChangeArrowheads="1"/>
          </p:cNvSpPr>
          <p:nvPr/>
        </p:nvSpPr>
        <p:spPr bwMode="auto">
          <a:xfrm>
            <a:off x="6456363" y="3922713"/>
            <a:ext cx="1947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c</a:t>
            </a:r>
            <a:r>
              <a:rPr lang="zh-CN" altLang="en-US" sz="2800" b="1">
                <a:latin typeface="Times New Roman" pitchFamily="18" charset="0"/>
                <a:ea typeface="仿宋_GB2312" pitchFamily="49" charset="-122"/>
              </a:rPr>
              <a:t>出队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e</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360533" name="Text Box 85"/>
          <p:cNvSpPr txBox="1">
            <a:spLocks noChangeArrowheads="1"/>
          </p:cNvSpPr>
          <p:nvPr/>
        </p:nvSpPr>
        <p:spPr bwMode="auto">
          <a:xfrm>
            <a:off x="5184775" y="38973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d</a:t>
            </a:r>
          </a:p>
        </p:txBody>
      </p:sp>
      <p:sp>
        <p:nvSpPr>
          <p:cNvPr id="360534" name="Text Box 86"/>
          <p:cNvSpPr txBox="1">
            <a:spLocks noChangeArrowheads="1"/>
          </p:cNvSpPr>
          <p:nvPr/>
        </p:nvSpPr>
        <p:spPr bwMode="auto">
          <a:xfrm>
            <a:off x="5795963" y="38925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e</a:t>
            </a:r>
          </a:p>
        </p:txBody>
      </p:sp>
      <p:grpSp>
        <p:nvGrpSpPr>
          <p:cNvPr id="360535" name="Group 87"/>
          <p:cNvGrpSpPr>
            <a:grpSpLocks/>
          </p:cNvGrpSpPr>
          <p:nvPr/>
        </p:nvGrpSpPr>
        <p:grpSpPr bwMode="auto">
          <a:xfrm>
            <a:off x="2879725" y="4940300"/>
            <a:ext cx="3413125" cy="519113"/>
            <a:chOff x="2000" y="484"/>
            <a:chExt cx="2150" cy="327"/>
          </a:xfrm>
        </p:grpSpPr>
        <p:sp>
          <p:nvSpPr>
            <p:cNvPr id="360536" name="Text Box 8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37" name="Group 89"/>
            <p:cNvGrpSpPr>
              <a:grpSpLocks/>
            </p:cNvGrpSpPr>
            <p:nvPr/>
          </p:nvGrpSpPr>
          <p:grpSpPr bwMode="auto">
            <a:xfrm>
              <a:off x="2313" y="527"/>
              <a:ext cx="1837" cy="272"/>
              <a:chOff x="2336" y="527"/>
              <a:chExt cx="1837" cy="272"/>
            </a:xfrm>
          </p:grpSpPr>
          <p:sp>
            <p:nvSpPr>
              <p:cNvPr id="360538" name="Rectangle 90"/>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39" name="Line 91"/>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0" name="Line 92"/>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1" name="Line 93"/>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2" name="Line 94"/>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3" name="Line 95"/>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4" name="Line 96"/>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5" name="Line 97"/>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6" name="Line 98"/>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47" name="Text Box 99"/>
          <p:cNvSpPr txBox="1">
            <a:spLocks noChangeArrowheads="1"/>
          </p:cNvSpPr>
          <p:nvPr/>
        </p:nvSpPr>
        <p:spPr bwMode="auto">
          <a:xfrm>
            <a:off x="6456363" y="4935538"/>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d</a:t>
            </a:r>
            <a:r>
              <a:rPr lang="zh-CN" altLang="en-US" sz="2800" b="1">
                <a:latin typeface="Times New Roman" pitchFamily="18" charset="0"/>
                <a:ea typeface="仿宋_GB2312" pitchFamily="49" charset="-122"/>
              </a:rPr>
              <a:t>出队</a:t>
            </a:r>
          </a:p>
        </p:txBody>
      </p:sp>
      <p:sp>
        <p:nvSpPr>
          <p:cNvPr id="360548" name="Text Box 100"/>
          <p:cNvSpPr txBox="1">
            <a:spLocks noChangeArrowheads="1"/>
          </p:cNvSpPr>
          <p:nvPr/>
        </p:nvSpPr>
        <p:spPr bwMode="auto">
          <a:xfrm>
            <a:off x="5795963" y="4905375"/>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e</a:t>
            </a:r>
          </a:p>
        </p:txBody>
      </p:sp>
      <p:grpSp>
        <p:nvGrpSpPr>
          <p:cNvPr id="360549" name="Group 101"/>
          <p:cNvGrpSpPr>
            <a:grpSpLocks/>
          </p:cNvGrpSpPr>
          <p:nvPr/>
        </p:nvGrpSpPr>
        <p:grpSpPr bwMode="auto">
          <a:xfrm>
            <a:off x="2871788" y="5610225"/>
            <a:ext cx="3413125" cy="519113"/>
            <a:chOff x="2000" y="484"/>
            <a:chExt cx="2150" cy="327"/>
          </a:xfrm>
        </p:grpSpPr>
        <p:sp>
          <p:nvSpPr>
            <p:cNvPr id="360550" name="Text Box 102"/>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51" name="Group 103"/>
            <p:cNvGrpSpPr>
              <a:grpSpLocks/>
            </p:cNvGrpSpPr>
            <p:nvPr/>
          </p:nvGrpSpPr>
          <p:grpSpPr bwMode="auto">
            <a:xfrm>
              <a:off x="2313" y="527"/>
              <a:ext cx="1837" cy="272"/>
              <a:chOff x="2336" y="527"/>
              <a:chExt cx="1837" cy="272"/>
            </a:xfrm>
          </p:grpSpPr>
          <p:sp>
            <p:nvSpPr>
              <p:cNvPr id="360552" name="Rectangle 104"/>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53" name="Line 105"/>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4" name="Line 106"/>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5" name="Line 107"/>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6" name="Line 108"/>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7" name="Line 109"/>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8" name="Line 110"/>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9" name="Line 111"/>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60" name="Line 112"/>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61" name="Text Box 113"/>
          <p:cNvSpPr txBox="1">
            <a:spLocks noChangeArrowheads="1"/>
          </p:cNvSpPr>
          <p:nvPr/>
        </p:nvSpPr>
        <p:spPr bwMode="auto">
          <a:xfrm>
            <a:off x="6448425" y="5605463"/>
            <a:ext cx="1055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e</a:t>
            </a:r>
            <a:r>
              <a:rPr lang="zh-CN" altLang="en-US" sz="2800" b="1">
                <a:latin typeface="Times New Roman" pitchFamily="18" charset="0"/>
                <a:ea typeface="仿宋_GB2312" pitchFamily="49" charset="-122"/>
              </a:rPr>
              <a:t>出队</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31800" y="476250"/>
            <a:ext cx="8229600" cy="936625"/>
          </a:xfrm>
        </p:spPr>
        <p:txBody>
          <a:bodyPr/>
          <a:lstStyle/>
          <a:p>
            <a:pPr algn="ctr"/>
            <a:r>
              <a:rPr lang="zh-CN" altLang="en-US" sz="4000" b="1">
                <a:solidFill>
                  <a:schemeClr val="tx2"/>
                </a:solidFill>
                <a:latin typeface="Times New Roman" pitchFamily="18" charset="0"/>
                <a:ea typeface="华文新魏" pitchFamily="2" charset="-122"/>
              </a:rPr>
              <a:t>层次序遍历的（非递归）算法</a:t>
            </a:r>
          </a:p>
        </p:txBody>
      </p:sp>
      <p:sp>
        <p:nvSpPr>
          <p:cNvPr id="359427" name="Rectangle 3"/>
          <p:cNvSpPr>
            <a:spLocks noGrp="1" noChangeArrowheads="1"/>
          </p:cNvSpPr>
          <p:nvPr>
            <p:ph idx="1"/>
          </p:nvPr>
        </p:nvSpPr>
        <p:spPr>
          <a:xfrm>
            <a:off x="555625" y="1341438"/>
            <a:ext cx="8229600" cy="5040312"/>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levelOrder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 </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(root == NULL)</a:t>
            </a:r>
            <a:r>
              <a:rPr lang="en-US" altLang="zh-CN" sz="2800" b="1">
                <a:latin typeface="Times New Roman" pitchFamily="18" charset="0"/>
                <a:ea typeface="隶书" pitchFamily="49" charset="-122"/>
              </a:rPr>
              <a:t> return;</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Queue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&gt; </a:t>
            </a:r>
            <a:r>
              <a:rPr lang="en-US" altLang="zh-CN" sz="2800">
                <a:latin typeface="Times New Roman" pitchFamily="18" charset="0"/>
                <a:ea typeface="隶书" pitchFamily="49" charset="-122"/>
              </a:rPr>
              <a:t>Q</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*p = root</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Q.EnQueue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while</a:t>
            </a:r>
            <a:r>
              <a:rPr lang="en-US" altLang="zh-CN" sz="2800">
                <a:latin typeface="Times New Roman" pitchFamily="18" charset="0"/>
                <a:ea typeface="隶书" pitchFamily="49" charset="-122"/>
              </a:rPr>
              <a:t> (!Q.IsEmpty ()) </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Q.DeQueue (p</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a:t>
            </a:r>
            <a:r>
              <a:rPr lang="en-US" altLang="zh-CN" sz="2800">
                <a:latin typeface="Times New Roman" pitchFamily="18" charset="0"/>
                <a:ea typeface="隶书" pitchFamily="49" charset="-122"/>
              </a:rPr>
              <a:t>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 NULL)</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AB01CAF4-2516-455D-9FEC-975CF78EE91A}" type="slidenum">
              <a:rPr lang="en-US" altLang="zh-CN"/>
              <a:pPr/>
              <a:t>35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a:xfrm>
            <a:off x="555625" y="728663"/>
            <a:ext cx="8229600" cy="5040312"/>
          </a:xfrm>
        </p:spPr>
        <p:txBody>
          <a:bodyPr/>
          <a:lstStyle/>
          <a:p>
            <a:pPr>
              <a:lnSpc>
                <a:spcPct val="105000"/>
              </a:lnSpc>
              <a:spcBef>
                <a:spcPct val="0"/>
              </a:spcBef>
              <a:buFont typeface="Wingdings" pitchFamily="2" charset="2"/>
              <a:buNone/>
            </a:pPr>
            <a:r>
              <a:rPr lang="en-US" altLang="zh-CN" sz="2800">
                <a:latin typeface="Times New Roman" pitchFamily="18" charset="0"/>
                <a:ea typeface="隶书" pitchFamily="49" charset="-122"/>
              </a:rPr>
              <a:t>               visit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Q.EnQueue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a:latin typeface="Times New Roman" pitchFamily="18" charset="0"/>
                <a:ea typeface="隶书" pitchFamily="49" charset="-122"/>
              </a:rPr>
              <a:t>               visit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Q.EnQueue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a:p>
            <a:pPr>
              <a:spcBef>
                <a:spcPct val="0"/>
              </a:spcBef>
              <a:buFont typeface="Wingdings" pitchFamily="2" charset="2"/>
              <a:buNone/>
            </a:pPr>
            <a:endParaRPr lang="en-US" altLang="zh-CN" sz="2800" b="1">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F817441F-02CD-4FD2-9792-D594F1D02550}" type="slidenum">
              <a:rPr lang="en-US" altLang="zh-CN"/>
              <a:pPr/>
              <a:t>36</a:t>
            </a:fld>
            <a:endParaRPr lang="en-US" altLang="zh-CN"/>
          </a:p>
        </p:txBody>
      </p:sp>
      <p:sp>
        <p:nvSpPr>
          <p:cNvPr id="361477" name="AutoShape 5">
            <a:hlinkClick r:id="rId2" action="ppaction://hlinksldjump" highlightClick="1"/>
          </p:cNvPr>
          <p:cNvSpPr>
            <a:spLocks noChangeArrowheads="1"/>
          </p:cNvSpPr>
          <p:nvPr/>
        </p:nvSpPr>
        <p:spPr bwMode="auto">
          <a:xfrm>
            <a:off x="8172450" y="6172200"/>
            <a:ext cx="59055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46D315E-DE7E-4CD4-B817-9EA9D3AB6152}" type="slidenum">
              <a:rPr lang="en-US" altLang="zh-CN" smtClean="0">
                <a:latin typeface="Arial" pitchFamily="34" charset="0"/>
              </a:rPr>
              <a:pPr eaLnBrk="1" hangingPunct="1"/>
              <a:t>37</a:t>
            </a:fld>
            <a:endParaRPr lang="en-US" altLang="zh-CN" smtClean="0">
              <a:latin typeface="Arial" pitchFamily="34" charset="0"/>
            </a:endParaRPr>
          </a:p>
        </p:txBody>
      </p:sp>
      <p:sp>
        <p:nvSpPr>
          <p:cNvPr id="219138" name="Rectangle 2"/>
          <p:cNvSpPr>
            <a:spLocks noGrp="1" noRot="1" noChangeArrowheads="1"/>
          </p:cNvSpPr>
          <p:nvPr>
            <p:ph type="title"/>
          </p:nvPr>
        </p:nvSpPr>
        <p:spPr>
          <a:xfrm>
            <a:off x="457200" y="0"/>
            <a:ext cx="8229600" cy="1143000"/>
          </a:xfrm>
        </p:spPr>
        <p:txBody>
          <a:bodyPr/>
          <a:lstStyle/>
          <a:p>
            <a:pPr eaLnBrk="1" hangingPunct="1">
              <a:defRPr/>
            </a:pPr>
            <a:r>
              <a:rPr lang="zh-CN" altLang="en-US" smtClean="0"/>
              <a:t>层序遍历二叉树</a:t>
            </a:r>
          </a:p>
        </p:txBody>
      </p:sp>
      <p:sp>
        <p:nvSpPr>
          <p:cNvPr id="219139" name="Rectangle 3"/>
          <p:cNvSpPr>
            <a:spLocks noGrp="1" noChangeArrowheads="1"/>
          </p:cNvSpPr>
          <p:nvPr>
            <p:ph type="body" idx="1"/>
          </p:nvPr>
        </p:nvSpPr>
        <p:spPr>
          <a:xfrm>
            <a:off x="533400" y="990600"/>
            <a:ext cx="8382000" cy="5638800"/>
          </a:xfrm>
        </p:spPr>
        <p:txBody>
          <a:bodyPr/>
          <a:lstStyle/>
          <a:p>
            <a:pPr eaLnBrk="1" hangingPunct="1">
              <a:defRPr/>
            </a:pPr>
            <a:r>
              <a:rPr lang="en-US" altLang="zh-CN" sz="2800" smtClean="0">
                <a:latin typeface="Arial Unicode MS" pitchFamily="34" charset="-122"/>
                <a:ea typeface="Arial Unicode MS" pitchFamily="34" charset="-122"/>
                <a:cs typeface="Arial Unicode MS" pitchFamily="34" charset="-122"/>
              </a:rPr>
              <a:t>void LayerOrder(Bitree T)</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InitQueue(Q); //</a:t>
            </a:r>
            <a:r>
              <a:rPr lang="zh-CN" altLang="en-US" sz="2800" smtClean="0">
                <a:latin typeface="Arial Unicode MS" pitchFamily="34" charset="-122"/>
                <a:ea typeface="Arial Unicode MS" pitchFamily="34" charset="-122"/>
                <a:cs typeface="Arial Unicode MS" pitchFamily="34" charset="-122"/>
              </a:rPr>
              <a:t>建立工作队列</a:t>
            </a:r>
            <a:br>
              <a:rPr lang="zh-CN" altLang="en-US" sz="2800" smtClean="0">
                <a:latin typeface="Arial Unicode MS" pitchFamily="34" charset="-122"/>
                <a:ea typeface="Arial Unicode MS" pitchFamily="34" charset="-122"/>
                <a:cs typeface="Arial Unicode MS" pitchFamily="34" charset="-122"/>
              </a:rPr>
            </a:br>
            <a:r>
              <a:rPr lang="zh-CN" altLang="en-US" sz="2800" smtClean="0">
                <a:latin typeface="Arial Unicode MS" pitchFamily="34" charset="-122"/>
                <a:ea typeface="Arial Unicode MS" pitchFamily="34" charset="-122"/>
                <a:cs typeface="Arial Unicode MS" pitchFamily="34" charset="-122"/>
              </a:rPr>
              <a:t>  </a:t>
            </a:r>
            <a:r>
              <a:rPr lang="en-US" altLang="zh-CN" sz="2800" smtClean="0">
                <a:latin typeface="Arial Unicode MS" pitchFamily="34" charset="-122"/>
                <a:ea typeface="Arial Unicode MS" pitchFamily="34" charset="-122"/>
                <a:cs typeface="Arial Unicode MS" pitchFamily="34" charset="-122"/>
              </a:rPr>
              <a:t>EnQueue(Q,T);</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while(!QueueEmpty(Q))</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DeQueue(Q,p);</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visit(p);</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if(p-&gt;lchild) EnQueue(Q,p-&gt;lchild);</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if(p-&gt;rchild) EnQueue(Q,p-&gt;rchild);</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}//LayerOrder </a:t>
            </a:r>
          </a:p>
        </p:txBody>
      </p:sp>
    </p:spTree>
    <p:extLst>
      <p:ext uri="{BB962C8B-B14F-4D97-AF65-F5344CB8AC3E}">
        <p14:creationId xmlns:p14="http://schemas.microsoft.com/office/powerpoint/2010/main" val="18968715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strips(downLeft)">
                                      <p:cBhvr>
                                        <p:cTn id="7" dur="500"/>
                                        <p:tgtEl>
                                          <p:spTgt spid="2191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31164E2-6760-4016-ADC2-21A3E0DDB23D}" type="slidenum">
              <a:rPr lang="en-US" altLang="zh-CN" smtClean="0">
                <a:latin typeface="Arial" pitchFamily="34" charset="0"/>
              </a:rPr>
              <a:pPr eaLnBrk="1" hangingPunct="1"/>
              <a:t>38</a:t>
            </a:fld>
            <a:endParaRPr lang="en-US" altLang="zh-CN" smtClean="0">
              <a:latin typeface="Arial" pitchFamily="34" charset="0"/>
            </a:endParaRPr>
          </a:p>
        </p:txBody>
      </p:sp>
      <p:sp>
        <p:nvSpPr>
          <p:cNvPr id="218115" name="Rectangle 3"/>
          <p:cNvSpPr>
            <a:spLocks noChangeArrowheads="1"/>
          </p:cNvSpPr>
          <p:nvPr/>
        </p:nvSpPr>
        <p:spPr bwMode="auto">
          <a:xfrm>
            <a:off x="381000" y="609600"/>
            <a:ext cx="8305800" cy="521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3200" b="1" dirty="0" smtClean="0">
                <a:solidFill>
                  <a:schemeClr val="tx2"/>
                </a:solidFill>
                <a:effectLst>
                  <a:outerShdw blurRad="38100" dist="38100" dir="2700000" algn="tl">
                    <a:srgbClr val="000000"/>
                  </a:outerShdw>
                </a:effectLst>
                <a:latin typeface="楷体_GB2312" pitchFamily="49" charset="-122"/>
                <a:ea typeface="楷体_GB2312" pitchFamily="49" charset="-122"/>
              </a:rPr>
              <a:t>3.</a:t>
            </a:r>
            <a:r>
              <a:rPr kumimoji="1" lang="zh-CN" altLang="en-US" sz="3200" b="1" dirty="0">
                <a:solidFill>
                  <a:schemeClr val="tx2"/>
                </a:solidFill>
                <a:effectLst>
                  <a:outerShdw blurRad="38100" dist="38100" dir="2700000" algn="tl">
                    <a:srgbClr val="000000"/>
                  </a:outerShdw>
                </a:effectLst>
                <a:latin typeface="楷体_GB2312" pitchFamily="49" charset="-122"/>
                <a:ea typeface="楷体_GB2312" pitchFamily="49" charset="-122"/>
              </a:rPr>
              <a:t>判别给定二叉树是否为完全二叉树（即顺序二叉树）。</a:t>
            </a:r>
            <a:r>
              <a:rPr kumimoji="1" lang="zh-CN" altLang="en-US" sz="3200" b="1" dirty="0">
                <a:latin typeface="楷体_GB2312" pitchFamily="49" charset="-122"/>
                <a:ea typeface="楷体_GB2312" pitchFamily="49" charset="-122"/>
              </a:rPr>
              <a:t> </a:t>
            </a:r>
          </a:p>
          <a:p>
            <a:pPr>
              <a:spcBef>
                <a:spcPct val="20000"/>
              </a:spcBef>
              <a:defRPr/>
            </a:pPr>
            <a:r>
              <a:rPr kumimoji="1" lang="zh-CN" altLang="en-US" sz="3200" b="1" dirty="0">
                <a:solidFill>
                  <a:srgbClr val="00FF00"/>
                </a:solidFill>
                <a:latin typeface="楷体_GB2312" pitchFamily="49" charset="-122"/>
                <a:ea typeface="楷体_GB2312" pitchFamily="49" charset="-122"/>
              </a:rPr>
              <a:t>算法思路：</a:t>
            </a:r>
            <a:r>
              <a:rPr kumimoji="1" lang="zh-CN" altLang="en-US" sz="3200" b="1" dirty="0">
                <a:latin typeface="楷体_GB2312" pitchFamily="49" charset="-122"/>
                <a:ea typeface="楷体_GB2312" pitchFamily="49" charset="-122"/>
              </a:rPr>
              <a:t>完全二叉树的特点是：没有左子树空而右子树单独存在的情况</a:t>
            </a:r>
            <a:r>
              <a:rPr kumimoji="1" lang="en-US" altLang="zh-CN" sz="3200" b="1" dirty="0">
                <a:solidFill>
                  <a:schemeClr val="accent3"/>
                </a:solidFill>
                <a:latin typeface="楷体_GB2312" pitchFamily="49" charset="-122"/>
                <a:ea typeface="楷体_GB2312" pitchFamily="49" charset="-122"/>
              </a:rPr>
              <a:t>(</a:t>
            </a:r>
            <a:r>
              <a:rPr kumimoji="1" lang="zh-CN" altLang="en-US" sz="3200" b="1" dirty="0">
                <a:solidFill>
                  <a:schemeClr val="accent3"/>
                </a:solidFill>
                <a:latin typeface="楷体_GB2312" pitchFamily="49" charset="-122"/>
                <a:ea typeface="楷体_GB2312" pitchFamily="49" charset="-122"/>
              </a:rPr>
              <a:t>前</a:t>
            </a:r>
            <a:r>
              <a:rPr kumimoji="1" lang="en-US" altLang="zh-CN" sz="3200" b="1" dirty="0">
                <a:solidFill>
                  <a:schemeClr val="accent3"/>
                </a:solidFill>
                <a:latin typeface="楷体_GB2312" pitchFamily="49" charset="-122"/>
                <a:ea typeface="楷体_GB2312" pitchFamily="49" charset="-122"/>
              </a:rPr>
              <a:t>k-1</a:t>
            </a:r>
            <a:r>
              <a:rPr kumimoji="1" lang="zh-CN" altLang="en-US" sz="3200" b="1" dirty="0">
                <a:solidFill>
                  <a:schemeClr val="accent3"/>
                </a:solidFill>
                <a:latin typeface="楷体_GB2312" pitchFamily="49" charset="-122"/>
                <a:ea typeface="楷体_GB2312" pitchFamily="49" charset="-122"/>
              </a:rPr>
              <a:t>层都是满的，且第</a:t>
            </a:r>
            <a:r>
              <a:rPr kumimoji="1" lang="en-US" altLang="zh-CN" sz="3200" b="1" dirty="0">
                <a:solidFill>
                  <a:schemeClr val="accent3"/>
                </a:solidFill>
                <a:latin typeface="楷体_GB2312" pitchFamily="49" charset="-122"/>
                <a:ea typeface="楷体_GB2312" pitchFamily="49" charset="-122"/>
              </a:rPr>
              <a:t>k</a:t>
            </a:r>
            <a:r>
              <a:rPr kumimoji="1" lang="zh-CN" altLang="en-US" sz="3200" b="1" dirty="0">
                <a:solidFill>
                  <a:schemeClr val="accent3"/>
                </a:solidFill>
                <a:latin typeface="楷体_GB2312" pitchFamily="49" charset="-122"/>
                <a:ea typeface="楷体_GB2312" pitchFamily="49" charset="-122"/>
              </a:rPr>
              <a:t>层左边也满）。</a:t>
            </a:r>
          </a:p>
          <a:p>
            <a:pPr algn="just">
              <a:spcBef>
                <a:spcPct val="20000"/>
              </a:spcBef>
              <a:defRPr/>
            </a:pPr>
            <a:r>
              <a:rPr kumimoji="1" lang="zh-CN" altLang="en-US" sz="3200" b="1" dirty="0">
                <a:solidFill>
                  <a:schemeClr val="accent3"/>
                </a:solidFill>
                <a:latin typeface="楷体_GB2312" pitchFamily="49" charset="-122"/>
                <a:ea typeface="楷体_GB2312" pitchFamily="49" charset="-122"/>
              </a:rPr>
              <a:t>技巧</a:t>
            </a:r>
            <a:r>
              <a:rPr kumimoji="1" lang="en-US" altLang="zh-CN" sz="3200" b="1" dirty="0">
                <a:solidFill>
                  <a:schemeClr val="accent3"/>
                </a:solidFill>
                <a:latin typeface="楷体_GB2312" pitchFamily="49" charset="-122"/>
                <a:ea typeface="楷体_GB2312" pitchFamily="49" charset="-122"/>
              </a:rPr>
              <a:t>:</a:t>
            </a:r>
            <a:r>
              <a:rPr kumimoji="1" lang="zh-CN" altLang="en-US" sz="3200" b="1" dirty="0">
                <a:solidFill>
                  <a:schemeClr val="accent1">
                    <a:lumMod val="75000"/>
                  </a:schemeClr>
                </a:solidFill>
                <a:latin typeface="楷体_GB2312" pitchFamily="49" charset="-122"/>
                <a:ea typeface="楷体_GB2312" pitchFamily="49" charset="-122"/>
              </a:rPr>
              <a:t>按层序遍历方式，先把所有结点</a:t>
            </a:r>
            <a:r>
              <a:rPr kumimoji="1" lang="zh-CN" altLang="en-US" sz="3200" b="1" dirty="0">
                <a:latin typeface="楷体_GB2312" pitchFamily="49" charset="-122"/>
                <a:ea typeface="楷体_GB2312" pitchFamily="49" charset="-122"/>
              </a:rPr>
              <a:t>（不管当前结点是否有左右孩子）</a:t>
            </a:r>
            <a:r>
              <a:rPr kumimoji="1" lang="zh-CN" altLang="en-US" sz="3200" b="1" dirty="0">
                <a:solidFill>
                  <a:schemeClr val="accent1">
                    <a:lumMod val="75000"/>
                  </a:schemeClr>
                </a:solidFill>
                <a:latin typeface="楷体_GB2312" pitchFamily="49" charset="-122"/>
                <a:ea typeface="楷体_GB2312" pitchFamily="49" charset="-122"/>
              </a:rPr>
              <a:t>都入队列</a:t>
            </a:r>
            <a:r>
              <a:rPr kumimoji="1" lang="en-US" altLang="zh-CN" sz="3200" b="1" dirty="0">
                <a:latin typeface="楷体_GB2312" pitchFamily="49" charset="-122"/>
                <a:ea typeface="楷体_GB2312" pitchFamily="49" charset="-122"/>
              </a:rPr>
              <a:t>.</a:t>
            </a:r>
            <a:r>
              <a:rPr kumimoji="1" lang="zh-CN" altLang="en-US" sz="3200" b="1" dirty="0">
                <a:latin typeface="楷体_GB2312" pitchFamily="49" charset="-122"/>
                <a:ea typeface="楷体_GB2312" pitchFamily="49" charset="-122"/>
              </a:rPr>
              <a:t>若为完全二叉树</a:t>
            </a:r>
            <a:r>
              <a:rPr kumimoji="1" lang="en-US" altLang="zh-CN" sz="3200" b="1" dirty="0">
                <a:latin typeface="楷体_GB2312" pitchFamily="49" charset="-122"/>
                <a:ea typeface="楷体_GB2312" pitchFamily="49" charset="-122"/>
              </a:rPr>
              <a:t>,</a:t>
            </a:r>
            <a:r>
              <a:rPr kumimoji="1" lang="zh-CN" altLang="en-US" sz="3200" b="1" dirty="0">
                <a:latin typeface="楷体_GB2312" pitchFamily="49" charset="-122"/>
                <a:ea typeface="楷体_GB2312" pitchFamily="49" charset="-122"/>
              </a:rPr>
              <a:t>则层序遍历时得到的肯定是一个连续的不包含空指针的序列</a:t>
            </a:r>
            <a:r>
              <a:rPr kumimoji="1" lang="en-US" altLang="zh-CN" sz="3200" b="1" dirty="0">
                <a:latin typeface="楷体_GB2312" pitchFamily="49" charset="-122"/>
                <a:ea typeface="楷体_GB2312" pitchFamily="49" charset="-122"/>
              </a:rPr>
              <a:t>.</a:t>
            </a:r>
            <a:r>
              <a:rPr kumimoji="1" lang="zh-CN" altLang="en-US" sz="3200" b="1" dirty="0">
                <a:latin typeface="楷体_GB2312" pitchFamily="49" charset="-122"/>
                <a:ea typeface="楷体_GB2312" pitchFamily="49" charset="-122"/>
              </a:rPr>
              <a:t>如果序列中出现了空指针，则说明不是完全二叉树。</a:t>
            </a:r>
            <a:endParaRPr kumimoji="1" lang="zh-CN" altLang="en-US" sz="3200" b="1" dirty="0">
              <a:solidFill>
                <a:srgbClr val="66FF33"/>
              </a:solidFill>
              <a:latin typeface="楷体_GB2312" pitchFamily="49" charset="-122"/>
              <a:ea typeface="楷体_GB2312" pitchFamily="49" charset="-122"/>
            </a:endParaRPr>
          </a:p>
        </p:txBody>
      </p:sp>
    </p:spTree>
    <p:extLst>
      <p:ext uri="{BB962C8B-B14F-4D97-AF65-F5344CB8AC3E}">
        <p14:creationId xmlns:p14="http://schemas.microsoft.com/office/powerpoint/2010/main" val="6607283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strips(downRight)">
                                      <p:cBhvr>
                                        <p:cTn id="7" dur="500"/>
                                        <p:tgtEl>
                                          <p:spTgt spid="21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8115">
                                            <p:txEl>
                                              <p:pRg st="1" end="1"/>
                                            </p:txEl>
                                          </p:spTgt>
                                        </p:tgtEl>
                                        <p:attrNameLst>
                                          <p:attrName>style.visibility</p:attrName>
                                        </p:attrNameLst>
                                      </p:cBhvr>
                                      <p:to>
                                        <p:strVal val="visible"/>
                                      </p:to>
                                    </p:set>
                                    <p:animEffect transition="in" filter="strips(downRight)">
                                      <p:cBhvr>
                                        <p:cTn id="12" dur="500"/>
                                        <p:tgtEl>
                                          <p:spTgt spid="21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8115">
                                            <p:txEl>
                                              <p:pRg st="2" end="2"/>
                                            </p:txEl>
                                          </p:spTgt>
                                        </p:tgtEl>
                                        <p:attrNameLst>
                                          <p:attrName>style.visibility</p:attrName>
                                        </p:attrNameLst>
                                      </p:cBhvr>
                                      <p:to>
                                        <p:strVal val="visible"/>
                                      </p:to>
                                    </p:set>
                                    <p:animEffect transition="in" filter="strips(downRight)">
                                      <p:cBhvr>
                                        <p:cTn id="17" dur="500"/>
                                        <p:tgtEl>
                                          <p:spTgt spid="218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A8E8255-A951-4019-B54B-42480FFB8BA9}" type="slidenum">
              <a:rPr lang="en-US" altLang="zh-CN" smtClean="0">
                <a:latin typeface="Arial" pitchFamily="34" charset="0"/>
              </a:rPr>
              <a:pPr eaLnBrk="1" hangingPunct="1"/>
              <a:t>39</a:t>
            </a:fld>
            <a:endParaRPr lang="en-US" altLang="zh-CN" smtClean="0">
              <a:latin typeface="Arial" pitchFamily="34" charset="0"/>
            </a:endParaRPr>
          </a:p>
        </p:txBody>
      </p:sp>
      <p:sp>
        <p:nvSpPr>
          <p:cNvPr id="216067" name="Rectangle 3"/>
          <p:cNvSpPr>
            <a:spLocks noGrp="1" noChangeArrowheads="1"/>
          </p:cNvSpPr>
          <p:nvPr>
            <p:ph type="body" idx="1"/>
          </p:nvPr>
        </p:nvSpPr>
        <p:spPr>
          <a:xfrm>
            <a:off x="431540" y="476672"/>
            <a:ext cx="8208912" cy="6381328"/>
          </a:xfrm>
        </p:spPr>
        <p:txBody>
          <a:bodyPr>
            <a:normAutofit fontScale="92500"/>
          </a:bodyPr>
          <a:lstStyle/>
          <a:p>
            <a:pPr eaLnBrk="1" hangingPunct="1">
              <a:lnSpc>
                <a:spcPct val="110000"/>
              </a:lnSpc>
              <a:defRPr/>
            </a:pPr>
            <a:r>
              <a:rPr lang="en-US" altLang="zh-CN" sz="2400" dirty="0" err="1" smtClean="0"/>
              <a:t>int</a:t>
            </a:r>
            <a:r>
              <a:rPr lang="en-US" altLang="zh-CN" sz="2400" dirty="0" smtClean="0"/>
              <a:t> </a:t>
            </a:r>
            <a:r>
              <a:rPr lang="en-US" altLang="zh-CN" sz="2400" dirty="0" err="1" smtClean="0"/>
              <a:t>IsFull_Bitree</a:t>
            </a:r>
            <a:r>
              <a:rPr lang="en-US" altLang="zh-CN" sz="2400" dirty="0" smtClean="0"/>
              <a:t>(</a:t>
            </a:r>
            <a:r>
              <a:rPr lang="en-US" altLang="zh-CN" sz="2400" dirty="0" err="1" smtClean="0"/>
              <a:t>Bitree</a:t>
            </a:r>
            <a:r>
              <a:rPr lang="en-US" altLang="zh-CN" sz="2400" dirty="0" smtClean="0"/>
              <a:t> T)//</a:t>
            </a:r>
            <a:r>
              <a:rPr lang="zh-CN" altLang="en-US" sz="2400" dirty="0" smtClean="0"/>
              <a:t>判断二叉树是否完全二叉树</a:t>
            </a:r>
            <a:r>
              <a:rPr lang="en-US" altLang="zh-CN" sz="2400" dirty="0" smtClean="0"/>
              <a:t>,</a:t>
            </a:r>
            <a:r>
              <a:rPr lang="zh-CN" altLang="en-US" sz="2400" dirty="0" smtClean="0"/>
              <a:t>是则返回</a:t>
            </a:r>
            <a:r>
              <a:rPr lang="en-US" altLang="zh-CN" sz="2400" dirty="0" smtClean="0"/>
              <a:t>1,</a:t>
            </a:r>
            <a:r>
              <a:rPr lang="zh-CN" altLang="en-US" sz="2400" dirty="0" smtClean="0"/>
              <a:t>否则返回</a:t>
            </a:r>
            <a:r>
              <a:rPr lang="en-US" altLang="zh-CN" sz="2400" dirty="0" smtClean="0"/>
              <a:t>0</a:t>
            </a:r>
            <a:br>
              <a:rPr lang="en-US" altLang="zh-CN" sz="2400" dirty="0" smtClean="0"/>
            </a:br>
            <a:r>
              <a:rPr lang="en-US" altLang="zh-CN" sz="2400" dirty="0" smtClean="0"/>
              <a:t>{	</a:t>
            </a:r>
            <a:r>
              <a:rPr lang="en-US" altLang="zh-CN" sz="2400" dirty="0" smtClean="0">
                <a:latin typeface="华文细黑"/>
              </a:rPr>
              <a:t> </a:t>
            </a:r>
            <a:r>
              <a:rPr lang="en-US" altLang="zh-CN" sz="2400" dirty="0" err="1" smtClean="0"/>
              <a:t>InitQueue</a:t>
            </a:r>
            <a:r>
              <a:rPr lang="en-US" altLang="zh-CN" sz="2400" dirty="0" smtClean="0"/>
              <a:t>(Q);	</a:t>
            </a:r>
            <a:r>
              <a:rPr lang="en-US" altLang="zh-CN" sz="2400" dirty="0" smtClean="0">
                <a:latin typeface="华文细黑"/>
              </a:rPr>
              <a:t> </a:t>
            </a:r>
            <a:r>
              <a:rPr lang="en-US" altLang="zh-CN" sz="2400" dirty="0" smtClean="0"/>
              <a:t>flag=0;</a:t>
            </a:r>
            <a:br>
              <a:rPr lang="en-US" altLang="zh-CN" sz="2400" dirty="0" smtClean="0"/>
            </a:br>
            <a:r>
              <a:rPr lang="en-US" altLang="zh-CN" sz="2400" dirty="0" smtClean="0">
                <a:latin typeface="华文细黑"/>
              </a:rPr>
              <a:t>  </a:t>
            </a:r>
            <a:r>
              <a:rPr lang="en-US" altLang="zh-CN" sz="2400" dirty="0" err="1" smtClean="0"/>
              <a:t>EnQueue</a:t>
            </a:r>
            <a:r>
              <a:rPr lang="en-US" altLang="zh-CN" sz="2400" dirty="0" smtClean="0"/>
              <a:t>(Q,T); //</a:t>
            </a:r>
            <a:r>
              <a:rPr lang="zh-CN" altLang="en-US" sz="2400" dirty="0" smtClean="0"/>
              <a:t>建立工作队列</a:t>
            </a:r>
            <a:br>
              <a:rPr lang="zh-CN" altLang="en-US" sz="2400" dirty="0" smtClean="0"/>
            </a:br>
            <a:r>
              <a:rPr lang="zh-CN" altLang="en-US" sz="2400" dirty="0" smtClean="0">
                <a:latin typeface="华文细黑"/>
              </a:rPr>
              <a:t>  </a:t>
            </a:r>
            <a:r>
              <a:rPr lang="en-US" altLang="zh-CN" sz="2400" dirty="0" smtClean="0"/>
              <a:t>while(!</a:t>
            </a:r>
            <a:r>
              <a:rPr lang="en-US" altLang="zh-CN" sz="2400" dirty="0" err="1" smtClean="0"/>
              <a:t>QueueEmpty</a:t>
            </a:r>
            <a:r>
              <a:rPr lang="en-US" altLang="zh-CN" sz="2400" dirty="0" smtClean="0"/>
              <a:t>(Q))</a:t>
            </a:r>
            <a:br>
              <a:rPr lang="en-US" altLang="zh-CN" sz="2400" dirty="0" smtClean="0"/>
            </a:br>
            <a:r>
              <a:rPr lang="en-US" altLang="zh-CN" sz="2400" dirty="0" smtClean="0">
                <a:latin typeface="华文细黑"/>
              </a:rPr>
              <a:t>  </a:t>
            </a:r>
            <a:r>
              <a:rPr lang="en-US" altLang="zh-CN" sz="2400" dirty="0" smtClean="0"/>
              <a:t>{		</a:t>
            </a:r>
            <a:r>
              <a:rPr lang="en-US" altLang="zh-CN" sz="2400" dirty="0" err="1" smtClean="0"/>
              <a:t>DeQueue</a:t>
            </a:r>
            <a:r>
              <a:rPr lang="en-US" altLang="zh-CN" sz="2400" dirty="0" smtClean="0"/>
              <a:t>(</a:t>
            </a:r>
            <a:r>
              <a:rPr lang="en-US" altLang="zh-CN" sz="2400" dirty="0" err="1" smtClean="0"/>
              <a:t>Q,p</a:t>
            </a:r>
            <a:r>
              <a:rPr lang="en-US" altLang="zh-CN" sz="2400" dirty="0" smtClean="0"/>
              <a:t>);</a:t>
            </a:r>
            <a:br>
              <a:rPr lang="en-US" altLang="zh-CN" sz="2400" dirty="0" smtClean="0"/>
            </a:br>
            <a:r>
              <a:rPr lang="en-US" altLang="zh-CN" sz="2400" dirty="0" smtClean="0">
                <a:latin typeface="华文细黑"/>
              </a:rPr>
              <a:t>    </a:t>
            </a:r>
            <a:r>
              <a:rPr lang="en-US" altLang="zh-CN" sz="2400" dirty="0" smtClean="0"/>
              <a:t>	if(!p) flag=1;</a:t>
            </a:r>
            <a:br>
              <a:rPr lang="en-US" altLang="zh-CN" sz="2400" dirty="0" smtClean="0"/>
            </a:br>
            <a:r>
              <a:rPr lang="en-US" altLang="zh-CN" sz="2400" dirty="0" smtClean="0">
                <a:latin typeface="华文细黑"/>
              </a:rPr>
              <a:t>   </a:t>
            </a:r>
            <a:r>
              <a:rPr lang="en-US" altLang="zh-CN" sz="2400" dirty="0" smtClean="0"/>
              <a:t>	else if(flag) return 0;</a:t>
            </a:r>
            <a:br>
              <a:rPr lang="en-US" altLang="zh-CN" sz="2400" dirty="0" smtClean="0"/>
            </a:br>
            <a:r>
              <a:rPr lang="en-US" altLang="zh-CN" sz="2400" dirty="0" smtClean="0">
                <a:latin typeface="华文细黑"/>
              </a:rPr>
              <a:t>    </a:t>
            </a:r>
            <a:r>
              <a:rPr lang="en-US" altLang="zh-CN" sz="2400" dirty="0" smtClean="0"/>
              <a:t>else</a:t>
            </a:r>
            <a:br>
              <a:rPr lang="en-US" altLang="zh-CN" sz="2400" dirty="0" smtClean="0"/>
            </a:br>
            <a:r>
              <a:rPr lang="en-US" altLang="zh-CN" sz="2400" dirty="0" smtClean="0">
                <a:latin typeface="华文细黑"/>
              </a:rPr>
              <a:t>    </a:t>
            </a:r>
            <a:r>
              <a:rPr lang="en-US" altLang="zh-CN" sz="2400" dirty="0" smtClean="0"/>
              <a:t>{</a:t>
            </a:r>
            <a:br>
              <a:rPr lang="en-US" altLang="zh-CN" sz="2400" dirty="0" smtClean="0"/>
            </a:br>
            <a:r>
              <a:rPr lang="en-US" altLang="zh-CN" sz="2400" dirty="0" smtClean="0">
                <a:latin typeface="华文细黑"/>
              </a:rPr>
              <a:t>      </a:t>
            </a:r>
            <a:r>
              <a:rPr lang="en-US" altLang="zh-CN" sz="2400" dirty="0" err="1" smtClean="0"/>
              <a:t>EnQueue</a:t>
            </a:r>
            <a:r>
              <a:rPr lang="en-US" altLang="zh-CN" sz="2400" dirty="0" smtClean="0"/>
              <a:t>(</a:t>
            </a:r>
            <a:r>
              <a:rPr lang="en-US" altLang="zh-CN" sz="2400" dirty="0" err="1" smtClean="0"/>
              <a:t>Q,p</a:t>
            </a:r>
            <a:r>
              <a:rPr lang="en-US" altLang="zh-CN" sz="2400" dirty="0" smtClean="0"/>
              <a:t>-&gt;</a:t>
            </a:r>
            <a:r>
              <a:rPr lang="en-US" altLang="zh-CN" sz="2400" dirty="0" err="1" smtClean="0"/>
              <a:t>lchild</a:t>
            </a:r>
            <a:r>
              <a:rPr lang="en-US" altLang="zh-CN" sz="2400" dirty="0" smtClean="0"/>
              <a:t>);</a:t>
            </a:r>
            <a:br>
              <a:rPr lang="en-US" altLang="zh-CN" sz="2400" dirty="0" smtClean="0"/>
            </a:br>
            <a:r>
              <a:rPr lang="en-US" altLang="zh-CN" sz="2400" dirty="0" smtClean="0">
                <a:latin typeface="华文细黑"/>
              </a:rPr>
              <a:t>      </a:t>
            </a:r>
            <a:r>
              <a:rPr lang="en-US" altLang="zh-CN" sz="2400" dirty="0" err="1" smtClean="0"/>
              <a:t>EnQueue</a:t>
            </a:r>
            <a:r>
              <a:rPr lang="en-US" altLang="zh-CN" sz="2400" dirty="0" smtClean="0"/>
              <a:t>(</a:t>
            </a:r>
            <a:r>
              <a:rPr lang="en-US" altLang="zh-CN" sz="2400" dirty="0" err="1" smtClean="0"/>
              <a:t>Q,p</a:t>
            </a:r>
            <a:r>
              <a:rPr lang="en-US" altLang="zh-CN" sz="2400" dirty="0" smtClean="0"/>
              <a:t>-&gt;</a:t>
            </a:r>
            <a:r>
              <a:rPr lang="en-US" altLang="zh-CN" sz="2400" dirty="0" err="1" smtClean="0"/>
              <a:t>rchild</a:t>
            </a:r>
            <a:r>
              <a:rPr lang="en-US" altLang="zh-CN" sz="2400" dirty="0" smtClean="0"/>
              <a:t>); //</a:t>
            </a:r>
            <a:r>
              <a:rPr lang="zh-CN" altLang="en-US" sz="2400" dirty="0" smtClean="0"/>
              <a:t>不管孩子是否为空</a:t>
            </a:r>
            <a:r>
              <a:rPr lang="en-US" altLang="zh-CN" sz="2400" dirty="0" smtClean="0"/>
              <a:t>,</a:t>
            </a:r>
            <a:r>
              <a:rPr lang="zh-CN" altLang="en-US" sz="2400" dirty="0" smtClean="0"/>
              <a:t>都入队列</a:t>
            </a:r>
            <a:br>
              <a:rPr lang="zh-CN" altLang="en-US" sz="2400" dirty="0" smtClean="0"/>
            </a:br>
            <a:r>
              <a:rPr lang="zh-CN" altLang="en-US" sz="2400" dirty="0" smtClean="0">
                <a:latin typeface="华文细黑"/>
              </a:rPr>
              <a:t>    </a:t>
            </a:r>
            <a:r>
              <a:rPr lang="en-US" altLang="zh-CN" sz="2400" dirty="0" smtClean="0"/>
              <a:t>}</a:t>
            </a:r>
            <a:br>
              <a:rPr lang="en-US" altLang="zh-CN" sz="2400" dirty="0" smtClean="0"/>
            </a:br>
            <a:r>
              <a:rPr lang="en-US" altLang="zh-CN" sz="2400" dirty="0" smtClean="0">
                <a:latin typeface="华文细黑"/>
              </a:rPr>
              <a:t>  </a:t>
            </a:r>
            <a:r>
              <a:rPr lang="en-US" altLang="zh-CN" sz="2400" dirty="0" smtClean="0"/>
              <a:t>}//while</a:t>
            </a:r>
            <a:br>
              <a:rPr lang="en-US" altLang="zh-CN" sz="2400" dirty="0" smtClean="0"/>
            </a:br>
            <a:r>
              <a:rPr lang="en-US" altLang="zh-CN" sz="2400" dirty="0" smtClean="0">
                <a:latin typeface="华文细黑"/>
              </a:rPr>
              <a:t>  </a:t>
            </a:r>
            <a:r>
              <a:rPr lang="en-US" altLang="zh-CN" sz="2400" dirty="0" smtClean="0"/>
              <a:t>return 1;</a:t>
            </a:r>
            <a:br>
              <a:rPr lang="en-US" altLang="zh-CN" sz="2400" dirty="0" smtClean="0"/>
            </a:br>
            <a:r>
              <a:rPr lang="en-US" altLang="zh-CN" sz="2400" dirty="0" smtClean="0"/>
              <a:t>}//</a:t>
            </a:r>
            <a:r>
              <a:rPr lang="en-US" altLang="zh-CN" sz="2400" dirty="0" err="1" smtClean="0"/>
              <a:t>IsFull_Bitree</a:t>
            </a:r>
            <a:r>
              <a:rPr lang="en-US" altLang="zh-CN" sz="2400" dirty="0" smtClean="0"/>
              <a:t/>
            </a:r>
            <a:br>
              <a:rPr lang="en-US" altLang="zh-CN" sz="2400" dirty="0" smtClean="0"/>
            </a:br>
            <a:endParaRPr lang="en-US" altLang="zh-CN" sz="2400" dirty="0" smtClean="0"/>
          </a:p>
        </p:txBody>
      </p:sp>
    </p:spTree>
    <p:extLst>
      <p:ext uri="{BB962C8B-B14F-4D97-AF65-F5344CB8AC3E}">
        <p14:creationId xmlns:p14="http://schemas.microsoft.com/office/powerpoint/2010/main" val="3889992415"/>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a:xfrm>
            <a:off x="431800" y="476250"/>
            <a:ext cx="8229600" cy="863600"/>
          </a:xfrm>
        </p:spPr>
        <p:txBody>
          <a:bodyPr/>
          <a:lstStyle/>
          <a:p>
            <a:pPr algn="ctr"/>
            <a:r>
              <a:rPr kumimoji="1" lang="zh-CN" altLang="en-US" sz="4000" b="1">
                <a:solidFill>
                  <a:schemeClr val="tx2"/>
                </a:solidFill>
                <a:ea typeface="华文新魏" pitchFamily="2" charset="-122"/>
              </a:rPr>
              <a:t>二叉树递归的中序遍历算法</a:t>
            </a:r>
          </a:p>
        </p:txBody>
      </p:sp>
      <p:sp>
        <p:nvSpPr>
          <p:cNvPr id="157700" name="Rectangle 4"/>
          <p:cNvSpPr>
            <a:spLocks noGrp="1" noChangeArrowheads="1"/>
          </p:cNvSpPr>
          <p:nvPr>
            <p:ph idx="1"/>
          </p:nvPr>
        </p:nvSpPr>
        <p:spPr>
          <a:xfrm>
            <a:off x="590550" y="1304925"/>
            <a:ext cx="8229600" cy="4824413"/>
          </a:xfrm>
        </p:spPr>
        <p:txBody>
          <a:bodyPr/>
          <a:lstStyle/>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template &lt;class </a:t>
            </a:r>
            <a:r>
              <a:rPr lang="en-US" altLang="zh-CN" sz="2800" dirty="0">
                <a:solidFill>
                  <a:schemeClr val="tx1"/>
                </a:solidFill>
                <a:latin typeface="Times New Roman" pitchFamily="18" charset="0"/>
                <a:ea typeface="隶书" pitchFamily="49" charset="-122"/>
              </a:rPr>
              <a:t>T</a:t>
            </a:r>
            <a:r>
              <a:rPr lang="en-US" altLang="zh-CN" sz="2800" b="1" dirty="0">
                <a:solidFill>
                  <a:schemeClr val="tx1"/>
                </a:solidFill>
                <a:latin typeface="Times New Roman" pitchFamily="18" charset="0"/>
                <a:ea typeface="隶书" pitchFamily="49" charset="-122"/>
              </a:rPr>
              <a:t>&gt;</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void </a:t>
            </a:r>
            <a:r>
              <a:rPr lang="en-US" altLang="zh-CN" sz="2800" dirty="0" err="1">
                <a:solidFill>
                  <a:schemeClr val="tx1"/>
                </a:solidFill>
                <a:latin typeface="Times New Roman" pitchFamily="18" charset="0"/>
                <a:ea typeface="隶书" pitchFamily="49" charset="-122"/>
              </a:rPr>
              <a:t>BinaryTree</a:t>
            </a:r>
            <a:r>
              <a:rPr lang="en-US" altLang="zh-CN" sz="2800" b="1" dirty="0">
                <a:solidFill>
                  <a:schemeClr val="tx1"/>
                </a:solidFill>
                <a:latin typeface="Times New Roman" pitchFamily="18" charset="0"/>
                <a:ea typeface="隶书" pitchFamily="49" charset="-122"/>
              </a:rPr>
              <a:t>&lt;</a:t>
            </a:r>
            <a:r>
              <a:rPr lang="en-US" altLang="zh-CN" sz="2800" dirty="0">
                <a:solidFill>
                  <a:schemeClr val="tx1"/>
                </a:solidFill>
                <a:latin typeface="Times New Roman" pitchFamily="18" charset="0"/>
                <a:ea typeface="隶书" pitchFamily="49" charset="-122"/>
              </a:rPr>
              <a:t>T</a:t>
            </a:r>
            <a:r>
              <a:rPr lang="en-US" altLang="zh-CN" sz="2800" b="1" dirty="0">
                <a:solidFill>
                  <a:schemeClr val="tx1"/>
                </a:solidFill>
                <a:latin typeface="Times New Roman" pitchFamily="18" charset="0"/>
                <a:ea typeface="隶书" pitchFamily="49" charset="-122"/>
              </a:rPr>
              <a:t>&gt;::</a:t>
            </a:r>
            <a:r>
              <a:rPr lang="en-US" altLang="zh-CN" sz="2800" dirty="0" err="1">
                <a:solidFill>
                  <a:schemeClr val="tx1"/>
                </a:solidFill>
                <a:latin typeface="Times New Roman" pitchFamily="18" charset="0"/>
                <a:ea typeface="隶书" pitchFamily="49" charset="-122"/>
              </a:rPr>
              <a:t>InOrder</a:t>
            </a:r>
            <a:r>
              <a:rPr lang="en-US" altLang="zh-CN" sz="2800"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BinTreeNode</a:t>
            </a:r>
            <a:r>
              <a:rPr lang="en-US" altLang="zh-CN" sz="2800" b="1" dirty="0">
                <a:solidFill>
                  <a:schemeClr val="tx1"/>
                </a:solidFill>
                <a:latin typeface="Times New Roman" pitchFamily="18" charset="0"/>
                <a:ea typeface="隶书" pitchFamily="49" charset="-122"/>
              </a:rPr>
              <a:t>&lt;</a:t>
            </a:r>
            <a:r>
              <a:rPr lang="en-US" altLang="zh-CN" sz="2800" dirty="0">
                <a:solidFill>
                  <a:schemeClr val="tx1"/>
                </a:solidFill>
                <a:latin typeface="Times New Roman" pitchFamily="18" charset="0"/>
                <a:ea typeface="隶书" pitchFamily="49" charset="-122"/>
              </a:rPr>
              <a:t>T</a:t>
            </a:r>
            <a:r>
              <a:rPr lang="en-US" altLang="zh-CN" sz="2800" b="1" dirty="0">
                <a:solidFill>
                  <a:schemeClr val="tx1"/>
                </a:solidFill>
                <a:latin typeface="Times New Roman" pitchFamily="18" charset="0"/>
                <a:ea typeface="隶书" pitchFamily="49" charset="-122"/>
              </a:rPr>
              <a:t>&gt; * </a:t>
            </a:r>
            <a:r>
              <a:rPr lang="en-US" altLang="zh-CN" sz="2800" dirty="0" err="1">
                <a:solidFill>
                  <a:schemeClr val="tx1"/>
                </a:solidFill>
                <a:latin typeface="Times New Roman" pitchFamily="18" charset="0"/>
                <a:ea typeface="隶书" pitchFamily="49" charset="-122"/>
              </a:rPr>
              <a:t>subTree</a:t>
            </a:r>
            <a:r>
              <a:rPr lang="en-US" altLang="zh-CN" sz="2800" b="1" dirty="0">
                <a:solidFill>
                  <a:schemeClr val="tx1"/>
                </a:solidFill>
                <a:latin typeface="Times New Roman" pitchFamily="18" charset="0"/>
                <a:ea typeface="隶书" pitchFamily="49" charset="-122"/>
              </a:rPr>
              <a:t>, </a:t>
            </a:r>
            <a:r>
              <a:rPr lang="en-US" altLang="zh-CN" sz="2800" b="1" dirty="0">
                <a:solidFill>
                  <a:srgbClr val="FF0000"/>
                </a:solidFill>
                <a:latin typeface="Times New Roman" pitchFamily="18" charset="0"/>
                <a:ea typeface="隶书" pitchFamily="49" charset="-122"/>
              </a:rPr>
              <a:t>void </a:t>
            </a:r>
            <a:r>
              <a:rPr lang="en-US" altLang="zh-CN" sz="2800" dirty="0">
                <a:solidFill>
                  <a:srgbClr val="FF0000"/>
                </a:solidFill>
                <a:latin typeface="Times New Roman" pitchFamily="18" charset="0"/>
                <a:ea typeface="隶书" pitchFamily="49" charset="-122"/>
              </a:rPr>
              <a:t>(*visit) (</a:t>
            </a:r>
            <a:r>
              <a:rPr lang="en-US" altLang="zh-CN" sz="2800" dirty="0" err="1">
                <a:solidFill>
                  <a:srgbClr val="FF0000"/>
                </a:solidFill>
                <a:latin typeface="Times New Roman" pitchFamily="18" charset="0"/>
                <a:ea typeface="隶书" pitchFamily="49" charset="-122"/>
              </a:rPr>
              <a:t>BinTreeNode</a:t>
            </a:r>
            <a:r>
              <a:rPr lang="en-US" altLang="zh-CN" sz="2800" b="1" dirty="0">
                <a:solidFill>
                  <a:srgbClr val="FF0000"/>
                </a:solidFill>
                <a:latin typeface="Times New Roman" pitchFamily="18" charset="0"/>
                <a:ea typeface="隶书" pitchFamily="49" charset="-122"/>
              </a:rPr>
              <a:t>&lt;</a:t>
            </a:r>
            <a:r>
              <a:rPr lang="en-US" altLang="zh-CN" sz="2800" dirty="0">
                <a:solidFill>
                  <a:srgbClr val="FF0000"/>
                </a:solidFill>
                <a:latin typeface="Times New Roman" pitchFamily="18" charset="0"/>
                <a:ea typeface="隶书" pitchFamily="49" charset="-122"/>
              </a:rPr>
              <a:t>T</a:t>
            </a:r>
            <a:r>
              <a:rPr lang="en-US" altLang="zh-CN" sz="2800" b="1" dirty="0">
                <a:solidFill>
                  <a:srgbClr val="FF0000"/>
                </a:solidFill>
                <a:latin typeface="Times New Roman" pitchFamily="18" charset="0"/>
                <a:ea typeface="隶书" pitchFamily="49" charset="-122"/>
              </a:rPr>
              <a:t>&gt; *</a:t>
            </a:r>
            <a:r>
              <a:rPr lang="en-US" altLang="zh-CN" sz="2800" dirty="0">
                <a:solidFill>
                  <a:srgbClr val="FF0000"/>
                </a:solidFill>
                <a:latin typeface="Times New Roman" pitchFamily="18" charset="0"/>
                <a:ea typeface="隶书" pitchFamily="49" charset="-122"/>
              </a:rPr>
              <a:t>t))</a:t>
            </a:r>
            <a:r>
              <a:rPr lang="en-US" altLang="zh-CN" sz="2800" b="1" dirty="0">
                <a:solidFill>
                  <a:srgbClr val="FF0000"/>
                </a:solidFill>
                <a:latin typeface="Times New Roman" pitchFamily="18" charset="0"/>
                <a:ea typeface="隶书" pitchFamily="49" charset="-122"/>
              </a:rPr>
              <a:t> </a:t>
            </a:r>
            <a:r>
              <a:rPr lang="en-US" altLang="zh-CN" sz="2800" b="1" dirty="0">
                <a:solidFill>
                  <a:schemeClr val="tx1"/>
                </a:solidFill>
                <a:latin typeface="Times New Roman" pitchFamily="18" charset="0"/>
                <a:ea typeface="隶书" pitchFamily="49" charset="-122"/>
              </a:rPr>
              <a:t>{</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     if </a:t>
            </a:r>
            <a:r>
              <a:rPr lang="en-US" altLang="zh-CN" sz="2800" dirty="0">
                <a:solidFill>
                  <a:schemeClr val="tx1"/>
                </a:solidFill>
                <a:latin typeface="Times New Roman" pitchFamily="18" charset="0"/>
                <a:ea typeface="隶书" pitchFamily="49" charset="-122"/>
              </a:rPr>
              <a:t>(</a:t>
            </a:r>
            <a:r>
              <a:rPr lang="en-US" altLang="zh-CN" sz="2800" dirty="0" err="1">
                <a:solidFill>
                  <a:schemeClr val="tx1"/>
                </a:solidFill>
                <a:latin typeface="Times New Roman" pitchFamily="18" charset="0"/>
                <a:ea typeface="隶书" pitchFamily="49" charset="-122"/>
              </a:rPr>
              <a:t>subTree</a:t>
            </a:r>
            <a:r>
              <a:rPr lang="en-US" altLang="zh-CN" sz="2800" dirty="0">
                <a:solidFill>
                  <a:schemeClr val="tx1"/>
                </a:solidFill>
                <a:latin typeface="Times New Roman" pitchFamily="18" charset="0"/>
                <a:ea typeface="隶书" pitchFamily="49" charset="-122"/>
              </a:rPr>
              <a:t> != NULL)</a:t>
            </a:r>
            <a:r>
              <a:rPr lang="en-US" altLang="zh-CN" sz="2800" b="1" dirty="0">
                <a:solidFill>
                  <a:schemeClr val="tx1"/>
                </a:solidFill>
                <a:latin typeface="Times New Roman" pitchFamily="18" charset="0"/>
                <a:ea typeface="隶书" pitchFamily="49" charset="-122"/>
              </a:rPr>
              <a:t> {</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InOrder</a:t>
            </a:r>
            <a:r>
              <a:rPr lang="en-US" altLang="zh-CN" sz="2800"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subTree</a:t>
            </a:r>
            <a:r>
              <a:rPr lang="en-US" altLang="zh-CN" sz="2800" dirty="0">
                <a:solidFill>
                  <a:schemeClr val="tx1"/>
                </a:solidFill>
                <a:latin typeface="楷体_GB2312" pitchFamily="49" charset="-122"/>
                <a:ea typeface="楷体_GB2312" pitchFamily="49" charset="-122"/>
              </a:rPr>
              <a:t>-&gt;</a:t>
            </a:r>
            <a:r>
              <a:rPr lang="en-US" altLang="zh-CN" sz="2800" dirty="0" err="1">
                <a:solidFill>
                  <a:schemeClr val="tx1"/>
                </a:solidFill>
                <a:latin typeface="Times New Roman" pitchFamily="18" charset="0"/>
                <a:ea typeface="隶书" pitchFamily="49" charset="-122"/>
              </a:rPr>
              <a:t>leftChild</a:t>
            </a:r>
            <a:r>
              <a:rPr lang="en-US" altLang="zh-CN" sz="2800" b="1" dirty="0">
                <a:solidFill>
                  <a:schemeClr val="tx1"/>
                </a:solidFill>
                <a:latin typeface="Times New Roman" pitchFamily="18" charset="0"/>
                <a:ea typeface="隶书" pitchFamily="49" charset="-122"/>
              </a:rPr>
              <a:t>, </a:t>
            </a:r>
            <a:r>
              <a:rPr lang="en-US" altLang="zh-CN" sz="2800" dirty="0">
                <a:solidFill>
                  <a:schemeClr val="tx1"/>
                </a:solidFill>
                <a:latin typeface="Times New Roman" pitchFamily="18" charset="0"/>
                <a:ea typeface="隶书" pitchFamily="49" charset="-122"/>
              </a:rPr>
              <a:t>visit)</a:t>
            </a:r>
            <a:r>
              <a:rPr lang="en-US" altLang="zh-CN" sz="2800" b="1" dirty="0">
                <a:solidFill>
                  <a:schemeClr val="tx1"/>
                </a:solidFill>
                <a:latin typeface="Times New Roman" pitchFamily="18" charset="0"/>
                <a:ea typeface="隶书" pitchFamily="49" charset="-122"/>
              </a:rPr>
              <a:t>; </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                                                   //</a:t>
            </a:r>
            <a:r>
              <a:rPr lang="zh-CN" altLang="en-US" sz="2800" dirty="0">
                <a:solidFill>
                  <a:schemeClr val="tx1"/>
                </a:solidFill>
                <a:latin typeface="Times New Roman" pitchFamily="18" charset="0"/>
                <a:ea typeface="隶书" pitchFamily="49" charset="-122"/>
              </a:rPr>
              <a:t>遍历左子树</a:t>
            </a:r>
          </a:p>
          <a:p>
            <a:pPr>
              <a:spcBef>
                <a:spcPct val="0"/>
              </a:spcBef>
              <a:buFont typeface="Wingdings" pitchFamily="2" charset="2"/>
              <a:buNone/>
            </a:pPr>
            <a:r>
              <a:rPr lang="zh-CN" altLang="en-US" sz="2800" b="1" dirty="0">
                <a:solidFill>
                  <a:srgbClr val="FF0000"/>
                </a:solidFill>
                <a:latin typeface="Times New Roman" pitchFamily="18" charset="0"/>
                <a:ea typeface="隶书" pitchFamily="49" charset="-122"/>
              </a:rPr>
              <a:t>          </a:t>
            </a:r>
            <a:r>
              <a:rPr lang="en-US" altLang="zh-CN" sz="2800" dirty="0">
                <a:solidFill>
                  <a:srgbClr val="FF0000"/>
                </a:solidFill>
                <a:latin typeface="Times New Roman" pitchFamily="18" charset="0"/>
                <a:ea typeface="隶书" pitchFamily="49" charset="-122"/>
              </a:rPr>
              <a:t>visit (</a:t>
            </a:r>
            <a:r>
              <a:rPr lang="en-US" altLang="zh-CN" sz="2800" dirty="0" err="1">
                <a:solidFill>
                  <a:srgbClr val="FF0000"/>
                </a:solidFill>
                <a:latin typeface="Times New Roman" pitchFamily="18" charset="0"/>
                <a:ea typeface="隶书" pitchFamily="49" charset="-122"/>
              </a:rPr>
              <a:t>subTree</a:t>
            </a:r>
            <a:r>
              <a:rPr lang="en-US" altLang="zh-CN" sz="2800" dirty="0">
                <a:solidFill>
                  <a:srgbClr val="FF0000"/>
                </a:solidFill>
                <a:latin typeface="Times New Roman" pitchFamily="18" charset="0"/>
                <a:ea typeface="隶书" pitchFamily="49" charset="-122"/>
              </a:rPr>
              <a:t>)</a:t>
            </a:r>
            <a:r>
              <a:rPr lang="en-US" altLang="zh-CN" sz="2800" b="1" dirty="0">
                <a:solidFill>
                  <a:srgbClr val="FF0000"/>
                </a:solidFill>
                <a:latin typeface="Times New Roman" pitchFamily="18" charset="0"/>
                <a:ea typeface="隶书" pitchFamily="49" charset="-122"/>
              </a:rPr>
              <a:t>;</a:t>
            </a:r>
            <a:r>
              <a:rPr lang="en-US" altLang="zh-CN" sz="2800" b="1" dirty="0">
                <a:solidFill>
                  <a:schemeClr val="tx1"/>
                </a:solidFill>
                <a:latin typeface="Times New Roman" pitchFamily="18" charset="0"/>
                <a:ea typeface="隶书" pitchFamily="49" charset="-122"/>
              </a:rPr>
              <a:t>		//</a:t>
            </a:r>
            <a:r>
              <a:rPr lang="zh-CN" altLang="en-US" sz="2800" dirty="0">
                <a:solidFill>
                  <a:schemeClr val="tx1"/>
                </a:solidFill>
                <a:latin typeface="Times New Roman" pitchFamily="18" charset="0"/>
                <a:ea typeface="隶书" pitchFamily="49" charset="-122"/>
              </a:rPr>
              <a:t>访问根结点</a:t>
            </a:r>
          </a:p>
          <a:p>
            <a:pPr>
              <a:spcBef>
                <a:spcPct val="0"/>
              </a:spcBef>
              <a:buFont typeface="Wingdings" pitchFamily="2" charset="2"/>
              <a:buNone/>
            </a:pPr>
            <a:r>
              <a:rPr lang="zh-CN" altLang="en-US" sz="2800" b="1"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InOrder</a:t>
            </a:r>
            <a:r>
              <a:rPr lang="en-US" altLang="zh-CN" sz="2800"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subTree</a:t>
            </a:r>
            <a:r>
              <a:rPr lang="en-US" altLang="zh-CN" sz="2800" dirty="0">
                <a:solidFill>
                  <a:schemeClr val="tx1"/>
                </a:solidFill>
                <a:latin typeface="楷体_GB2312" pitchFamily="49" charset="-122"/>
                <a:ea typeface="楷体_GB2312" pitchFamily="49" charset="-122"/>
              </a:rPr>
              <a:t>-&gt;</a:t>
            </a:r>
            <a:r>
              <a:rPr lang="en-US" altLang="zh-CN" sz="2800" dirty="0" err="1">
                <a:solidFill>
                  <a:schemeClr val="tx1"/>
                </a:solidFill>
                <a:latin typeface="Times New Roman" pitchFamily="18" charset="0"/>
                <a:ea typeface="隶书" pitchFamily="49" charset="-122"/>
              </a:rPr>
              <a:t>rightChild</a:t>
            </a:r>
            <a:r>
              <a:rPr lang="en-US" altLang="zh-CN" sz="2800" b="1" dirty="0">
                <a:solidFill>
                  <a:schemeClr val="tx1"/>
                </a:solidFill>
                <a:latin typeface="Times New Roman" pitchFamily="18" charset="0"/>
                <a:ea typeface="隶书" pitchFamily="49" charset="-122"/>
              </a:rPr>
              <a:t>, </a:t>
            </a:r>
            <a:r>
              <a:rPr lang="en-US" altLang="zh-CN" sz="2800" dirty="0">
                <a:solidFill>
                  <a:schemeClr val="tx1"/>
                </a:solidFill>
                <a:latin typeface="Times New Roman" pitchFamily="18" charset="0"/>
                <a:ea typeface="隶书" pitchFamily="49" charset="-122"/>
              </a:rPr>
              <a:t>visit)</a:t>
            </a:r>
            <a:r>
              <a:rPr lang="en-US" altLang="zh-CN" sz="2800" b="1" dirty="0">
                <a:solidFill>
                  <a:schemeClr val="tx1"/>
                </a:solidFill>
                <a:latin typeface="Times New Roman" pitchFamily="18" charset="0"/>
                <a:ea typeface="隶书" pitchFamily="49" charset="-122"/>
              </a:rPr>
              <a:t>;</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                		                    //</a:t>
            </a:r>
            <a:r>
              <a:rPr lang="zh-CN" altLang="en-US" sz="2800" dirty="0">
                <a:solidFill>
                  <a:schemeClr val="tx1"/>
                </a:solidFill>
                <a:latin typeface="Times New Roman" pitchFamily="18" charset="0"/>
                <a:ea typeface="隶书" pitchFamily="49" charset="-122"/>
              </a:rPr>
              <a:t>遍历右子树</a:t>
            </a:r>
          </a:p>
          <a:p>
            <a:pPr>
              <a:spcBef>
                <a:spcPct val="0"/>
              </a:spcBef>
              <a:buFont typeface="Wingdings" pitchFamily="2" charset="2"/>
              <a:buNone/>
            </a:pPr>
            <a:r>
              <a:rPr lang="zh-CN" altLang="en-US" sz="2800" b="1" dirty="0">
                <a:solidFill>
                  <a:schemeClr val="tx1"/>
                </a:solidFill>
                <a:latin typeface="Times New Roman" pitchFamily="18" charset="0"/>
                <a:ea typeface="隶书" pitchFamily="49" charset="-122"/>
              </a:rPr>
              <a:t>	 </a:t>
            </a:r>
            <a:r>
              <a:rPr lang="en-US" altLang="zh-CN" sz="2800" b="1" dirty="0">
                <a:solidFill>
                  <a:schemeClr val="tx1"/>
                </a:solidFill>
                <a:latin typeface="Times New Roman" pitchFamily="18" charset="0"/>
                <a:ea typeface="隶书" pitchFamily="49" charset="-122"/>
              </a:rPr>
              <a:t>}</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168BB64E-84C5-4847-9E81-D6675E872965}" type="slidenum">
              <a:rPr lang="en-US" altLang="zh-CN"/>
              <a:pPr/>
              <a:t>4</a:t>
            </a:fld>
            <a:endParaRPr lang="en-US" altLang="zh-CN"/>
          </a:p>
        </p:txBody>
      </p:sp>
    </p:spTree>
    <p:extLst>
      <p:ext uri="{BB962C8B-B14F-4D97-AF65-F5344CB8AC3E}">
        <p14:creationId xmlns:p14="http://schemas.microsoft.com/office/powerpoint/2010/main" val="33251236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68313" y="441325"/>
            <a:ext cx="8229600" cy="971550"/>
          </a:xfrm>
        </p:spPr>
        <p:txBody>
          <a:bodyPr/>
          <a:lstStyle/>
          <a:p>
            <a:pPr algn="ctr"/>
            <a:r>
              <a:rPr lang="zh-CN" altLang="en-US" sz="4000" b="1" dirty="0">
                <a:solidFill>
                  <a:schemeClr val="tx2"/>
                </a:solidFill>
                <a:ea typeface="华文新魏" pitchFamily="2" charset="-122"/>
              </a:rPr>
              <a:t>二叉树的</a:t>
            </a:r>
            <a:r>
              <a:rPr lang="zh-CN" altLang="en-US" sz="4000" b="1" dirty="0" smtClean="0">
                <a:solidFill>
                  <a:schemeClr val="tx2"/>
                </a:solidFill>
                <a:ea typeface="华文新魏" pitchFamily="2" charset="-122"/>
              </a:rPr>
              <a:t>计数</a:t>
            </a:r>
            <a:r>
              <a:rPr lang="en-US" altLang="zh-CN" sz="4000" b="1" dirty="0" smtClean="0">
                <a:solidFill>
                  <a:schemeClr val="tx2"/>
                </a:solidFill>
                <a:ea typeface="华文新魏" pitchFamily="2" charset="-122"/>
              </a:rPr>
              <a:t>(</a:t>
            </a:r>
            <a:r>
              <a:rPr lang="zh-CN" altLang="en-US" sz="4000" b="1" smtClean="0">
                <a:solidFill>
                  <a:schemeClr val="tx2"/>
                </a:solidFill>
                <a:ea typeface="华文新魏" pitchFamily="2" charset="-122"/>
              </a:rPr>
              <a:t>重新调整）</a:t>
            </a:r>
            <a:endParaRPr lang="zh-CN" altLang="en-US" sz="4000" b="1">
              <a:solidFill>
                <a:schemeClr val="tx2"/>
              </a:solidFill>
              <a:ea typeface="华文新魏" pitchFamily="2" charset="-122"/>
            </a:endParaRPr>
          </a:p>
        </p:txBody>
      </p:sp>
      <p:sp>
        <p:nvSpPr>
          <p:cNvPr id="362499" name="Rectangle 3"/>
          <p:cNvSpPr>
            <a:spLocks noGrp="1" noChangeArrowheads="1"/>
          </p:cNvSpPr>
          <p:nvPr>
            <p:ph idx="1"/>
          </p:nvPr>
        </p:nvSpPr>
        <p:spPr>
          <a:xfrm>
            <a:off x="663575" y="1271589"/>
            <a:ext cx="5324475" cy="4560888"/>
          </a:xfrm>
        </p:spPr>
        <p:txBody>
          <a:bodyPr/>
          <a:lstStyle/>
          <a:p>
            <a:pPr>
              <a:spcBef>
                <a:spcPct val="5000"/>
              </a:spcBef>
              <a:buClr>
                <a:srgbClr val="800080"/>
              </a:buClr>
              <a:buSzPct val="50000"/>
            </a:pPr>
            <a:r>
              <a:rPr lang="zh-CN" altLang="en-US" sz="3000" b="1" dirty="0">
                <a:latin typeface="Times New Roman" pitchFamily="18" charset="0"/>
                <a:ea typeface="仿宋_GB2312" pitchFamily="49" charset="-122"/>
              </a:rPr>
              <a:t>二叉树遍历的结果是将一个非线性结构中的数据通过访问排列到一个</a:t>
            </a:r>
            <a:r>
              <a:rPr lang="zh-CN" altLang="en-US" sz="3000" b="1" dirty="0">
                <a:solidFill>
                  <a:schemeClr val="tx2"/>
                </a:solidFill>
                <a:latin typeface="Times New Roman" pitchFamily="18" charset="0"/>
                <a:ea typeface="仿宋_GB2312" pitchFamily="49" charset="-122"/>
              </a:rPr>
              <a:t>线性序列</a:t>
            </a:r>
            <a:r>
              <a:rPr lang="zh-CN" altLang="en-US" sz="3000" b="1" dirty="0">
                <a:latin typeface="Times New Roman" pitchFamily="18" charset="0"/>
                <a:ea typeface="仿宋_GB2312" pitchFamily="49" charset="-122"/>
              </a:rPr>
              <a:t>中。</a:t>
            </a:r>
          </a:p>
          <a:p>
            <a:pPr>
              <a:spcBef>
                <a:spcPct val="5000"/>
              </a:spcBef>
              <a:buClr>
                <a:srgbClr val="800080"/>
              </a:buClr>
              <a:buSzPct val="50000"/>
            </a:pPr>
            <a:endParaRPr lang="en-US" altLang="zh-CN" sz="3000" b="1" dirty="0" smtClean="0">
              <a:latin typeface="Times New Roman" pitchFamily="18" charset="0"/>
              <a:ea typeface="仿宋_GB2312" pitchFamily="49" charset="-122"/>
            </a:endParaRPr>
          </a:p>
          <a:p>
            <a:pPr>
              <a:spcBef>
                <a:spcPct val="5000"/>
              </a:spcBef>
              <a:buClr>
                <a:srgbClr val="800080"/>
              </a:buClr>
              <a:buSzPct val="50000"/>
            </a:pPr>
            <a:r>
              <a:rPr lang="zh-CN" altLang="en-US" sz="3000" b="1" dirty="0" smtClean="0">
                <a:latin typeface="Times New Roman" pitchFamily="18" charset="0"/>
                <a:ea typeface="仿宋_GB2312" pitchFamily="49" charset="-122"/>
              </a:rPr>
              <a:t>前</a:t>
            </a:r>
            <a:r>
              <a:rPr lang="zh-CN" altLang="en-US" sz="3000" b="1" dirty="0">
                <a:latin typeface="Times New Roman" pitchFamily="18" charset="0"/>
                <a:ea typeface="仿宋_GB2312" pitchFamily="49" charset="-122"/>
              </a:rPr>
              <a:t>序序列：</a:t>
            </a:r>
            <a:r>
              <a:rPr lang="en-US" altLang="zh-CN" sz="3000" b="1" i="1" dirty="0">
                <a:solidFill>
                  <a:schemeClr val="tx2"/>
                </a:solidFill>
                <a:latin typeface="Times New Roman" pitchFamily="18" charset="0"/>
                <a:ea typeface="仿宋_GB2312" pitchFamily="49" charset="-122"/>
              </a:rPr>
              <a:t>a b d c e</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特点是第一个访问的</a:t>
            </a:r>
            <a:r>
              <a:rPr lang="en-US" altLang="zh-CN" sz="3000" b="1" i="1" dirty="0">
                <a:solidFill>
                  <a:schemeClr val="tx2"/>
                </a:solidFill>
                <a:latin typeface="Times New Roman" pitchFamily="18" charset="0"/>
                <a:ea typeface="仿宋_GB2312" pitchFamily="49" charset="-122"/>
              </a:rPr>
              <a:t>a</a:t>
            </a:r>
            <a:r>
              <a:rPr lang="zh-CN" altLang="en-US" sz="3000" b="1" dirty="0">
                <a:latin typeface="Times New Roman" pitchFamily="18" charset="0"/>
                <a:ea typeface="仿宋_GB2312" pitchFamily="49" charset="-122"/>
              </a:rPr>
              <a:t>一定是树根，只要左子树非空，后面紧跟的</a:t>
            </a:r>
            <a:r>
              <a:rPr lang="en-US" altLang="zh-CN" sz="3000" b="1" i="1" dirty="0">
                <a:solidFill>
                  <a:schemeClr val="tx2"/>
                </a:solidFill>
                <a:latin typeface="Times New Roman" pitchFamily="18" charset="0"/>
                <a:ea typeface="仿宋_GB2312" pitchFamily="49" charset="-122"/>
              </a:rPr>
              <a:t>b </a:t>
            </a:r>
            <a:r>
              <a:rPr lang="zh-CN" altLang="en-US" sz="3000" b="1" dirty="0">
                <a:latin typeface="Times New Roman" pitchFamily="18" charset="0"/>
                <a:ea typeface="仿宋_GB2312" pitchFamily="49" charset="-122"/>
              </a:rPr>
              <a:t>一定是根的左子女，</a:t>
            </a:r>
            <a:r>
              <a:rPr lang="en-US" altLang="zh-CN" sz="3000" b="1" dirty="0" smtClean="0">
                <a:latin typeface="Times New Roman" pitchFamily="18" charset="0"/>
                <a:ea typeface="仿宋_GB2312" pitchFamily="49" charset="-122"/>
              </a:rPr>
              <a:t>…</a:t>
            </a:r>
            <a:endParaRPr lang="en-US" altLang="zh-CN" sz="3000" b="1" dirty="0">
              <a:latin typeface="Times New Roman" pitchFamily="18" charset="0"/>
              <a:ea typeface="仿宋_GB2312" pitchFamily="49" charset="-122"/>
            </a:endParaRPr>
          </a:p>
        </p:txBody>
      </p:sp>
      <p:sp>
        <p:nvSpPr>
          <p:cNvPr id="28" name="灯片编号占位符 4"/>
          <p:cNvSpPr>
            <a:spLocks noGrp="1"/>
          </p:cNvSpPr>
          <p:nvPr>
            <p:ph type="sldNum" sz="quarter" idx="12"/>
          </p:nvPr>
        </p:nvSpPr>
        <p:spPr/>
        <p:txBody>
          <a:bodyPr/>
          <a:lstStyle/>
          <a:p>
            <a:fld id="{722C73EB-B0E6-48D5-A7E4-1D1F30DF84B1}" type="slidenum">
              <a:rPr lang="en-US" altLang="zh-CN"/>
              <a:pPr/>
              <a:t>40</a:t>
            </a:fld>
            <a:endParaRPr lang="en-US" altLang="zh-CN"/>
          </a:p>
        </p:txBody>
      </p:sp>
      <p:grpSp>
        <p:nvGrpSpPr>
          <p:cNvPr id="362500" name="Group 4"/>
          <p:cNvGrpSpPr>
            <a:grpSpLocks/>
          </p:cNvGrpSpPr>
          <p:nvPr/>
        </p:nvGrpSpPr>
        <p:grpSpPr bwMode="auto">
          <a:xfrm>
            <a:off x="6183312" y="1808820"/>
            <a:ext cx="2160587" cy="2378075"/>
            <a:chOff x="430" y="1002"/>
            <a:chExt cx="1361" cy="1498"/>
          </a:xfrm>
        </p:grpSpPr>
        <p:sp>
          <p:nvSpPr>
            <p:cNvPr id="362501" name="Line 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2" name="Line 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3" name="Line 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4" name="Line 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5"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362506"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7"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8"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9"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0" name="Text Box 1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362511" name="Text Box 1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362512" name="Text Box 1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362513" name="Text Box 1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362514" name="Text Box 1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362515" name="Line 1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6" name="Line 2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7" name="Line 2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8" name="Line 2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9" name="Line 2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0" name="Line 2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1" name="Line 2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2" name="Line 2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468313" y="476250"/>
            <a:ext cx="8229600" cy="1008063"/>
          </a:xfrm>
        </p:spPr>
        <p:txBody>
          <a:bodyPr/>
          <a:lstStyle/>
          <a:p>
            <a:r>
              <a:rPr lang="zh-CN" altLang="en-US" sz="3200" b="1">
                <a:latin typeface="Times New Roman" pitchFamily="18" charset="0"/>
                <a:ea typeface="仿宋_GB2312" pitchFamily="49" charset="-122"/>
              </a:rPr>
              <a:t>前序序列 </a:t>
            </a:r>
            <a:r>
              <a:rPr lang="en-US" altLang="zh-CN" sz="3200" b="1">
                <a:solidFill>
                  <a:schemeClr val="tx2"/>
                </a:solidFill>
                <a:latin typeface="Times New Roman" pitchFamily="18" charset="0"/>
                <a:ea typeface="仿宋_GB2312" pitchFamily="49" charset="-122"/>
              </a:rPr>
              <a:t>{ A B H F D E C K G }</a:t>
            </a:r>
          </a:p>
        </p:txBody>
      </p:sp>
      <p:sp>
        <p:nvSpPr>
          <p:cNvPr id="82" name="灯片编号占位符 4"/>
          <p:cNvSpPr>
            <a:spLocks noGrp="1"/>
          </p:cNvSpPr>
          <p:nvPr>
            <p:ph type="sldNum" sz="quarter" idx="12"/>
          </p:nvPr>
        </p:nvSpPr>
        <p:spPr/>
        <p:txBody>
          <a:bodyPr/>
          <a:lstStyle/>
          <a:p>
            <a:fld id="{64D4FAD1-CD2D-4063-B6ED-DE8C77B392DA}" type="slidenum">
              <a:rPr lang="en-US" altLang="zh-CN"/>
              <a:pPr/>
              <a:t>41</a:t>
            </a:fld>
            <a:endParaRPr lang="en-US" altLang="zh-CN"/>
          </a:p>
        </p:txBody>
      </p:sp>
      <p:grpSp>
        <p:nvGrpSpPr>
          <p:cNvPr id="364626" name="Group 82"/>
          <p:cNvGrpSpPr>
            <a:grpSpLocks/>
          </p:cNvGrpSpPr>
          <p:nvPr/>
        </p:nvGrpSpPr>
        <p:grpSpPr bwMode="auto">
          <a:xfrm>
            <a:off x="719138" y="1268413"/>
            <a:ext cx="7696200" cy="5029200"/>
            <a:chOff x="432" y="720"/>
            <a:chExt cx="4848" cy="3168"/>
          </a:xfrm>
        </p:grpSpPr>
        <p:sp>
          <p:nvSpPr>
            <p:cNvPr id="364548" name="Line 4"/>
            <p:cNvSpPr>
              <a:spLocks noChangeShapeType="1"/>
            </p:cNvSpPr>
            <p:nvPr/>
          </p:nvSpPr>
          <p:spPr bwMode="auto">
            <a:xfrm>
              <a:off x="4704" y="139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49" name="Oval 5"/>
            <p:cNvSpPr>
              <a:spLocks noChangeArrowheads="1"/>
            </p:cNvSpPr>
            <p:nvPr/>
          </p:nvSpPr>
          <p:spPr bwMode="auto">
            <a:xfrm>
              <a:off x="4608" y="1632"/>
              <a:ext cx="672" cy="336"/>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0" name="Text Box 6"/>
            <p:cNvSpPr txBox="1">
              <a:spLocks noChangeArrowheads="1"/>
            </p:cNvSpPr>
            <p:nvPr/>
          </p:nvSpPr>
          <p:spPr bwMode="auto">
            <a:xfrm>
              <a:off x="4627" y="1632"/>
              <a:ext cx="6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KCG</a:t>
              </a:r>
              <a:endParaRPr kumimoji="1" lang="en-US" altLang="zh-CN" sz="2400">
                <a:latin typeface="Times New Roman" pitchFamily="18" charset="0"/>
              </a:endParaRPr>
            </a:p>
          </p:txBody>
        </p:sp>
        <p:sp>
          <p:nvSpPr>
            <p:cNvPr id="364552" name="Line 8"/>
            <p:cNvSpPr>
              <a:spLocks noChangeShapeType="1"/>
            </p:cNvSpPr>
            <p:nvPr/>
          </p:nvSpPr>
          <p:spPr bwMode="auto">
            <a:xfrm>
              <a:off x="912"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3" name="Line 9"/>
            <p:cNvSpPr>
              <a:spLocks noChangeShapeType="1"/>
            </p:cNvSpPr>
            <p:nvPr/>
          </p:nvSpPr>
          <p:spPr bwMode="auto">
            <a:xfrm flipH="1">
              <a:off x="624"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4" name="Line 10"/>
            <p:cNvSpPr>
              <a:spLocks noChangeShapeType="1"/>
            </p:cNvSpPr>
            <p:nvPr/>
          </p:nvSpPr>
          <p:spPr bwMode="auto">
            <a:xfrm flipH="1">
              <a:off x="86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5" name="Line 11"/>
            <p:cNvSpPr>
              <a:spLocks noChangeShapeType="1"/>
            </p:cNvSpPr>
            <p:nvPr/>
          </p:nvSpPr>
          <p:spPr bwMode="auto">
            <a:xfrm>
              <a:off x="134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6" name="Oval 12"/>
            <p:cNvSpPr>
              <a:spLocks noChangeArrowheads="1"/>
            </p:cNvSpPr>
            <p:nvPr/>
          </p:nvSpPr>
          <p:spPr bwMode="auto">
            <a:xfrm>
              <a:off x="1104"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7" name="Oval 13"/>
            <p:cNvSpPr>
              <a:spLocks noChangeArrowheads="1"/>
            </p:cNvSpPr>
            <p:nvPr/>
          </p:nvSpPr>
          <p:spPr bwMode="auto">
            <a:xfrm>
              <a:off x="1200"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8" name="Text Box 14"/>
            <p:cNvSpPr txBox="1">
              <a:spLocks noChangeArrowheads="1"/>
            </p:cNvSpPr>
            <p:nvPr/>
          </p:nvSpPr>
          <p:spPr bwMode="auto">
            <a:xfrm>
              <a:off x="1241"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4559" name="Text Box 15"/>
            <p:cNvSpPr txBox="1">
              <a:spLocks noChangeArrowheads="1"/>
            </p:cNvSpPr>
            <p:nvPr/>
          </p:nvSpPr>
          <p:spPr bwMode="auto">
            <a:xfrm>
              <a:off x="1114"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560" name="Oval 16"/>
            <p:cNvSpPr>
              <a:spLocks noChangeArrowheads="1"/>
            </p:cNvSpPr>
            <p:nvPr/>
          </p:nvSpPr>
          <p:spPr bwMode="auto">
            <a:xfrm>
              <a:off x="720"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1" name="Text Box 17"/>
            <p:cNvSpPr txBox="1">
              <a:spLocks noChangeArrowheads="1"/>
            </p:cNvSpPr>
            <p:nvPr/>
          </p:nvSpPr>
          <p:spPr bwMode="auto">
            <a:xfrm>
              <a:off x="736"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562" name="Oval 18"/>
            <p:cNvSpPr>
              <a:spLocks noChangeArrowheads="1"/>
            </p:cNvSpPr>
            <p:nvPr/>
          </p:nvSpPr>
          <p:spPr bwMode="auto">
            <a:xfrm>
              <a:off x="432"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3" name="Text Box 19"/>
            <p:cNvSpPr txBox="1">
              <a:spLocks noChangeArrowheads="1"/>
            </p:cNvSpPr>
            <p:nvPr/>
          </p:nvSpPr>
          <p:spPr bwMode="auto">
            <a:xfrm>
              <a:off x="436"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564" name="Oval 20"/>
            <p:cNvSpPr>
              <a:spLocks noChangeArrowheads="1"/>
            </p:cNvSpPr>
            <p:nvPr/>
          </p:nvSpPr>
          <p:spPr bwMode="auto">
            <a:xfrm>
              <a:off x="906" y="1662"/>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5" name="Text Box 21"/>
            <p:cNvSpPr txBox="1">
              <a:spLocks noChangeArrowheads="1"/>
            </p:cNvSpPr>
            <p:nvPr/>
          </p:nvSpPr>
          <p:spPr bwMode="auto">
            <a:xfrm>
              <a:off x="910"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DF</a:t>
              </a:r>
              <a:endParaRPr kumimoji="1" lang="en-US" altLang="zh-CN" sz="2400">
                <a:latin typeface="Times New Roman" pitchFamily="18" charset="0"/>
              </a:endParaRPr>
            </a:p>
          </p:txBody>
        </p:sp>
        <p:sp>
          <p:nvSpPr>
            <p:cNvPr id="364566" name="Line 22"/>
            <p:cNvSpPr>
              <a:spLocks noChangeShapeType="1"/>
            </p:cNvSpPr>
            <p:nvPr/>
          </p:nvSpPr>
          <p:spPr bwMode="auto">
            <a:xfrm>
              <a:off x="2448"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7" name="Line 23"/>
            <p:cNvSpPr>
              <a:spLocks noChangeShapeType="1"/>
            </p:cNvSpPr>
            <p:nvPr/>
          </p:nvSpPr>
          <p:spPr bwMode="auto">
            <a:xfrm flipH="1">
              <a:off x="2160"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8" name="Line 24"/>
            <p:cNvSpPr>
              <a:spLocks noChangeShapeType="1"/>
            </p:cNvSpPr>
            <p:nvPr/>
          </p:nvSpPr>
          <p:spPr bwMode="auto">
            <a:xfrm flipH="1">
              <a:off x="2448"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9" name="Line 25"/>
            <p:cNvSpPr>
              <a:spLocks noChangeShapeType="1"/>
            </p:cNvSpPr>
            <p:nvPr/>
          </p:nvSpPr>
          <p:spPr bwMode="auto">
            <a:xfrm>
              <a:off x="2880"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0" name="Oval 26"/>
            <p:cNvSpPr>
              <a:spLocks noChangeArrowheads="1"/>
            </p:cNvSpPr>
            <p:nvPr/>
          </p:nvSpPr>
          <p:spPr bwMode="auto">
            <a:xfrm>
              <a:off x="2640"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1" name="Oval 27"/>
            <p:cNvSpPr>
              <a:spLocks noChangeArrowheads="1"/>
            </p:cNvSpPr>
            <p:nvPr/>
          </p:nvSpPr>
          <p:spPr bwMode="auto">
            <a:xfrm>
              <a:off x="2736"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2" name="Text Box 28"/>
            <p:cNvSpPr txBox="1">
              <a:spLocks noChangeArrowheads="1"/>
            </p:cNvSpPr>
            <p:nvPr/>
          </p:nvSpPr>
          <p:spPr bwMode="auto">
            <a:xfrm>
              <a:off x="2777"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4573" name="Text Box 29"/>
            <p:cNvSpPr txBox="1">
              <a:spLocks noChangeArrowheads="1"/>
            </p:cNvSpPr>
            <p:nvPr/>
          </p:nvSpPr>
          <p:spPr bwMode="auto">
            <a:xfrm>
              <a:off x="2650"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574" name="Oval 30"/>
            <p:cNvSpPr>
              <a:spLocks noChangeArrowheads="1"/>
            </p:cNvSpPr>
            <p:nvPr/>
          </p:nvSpPr>
          <p:spPr bwMode="auto">
            <a:xfrm>
              <a:off x="225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5" name="Text Box 31"/>
            <p:cNvSpPr txBox="1">
              <a:spLocks noChangeArrowheads="1"/>
            </p:cNvSpPr>
            <p:nvPr/>
          </p:nvSpPr>
          <p:spPr bwMode="auto">
            <a:xfrm>
              <a:off x="2272"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576" name="Oval 32"/>
            <p:cNvSpPr>
              <a:spLocks noChangeArrowheads="1"/>
            </p:cNvSpPr>
            <p:nvPr/>
          </p:nvSpPr>
          <p:spPr bwMode="auto">
            <a:xfrm>
              <a:off x="1968"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7" name="Text Box 33"/>
            <p:cNvSpPr txBox="1">
              <a:spLocks noChangeArrowheads="1"/>
            </p:cNvSpPr>
            <p:nvPr/>
          </p:nvSpPr>
          <p:spPr bwMode="auto">
            <a:xfrm>
              <a:off x="1972"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578" name="Oval 34"/>
            <p:cNvSpPr>
              <a:spLocks noChangeArrowheads="1"/>
            </p:cNvSpPr>
            <p:nvPr/>
          </p:nvSpPr>
          <p:spPr bwMode="auto">
            <a:xfrm>
              <a:off x="2496"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9" name="Text Box 35"/>
            <p:cNvSpPr txBox="1">
              <a:spLocks noChangeArrowheads="1"/>
            </p:cNvSpPr>
            <p:nvPr/>
          </p:nvSpPr>
          <p:spPr bwMode="auto">
            <a:xfrm>
              <a:off x="2446"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64580" name="Line 36"/>
            <p:cNvSpPr>
              <a:spLocks noChangeShapeType="1"/>
            </p:cNvSpPr>
            <p:nvPr/>
          </p:nvSpPr>
          <p:spPr bwMode="auto">
            <a:xfrm flipH="1">
              <a:off x="2448"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1" name="Oval 37"/>
            <p:cNvSpPr>
              <a:spLocks noChangeArrowheads="1"/>
            </p:cNvSpPr>
            <p:nvPr/>
          </p:nvSpPr>
          <p:spPr bwMode="auto">
            <a:xfrm>
              <a:off x="2256"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2" name="Text Box 38"/>
            <p:cNvSpPr txBox="1">
              <a:spLocks noChangeArrowheads="1"/>
            </p:cNvSpPr>
            <p:nvPr/>
          </p:nvSpPr>
          <p:spPr bwMode="auto">
            <a:xfrm>
              <a:off x="2266"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64583" name="Line 39"/>
            <p:cNvSpPr>
              <a:spLocks noChangeShapeType="1"/>
            </p:cNvSpPr>
            <p:nvPr/>
          </p:nvSpPr>
          <p:spPr bwMode="auto">
            <a:xfrm>
              <a:off x="3984"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4" name="Line 40"/>
            <p:cNvSpPr>
              <a:spLocks noChangeShapeType="1"/>
            </p:cNvSpPr>
            <p:nvPr/>
          </p:nvSpPr>
          <p:spPr bwMode="auto">
            <a:xfrm flipH="1">
              <a:off x="3696"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5" name="Line 41"/>
            <p:cNvSpPr>
              <a:spLocks noChangeShapeType="1"/>
            </p:cNvSpPr>
            <p:nvPr/>
          </p:nvSpPr>
          <p:spPr bwMode="auto">
            <a:xfrm flipH="1">
              <a:off x="3984"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6" name="Line 42"/>
            <p:cNvSpPr>
              <a:spLocks noChangeShapeType="1"/>
            </p:cNvSpPr>
            <p:nvPr/>
          </p:nvSpPr>
          <p:spPr bwMode="auto">
            <a:xfrm>
              <a:off x="4368" y="96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7" name="Oval 43"/>
            <p:cNvSpPr>
              <a:spLocks noChangeArrowheads="1"/>
            </p:cNvSpPr>
            <p:nvPr/>
          </p:nvSpPr>
          <p:spPr bwMode="auto">
            <a:xfrm>
              <a:off x="4176"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8" name="Oval 44"/>
            <p:cNvSpPr>
              <a:spLocks noChangeArrowheads="1"/>
            </p:cNvSpPr>
            <p:nvPr/>
          </p:nvSpPr>
          <p:spPr bwMode="auto">
            <a:xfrm>
              <a:off x="451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9" name="Text Box 45"/>
            <p:cNvSpPr txBox="1">
              <a:spLocks noChangeArrowheads="1"/>
            </p:cNvSpPr>
            <p:nvPr/>
          </p:nvSpPr>
          <p:spPr bwMode="auto">
            <a:xfrm>
              <a:off x="4520"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364590" name="Text Box 46"/>
            <p:cNvSpPr txBox="1">
              <a:spLocks noChangeArrowheads="1"/>
            </p:cNvSpPr>
            <p:nvPr/>
          </p:nvSpPr>
          <p:spPr bwMode="auto">
            <a:xfrm>
              <a:off x="4186"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591" name="Oval 47"/>
            <p:cNvSpPr>
              <a:spLocks noChangeArrowheads="1"/>
            </p:cNvSpPr>
            <p:nvPr/>
          </p:nvSpPr>
          <p:spPr bwMode="auto">
            <a:xfrm>
              <a:off x="379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2" name="Text Box 48"/>
            <p:cNvSpPr txBox="1">
              <a:spLocks noChangeArrowheads="1"/>
            </p:cNvSpPr>
            <p:nvPr/>
          </p:nvSpPr>
          <p:spPr bwMode="auto">
            <a:xfrm>
              <a:off x="3808"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593" name="Oval 49"/>
            <p:cNvSpPr>
              <a:spLocks noChangeArrowheads="1"/>
            </p:cNvSpPr>
            <p:nvPr/>
          </p:nvSpPr>
          <p:spPr bwMode="auto">
            <a:xfrm>
              <a:off x="3504"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4" name="Text Box 50"/>
            <p:cNvSpPr txBox="1">
              <a:spLocks noChangeArrowheads="1"/>
            </p:cNvSpPr>
            <p:nvPr/>
          </p:nvSpPr>
          <p:spPr bwMode="auto">
            <a:xfrm>
              <a:off x="3508"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595" name="Oval 51"/>
            <p:cNvSpPr>
              <a:spLocks noChangeArrowheads="1"/>
            </p:cNvSpPr>
            <p:nvPr/>
          </p:nvSpPr>
          <p:spPr bwMode="auto">
            <a:xfrm>
              <a:off x="4032"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6" name="Text Box 52"/>
            <p:cNvSpPr txBox="1">
              <a:spLocks noChangeArrowheads="1"/>
            </p:cNvSpPr>
            <p:nvPr/>
          </p:nvSpPr>
          <p:spPr bwMode="auto">
            <a:xfrm>
              <a:off x="3982"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64597" name="Line 53"/>
            <p:cNvSpPr>
              <a:spLocks noChangeShapeType="1"/>
            </p:cNvSpPr>
            <p:nvPr/>
          </p:nvSpPr>
          <p:spPr bwMode="auto">
            <a:xfrm flipH="1">
              <a:off x="3984"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8" name="Oval 54"/>
            <p:cNvSpPr>
              <a:spLocks noChangeArrowheads="1"/>
            </p:cNvSpPr>
            <p:nvPr/>
          </p:nvSpPr>
          <p:spPr bwMode="auto">
            <a:xfrm>
              <a:off x="3792"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9" name="Text Box 55"/>
            <p:cNvSpPr txBox="1">
              <a:spLocks noChangeArrowheads="1"/>
            </p:cNvSpPr>
            <p:nvPr/>
          </p:nvSpPr>
          <p:spPr bwMode="auto">
            <a:xfrm>
              <a:off x="3802"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64600" name="Line 56"/>
            <p:cNvSpPr>
              <a:spLocks noChangeShapeType="1"/>
            </p:cNvSpPr>
            <p:nvPr/>
          </p:nvSpPr>
          <p:spPr bwMode="auto">
            <a:xfrm>
              <a:off x="2016" y="283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1" name="Line 57"/>
            <p:cNvSpPr>
              <a:spLocks noChangeShapeType="1"/>
            </p:cNvSpPr>
            <p:nvPr/>
          </p:nvSpPr>
          <p:spPr bwMode="auto">
            <a:xfrm>
              <a:off x="1296" y="288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2" name="Line 58"/>
            <p:cNvSpPr>
              <a:spLocks noChangeShapeType="1"/>
            </p:cNvSpPr>
            <p:nvPr/>
          </p:nvSpPr>
          <p:spPr bwMode="auto">
            <a:xfrm flipH="1">
              <a:off x="1008" y="288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3" name="Line 59"/>
            <p:cNvSpPr>
              <a:spLocks noChangeShapeType="1"/>
            </p:cNvSpPr>
            <p:nvPr/>
          </p:nvSpPr>
          <p:spPr bwMode="auto">
            <a:xfrm flipH="1">
              <a:off x="1296" y="244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4" name="Line 60"/>
            <p:cNvSpPr>
              <a:spLocks noChangeShapeType="1"/>
            </p:cNvSpPr>
            <p:nvPr/>
          </p:nvSpPr>
          <p:spPr bwMode="auto">
            <a:xfrm>
              <a:off x="1680" y="240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5" name="Oval 61"/>
            <p:cNvSpPr>
              <a:spLocks noChangeArrowheads="1"/>
            </p:cNvSpPr>
            <p:nvPr/>
          </p:nvSpPr>
          <p:spPr bwMode="auto">
            <a:xfrm>
              <a:off x="1488" y="220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6" name="Oval 62"/>
            <p:cNvSpPr>
              <a:spLocks noChangeArrowheads="1"/>
            </p:cNvSpPr>
            <p:nvPr/>
          </p:nvSpPr>
          <p:spPr bwMode="auto">
            <a:xfrm>
              <a:off x="182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7" name="Text Box 63"/>
            <p:cNvSpPr txBox="1">
              <a:spLocks noChangeArrowheads="1"/>
            </p:cNvSpPr>
            <p:nvPr/>
          </p:nvSpPr>
          <p:spPr bwMode="auto">
            <a:xfrm>
              <a:off x="1832"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364608" name="Text Box 64"/>
            <p:cNvSpPr txBox="1">
              <a:spLocks noChangeArrowheads="1"/>
            </p:cNvSpPr>
            <p:nvPr/>
          </p:nvSpPr>
          <p:spPr bwMode="auto">
            <a:xfrm>
              <a:off x="1498" y="21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609" name="Oval 65"/>
            <p:cNvSpPr>
              <a:spLocks noChangeArrowheads="1"/>
            </p:cNvSpPr>
            <p:nvPr/>
          </p:nvSpPr>
          <p:spPr bwMode="auto">
            <a:xfrm>
              <a:off x="110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0" name="Text Box 66"/>
            <p:cNvSpPr txBox="1">
              <a:spLocks noChangeArrowheads="1"/>
            </p:cNvSpPr>
            <p:nvPr/>
          </p:nvSpPr>
          <p:spPr bwMode="auto">
            <a:xfrm>
              <a:off x="112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611" name="Oval 67"/>
            <p:cNvSpPr>
              <a:spLocks noChangeArrowheads="1"/>
            </p:cNvSpPr>
            <p:nvPr/>
          </p:nvSpPr>
          <p:spPr bwMode="auto">
            <a:xfrm>
              <a:off x="816"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2" name="Text Box 68"/>
            <p:cNvSpPr txBox="1">
              <a:spLocks noChangeArrowheads="1"/>
            </p:cNvSpPr>
            <p:nvPr/>
          </p:nvSpPr>
          <p:spPr bwMode="auto">
            <a:xfrm>
              <a:off x="820" y="307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613" name="Oval 69"/>
            <p:cNvSpPr>
              <a:spLocks noChangeArrowheads="1"/>
            </p:cNvSpPr>
            <p:nvPr/>
          </p:nvSpPr>
          <p:spPr bwMode="auto">
            <a:xfrm>
              <a:off x="1344" y="310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4" name="Text Box 70"/>
            <p:cNvSpPr txBox="1">
              <a:spLocks noChangeArrowheads="1"/>
            </p:cNvSpPr>
            <p:nvPr/>
          </p:nvSpPr>
          <p:spPr bwMode="auto">
            <a:xfrm>
              <a:off x="1294" y="307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64615" name="Line 71"/>
            <p:cNvSpPr>
              <a:spLocks noChangeShapeType="1"/>
            </p:cNvSpPr>
            <p:nvPr/>
          </p:nvSpPr>
          <p:spPr bwMode="auto">
            <a:xfrm flipH="1">
              <a:off x="1296" y="336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6" name="Oval 72"/>
            <p:cNvSpPr>
              <a:spLocks noChangeArrowheads="1"/>
            </p:cNvSpPr>
            <p:nvPr/>
          </p:nvSpPr>
          <p:spPr bwMode="auto">
            <a:xfrm>
              <a:off x="1104" y="36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7" name="Text Box 73"/>
            <p:cNvSpPr txBox="1">
              <a:spLocks noChangeArrowheads="1"/>
            </p:cNvSpPr>
            <p:nvPr/>
          </p:nvSpPr>
          <p:spPr bwMode="auto">
            <a:xfrm>
              <a:off x="1114" y="356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64618" name="Line 74"/>
            <p:cNvSpPr>
              <a:spLocks noChangeShapeType="1"/>
            </p:cNvSpPr>
            <p:nvPr/>
          </p:nvSpPr>
          <p:spPr bwMode="auto">
            <a:xfrm>
              <a:off x="2304" y="331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9" name="Line 75"/>
            <p:cNvSpPr>
              <a:spLocks noChangeShapeType="1"/>
            </p:cNvSpPr>
            <p:nvPr/>
          </p:nvSpPr>
          <p:spPr bwMode="auto">
            <a:xfrm flipH="1">
              <a:off x="2016" y="3351"/>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0" name="Oval 76"/>
            <p:cNvSpPr>
              <a:spLocks noChangeArrowheads="1"/>
            </p:cNvSpPr>
            <p:nvPr/>
          </p:nvSpPr>
          <p:spPr bwMode="auto">
            <a:xfrm>
              <a:off x="2112"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1" name="Text Box 77"/>
            <p:cNvSpPr txBox="1">
              <a:spLocks noChangeArrowheads="1"/>
            </p:cNvSpPr>
            <p:nvPr/>
          </p:nvSpPr>
          <p:spPr bwMode="auto">
            <a:xfrm>
              <a:off x="2122"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364622" name="Oval 78"/>
            <p:cNvSpPr>
              <a:spLocks noChangeArrowheads="1"/>
            </p:cNvSpPr>
            <p:nvPr/>
          </p:nvSpPr>
          <p:spPr bwMode="auto">
            <a:xfrm>
              <a:off x="1824" y="358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3" name="Text Box 79"/>
            <p:cNvSpPr txBox="1">
              <a:spLocks noChangeArrowheads="1"/>
            </p:cNvSpPr>
            <p:nvPr/>
          </p:nvSpPr>
          <p:spPr bwMode="auto">
            <a:xfrm>
              <a:off x="1828" y="354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K</a:t>
              </a:r>
              <a:endParaRPr kumimoji="1" lang="en-US" altLang="zh-CN" sz="2400">
                <a:latin typeface="Times New Roman" pitchFamily="18" charset="0"/>
              </a:endParaRPr>
            </a:p>
          </p:txBody>
        </p:sp>
        <p:sp>
          <p:nvSpPr>
            <p:cNvPr id="364624" name="Oval 80"/>
            <p:cNvSpPr>
              <a:spLocks noChangeArrowheads="1"/>
            </p:cNvSpPr>
            <p:nvPr/>
          </p:nvSpPr>
          <p:spPr bwMode="auto">
            <a:xfrm>
              <a:off x="2400" y="357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5" name="Text Box 81"/>
            <p:cNvSpPr txBox="1">
              <a:spLocks noChangeArrowheads="1"/>
            </p:cNvSpPr>
            <p:nvPr/>
          </p:nvSpPr>
          <p:spPr bwMode="auto">
            <a:xfrm>
              <a:off x="2304" y="3543"/>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13" name="Rectangle 57"/>
          <p:cNvSpPr>
            <a:spLocks noGrp="1" noChangeArrowheads="1"/>
          </p:cNvSpPr>
          <p:nvPr>
            <p:ph idx="1"/>
          </p:nvPr>
        </p:nvSpPr>
        <p:spPr>
          <a:xfrm>
            <a:off x="735013" y="763588"/>
            <a:ext cx="7940675" cy="5545137"/>
          </a:xfrm>
        </p:spPr>
        <p:txBody>
          <a:bodyPr/>
          <a:lstStyle/>
          <a:p>
            <a:pPr>
              <a:lnSpc>
                <a:spcPct val="110000"/>
              </a:lnSpc>
              <a:spcBef>
                <a:spcPct val="10000"/>
              </a:spcBef>
              <a:buClr>
                <a:srgbClr val="800080"/>
              </a:buClr>
              <a:buSzPct val="50000"/>
            </a:pPr>
            <a:r>
              <a:rPr kumimoji="1" lang="zh-CN" altLang="en-US" sz="3000" b="1">
                <a:ea typeface="仿宋_GB2312" pitchFamily="49" charset="-122"/>
              </a:rPr>
              <a:t>如果前序序列固定不变，给出不同的中序序列，可得到不同的二叉树。</a:t>
            </a: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GB" sz="2800" b="1">
              <a:solidFill>
                <a:srgbClr val="000099"/>
              </a:solidFill>
              <a:effectLst>
                <a:outerShdw blurRad="38100" dist="38100" dir="2700000" algn="tl">
                  <a:srgbClr val="C0C0C0"/>
                </a:outerShdw>
              </a:effectLst>
              <a:latin typeface="仿宋_GB2312" pitchFamily="49" charset="-122"/>
              <a:ea typeface="仿宋_GB2312" pitchFamily="49" charset="-122"/>
            </a:endParaRPr>
          </a:p>
          <a:p>
            <a:pPr>
              <a:lnSpc>
                <a:spcPct val="110000"/>
              </a:lnSpc>
              <a:spcBef>
                <a:spcPct val="10000"/>
              </a:spcBef>
              <a:buClr>
                <a:srgbClr val="800080"/>
              </a:buClr>
              <a:buSzPct val="50000"/>
            </a:pPr>
            <a:r>
              <a:rPr kumimoji="1" lang="zh-CN" altLang="en-GB" sz="3000" b="1">
                <a:solidFill>
                  <a:srgbClr val="000099"/>
                </a:solidFill>
                <a:effectLst>
                  <a:outerShdw blurRad="38100" dist="38100" dir="2700000" algn="tl">
                    <a:srgbClr val="C0C0C0"/>
                  </a:outerShdw>
                </a:effectLst>
                <a:latin typeface="仿宋_GB2312" pitchFamily="49" charset="-122"/>
                <a:ea typeface="仿宋_GB2312" pitchFamily="49" charset="-122"/>
              </a:rPr>
              <a:t>固定前序排列，选择所有可能的中序排列，可能构造多少种不同的二叉树？</a:t>
            </a:r>
            <a:endParaRPr kumimoji="1" lang="zh-CN" altLang="en-US" sz="3000" b="1">
              <a:solidFill>
                <a:srgbClr val="000099"/>
              </a:solidFill>
              <a:effectLst>
                <a:outerShdw blurRad="38100" dist="38100" dir="2700000" algn="tl">
                  <a:srgbClr val="C0C0C0"/>
                </a:outerShdw>
              </a:effectLst>
              <a:latin typeface="仿宋_GB2312" pitchFamily="49" charset="-122"/>
              <a:ea typeface="仿宋_GB2312" pitchFamily="49" charset="-122"/>
            </a:endParaRPr>
          </a:p>
        </p:txBody>
      </p:sp>
      <p:sp>
        <p:nvSpPr>
          <p:cNvPr id="57" name="灯片编号占位符 4"/>
          <p:cNvSpPr>
            <a:spLocks noGrp="1"/>
          </p:cNvSpPr>
          <p:nvPr>
            <p:ph type="sldNum" sz="quarter" idx="12"/>
          </p:nvPr>
        </p:nvSpPr>
        <p:spPr/>
        <p:txBody>
          <a:bodyPr/>
          <a:lstStyle/>
          <a:p>
            <a:fld id="{92B8A22A-B2B8-48FB-A093-4BA4AF41BDC8}" type="slidenum">
              <a:rPr lang="en-US" altLang="zh-CN"/>
              <a:pPr/>
              <a:t>42</a:t>
            </a:fld>
            <a:endParaRPr lang="en-US" altLang="zh-CN"/>
          </a:p>
        </p:txBody>
      </p:sp>
      <p:grpSp>
        <p:nvGrpSpPr>
          <p:cNvPr id="198714" name="Group 58"/>
          <p:cNvGrpSpPr>
            <a:grpSpLocks/>
          </p:cNvGrpSpPr>
          <p:nvPr/>
        </p:nvGrpSpPr>
        <p:grpSpPr bwMode="auto">
          <a:xfrm>
            <a:off x="925513" y="1981200"/>
            <a:ext cx="7318375" cy="2743200"/>
            <a:chOff x="526" y="1152"/>
            <a:chExt cx="4610" cy="1728"/>
          </a:xfrm>
        </p:grpSpPr>
        <p:sp>
          <p:nvSpPr>
            <p:cNvPr id="198658" name="Line 2"/>
            <p:cNvSpPr>
              <a:spLocks noChangeShapeType="1"/>
            </p:cNvSpPr>
            <p:nvPr/>
          </p:nvSpPr>
          <p:spPr bwMode="auto">
            <a:xfrm>
              <a:off x="3362" y="2304"/>
              <a:ext cx="192" cy="34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59" name="Line 3"/>
            <p:cNvSpPr>
              <a:spLocks noChangeShapeType="1"/>
            </p:cNvSpPr>
            <p:nvPr/>
          </p:nvSpPr>
          <p:spPr bwMode="auto">
            <a:xfrm flipH="1">
              <a:off x="3120"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1" name="Line 5"/>
            <p:cNvSpPr>
              <a:spLocks noChangeShapeType="1"/>
            </p:cNvSpPr>
            <p:nvPr/>
          </p:nvSpPr>
          <p:spPr bwMode="auto">
            <a:xfrm>
              <a:off x="1726"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2" name="Line 6"/>
            <p:cNvSpPr>
              <a:spLocks noChangeShapeType="1"/>
            </p:cNvSpPr>
            <p:nvPr/>
          </p:nvSpPr>
          <p:spPr bwMode="auto">
            <a:xfrm>
              <a:off x="1006" y="1872"/>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3" name="Line 7"/>
            <p:cNvSpPr>
              <a:spLocks noChangeShapeType="1"/>
            </p:cNvSpPr>
            <p:nvPr/>
          </p:nvSpPr>
          <p:spPr bwMode="auto">
            <a:xfrm flipH="1">
              <a:off x="718"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4" name="Line 8"/>
            <p:cNvSpPr>
              <a:spLocks noChangeShapeType="1"/>
            </p:cNvSpPr>
            <p:nvPr/>
          </p:nvSpPr>
          <p:spPr bwMode="auto">
            <a:xfrm flipH="1">
              <a:off x="1006"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5" name="Line 9"/>
            <p:cNvSpPr>
              <a:spLocks noChangeShapeType="1"/>
            </p:cNvSpPr>
            <p:nvPr/>
          </p:nvSpPr>
          <p:spPr bwMode="auto">
            <a:xfrm>
              <a:off x="1390"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6" name="Oval 10"/>
            <p:cNvSpPr>
              <a:spLocks noChangeArrowheads="1"/>
            </p:cNvSpPr>
            <p:nvPr/>
          </p:nvSpPr>
          <p:spPr bwMode="auto">
            <a:xfrm>
              <a:off x="1198"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7" name="Oval 11"/>
            <p:cNvSpPr>
              <a:spLocks noChangeArrowheads="1"/>
            </p:cNvSpPr>
            <p:nvPr/>
          </p:nvSpPr>
          <p:spPr bwMode="auto">
            <a:xfrm>
              <a:off x="153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8" name="Text Box 12"/>
            <p:cNvSpPr txBox="1">
              <a:spLocks noChangeArrowheads="1"/>
            </p:cNvSpPr>
            <p:nvPr/>
          </p:nvSpPr>
          <p:spPr bwMode="auto">
            <a:xfrm>
              <a:off x="1560"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6</a:t>
              </a:r>
              <a:endParaRPr kumimoji="1" lang="en-US" altLang="zh-CN" sz="2400">
                <a:latin typeface="Times New Roman" pitchFamily="18" charset="0"/>
              </a:endParaRPr>
            </a:p>
          </p:txBody>
        </p:sp>
        <p:sp>
          <p:nvSpPr>
            <p:cNvPr id="198669" name="Text Box 13"/>
            <p:cNvSpPr txBox="1">
              <a:spLocks noChangeArrowheads="1"/>
            </p:cNvSpPr>
            <p:nvPr/>
          </p:nvSpPr>
          <p:spPr bwMode="auto">
            <a:xfrm>
              <a:off x="1233"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8670" name="Oval 14"/>
            <p:cNvSpPr>
              <a:spLocks noChangeArrowheads="1"/>
            </p:cNvSpPr>
            <p:nvPr/>
          </p:nvSpPr>
          <p:spPr bwMode="auto">
            <a:xfrm>
              <a:off x="81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1" name="Text Box 15"/>
            <p:cNvSpPr txBox="1">
              <a:spLocks noChangeArrowheads="1"/>
            </p:cNvSpPr>
            <p:nvPr/>
          </p:nvSpPr>
          <p:spPr bwMode="auto">
            <a:xfrm>
              <a:off x="82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8672" name="Oval 16"/>
            <p:cNvSpPr>
              <a:spLocks noChangeArrowheads="1"/>
            </p:cNvSpPr>
            <p:nvPr/>
          </p:nvSpPr>
          <p:spPr bwMode="auto">
            <a:xfrm>
              <a:off x="526"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3" name="Text Box 17"/>
            <p:cNvSpPr txBox="1">
              <a:spLocks noChangeArrowheads="1"/>
            </p:cNvSpPr>
            <p:nvPr/>
          </p:nvSpPr>
          <p:spPr bwMode="auto">
            <a:xfrm>
              <a:off x="561"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8674" name="Oval 18"/>
            <p:cNvSpPr>
              <a:spLocks noChangeArrowheads="1"/>
            </p:cNvSpPr>
            <p:nvPr/>
          </p:nvSpPr>
          <p:spPr bwMode="auto">
            <a:xfrm>
              <a:off x="1054"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5" name="Text Box 19"/>
            <p:cNvSpPr txBox="1">
              <a:spLocks noChangeArrowheads="1"/>
            </p:cNvSpPr>
            <p:nvPr/>
          </p:nvSpPr>
          <p:spPr bwMode="auto">
            <a:xfrm>
              <a:off x="1004" y="2064"/>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98676" name="Line 20"/>
            <p:cNvSpPr>
              <a:spLocks noChangeShapeType="1"/>
            </p:cNvSpPr>
            <p:nvPr/>
          </p:nvSpPr>
          <p:spPr bwMode="auto">
            <a:xfrm flipH="1">
              <a:off x="1006" y="2352"/>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7" name="Oval 21"/>
            <p:cNvSpPr>
              <a:spLocks noChangeArrowheads="1"/>
            </p:cNvSpPr>
            <p:nvPr/>
          </p:nvSpPr>
          <p:spPr bwMode="auto">
            <a:xfrm>
              <a:off x="814"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8" name="Text Box 22"/>
            <p:cNvSpPr txBox="1">
              <a:spLocks noChangeArrowheads="1"/>
            </p:cNvSpPr>
            <p:nvPr/>
          </p:nvSpPr>
          <p:spPr bwMode="auto">
            <a:xfrm>
              <a:off x="84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98679" name="Line 23"/>
            <p:cNvSpPr>
              <a:spLocks noChangeShapeType="1"/>
            </p:cNvSpPr>
            <p:nvPr/>
          </p:nvSpPr>
          <p:spPr bwMode="auto">
            <a:xfrm>
              <a:off x="2014"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0" name="Line 24"/>
            <p:cNvSpPr>
              <a:spLocks noChangeShapeType="1"/>
            </p:cNvSpPr>
            <p:nvPr/>
          </p:nvSpPr>
          <p:spPr bwMode="auto">
            <a:xfrm flipH="1">
              <a:off x="1726"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1" name="Oval 25"/>
            <p:cNvSpPr>
              <a:spLocks noChangeArrowheads="1"/>
            </p:cNvSpPr>
            <p:nvPr/>
          </p:nvSpPr>
          <p:spPr bwMode="auto">
            <a:xfrm>
              <a:off x="1822"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2" name="Text Box 26"/>
            <p:cNvSpPr txBox="1">
              <a:spLocks noChangeArrowheads="1"/>
            </p:cNvSpPr>
            <p:nvPr/>
          </p:nvSpPr>
          <p:spPr bwMode="auto">
            <a:xfrm>
              <a:off x="1872" y="20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98683" name="Oval 27"/>
            <p:cNvSpPr>
              <a:spLocks noChangeArrowheads="1"/>
            </p:cNvSpPr>
            <p:nvPr/>
          </p:nvSpPr>
          <p:spPr bwMode="auto">
            <a:xfrm>
              <a:off x="1534"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4" name="Text Box 28"/>
            <p:cNvSpPr txBox="1">
              <a:spLocks noChangeArrowheads="1"/>
            </p:cNvSpPr>
            <p:nvPr/>
          </p:nvSpPr>
          <p:spPr bwMode="auto">
            <a:xfrm>
              <a:off x="156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8</a:t>
              </a:r>
              <a:endParaRPr kumimoji="1" lang="en-US" altLang="zh-CN" sz="2400">
                <a:latin typeface="Times New Roman" pitchFamily="18" charset="0"/>
              </a:endParaRPr>
            </a:p>
          </p:txBody>
        </p:sp>
        <p:sp>
          <p:nvSpPr>
            <p:cNvPr id="198685" name="Oval 29"/>
            <p:cNvSpPr>
              <a:spLocks noChangeArrowheads="1"/>
            </p:cNvSpPr>
            <p:nvPr/>
          </p:nvSpPr>
          <p:spPr bwMode="auto">
            <a:xfrm>
              <a:off x="2110"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6" name="Text Box 30"/>
            <p:cNvSpPr txBox="1">
              <a:spLocks noChangeArrowheads="1"/>
            </p:cNvSpPr>
            <p:nvPr/>
          </p:nvSpPr>
          <p:spPr bwMode="auto">
            <a:xfrm>
              <a:off x="2062"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9</a:t>
              </a:r>
              <a:endParaRPr kumimoji="1" lang="en-US" altLang="zh-CN" sz="2400">
                <a:latin typeface="Times New Roman" pitchFamily="18" charset="0"/>
              </a:endParaRPr>
            </a:p>
          </p:txBody>
        </p:sp>
        <p:sp>
          <p:nvSpPr>
            <p:cNvPr id="198687" name="Line 31"/>
            <p:cNvSpPr>
              <a:spLocks noChangeShapeType="1"/>
            </p:cNvSpPr>
            <p:nvPr/>
          </p:nvSpPr>
          <p:spPr bwMode="auto">
            <a:xfrm>
              <a:off x="4414"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8" name="Line 32"/>
            <p:cNvSpPr>
              <a:spLocks noChangeShapeType="1"/>
            </p:cNvSpPr>
            <p:nvPr/>
          </p:nvSpPr>
          <p:spPr bwMode="auto">
            <a:xfrm flipH="1">
              <a:off x="4080"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9" name="Line 33"/>
            <p:cNvSpPr>
              <a:spLocks noChangeShapeType="1"/>
            </p:cNvSpPr>
            <p:nvPr/>
          </p:nvSpPr>
          <p:spPr bwMode="auto">
            <a:xfrm flipH="1">
              <a:off x="3406"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0" name="Line 34"/>
            <p:cNvSpPr>
              <a:spLocks noChangeShapeType="1"/>
            </p:cNvSpPr>
            <p:nvPr/>
          </p:nvSpPr>
          <p:spPr bwMode="auto">
            <a:xfrm flipH="1">
              <a:off x="3694"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1" name="Line 35"/>
            <p:cNvSpPr>
              <a:spLocks noChangeShapeType="1"/>
            </p:cNvSpPr>
            <p:nvPr/>
          </p:nvSpPr>
          <p:spPr bwMode="auto">
            <a:xfrm>
              <a:off x="4078"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2" name="Oval 36"/>
            <p:cNvSpPr>
              <a:spLocks noChangeArrowheads="1"/>
            </p:cNvSpPr>
            <p:nvPr/>
          </p:nvSpPr>
          <p:spPr bwMode="auto">
            <a:xfrm>
              <a:off x="388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3" name="Oval 37"/>
            <p:cNvSpPr>
              <a:spLocks noChangeArrowheads="1"/>
            </p:cNvSpPr>
            <p:nvPr/>
          </p:nvSpPr>
          <p:spPr bwMode="auto">
            <a:xfrm>
              <a:off x="422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4" name="Text Box 38"/>
            <p:cNvSpPr txBox="1">
              <a:spLocks noChangeArrowheads="1"/>
            </p:cNvSpPr>
            <p:nvPr/>
          </p:nvSpPr>
          <p:spPr bwMode="auto">
            <a:xfrm>
              <a:off x="424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6</a:t>
              </a:r>
              <a:endParaRPr kumimoji="1" lang="en-US" altLang="zh-CN" sz="2400">
                <a:latin typeface="Times New Roman" pitchFamily="18" charset="0"/>
              </a:endParaRPr>
            </a:p>
          </p:txBody>
        </p:sp>
        <p:sp>
          <p:nvSpPr>
            <p:cNvPr id="198695" name="Text Box 39"/>
            <p:cNvSpPr txBox="1">
              <a:spLocks noChangeArrowheads="1"/>
            </p:cNvSpPr>
            <p:nvPr/>
          </p:nvSpPr>
          <p:spPr bwMode="auto">
            <a:xfrm>
              <a:off x="3921"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8696" name="Oval 40"/>
            <p:cNvSpPr>
              <a:spLocks noChangeArrowheads="1"/>
            </p:cNvSpPr>
            <p:nvPr/>
          </p:nvSpPr>
          <p:spPr bwMode="auto">
            <a:xfrm>
              <a:off x="350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7" name="Text Box 41"/>
            <p:cNvSpPr txBox="1">
              <a:spLocks noChangeArrowheads="1"/>
            </p:cNvSpPr>
            <p:nvPr/>
          </p:nvSpPr>
          <p:spPr bwMode="auto">
            <a:xfrm>
              <a:off x="3536"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8698" name="Oval 42"/>
            <p:cNvSpPr>
              <a:spLocks noChangeArrowheads="1"/>
            </p:cNvSpPr>
            <p:nvPr/>
          </p:nvSpPr>
          <p:spPr bwMode="auto">
            <a:xfrm>
              <a:off x="3214"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9" name="Text Box 43"/>
            <p:cNvSpPr txBox="1">
              <a:spLocks noChangeArrowheads="1"/>
            </p:cNvSpPr>
            <p:nvPr/>
          </p:nvSpPr>
          <p:spPr bwMode="auto">
            <a:xfrm>
              <a:off x="3249"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8700" name="Oval 44"/>
            <p:cNvSpPr>
              <a:spLocks noChangeArrowheads="1"/>
            </p:cNvSpPr>
            <p:nvPr/>
          </p:nvSpPr>
          <p:spPr bwMode="auto">
            <a:xfrm>
              <a:off x="3936"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1" name="Text Box 45"/>
            <p:cNvSpPr txBox="1">
              <a:spLocks noChangeArrowheads="1"/>
            </p:cNvSpPr>
            <p:nvPr/>
          </p:nvSpPr>
          <p:spPr bwMode="auto">
            <a:xfrm>
              <a:off x="3886" y="2064"/>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98702" name="Oval 46"/>
            <p:cNvSpPr>
              <a:spLocks noChangeArrowheads="1"/>
            </p:cNvSpPr>
            <p:nvPr/>
          </p:nvSpPr>
          <p:spPr bwMode="auto">
            <a:xfrm>
              <a:off x="3456"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3" name="Text Box 47"/>
            <p:cNvSpPr txBox="1">
              <a:spLocks noChangeArrowheads="1"/>
            </p:cNvSpPr>
            <p:nvPr/>
          </p:nvSpPr>
          <p:spPr bwMode="auto">
            <a:xfrm>
              <a:off x="3491"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98704" name="Line 48"/>
            <p:cNvSpPr>
              <a:spLocks noChangeShapeType="1"/>
            </p:cNvSpPr>
            <p:nvPr/>
          </p:nvSpPr>
          <p:spPr bwMode="auto">
            <a:xfrm>
              <a:off x="4702"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5" name="Oval 49"/>
            <p:cNvSpPr>
              <a:spLocks noChangeArrowheads="1"/>
            </p:cNvSpPr>
            <p:nvPr/>
          </p:nvSpPr>
          <p:spPr bwMode="auto">
            <a:xfrm>
              <a:off x="4510"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6" name="Text Box 50"/>
            <p:cNvSpPr txBox="1">
              <a:spLocks noChangeArrowheads="1"/>
            </p:cNvSpPr>
            <p:nvPr/>
          </p:nvSpPr>
          <p:spPr bwMode="auto">
            <a:xfrm>
              <a:off x="4545"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8</a:t>
              </a:r>
              <a:endParaRPr kumimoji="1" lang="en-US" altLang="zh-CN" sz="2400">
                <a:latin typeface="Times New Roman" pitchFamily="18" charset="0"/>
              </a:endParaRPr>
            </a:p>
          </p:txBody>
        </p:sp>
        <p:sp>
          <p:nvSpPr>
            <p:cNvPr id="198707" name="Oval 51"/>
            <p:cNvSpPr>
              <a:spLocks noChangeArrowheads="1"/>
            </p:cNvSpPr>
            <p:nvPr/>
          </p:nvSpPr>
          <p:spPr bwMode="auto">
            <a:xfrm>
              <a:off x="2928"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8" name="Text Box 52"/>
            <p:cNvSpPr txBox="1">
              <a:spLocks noChangeArrowheads="1"/>
            </p:cNvSpPr>
            <p:nvPr/>
          </p:nvSpPr>
          <p:spPr bwMode="auto">
            <a:xfrm>
              <a:off x="2940"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98709" name="Oval 53"/>
            <p:cNvSpPr>
              <a:spLocks noChangeArrowheads="1"/>
            </p:cNvSpPr>
            <p:nvPr/>
          </p:nvSpPr>
          <p:spPr bwMode="auto">
            <a:xfrm>
              <a:off x="4798"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0" name="Text Box 54"/>
            <p:cNvSpPr txBox="1">
              <a:spLocks noChangeArrowheads="1"/>
            </p:cNvSpPr>
            <p:nvPr/>
          </p:nvSpPr>
          <p:spPr bwMode="auto">
            <a:xfrm>
              <a:off x="4750"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9</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23" name="Rectangle 43"/>
          <p:cNvSpPr>
            <a:spLocks noGrp="1" noChangeArrowheads="1"/>
          </p:cNvSpPr>
          <p:nvPr>
            <p:ph idx="1"/>
          </p:nvPr>
        </p:nvSpPr>
        <p:spPr>
          <a:xfrm>
            <a:off x="555625" y="873125"/>
            <a:ext cx="8120063" cy="5292725"/>
          </a:xfrm>
        </p:spPr>
        <p:txBody>
          <a:bodyPr/>
          <a:lstStyle/>
          <a:p>
            <a:pPr>
              <a:buClr>
                <a:srgbClr val="800080"/>
              </a:buClr>
              <a:buSzPct val="50000"/>
            </a:pPr>
            <a:r>
              <a:rPr kumimoji="1" lang="zh-CN" altLang="en-US" sz="3000" b="1">
                <a:latin typeface="Times New Roman" pitchFamily="18" charset="0"/>
                <a:ea typeface="仿宋_GB2312" pitchFamily="49" charset="-122"/>
              </a:rPr>
              <a:t>例如</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有 </a:t>
            </a:r>
            <a:r>
              <a:rPr kumimoji="1" lang="en-US" altLang="zh-CN" sz="3000" b="1">
                <a:latin typeface="Times New Roman" pitchFamily="18" charset="0"/>
                <a:ea typeface="仿宋_GB2312" pitchFamily="49" charset="-122"/>
              </a:rPr>
              <a:t>3 </a:t>
            </a:r>
            <a:r>
              <a:rPr kumimoji="1" lang="zh-CN" altLang="en-US" sz="3000" b="1">
                <a:latin typeface="Times New Roman" pitchFamily="18" charset="0"/>
                <a:ea typeface="仿宋_GB2312" pitchFamily="49" charset="-122"/>
              </a:rPr>
              <a:t>个数据 </a:t>
            </a:r>
            <a:r>
              <a:rPr kumimoji="1" lang="en-US" altLang="zh-CN" sz="3000" b="1">
                <a:solidFill>
                  <a:schemeClr val="tx2"/>
                </a:solidFill>
                <a:latin typeface="Times New Roman" pitchFamily="18" charset="0"/>
                <a:ea typeface="仿宋_GB2312" pitchFamily="49" charset="-122"/>
              </a:rPr>
              <a:t>{ 1</a:t>
            </a:r>
            <a:r>
              <a:rPr kumimoji="1" lang="zh-CN" altLang="en-GB"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2, 3</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，可得 </a:t>
            </a:r>
            <a:r>
              <a:rPr kumimoji="1" lang="en-US" altLang="zh-CN" sz="3000" b="1">
                <a:latin typeface="Times New Roman" pitchFamily="18" charset="0"/>
                <a:ea typeface="仿宋_GB2312" pitchFamily="49" charset="-122"/>
              </a:rPr>
              <a:t>5 </a:t>
            </a:r>
            <a:r>
              <a:rPr kumimoji="1" lang="zh-CN" altLang="en-US" sz="3000" b="1">
                <a:latin typeface="Times New Roman" pitchFamily="18" charset="0"/>
                <a:ea typeface="仿宋_GB2312" pitchFamily="49" charset="-122"/>
              </a:rPr>
              <a:t>种不同的二叉树。它们的前序排列均为</a:t>
            </a:r>
            <a:r>
              <a:rPr kumimoji="1" lang="zh-CN" altLang="en-US" sz="3000">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123</a:t>
            </a:r>
            <a:r>
              <a:rPr kumimoji="1" lang="zh-CN" altLang="en-US" sz="3000" b="1">
                <a:latin typeface="Times New Roman" pitchFamily="18" charset="0"/>
                <a:ea typeface="仿宋_GB2312" pitchFamily="49" charset="-122"/>
              </a:rPr>
              <a:t>，中序序列可能是 </a:t>
            </a:r>
            <a:r>
              <a:rPr kumimoji="1" lang="en-US" altLang="zh-CN" sz="3000" b="1">
                <a:solidFill>
                  <a:schemeClr val="tx2"/>
                </a:solidFill>
                <a:latin typeface="Times New Roman" pitchFamily="18" charset="0"/>
                <a:ea typeface="仿宋_GB2312" pitchFamily="49" charset="-122"/>
              </a:rPr>
              <a:t>321</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231</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213</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132</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123</a:t>
            </a:r>
            <a:r>
              <a:rPr kumimoji="1" lang="zh-CN" altLang="en-US" sz="3000" b="1">
                <a:latin typeface="Times New Roman" pitchFamily="18" charset="0"/>
                <a:ea typeface="仿宋_GB2312" pitchFamily="49" charset="-122"/>
              </a:rPr>
              <a:t>。</a:t>
            </a: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r>
              <a:rPr kumimoji="1" lang="zh-CN" altLang="en-US" sz="3000" b="1">
                <a:latin typeface="Times New Roman" pitchFamily="18" charset="0"/>
                <a:ea typeface="仿宋_GB2312" pitchFamily="49" charset="-122"/>
              </a:rPr>
              <a:t>前序序列为 </a:t>
            </a:r>
            <a:r>
              <a:rPr kumimoji="1" lang="en-US" altLang="zh-CN" sz="3000" b="1">
                <a:solidFill>
                  <a:schemeClr val="tx2"/>
                </a:solidFill>
                <a:latin typeface="Times New Roman" pitchFamily="18" charset="0"/>
                <a:ea typeface="仿宋_GB2312" pitchFamily="49" charset="-122"/>
              </a:rPr>
              <a:t>123</a:t>
            </a:r>
            <a:r>
              <a:rPr kumimoji="1" lang="zh-CN" altLang="en-US" sz="3000" b="1">
                <a:latin typeface="Times New Roman" pitchFamily="18" charset="0"/>
                <a:ea typeface="仿宋_GB2312" pitchFamily="49" charset="-122"/>
              </a:rPr>
              <a:t>，中序序列为</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312</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的二叉树不存在。</a:t>
            </a:r>
          </a:p>
        </p:txBody>
      </p:sp>
      <p:sp>
        <p:nvSpPr>
          <p:cNvPr id="43" name="灯片编号占位符 4"/>
          <p:cNvSpPr>
            <a:spLocks noGrp="1"/>
          </p:cNvSpPr>
          <p:nvPr>
            <p:ph type="sldNum" sz="quarter" idx="12"/>
          </p:nvPr>
        </p:nvSpPr>
        <p:spPr/>
        <p:txBody>
          <a:bodyPr/>
          <a:lstStyle/>
          <a:p>
            <a:fld id="{12EF4348-C228-49B8-9D17-8341D79BFA58}" type="slidenum">
              <a:rPr lang="en-US" altLang="zh-CN"/>
              <a:pPr/>
              <a:t>43</a:t>
            </a:fld>
            <a:endParaRPr lang="en-US" altLang="zh-CN"/>
          </a:p>
        </p:txBody>
      </p:sp>
      <p:grpSp>
        <p:nvGrpSpPr>
          <p:cNvPr id="199721" name="Group 41"/>
          <p:cNvGrpSpPr>
            <a:grpSpLocks/>
          </p:cNvGrpSpPr>
          <p:nvPr/>
        </p:nvGrpSpPr>
        <p:grpSpPr bwMode="auto">
          <a:xfrm>
            <a:off x="935038" y="2636838"/>
            <a:ext cx="7239000" cy="2057400"/>
            <a:chOff x="576" y="1536"/>
            <a:chExt cx="4560" cy="1296"/>
          </a:xfrm>
        </p:grpSpPr>
        <p:sp>
          <p:nvSpPr>
            <p:cNvPr id="199682" name="Line 2"/>
            <p:cNvSpPr>
              <a:spLocks noChangeShapeType="1"/>
            </p:cNvSpPr>
            <p:nvPr/>
          </p:nvSpPr>
          <p:spPr bwMode="auto">
            <a:xfrm>
              <a:off x="2928"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3" name="Line 3"/>
            <p:cNvSpPr>
              <a:spLocks noChangeShapeType="1"/>
            </p:cNvSpPr>
            <p:nvPr/>
          </p:nvSpPr>
          <p:spPr bwMode="auto">
            <a:xfrm>
              <a:off x="1776" y="2304"/>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4" name="Line 4"/>
            <p:cNvSpPr>
              <a:spLocks noChangeShapeType="1"/>
            </p:cNvSpPr>
            <p:nvPr/>
          </p:nvSpPr>
          <p:spPr bwMode="auto">
            <a:xfrm flipH="1">
              <a:off x="3696" y="230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6" name="Line 6"/>
            <p:cNvSpPr>
              <a:spLocks noChangeShapeType="1"/>
            </p:cNvSpPr>
            <p:nvPr/>
          </p:nvSpPr>
          <p:spPr bwMode="auto">
            <a:xfrm flipH="1">
              <a:off x="768" y="1776"/>
              <a:ext cx="480" cy="79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7" name="Oval 7"/>
            <p:cNvSpPr>
              <a:spLocks noChangeArrowheads="1"/>
            </p:cNvSpPr>
            <p:nvPr/>
          </p:nvSpPr>
          <p:spPr bwMode="auto">
            <a:xfrm>
              <a:off x="115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8" name="Text Box 8"/>
            <p:cNvSpPr txBox="1">
              <a:spLocks noChangeArrowheads="1"/>
            </p:cNvSpPr>
            <p:nvPr/>
          </p:nvSpPr>
          <p:spPr bwMode="auto">
            <a:xfrm>
              <a:off x="116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689" name="Oval 9"/>
            <p:cNvSpPr>
              <a:spLocks noChangeArrowheads="1"/>
            </p:cNvSpPr>
            <p:nvPr/>
          </p:nvSpPr>
          <p:spPr bwMode="auto">
            <a:xfrm>
              <a:off x="86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0" name="Text Box 10"/>
            <p:cNvSpPr txBox="1">
              <a:spLocks noChangeArrowheads="1"/>
            </p:cNvSpPr>
            <p:nvPr/>
          </p:nvSpPr>
          <p:spPr bwMode="auto">
            <a:xfrm>
              <a:off x="89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691" name="Oval 11"/>
            <p:cNvSpPr>
              <a:spLocks noChangeArrowheads="1"/>
            </p:cNvSpPr>
            <p:nvPr/>
          </p:nvSpPr>
          <p:spPr bwMode="auto">
            <a:xfrm>
              <a:off x="576"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2" name="Text Box 12"/>
            <p:cNvSpPr txBox="1">
              <a:spLocks noChangeArrowheads="1"/>
            </p:cNvSpPr>
            <p:nvPr/>
          </p:nvSpPr>
          <p:spPr bwMode="auto">
            <a:xfrm>
              <a:off x="624"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693" name="Line 13"/>
            <p:cNvSpPr>
              <a:spLocks noChangeShapeType="1"/>
            </p:cNvSpPr>
            <p:nvPr/>
          </p:nvSpPr>
          <p:spPr bwMode="auto">
            <a:xfrm flipH="1">
              <a:off x="1776"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4" name="Oval 14"/>
            <p:cNvSpPr>
              <a:spLocks noChangeArrowheads="1"/>
            </p:cNvSpPr>
            <p:nvPr/>
          </p:nvSpPr>
          <p:spPr bwMode="auto">
            <a:xfrm>
              <a:off x="187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5" name="Text Box 15"/>
            <p:cNvSpPr txBox="1">
              <a:spLocks noChangeArrowheads="1"/>
            </p:cNvSpPr>
            <p:nvPr/>
          </p:nvSpPr>
          <p:spPr bwMode="auto">
            <a:xfrm>
              <a:off x="188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696" name="Oval 16"/>
            <p:cNvSpPr>
              <a:spLocks noChangeArrowheads="1"/>
            </p:cNvSpPr>
            <p:nvPr/>
          </p:nvSpPr>
          <p:spPr bwMode="auto">
            <a:xfrm>
              <a:off x="158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7" name="Text Box 17"/>
            <p:cNvSpPr txBox="1">
              <a:spLocks noChangeArrowheads="1"/>
            </p:cNvSpPr>
            <p:nvPr/>
          </p:nvSpPr>
          <p:spPr bwMode="auto">
            <a:xfrm>
              <a:off x="161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698" name="Oval 18"/>
            <p:cNvSpPr>
              <a:spLocks noChangeArrowheads="1"/>
            </p:cNvSpPr>
            <p:nvPr/>
          </p:nvSpPr>
          <p:spPr bwMode="auto">
            <a:xfrm>
              <a:off x="1824"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9" name="Text Box 19"/>
            <p:cNvSpPr txBox="1">
              <a:spLocks noChangeArrowheads="1"/>
            </p:cNvSpPr>
            <p:nvPr/>
          </p:nvSpPr>
          <p:spPr bwMode="auto">
            <a:xfrm>
              <a:off x="1872"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700" name="Line 20"/>
            <p:cNvSpPr>
              <a:spLocks noChangeShapeType="1"/>
            </p:cNvSpPr>
            <p:nvPr/>
          </p:nvSpPr>
          <p:spPr bwMode="auto">
            <a:xfrm flipH="1">
              <a:off x="2640" y="1776"/>
              <a:ext cx="194"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1" name="Oval 21"/>
            <p:cNvSpPr>
              <a:spLocks noChangeArrowheads="1"/>
            </p:cNvSpPr>
            <p:nvPr/>
          </p:nvSpPr>
          <p:spPr bwMode="auto">
            <a:xfrm>
              <a:off x="2736"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2" name="Text Box 22"/>
            <p:cNvSpPr txBox="1">
              <a:spLocks noChangeArrowheads="1"/>
            </p:cNvSpPr>
            <p:nvPr/>
          </p:nvSpPr>
          <p:spPr bwMode="auto">
            <a:xfrm>
              <a:off x="2750"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703" name="Oval 23"/>
            <p:cNvSpPr>
              <a:spLocks noChangeArrowheads="1"/>
            </p:cNvSpPr>
            <p:nvPr/>
          </p:nvSpPr>
          <p:spPr bwMode="auto">
            <a:xfrm>
              <a:off x="2448"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4" name="Text Box 24"/>
            <p:cNvSpPr txBox="1">
              <a:spLocks noChangeArrowheads="1"/>
            </p:cNvSpPr>
            <p:nvPr/>
          </p:nvSpPr>
          <p:spPr bwMode="auto">
            <a:xfrm>
              <a:off x="2483"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705" name="Oval 25"/>
            <p:cNvSpPr>
              <a:spLocks noChangeArrowheads="1"/>
            </p:cNvSpPr>
            <p:nvPr/>
          </p:nvSpPr>
          <p:spPr bwMode="auto">
            <a:xfrm>
              <a:off x="3024" y="205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6" name="Text Box 26"/>
            <p:cNvSpPr txBox="1">
              <a:spLocks noChangeArrowheads="1"/>
            </p:cNvSpPr>
            <p:nvPr/>
          </p:nvSpPr>
          <p:spPr bwMode="auto">
            <a:xfrm>
              <a:off x="3072" y="20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707" name="Line 27"/>
            <p:cNvSpPr>
              <a:spLocks noChangeShapeType="1"/>
            </p:cNvSpPr>
            <p:nvPr/>
          </p:nvSpPr>
          <p:spPr bwMode="auto">
            <a:xfrm>
              <a:off x="3744" y="1776"/>
              <a:ext cx="288" cy="43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8" name="Oval 28"/>
            <p:cNvSpPr>
              <a:spLocks noChangeArrowheads="1"/>
            </p:cNvSpPr>
            <p:nvPr/>
          </p:nvSpPr>
          <p:spPr bwMode="auto">
            <a:xfrm>
              <a:off x="360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9" name="Text Box 29"/>
            <p:cNvSpPr txBox="1">
              <a:spLocks noChangeArrowheads="1"/>
            </p:cNvSpPr>
            <p:nvPr/>
          </p:nvSpPr>
          <p:spPr bwMode="auto">
            <a:xfrm>
              <a:off x="361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710" name="Oval 30"/>
            <p:cNvSpPr>
              <a:spLocks noChangeArrowheads="1"/>
            </p:cNvSpPr>
            <p:nvPr/>
          </p:nvSpPr>
          <p:spPr bwMode="auto">
            <a:xfrm>
              <a:off x="384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1" name="Text Box 31"/>
            <p:cNvSpPr txBox="1">
              <a:spLocks noChangeArrowheads="1"/>
            </p:cNvSpPr>
            <p:nvPr/>
          </p:nvSpPr>
          <p:spPr bwMode="auto">
            <a:xfrm>
              <a:off x="387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712" name="Oval 32"/>
            <p:cNvSpPr>
              <a:spLocks noChangeArrowheads="1"/>
            </p:cNvSpPr>
            <p:nvPr/>
          </p:nvSpPr>
          <p:spPr bwMode="auto">
            <a:xfrm>
              <a:off x="3600"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3" name="Text Box 33"/>
            <p:cNvSpPr txBox="1">
              <a:spLocks noChangeArrowheads="1"/>
            </p:cNvSpPr>
            <p:nvPr/>
          </p:nvSpPr>
          <p:spPr bwMode="auto">
            <a:xfrm>
              <a:off x="3648"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714" name="Line 34"/>
            <p:cNvSpPr>
              <a:spLocks noChangeShapeType="1"/>
            </p:cNvSpPr>
            <p:nvPr/>
          </p:nvSpPr>
          <p:spPr bwMode="auto">
            <a:xfrm>
              <a:off x="4464" y="1776"/>
              <a:ext cx="478" cy="81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5" name="Oval 35"/>
            <p:cNvSpPr>
              <a:spLocks noChangeArrowheads="1"/>
            </p:cNvSpPr>
            <p:nvPr/>
          </p:nvSpPr>
          <p:spPr bwMode="auto">
            <a:xfrm>
              <a:off x="432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6" name="Text Box 36"/>
            <p:cNvSpPr txBox="1">
              <a:spLocks noChangeArrowheads="1"/>
            </p:cNvSpPr>
            <p:nvPr/>
          </p:nvSpPr>
          <p:spPr bwMode="auto">
            <a:xfrm>
              <a:off x="433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717" name="Oval 37"/>
            <p:cNvSpPr>
              <a:spLocks noChangeArrowheads="1"/>
            </p:cNvSpPr>
            <p:nvPr/>
          </p:nvSpPr>
          <p:spPr bwMode="auto">
            <a:xfrm>
              <a:off x="456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8" name="Text Box 38"/>
            <p:cNvSpPr txBox="1">
              <a:spLocks noChangeArrowheads="1"/>
            </p:cNvSpPr>
            <p:nvPr/>
          </p:nvSpPr>
          <p:spPr bwMode="auto">
            <a:xfrm>
              <a:off x="459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719" name="Oval 39"/>
            <p:cNvSpPr>
              <a:spLocks noChangeArrowheads="1"/>
            </p:cNvSpPr>
            <p:nvPr/>
          </p:nvSpPr>
          <p:spPr bwMode="auto">
            <a:xfrm>
              <a:off x="4848"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20" name="Text Box 40"/>
            <p:cNvSpPr txBox="1">
              <a:spLocks noChangeArrowheads="1"/>
            </p:cNvSpPr>
            <p:nvPr/>
          </p:nvSpPr>
          <p:spPr bwMode="auto">
            <a:xfrm>
              <a:off x="4896"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灯片编号占位符 2"/>
          <p:cNvSpPr>
            <a:spLocks noGrp="1"/>
          </p:cNvSpPr>
          <p:nvPr>
            <p:ph type="sldNum" sz="quarter" idx="12"/>
          </p:nvPr>
        </p:nvSpPr>
        <p:spPr/>
        <p:txBody>
          <a:bodyPr/>
          <a:lstStyle/>
          <a:p>
            <a:fld id="{9C24C76C-B2EA-487D-9F18-3C969AA4581C}" type="slidenum">
              <a:rPr lang="en-US" altLang="zh-CN"/>
              <a:pPr/>
              <a:t>44</a:t>
            </a:fld>
            <a:endParaRPr lang="en-US" altLang="zh-CN"/>
          </a:p>
        </p:txBody>
      </p:sp>
      <p:sp>
        <p:nvSpPr>
          <p:cNvPr id="200719" name="Text Box 15"/>
          <p:cNvSpPr txBox="1">
            <a:spLocks noChangeArrowheads="1"/>
          </p:cNvSpPr>
          <p:nvPr/>
        </p:nvSpPr>
        <p:spPr bwMode="auto">
          <a:xfrm>
            <a:off x="468313" y="688975"/>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rgbClr val="800080"/>
              </a:buClr>
              <a:buSzPct val="50000"/>
              <a:buFont typeface="Wingdings" pitchFamily="2" charset="2"/>
              <a:buNone/>
            </a:pPr>
            <a:r>
              <a:rPr kumimoji="1" lang="zh-CN" altLang="en-US" sz="3200" b="1">
                <a:latin typeface="Times New Roman" pitchFamily="18" charset="0"/>
                <a:ea typeface="仿宋_GB2312" pitchFamily="49" charset="-122"/>
              </a:rPr>
              <a:t>有</a:t>
            </a:r>
            <a:r>
              <a:rPr kumimoji="1" lang="en-US" altLang="zh-CN" sz="3200" b="1">
                <a:latin typeface="Times New Roman" pitchFamily="18" charset="0"/>
                <a:ea typeface="仿宋_GB2312" pitchFamily="49" charset="-122"/>
              </a:rPr>
              <a:t>0</a:t>
            </a:r>
            <a:r>
              <a:rPr kumimoji="1" lang="zh-CN" altLang="en-US" sz="3200" b="1">
                <a:latin typeface="Times New Roman" pitchFamily="18" charset="0"/>
                <a:ea typeface="仿宋_GB2312" pitchFamily="49" charset="-122"/>
              </a:rPr>
              <a:t>个</a:t>
            </a:r>
            <a:r>
              <a:rPr kumimoji="1" lang="en-US" altLang="zh-CN" sz="3200" b="1">
                <a:latin typeface="Times New Roman" pitchFamily="18" charset="0"/>
                <a:ea typeface="仿宋_GB2312" pitchFamily="49" charset="-122"/>
              </a:rPr>
              <a:t>, 1</a:t>
            </a:r>
            <a:r>
              <a:rPr kumimoji="1" lang="zh-CN" altLang="en-US" sz="3200" b="1">
                <a:latin typeface="Times New Roman" pitchFamily="18" charset="0"/>
                <a:ea typeface="仿宋_GB2312" pitchFamily="49" charset="-122"/>
              </a:rPr>
              <a:t>个</a:t>
            </a:r>
            <a:r>
              <a:rPr kumimoji="1" lang="en-US" altLang="zh-CN" sz="3200" b="1">
                <a:latin typeface="Times New Roman" pitchFamily="18" charset="0"/>
                <a:ea typeface="仿宋_GB2312" pitchFamily="49" charset="-122"/>
              </a:rPr>
              <a:t>, 2</a:t>
            </a:r>
            <a:r>
              <a:rPr kumimoji="1" lang="zh-CN" altLang="en-US" sz="3200" b="1">
                <a:latin typeface="Times New Roman" pitchFamily="18" charset="0"/>
                <a:ea typeface="仿宋_GB2312" pitchFamily="49" charset="-122"/>
              </a:rPr>
              <a:t>个</a:t>
            </a:r>
            <a:r>
              <a:rPr kumimoji="1" lang="en-US" altLang="zh-CN" sz="3200" b="1">
                <a:latin typeface="Times New Roman" pitchFamily="18" charset="0"/>
                <a:ea typeface="仿宋_GB2312" pitchFamily="49" charset="-122"/>
              </a:rPr>
              <a:t>, 3</a:t>
            </a:r>
            <a:r>
              <a:rPr kumimoji="1" lang="zh-CN" altLang="en-US" sz="3200" b="1">
                <a:latin typeface="Times New Roman" pitchFamily="18" charset="0"/>
                <a:ea typeface="仿宋_GB2312" pitchFamily="49" charset="-122"/>
              </a:rPr>
              <a:t>个结点的不同二叉树如下</a:t>
            </a:r>
            <a:endParaRPr kumimoji="1" lang="zh-CN" altLang="en-US" sz="2000">
              <a:latin typeface="Times New Roman" pitchFamily="18" charset="0"/>
            </a:endParaRPr>
          </a:p>
        </p:txBody>
      </p:sp>
      <p:grpSp>
        <p:nvGrpSpPr>
          <p:cNvPr id="200835" name="Group 131"/>
          <p:cNvGrpSpPr>
            <a:grpSpLocks/>
          </p:cNvGrpSpPr>
          <p:nvPr/>
        </p:nvGrpSpPr>
        <p:grpSpPr bwMode="auto">
          <a:xfrm>
            <a:off x="395288" y="1484313"/>
            <a:ext cx="8353425" cy="6934200"/>
            <a:chOff x="249" y="912"/>
            <a:chExt cx="5262" cy="4368"/>
          </a:xfrm>
        </p:grpSpPr>
        <p:sp>
          <p:nvSpPr>
            <p:cNvPr id="200770" name="Line 66"/>
            <p:cNvSpPr>
              <a:spLocks noChangeShapeType="1"/>
            </p:cNvSpPr>
            <p:nvPr/>
          </p:nvSpPr>
          <p:spPr bwMode="auto">
            <a:xfrm flipH="1">
              <a:off x="4560" y="2931"/>
              <a:ext cx="89" cy="285"/>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3" name="Line 89"/>
            <p:cNvSpPr>
              <a:spLocks noChangeShapeType="1"/>
            </p:cNvSpPr>
            <p:nvPr/>
          </p:nvSpPr>
          <p:spPr bwMode="auto">
            <a:xfrm flipH="1">
              <a:off x="3120" y="292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1" name="Line 117"/>
            <p:cNvSpPr>
              <a:spLocks noChangeShapeType="1"/>
            </p:cNvSpPr>
            <p:nvPr/>
          </p:nvSpPr>
          <p:spPr bwMode="auto">
            <a:xfrm>
              <a:off x="1088" y="2908"/>
              <a:ext cx="114" cy="31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6" name="Line 2"/>
            <p:cNvSpPr>
              <a:spLocks noChangeShapeType="1"/>
            </p:cNvSpPr>
            <p:nvPr/>
          </p:nvSpPr>
          <p:spPr bwMode="auto">
            <a:xfrm flipH="1">
              <a:off x="4320" y="2928"/>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7" name="Line 3"/>
            <p:cNvSpPr>
              <a:spLocks noChangeShapeType="1"/>
            </p:cNvSpPr>
            <p:nvPr/>
          </p:nvSpPr>
          <p:spPr bwMode="auto">
            <a:xfrm flipH="1">
              <a:off x="960" y="2928"/>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8" name="Line 4"/>
            <p:cNvSpPr>
              <a:spLocks noChangeShapeType="1"/>
            </p:cNvSpPr>
            <p:nvPr/>
          </p:nvSpPr>
          <p:spPr bwMode="auto">
            <a:xfrm flipH="1">
              <a:off x="720" y="2544"/>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9" name="Line 5"/>
            <p:cNvSpPr>
              <a:spLocks noChangeShapeType="1"/>
            </p:cNvSpPr>
            <p:nvPr/>
          </p:nvSpPr>
          <p:spPr bwMode="auto">
            <a:xfrm>
              <a:off x="2688" y="2544"/>
              <a:ext cx="48"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0" name="Line 6"/>
            <p:cNvSpPr>
              <a:spLocks noChangeShapeType="1"/>
            </p:cNvSpPr>
            <p:nvPr/>
          </p:nvSpPr>
          <p:spPr bwMode="auto">
            <a:xfrm>
              <a:off x="2517" y="2931"/>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1" name="Line 7"/>
            <p:cNvSpPr>
              <a:spLocks noChangeShapeType="1"/>
            </p:cNvSpPr>
            <p:nvPr/>
          </p:nvSpPr>
          <p:spPr bwMode="auto">
            <a:xfrm flipH="1">
              <a:off x="2496" y="2544"/>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2" name="Line 8"/>
            <p:cNvSpPr>
              <a:spLocks noChangeShapeType="1"/>
            </p:cNvSpPr>
            <p:nvPr/>
          </p:nvSpPr>
          <p:spPr bwMode="auto">
            <a:xfrm flipH="1">
              <a:off x="3470" y="2546"/>
              <a:ext cx="68" cy="294"/>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3" name="Line 9"/>
            <p:cNvSpPr>
              <a:spLocks noChangeShapeType="1"/>
            </p:cNvSpPr>
            <p:nvPr/>
          </p:nvSpPr>
          <p:spPr bwMode="auto">
            <a:xfrm flipH="1">
              <a:off x="1392" y="3312"/>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4" name="Line 10"/>
            <p:cNvSpPr>
              <a:spLocks noChangeShapeType="1"/>
            </p:cNvSpPr>
            <p:nvPr/>
          </p:nvSpPr>
          <p:spPr bwMode="auto">
            <a:xfrm flipH="1">
              <a:off x="1584"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5" name="Line 11"/>
            <p:cNvSpPr>
              <a:spLocks noChangeShapeType="1"/>
            </p:cNvSpPr>
            <p:nvPr/>
          </p:nvSpPr>
          <p:spPr bwMode="auto">
            <a:xfrm flipH="1">
              <a:off x="4944" y="3312"/>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6" name="Line 12"/>
            <p:cNvSpPr>
              <a:spLocks noChangeShapeType="1"/>
            </p:cNvSpPr>
            <p:nvPr/>
          </p:nvSpPr>
          <p:spPr bwMode="auto">
            <a:xfrm flipH="1">
              <a:off x="4704" y="1440"/>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7" name="Line 13"/>
            <p:cNvSpPr>
              <a:spLocks noChangeShapeType="1"/>
            </p:cNvSpPr>
            <p:nvPr/>
          </p:nvSpPr>
          <p:spPr bwMode="auto">
            <a:xfrm>
              <a:off x="4704" y="1056"/>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8" name="Line 14"/>
            <p:cNvSpPr>
              <a:spLocks noChangeShapeType="1"/>
            </p:cNvSpPr>
            <p:nvPr/>
          </p:nvSpPr>
          <p:spPr bwMode="auto">
            <a:xfrm>
              <a:off x="5040" y="1056"/>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0" name="Oval 16"/>
            <p:cNvSpPr>
              <a:spLocks noChangeArrowheads="1"/>
            </p:cNvSpPr>
            <p:nvPr/>
          </p:nvSpPr>
          <p:spPr bwMode="auto">
            <a:xfrm>
              <a:off x="4944"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1" name="Oval 17"/>
            <p:cNvSpPr>
              <a:spLocks noChangeArrowheads="1"/>
            </p:cNvSpPr>
            <p:nvPr/>
          </p:nvSpPr>
          <p:spPr bwMode="auto">
            <a:xfrm>
              <a:off x="5040"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2" name="Oval 18"/>
            <p:cNvSpPr>
              <a:spLocks noChangeArrowheads="1"/>
            </p:cNvSpPr>
            <p:nvPr/>
          </p:nvSpPr>
          <p:spPr bwMode="auto">
            <a:xfrm>
              <a:off x="5136"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3" name="Oval 19"/>
            <p:cNvSpPr>
              <a:spLocks noChangeArrowheads="1"/>
            </p:cNvSpPr>
            <p:nvPr/>
          </p:nvSpPr>
          <p:spPr bwMode="auto">
            <a:xfrm>
              <a:off x="4608"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4" name="Oval 20"/>
            <p:cNvSpPr>
              <a:spLocks noChangeArrowheads="1"/>
            </p:cNvSpPr>
            <p:nvPr/>
          </p:nvSpPr>
          <p:spPr bwMode="auto">
            <a:xfrm>
              <a:off x="4704"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5" name="Oval 21"/>
            <p:cNvSpPr>
              <a:spLocks noChangeArrowheads="1"/>
            </p:cNvSpPr>
            <p:nvPr/>
          </p:nvSpPr>
          <p:spPr bwMode="auto">
            <a:xfrm>
              <a:off x="4608"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6" name="Line 22"/>
            <p:cNvSpPr>
              <a:spLocks noChangeShapeType="1"/>
            </p:cNvSpPr>
            <p:nvPr/>
          </p:nvSpPr>
          <p:spPr bwMode="auto">
            <a:xfrm>
              <a:off x="4354" y="1049"/>
              <a:ext cx="114" cy="29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8" name="Oval 24"/>
            <p:cNvSpPr>
              <a:spLocks noChangeArrowheads="1"/>
            </p:cNvSpPr>
            <p:nvPr/>
          </p:nvSpPr>
          <p:spPr bwMode="auto">
            <a:xfrm>
              <a:off x="4368"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0" name="Line 26"/>
            <p:cNvSpPr>
              <a:spLocks noChangeShapeType="1"/>
            </p:cNvSpPr>
            <p:nvPr/>
          </p:nvSpPr>
          <p:spPr bwMode="auto">
            <a:xfrm flipH="1">
              <a:off x="4176" y="1049"/>
              <a:ext cx="110" cy="29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1" name="Line 27"/>
            <p:cNvSpPr>
              <a:spLocks noChangeShapeType="1"/>
            </p:cNvSpPr>
            <p:nvPr/>
          </p:nvSpPr>
          <p:spPr bwMode="auto">
            <a:xfrm>
              <a:off x="3792" y="1440"/>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2" name="Line 28"/>
            <p:cNvSpPr>
              <a:spLocks noChangeShapeType="1"/>
            </p:cNvSpPr>
            <p:nvPr/>
          </p:nvSpPr>
          <p:spPr bwMode="auto">
            <a:xfrm flipH="1">
              <a:off x="3787" y="1049"/>
              <a:ext cx="103" cy="31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3" name="Line 29"/>
            <p:cNvSpPr>
              <a:spLocks noChangeShapeType="1"/>
            </p:cNvSpPr>
            <p:nvPr/>
          </p:nvSpPr>
          <p:spPr bwMode="auto">
            <a:xfrm flipH="1">
              <a:off x="3312" y="1056"/>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4" name="Oval 30"/>
            <p:cNvSpPr>
              <a:spLocks noChangeArrowheads="1"/>
            </p:cNvSpPr>
            <p:nvPr/>
          </p:nvSpPr>
          <p:spPr bwMode="auto">
            <a:xfrm flipH="1">
              <a:off x="3408"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5" name="Oval 31"/>
            <p:cNvSpPr>
              <a:spLocks noChangeArrowheads="1"/>
            </p:cNvSpPr>
            <p:nvPr/>
          </p:nvSpPr>
          <p:spPr bwMode="auto">
            <a:xfrm flipH="1">
              <a:off x="3312"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6" name="Oval 32"/>
            <p:cNvSpPr>
              <a:spLocks noChangeArrowheads="1"/>
            </p:cNvSpPr>
            <p:nvPr/>
          </p:nvSpPr>
          <p:spPr bwMode="auto">
            <a:xfrm flipH="1">
              <a:off x="3216"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7" name="Oval 33"/>
            <p:cNvSpPr>
              <a:spLocks noChangeArrowheads="1"/>
            </p:cNvSpPr>
            <p:nvPr/>
          </p:nvSpPr>
          <p:spPr bwMode="auto">
            <a:xfrm flipH="1">
              <a:off x="3792"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8" name="Oval 34"/>
            <p:cNvSpPr>
              <a:spLocks noChangeArrowheads="1"/>
            </p:cNvSpPr>
            <p:nvPr/>
          </p:nvSpPr>
          <p:spPr bwMode="auto">
            <a:xfrm flipH="1">
              <a:off x="3696"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9" name="Oval 35"/>
            <p:cNvSpPr>
              <a:spLocks noChangeArrowheads="1"/>
            </p:cNvSpPr>
            <p:nvPr/>
          </p:nvSpPr>
          <p:spPr bwMode="auto">
            <a:xfrm flipH="1">
              <a:off x="3792"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0" name="Line 36"/>
            <p:cNvSpPr>
              <a:spLocks noChangeShapeType="1"/>
            </p:cNvSpPr>
            <p:nvPr/>
          </p:nvSpPr>
          <p:spPr bwMode="auto">
            <a:xfrm>
              <a:off x="2699" y="1162"/>
              <a:ext cx="68" cy="2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1" name="Oval 37"/>
            <p:cNvSpPr>
              <a:spLocks noChangeArrowheads="1"/>
            </p:cNvSpPr>
            <p:nvPr/>
          </p:nvSpPr>
          <p:spPr bwMode="auto">
            <a:xfrm>
              <a:off x="2592" y="1008"/>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2" name="Oval 38"/>
            <p:cNvSpPr>
              <a:spLocks noChangeArrowheads="1"/>
            </p:cNvSpPr>
            <p:nvPr/>
          </p:nvSpPr>
          <p:spPr bwMode="auto">
            <a:xfrm>
              <a:off x="2688" y="1392"/>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3" name="Line 39"/>
            <p:cNvSpPr>
              <a:spLocks noChangeShapeType="1"/>
            </p:cNvSpPr>
            <p:nvPr/>
          </p:nvSpPr>
          <p:spPr bwMode="auto">
            <a:xfrm flipH="1">
              <a:off x="2154" y="1152"/>
              <a:ext cx="86" cy="26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4" name="Oval 40"/>
            <p:cNvSpPr>
              <a:spLocks noChangeArrowheads="1"/>
            </p:cNvSpPr>
            <p:nvPr/>
          </p:nvSpPr>
          <p:spPr bwMode="auto">
            <a:xfrm flipH="1">
              <a:off x="2160" y="1008"/>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5" name="Oval 41"/>
            <p:cNvSpPr>
              <a:spLocks noChangeArrowheads="1"/>
            </p:cNvSpPr>
            <p:nvPr/>
          </p:nvSpPr>
          <p:spPr bwMode="auto">
            <a:xfrm flipH="1">
              <a:off x="2016" y="1392"/>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6" name="Oval 42"/>
            <p:cNvSpPr>
              <a:spLocks noChangeArrowheads="1"/>
            </p:cNvSpPr>
            <p:nvPr/>
          </p:nvSpPr>
          <p:spPr bwMode="auto">
            <a:xfrm flipH="1">
              <a:off x="1440" y="1200"/>
              <a:ext cx="192" cy="192"/>
            </a:xfrm>
            <a:prstGeom prst="ellipse">
              <a:avLst/>
            </a:prstGeom>
            <a:gradFill rotWithShape="0">
              <a:gsLst>
                <a:gs pos="0">
                  <a:srgbClr val="FFFFCC"/>
                </a:gs>
                <a:gs pos="100000">
                  <a:srgbClr val="FFFFCC">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7" name="Oval 43"/>
            <p:cNvSpPr>
              <a:spLocks noChangeArrowheads="1"/>
            </p:cNvSpPr>
            <p:nvPr/>
          </p:nvSpPr>
          <p:spPr bwMode="auto">
            <a:xfrm>
              <a:off x="624" y="1200"/>
              <a:ext cx="192" cy="144"/>
            </a:xfrm>
            <a:prstGeom prst="ellipse">
              <a:avLst/>
            </a:prstGeom>
            <a:noFill/>
            <a:ln w="38100">
              <a:solidFill>
                <a:srgbClr val="9900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8" name="Line 44"/>
            <p:cNvSpPr>
              <a:spLocks noChangeShapeType="1"/>
            </p:cNvSpPr>
            <p:nvPr/>
          </p:nvSpPr>
          <p:spPr bwMode="auto">
            <a:xfrm flipH="1">
              <a:off x="720" y="1152"/>
              <a:ext cx="0" cy="24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9" name="Text Box 45"/>
            <p:cNvSpPr txBox="1">
              <a:spLocks noChangeArrowheads="1"/>
            </p:cNvSpPr>
            <p:nvPr/>
          </p:nvSpPr>
          <p:spPr bwMode="auto">
            <a:xfrm>
              <a:off x="432"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0 </a:t>
              </a:r>
              <a:r>
                <a:rPr kumimoji="1" lang="en-US" altLang="zh-CN" sz="2800" b="1">
                  <a:solidFill>
                    <a:srgbClr val="009900"/>
                  </a:solidFill>
                  <a:latin typeface="Times New Roman" pitchFamily="18" charset="0"/>
                </a:rPr>
                <a:t>=1</a:t>
              </a:r>
              <a:endParaRPr kumimoji="1" lang="en-US" altLang="zh-CN" sz="2400">
                <a:latin typeface="Times New Roman" pitchFamily="18" charset="0"/>
              </a:endParaRPr>
            </a:p>
          </p:txBody>
        </p:sp>
        <p:sp>
          <p:nvSpPr>
            <p:cNvPr id="200750" name="Text Box 46"/>
            <p:cNvSpPr txBox="1">
              <a:spLocks noChangeArrowheads="1"/>
            </p:cNvSpPr>
            <p:nvPr/>
          </p:nvSpPr>
          <p:spPr bwMode="auto">
            <a:xfrm>
              <a:off x="1194"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1 </a:t>
              </a:r>
              <a:r>
                <a:rPr kumimoji="1" lang="en-US" altLang="zh-CN" sz="2800" b="1">
                  <a:solidFill>
                    <a:srgbClr val="009900"/>
                  </a:solidFill>
                  <a:latin typeface="Times New Roman" pitchFamily="18" charset="0"/>
                </a:rPr>
                <a:t>=1</a:t>
              </a:r>
              <a:endParaRPr kumimoji="1" lang="en-US" altLang="zh-CN" sz="2400">
                <a:latin typeface="Times New Roman" pitchFamily="18" charset="0"/>
              </a:endParaRPr>
            </a:p>
          </p:txBody>
        </p:sp>
        <p:sp>
          <p:nvSpPr>
            <p:cNvPr id="200751" name="Text Box 47"/>
            <p:cNvSpPr txBox="1">
              <a:spLocks noChangeArrowheads="1"/>
            </p:cNvSpPr>
            <p:nvPr/>
          </p:nvSpPr>
          <p:spPr bwMode="auto">
            <a:xfrm>
              <a:off x="2202"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2 </a:t>
              </a:r>
              <a:r>
                <a:rPr kumimoji="1" lang="en-US" altLang="zh-CN" sz="2800" b="1">
                  <a:solidFill>
                    <a:srgbClr val="009900"/>
                  </a:solidFill>
                  <a:latin typeface="Times New Roman" pitchFamily="18" charset="0"/>
                </a:rPr>
                <a:t>=2</a:t>
              </a:r>
              <a:endParaRPr kumimoji="1" lang="en-US" altLang="zh-CN" sz="2400">
                <a:latin typeface="Times New Roman" pitchFamily="18" charset="0"/>
              </a:endParaRPr>
            </a:p>
          </p:txBody>
        </p:sp>
        <p:sp>
          <p:nvSpPr>
            <p:cNvPr id="200752" name="Text Box 48"/>
            <p:cNvSpPr txBox="1">
              <a:spLocks noChangeArrowheads="1"/>
            </p:cNvSpPr>
            <p:nvPr/>
          </p:nvSpPr>
          <p:spPr bwMode="auto">
            <a:xfrm>
              <a:off x="4026" y="187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3 </a:t>
              </a:r>
              <a:r>
                <a:rPr kumimoji="1" lang="en-US" altLang="zh-CN" sz="2800" b="1">
                  <a:solidFill>
                    <a:srgbClr val="009900"/>
                  </a:solidFill>
                  <a:latin typeface="Times New Roman" pitchFamily="18" charset="0"/>
                </a:rPr>
                <a:t>=5</a:t>
              </a:r>
              <a:endParaRPr kumimoji="1" lang="en-US" altLang="zh-CN" sz="2400">
                <a:latin typeface="Times New Roman" pitchFamily="18" charset="0"/>
              </a:endParaRPr>
            </a:p>
          </p:txBody>
        </p:sp>
        <p:sp>
          <p:nvSpPr>
            <p:cNvPr id="200753" name="Line 49"/>
            <p:cNvSpPr>
              <a:spLocks noChangeShapeType="1"/>
            </p:cNvSpPr>
            <p:nvPr/>
          </p:nvSpPr>
          <p:spPr bwMode="auto">
            <a:xfrm>
              <a:off x="5088" y="2544"/>
              <a:ext cx="332" cy="115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4" name="Oval 50"/>
            <p:cNvSpPr>
              <a:spLocks noChangeArrowheads="1"/>
            </p:cNvSpPr>
            <p:nvPr/>
          </p:nvSpPr>
          <p:spPr bwMode="auto">
            <a:xfrm>
              <a:off x="4992"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5" name="Oval 51"/>
            <p:cNvSpPr>
              <a:spLocks noChangeArrowheads="1"/>
            </p:cNvSpPr>
            <p:nvPr/>
          </p:nvSpPr>
          <p:spPr bwMode="auto">
            <a:xfrm>
              <a:off x="508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6" name="Oval 52"/>
            <p:cNvSpPr>
              <a:spLocks noChangeArrowheads="1"/>
            </p:cNvSpPr>
            <p:nvPr/>
          </p:nvSpPr>
          <p:spPr bwMode="auto">
            <a:xfrm>
              <a:off x="51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7" name="Oval 53"/>
            <p:cNvSpPr>
              <a:spLocks noChangeArrowheads="1"/>
            </p:cNvSpPr>
            <p:nvPr/>
          </p:nvSpPr>
          <p:spPr bwMode="auto">
            <a:xfrm>
              <a:off x="5319" y="36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8" name="Oval 54"/>
            <p:cNvSpPr>
              <a:spLocks noChangeArrowheads="1"/>
            </p:cNvSpPr>
            <p:nvPr/>
          </p:nvSpPr>
          <p:spPr bwMode="auto">
            <a:xfrm>
              <a:off x="4848" y="36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9" name="Line 55"/>
            <p:cNvSpPr>
              <a:spLocks noChangeShapeType="1"/>
            </p:cNvSpPr>
            <p:nvPr/>
          </p:nvSpPr>
          <p:spPr bwMode="auto">
            <a:xfrm>
              <a:off x="4848" y="2544"/>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0" name="Oval 56"/>
            <p:cNvSpPr>
              <a:spLocks noChangeArrowheads="1"/>
            </p:cNvSpPr>
            <p:nvPr/>
          </p:nvSpPr>
          <p:spPr bwMode="auto">
            <a:xfrm>
              <a:off x="4752"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1" name="Oval 57"/>
            <p:cNvSpPr>
              <a:spLocks noChangeArrowheads="1"/>
            </p:cNvSpPr>
            <p:nvPr/>
          </p:nvSpPr>
          <p:spPr bwMode="auto">
            <a:xfrm>
              <a:off x="484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2" name="Oval 58"/>
            <p:cNvSpPr>
              <a:spLocks noChangeArrowheads="1"/>
            </p:cNvSpPr>
            <p:nvPr/>
          </p:nvSpPr>
          <p:spPr bwMode="auto">
            <a:xfrm>
              <a:off x="49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3" name="Oval 59"/>
            <p:cNvSpPr>
              <a:spLocks noChangeArrowheads="1"/>
            </p:cNvSpPr>
            <p:nvPr/>
          </p:nvSpPr>
          <p:spPr bwMode="auto">
            <a:xfrm>
              <a:off x="4704" y="5088"/>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4" name="Line 60"/>
            <p:cNvSpPr>
              <a:spLocks noChangeShapeType="1"/>
            </p:cNvSpPr>
            <p:nvPr/>
          </p:nvSpPr>
          <p:spPr bwMode="auto">
            <a:xfrm>
              <a:off x="4560" y="2544"/>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5" name="Oval 61"/>
            <p:cNvSpPr>
              <a:spLocks noChangeArrowheads="1"/>
            </p:cNvSpPr>
            <p:nvPr/>
          </p:nvSpPr>
          <p:spPr bwMode="auto">
            <a:xfrm>
              <a:off x="446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6" name="Oval 62"/>
            <p:cNvSpPr>
              <a:spLocks noChangeArrowheads="1"/>
            </p:cNvSpPr>
            <p:nvPr/>
          </p:nvSpPr>
          <p:spPr bwMode="auto">
            <a:xfrm>
              <a:off x="456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7" name="Line 63"/>
            <p:cNvSpPr>
              <a:spLocks noChangeShapeType="1"/>
            </p:cNvSpPr>
            <p:nvPr/>
          </p:nvSpPr>
          <p:spPr bwMode="auto">
            <a:xfrm>
              <a:off x="4694" y="2931"/>
              <a:ext cx="91" cy="25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8" name="Oval 64"/>
            <p:cNvSpPr>
              <a:spLocks noChangeArrowheads="1"/>
            </p:cNvSpPr>
            <p:nvPr/>
          </p:nvSpPr>
          <p:spPr bwMode="auto">
            <a:xfrm>
              <a:off x="470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9" name="Oval 65"/>
            <p:cNvSpPr>
              <a:spLocks noChangeArrowheads="1"/>
            </p:cNvSpPr>
            <p:nvPr/>
          </p:nvSpPr>
          <p:spPr bwMode="auto">
            <a:xfrm>
              <a:off x="446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1" name="Line 67"/>
            <p:cNvSpPr>
              <a:spLocks noChangeShapeType="1"/>
            </p:cNvSpPr>
            <p:nvPr/>
          </p:nvSpPr>
          <p:spPr bwMode="auto">
            <a:xfrm>
              <a:off x="1584" y="2928"/>
              <a:ext cx="192"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2" name="Oval 68"/>
            <p:cNvSpPr>
              <a:spLocks noChangeArrowheads="1"/>
            </p:cNvSpPr>
            <p:nvPr/>
          </p:nvSpPr>
          <p:spPr bwMode="auto">
            <a:xfrm>
              <a:off x="148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3" name="Oval 69"/>
            <p:cNvSpPr>
              <a:spLocks noChangeArrowheads="1"/>
            </p:cNvSpPr>
            <p:nvPr/>
          </p:nvSpPr>
          <p:spPr bwMode="auto">
            <a:xfrm>
              <a:off x="15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  </a:t>
              </a:r>
            </a:p>
          </p:txBody>
        </p:sp>
        <p:sp>
          <p:nvSpPr>
            <p:cNvPr id="200774" name="Oval 70"/>
            <p:cNvSpPr>
              <a:spLocks noChangeArrowheads="1"/>
            </p:cNvSpPr>
            <p:nvPr/>
          </p:nvSpPr>
          <p:spPr bwMode="auto">
            <a:xfrm>
              <a:off x="1680"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5" name="Oval 71"/>
            <p:cNvSpPr>
              <a:spLocks noChangeArrowheads="1"/>
            </p:cNvSpPr>
            <p:nvPr/>
          </p:nvSpPr>
          <p:spPr bwMode="auto">
            <a:xfrm>
              <a:off x="153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6" name="Line 72"/>
            <p:cNvSpPr>
              <a:spLocks noChangeShapeType="1"/>
            </p:cNvSpPr>
            <p:nvPr/>
          </p:nvSpPr>
          <p:spPr bwMode="auto">
            <a:xfrm flipH="1">
              <a:off x="1344"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7" name="Line 73"/>
            <p:cNvSpPr>
              <a:spLocks noChangeShapeType="1"/>
            </p:cNvSpPr>
            <p:nvPr/>
          </p:nvSpPr>
          <p:spPr bwMode="auto">
            <a:xfrm>
              <a:off x="1344" y="292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8" name="Oval 74"/>
            <p:cNvSpPr>
              <a:spLocks noChangeArrowheads="1"/>
            </p:cNvSpPr>
            <p:nvPr/>
          </p:nvSpPr>
          <p:spPr bwMode="auto">
            <a:xfrm>
              <a:off x="124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9" name="Oval 75"/>
            <p:cNvSpPr>
              <a:spLocks noChangeArrowheads="1"/>
            </p:cNvSpPr>
            <p:nvPr/>
          </p:nvSpPr>
          <p:spPr bwMode="auto">
            <a:xfrm>
              <a:off x="13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0" name="Oval 76"/>
            <p:cNvSpPr>
              <a:spLocks noChangeArrowheads="1"/>
            </p:cNvSpPr>
            <p:nvPr/>
          </p:nvSpPr>
          <p:spPr bwMode="auto">
            <a:xfrm>
              <a:off x="1296"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1" name="Oval 77"/>
            <p:cNvSpPr>
              <a:spLocks noChangeArrowheads="1"/>
            </p:cNvSpPr>
            <p:nvPr/>
          </p:nvSpPr>
          <p:spPr bwMode="auto">
            <a:xfrm>
              <a:off x="129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2" name="Oval 78"/>
            <p:cNvSpPr>
              <a:spLocks noChangeArrowheads="1"/>
            </p:cNvSpPr>
            <p:nvPr/>
          </p:nvSpPr>
          <p:spPr bwMode="auto">
            <a:xfrm>
              <a:off x="345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3" name="Line 79"/>
            <p:cNvSpPr>
              <a:spLocks noChangeShapeType="1"/>
            </p:cNvSpPr>
            <p:nvPr/>
          </p:nvSpPr>
          <p:spPr bwMode="auto">
            <a:xfrm>
              <a:off x="3583" y="2568"/>
              <a:ext cx="250" cy="65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4" name="Oval 80"/>
            <p:cNvSpPr>
              <a:spLocks noChangeArrowheads="1"/>
            </p:cNvSpPr>
            <p:nvPr/>
          </p:nvSpPr>
          <p:spPr bwMode="auto">
            <a:xfrm>
              <a:off x="360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5" name="Oval 81"/>
            <p:cNvSpPr>
              <a:spLocks noChangeArrowheads="1"/>
            </p:cNvSpPr>
            <p:nvPr/>
          </p:nvSpPr>
          <p:spPr bwMode="auto">
            <a:xfrm>
              <a:off x="336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7" name="Oval 83"/>
            <p:cNvSpPr>
              <a:spLocks noChangeArrowheads="1"/>
            </p:cNvSpPr>
            <p:nvPr/>
          </p:nvSpPr>
          <p:spPr bwMode="auto">
            <a:xfrm>
              <a:off x="37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8" name="Line 84"/>
            <p:cNvSpPr>
              <a:spLocks noChangeShapeType="1"/>
            </p:cNvSpPr>
            <p:nvPr/>
          </p:nvSpPr>
          <p:spPr bwMode="auto">
            <a:xfrm flipH="1">
              <a:off x="2976" y="2546"/>
              <a:ext cx="85" cy="286"/>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9" name="Oval 85"/>
            <p:cNvSpPr>
              <a:spLocks noChangeArrowheads="1"/>
            </p:cNvSpPr>
            <p:nvPr/>
          </p:nvSpPr>
          <p:spPr bwMode="auto">
            <a:xfrm>
              <a:off x="297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0" name="Line 86"/>
            <p:cNvSpPr>
              <a:spLocks noChangeShapeType="1"/>
            </p:cNvSpPr>
            <p:nvPr/>
          </p:nvSpPr>
          <p:spPr bwMode="auto">
            <a:xfrm>
              <a:off x="3107" y="2568"/>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1" name="Oval 87"/>
            <p:cNvSpPr>
              <a:spLocks noChangeArrowheads="1"/>
            </p:cNvSpPr>
            <p:nvPr/>
          </p:nvSpPr>
          <p:spPr bwMode="auto">
            <a:xfrm>
              <a:off x="312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2" name="Oval 88"/>
            <p:cNvSpPr>
              <a:spLocks noChangeArrowheads="1"/>
            </p:cNvSpPr>
            <p:nvPr/>
          </p:nvSpPr>
          <p:spPr bwMode="auto">
            <a:xfrm>
              <a:off x="288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4" name="Oval 90"/>
            <p:cNvSpPr>
              <a:spLocks noChangeArrowheads="1"/>
            </p:cNvSpPr>
            <p:nvPr/>
          </p:nvSpPr>
          <p:spPr bwMode="auto">
            <a:xfrm>
              <a:off x="30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5" name="Oval 91"/>
            <p:cNvSpPr>
              <a:spLocks noChangeArrowheads="1"/>
            </p:cNvSpPr>
            <p:nvPr/>
          </p:nvSpPr>
          <p:spPr bwMode="auto">
            <a:xfrm>
              <a:off x="254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6" name="Oval 92"/>
            <p:cNvSpPr>
              <a:spLocks noChangeArrowheads="1"/>
            </p:cNvSpPr>
            <p:nvPr/>
          </p:nvSpPr>
          <p:spPr bwMode="auto">
            <a:xfrm>
              <a:off x="264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7" name="Oval 93"/>
            <p:cNvSpPr>
              <a:spLocks noChangeArrowheads="1"/>
            </p:cNvSpPr>
            <p:nvPr/>
          </p:nvSpPr>
          <p:spPr bwMode="auto">
            <a:xfrm>
              <a:off x="240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8" name="Oval 94"/>
            <p:cNvSpPr>
              <a:spLocks noChangeArrowheads="1"/>
            </p:cNvSpPr>
            <p:nvPr/>
          </p:nvSpPr>
          <p:spPr bwMode="auto">
            <a:xfrm>
              <a:off x="25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9" name="Line 95"/>
            <p:cNvSpPr>
              <a:spLocks noChangeShapeType="1"/>
            </p:cNvSpPr>
            <p:nvPr/>
          </p:nvSpPr>
          <p:spPr bwMode="auto">
            <a:xfrm>
              <a:off x="2177" y="2546"/>
              <a:ext cx="91" cy="2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1" name="Line 97"/>
            <p:cNvSpPr>
              <a:spLocks noChangeShapeType="1"/>
            </p:cNvSpPr>
            <p:nvPr/>
          </p:nvSpPr>
          <p:spPr bwMode="auto">
            <a:xfrm flipH="1">
              <a:off x="1927" y="2546"/>
              <a:ext cx="210" cy="703"/>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2" name="Oval 98"/>
            <p:cNvSpPr>
              <a:spLocks noChangeArrowheads="1"/>
            </p:cNvSpPr>
            <p:nvPr/>
          </p:nvSpPr>
          <p:spPr bwMode="auto">
            <a:xfrm>
              <a:off x="206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3" name="Oval 99"/>
            <p:cNvSpPr>
              <a:spLocks noChangeArrowheads="1"/>
            </p:cNvSpPr>
            <p:nvPr/>
          </p:nvSpPr>
          <p:spPr bwMode="auto">
            <a:xfrm>
              <a:off x="2166"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4" name="Oval 100"/>
            <p:cNvSpPr>
              <a:spLocks noChangeArrowheads="1"/>
            </p:cNvSpPr>
            <p:nvPr/>
          </p:nvSpPr>
          <p:spPr bwMode="auto">
            <a:xfrm>
              <a:off x="194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5" name="Oval 101"/>
            <p:cNvSpPr>
              <a:spLocks noChangeArrowheads="1"/>
            </p:cNvSpPr>
            <p:nvPr/>
          </p:nvSpPr>
          <p:spPr bwMode="auto">
            <a:xfrm>
              <a:off x="18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6" name="Line 102"/>
            <p:cNvSpPr>
              <a:spLocks noChangeShapeType="1"/>
            </p:cNvSpPr>
            <p:nvPr/>
          </p:nvSpPr>
          <p:spPr bwMode="auto">
            <a:xfrm>
              <a:off x="4320" y="3312"/>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7" name="Line 103"/>
            <p:cNvSpPr>
              <a:spLocks noChangeShapeType="1"/>
            </p:cNvSpPr>
            <p:nvPr/>
          </p:nvSpPr>
          <p:spPr bwMode="auto">
            <a:xfrm>
              <a:off x="4320"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8" name="Line 104"/>
            <p:cNvSpPr>
              <a:spLocks noChangeShapeType="1"/>
            </p:cNvSpPr>
            <p:nvPr/>
          </p:nvSpPr>
          <p:spPr bwMode="auto">
            <a:xfrm flipH="1">
              <a:off x="4032" y="2928"/>
              <a:ext cx="96"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9" name="Oval 105"/>
            <p:cNvSpPr>
              <a:spLocks noChangeArrowheads="1"/>
            </p:cNvSpPr>
            <p:nvPr/>
          </p:nvSpPr>
          <p:spPr bwMode="auto">
            <a:xfrm>
              <a:off x="4272"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0" name="Oval 106"/>
            <p:cNvSpPr>
              <a:spLocks noChangeArrowheads="1"/>
            </p:cNvSpPr>
            <p:nvPr/>
          </p:nvSpPr>
          <p:spPr bwMode="auto">
            <a:xfrm>
              <a:off x="42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  </a:t>
              </a:r>
            </a:p>
          </p:txBody>
        </p:sp>
        <p:sp>
          <p:nvSpPr>
            <p:cNvPr id="200811" name="Oval 107"/>
            <p:cNvSpPr>
              <a:spLocks noChangeArrowheads="1"/>
            </p:cNvSpPr>
            <p:nvPr/>
          </p:nvSpPr>
          <p:spPr bwMode="auto">
            <a:xfrm>
              <a:off x="4272"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2" name="Oval 108"/>
            <p:cNvSpPr>
              <a:spLocks noChangeArrowheads="1"/>
            </p:cNvSpPr>
            <p:nvPr/>
          </p:nvSpPr>
          <p:spPr bwMode="auto">
            <a:xfrm>
              <a:off x="422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3" name="Line 109"/>
            <p:cNvSpPr>
              <a:spLocks noChangeShapeType="1"/>
            </p:cNvSpPr>
            <p:nvPr/>
          </p:nvSpPr>
          <p:spPr bwMode="auto">
            <a:xfrm>
              <a:off x="4080"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4" name="Oval 110"/>
            <p:cNvSpPr>
              <a:spLocks noChangeArrowheads="1"/>
            </p:cNvSpPr>
            <p:nvPr/>
          </p:nvSpPr>
          <p:spPr bwMode="auto">
            <a:xfrm>
              <a:off x="4032"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5" name="Oval 111"/>
            <p:cNvSpPr>
              <a:spLocks noChangeArrowheads="1"/>
            </p:cNvSpPr>
            <p:nvPr/>
          </p:nvSpPr>
          <p:spPr bwMode="auto">
            <a:xfrm>
              <a:off x="39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6" name="Oval 112"/>
            <p:cNvSpPr>
              <a:spLocks noChangeArrowheads="1"/>
            </p:cNvSpPr>
            <p:nvPr/>
          </p:nvSpPr>
          <p:spPr bwMode="auto">
            <a:xfrm>
              <a:off x="3936"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7" name="Oval 113"/>
            <p:cNvSpPr>
              <a:spLocks noChangeArrowheads="1"/>
            </p:cNvSpPr>
            <p:nvPr/>
          </p:nvSpPr>
          <p:spPr bwMode="auto">
            <a:xfrm>
              <a:off x="398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8" name="Line 114"/>
            <p:cNvSpPr>
              <a:spLocks noChangeShapeType="1"/>
            </p:cNvSpPr>
            <p:nvPr/>
          </p:nvSpPr>
          <p:spPr bwMode="auto">
            <a:xfrm flipH="1">
              <a:off x="1088" y="2544"/>
              <a:ext cx="64"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9" name="Oval 115"/>
            <p:cNvSpPr>
              <a:spLocks noChangeArrowheads="1"/>
            </p:cNvSpPr>
            <p:nvPr/>
          </p:nvSpPr>
          <p:spPr bwMode="auto">
            <a:xfrm>
              <a:off x="105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0" name="Oval 116"/>
            <p:cNvSpPr>
              <a:spLocks noChangeArrowheads="1"/>
            </p:cNvSpPr>
            <p:nvPr/>
          </p:nvSpPr>
          <p:spPr bwMode="auto">
            <a:xfrm>
              <a:off x="975"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2" name="Oval 118"/>
            <p:cNvSpPr>
              <a:spLocks noChangeArrowheads="1"/>
            </p:cNvSpPr>
            <p:nvPr/>
          </p:nvSpPr>
          <p:spPr bwMode="auto">
            <a:xfrm>
              <a:off x="110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3" name="Oval 119"/>
            <p:cNvSpPr>
              <a:spLocks noChangeArrowheads="1"/>
            </p:cNvSpPr>
            <p:nvPr/>
          </p:nvSpPr>
          <p:spPr bwMode="auto">
            <a:xfrm>
              <a:off x="86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4" name="Line 120"/>
            <p:cNvSpPr>
              <a:spLocks noChangeShapeType="1"/>
            </p:cNvSpPr>
            <p:nvPr/>
          </p:nvSpPr>
          <p:spPr bwMode="auto">
            <a:xfrm>
              <a:off x="720" y="3312"/>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5" name="Line 121"/>
            <p:cNvSpPr>
              <a:spLocks noChangeShapeType="1"/>
            </p:cNvSpPr>
            <p:nvPr/>
          </p:nvSpPr>
          <p:spPr bwMode="auto">
            <a:xfrm flipH="1">
              <a:off x="363" y="2544"/>
              <a:ext cx="309" cy="10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6" name="Oval 122"/>
            <p:cNvSpPr>
              <a:spLocks noChangeArrowheads="1"/>
            </p:cNvSpPr>
            <p:nvPr/>
          </p:nvSpPr>
          <p:spPr bwMode="auto">
            <a:xfrm flipH="1">
              <a:off x="81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7" name="Oval 123"/>
            <p:cNvSpPr>
              <a:spLocks noChangeArrowheads="1"/>
            </p:cNvSpPr>
            <p:nvPr/>
          </p:nvSpPr>
          <p:spPr bwMode="auto">
            <a:xfrm flipH="1">
              <a:off x="72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8" name="Oval 124"/>
            <p:cNvSpPr>
              <a:spLocks noChangeArrowheads="1"/>
            </p:cNvSpPr>
            <p:nvPr/>
          </p:nvSpPr>
          <p:spPr bwMode="auto">
            <a:xfrm flipH="1">
              <a:off x="363"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9" name="Oval 125"/>
            <p:cNvSpPr>
              <a:spLocks noChangeArrowheads="1"/>
            </p:cNvSpPr>
            <p:nvPr/>
          </p:nvSpPr>
          <p:spPr bwMode="auto">
            <a:xfrm flipH="1">
              <a:off x="249"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0" name="Oval 126"/>
            <p:cNvSpPr>
              <a:spLocks noChangeArrowheads="1"/>
            </p:cNvSpPr>
            <p:nvPr/>
          </p:nvSpPr>
          <p:spPr bwMode="auto">
            <a:xfrm flipH="1">
              <a:off x="720"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1" name="Oval 127"/>
            <p:cNvSpPr>
              <a:spLocks noChangeArrowheads="1"/>
            </p:cNvSpPr>
            <p:nvPr/>
          </p:nvSpPr>
          <p:spPr bwMode="auto">
            <a:xfrm flipH="1">
              <a:off x="57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2" name="Oval 128"/>
            <p:cNvSpPr>
              <a:spLocks noChangeArrowheads="1"/>
            </p:cNvSpPr>
            <p:nvPr/>
          </p:nvSpPr>
          <p:spPr bwMode="auto">
            <a:xfrm flipH="1">
              <a:off x="48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3" name="Oval 129"/>
            <p:cNvSpPr>
              <a:spLocks noChangeArrowheads="1"/>
            </p:cNvSpPr>
            <p:nvPr/>
          </p:nvSpPr>
          <p:spPr bwMode="auto">
            <a:xfrm flipH="1">
              <a:off x="6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4" name="Text Box 130"/>
            <p:cNvSpPr txBox="1">
              <a:spLocks noChangeArrowheads="1"/>
            </p:cNvSpPr>
            <p:nvPr/>
          </p:nvSpPr>
          <p:spPr bwMode="auto">
            <a:xfrm>
              <a:off x="2488" y="3513"/>
              <a:ext cx="69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4 </a:t>
              </a:r>
              <a:r>
                <a:rPr kumimoji="1" lang="en-US" altLang="zh-CN" sz="2800" b="1">
                  <a:solidFill>
                    <a:srgbClr val="009900"/>
                  </a:solidFill>
                  <a:latin typeface="Times New Roman" pitchFamily="18" charset="0"/>
                </a:rPr>
                <a:t>=14</a:t>
              </a:r>
              <a:endParaRPr kumimoji="1" lang="en-US" altLang="zh-CN" sz="2400">
                <a:latin typeface="Times New Roman" pitchFamily="18" charset="0"/>
              </a:endParaRPr>
            </a:p>
          </p:txBody>
        </p:sp>
        <p:sp>
          <p:nvSpPr>
            <p:cNvPr id="200729" name="Oval 25"/>
            <p:cNvSpPr>
              <a:spLocks noChangeArrowheads="1"/>
            </p:cNvSpPr>
            <p:nvPr/>
          </p:nvSpPr>
          <p:spPr bwMode="auto">
            <a:xfrm>
              <a:off x="4080"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7" name="Oval 23"/>
            <p:cNvSpPr>
              <a:spLocks noChangeArrowheads="1"/>
            </p:cNvSpPr>
            <p:nvPr/>
          </p:nvSpPr>
          <p:spPr bwMode="auto">
            <a:xfrm>
              <a:off x="4224"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a:spLocks noGrp="1"/>
          </p:cNvSpPr>
          <p:nvPr>
            <p:ph type="sldNum" sz="quarter" idx="12"/>
          </p:nvPr>
        </p:nvSpPr>
        <p:spPr/>
        <p:txBody>
          <a:bodyPr/>
          <a:lstStyle/>
          <a:p>
            <a:fld id="{D8C0F68E-A79C-45C5-B41B-BDD34737CABE}" type="slidenum">
              <a:rPr lang="en-US" altLang="zh-CN"/>
              <a:pPr/>
              <a:t>45</a:t>
            </a:fld>
            <a:endParaRPr lang="en-US" altLang="zh-CN"/>
          </a:p>
        </p:txBody>
      </p:sp>
      <p:sp>
        <p:nvSpPr>
          <p:cNvPr id="201730" name="Line 2"/>
          <p:cNvSpPr>
            <a:spLocks noChangeShapeType="1"/>
          </p:cNvSpPr>
          <p:nvPr/>
        </p:nvSpPr>
        <p:spPr bwMode="auto">
          <a:xfrm>
            <a:off x="6934200" y="1752600"/>
            <a:ext cx="5334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1" name="Line 3"/>
          <p:cNvSpPr>
            <a:spLocks noChangeShapeType="1"/>
          </p:cNvSpPr>
          <p:nvPr/>
        </p:nvSpPr>
        <p:spPr bwMode="auto">
          <a:xfrm flipH="1">
            <a:off x="6096000" y="1752600"/>
            <a:ext cx="5334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1732" name="Object 4"/>
          <p:cNvGraphicFramePr>
            <a:graphicFrameLocks noChangeAspect="1"/>
          </p:cNvGraphicFramePr>
          <p:nvPr/>
        </p:nvGraphicFramePr>
        <p:xfrm>
          <a:off x="1223963" y="3249613"/>
          <a:ext cx="4876800" cy="960437"/>
        </p:xfrm>
        <a:graphic>
          <a:graphicData uri="http://schemas.openxmlformats.org/presentationml/2006/ole">
            <mc:AlternateContent xmlns:mc="http://schemas.openxmlformats.org/markup-compatibility/2006">
              <mc:Choice xmlns:v="urn:schemas-microsoft-com:vml" Requires="v">
                <p:oleObj spid="_x0000_s202166" name="公式" r:id="rId3" imgW="1739880" imgH="393480" progId="Equation.3">
                  <p:embed/>
                </p:oleObj>
              </mc:Choice>
              <mc:Fallback>
                <p:oleObj name="公式" r:id="rId3" imgW="17398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3249613"/>
                        <a:ext cx="487680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3" name="Text Box 5"/>
          <p:cNvSpPr txBox="1">
            <a:spLocks noChangeArrowheads="1"/>
          </p:cNvSpPr>
          <p:nvPr/>
        </p:nvSpPr>
        <p:spPr bwMode="auto">
          <a:xfrm>
            <a:off x="755650" y="549275"/>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3300"/>
                </a:solidFill>
                <a:latin typeface="华文新魏" pitchFamily="2" charset="-122"/>
                <a:ea typeface="华文新魏" pitchFamily="2" charset="-122"/>
              </a:rPr>
              <a:t>计算具有</a:t>
            </a:r>
            <a:r>
              <a:rPr kumimoji="1" lang="en-US" altLang="en-GB" sz="3600" b="1">
                <a:solidFill>
                  <a:srgbClr val="CC3300"/>
                </a:solidFill>
                <a:latin typeface="华文新魏" pitchFamily="2" charset="-122"/>
                <a:ea typeface="华文新魏" pitchFamily="2" charset="-122"/>
              </a:rPr>
              <a:t>n</a:t>
            </a:r>
            <a:r>
              <a:rPr kumimoji="1" lang="zh-CN" altLang="en-GB" sz="3600" b="1">
                <a:solidFill>
                  <a:srgbClr val="CC3300"/>
                </a:solidFill>
                <a:latin typeface="华文新魏" pitchFamily="2" charset="-122"/>
                <a:ea typeface="华文新魏" pitchFamily="2" charset="-122"/>
              </a:rPr>
              <a:t>个结点的不同二叉树的棵数</a:t>
            </a:r>
            <a:endParaRPr kumimoji="1" lang="zh-CN" altLang="en-US" sz="2400">
              <a:latin typeface="华文新魏" pitchFamily="2" charset="-122"/>
              <a:ea typeface="华文新魏" pitchFamily="2" charset="-122"/>
            </a:endParaRPr>
          </a:p>
        </p:txBody>
      </p:sp>
      <p:sp>
        <p:nvSpPr>
          <p:cNvPr id="201734" name="Text Box 6"/>
          <p:cNvSpPr txBox="1">
            <a:spLocks noChangeArrowheads="1"/>
          </p:cNvSpPr>
          <p:nvPr/>
        </p:nvSpPr>
        <p:spPr bwMode="auto">
          <a:xfrm>
            <a:off x="712788" y="2559050"/>
            <a:ext cx="2603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GB" sz="3600" b="1" i="1">
                <a:solidFill>
                  <a:srgbClr val="008000"/>
                </a:solidFill>
                <a:effectLst>
                  <a:outerShdw blurRad="38100" dist="38100" dir="2700000" algn="tl">
                    <a:srgbClr val="C0C0C0"/>
                  </a:outerShdw>
                </a:effectLst>
                <a:latin typeface="Times New Roman" pitchFamily="18" charset="0"/>
                <a:ea typeface="仿宋_GB2312" pitchFamily="49" charset="-122"/>
              </a:rPr>
              <a:t>Catalan</a:t>
            </a:r>
            <a:r>
              <a:rPr kumimoji="1" lang="zh-CN" altLang="en-GB" sz="3600" b="1">
                <a:solidFill>
                  <a:srgbClr val="008000"/>
                </a:solidFill>
                <a:effectLst>
                  <a:outerShdw blurRad="38100" dist="38100" dir="2700000" algn="tl">
                    <a:srgbClr val="C0C0C0"/>
                  </a:outerShdw>
                </a:effectLst>
                <a:latin typeface="Times New Roman" pitchFamily="18" charset="0"/>
                <a:ea typeface="仿宋_GB2312" pitchFamily="49" charset="-122"/>
              </a:rPr>
              <a:t>函数</a:t>
            </a:r>
            <a:endParaRPr kumimoji="1" lang="zh-CN" altLang="en-US" sz="2400">
              <a:ea typeface="黑体" pitchFamily="2" charset="-122"/>
            </a:endParaRPr>
          </a:p>
        </p:txBody>
      </p:sp>
      <p:sp>
        <p:nvSpPr>
          <p:cNvPr id="201735" name="AutoShape 7">
            <a:hlinkClick r:id="rId5" action="ppaction://hlinksldjump" highlightClick="1"/>
          </p:cNvPr>
          <p:cNvSpPr>
            <a:spLocks noChangeArrowheads="1"/>
          </p:cNvSpPr>
          <p:nvPr/>
        </p:nvSpPr>
        <p:spPr bwMode="auto">
          <a:xfrm>
            <a:off x="8153400" y="6172200"/>
            <a:ext cx="60960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6" name="Oval 8" descr="羊皮纸"/>
          <p:cNvSpPr>
            <a:spLocks noChangeArrowheads="1"/>
          </p:cNvSpPr>
          <p:nvPr/>
        </p:nvSpPr>
        <p:spPr bwMode="auto">
          <a:xfrm>
            <a:off x="6553200" y="1371600"/>
            <a:ext cx="533400" cy="5334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01737" name="Oval 9" descr="羊皮纸"/>
          <p:cNvSpPr>
            <a:spLocks noChangeArrowheads="1"/>
          </p:cNvSpPr>
          <p:nvPr/>
        </p:nvSpPr>
        <p:spPr bwMode="auto">
          <a:xfrm>
            <a:off x="5181600" y="2209800"/>
            <a:ext cx="1447800" cy="6096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01738" name="Oval 10" descr="羊皮纸"/>
          <p:cNvSpPr>
            <a:spLocks noChangeArrowheads="1"/>
          </p:cNvSpPr>
          <p:nvPr/>
        </p:nvSpPr>
        <p:spPr bwMode="auto">
          <a:xfrm>
            <a:off x="6934200" y="2209800"/>
            <a:ext cx="1524000" cy="6096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01739" name="Text Box 11"/>
          <p:cNvSpPr txBox="1">
            <a:spLocks noChangeArrowheads="1"/>
          </p:cNvSpPr>
          <p:nvPr/>
        </p:nvSpPr>
        <p:spPr bwMode="auto">
          <a:xfrm>
            <a:off x="5637213" y="2133600"/>
            <a:ext cx="53498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600" b="1" i="1">
                <a:solidFill>
                  <a:schemeClr val="accent2"/>
                </a:solidFill>
                <a:effectLst>
                  <a:outerShdw blurRad="38100" dist="38100" dir="2700000" algn="tl">
                    <a:srgbClr val="C0C0C0"/>
                  </a:outerShdw>
                </a:effectLst>
                <a:latin typeface="Times New Roman" pitchFamily="18" charset="0"/>
              </a:rPr>
              <a:t>b</a:t>
            </a:r>
            <a:r>
              <a:rPr kumimoji="1" lang="en-US" altLang="zh-CN" sz="3600" b="1" i="1" baseline="-25000">
                <a:solidFill>
                  <a:schemeClr val="accent2"/>
                </a:solidFill>
                <a:effectLst>
                  <a:outerShdw blurRad="38100" dist="38100" dir="2700000" algn="tl">
                    <a:srgbClr val="C0C0C0"/>
                  </a:outerShdw>
                </a:effectLst>
                <a:latin typeface="Times New Roman" pitchFamily="18" charset="0"/>
              </a:rPr>
              <a:t>i</a:t>
            </a:r>
            <a:endParaRPr kumimoji="1" lang="en-US" altLang="zh-CN" sz="3600" b="1" i="1">
              <a:effectLst>
                <a:outerShdw blurRad="38100" dist="38100" dir="2700000" algn="tl">
                  <a:srgbClr val="C0C0C0"/>
                </a:outerShdw>
              </a:effectLst>
              <a:latin typeface="Times New Roman" pitchFamily="18" charset="0"/>
            </a:endParaRPr>
          </a:p>
        </p:txBody>
      </p:sp>
      <p:sp>
        <p:nvSpPr>
          <p:cNvPr id="201740" name="Text Box 12"/>
          <p:cNvSpPr txBox="1">
            <a:spLocks noChangeArrowheads="1"/>
          </p:cNvSpPr>
          <p:nvPr/>
        </p:nvSpPr>
        <p:spPr bwMode="auto">
          <a:xfrm>
            <a:off x="7086600" y="2133600"/>
            <a:ext cx="12192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600" b="1" i="1">
                <a:solidFill>
                  <a:schemeClr val="accent2"/>
                </a:solidFill>
                <a:effectLst>
                  <a:outerShdw blurRad="38100" dist="38100" dir="2700000" algn="tl">
                    <a:srgbClr val="C0C0C0"/>
                  </a:outerShdw>
                </a:effectLst>
                <a:latin typeface="Times New Roman" pitchFamily="18" charset="0"/>
              </a:rPr>
              <a:t>b</a:t>
            </a:r>
            <a:r>
              <a:rPr kumimoji="1" lang="en-US" altLang="zh-CN" sz="3600" b="1" i="1" baseline="-25000">
                <a:solidFill>
                  <a:schemeClr val="accent2"/>
                </a:solidFill>
                <a:effectLst>
                  <a:outerShdw blurRad="38100" dist="38100" dir="2700000" algn="tl">
                    <a:srgbClr val="C0C0C0"/>
                  </a:outerShdw>
                </a:effectLst>
                <a:latin typeface="Times New Roman" pitchFamily="18" charset="0"/>
              </a:rPr>
              <a:t>n-i-</a:t>
            </a:r>
            <a:r>
              <a:rPr kumimoji="1" lang="en-US" altLang="zh-CN" sz="3600" b="1" baseline="-25000">
                <a:solidFill>
                  <a:schemeClr val="accent2"/>
                </a:solidFill>
                <a:effectLst>
                  <a:outerShdw blurRad="38100" dist="38100" dir="2700000" algn="tl">
                    <a:srgbClr val="C0C0C0"/>
                  </a:outerShdw>
                </a:effectLst>
                <a:latin typeface="Times New Roman" pitchFamily="18" charset="0"/>
              </a:rPr>
              <a:t>1</a:t>
            </a:r>
            <a:endParaRPr kumimoji="1" lang="en-US" altLang="zh-CN" sz="3200" b="1" i="1">
              <a:effectLst>
                <a:outerShdw blurRad="38100" dist="38100" dir="2700000" algn="tl">
                  <a:srgbClr val="C0C0C0"/>
                </a:outerShdw>
              </a:effectLst>
              <a:latin typeface="Times New Roman" pitchFamily="18" charset="0"/>
            </a:endParaRPr>
          </a:p>
        </p:txBody>
      </p:sp>
      <p:sp>
        <p:nvSpPr>
          <p:cNvPr id="201741" name="Text Box 13"/>
          <p:cNvSpPr txBox="1">
            <a:spLocks noChangeArrowheads="1"/>
          </p:cNvSpPr>
          <p:nvPr/>
        </p:nvSpPr>
        <p:spPr bwMode="auto">
          <a:xfrm>
            <a:off x="6629400" y="13255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itchFamily="18" charset="0"/>
              </a:rPr>
              <a:t>1</a:t>
            </a:r>
            <a:endParaRPr kumimoji="1" lang="en-US" altLang="zh-CN" sz="2400">
              <a:latin typeface="Times New Roman" pitchFamily="18" charset="0"/>
            </a:endParaRPr>
          </a:p>
        </p:txBody>
      </p:sp>
      <p:graphicFrame>
        <p:nvGraphicFramePr>
          <p:cNvPr id="201742" name="Object 14"/>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02167" name="公式" r:id="rId7" imgW="114120" imgH="215640" progId="Equation.3">
                  <p:embed/>
                </p:oleObj>
              </mc:Choice>
              <mc:Fallback>
                <p:oleObj name="公式" r:id="rId7" imgW="114120" imgH="21564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3" name="Object 15"/>
          <p:cNvGraphicFramePr>
            <a:graphicFrameLocks noChangeAspect="1"/>
          </p:cNvGraphicFramePr>
          <p:nvPr/>
        </p:nvGraphicFramePr>
        <p:xfrm>
          <a:off x="1331913" y="1304925"/>
          <a:ext cx="2743200" cy="1206500"/>
        </p:xfrm>
        <a:graphic>
          <a:graphicData uri="http://schemas.openxmlformats.org/presentationml/2006/ole">
            <mc:AlternateContent xmlns:mc="http://schemas.openxmlformats.org/markup-compatibility/2006">
              <mc:Choice xmlns:v="urn:schemas-microsoft-com:vml" Requires="v">
                <p:oleObj spid="_x0000_s202168" name="公式" r:id="rId9" imgW="1028520" imgH="431640" progId="Equation.3">
                  <p:embed/>
                </p:oleObj>
              </mc:Choice>
              <mc:Fallback>
                <p:oleObj name="公式" r:id="rId9" imgW="1028520" imgH="4316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304925"/>
                        <a:ext cx="27432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4" name="Object 16"/>
          <p:cNvGraphicFramePr>
            <a:graphicFrameLocks noChangeAspect="1"/>
          </p:cNvGraphicFramePr>
          <p:nvPr/>
        </p:nvGraphicFramePr>
        <p:xfrm>
          <a:off x="1258888" y="4365625"/>
          <a:ext cx="4343400" cy="914400"/>
        </p:xfrm>
        <a:graphic>
          <a:graphicData uri="http://schemas.openxmlformats.org/presentationml/2006/ole">
            <mc:AlternateContent xmlns:mc="http://schemas.openxmlformats.org/markup-compatibility/2006">
              <mc:Choice xmlns:v="urn:schemas-microsoft-com:vml" Requires="v">
                <p:oleObj spid="_x0000_s202169" name="公式" r:id="rId11" imgW="1701720" imgH="393480" progId="Equation.3">
                  <p:embed/>
                </p:oleObj>
              </mc:Choice>
              <mc:Fallback>
                <p:oleObj name="公式" r:id="rId11" imgW="170172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4365625"/>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5" name="Object 17"/>
          <p:cNvGraphicFramePr>
            <a:graphicFrameLocks noChangeAspect="1"/>
          </p:cNvGraphicFramePr>
          <p:nvPr/>
        </p:nvGraphicFramePr>
        <p:xfrm>
          <a:off x="1150938" y="5373688"/>
          <a:ext cx="4495800" cy="914400"/>
        </p:xfrm>
        <a:graphic>
          <a:graphicData uri="http://schemas.openxmlformats.org/presentationml/2006/ole">
            <mc:AlternateContent xmlns:mc="http://schemas.openxmlformats.org/markup-compatibility/2006">
              <mc:Choice xmlns:v="urn:schemas-microsoft-com:vml" Requires="v">
                <p:oleObj spid="_x0000_s202170" name="公式" r:id="rId13" imgW="1917360" imgH="393480" progId="Equation.3">
                  <p:embed/>
                </p:oleObj>
              </mc:Choice>
              <mc:Fallback>
                <p:oleObj name="公式" r:id="rId13" imgW="1917360" imgH="39348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0938" y="5373688"/>
                        <a:ext cx="4495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1EE49F6-3749-4A0F-9BEC-ED47A743E2D9}" type="slidenum">
              <a:rPr lang="en-US" altLang="zh-CN" smtClean="0"/>
              <a:pPr/>
              <a:t>46</a:t>
            </a:fld>
            <a:endParaRPr lang="en-US" altLang="zh-CN"/>
          </a:p>
        </p:txBody>
      </p:sp>
      <p:sp>
        <p:nvSpPr>
          <p:cNvPr id="3" name="矩形 2"/>
          <p:cNvSpPr/>
          <p:nvPr/>
        </p:nvSpPr>
        <p:spPr>
          <a:xfrm>
            <a:off x="503548" y="1520788"/>
            <a:ext cx="5580620" cy="4401205"/>
          </a:xfrm>
          <a:prstGeom prst="rect">
            <a:avLst/>
          </a:prstGeom>
        </p:spPr>
        <p:txBody>
          <a:bodyPr wrap="square">
            <a:spAutoFit/>
          </a:bodyPr>
          <a:lstStyle/>
          <a:p>
            <a:pPr>
              <a:spcBef>
                <a:spcPct val="5000"/>
              </a:spcBef>
              <a:buClr>
                <a:srgbClr val="800080"/>
              </a:buClr>
              <a:buSzPct val="50000"/>
            </a:pPr>
            <a:r>
              <a:rPr lang="zh-CN" altLang="en-US" b="1" dirty="0">
                <a:latin typeface="Times New Roman" pitchFamily="18" charset="0"/>
                <a:ea typeface="仿宋_GB2312" pitchFamily="49" charset="-122"/>
              </a:rPr>
              <a:t>中序序列：</a:t>
            </a:r>
            <a:r>
              <a:rPr lang="en-US" altLang="zh-CN" b="1" i="1" dirty="0">
                <a:solidFill>
                  <a:schemeClr val="tx2"/>
                </a:solidFill>
                <a:latin typeface="Times New Roman" pitchFamily="18" charset="0"/>
                <a:ea typeface="仿宋_GB2312" pitchFamily="49" charset="-122"/>
              </a:rPr>
              <a:t>b d a e c</a:t>
            </a:r>
            <a:r>
              <a:rPr lang="en-US" altLang="zh-CN" b="1" dirty="0">
                <a:latin typeface="Times New Roman" pitchFamily="18" charset="0"/>
                <a:ea typeface="仿宋_GB2312" pitchFamily="49" charset="-122"/>
              </a:rPr>
              <a:t>  </a:t>
            </a:r>
            <a:r>
              <a:rPr lang="zh-CN" altLang="en-US" b="1" dirty="0">
                <a:latin typeface="Times New Roman" pitchFamily="18" charset="0"/>
                <a:ea typeface="仿宋_GB2312" pitchFamily="49" charset="-122"/>
              </a:rPr>
              <a:t>特点是</a:t>
            </a:r>
            <a:r>
              <a:rPr lang="zh-CN" altLang="en-US" b="1" dirty="0" smtClean="0">
                <a:latin typeface="Times New Roman" pitchFamily="18" charset="0"/>
                <a:ea typeface="仿宋_GB2312" pitchFamily="49" charset="-122"/>
              </a:rPr>
              <a:t>树根 </a:t>
            </a:r>
            <a:r>
              <a:rPr lang="en-US" altLang="zh-CN" b="1" i="1" dirty="0">
                <a:solidFill>
                  <a:schemeClr val="tx2"/>
                </a:solidFill>
                <a:latin typeface="Times New Roman" pitchFamily="18" charset="0"/>
                <a:ea typeface="仿宋_GB2312" pitchFamily="49" charset="-122"/>
              </a:rPr>
              <a:t>a</a:t>
            </a:r>
            <a:r>
              <a:rPr lang="en-US" altLang="zh-CN" b="1" dirty="0">
                <a:latin typeface="Times New Roman" pitchFamily="18" charset="0"/>
                <a:ea typeface="仿宋_GB2312" pitchFamily="49" charset="-122"/>
              </a:rPr>
              <a:t> </a:t>
            </a:r>
            <a:r>
              <a:rPr lang="zh-CN" altLang="en-US" b="1" dirty="0">
                <a:latin typeface="Times New Roman" pitchFamily="18" charset="0"/>
                <a:ea typeface="仿宋_GB2312" pitchFamily="49" charset="-122"/>
              </a:rPr>
              <a:t>把整个中序分成两部分</a:t>
            </a:r>
            <a:r>
              <a:rPr lang="zh-CN" altLang="en-US" b="1" dirty="0" smtClean="0">
                <a:latin typeface="Times New Roman" pitchFamily="18" charset="0"/>
                <a:ea typeface="仿宋_GB2312" pitchFamily="49" charset="-122"/>
              </a:rPr>
              <a:t>，</a:t>
            </a:r>
            <a:r>
              <a:rPr lang="en-US" altLang="zh-CN" b="1" i="1" dirty="0" smtClean="0">
                <a:solidFill>
                  <a:schemeClr val="tx2"/>
                </a:solidFill>
                <a:latin typeface="Times New Roman" pitchFamily="18" charset="0"/>
                <a:ea typeface="仿宋_GB2312" pitchFamily="49" charset="-122"/>
              </a:rPr>
              <a:t>a </a:t>
            </a:r>
            <a:r>
              <a:rPr lang="zh-CN" altLang="en-US" b="1" dirty="0">
                <a:latin typeface="Times New Roman" pitchFamily="18" charset="0"/>
                <a:ea typeface="仿宋_GB2312" pitchFamily="49" charset="-122"/>
              </a:rPr>
              <a:t>左侧子序列是根的</a:t>
            </a:r>
            <a:r>
              <a:rPr lang="zh-CN" altLang="en-US" b="1" dirty="0">
                <a:solidFill>
                  <a:schemeClr val="tx2"/>
                </a:solidFill>
                <a:latin typeface="Times New Roman" pitchFamily="18" charset="0"/>
                <a:ea typeface="仿宋_GB2312" pitchFamily="49" charset="-122"/>
              </a:rPr>
              <a:t>左子树</a:t>
            </a:r>
            <a:r>
              <a:rPr lang="zh-CN" altLang="en-US" b="1" dirty="0" smtClean="0">
                <a:latin typeface="Times New Roman" pitchFamily="18" charset="0"/>
                <a:ea typeface="仿宋_GB2312" pitchFamily="49" charset="-122"/>
              </a:rPr>
              <a:t>上的</a:t>
            </a:r>
            <a:r>
              <a:rPr lang="zh-CN" altLang="en-US" b="1" dirty="0">
                <a:latin typeface="Times New Roman" pitchFamily="18" charset="0"/>
                <a:ea typeface="仿宋_GB2312" pitchFamily="49" charset="-122"/>
              </a:rPr>
              <a:t>结点数据，右侧子序列是</a:t>
            </a:r>
            <a:r>
              <a:rPr lang="zh-CN" altLang="en-US" b="1" dirty="0" smtClean="0">
                <a:latin typeface="Times New Roman" pitchFamily="18" charset="0"/>
                <a:ea typeface="仿宋_GB2312" pitchFamily="49" charset="-122"/>
              </a:rPr>
              <a:t>根的</a:t>
            </a:r>
            <a:r>
              <a:rPr lang="zh-CN" altLang="en-US" b="1" dirty="0">
                <a:latin typeface="Times New Roman" pitchFamily="18" charset="0"/>
                <a:ea typeface="仿宋_GB2312" pitchFamily="49" charset="-122"/>
              </a:rPr>
              <a:t>右子树上的结点数据。</a:t>
            </a:r>
          </a:p>
        </p:txBody>
      </p:sp>
      <p:grpSp>
        <p:nvGrpSpPr>
          <p:cNvPr id="4" name="Group 4"/>
          <p:cNvGrpSpPr>
            <a:grpSpLocks/>
          </p:cNvGrpSpPr>
          <p:nvPr/>
        </p:nvGrpSpPr>
        <p:grpSpPr bwMode="auto">
          <a:xfrm>
            <a:off x="6091775" y="1952836"/>
            <a:ext cx="2160587" cy="2378075"/>
            <a:chOff x="430" y="1002"/>
            <a:chExt cx="1361" cy="1498"/>
          </a:xfrm>
        </p:grpSpPr>
        <p:sp>
          <p:nvSpPr>
            <p:cNvPr id="5" name="Line 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0"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5" name="Text Box 1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6" name="Text Box 1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 name="Text Box 1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8" name="Text Box 1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19" name="Line 1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167703889"/>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idx="1"/>
          </p:nvPr>
        </p:nvSpPr>
        <p:spPr>
          <a:xfrm>
            <a:off x="0" y="381000"/>
            <a:ext cx="9144000" cy="6477000"/>
          </a:xfrm>
        </p:spPr>
        <p:txBody>
          <a:bodyPr/>
          <a:lstStyle/>
          <a:p>
            <a:r>
              <a:rPr lang="zh-CN" altLang="en-US" sz="2800" dirty="0"/>
              <a:t>思考：若已知后序序列和中序序列是否可以唯一确定一棵二叉树？</a:t>
            </a:r>
          </a:p>
          <a:p>
            <a:r>
              <a:rPr lang="zh-CN" altLang="en-US" sz="2800" dirty="0"/>
              <a:t>可以！</a:t>
            </a:r>
          </a:p>
          <a:p>
            <a:r>
              <a:rPr kumimoji="1" lang="zh-CN" altLang="en-US" sz="2800" dirty="0">
                <a:solidFill>
                  <a:srgbClr val="7030A0"/>
                </a:solidFill>
                <a:effectLst/>
              </a:rPr>
              <a:t>例：</a:t>
            </a:r>
            <a:r>
              <a:rPr kumimoji="1" lang="zh-CN" altLang="en-US" sz="2800" dirty="0">
                <a:effectLst/>
              </a:rPr>
              <a:t>已知一棵二叉树的</a:t>
            </a:r>
            <a:r>
              <a:rPr kumimoji="1" lang="zh-CN" altLang="en-US" sz="2800" dirty="0">
                <a:solidFill>
                  <a:srgbClr val="0070C0"/>
                </a:solidFill>
                <a:effectLst/>
              </a:rPr>
              <a:t>中序序列和后序序列</a:t>
            </a:r>
            <a:r>
              <a:rPr kumimoji="1" lang="zh-CN" altLang="en-US" sz="2800" dirty="0">
                <a:effectLst/>
              </a:rPr>
              <a:t>分别是</a:t>
            </a:r>
            <a:r>
              <a:rPr kumimoji="1" lang="en-US" altLang="zh-CN" sz="2800" dirty="0">
                <a:solidFill>
                  <a:srgbClr val="7030A0"/>
                </a:solidFill>
                <a:effectLst/>
              </a:rPr>
              <a:t>BDCEAFHG </a:t>
            </a:r>
            <a:r>
              <a:rPr kumimoji="1" lang="zh-CN" altLang="en-US" sz="2800" dirty="0">
                <a:solidFill>
                  <a:srgbClr val="7030A0"/>
                </a:solidFill>
                <a:effectLst/>
              </a:rPr>
              <a:t>和 </a:t>
            </a:r>
            <a:r>
              <a:rPr kumimoji="1" lang="en-US" altLang="zh-CN" sz="2800" dirty="0">
                <a:solidFill>
                  <a:srgbClr val="7030A0"/>
                </a:solidFill>
                <a:effectLst/>
              </a:rPr>
              <a:t>DECBHGFA</a:t>
            </a:r>
            <a:r>
              <a:rPr kumimoji="1" lang="zh-CN" altLang="en-US" sz="2800" dirty="0">
                <a:effectLst/>
              </a:rPr>
              <a:t>，请画出这棵二叉树。</a:t>
            </a:r>
          </a:p>
          <a:p>
            <a:r>
              <a:rPr kumimoji="1" lang="zh-CN" altLang="en-US" sz="2800" dirty="0">
                <a:solidFill>
                  <a:srgbClr val="7030A0"/>
                </a:solidFill>
                <a:effectLst/>
              </a:rPr>
              <a:t>分析：</a:t>
            </a:r>
          </a:p>
          <a:p>
            <a:r>
              <a:rPr kumimoji="1" lang="zh-CN" altLang="en-US" sz="2800" dirty="0">
                <a:effectLst/>
              </a:rPr>
              <a:t>①由后序遍历特征，根结点必在后序序列尾部</a:t>
            </a:r>
            <a:r>
              <a:rPr kumimoji="1" lang="zh-CN" altLang="en-US" sz="2800" dirty="0">
                <a:solidFill>
                  <a:srgbClr val="FF0000"/>
                </a:solidFill>
                <a:effectLst/>
              </a:rPr>
              <a:t>（即</a:t>
            </a:r>
            <a:r>
              <a:rPr kumimoji="1" lang="en-US" altLang="zh-CN" sz="2800" dirty="0">
                <a:solidFill>
                  <a:srgbClr val="FF0000"/>
                </a:solidFill>
                <a:effectLst/>
              </a:rPr>
              <a:t>A</a:t>
            </a:r>
            <a:r>
              <a:rPr kumimoji="1" lang="zh-CN" altLang="en-US" sz="2800" dirty="0">
                <a:solidFill>
                  <a:srgbClr val="FF0000"/>
                </a:solidFill>
                <a:effectLst/>
              </a:rPr>
              <a:t>）</a:t>
            </a:r>
            <a:r>
              <a:rPr kumimoji="1" lang="zh-CN" altLang="en-US" sz="2800" dirty="0">
                <a:effectLst/>
              </a:rPr>
              <a:t>；</a:t>
            </a:r>
          </a:p>
          <a:p>
            <a:r>
              <a:rPr kumimoji="1" lang="zh-CN" altLang="en-US" sz="2800" dirty="0">
                <a:effectLst/>
              </a:rPr>
              <a:t>②由中序遍历特征，根结点必在其中间，而且其左部必全部是左子树子孙</a:t>
            </a:r>
            <a:r>
              <a:rPr kumimoji="1" lang="zh-CN" altLang="en-US" sz="2800" dirty="0">
                <a:solidFill>
                  <a:srgbClr val="FF0000"/>
                </a:solidFill>
                <a:effectLst/>
              </a:rPr>
              <a:t>（即</a:t>
            </a:r>
            <a:r>
              <a:rPr kumimoji="1" lang="en-US" altLang="zh-CN" sz="2800" dirty="0">
                <a:solidFill>
                  <a:srgbClr val="FF0000"/>
                </a:solidFill>
                <a:effectLst/>
              </a:rPr>
              <a:t>BDCE</a:t>
            </a:r>
            <a:r>
              <a:rPr kumimoji="1" lang="zh-CN" altLang="en-US" sz="2800" dirty="0">
                <a:solidFill>
                  <a:srgbClr val="FF0000"/>
                </a:solidFill>
                <a:effectLst/>
              </a:rPr>
              <a:t>），</a:t>
            </a:r>
            <a:r>
              <a:rPr kumimoji="1" lang="zh-CN" altLang="en-US" sz="2800" dirty="0">
                <a:effectLst/>
              </a:rPr>
              <a:t>其右部必全部是右子树子孙</a:t>
            </a:r>
            <a:r>
              <a:rPr kumimoji="1" lang="zh-CN" altLang="en-US" sz="2800" dirty="0">
                <a:solidFill>
                  <a:srgbClr val="FF0000"/>
                </a:solidFill>
                <a:effectLst/>
              </a:rPr>
              <a:t>（即</a:t>
            </a:r>
            <a:r>
              <a:rPr kumimoji="1" lang="en-US" altLang="zh-CN" sz="2800" dirty="0">
                <a:solidFill>
                  <a:srgbClr val="FF0000"/>
                </a:solidFill>
                <a:effectLst/>
              </a:rPr>
              <a:t>FHG</a:t>
            </a:r>
            <a:r>
              <a:rPr kumimoji="1" lang="zh-CN" altLang="en-US" sz="2800" dirty="0">
                <a:solidFill>
                  <a:srgbClr val="FF0000"/>
                </a:solidFill>
                <a:effectLst/>
              </a:rPr>
              <a:t>）；</a:t>
            </a:r>
          </a:p>
          <a:p>
            <a:r>
              <a:rPr kumimoji="1" lang="zh-CN" altLang="en-US" sz="2800" dirty="0">
                <a:effectLst/>
              </a:rPr>
              <a:t>③继而，根据后序中的</a:t>
            </a:r>
            <a:r>
              <a:rPr kumimoji="1" lang="en-US" altLang="zh-CN" sz="2800" u="sng" dirty="0">
                <a:effectLst/>
              </a:rPr>
              <a:t>DECB</a:t>
            </a:r>
            <a:r>
              <a:rPr kumimoji="1" lang="zh-CN" altLang="en-US" sz="2800" dirty="0">
                <a:effectLst/>
              </a:rPr>
              <a:t>子树可确定</a:t>
            </a:r>
            <a:r>
              <a:rPr kumimoji="1" lang="en-US" altLang="zh-CN" sz="2800" dirty="0">
                <a:effectLst/>
              </a:rPr>
              <a:t>B</a:t>
            </a:r>
            <a:r>
              <a:rPr kumimoji="1" lang="zh-CN" altLang="en-US" sz="2800" dirty="0">
                <a:effectLst/>
              </a:rPr>
              <a:t>为</a:t>
            </a:r>
            <a:r>
              <a:rPr kumimoji="1" lang="en-US" altLang="zh-CN" sz="2800" dirty="0">
                <a:effectLst/>
              </a:rPr>
              <a:t>A</a:t>
            </a:r>
            <a:r>
              <a:rPr kumimoji="1" lang="zh-CN" altLang="en-US" sz="2800" dirty="0">
                <a:effectLst/>
              </a:rPr>
              <a:t>的左孩子，根据</a:t>
            </a:r>
            <a:r>
              <a:rPr kumimoji="1" lang="en-US" altLang="zh-CN" sz="2800" u="sng" dirty="0">
                <a:effectLst/>
              </a:rPr>
              <a:t>HGF</a:t>
            </a:r>
            <a:r>
              <a:rPr kumimoji="1" lang="zh-CN" altLang="en-US" sz="2800" dirty="0">
                <a:effectLst/>
              </a:rPr>
              <a:t>子串可确定</a:t>
            </a:r>
            <a:r>
              <a:rPr kumimoji="1" lang="en-US" altLang="zh-CN" sz="2800" dirty="0">
                <a:effectLst/>
              </a:rPr>
              <a:t>F</a:t>
            </a:r>
            <a:r>
              <a:rPr kumimoji="1" lang="zh-CN" altLang="en-US" sz="2800" dirty="0">
                <a:effectLst/>
              </a:rPr>
              <a:t>为</a:t>
            </a:r>
            <a:r>
              <a:rPr kumimoji="1" lang="en-US" altLang="zh-CN" sz="2800" dirty="0">
                <a:effectLst/>
              </a:rPr>
              <a:t>A</a:t>
            </a:r>
            <a:r>
              <a:rPr kumimoji="1" lang="zh-CN" altLang="en-US" sz="2800" dirty="0">
                <a:effectLst/>
              </a:rPr>
              <a:t>的右孩子；以此类推。</a:t>
            </a:r>
          </a:p>
        </p:txBody>
      </p:sp>
      <p:sp>
        <p:nvSpPr>
          <p:cNvPr id="4" name="灯片编号占位符 4"/>
          <p:cNvSpPr>
            <a:spLocks noGrp="1"/>
          </p:cNvSpPr>
          <p:nvPr>
            <p:ph type="sldNum" sz="quarter" idx="12"/>
          </p:nvPr>
        </p:nvSpPr>
        <p:spPr/>
        <p:txBody>
          <a:bodyPr/>
          <a:lstStyle/>
          <a:p>
            <a:fld id="{9EBFF3C0-1D52-451A-BA24-51291AD71630}" type="slidenum">
              <a:rPr lang="en-US" altLang="zh-CN">
                <a:solidFill>
                  <a:srgbClr val="FFFFFF"/>
                </a:solidFill>
              </a:rPr>
              <a:pPr/>
              <a:t>47</a:t>
            </a:fld>
            <a:endParaRPr lang="en-US" altLang="zh-CN">
              <a:solidFill>
                <a:srgbClr val="FFFFFF"/>
              </a:solidFill>
            </a:endParaRPr>
          </a:p>
        </p:txBody>
      </p:sp>
    </p:spTree>
    <p:extLst>
      <p:ext uri="{BB962C8B-B14F-4D97-AF65-F5344CB8AC3E}">
        <p14:creationId xmlns:p14="http://schemas.microsoft.com/office/powerpoint/2010/main" val="2955983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Scale>
                                      <p:cBhvr>
                                        <p:cTn id="7" dur="1000" decel="50000" fill="hold">
                                          <p:stCondLst>
                                            <p:cond delay="0"/>
                                          </p:stCondLst>
                                        </p:cTn>
                                        <p:tgtEl>
                                          <p:spTgt spid="23449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34499">
                                            <p:txEl>
                                              <p:pRg st="0" end="0"/>
                                            </p:txEl>
                                          </p:spTgt>
                                        </p:tgtEl>
                                        <p:attrNameLst>
                                          <p:attrName>ppt_x</p:attrName>
                                          <p:attrName>ppt_y</p:attrName>
                                        </p:attrNameLst>
                                      </p:cBhvr>
                                    </p:animMotion>
                                    <p:animEffect transition="in" filter="fade">
                                      <p:cBhvr>
                                        <p:cTn id="9" dur="1000"/>
                                        <p:tgtEl>
                                          <p:spTgt spid="2344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234499">
                                            <p:txEl>
                                              <p:pRg st="1" end="1"/>
                                            </p:txEl>
                                          </p:spTgt>
                                        </p:tgtEl>
                                        <p:attrNameLst>
                                          <p:attrName>style.visibility</p:attrName>
                                        </p:attrNameLst>
                                      </p:cBhvr>
                                      <p:to>
                                        <p:strVal val="visible"/>
                                      </p:to>
                                    </p:set>
                                    <p:animScale>
                                      <p:cBhvr>
                                        <p:cTn id="14" dur="1000" decel="50000" fill="hold">
                                          <p:stCondLst>
                                            <p:cond delay="0"/>
                                          </p:stCondLst>
                                        </p:cTn>
                                        <p:tgtEl>
                                          <p:spTgt spid="23449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34499">
                                            <p:txEl>
                                              <p:pRg st="1" end="1"/>
                                            </p:txEl>
                                          </p:spTgt>
                                        </p:tgtEl>
                                        <p:attrNameLst>
                                          <p:attrName>ppt_x</p:attrName>
                                          <p:attrName>ppt_y</p:attrName>
                                        </p:attrNameLst>
                                      </p:cBhvr>
                                    </p:animMotion>
                                    <p:animEffect transition="in" filter="fade">
                                      <p:cBhvr>
                                        <p:cTn id="16" dur="1000"/>
                                        <p:tgtEl>
                                          <p:spTgt spid="2344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234499">
                                            <p:txEl>
                                              <p:pRg st="2" end="2"/>
                                            </p:txEl>
                                          </p:spTgt>
                                        </p:tgtEl>
                                        <p:attrNameLst>
                                          <p:attrName>style.visibility</p:attrName>
                                        </p:attrNameLst>
                                      </p:cBhvr>
                                      <p:to>
                                        <p:strVal val="visible"/>
                                      </p:to>
                                    </p:set>
                                    <p:animScale>
                                      <p:cBhvr>
                                        <p:cTn id="21" dur="1000" decel="50000" fill="hold">
                                          <p:stCondLst>
                                            <p:cond delay="0"/>
                                          </p:stCondLst>
                                        </p:cTn>
                                        <p:tgtEl>
                                          <p:spTgt spid="23449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234499">
                                            <p:txEl>
                                              <p:pRg st="2" end="2"/>
                                            </p:txEl>
                                          </p:spTgt>
                                        </p:tgtEl>
                                        <p:attrNameLst>
                                          <p:attrName>ppt_x</p:attrName>
                                          <p:attrName>ppt_y</p:attrName>
                                        </p:attrNameLst>
                                      </p:cBhvr>
                                    </p:animMotion>
                                    <p:animEffect transition="in" filter="fade">
                                      <p:cBhvr>
                                        <p:cTn id="23" dur="1000"/>
                                        <p:tgtEl>
                                          <p:spTgt spid="23449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234499">
                                            <p:txEl>
                                              <p:pRg st="3" end="3"/>
                                            </p:txEl>
                                          </p:spTgt>
                                        </p:tgtEl>
                                        <p:attrNameLst>
                                          <p:attrName>style.visibility</p:attrName>
                                        </p:attrNameLst>
                                      </p:cBhvr>
                                      <p:to>
                                        <p:strVal val="visible"/>
                                      </p:to>
                                    </p:set>
                                    <p:animScale>
                                      <p:cBhvr>
                                        <p:cTn id="28" dur="1000" decel="50000" fill="hold">
                                          <p:stCondLst>
                                            <p:cond delay="0"/>
                                          </p:stCondLst>
                                        </p:cTn>
                                        <p:tgtEl>
                                          <p:spTgt spid="234499">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234499">
                                            <p:txEl>
                                              <p:pRg st="3" end="3"/>
                                            </p:txEl>
                                          </p:spTgt>
                                        </p:tgtEl>
                                        <p:attrNameLst>
                                          <p:attrName>ppt_x</p:attrName>
                                          <p:attrName>ppt_y</p:attrName>
                                        </p:attrNameLst>
                                      </p:cBhvr>
                                    </p:animMotion>
                                    <p:animEffect transition="in" filter="fade">
                                      <p:cBhvr>
                                        <p:cTn id="30" dur="1000"/>
                                        <p:tgtEl>
                                          <p:spTgt spid="23449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234499">
                                            <p:txEl>
                                              <p:pRg st="4" end="4"/>
                                            </p:txEl>
                                          </p:spTgt>
                                        </p:tgtEl>
                                        <p:attrNameLst>
                                          <p:attrName>style.visibility</p:attrName>
                                        </p:attrNameLst>
                                      </p:cBhvr>
                                      <p:to>
                                        <p:strVal val="visible"/>
                                      </p:to>
                                    </p:set>
                                    <p:animScale>
                                      <p:cBhvr>
                                        <p:cTn id="35" dur="1000" decel="50000" fill="hold">
                                          <p:stCondLst>
                                            <p:cond delay="0"/>
                                          </p:stCondLst>
                                        </p:cTn>
                                        <p:tgtEl>
                                          <p:spTgt spid="234499">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234499">
                                            <p:txEl>
                                              <p:pRg st="4" end="4"/>
                                            </p:txEl>
                                          </p:spTgt>
                                        </p:tgtEl>
                                        <p:attrNameLst>
                                          <p:attrName>ppt_x</p:attrName>
                                          <p:attrName>ppt_y</p:attrName>
                                        </p:attrNameLst>
                                      </p:cBhvr>
                                    </p:animMotion>
                                    <p:animEffect transition="in" filter="fade">
                                      <p:cBhvr>
                                        <p:cTn id="37" dur="1000"/>
                                        <p:tgtEl>
                                          <p:spTgt spid="23449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2" presetClass="entr" presetSubtype="0" fill="hold" grpId="0" nodeType="clickEffect">
                                  <p:stCondLst>
                                    <p:cond delay="0"/>
                                  </p:stCondLst>
                                  <p:childTnLst>
                                    <p:set>
                                      <p:cBhvr>
                                        <p:cTn id="41" dur="1" fill="hold">
                                          <p:stCondLst>
                                            <p:cond delay="0"/>
                                          </p:stCondLst>
                                        </p:cTn>
                                        <p:tgtEl>
                                          <p:spTgt spid="234499">
                                            <p:txEl>
                                              <p:pRg st="5" end="5"/>
                                            </p:txEl>
                                          </p:spTgt>
                                        </p:tgtEl>
                                        <p:attrNameLst>
                                          <p:attrName>style.visibility</p:attrName>
                                        </p:attrNameLst>
                                      </p:cBhvr>
                                      <p:to>
                                        <p:strVal val="visible"/>
                                      </p:to>
                                    </p:set>
                                    <p:animScale>
                                      <p:cBhvr>
                                        <p:cTn id="42" dur="1000" decel="50000" fill="hold">
                                          <p:stCondLst>
                                            <p:cond delay="0"/>
                                          </p:stCondLst>
                                        </p:cTn>
                                        <p:tgtEl>
                                          <p:spTgt spid="234499">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34499">
                                            <p:txEl>
                                              <p:pRg st="5" end="5"/>
                                            </p:txEl>
                                          </p:spTgt>
                                        </p:tgtEl>
                                        <p:attrNameLst>
                                          <p:attrName>ppt_x</p:attrName>
                                          <p:attrName>ppt_y</p:attrName>
                                        </p:attrNameLst>
                                      </p:cBhvr>
                                    </p:animMotion>
                                    <p:animEffect transition="in" filter="fade">
                                      <p:cBhvr>
                                        <p:cTn id="44" dur="1000"/>
                                        <p:tgtEl>
                                          <p:spTgt spid="234499">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2" presetClass="entr" presetSubtype="0" fill="hold" grpId="0" nodeType="clickEffect">
                                  <p:stCondLst>
                                    <p:cond delay="0"/>
                                  </p:stCondLst>
                                  <p:childTnLst>
                                    <p:set>
                                      <p:cBhvr>
                                        <p:cTn id="48" dur="1" fill="hold">
                                          <p:stCondLst>
                                            <p:cond delay="0"/>
                                          </p:stCondLst>
                                        </p:cTn>
                                        <p:tgtEl>
                                          <p:spTgt spid="234499">
                                            <p:txEl>
                                              <p:pRg st="6" end="6"/>
                                            </p:txEl>
                                          </p:spTgt>
                                        </p:tgtEl>
                                        <p:attrNameLst>
                                          <p:attrName>style.visibility</p:attrName>
                                        </p:attrNameLst>
                                      </p:cBhvr>
                                      <p:to>
                                        <p:strVal val="visible"/>
                                      </p:to>
                                    </p:set>
                                    <p:animScale>
                                      <p:cBhvr>
                                        <p:cTn id="49" dur="1000" decel="50000" fill="hold">
                                          <p:stCondLst>
                                            <p:cond delay="0"/>
                                          </p:stCondLst>
                                        </p:cTn>
                                        <p:tgtEl>
                                          <p:spTgt spid="234499">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34499">
                                            <p:txEl>
                                              <p:pRg st="6" end="6"/>
                                            </p:txEl>
                                          </p:spTgt>
                                        </p:tgtEl>
                                        <p:attrNameLst>
                                          <p:attrName>ppt_x</p:attrName>
                                          <p:attrName>ppt_y</p:attrName>
                                        </p:attrNameLst>
                                      </p:cBhvr>
                                    </p:animMotion>
                                    <p:animEffect transition="in" filter="fade">
                                      <p:cBhvr>
                                        <p:cTn id="51" dur="1000"/>
                                        <p:tgtEl>
                                          <p:spTgt spid="234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a:xfrm>
            <a:off x="698500" y="908050"/>
            <a:ext cx="7869238" cy="2628900"/>
          </a:xfrm>
        </p:spPr>
        <p:txBody>
          <a:bodyPr/>
          <a:lstStyle/>
          <a:p>
            <a:pPr>
              <a:buClr>
                <a:srgbClr val="800080"/>
              </a:buClr>
              <a:buSzPct val="50000"/>
            </a:pPr>
            <a:r>
              <a:rPr lang="zh-CN" altLang="en-US" sz="3000" b="1">
                <a:latin typeface="Times New Roman" pitchFamily="18" charset="0"/>
                <a:ea typeface="仿宋_GB2312" pitchFamily="49" charset="-122"/>
              </a:rPr>
              <a:t>由二叉树的前序序列和中序序列可唯一地确定一棵二叉树。</a:t>
            </a:r>
          </a:p>
          <a:p>
            <a:pPr>
              <a:buClr>
                <a:srgbClr val="800080"/>
              </a:buClr>
              <a:buSzPct val="50000"/>
            </a:pPr>
            <a:r>
              <a:rPr lang="zh-CN" altLang="en-US" sz="3000" b="1">
                <a:latin typeface="Times New Roman" pitchFamily="18" charset="0"/>
                <a:ea typeface="仿宋_GB2312" pitchFamily="49" charset="-122"/>
              </a:rPr>
              <a:t>例</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前序序列 </a:t>
            </a:r>
            <a:r>
              <a:rPr lang="en-US" altLang="zh-CN" sz="3000" b="1">
                <a:solidFill>
                  <a:schemeClr val="tx2"/>
                </a:solidFill>
                <a:latin typeface="Times New Roman" pitchFamily="18" charset="0"/>
                <a:ea typeface="仿宋_GB2312" pitchFamily="49" charset="-122"/>
              </a:rPr>
              <a:t>{ </a:t>
            </a:r>
            <a:r>
              <a:rPr lang="en-US" altLang="zh-CN" sz="3000" b="1" u="sng">
                <a:solidFill>
                  <a:schemeClr val="hlink"/>
                </a:solidFill>
                <a:latin typeface="Times New Roman" pitchFamily="18" charset="0"/>
                <a:ea typeface="仿宋_GB2312" pitchFamily="49" charset="-122"/>
              </a:rPr>
              <a:t>A</a:t>
            </a:r>
            <a:r>
              <a:rPr lang="en-US" altLang="zh-CN" sz="3000" b="1">
                <a:solidFill>
                  <a:schemeClr val="tx2"/>
                </a:solidFill>
                <a:latin typeface="Times New Roman" pitchFamily="18" charset="0"/>
                <a:ea typeface="仿宋_GB2312" pitchFamily="49" charset="-122"/>
              </a:rPr>
              <a:t> B H F D E C K G }</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和中序序列 </a:t>
            </a:r>
            <a:r>
              <a:rPr lang="en-US" altLang="zh-CN" sz="3000" b="1">
                <a:solidFill>
                  <a:schemeClr val="tx2"/>
                </a:solidFill>
                <a:latin typeface="Times New Roman" pitchFamily="18" charset="0"/>
                <a:ea typeface="仿宋_GB2312" pitchFamily="49" charset="-122"/>
              </a:rPr>
              <a:t>{ H B D F </a:t>
            </a:r>
            <a:r>
              <a:rPr lang="en-US" altLang="zh-CN" sz="3000" b="1" u="sng">
                <a:solidFill>
                  <a:schemeClr val="hlink"/>
                </a:solidFill>
                <a:latin typeface="Times New Roman" pitchFamily="18" charset="0"/>
                <a:ea typeface="仿宋_GB2312" pitchFamily="49" charset="-122"/>
              </a:rPr>
              <a:t>A</a:t>
            </a:r>
            <a:r>
              <a:rPr lang="en-US" altLang="zh-CN" sz="3000" b="1">
                <a:solidFill>
                  <a:schemeClr val="tx2"/>
                </a:solidFill>
                <a:latin typeface="Times New Roman" pitchFamily="18" charset="0"/>
                <a:ea typeface="仿宋_GB2312" pitchFamily="49" charset="-122"/>
              </a:rPr>
              <a:t> E K C G</a:t>
            </a:r>
            <a:r>
              <a:rPr lang="en-US" altLang="zh-CN" sz="3000" b="1">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构造二叉树过程如下：</a:t>
            </a:r>
          </a:p>
          <a:p>
            <a:endParaRPr lang="en-US" altLang="zh-CN" sz="3000">
              <a:latin typeface="Times New Roman" pitchFamily="18" charset="0"/>
            </a:endParaRPr>
          </a:p>
        </p:txBody>
      </p:sp>
      <p:sp>
        <p:nvSpPr>
          <p:cNvPr id="28" name="灯片编号占位符 4"/>
          <p:cNvSpPr>
            <a:spLocks noGrp="1"/>
          </p:cNvSpPr>
          <p:nvPr>
            <p:ph type="sldNum" sz="quarter" idx="12"/>
          </p:nvPr>
        </p:nvSpPr>
        <p:spPr/>
        <p:txBody>
          <a:bodyPr/>
          <a:lstStyle/>
          <a:p>
            <a:fld id="{3C7CD4EA-4672-438E-B1BC-C184603BC934}" type="slidenum">
              <a:rPr lang="en-US" altLang="zh-CN"/>
              <a:pPr/>
              <a:t>48</a:t>
            </a:fld>
            <a:endParaRPr lang="en-US" altLang="zh-CN"/>
          </a:p>
        </p:txBody>
      </p:sp>
      <p:grpSp>
        <p:nvGrpSpPr>
          <p:cNvPr id="363548" name="Group 28"/>
          <p:cNvGrpSpPr>
            <a:grpSpLocks/>
          </p:cNvGrpSpPr>
          <p:nvPr/>
        </p:nvGrpSpPr>
        <p:grpSpPr bwMode="auto">
          <a:xfrm>
            <a:off x="1096963" y="3716338"/>
            <a:ext cx="2970212" cy="1371600"/>
            <a:chOff x="521" y="2352"/>
            <a:chExt cx="1871" cy="864"/>
          </a:xfrm>
        </p:grpSpPr>
        <p:sp>
          <p:nvSpPr>
            <p:cNvPr id="363528" name="Line 8"/>
            <p:cNvSpPr>
              <a:spLocks noChangeShapeType="1"/>
            </p:cNvSpPr>
            <p:nvPr/>
          </p:nvSpPr>
          <p:spPr bwMode="auto">
            <a:xfrm>
              <a:off x="1536" y="2640"/>
              <a:ext cx="255" cy="29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9" name="Line 9"/>
            <p:cNvSpPr>
              <a:spLocks noChangeShapeType="1"/>
            </p:cNvSpPr>
            <p:nvPr/>
          </p:nvSpPr>
          <p:spPr bwMode="auto">
            <a:xfrm flipH="1">
              <a:off x="10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2" name="Oval 12"/>
            <p:cNvSpPr>
              <a:spLocks noChangeArrowheads="1"/>
            </p:cNvSpPr>
            <p:nvPr/>
          </p:nvSpPr>
          <p:spPr bwMode="auto">
            <a:xfrm>
              <a:off x="1296" y="2409"/>
              <a:ext cx="288" cy="279"/>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3" name="Oval 13"/>
            <p:cNvSpPr>
              <a:spLocks noChangeArrowheads="1"/>
            </p:cNvSpPr>
            <p:nvPr/>
          </p:nvSpPr>
          <p:spPr bwMode="auto">
            <a:xfrm>
              <a:off x="521" y="2832"/>
              <a:ext cx="816"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4" name="Oval 14"/>
            <p:cNvSpPr>
              <a:spLocks noChangeArrowheads="1"/>
            </p:cNvSpPr>
            <p:nvPr/>
          </p:nvSpPr>
          <p:spPr bwMode="auto">
            <a:xfrm>
              <a:off x="1519" y="2832"/>
              <a:ext cx="873"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5" name="Text Box 15"/>
            <p:cNvSpPr txBox="1">
              <a:spLocks noChangeArrowheads="1"/>
            </p:cNvSpPr>
            <p:nvPr/>
          </p:nvSpPr>
          <p:spPr bwMode="auto">
            <a:xfrm>
              <a:off x="577" y="2854"/>
              <a:ext cx="73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HBDF</a:t>
              </a:r>
              <a:endParaRPr kumimoji="1" lang="en-US" altLang="zh-CN" sz="2400">
                <a:latin typeface="Times New Roman" pitchFamily="18" charset="0"/>
              </a:endParaRPr>
            </a:p>
          </p:txBody>
        </p:sp>
        <p:sp>
          <p:nvSpPr>
            <p:cNvPr id="363536" name="Text Box 16"/>
            <p:cNvSpPr txBox="1">
              <a:spLocks noChangeArrowheads="1"/>
            </p:cNvSpPr>
            <p:nvPr/>
          </p:nvSpPr>
          <p:spPr bwMode="auto">
            <a:xfrm>
              <a:off x="1583" y="2840"/>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3537" name="Text Box 17"/>
            <p:cNvSpPr txBox="1">
              <a:spLocks noChangeArrowheads="1"/>
            </p:cNvSpPr>
            <p:nvPr/>
          </p:nvSpPr>
          <p:spPr bwMode="auto">
            <a:xfrm>
              <a:off x="13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grpSp>
      <p:grpSp>
        <p:nvGrpSpPr>
          <p:cNvPr id="363549" name="Group 29"/>
          <p:cNvGrpSpPr>
            <a:grpSpLocks/>
          </p:cNvGrpSpPr>
          <p:nvPr/>
        </p:nvGrpSpPr>
        <p:grpSpPr bwMode="auto">
          <a:xfrm>
            <a:off x="4705350" y="3752850"/>
            <a:ext cx="2819400" cy="2057400"/>
            <a:chOff x="2928" y="2352"/>
            <a:chExt cx="1776" cy="1296"/>
          </a:xfrm>
        </p:grpSpPr>
        <p:sp>
          <p:nvSpPr>
            <p:cNvPr id="363524" name="Line 4"/>
            <p:cNvSpPr>
              <a:spLocks noChangeShapeType="1"/>
            </p:cNvSpPr>
            <p:nvPr/>
          </p:nvSpPr>
          <p:spPr bwMode="auto">
            <a:xfrm>
              <a:off x="3504" y="3120"/>
              <a:ext cx="96"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5" name="Line 5"/>
            <p:cNvSpPr>
              <a:spLocks noChangeShapeType="1"/>
            </p:cNvSpPr>
            <p:nvPr/>
          </p:nvSpPr>
          <p:spPr bwMode="auto">
            <a:xfrm flipH="1">
              <a:off x="3120" y="312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6" name="Line 6"/>
            <p:cNvSpPr>
              <a:spLocks noChangeShapeType="1"/>
            </p:cNvSpPr>
            <p:nvPr/>
          </p:nvSpPr>
          <p:spPr bwMode="auto">
            <a:xfrm flipH="1">
              <a:off x="34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7" name="Line 7"/>
            <p:cNvSpPr>
              <a:spLocks noChangeShapeType="1"/>
            </p:cNvSpPr>
            <p:nvPr/>
          </p:nvSpPr>
          <p:spPr bwMode="auto">
            <a:xfrm>
              <a:off x="393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8" name="Oval 18"/>
            <p:cNvSpPr>
              <a:spLocks noChangeArrowheads="1"/>
            </p:cNvSpPr>
            <p:nvPr/>
          </p:nvSpPr>
          <p:spPr bwMode="auto">
            <a:xfrm>
              <a:off x="3696" y="24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9" name="Oval 19"/>
            <p:cNvSpPr>
              <a:spLocks noChangeArrowheads="1"/>
            </p:cNvSpPr>
            <p:nvPr/>
          </p:nvSpPr>
          <p:spPr bwMode="auto">
            <a:xfrm>
              <a:off x="3840" y="283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0" name="Text Box 20"/>
            <p:cNvSpPr txBox="1">
              <a:spLocks noChangeArrowheads="1"/>
            </p:cNvSpPr>
            <p:nvPr/>
          </p:nvSpPr>
          <p:spPr bwMode="auto">
            <a:xfrm>
              <a:off x="3881" y="284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3541" name="Text Box 21"/>
            <p:cNvSpPr txBox="1">
              <a:spLocks noChangeArrowheads="1"/>
            </p:cNvSpPr>
            <p:nvPr/>
          </p:nvSpPr>
          <p:spPr bwMode="auto">
            <a:xfrm>
              <a:off x="37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3542" name="Oval 22"/>
            <p:cNvSpPr>
              <a:spLocks noChangeArrowheads="1"/>
            </p:cNvSpPr>
            <p:nvPr/>
          </p:nvSpPr>
          <p:spPr bwMode="auto">
            <a:xfrm>
              <a:off x="3264" y="288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3" name="Text Box 23"/>
            <p:cNvSpPr txBox="1">
              <a:spLocks noChangeArrowheads="1"/>
            </p:cNvSpPr>
            <p:nvPr/>
          </p:nvSpPr>
          <p:spPr bwMode="auto">
            <a:xfrm>
              <a:off x="3280" y="284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3544" name="Oval 24"/>
            <p:cNvSpPr>
              <a:spLocks noChangeArrowheads="1"/>
            </p:cNvSpPr>
            <p:nvPr/>
          </p:nvSpPr>
          <p:spPr bwMode="auto">
            <a:xfrm>
              <a:off x="2928" y="33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5" name="Text Box 25"/>
            <p:cNvSpPr txBox="1">
              <a:spLocks noChangeArrowheads="1"/>
            </p:cNvSpPr>
            <p:nvPr/>
          </p:nvSpPr>
          <p:spPr bwMode="auto">
            <a:xfrm>
              <a:off x="2932" y="332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3546" name="Oval 26"/>
            <p:cNvSpPr>
              <a:spLocks noChangeArrowheads="1"/>
            </p:cNvSpPr>
            <p:nvPr/>
          </p:nvSpPr>
          <p:spPr bwMode="auto">
            <a:xfrm>
              <a:off x="3402" y="3351"/>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7" name="Text Box 27"/>
            <p:cNvSpPr txBox="1">
              <a:spLocks noChangeArrowheads="1"/>
            </p:cNvSpPr>
            <p:nvPr/>
          </p:nvSpPr>
          <p:spPr bwMode="auto">
            <a:xfrm>
              <a:off x="3406" y="3321"/>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DF</a:t>
              </a:r>
              <a:endParaRPr kumimoji="1" lang="en-US" altLang="zh-CN" sz="2400">
                <a:latin typeface="Times New Roman" pitchFamily="18" charset="0"/>
              </a:endParaRPr>
            </a:p>
          </p:txBody>
        </p:sp>
      </p:grpSp>
    </p:spTree>
    <p:extLst>
      <p:ext uri="{BB962C8B-B14F-4D97-AF65-F5344CB8AC3E}">
        <p14:creationId xmlns:p14="http://schemas.microsoft.com/office/powerpoint/2010/main" val="3677044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8" name="Rectangle 10"/>
          <p:cNvSpPr>
            <a:spLocks noGrp="1" noChangeArrowheads="1"/>
          </p:cNvSpPr>
          <p:nvPr>
            <p:ph type="title"/>
          </p:nvPr>
        </p:nvSpPr>
        <p:spPr>
          <a:xfrm>
            <a:off x="2663825" y="476250"/>
            <a:ext cx="3600450" cy="828675"/>
          </a:xfrm>
        </p:spPr>
        <p:txBody>
          <a:bodyPr/>
          <a:lstStyle/>
          <a:p>
            <a:pPr algn="ctr"/>
            <a:r>
              <a:rPr lang="zh-CN" altLang="en-US" sz="4000" b="1">
                <a:solidFill>
                  <a:srgbClr val="CC3300"/>
                </a:solidFill>
                <a:ea typeface="华文新魏" pitchFamily="2" charset="-122"/>
              </a:rPr>
              <a:t>树与森林</a:t>
            </a:r>
            <a:endParaRPr lang="zh-CN" altLang="en-US" sz="5400">
              <a:ea typeface="华文新魏" pitchFamily="2" charset="-122"/>
            </a:endParaRPr>
          </a:p>
        </p:txBody>
      </p:sp>
      <p:sp>
        <p:nvSpPr>
          <p:cNvPr id="61" name="灯片编号占位符 4"/>
          <p:cNvSpPr>
            <a:spLocks noGrp="1"/>
          </p:cNvSpPr>
          <p:nvPr>
            <p:ph type="sldNum" sz="quarter" idx="12"/>
          </p:nvPr>
        </p:nvSpPr>
        <p:spPr/>
        <p:txBody>
          <a:bodyPr/>
          <a:lstStyle/>
          <a:p>
            <a:fld id="{AFEB2B82-A3E7-4DFD-84A2-22407ADA0495}" type="slidenum">
              <a:rPr lang="en-US" altLang="zh-CN"/>
              <a:pPr/>
              <a:t>49</a:t>
            </a:fld>
            <a:endParaRPr lang="en-US" altLang="zh-CN"/>
          </a:p>
        </p:txBody>
      </p:sp>
      <p:sp>
        <p:nvSpPr>
          <p:cNvPr id="247816" name="Text Box 8"/>
          <p:cNvSpPr txBox="1">
            <a:spLocks noChangeArrowheads="1"/>
          </p:cNvSpPr>
          <p:nvPr/>
        </p:nvSpPr>
        <p:spPr bwMode="auto">
          <a:xfrm>
            <a:off x="1476375" y="1382713"/>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chemeClr val="tx2"/>
                </a:solidFill>
                <a:latin typeface="华文新魏" pitchFamily="2" charset="-122"/>
                <a:ea typeface="华文新魏" pitchFamily="2" charset="-122"/>
              </a:rPr>
              <a:t>树的存储表示</a:t>
            </a:r>
            <a:endParaRPr kumimoji="1" lang="zh-CN" altLang="en-US" sz="3200" b="1">
              <a:solidFill>
                <a:schemeClr val="tx2"/>
              </a:solidFill>
              <a:latin typeface="华文新魏" pitchFamily="2" charset="-122"/>
              <a:ea typeface="华文新魏" pitchFamily="2" charset="-122"/>
            </a:endParaRPr>
          </a:p>
        </p:txBody>
      </p:sp>
      <p:sp>
        <p:nvSpPr>
          <p:cNvPr id="247817" name="Text Box 9"/>
          <p:cNvSpPr txBox="1">
            <a:spLocks noChangeArrowheads="1"/>
          </p:cNvSpPr>
          <p:nvPr/>
        </p:nvSpPr>
        <p:spPr bwMode="auto">
          <a:xfrm>
            <a:off x="539750" y="5472113"/>
            <a:ext cx="8001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000" b="1">
                <a:solidFill>
                  <a:schemeClr val="tx2"/>
                </a:solidFill>
                <a:latin typeface="Times New Roman" pitchFamily="18" charset="0"/>
                <a:ea typeface="仿宋_GB2312" pitchFamily="49" charset="-122"/>
              </a:rPr>
              <a:t>A(B(E, F), C, D(G))</a:t>
            </a:r>
            <a:r>
              <a:rPr kumimoji="1" lang="en-US" altLang="zh-CN" sz="3000" b="1">
                <a:effectLst>
                  <a:outerShdw blurRad="38100" dist="38100" dir="2700000" algn="tl">
                    <a:srgbClr val="C0C0C0"/>
                  </a:outerShdw>
                </a:effectLst>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结点的</a:t>
            </a:r>
            <a:r>
              <a:rPr kumimoji="1" lang="en-US" altLang="zh-CN" sz="3000" b="1">
                <a:latin typeface="Times New Roman" pitchFamily="18" charset="0"/>
                <a:ea typeface="仿宋_GB2312" pitchFamily="49" charset="-122"/>
              </a:rPr>
              <a:t>utype</a:t>
            </a:r>
            <a:r>
              <a:rPr kumimoji="1" lang="zh-CN" altLang="en-US" sz="3000" b="1">
                <a:latin typeface="Times New Roman" pitchFamily="18" charset="0"/>
                <a:ea typeface="仿宋_GB2312" pitchFamily="49" charset="-122"/>
              </a:rPr>
              <a:t>域没有画出</a:t>
            </a:r>
          </a:p>
        </p:txBody>
      </p:sp>
      <p:grpSp>
        <p:nvGrpSpPr>
          <p:cNvPr id="247868" name="Group 60"/>
          <p:cNvGrpSpPr>
            <a:grpSpLocks/>
          </p:cNvGrpSpPr>
          <p:nvPr/>
        </p:nvGrpSpPr>
        <p:grpSpPr bwMode="auto">
          <a:xfrm>
            <a:off x="812800" y="2960688"/>
            <a:ext cx="7467600" cy="2271712"/>
            <a:chOff x="512" y="1865"/>
            <a:chExt cx="4704" cy="1431"/>
          </a:xfrm>
        </p:grpSpPr>
        <p:sp>
          <p:nvSpPr>
            <p:cNvPr id="247810" name="Line 2"/>
            <p:cNvSpPr>
              <a:spLocks noChangeShapeType="1"/>
            </p:cNvSpPr>
            <p:nvPr/>
          </p:nvSpPr>
          <p:spPr bwMode="auto">
            <a:xfrm>
              <a:off x="1712" y="2691"/>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1" name="Line 3"/>
            <p:cNvSpPr>
              <a:spLocks noChangeShapeType="1"/>
            </p:cNvSpPr>
            <p:nvPr/>
          </p:nvSpPr>
          <p:spPr bwMode="auto">
            <a:xfrm>
              <a:off x="1376" y="2163"/>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2" name="Line 4"/>
            <p:cNvSpPr>
              <a:spLocks noChangeShapeType="1"/>
            </p:cNvSpPr>
            <p:nvPr/>
          </p:nvSpPr>
          <p:spPr bwMode="auto">
            <a:xfrm>
              <a:off x="896" y="2691"/>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3" name="Line 5"/>
            <p:cNvSpPr>
              <a:spLocks noChangeShapeType="1"/>
            </p:cNvSpPr>
            <p:nvPr/>
          </p:nvSpPr>
          <p:spPr bwMode="auto">
            <a:xfrm flipH="1">
              <a:off x="656" y="2691"/>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4" name="Line 6"/>
            <p:cNvSpPr>
              <a:spLocks noChangeShapeType="1"/>
            </p:cNvSpPr>
            <p:nvPr/>
          </p:nvSpPr>
          <p:spPr bwMode="auto">
            <a:xfrm flipH="1">
              <a:off x="896" y="2211"/>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5" name="Line 7"/>
            <p:cNvSpPr>
              <a:spLocks noChangeShapeType="1"/>
            </p:cNvSpPr>
            <p:nvPr/>
          </p:nvSpPr>
          <p:spPr bwMode="auto">
            <a:xfrm>
              <a:off x="1280" y="221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9" name="Oval 11"/>
            <p:cNvSpPr>
              <a:spLocks noChangeArrowheads="1"/>
            </p:cNvSpPr>
            <p:nvPr/>
          </p:nvSpPr>
          <p:spPr bwMode="auto">
            <a:xfrm>
              <a:off x="1136" y="197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0" name="Oval 12"/>
            <p:cNvSpPr>
              <a:spLocks noChangeArrowheads="1"/>
            </p:cNvSpPr>
            <p:nvPr/>
          </p:nvSpPr>
          <p:spPr bwMode="auto">
            <a:xfrm>
              <a:off x="1136"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1" name="Oval 13"/>
            <p:cNvSpPr>
              <a:spLocks noChangeArrowheads="1"/>
            </p:cNvSpPr>
            <p:nvPr/>
          </p:nvSpPr>
          <p:spPr bwMode="auto">
            <a:xfrm>
              <a:off x="896"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2" name="Oval 14"/>
            <p:cNvSpPr>
              <a:spLocks noChangeArrowheads="1"/>
            </p:cNvSpPr>
            <p:nvPr/>
          </p:nvSpPr>
          <p:spPr bwMode="auto">
            <a:xfrm>
              <a:off x="512"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3" name="Oval 15"/>
            <p:cNvSpPr>
              <a:spLocks noChangeArrowheads="1"/>
            </p:cNvSpPr>
            <p:nvPr/>
          </p:nvSpPr>
          <p:spPr bwMode="auto">
            <a:xfrm>
              <a:off x="704"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4" name="Oval 16"/>
            <p:cNvSpPr>
              <a:spLocks noChangeArrowheads="1"/>
            </p:cNvSpPr>
            <p:nvPr/>
          </p:nvSpPr>
          <p:spPr bwMode="auto">
            <a:xfrm>
              <a:off x="1568"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5" name="Oval 17"/>
            <p:cNvSpPr>
              <a:spLocks noChangeArrowheads="1"/>
            </p:cNvSpPr>
            <p:nvPr/>
          </p:nvSpPr>
          <p:spPr bwMode="auto">
            <a:xfrm>
              <a:off x="1568"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6" name="Text Box 18"/>
            <p:cNvSpPr txBox="1">
              <a:spLocks noChangeArrowheads="1"/>
            </p:cNvSpPr>
            <p:nvPr/>
          </p:nvSpPr>
          <p:spPr bwMode="auto">
            <a:xfrm>
              <a:off x="1146" y="193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7827" name="Text Box 19"/>
            <p:cNvSpPr txBox="1">
              <a:spLocks noChangeArrowheads="1"/>
            </p:cNvSpPr>
            <p:nvPr/>
          </p:nvSpPr>
          <p:spPr bwMode="auto">
            <a:xfrm>
              <a:off x="720" y="242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7828" name="Text Box 20"/>
            <p:cNvSpPr txBox="1">
              <a:spLocks noChangeArrowheads="1"/>
            </p:cNvSpPr>
            <p:nvPr/>
          </p:nvSpPr>
          <p:spPr bwMode="auto">
            <a:xfrm>
              <a:off x="1146" y="242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7829" name="Text Box 21"/>
            <p:cNvSpPr txBox="1">
              <a:spLocks noChangeArrowheads="1"/>
            </p:cNvSpPr>
            <p:nvPr/>
          </p:nvSpPr>
          <p:spPr bwMode="auto">
            <a:xfrm>
              <a:off x="1587" y="242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7830" name="Text Box 22"/>
            <p:cNvSpPr txBox="1">
              <a:spLocks noChangeArrowheads="1"/>
            </p:cNvSpPr>
            <p:nvPr/>
          </p:nvSpPr>
          <p:spPr bwMode="auto">
            <a:xfrm>
              <a:off x="528" y="289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7831" name="Text Box 23"/>
            <p:cNvSpPr txBox="1">
              <a:spLocks noChangeArrowheads="1"/>
            </p:cNvSpPr>
            <p:nvPr/>
          </p:nvSpPr>
          <p:spPr bwMode="auto">
            <a:xfrm>
              <a:off x="918" y="2899"/>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7832" name="Text Box 24"/>
            <p:cNvSpPr txBox="1">
              <a:spLocks noChangeArrowheads="1"/>
            </p:cNvSpPr>
            <p:nvPr/>
          </p:nvSpPr>
          <p:spPr bwMode="auto">
            <a:xfrm>
              <a:off x="1565" y="289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47833" name="Rectangle 25"/>
            <p:cNvSpPr>
              <a:spLocks noChangeArrowheads="1"/>
            </p:cNvSpPr>
            <p:nvPr/>
          </p:nvSpPr>
          <p:spPr bwMode="auto">
            <a:xfrm>
              <a:off x="2528"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34" name="Line 26"/>
            <p:cNvSpPr>
              <a:spLocks noChangeShapeType="1"/>
            </p:cNvSpPr>
            <p:nvPr/>
          </p:nvSpPr>
          <p:spPr bwMode="auto">
            <a:xfrm>
              <a:off x="2768"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5" name="Line 27"/>
            <p:cNvSpPr>
              <a:spLocks noChangeShapeType="1"/>
            </p:cNvSpPr>
            <p:nvPr/>
          </p:nvSpPr>
          <p:spPr bwMode="auto">
            <a:xfrm>
              <a:off x="2864"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6" name="Rectangle 28"/>
            <p:cNvSpPr>
              <a:spLocks noChangeArrowheads="1"/>
            </p:cNvSpPr>
            <p:nvPr/>
          </p:nvSpPr>
          <p:spPr bwMode="auto">
            <a:xfrm>
              <a:off x="3104"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37" name="Line 29"/>
            <p:cNvSpPr>
              <a:spLocks noChangeShapeType="1"/>
            </p:cNvSpPr>
            <p:nvPr/>
          </p:nvSpPr>
          <p:spPr bwMode="auto">
            <a:xfrm>
              <a:off x="3344"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8" name="Line 30"/>
            <p:cNvSpPr>
              <a:spLocks noChangeShapeType="1"/>
            </p:cNvSpPr>
            <p:nvPr/>
          </p:nvSpPr>
          <p:spPr bwMode="auto">
            <a:xfrm>
              <a:off x="3440"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9" name="Rectangle 31"/>
            <p:cNvSpPr>
              <a:spLocks noChangeArrowheads="1"/>
            </p:cNvSpPr>
            <p:nvPr/>
          </p:nvSpPr>
          <p:spPr bwMode="auto">
            <a:xfrm>
              <a:off x="3680"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0" name="Line 32"/>
            <p:cNvSpPr>
              <a:spLocks noChangeShapeType="1"/>
            </p:cNvSpPr>
            <p:nvPr/>
          </p:nvSpPr>
          <p:spPr bwMode="auto">
            <a:xfrm>
              <a:off x="3920"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1" name="Line 33"/>
            <p:cNvSpPr>
              <a:spLocks noChangeShapeType="1"/>
            </p:cNvSpPr>
            <p:nvPr/>
          </p:nvSpPr>
          <p:spPr bwMode="auto">
            <a:xfrm>
              <a:off x="4016"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2" name="Rectangle 34"/>
            <p:cNvSpPr>
              <a:spLocks noChangeArrowheads="1"/>
            </p:cNvSpPr>
            <p:nvPr/>
          </p:nvSpPr>
          <p:spPr bwMode="auto">
            <a:xfrm>
              <a:off x="4256"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3" name="Line 35"/>
            <p:cNvSpPr>
              <a:spLocks noChangeShapeType="1"/>
            </p:cNvSpPr>
            <p:nvPr/>
          </p:nvSpPr>
          <p:spPr bwMode="auto">
            <a:xfrm>
              <a:off x="4496"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4" name="Rectangle 36"/>
            <p:cNvSpPr>
              <a:spLocks noChangeArrowheads="1"/>
            </p:cNvSpPr>
            <p:nvPr/>
          </p:nvSpPr>
          <p:spPr bwMode="auto">
            <a:xfrm>
              <a:off x="4256" y="2451"/>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5" name="Line 37"/>
            <p:cNvSpPr>
              <a:spLocks noChangeShapeType="1"/>
            </p:cNvSpPr>
            <p:nvPr/>
          </p:nvSpPr>
          <p:spPr bwMode="auto">
            <a:xfrm>
              <a:off x="4496"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6" name="Line 38"/>
            <p:cNvSpPr>
              <a:spLocks noChangeShapeType="1"/>
            </p:cNvSpPr>
            <p:nvPr/>
          </p:nvSpPr>
          <p:spPr bwMode="auto">
            <a:xfrm>
              <a:off x="4592" y="2595"/>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7" name="Rectangle 39"/>
            <p:cNvSpPr>
              <a:spLocks noChangeArrowheads="1"/>
            </p:cNvSpPr>
            <p:nvPr/>
          </p:nvSpPr>
          <p:spPr bwMode="auto">
            <a:xfrm>
              <a:off x="4832" y="2451"/>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8" name="Line 40"/>
            <p:cNvSpPr>
              <a:spLocks noChangeShapeType="1"/>
            </p:cNvSpPr>
            <p:nvPr/>
          </p:nvSpPr>
          <p:spPr bwMode="auto">
            <a:xfrm>
              <a:off x="5072"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9" name="Rectangle 41"/>
            <p:cNvSpPr>
              <a:spLocks noChangeArrowheads="1"/>
            </p:cNvSpPr>
            <p:nvPr/>
          </p:nvSpPr>
          <p:spPr bwMode="auto">
            <a:xfrm>
              <a:off x="3104"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50" name="Line 42"/>
            <p:cNvSpPr>
              <a:spLocks noChangeShapeType="1"/>
            </p:cNvSpPr>
            <p:nvPr/>
          </p:nvSpPr>
          <p:spPr bwMode="auto">
            <a:xfrm>
              <a:off x="3344"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1" name="Line 43"/>
            <p:cNvSpPr>
              <a:spLocks noChangeShapeType="1"/>
            </p:cNvSpPr>
            <p:nvPr/>
          </p:nvSpPr>
          <p:spPr bwMode="auto">
            <a:xfrm>
              <a:off x="3248" y="2067"/>
              <a:ext cx="0" cy="912"/>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2" name="Line 44"/>
            <p:cNvSpPr>
              <a:spLocks noChangeShapeType="1"/>
            </p:cNvSpPr>
            <p:nvPr/>
          </p:nvSpPr>
          <p:spPr bwMode="auto">
            <a:xfrm>
              <a:off x="4400" y="2067"/>
              <a:ext cx="0" cy="384"/>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3" name="Rectangle 45"/>
            <p:cNvSpPr>
              <a:spLocks noChangeArrowheads="1"/>
            </p:cNvSpPr>
            <p:nvPr/>
          </p:nvSpPr>
          <p:spPr bwMode="auto">
            <a:xfrm>
              <a:off x="3680"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54" name="Line 46"/>
            <p:cNvSpPr>
              <a:spLocks noChangeShapeType="1"/>
            </p:cNvSpPr>
            <p:nvPr/>
          </p:nvSpPr>
          <p:spPr bwMode="auto">
            <a:xfrm>
              <a:off x="3920"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5" name="Line 47"/>
            <p:cNvSpPr>
              <a:spLocks noChangeShapeType="1"/>
            </p:cNvSpPr>
            <p:nvPr/>
          </p:nvSpPr>
          <p:spPr bwMode="auto">
            <a:xfrm>
              <a:off x="4016"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6" name="Rectangle 48"/>
            <p:cNvSpPr>
              <a:spLocks noChangeArrowheads="1"/>
            </p:cNvSpPr>
            <p:nvPr/>
          </p:nvSpPr>
          <p:spPr bwMode="auto">
            <a:xfrm>
              <a:off x="4256"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57" name="Line 49"/>
            <p:cNvSpPr>
              <a:spLocks noChangeShapeType="1"/>
            </p:cNvSpPr>
            <p:nvPr/>
          </p:nvSpPr>
          <p:spPr bwMode="auto">
            <a:xfrm>
              <a:off x="4496"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8" name="Line 50"/>
            <p:cNvSpPr>
              <a:spLocks noChangeShapeType="1"/>
            </p:cNvSpPr>
            <p:nvPr/>
          </p:nvSpPr>
          <p:spPr bwMode="auto">
            <a:xfrm>
              <a:off x="3440"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9" name="Text Box 51"/>
            <p:cNvSpPr txBox="1">
              <a:spLocks noChangeArrowheads="1"/>
            </p:cNvSpPr>
            <p:nvPr/>
          </p:nvSpPr>
          <p:spPr bwMode="auto">
            <a:xfrm>
              <a:off x="2517" y="186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A</a:t>
              </a:r>
              <a:endParaRPr kumimoji="1" lang="en-US" altLang="zh-CN" sz="2400">
                <a:latin typeface="Times New Roman" pitchFamily="18" charset="0"/>
              </a:endParaRPr>
            </a:p>
          </p:txBody>
        </p:sp>
        <p:sp>
          <p:nvSpPr>
            <p:cNvPr id="247860" name="Text Box 52"/>
            <p:cNvSpPr txBox="1">
              <a:spLocks noChangeArrowheads="1"/>
            </p:cNvSpPr>
            <p:nvPr/>
          </p:nvSpPr>
          <p:spPr bwMode="auto">
            <a:xfrm>
              <a:off x="3093" y="292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B</a:t>
              </a:r>
              <a:endParaRPr kumimoji="1" lang="en-US" altLang="zh-CN" sz="2400">
                <a:latin typeface="Times New Roman" pitchFamily="18" charset="0"/>
              </a:endParaRPr>
            </a:p>
          </p:txBody>
        </p:sp>
        <p:sp>
          <p:nvSpPr>
            <p:cNvPr id="247861" name="Text Box 53"/>
            <p:cNvSpPr txBox="1">
              <a:spLocks noChangeArrowheads="1"/>
            </p:cNvSpPr>
            <p:nvPr/>
          </p:nvSpPr>
          <p:spPr bwMode="auto">
            <a:xfrm>
              <a:off x="3681" y="293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E</a:t>
              </a:r>
              <a:endParaRPr kumimoji="1" lang="en-US" altLang="zh-CN" sz="2400">
                <a:latin typeface="Times New Roman" pitchFamily="18" charset="0"/>
              </a:endParaRPr>
            </a:p>
          </p:txBody>
        </p:sp>
        <p:sp>
          <p:nvSpPr>
            <p:cNvPr id="247862" name="Text Box 54"/>
            <p:cNvSpPr txBox="1">
              <a:spLocks noChangeArrowheads="1"/>
            </p:cNvSpPr>
            <p:nvPr/>
          </p:nvSpPr>
          <p:spPr bwMode="auto">
            <a:xfrm>
              <a:off x="4234" y="2931"/>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a:t>
              </a:r>
              <a:endParaRPr kumimoji="1" lang="en-US" altLang="zh-CN" sz="2400">
                <a:latin typeface="Times New Roman" pitchFamily="18" charset="0"/>
              </a:endParaRPr>
            </a:p>
          </p:txBody>
        </p:sp>
        <p:sp>
          <p:nvSpPr>
            <p:cNvPr id="247863" name="Text Box 55"/>
            <p:cNvSpPr txBox="1">
              <a:spLocks noChangeArrowheads="1"/>
            </p:cNvSpPr>
            <p:nvPr/>
          </p:nvSpPr>
          <p:spPr bwMode="auto">
            <a:xfrm>
              <a:off x="3667" y="187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C</a:t>
              </a:r>
              <a:endParaRPr kumimoji="1" lang="en-US" altLang="zh-CN" sz="2400">
                <a:latin typeface="Times New Roman" pitchFamily="18" charset="0"/>
              </a:endParaRPr>
            </a:p>
          </p:txBody>
        </p:sp>
        <p:sp>
          <p:nvSpPr>
            <p:cNvPr id="247864" name="Text Box 56"/>
            <p:cNvSpPr txBox="1">
              <a:spLocks noChangeArrowheads="1"/>
            </p:cNvSpPr>
            <p:nvPr/>
          </p:nvSpPr>
          <p:spPr bwMode="auto">
            <a:xfrm>
              <a:off x="4243" y="2393"/>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D</a:t>
              </a:r>
              <a:endParaRPr kumimoji="1" lang="en-US" altLang="zh-CN" sz="2400">
                <a:latin typeface="Times New Roman" pitchFamily="18" charset="0"/>
              </a:endParaRPr>
            </a:p>
          </p:txBody>
        </p:sp>
        <p:sp>
          <p:nvSpPr>
            <p:cNvPr id="247865" name="Text Box 57"/>
            <p:cNvSpPr txBox="1">
              <a:spLocks noChangeArrowheads="1"/>
            </p:cNvSpPr>
            <p:nvPr/>
          </p:nvSpPr>
          <p:spPr bwMode="auto">
            <a:xfrm>
              <a:off x="4784" y="2384"/>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G</a:t>
              </a:r>
              <a:endParaRPr kumimoji="1" lang="en-US" altLang="zh-CN" sz="2400">
                <a:latin typeface="Times New Roman" pitchFamily="18" charset="0"/>
              </a:endParaRPr>
            </a:p>
          </p:txBody>
        </p:sp>
      </p:grpSp>
      <p:sp>
        <p:nvSpPr>
          <p:cNvPr id="247867" name="Text Box 59"/>
          <p:cNvSpPr txBox="1">
            <a:spLocks noChangeArrowheads="1"/>
          </p:cNvSpPr>
          <p:nvPr/>
        </p:nvSpPr>
        <p:spPr bwMode="auto">
          <a:xfrm>
            <a:off x="1547813" y="2139950"/>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chemeClr val="tx2"/>
                </a:solidFill>
                <a:latin typeface="华文新魏" pitchFamily="2" charset="-122"/>
                <a:ea typeface="华文新魏" pitchFamily="2" charset="-122"/>
              </a:rPr>
              <a:t>1</a:t>
            </a:r>
            <a:r>
              <a:rPr kumimoji="1" lang="zh-CN" altLang="en-US" sz="3600" b="1">
                <a:solidFill>
                  <a:schemeClr val="tx2"/>
                </a:solidFill>
                <a:latin typeface="华文新魏" pitchFamily="2" charset="-122"/>
                <a:ea typeface="华文新魏" pitchFamily="2" charset="-122"/>
              </a:rPr>
              <a:t>、广义表表示</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a:xfrm>
            <a:off x="431800" y="476250"/>
            <a:ext cx="8229600" cy="863600"/>
          </a:xfrm>
        </p:spPr>
        <p:txBody>
          <a:bodyPr/>
          <a:lstStyle/>
          <a:p>
            <a:pPr algn="ctr"/>
            <a:r>
              <a:rPr kumimoji="1" lang="zh-CN" altLang="en-US" sz="4000" b="1">
                <a:solidFill>
                  <a:schemeClr val="tx2"/>
                </a:solidFill>
                <a:ea typeface="华文新魏" pitchFamily="2" charset="-122"/>
              </a:rPr>
              <a:t>二叉树递归的中序遍历算法</a:t>
            </a:r>
          </a:p>
        </p:txBody>
      </p:sp>
      <p:sp>
        <p:nvSpPr>
          <p:cNvPr id="157700" name="Rectangle 4"/>
          <p:cNvSpPr>
            <a:spLocks noGrp="1" noChangeArrowheads="1"/>
          </p:cNvSpPr>
          <p:nvPr>
            <p:ph idx="1"/>
          </p:nvPr>
        </p:nvSpPr>
        <p:spPr>
          <a:xfrm>
            <a:off x="590550" y="1304925"/>
            <a:ext cx="8229600" cy="4824413"/>
          </a:xfrm>
        </p:spPr>
        <p:txBody>
          <a:bodyPr/>
          <a:lstStyle/>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template &lt;class </a:t>
            </a:r>
            <a:r>
              <a:rPr lang="en-US" altLang="zh-CN" sz="2800" dirty="0">
                <a:solidFill>
                  <a:schemeClr val="tx1"/>
                </a:solidFill>
                <a:latin typeface="Times New Roman" pitchFamily="18" charset="0"/>
                <a:ea typeface="隶书" pitchFamily="49" charset="-122"/>
              </a:rPr>
              <a:t>T</a:t>
            </a:r>
            <a:r>
              <a:rPr lang="en-US" altLang="zh-CN" sz="2800" b="1" dirty="0">
                <a:solidFill>
                  <a:schemeClr val="tx1"/>
                </a:solidFill>
                <a:latin typeface="Times New Roman" pitchFamily="18" charset="0"/>
                <a:ea typeface="隶书" pitchFamily="49" charset="-122"/>
              </a:rPr>
              <a:t>&gt;</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void </a:t>
            </a:r>
            <a:r>
              <a:rPr lang="en-US" altLang="zh-CN" sz="2800" dirty="0" err="1">
                <a:solidFill>
                  <a:schemeClr val="tx1"/>
                </a:solidFill>
                <a:latin typeface="Times New Roman" pitchFamily="18" charset="0"/>
                <a:ea typeface="隶书" pitchFamily="49" charset="-122"/>
              </a:rPr>
              <a:t>BinaryTree</a:t>
            </a:r>
            <a:r>
              <a:rPr lang="en-US" altLang="zh-CN" sz="2800" b="1" dirty="0">
                <a:solidFill>
                  <a:schemeClr val="tx1"/>
                </a:solidFill>
                <a:latin typeface="Times New Roman" pitchFamily="18" charset="0"/>
                <a:ea typeface="隶书" pitchFamily="49" charset="-122"/>
              </a:rPr>
              <a:t>&lt;</a:t>
            </a:r>
            <a:r>
              <a:rPr lang="en-US" altLang="zh-CN" sz="2800" dirty="0">
                <a:solidFill>
                  <a:schemeClr val="tx1"/>
                </a:solidFill>
                <a:latin typeface="Times New Roman" pitchFamily="18" charset="0"/>
                <a:ea typeface="隶书" pitchFamily="49" charset="-122"/>
              </a:rPr>
              <a:t>T</a:t>
            </a:r>
            <a:r>
              <a:rPr lang="en-US" altLang="zh-CN" sz="2800" b="1" dirty="0">
                <a:solidFill>
                  <a:schemeClr val="tx1"/>
                </a:solidFill>
                <a:latin typeface="Times New Roman" pitchFamily="18" charset="0"/>
                <a:ea typeface="隶书" pitchFamily="49" charset="-122"/>
              </a:rPr>
              <a:t>&gt;::</a:t>
            </a:r>
            <a:r>
              <a:rPr lang="en-US" altLang="zh-CN" sz="2800" dirty="0" err="1">
                <a:solidFill>
                  <a:schemeClr val="tx1"/>
                </a:solidFill>
                <a:latin typeface="Times New Roman" pitchFamily="18" charset="0"/>
                <a:ea typeface="隶书" pitchFamily="49" charset="-122"/>
              </a:rPr>
              <a:t>InOrder</a:t>
            </a:r>
            <a:r>
              <a:rPr lang="en-US" altLang="zh-CN" sz="2800"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BinTreeNode</a:t>
            </a:r>
            <a:r>
              <a:rPr lang="en-US" altLang="zh-CN" sz="2800" b="1" dirty="0">
                <a:solidFill>
                  <a:schemeClr val="tx1"/>
                </a:solidFill>
                <a:latin typeface="Times New Roman" pitchFamily="18" charset="0"/>
                <a:ea typeface="隶书" pitchFamily="49" charset="-122"/>
              </a:rPr>
              <a:t>&lt;</a:t>
            </a:r>
            <a:r>
              <a:rPr lang="en-US" altLang="zh-CN" sz="2800" dirty="0">
                <a:solidFill>
                  <a:schemeClr val="tx1"/>
                </a:solidFill>
                <a:latin typeface="Times New Roman" pitchFamily="18" charset="0"/>
                <a:ea typeface="隶书" pitchFamily="49" charset="-122"/>
              </a:rPr>
              <a:t>T</a:t>
            </a:r>
            <a:r>
              <a:rPr lang="en-US" altLang="zh-CN" sz="2800" b="1" dirty="0">
                <a:solidFill>
                  <a:schemeClr val="tx1"/>
                </a:solidFill>
                <a:latin typeface="Times New Roman" pitchFamily="18" charset="0"/>
                <a:ea typeface="隶书" pitchFamily="49" charset="-122"/>
              </a:rPr>
              <a:t>&gt; * </a:t>
            </a:r>
            <a:r>
              <a:rPr lang="en-US" altLang="zh-CN" sz="2800" dirty="0" err="1" smtClean="0">
                <a:solidFill>
                  <a:schemeClr val="tx1"/>
                </a:solidFill>
                <a:latin typeface="Times New Roman" pitchFamily="18" charset="0"/>
                <a:ea typeface="隶书" pitchFamily="49" charset="-122"/>
              </a:rPr>
              <a:t>subTree</a:t>
            </a:r>
            <a:r>
              <a:rPr lang="en-US" altLang="zh-CN" sz="2800" dirty="0" smtClean="0">
                <a:solidFill>
                  <a:srgbClr val="FF0000"/>
                </a:solidFill>
                <a:latin typeface="Times New Roman" pitchFamily="18" charset="0"/>
                <a:ea typeface="隶书" pitchFamily="49" charset="-122"/>
              </a:rPr>
              <a:t>)</a:t>
            </a:r>
            <a:r>
              <a:rPr lang="en-US" altLang="zh-CN" sz="2800" b="1" dirty="0" smtClean="0">
                <a:solidFill>
                  <a:srgbClr val="FF0000"/>
                </a:solidFill>
                <a:latin typeface="Times New Roman" pitchFamily="18" charset="0"/>
                <a:ea typeface="隶书" pitchFamily="49" charset="-122"/>
              </a:rPr>
              <a:t> </a:t>
            </a:r>
            <a:r>
              <a:rPr lang="en-US" altLang="zh-CN" sz="2800" b="1" dirty="0">
                <a:solidFill>
                  <a:schemeClr val="tx1"/>
                </a:solidFill>
                <a:latin typeface="Times New Roman" pitchFamily="18" charset="0"/>
                <a:ea typeface="隶书" pitchFamily="49" charset="-122"/>
              </a:rPr>
              <a:t>{</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     if </a:t>
            </a:r>
            <a:r>
              <a:rPr lang="en-US" altLang="zh-CN" sz="2800" dirty="0">
                <a:solidFill>
                  <a:schemeClr val="tx1"/>
                </a:solidFill>
                <a:latin typeface="Times New Roman" pitchFamily="18" charset="0"/>
                <a:ea typeface="隶书" pitchFamily="49" charset="-122"/>
              </a:rPr>
              <a:t>(</a:t>
            </a:r>
            <a:r>
              <a:rPr lang="en-US" altLang="zh-CN" sz="2800" dirty="0" err="1">
                <a:solidFill>
                  <a:schemeClr val="tx1"/>
                </a:solidFill>
                <a:latin typeface="Times New Roman" pitchFamily="18" charset="0"/>
                <a:ea typeface="隶书" pitchFamily="49" charset="-122"/>
              </a:rPr>
              <a:t>subTree</a:t>
            </a:r>
            <a:r>
              <a:rPr lang="en-US" altLang="zh-CN" sz="2800" dirty="0">
                <a:solidFill>
                  <a:schemeClr val="tx1"/>
                </a:solidFill>
                <a:latin typeface="Times New Roman" pitchFamily="18" charset="0"/>
                <a:ea typeface="隶书" pitchFamily="49" charset="-122"/>
              </a:rPr>
              <a:t> != NULL)</a:t>
            </a:r>
            <a:r>
              <a:rPr lang="en-US" altLang="zh-CN" sz="2800" b="1" dirty="0">
                <a:solidFill>
                  <a:schemeClr val="tx1"/>
                </a:solidFill>
                <a:latin typeface="Times New Roman" pitchFamily="18" charset="0"/>
                <a:ea typeface="隶书" pitchFamily="49" charset="-122"/>
              </a:rPr>
              <a:t> {</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InOrder</a:t>
            </a:r>
            <a:r>
              <a:rPr lang="en-US" altLang="zh-CN" sz="2800"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subTree</a:t>
            </a:r>
            <a:r>
              <a:rPr lang="en-US" altLang="zh-CN" sz="2800" dirty="0">
                <a:solidFill>
                  <a:schemeClr val="tx1"/>
                </a:solidFill>
                <a:latin typeface="楷体_GB2312" pitchFamily="49" charset="-122"/>
                <a:ea typeface="楷体_GB2312" pitchFamily="49" charset="-122"/>
              </a:rPr>
              <a:t>-&gt;</a:t>
            </a:r>
            <a:r>
              <a:rPr lang="en-US" altLang="zh-CN" sz="2800" dirty="0" err="1">
                <a:solidFill>
                  <a:schemeClr val="tx1"/>
                </a:solidFill>
                <a:latin typeface="Times New Roman" pitchFamily="18" charset="0"/>
                <a:ea typeface="隶书" pitchFamily="49" charset="-122"/>
              </a:rPr>
              <a:t>leftChild</a:t>
            </a:r>
            <a:r>
              <a:rPr lang="en-US" altLang="zh-CN" sz="2800" b="1" dirty="0">
                <a:solidFill>
                  <a:schemeClr val="tx1"/>
                </a:solidFill>
                <a:latin typeface="Times New Roman" pitchFamily="18" charset="0"/>
                <a:ea typeface="隶书" pitchFamily="49" charset="-122"/>
              </a:rPr>
              <a:t>, </a:t>
            </a:r>
            <a:r>
              <a:rPr lang="en-US" altLang="zh-CN" sz="2800" dirty="0">
                <a:solidFill>
                  <a:schemeClr val="tx1"/>
                </a:solidFill>
                <a:latin typeface="Times New Roman" pitchFamily="18" charset="0"/>
                <a:ea typeface="隶书" pitchFamily="49" charset="-122"/>
              </a:rPr>
              <a:t>visit)</a:t>
            </a:r>
            <a:r>
              <a:rPr lang="en-US" altLang="zh-CN" sz="2800" b="1" dirty="0">
                <a:solidFill>
                  <a:schemeClr val="tx1"/>
                </a:solidFill>
                <a:latin typeface="Times New Roman" pitchFamily="18" charset="0"/>
                <a:ea typeface="隶书" pitchFamily="49" charset="-122"/>
              </a:rPr>
              <a:t>; </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                                                   //</a:t>
            </a:r>
            <a:r>
              <a:rPr lang="zh-CN" altLang="en-US" sz="2800" dirty="0">
                <a:solidFill>
                  <a:schemeClr val="tx1"/>
                </a:solidFill>
                <a:latin typeface="Times New Roman" pitchFamily="18" charset="0"/>
                <a:ea typeface="隶书" pitchFamily="49" charset="-122"/>
              </a:rPr>
              <a:t>遍历左子树</a:t>
            </a:r>
          </a:p>
          <a:p>
            <a:pPr>
              <a:spcBef>
                <a:spcPct val="0"/>
              </a:spcBef>
              <a:buFont typeface="Wingdings" pitchFamily="2" charset="2"/>
              <a:buNone/>
            </a:pPr>
            <a:r>
              <a:rPr lang="zh-CN" altLang="en-US" sz="2800" b="1" dirty="0">
                <a:solidFill>
                  <a:srgbClr val="FF0000"/>
                </a:solidFill>
                <a:latin typeface="Times New Roman" pitchFamily="18" charset="0"/>
                <a:ea typeface="隶书" pitchFamily="49" charset="-122"/>
              </a:rPr>
              <a:t>          </a:t>
            </a:r>
            <a:r>
              <a:rPr lang="en-US" altLang="zh-CN" sz="2800" dirty="0">
                <a:solidFill>
                  <a:srgbClr val="FF0000"/>
                </a:solidFill>
                <a:latin typeface="Times New Roman" pitchFamily="18" charset="0"/>
                <a:ea typeface="隶书" pitchFamily="49" charset="-122"/>
              </a:rPr>
              <a:t> </a:t>
            </a:r>
            <a:r>
              <a:rPr lang="en-US" altLang="zh-CN" sz="2800" u="sng" dirty="0" smtClean="0">
                <a:solidFill>
                  <a:srgbClr val="FF0000"/>
                </a:solidFill>
                <a:latin typeface="Times New Roman" pitchFamily="18" charset="0"/>
                <a:ea typeface="隶书" pitchFamily="49" charset="-122"/>
              </a:rPr>
              <a:t>      </a:t>
            </a:r>
            <a:r>
              <a:rPr lang="zh-CN" altLang="en-US" sz="2800" u="sng" dirty="0" smtClean="0">
                <a:solidFill>
                  <a:srgbClr val="FF0000"/>
                </a:solidFill>
                <a:latin typeface="Times New Roman" pitchFamily="18" charset="0"/>
                <a:ea typeface="隶书" pitchFamily="49" charset="-122"/>
              </a:rPr>
              <a:t>？</a:t>
            </a:r>
            <a:r>
              <a:rPr lang="en-US" altLang="zh-CN" sz="2800" u="sng" dirty="0" smtClean="0">
                <a:solidFill>
                  <a:srgbClr val="FF0000"/>
                </a:solidFill>
                <a:latin typeface="Times New Roman" pitchFamily="18" charset="0"/>
                <a:ea typeface="隶书" pitchFamily="49" charset="-122"/>
              </a:rPr>
              <a:t>       </a:t>
            </a:r>
            <a:r>
              <a:rPr lang="en-US" altLang="zh-CN" sz="2800" b="1" dirty="0">
                <a:solidFill>
                  <a:schemeClr val="tx1"/>
                </a:solidFill>
                <a:latin typeface="Times New Roman" pitchFamily="18" charset="0"/>
                <a:ea typeface="隶书" pitchFamily="49" charset="-122"/>
              </a:rPr>
              <a:t>		//</a:t>
            </a:r>
            <a:r>
              <a:rPr lang="zh-CN" altLang="en-US" sz="2800" dirty="0">
                <a:solidFill>
                  <a:schemeClr val="tx1"/>
                </a:solidFill>
                <a:latin typeface="Times New Roman" pitchFamily="18" charset="0"/>
                <a:ea typeface="隶书" pitchFamily="49" charset="-122"/>
              </a:rPr>
              <a:t>访问根结点</a:t>
            </a:r>
          </a:p>
          <a:p>
            <a:pPr>
              <a:spcBef>
                <a:spcPct val="0"/>
              </a:spcBef>
              <a:buFont typeface="Wingdings" pitchFamily="2" charset="2"/>
              <a:buNone/>
            </a:pPr>
            <a:r>
              <a:rPr lang="zh-CN" altLang="en-US" sz="2800" b="1"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InOrder</a:t>
            </a:r>
            <a:r>
              <a:rPr lang="en-US" altLang="zh-CN" sz="2800" dirty="0">
                <a:solidFill>
                  <a:schemeClr val="tx1"/>
                </a:solidFill>
                <a:latin typeface="Times New Roman" pitchFamily="18" charset="0"/>
                <a:ea typeface="隶书" pitchFamily="49" charset="-122"/>
              </a:rPr>
              <a:t> (</a:t>
            </a:r>
            <a:r>
              <a:rPr lang="en-US" altLang="zh-CN" sz="2800" dirty="0" err="1">
                <a:solidFill>
                  <a:schemeClr val="tx1"/>
                </a:solidFill>
                <a:latin typeface="Times New Roman" pitchFamily="18" charset="0"/>
                <a:ea typeface="隶书" pitchFamily="49" charset="-122"/>
              </a:rPr>
              <a:t>subTree</a:t>
            </a:r>
            <a:r>
              <a:rPr lang="en-US" altLang="zh-CN" sz="2800" dirty="0">
                <a:solidFill>
                  <a:schemeClr val="tx1"/>
                </a:solidFill>
                <a:latin typeface="楷体_GB2312" pitchFamily="49" charset="-122"/>
                <a:ea typeface="楷体_GB2312" pitchFamily="49" charset="-122"/>
              </a:rPr>
              <a:t>-&gt;</a:t>
            </a:r>
            <a:r>
              <a:rPr lang="en-US" altLang="zh-CN" sz="2800" dirty="0" err="1">
                <a:solidFill>
                  <a:schemeClr val="tx1"/>
                </a:solidFill>
                <a:latin typeface="Times New Roman" pitchFamily="18" charset="0"/>
                <a:ea typeface="隶书" pitchFamily="49" charset="-122"/>
              </a:rPr>
              <a:t>rightChild</a:t>
            </a:r>
            <a:r>
              <a:rPr lang="en-US" altLang="zh-CN" sz="2800" b="1" dirty="0">
                <a:solidFill>
                  <a:schemeClr val="tx1"/>
                </a:solidFill>
                <a:latin typeface="Times New Roman" pitchFamily="18" charset="0"/>
                <a:ea typeface="隶书" pitchFamily="49" charset="-122"/>
              </a:rPr>
              <a:t>, </a:t>
            </a:r>
            <a:r>
              <a:rPr lang="en-US" altLang="zh-CN" sz="2800" dirty="0">
                <a:solidFill>
                  <a:schemeClr val="tx1"/>
                </a:solidFill>
                <a:latin typeface="Times New Roman" pitchFamily="18" charset="0"/>
                <a:ea typeface="隶书" pitchFamily="49" charset="-122"/>
              </a:rPr>
              <a:t>visit)</a:t>
            </a:r>
            <a:r>
              <a:rPr lang="en-US" altLang="zh-CN" sz="2800" b="1" dirty="0">
                <a:solidFill>
                  <a:schemeClr val="tx1"/>
                </a:solidFill>
                <a:latin typeface="Times New Roman" pitchFamily="18" charset="0"/>
                <a:ea typeface="隶书" pitchFamily="49" charset="-122"/>
              </a:rPr>
              <a:t>;</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                		                    //</a:t>
            </a:r>
            <a:r>
              <a:rPr lang="zh-CN" altLang="en-US" sz="2800" dirty="0">
                <a:solidFill>
                  <a:schemeClr val="tx1"/>
                </a:solidFill>
                <a:latin typeface="Times New Roman" pitchFamily="18" charset="0"/>
                <a:ea typeface="隶书" pitchFamily="49" charset="-122"/>
              </a:rPr>
              <a:t>遍历右子树</a:t>
            </a:r>
          </a:p>
          <a:p>
            <a:pPr>
              <a:spcBef>
                <a:spcPct val="0"/>
              </a:spcBef>
              <a:buFont typeface="Wingdings" pitchFamily="2" charset="2"/>
              <a:buNone/>
            </a:pPr>
            <a:r>
              <a:rPr lang="zh-CN" altLang="en-US" sz="2800" b="1" dirty="0">
                <a:solidFill>
                  <a:schemeClr val="tx1"/>
                </a:solidFill>
                <a:latin typeface="Times New Roman" pitchFamily="18" charset="0"/>
                <a:ea typeface="隶书" pitchFamily="49" charset="-122"/>
              </a:rPr>
              <a:t>	 </a:t>
            </a:r>
            <a:r>
              <a:rPr lang="en-US" altLang="zh-CN" sz="2800" b="1" dirty="0">
                <a:solidFill>
                  <a:schemeClr val="tx1"/>
                </a:solidFill>
                <a:latin typeface="Times New Roman" pitchFamily="18" charset="0"/>
                <a:ea typeface="隶书" pitchFamily="49" charset="-122"/>
              </a:rPr>
              <a:t>}</a:t>
            </a:r>
          </a:p>
          <a:p>
            <a:pPr>
              <a:spcBef>
                <a:spcPct val="0"/>
              </a:spcBef>
              <a:buFont typeface="Wingdings" pitchFamily="2" charset="2"/>
              <a:buNone/>
            </a:pPr>
            <a:r>
              <a:rPr lang="en-US" altLang="zh-CN" sz="2800" b="1" dirty="0">
                <a:solidFill>
                  <a:schemeClr val="tx1"/>
                </a:solidFill>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168BB64E-84C5-4847-9E81-D6675E872965}" type="slidenum">
              <a:rPr lang="en-US" altLang="zh-CN"/>
              <a:pPr/>
              <a:t>5</a:t>
            </a:fld>
            <a:endParaRPr lang="en-US" altLang="zh-CN"/>
          </a:p>
        </p:txBody>
      </p:sp>
    </p:spTree>
    <p:extLst>
      <p:ext uri="{BB962C8B-B14F-4D97-AF65-F5344CB8AC3E}">
        <p14:creationId xmlns:p14="http://schemas.microsoft.com/office/powerpoint/2010/main" val="18644968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81" name="Rectangle 49"/>
          <p:cNvSpPr>
            <a:spLocks noGrp="1" noChangeArrowheads="1"/>
          </p:cNvSpPr>
          <p:nvPr>
            <p:ph type="title"/>
          </p:nvPr>
        </p:nvSpPr>
        <p:spPr>
          <a:xfrm>
            <a:off x="358775" y="493713"/>
            <a:ext cx="8229600" cy="919162"/>
          </a:xfrm>
        </p:spPr>
        <p:txBody>
          <a:bodyPr/>
          <a:lstStyle/>
          <a:p>
            <a:pPr algn="ctr"/>
            <a:r>
              <a:rPr lang="en-US" altLang="zh-CN" sz="4000" b="1">
                <a:solidFill>
                  <a:schemeClr val="tx2"/>
                </a:solidFill>
                <a:latin typeface="华文新魏" pitchFamily="2" charset="-122"/>
                <a:ea typeface="华文新魏" pitchFamily="2" charset="-122"/>
              </a:rPr>
              <a:t>2</a:t>
            </a:r>
            <a:r>
              <a:rPr lang="zh-CN" altLang="en-US" sz="4000" b="1">
                <a:solidFill>
                  <a:schemeClr val="tx2"/>
                </a:solidFill>
                <a:latin typeface="华文新魏" pitchFamily="2" charset="-122"/>
                <a:ea typeface="华文新魏" pitchFamily="2" charset="-122"/>
              </a:rPr>
              <a:t>、双亲表示</a:t>
            </a:r>
          </a:p>
        </p:txBody>
      </p:sp>
      <p:sp>
        <p:nvSpPr>
          <p:cNvPr id="248882" name="Rectangle 50"/>
          <p:cNvSpPr>
            <a:spLocks noGrp="1" noChangeArrowheads="1"/>
          </p:cNvSpPr>
          <p:nvPr>
            <p:ph idx="1"/>
          </p:nvPr>
        </p:nvSpPr>
        <p:spPr>
          <a:xfrm>
            <a:off x="627063" y="3719513"/>
            <a:ext cx="7940675" cy="2481262"/>
          </a:xfrm>
        </p:spPr>
        <p:txBody>
          <a:bodyPr/>
          <a:lstStyle/>
          <a:p>
            <a:pPr>
              <a:buClr>
                <a:srgbClr val="800080"/>
              </a:buClr>
              <a:buSzPct val="50000"/>
            </a:pPr>
            <a:r>
              <a:rPr lang="zh-CN" altLang="en-US" sz="3000" b="1">
                <a:latin typeface="Times New Roman" pitchFamily="18" charset="0"/>
                <a:ea typeface="仿宋_GB2312" pitchFamily="49" charset="-122"/>
              </a:rPr>
              <a:t>树中结点的存放顺序一般不做特殊要求，但为了操作实现的方便，有时也会规定结点的存放顺序。例如，可以规定按树的前序次序存放树中的各个结点，或规定按树的层次次序安排所有结点。</a:t>
            </a:r>
            <a:r>
              <a:rPr lang="zh-CN" altLang="en-US"/>
              <a:t> </a:t>
            </a:r>
          </a:p>
        </p:txBody>
      </p:sp>
      <p:sp>
        <p:nvSpPr>
          <p:cNvPr id="40" name="灯片编号占位符 4"/>
          <p:cNvSpPr>
            <a:spLocks noGrp="1"/>
          </p:cNvSpPr>
          <p:nvPr>
            <p:ph type="sldNum" sz="quarter" idx="12"/>
          </p:nvPr>
        </p:nvSpPr>
        <p:spPr/>
        <p:txBody>
          <a:bodyPr/>
          <a:lstStyle/>
          <a:p>
            <a:fld id="{74B0EFE7-676E-4ECB-8DDB-26A1FFA2808C}" type="slidenum">
              <a:rPr lang="en-US" altLang="zh-CN"/>
              <a:pPr/>
              <a:t>50</a:t>
            </a:fld>
            <a:endParaRPr lang="en-US" altLang="zh-CN"/>
          </a:p>
        </p:txBody>
      </p:sp>
      <p:grpSp>
        <p:nvGrpSpPr>
          <p:cNvPr id="248884" name="Group 52"/>
          <p:cNvGrpSpPr>
            <a:grpSpLocks/>
          </p:cNvGrpSpPr>
          <p:nvPr/>
        </p:nvGrpSpPr>
        <p:grpSpPr bwMode="auto">
          <a:xfrm>
            <a:off x="854075" y="1385888"/>
            <a:ext cx="2143125" cy="2057400"/>
            <a:chOff x="538" y="873"/>
            <a:chExt cx="1350" cy="1296"/>
          </a:xfrm>
        </p:grpSpPr>
        <p:sp>
          <p:nvSpPr>
            <p:cNvPr id="248835" name="Line 3"/>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6" name="Line 4"/>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7" name="Line 5"/>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8" name="Line 6"/>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9" name="Line 7"/>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0" name="Line 8"/>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1" name="Oval 9"/>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2" name="Oval 10"/>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3" name="Oval 11"/>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4" name="Oval 12"/>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5" name="Oval 13"/>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6" name="Oval 14"/>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7" name="Oval 15"/>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8" name="Text Box 16"/>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8849" name="Text Box 17"/>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8850" name="Text Box 18"/>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8851" name="Text Box 19"/>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8852" name="Text Box 20"/>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8853" name="Text Box 21"/>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8854" name="Text Box 22"/>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grpSp>
        <p:nvGrpSpPr>
          <p:cNvPr id="248883" name="Group 51"/>
          <p:cNvGrpSpPr>
            <a:grpSpLocks/>
          </p:cNvGrpSpPr>
          <p:nvPr/>
        </p:nvGrpSpPr>
        <p:grpSpPr bwMode="auto">
          <a:xfrm>
            <a:off x="3311525" y="1484313"/>
            <a:ext cx="4953000" cy="1554162"/>
            <a:chOff x="2064" y="749"/>
            <a:chExt cx="3120" cy="979"/>
          </a:xfrm>
        </p:grpSpPr>
        <p:sp>
          <p:nvSpPr>
            <p:cNvPr id="248855" name="Rectangle 23"/>
            <p:cNvSpPr>
              <a:spLocks noChangeArrowheads="1"/>
            </p:cNvSpPr>
            <p:nvPr/>
          </p:nvSpPr>
          <p:spPr bwMode="auto">
            <a:xfrm>
              <a:off x="2784" y="1056"/>
              <a:ext cx="2400" cy="672"/>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48856" name="Line 24"/>
            <p:cNvSpPr>
              <a:spLocks noChangeShapeType="1"/>
            </p:cNvSpPr>
            <p:nvPr/>
          </p:nvSpPr>
          <p:spPr bwMode="auto">
            <a:xfrm>
              <a:off x="2784" y="1392"/>
              <a:ext cx="24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57" name="Text Box 25"/>
            <p:cNvSpPr txBox="1">
              <a:spLocks noChangeArrowheads="1"/>
            </p:cNvSpPr>
            <p:nvPr/>
          </p:nvSpPr>
          <p:spPr bwMode="auto">
            <a:xfrm>
              <a:off x="2244" y="1056"/>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data</a:t>
              </a:r>
              <a:endParaRPr kumimoji="1" lang="en-US" altLang="zh-CN" sz="2400">
                <a:latin typeface="Times New Roman" pitchFamily="18" charset="0"/>
              </a:endParaRPr>
            </a:p>
          </p:txBody>
        </p:sp>
        <p:sp>
          <p:nvSpPr>
            <p:cNvPr id="248858" name="Text Box 26"/>
            <p:cNvSpPr txBox="1">
              <a:spLocks noChangeArrowheads="1"/>
            </p:cNvSpPr>
            <p:nvPr/>
          </p:nvSpPr>
          <p:spPr bwMode="auto">
            <a:xfrm>
              <a:off x="2064" y="1392"/>
              <a:ext cx="7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parent</a:t>
              </a:r>
              <a:endParaRPr kumimoji="1" lang="en-US" altLang="zh-CN" sz="2400">
                <a:latin typeface="Times New Roman" pitchFamily="18" charset="0"/>
              </a:endParaRPr>
            </a:p>
          </p:txBody>
        </p:sp>
        <p:sp>
          <p:nvSpPr>
            <p:cNvPr id="248859" name="Text Box 27"/>
            <p:cNvSpPr txBox="1">
              <a:spLocks noChangeArrowheads="1"/>
            </p:cNvSpPr>
            <p:nvPr/>
          </p:nvSpPr>
          <p:spPr bwMode="auto">
            <a:xfrm>
              <a:off x="2833" y="1056"/>
              <a:ext cx="22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A   B   C   D   E    F   G</a:t>
              </a:r>
              <a:endParaRPr kumimoji="1" lang="en-US" altLang="zh-CN" sz="2400">
                <a:latin typeface="Times New Roman" pitchFamily="18" charset="0"/>
              </a:endParaRPr>
            </a:p>
          </p:txBody>
        </p:sp>
        <p:sp>
          <p:nvSpPr>
            <p:cNvPr id="248860" name="Text Box 28"/>
            <p:cNvSpPr txBox="1">
              <a:spLocks noChangeArrowheads="1"/>
            </p:cNvSpPr>
            <p:nvPr/>
          </p:nvSpPr>
          <p:spPr bwMode="auto">
            <a:xfrm>
              <a:off x="2832" y="1401"/>
              <a:ext cx="23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仿宋_GB2312" pitchFamily="49" charset="-122"/>
                  <a:ea typeface="仿宋_GB2312" pitchFamily="49" charset="-122"/>
                </a:rPr>
                <a:t>-</a:t>
              </a:r>
              <a:r>
                <a:rPr kumimoji="1" lang="en-US" altLang="zh-CN" sz="2800" b="1">
                  <a:solidFill>
                    <a:schemeClr val="tx2"/>
                  </a:solidFill>
                  <a:latin typeface="Times New Roman" pitchFamily="18" charset="0"/>
                </a:rPr>
                <a:t>1   0    0    0    1    1    3</a:t>
              </a:r>
              <a:endParaRPr kumimoji="1" lang="en-US" altLang="zh-CN" sz="2400">
                <a:solidFill>
                  <a:schemeClr val="tx2"/>
                </a:solidFill>
                <a:latin typeface="Times New Roman" pitchFamily="18" charset="0"/>
              </a:endParaRPr>
            </a:p>
          </p:txBody>
        </p:sp>
        <p:sp>
          <p:nvSpPr>
            <p:cNvPr id="248861" name="Line 29"/>
            <p:cNvSpPr>
              <a:spLocks noChangeShapeType="1"/>
            </p:cNvSpPr>
            <p:nvPr/>
          </p:nvSpPr>
          <p:spPr bwMode="auto">
            <a:xfrm>
              <a:off x="484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2" name="Line 30"/>
            <p:cNvSpPr>
              <a:spLocks noChangeShapeType="1"/>
            </p:cNvSpPr>
            <p:nvPr/>
          </p:nvSpPr>
          <p:spPr bwMode="auto">
            <a:xfrm>
              <a:off x="4512"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3" name="Line 31"/>
            <p:cNvSpPr>
              <a:spLocks noChangeShapeType="1"/>
            </p:cNvSpPr>
            <p:nvPr/>
          </p:nvSpPr>
          <p:spPr bwMode="auto">
            <a:xfrm>
              <a:off x="4176"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4" name="Line 32"/>
            <p:cNvSpPr>
              <a:spLocks noChangeShapeType="1"/>
            </p:cNvSpPr>
            <p:nvPr/>
          </p:nvSpPr>
          <p:spPr bwMode="auto">
            <a:xfrm>
              <a:off x="3840"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5" name="Line 33"/>
            <p:cNvSpPr>
              <a:spLocks noChangeShapeType="1"/>
            </p:cNvSpPr>
            <p:nvPr/>
          </p:nvSpPr>
          <p:spPr bwMode="auto">
            <a:xfrm>
              <a:off x="3504"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6" name="Line 34"/>
            <p:cNvSpPr>
              <a:spLocks noChangeShapeType="1"/>
            </p:cNvSpPr>
            <p:nvPr/>
          </p:nvSpPr>
          <p:spPr bwMode="auto">
            <a:xfrm>
              <a:off x="316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7" name="Text Box 35"/>
            <p:cNvSpPr txBox="1">
              <a:spLocks noChangeArrowheads="1"/>
            </p:cNvSpPr>
            <p:nvPr/>
          </p:nvSpPr>
          <p:spPr bwMode="auto">
            <a:xfrm>
              <a:off x="2828" y="749"/>
              <a:ext cx="2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009900"/>
                  </a:solidFill>
                  <a:latin typeface="Times New Roman" pitchFamily="18" charset="0"/>
                </a:rPr>
                <a:t>0    1    2    3    4    5    6</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57200" y="457200"/>
            <a:ext cx="8229600" cy="847725"/>
          </a:xfrm>
        </p:spPr>
        <p:txBody>
          <a:bodyPr/>
          <a:lstStyle/>
          <a:p>
            <a:pPr algn="ctr"/>
            <a:r>
              <a:rPr lang="en-US" altLang="zh-CN" sz="4000" b="1">
                <a:solidFill>
                  <a:schemeClr val="tx2"/>
                </a:solidFill>
                <a:latin typeface="华文新魏" pitchFamily="2" charset="-122"/>
                <a:ea typeface="华文新魏" pitchFamily="2" charset="-122"/>
              </a:rPr>
              <a:t>3</a:t>
            </a:r>
            <a:r>
              <a:rPr lang="zh-CN" altLang="en-US" sz="4000" b="1">
                <a:solidFill>
                  <a:schemeClr val="tx2"/>
                </a:solidFill>
                <a:latin typeface="华文新魏" pitchFamily="2" charset="-122"/>
                <a:ea typeface="华文新魏" pitchFamily="2" charset="-122"/>
              </a:rPr>
              <a:t>、子女链表表示</a:t>
            </a:r>
          </a:p>
        </p:txBody>
      </p:sp>
      <p:sp>
        <p:nvSpPr>
          <p:cNvPr id="382979" name="Rectangle 3"/>
          <p:cNvSpPr>
            <a:spLocks noGrp="1" noChangeArrowheads="1"/>
          </p:cNvSpPr>
          <p:nvPr>
            <p:ph idx="1"/>
          </p:nvPr>
        </p:nvSpPr>
        <p:spPr>
          <a:xfrm>
            <a:off x="647700" y="5084763"/>
            <a:ext cx="8013700" cy="1189037"/>
          </a:xfrm>
        </p:spPr>
        <p:txBody>
          <a:bodyPr/>
          <a:lstStyle/>
          <a:p>
            <a:pPr>
              <a:lnSpc>
                <a:spcPct val="105000"/>
              </a:lnSpc>
              <a:spcBef>
                <a:spcPct val="0"/>
              </a:spcBef>
              <a:buClr>
                <a:srgbClr val="800080"/>
              </a:buClr>
              <a:buSzPct val="50000"/>
            </a:pPr>
            <a:r>
              <a:rPr lang="zh-CN" altLang="en-US" sz="3000" b="1">
                <a:ea typeface="仿宋_GB2312" pitchFamily="49" charset="-122"/>
              </a:rPr>
              <a:t>无序树情形链表中各结点顺序任意，有序树必须自左向右链接各个子女结点。</a:t>
            </a:r>
          </a:p>
        </p:txBody>
      </p:sp>
      <p:sp>
        <p:nvSpPr>
          <p:cNvPr id="92" name="灯片编号占位符 4"/>
          <p:cNvSpPr>
            <a:spLocks noGrp="1"/>
          </p:cNvSpPr>
          <p:nvPr>
            <p:ph type="sldNum" sz="quarter" idx="12"/>
          </p:nvPr>
        </p:nvSpPr>
        <p:spPr/>
        <p:txBody>
          <a:bodyPr/>
          <a:lstStyle/>
          <a:p>
            <a:fld id="{A3B5EDB8-149B-4948-A109-B6BE0B4D4B4C}" type="slidenum">
              <a:rPr lang="en-US" altLang="zh-CN"/>
              <a:pPr/>
              <a:t>51</a:t>
            </a:fld>
            <a:endParaRPr lang="en-US" altLang="zh-CN"/>
          </a:p>
        </p:txBody>
      </p:sp>
      <p:grpSp>
        <p:nvGrpSpPr>
          <p:cNvPr id="382980" name="Group 4"/>
          <p:cNvGrpSpPr>
            <a:grpSpLocks/>
          </p:cNvGrpSpPr>
          <p:nvPr/>
        </p:nvGrpSpPr>
        <p:grpSpPr bwMode="auto">
          <a:xfrm>
            <a:off x="989013" y="1479550"/>
            <a:ext cx="2143125" cy="2057400"/>
            <a:chOff x="538" y="873"/>
            <a:chExt cx="1350" cy="1296"/>
          </a:xfrm>
        </p:grpSpPr>
        <p:sp>
          <p:nvSpPr>
            <p:cNvPr id="382981" name="Line 5"/>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2" name="Line 6"/>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3" name="Line 7"/>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4" name="Line 8"/>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5" name="Line 9"/>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6" name="Line 10"/>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7" name="Oval 11"/>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88" name="Oval 12"/>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89" name="Oval 13"/>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0" name="Oval 14"/>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1" name="Oval 15"/>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2" name="Oval 16"/>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3" name="Oval 17"/>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4" name="Text Box 18"/>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82995" name="Text Box 19"/>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82996" name="Text Box 20"/>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382997" name="Text Box 21"/>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82998" name="Text Box 22"/>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382999" name="Text Box 23"/>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83000" name="Text Box 24"/>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grpSp>
        <p:nvGrpSpPr>
          <p:cNvPr id="383067" name="Group 91"/>
          <p:cNvGrpSpPr>
            <a:grpSpLocks/>
          </p:cNvGrpSpPr>
          <p:nvPr/>
        </p:nvGrpSpPr>
        <p:grpSpPr bwMode="auto">
          <a:xfrm>
            <a:off x="3779838" y="1412875"/>
            <a:ext cx="4464050" cy="3552825"/>
            <a:chOff x="2449" y="1192"/>
            <a:chExt cx="2812" cy="2238"/>
          </a:xfrm>
        </p:grpSpPr>
        <p:sp>
          <p:nvSpPr>
            <p:cNvPr id="383041" name="Rectangle 65"/>
            <p:cNvSpPr>
              <a:spLocks noChangeArrowheads="1"/>
            </p:cNvSpPr>
            <p:nvPr/>
          </p:nvSpPr>
          <p:spPr bwMode="auto">
            <a:xfrm>
              <a:off x="2699" y="1207"/>
              <a:ext cx="521" cy="222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grpSp>
          <p:nvGrpSpPr>
            <p:cNvPr id="383006" name="Group 30"/>
            <p:cNvGrpSpPr>
              <a:grpSpLocks/>
            </p:cNvGrpSpPr>
            <p:nvPr/>
          </p:nvGrpSpPr>
          <p:grpSpPr bwMode="auto">
            <a:xfrm>
              <a:off x="3424" y="1194"/>
              <a:ext cx="658" cy="308"/>
              <a:chOff x="3424" y="1194"/>
              <a:chExt cx="658" cy="308"/>
            </a:xfrm>
          </p:grpSpPr>
          <p:grpSp>
            <p:nvGrpSpPr>
              <p:cNvPr id="383003" name="Group 27"/>
              <p:cNvGrpSpPr>
                <a:grpSpLocks/>
              </p:cNvGrpSpPr>
              <p:nvPr/>
            </p:nvGrpSpPr>
            <p:grpSpPr bwMode="auto">
              <a:xfrm>
                <a:off x="3424" y="1230"/>
                <a:ext cx="477" cy="250"/>
                <a:chOff x="3424" y="1230"/>
                <a:chExt cx="477" cy="250"/>
              </a:xfrm>
            </p:grpSpPr>
            <p:sp>
              <p:nvSpPr>
                <p:cNvPr id="383001" name="Rectangle 25"/>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02" name="Line 26"/>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04" name="Line 28"/>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05" name="Text Box 29"/>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1</a:t>
                </a:r>
              </a:p>
            </p:txBody>
          </p:sp>
        </p:grpSp>
        <p:grpSp>
          <p:nvGrpSpPr>
            <p:cNvPr id="383007" name="Group 31"/>
            <p:cNvGrpSpPr>
              <a:grpSpLocks/>
            </p:cNvGrpSpPr>
            <p:nvPr/>
          </p:nvGrpSpPr>
          <p:grpSpPr bwMode="auto">
            <a:xfrm>
              <a:off x="4082" y="1194"/>
              <a:ext cx="658" cy="308"/>
              <a:chOff x="3424" y="1194"/>
              <a:chExt cx="658" cy="308"/>
            </a:xfrm>
          </p:grpSpPr>
          <p:grpSp>
            <p:nvGrpSpPr>
              <p:cNvPr id="383008" name="Group 32"/>
              <p:cNvGrpSpPr>
                <a:grpSpLocks/>
              </p:cNvGrpSpPr>
              <p:nvPr/>
            </p:nvGrpSpPr>
            <p:grpSpPr bwMode="auto">
              <a:xfrm>
                <a:off x="3424" y="1230"/>
                <a:ext cx="477" cy="250"/>
                <a:chOff x="3424" y="1230"/>
                <a:chExt cx="477" cy="250"/>
              </a:xfrm>
            </p:grpSpPr>
            <p:sp>
              <p:nvSpPr>
                <p:cNvPr id="383009" name="Rectangle 33"/>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10" name="Line 34"/>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11" name="Line 35"/>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12" name="Text Box 36"/>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2</a:t>
                </a:r>
              </a:p>
            </p:txBody>
          </p:sp>
        </p:grpSp>
        <p:sp>
          <p:nvSpPr>
            <p:cNvPr id="383017" name="Line 41"/>
            <p:cNvSpPr>
              <a:spLocks noChangeShapeType="1"/>
            </p:cNvSpPr>
            <p:nvPr/>
          </p:nvSpPr>
          <p:spPr bwMode="auto">
            <a:xfrm>
              <a:off x="3107"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20" name="Group 44"/>
            <p:cNvGrpSpPr>
              <a:grpSpLocks/>
            </p:cNvGrpSpPr>
            <p:nvPr/>
          </p:nvGrpSpPr>
          <p:grpSpPr bwMode="auto">
            <a:xfrm>
              <a:off x="4740" y="1192"/>
              <a:ext cx="521" cy="310"/>
              <a:chOff x="4740" y="1192"/>
              <a:chExt cx="521" cy="310"/>
            </a:xfrm>
          </p:grpSpPr>
          <p:grpSp>
            <p:nvGrpSpPr>
              <p:cNvPr id="383014" name="Group 38"/>
              <p:cNvGrpSpPr>
                <a:grpSpLocks/>
              </p:cNvGrpSpPr>
              <p:nvPr/>
            </p:nvGrpSpPr>
            <p:grpSpPr bwMode="auto">
              <a:xfrm>
                <a:off x="4740" y="1230"/>
                <a:ext cx="477" cy="250"/>
                <a:chOff x="3424" y="1230"/>
                <a:chExt cx="477" cy="250"/>
              </a:xfrm>
            </p:grpSpPr>
            <p:sp>
              <p:nvSpPr>
                <p:cNvPr id="383015" name="Rectangle 39"/>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16" name="Line 40"/>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18" name="Text Box 42"/>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3</a:t>
                </a:r>
              </a:p>
            </p:txBody>
          </p:sp>
          <p:sp>
            <p:nvSpPr>
              <p:cNvPr id="383019" name="Text Box 43"/>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grpSp>
        <p:grpSp>
          <p:nvGrpSpPr>
            <p:cNvPr id="383021" name="Group 45"/>
            <p:cNvGrpSpPr>
              <a:grpSpLocks/>
            </p:cNvGrpSpPr>
            <p:nvPr/>
          </p:nvGrpSpPr>
          <p:grpSpPr bwMode="auto">
            <a:xfrm>
              <a:off x="3424" y="1504"/>
              <a:ext cx="658" cy="308"/>
              <a:chOff x="3424" y="1194"/>
              <a:chExt cx="658" cy="308"/>
            </a:xfrm>
          </p:grpSpPr>
          <p:grpSp>
            <p:nvGrpSpPr>
              <p:cNvPr id="383022" name="Group 46"/>
              <p:cNvGrpSpPr>
                <a:grpSpLocks/>
              </p:cNvGrpSpPr>
              <p:nvPr/>
            </p:nvGrpSpPr>
            <p:grpSpPr bwMode="auto">
              <a:xfrm>
                <a:off x="3424" y="1230"/>
                <a:ext cx="477" cy="250"/>
                <a:chOff x="3424" y="1230"/>
                <a:chExt cx="477" cy="250"/>
              </a:xfrm>
            </p:grpSpPr>
            <p:sp>
              <p:nvSpPr>
                <p:cNvPr id="383023" name="Rectangle 47"/>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24" name="Line 48"/>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25" name="Line 49"/>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26" name="Text Box 50"/>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4</a:t>
                </a:r>
              </a:p>
            </p:txBody>
          </p:sp>
        </p:grpSp>
        <p:sp>
          <p:nvSpPr>
            <p:cNvPr id="383027" name="Line 51"/>
            <p:cNvSpPr>
              <a:spLocks noChangeShapeType="1"/>
            </p:cNvSpPr>
            <p:nvPr/>
          </p:nvSpPr>
          <p:spPr bwMode="auto">
            <a:xfrm>
              <a:off x="3107" y="165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28" name="Group 52"/>
            <p:cNvGrpSpPr>
              <a:grpSpLocks/>
            </p:cNvGrpSpPr>
            <p:nvPr/>
          </p:nvGrpSpPr>
          <p:grpSpPr bwMode="auto">
            <a:xfrm>
              <a:off x="4082" y="1502"/>
              <a:ext cx="521" cy="310"/>
              <a:chOff x="4740" y="1192"/>
              <a:chExt cx="521" cy="310"/>
            </a:xfrm>
          </p:grpSpPr>
          <p:grpSp>
            <p:nvGrpSpPr>
              <p:cNvPr id="383029" name="Group 53"/>
              <p:cNvGrpSpPr>
                <a:grpSpLocks/>
              </p:cNvGrpSpPr>
              <p:nvPr/>
            </p:nvGrpSpPr>
            <p:grpSpPr bwMode="auto">
              <a:xfrm>
                <a:off x="4740" y="1230"/>
                <a:ext cx="477" cy="250"/>
                <a:chOff x="3424" y="1230"/>
                <a:chExt cx="477" cy="250"/>
              </a:xfrm>
            </p:grpSpPr>
            <p:sp>
              <p:nvSpPr>
                <p:cNvPr id="383030" name="Rectangle 54"/>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31" name="Line 55"/>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32" name="Text Box 56"/>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5</a:t>
                </a:r>
              </a:p>
            </p:txBody>
          </p:sp>
          <p:sp>
            <p:nvSpPr>
              <p:cNvPr id="383033" name="Text Box 57"/>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grpSp>
        <p:sp>
          <p:nvSpPr>
            <p:cNvPr id="383034" name="Line 58"/>
            <p:cNvSpPr>
              <a:spLocks noChangeShapeType="1"/>
            </p:cNvSpPr>
            <p:nvPr/>
          </p:nvSpPr>
          <p:spPr bwMode="auto">
            <a:xfrm>
              <a:off x="3107" y="2289"/>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35" name="Group 59"/>
            <p:cNvGrpSpPr>
              <a:grpSpLocks/>
            </p:cNvGrpSpPr>
            <p:nvPr/>
          </p:nvGrpSpPr>
          <p:grpSpPr bwMode="auto">
            <a:xfrm>
              <a:off x="3424" y="2137"/>
              <a:ext cx="521" cy="310"/>
              <a:chOff x="4740" y="1192"/>
              <a:chExt cx="521" cy="310"/>
            </a:xfrm>
          </p:grpSpPr>
          <p:grpSp>
            <p:nvGrpSpPr>
              <p:cNvPr id="383036" name="Group 60"/>
              <p:cNvGrpSpPr>
                <a:grpSpLocks/>
              </p:cNvGrpSpPr>
              <p:nvPr/>
            </p:nvGrpSpPr>
            <p:grpSpPr bwMode="auto">
              <a:xfrm>
                <a:off x="4740" y="1230"/>
                <a:ext cx="477" cy="250"/>
                <a:chOff x="3424" y="1230"/>
                <a:chExt cx="477" cy="250"/>
              </a:xfrm>
            </p:grpSpPr>
            <p:sp>
              <p:nvSpPr>
                <p:cNvPr id="383037" name="Rectangle 61"/>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38" name="Line 62"/>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39" name="Text Box 63"/>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6</a:t>
                </a:r>
              </a:p>
            </p:txBody>
          </p:sp>
          <p:sp>
            <p:nvSpPr>
              <p:cNvPr id="383040" name="Text Box 64"/>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grpSp>
        <p:sp>
          <p:nvSpPr>
            <p:cNvPr id="383042" name="Line 66"/>
            <p:cNvSpPr>
              <a:spLocks noChangeShapeType="1"/>
            </p:cNvSpPr>
            <p:nvPr/>
          </p:nvSpPr>
          <p:spPr bwMode="auto">
            <a:xfrm flipH="1">
              <a:off x="2699" y="150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3" name="Line 67"/>
            <p:cNvSpPr>
              <a:spLocks noChangeShapeType="1"/>
            </p:cNvSpPr>
            <p:nvPr/>
          </p:nvSpPr>
          <p:spPr bwMode="auto">
            <a:xfrm flipH="1">
              <a:off x="2699" y="182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4" name="Line 68"/>
            <p:cNvSpPr>
              <a:spLocks noChangeShapeType="1"/>
            </p:cNvSpPr>
            <p:nvPr/>
          </p:nvSpPr>
          <p:spPr bwMode="auto">
            <a:xfrm flipH="1">
              <a:off x="2699" y="2137"/>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5" name="Line 69"/>
            <p:cNvSpPr>
              <a:spLocks noChangeShapeType="1"/>
            </p:cNvSpPr>
            <p:nvPr/>
          </p:nvSpPr>
          <p:spPr bwMode="auto">
            <a:xfrm flipH="1">
              <a:off x="2699" y="2455"/>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6" name="Line 70"/>
            <p:cNvSpPr>
              <a:spLocks noChangeShapeType="1"/>
            </p:cNvSpPr>
            <p:nvPr/>
          </p:nvSpPr>
          <p:spPr bwMode="auto">
            <a:xfrm flipH="1">
              <a:off x="2699" y="277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7" name="Line 71"/>
            <p:cNvSpPr>
              <a:spLocks noChangeShapeType="1"/>
            </p:cNvSpPr>
            <p:nvPr/>
          </p:nvSpPr>
          <p:spPr bwMode="auto">
            <a:xfrm flipH="1">
              <a:off x="2699" y="309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8" name="Line 72"/>
            <p:cNvSpPr>
              <a:spLocks noChangeShapeType="1"/>
            </p:cNvSpPr>
            <p:nvPr/>
          </p:nvSpPr>
          <p:spPr bwMode="auto">
            <a:xfrm>
              <a:off x="2971" y="1207"/>
              <a:ext cx="0" cy="22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9" name="Text Box 73"/>
            <p:cNvSpPr txBox="1">
              <a:spLocks noChangeArrowheads="1"/>
            </p:cNvSpPr>
            <p:nvPr/>
          </p:nvSpPr>
          <p:spPr bwMode="auto">
            <a:xfrm>
              <a:off x="2948" y="245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0" name="Text Box 74"/>
            <p:cNvSpPr txBox="1">
              <a:spLocks noChangeArrowheads="1"/>
            </p:cNvSpPr>
            <p:nvPr/>
          </p:nvSpPr>
          <p:spPr bwMode="auto">
            <a:xfrm>
              <a:off x="2948" y="18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1" name="Text Box 75"/>
            <p:cNvSpPr txBox="1">
              <a:spLocks noChangeArrowheads="1"/>
            </p:cNvSpPr>
            <p:nvPr/>
          </p:nvSpPr>
          <p:spPr bwMode="auto">
            <a:xfrm>
              <a:off x="2948" y="27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2" name="Text Box 76"/>
            <p:cNvSpPr txBox="1">
              <a:spLocks noChangeArrowheads="1"/>
            </p:cNvSpPr>
            <p:nvPr/>
          </p:nvSpPr>
          <p:spPr bwMode="auto">
            <a:xfrm>
              <a:off x="2948" y="30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3" name="Text Box 77"/>
            <p:cNvSpPr txBox="1">
              <a:spLocks noChangeArrowheads="1"/>
            </p:cNvSpPr>
            <p:nvPr/>
          </p:nvSpPr>
          <p:spPr bwMode="auto">
            <a:xfrm>
              <a:off x="2699" y="119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A</a:t>
              </a:r>
            </a:p>
          </p:txBody>
        </p:sp>
        <p:sp>
          <p:nvSpPr>
            <p:cNvPr id="383054" name="Text Box 78"/>
            <p:cNvSpPr txBox="1">
              <a:spLocks noChangeArrowheads="1"/>
            </p:cNvSpPr>
            <p:nvPr/>
          </p:nvSpPr>
          <p:spPr bwMode="auto">
            <a:xfrm>
              <a:off x="2699" y="1489"/>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B</a:t>
              </a:r>
            </a:p>
          </p:txBody>
        </p:sp>
        <p:sp>
          <p:nvSpPr>
            <p:cNvPr id="383055" name="Text Box 79"/>
            <p:cNvSpPr txBox="1">
              <a:spLocks noChangeArrowheads="1"/>
            </p:cNvSpPr>
            <p:nvPr/>
          </p:nvSpPr>
          <p:spPr bwMode="auto">
            <a:xfrm>
              <a:off x="2699" y="1820"/>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C</a:t>
              </a:r>
            </a:p>
          </p:txBody>
        </p:sp>
        <p:sp>
          <p:nvSpPr>
            <p:cNvPr id="383056" name="Text Box 80"/>
            <p:cNvSpPr txBox="1">
              <a:spLocks noChangeArrowheads="1"/>
            </p:cNvSpPr>
            <p:nvPr/>
          </p:nvSpPr>
          <p:spPr bwMode="auto">
            <a:xfrm>
              <a:off x="2699" y="213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D</a:t>
              </a:r>
            </a:p>
          </p:txBody>
        </p:sp>
        <p:sp>
          <p:nvSpPr>
            <p:cNvPr id="383057" name="Text Box 81"/>
            <p:cNvSpPr txBox="1">
              <a:spLocks noChangeArrowheads="1"/>
            </p:cNvSpPr>
            <p:nvPr/>
          </p:nvSpPr>
          <p:spPr bwMode="auto">
            <a:xfrm>
              <a:off x="2699" y="2455"/>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E</a:t>
              </a:r>
            </a:p>
          </p:txBody>
        </p:sp>
        <p:sp>
          <p:nvSpPr>
            <p:cNvPr id="383058" name="Text Box 82"/>
            <p:cNvSpPr txBox="1">
              <a:spLocks noChangeArrowheads="1"/>
            </p:cNvSpPr>
            <p:nvPr/>
          </p:nvSpPr>
          <p:spPr bwMode="auto">
            <a:xfrm>
              <a:off x="2721" y="2782"/>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F</a:t>
              </a:r>
            </a:p>
          </p:txBody>
        </p:sp>
        <p:sp>
          <p:nvSpPr>
            <p:cNvPr id="383059" name="Text Box 83"/>
            <p:cNvSpPr txBox="1">
              <a:spLocks noChangeArrowheads="1"/>
            </p:cNvSpPr>
            <p:nvPr/>
          </p:nvSpPr>
          <p:spPr bwMode="auto">
            <a:xfrm>
              <a:off x="2699" y="307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G</a:t>
              </a:r>
            </a:p>
          </p:txBody>
        </p:sp>
        <p:sp>
          <p:nvSpPr>
            <p:cNvPr id="383060" name="Text Box 84"/>
            <p:cNvSpPr txBox="1">
              <a:spLocks noChangeArrowheads="1"/>
            </p:cNvSpPr>
            <p:nvPr/>
          </p:nvSpPr>
          <p:spPr bwMode="auto">
            <a:xfrm>
              <a:off x="2479" y="1204"/>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0</a:t>
              </a:r>
            </a:p>
          </p:txBody>
        </p:sp>
        <p:sp>
          <p:nvSpPr>
            <p:cNvPr id="383061" name="Text Box 85"/>
            <p:cNvSpPr txBox="1">
              <a:spLocks noChangeArrowheads="1"/>
            </p:cNvSpPr>
            <p:nvPr/>
          </p:nvSpPr>
          <p:spPr bwMode="auto">
            <a:xfrm>
              <a:off x="2479" y="148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1</a:t>
              </a:r>
            </a:p>
          </p:txBody>
        </p:sp>
        <p:sp>
          <p:nvSpPr>
            <p:cNvPr id="383062" name="Text Box 86"/>
            <p:cNvSpPr txBox="1">
              <a:spLocks noChangeArrowheads="1"/>
            </p:cNvSpPr>
            <p:nvPr/>
          </p:nvSpPr>
          <p:spPr bwMode="auto">
            <a:xfrm>
              <a:off x="2472" y="180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2</a:t>
              </a:r>
            </a:p>
          </p:txBody>
        </p:sp>
        <p:sp>
          <p:nvSpPr>
            <p:cNvPr id="383063" name="Text Box 87"/>
            <p:cNvSpPr txBox="1">
              <a:spLocks noChangeArrowheads="1"/>
            </p:cNvSpPr>
            <p:nvPr/>
          </p:nvSpPr>
          <p:spPr bwMode="auto">
            <a:xfrm>
              <a:off x="2479" y="214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3</a:t>
              </a:r>
            </a:p>
          </p:txBody>
        </p:sp>
        <p:sp>
          <p:nvSpPr>
            <p:cNvPr id="383064" name="Text Box 88"/>
            <p:cNvSpPr txBox="1">
              <a:spLocks noChangeArrowheads="1"/>
            </p:cNvSpPr>
            <p:nvPr/>
          </p:nvSpPr>
          <p:spPr bwMode="auto">
            <a:xfrm>
              <a:off x="2449" y="245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4</a:t>
              </a:r>
            </a:p>
          </p:txBody>
        </p:sp>
        <p:sp>
          <p:nvSpPr>
            <p:cNvPr id="383065" name="Text Box 89"/>
            <p:cNvSpPr txBox="1">
              <a:spLocks noChangeArrowheads="1"/>
            </p:cNvSpPr>
            <p:nvPr/>
          </p:nvSpPr>
          <p:spPr bwMode="auto">
            <a:xfrm>
              <a:off x="2456" y="277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5</a:t>
              </a:r>
            </a:p>
          </p:txBody>
        </p:sp>
        <p:sp>
          <p:nvSpPr>
            <p:cNvPr id="383066" name="Text Box 90"/>
            <p:cNvSpPr txBox="1">
              <a:spLocks noChangeArrowheads="1"/>
            </p:cNvSpPr>
            <p:nvPr/>
          </p:nvSpPr>
          <p:spPr bwMode="auto">
            <a:xfrm>
              <a:off x="2449" y="307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6</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457200"/>
            <a:ext cx="8229600" cy="955675"/>
          </a:xfrm>
        </p:spPr>
        <p:txBody>
          <a:bodyPr/>
          <a:lstStyle/>
          <a:p>
            <a:pPr algn="ctr"/>
            <a:r>
              <a:rPr lang="en-US" altLang="zh-CN" sz="4000" b="1">
                <a:solidFill>
                  <a:schemeClr val="tx2"/>
                </a:solidFill>
                <a:latin typeface="华文新魏" pitchFamily="2" charset="-122"/>
                <a:ea typeface="华文新魏" pitchFamily="2" charset="-122"/>
              </a:rPr>
              <a:t>4</a:t>
            </a:r>
            <a:r>
              <a:rPr lang="zh-CN" altLang="en-US" sz="4000" b="1">
                <a:solidFill>
                  <a:schemeClr val="tx2"/>
                </a:solidFill>
                <a:latin typeface="华文新魏" pitchFamily="2" charset="-122"/>
                <a:ea typeface="华文新魏" pitchFamily="2" charset="-122"/>
              </a:rPr>
              <a:t>、子女指针表示</a:t>
            </a:r>
          </a:p>
        </p:txBody>
      </p:sp>
      <p:sp>
        <p:nvSpPr>
          <p:cNvPr id="385027" name="Rectangle 3"/>
          <p:cNvSpPr>
            <a:spLocks noGrp="1" noChangeArrowheads="1"/>
          </p:cNvSpPr>
          <p:nvPr>
            <p:ph idx="1"/>
          </p:nvPr>
        </p:nvSpPr>
        <p:spPr>
          <a:xfrm>
            <a:off x="698500" y="1376363"/>
            <a:ext cx="7834313" cy="4932362"/>
          </a:xfrm>
        </p:spPr>
        <p:txBody>
          <a:bodyPr/>
          <a:lstStyle/>
          <a:p>
            <a:pPr>
              <a:lnSpc>
                <a:spcPct val="105000"/>
              </a:lnSpc>
              <a:spcBef>
                <a:spcPct val="15000"/>
              </a:spcBef>
              <a:buClr>
                <a:srgbClr val="800080"/>
              </a:buClr>
              <a:buSzPct val="50000"/>
            </a:pPr>
            <a:r>
              <a:rPr lang="zh-CN" altLang="en-US" sz="3000" b="1">
                <a:latin typeface="Times New Roman" pitchFamily="18" charset="0"/>
                <a:ea typeface="仿宋_GB2312" pitchFamily="49" charset="-122"/>
              </a:rPr>
              <a:t>一个合理的想法是在结点中存放指向每一个子女结点的指针。但由于各个结点的子女数不同，每个结点设置数目不等的指针，将很难管理。</a:t>
            </a:r>
          </a:p>
          <a:p>
            <a:pPr>
              <a:lnSpc>
                <a:spcPct val="105000"/>
              </a:lnSpc>
              <a:spcBef>
                <a:spcPct val="15000"/>
              </a:spcBef>
              <a:buClr>
                <a:srgbClr val="800080"/>
              </a:buClr>
              <a:buSzPct val="50000"/>
            </a:pPr>
            <a:r>
              <a:rPr lang="zh-CN" altLang="en-US" sz="3000" b="1">
                <a:latin typeface="Times New Roman" pitchFamily="18" charset="0"/>
                <a:ea typeface="仿宋_GB2312" pitchFamily="49" charset="-122"/>
              </a:rPr>
              <a:t>为此，设置等长的结点，每个结点包含的指针个数相等，等于树的度（</a:t>
            </a:r>
            <a:r>
              <a:rPr lang="en-US" altLang="zh-CN" sz="3000" b="1">
                <a:latin typeface="Times New Roman" pitchFamily="18" charset="0"/>
                <a:ea typeface="仿宋_GB2312" pitchFamily="49" charset="-122"/>
              </a:rPr>
              <a:t>degree</a:t>
            </a:r>
            <a:r>
              <a:rPr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itchFamily="18" charset="0"/>
                <a:ea typeface="仿宋_GB2312" pitchFamily="49" charset="-122"/>
              </a:rPr>
              <a:t>这保证结点有足够的指针指向它的所有子女结点。但可能产生很多空闲指针，造成存储浪费。</a:t>
            </a:r>
          </a:p>
        </p:txBody>
      </p:sp>
      <p:sp>
        <p:nvSpPr>
          <p:cNvPr id="5" name="灯片编号占位符 4"/>
          <p:cNvSpPr>
            <a:spLocks noGrp="1"/>
          </p:cNvSpPr>
          <p:nvPr>
            <p:ph type="sldNum" sz="quarter" idx="12"/>
          </p:nvPr>
        </p:nvSpPr>
        <p:spPr/>
        <p:txBody>
          <a:bodyPr/>
          <a:lstStyle/>
          <a:p>
            <a:fld id="{42DCB369-B0C6-4722-8536-94BEA1BD1FE3}" type="slidenum">
              <a:rPr lang="en-US" altLang="zh-CN"/>
              <a:pPr/>
              <a:t>52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2"/>
          <p:cNvSpPr>
            <a:spLocks noGrp="1"/>
          </p:cNvSpPr>
          <p:nvPr>
            <p:ph type="sldNum" sz="quarter" idx="12"/>
          </p:nvPr>
        </p:nvSpPr>
        <p:spPr/>
        <p:txBody>
          <a:bodyPr/>
          <a:lstStyle/>
          <a:p>
            <a:fld id="{EDEE8708-122F-47B0-8A83-7635E463401B}" type="slidenum">
              <a:rPr lang="en-US" altLang="zh-CN"/>
              <a:pPr/>
              <a:t>53</a:t>
            </a:fld>
            <a:endParaRPr lang="en-US" altLang="zh-CN"/>
          </a:p>
        </p:txBody>
      </p:sp>
      <p:sp>
        <p:nvSpPr>
          <p:cNvPr id="249878" name="Text Box 22"/>
          <p:cNvSpPr txBox="1">
            <a:spLocks noChangeArrowheads="1"/>
          </p:cNvSpPr>
          <p:nvPr/>
        </p:nvSpPr>
        <p:spPr bwMode="auto">
          <a:xfrm>
            <a:off x="1066800" y="42672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99"/>
                </a:solidFill>
                <a:latin typeface="Times New Roman" pitchFamily="18" charset="0"/>
                <a:ea typeface="隶书" pitchFamily="49" charset="-122"/>
              </a:rPr>
              <a:t>等数量的链域</a:t>
            </a:r>
            <a:endParaRPr kumimoji="1" lang="zh-CN" altLang="en-US" sz="2100">
              <a:latin typeface="Times New Roman" pitchFamily="18" charset="0"/>
            </a:endParaRPr>
          </a:p>
        </p:txBody>
      </p:sp>
      <p:grpSp>
        <p:nvGrpSpPr>
          <p:cNvPr id="249939" name="Group 83"/>
          <p:cNvGrpSpPr>
            <a:grpSpLocks/>
          </p:cNvGrpSpPr>
          <p:nvPr/>
        </p:nvGrpSpPr>
        <p:grpSpPr bwMode="auto">
          <a:xfrm>
            <a:off x="863600" y="549275"/>
            <a:ext cx="7778750" cy="4922838"/>
            <a:chOff x="538" y="355"/>
            <a:chExt cx="4900" cy="3101"/>
          </a:xfrm>
        </p:grpSpPr>
        <p:sp>
          <p:nvSpPr>
            <p:cNvPr id="249858" name="Line 2"/>
            <p:cNvSpPr>
              <a:spLocks noChangeShapeType="1"/>
            </p:cNvSpPr>
            <p:nvPr/>
          </p:nvSpPr>
          <p:spPr bwMode="auto">
            <a:xfrm>
              <a:off x="1738" y="1536"/>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59" name="Line 3"/>
            <p:cNvSpPr>
              <a:spLocks noChangeShapeType="1"/>
            </p:cNvSpPr>
            <p:nvPr/>
          </p:nvSpPr>
          <p:spPr bwMode="auto">
            <a:xfrm>
              <a:off x="1402" y="1008"/>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0" name="Line 4"/>
            <p:cNvSpPr>
              <a:spLocks noChangeShapeType="1"/>
            </p:cNvSpPr>
            <p:nvPr/>
          </p:nvSpPr>
          <p:spPr bwMode="auto">
            <a:xfrm>
              <a:off x="922" y="1536"/>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1" name="Line 5"/>
            <p:cNvSpPr>
              <a:spLocks noChangeShapeType="1"/>
            </p:cNvSpPr>
            <p:nvPr/>
          </p:nvSpPr>
          <p:spPr bwMode="auto">
            <a:xfrm flipH="1">
              <a:off x="682" y="1536"/>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2" name="Line 6"/>
            <p:cNvSpPr>
              <a:spLocks noChangeShapeType="1"/>
            </p:cNvSpPr>
            <p:nvPr/>
          </p:nvSpPr>
          <p:spPr bwMode="auto">
            <a:xfrm flipH="1">
              <a:off x="922" y="1056"/>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3" name="Line 7"/>
            <p:cNvSpPr>
              <a:spLocks noChangeShapeType="1"/>
            </p:cNvSpPr>
            <p:nvPr/>
          </p:nvSpPr>
          <p:spPr bwMode="auto">
            <a:xfrm>
              <a:off x="1306" y="1056"/>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4" name="Oval 8"/>
            <p:cNvSpPr>
              <a:spLocks noChangeArrowheads="1"/>
            </p:cNvSpPr>
            <p:nvPr/>
          </p:nvSpPr>
          <p:spPr bwMode="auto">
            <a:xfrm>
              <a:off x="1162" y="81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5" name="Oval 9"/>
            <p:cNvSpPr>
              <a:spLocks noChangeArrowheads="1"/>
            </p:cNvSpPr>
            <p:nvPr/>
          </p:nvSpPr>
          <p:spPr bwMode="auto">
            <a:xfrm>
              <a:off x="1162"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6" name="Oval 10"/>
            <p:cNvSpPr>
              <a:spLocks noChangeArrowheads="1"/>
            </p:cNvSpPr>
            <p:nvPr/>
          </p:nvSpPr>
          <p:spPr bwMode="auto">
            <a:xfrm>
              <a:off x="922"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7" name="Oval 11"/>
            <p:cNvSpPr>
              <a:spLocks noChangeArrowheads="1"/>
            </p:cNvSpPr>
            <p:nvPr/>
          </p:nvSpPr>
          <p:spPr bwMode="auto">
            <a:xfrm>
              <a:off x="538"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8" name="Oval 12"/>
            <p:cNvSpPr>
              <a:spLocks noChangeArrowheads="1"/>
            </p:cNvSpPr>
            <p:nvPr/>
          </p:nvSpPr>
          <p:spPr bwMode="auto">
            <a:xfrm>
              <a:off x="730"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9" name="Oval 13"/>
            <p:cNvSpPr>
              <a:spLocks noChangeArrowheads="1"/>
            </p:cNvSpPr>
            <p:nvPr/>
          </p:nvSpPr>
          <p:spPr bwMode="auto">
            <a:xfrm>
              <a:off x="1594"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70" name="Oval 14"/>
            <p:cNvSpPr>
              <a:spLocks noChangeArrowheads="1"/>
            </p:cNvSpPr>
            <p:nvPr/>
          </p:nvSpPr>
          <p:spPr bwMode="auto">
            <a:xfrm>
              <a:off x="1594"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71" name="Text Box 15"/>
            <p:cNvSpPr txBox="1">
              <a:spLocks noChangeArrowheads="1"/>
            </p:cNvSpPr>
            <p:nvPr/>
          </p:nvSpPr>
          <p:spPr bwMode="auto">
            <a:xfrm>
              <a:off x="1172" y="77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9872" name="Text Box 16"/>
            <p:cNvSpPr txBox="1">
              <a:spLocks noChangeArrowheads="1"/>
            </p:cNvSpPr>
            <p:nvPr/>
          </p:nvSpPr>
          <p:spPr bwMode="auto">
            <a:xfrm>
              <a:off x="746" y="125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9873" name="Text Box 17"/>
            <p:cNvSpPr txBox="1">
              <a:spLocks noChangeArrowheads="1"/>
            </p:cNvSpPr>
            <p:nvPr/>
          </p:nvSpPr>
          <p:spPr bwMode="auto">
            <a:xfrm>
              <a:off x="1172"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9874" name="Text Box 18"/>
            <p:cNvSpPr txBox="1">
              <a:spLocks noChangeArrowheads="1"/>
            </p:cNvSpPr>
            <p:nvPr/>
          </p:nvSpPr>
          <p:spPr bwMode="auto">
            <a:xfrm>
              <a:off x="1610"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9875" name="Text Box 19"/>
            <p:cNvSpPr txBox="1">
              <a:spLocks noChangeArrowheads="1"/>
            </p:cNvSpPr>
            <p:nvPr/>
          </p:nvSpPr>
          <p:spPr bwMode="auto">
            <a:xfrm>
              <a:off x="554" y="175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9876" name="Text Box 20"/>
            <p:cNvSpPr txBox="1">
              <a:spLocks noChangeArrowheads="1"/>
            </p:cNvSpPr>
            <p:nvPr/>
          </p:nvSpPr>
          <p:spPr bwMode="auto">
            <a:xfrm>
              <a:off x="944" y="175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9877" name="Text Box 21"/>
            <p:cNvSpPr txBox="1">
              <a:spLocks noChangeArrowheads="1"/>
            </p:cNvSpPr>
            <p:nvPr/>
          </p:nvSpPr>
          <p:spPr bwMode="auto">
            <a:xfrm>
              <a:off x="1598" y="1737"/>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49879" name="Rectangle 23"/>
            <p:cNvSpPr>
              <a:spLocks noChangeArrowheads="1"/>
            </p:cNvSpPr>
            <p:nvPr/>
          </p:nvSpPr>
          <p:spPr bwMode="auto">
            <a:xfrm>
              <a:off x="696" y="3120"/>
              <a:ext cx="4440"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zh-CN" sz="2800" b="1" i="1">
                  <a:latin typeface="Times New Roman" pitchFamily="18" charset="0"/>
                  <a:ea typeface="黑体" pitchFamily="2" charset="-122"/>
                </a:rPr>
                <a:t> </a:t>
              </a:r>
              <a:r>
                <a:rPr kumimoji="1" lang="en-US" altLang="zh-CN" sz="2800" b="1">
                  <a:latin typeface="Times New Roman" pitchFamily="18" charset="0"/>
                  <a:ea typeface="黑体" pitchFamily="2" charset="-122"/>
                </a:rPr>
                <a:t>data </a:t>
              </a:r>
            </a:p>
          </p:txBody>
        </p:sp>
        <p:sp>
          <p:nvSpPr>
            <p:cNvPr id="249880" name="Text Box 24"/>
            <p:cNvSpPr txBox="1">
              <a:spLocks noChangeArrowheads="1"/>
            </p:cNvSpPr>
            <p:nvPr/>
          </p:nvSpPr>
          <p:spPr bwMode="auto">
            <a:xfrm>
              <a:off x="1382" y="3129"/>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ea typeface="黑体" pitchFamily="2" charset="-122"/>
                </a:rPr>
                <a:t>child</a:t>
              </a:r>
              <a:r>
                <a:rPr kumimoji="1" lang="en-US" altLang="zh-CN" sz="2800" b="1" baseline="-25000">
                  <a:latin typeface="Times New Roman" pitchFamily="18" charset="0"/>
                  <a:ea typeface="黑体" pitchFamily="2" charset="-122"/>
                </a:rPr>
                <a:t>1</a:t>
              </a:r>
              <a:endParaRPr kumimoji="1" lang="en-US" altLang="zh-CN" sz="2400">
                <a:ea typeface="黑体" pitchFamily="2" charset="-122"/>
              </a:endParaRPr>
            </a:p>
          </p:txBody>
        </p:sp>
        <p:sp>
          <p:nvSpPr>
            <p:cNvPr id="249881" name="Line 25"/>
            <p:cNvSpPr>
              <a:spLocks noChangeShapeType="1"/>
            </p:cNvSpPr>
            <p:nvPr/>
          </p:nvSpPr>
          <p:spPr bwMode="auto">
            <a:xfrm>
              <a:off x="134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2" name="Line 26"/>
            <p:cNvSpPr>
              <a:spLocks noChangeShapeType="1"/>
            </p:cNvSpPr>
            <p:nvPr/>
          </p:nvSpPr>
          <p:spPr bwMode="auto">
            <a:xfrm>
              <a:off x="206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3" name="Line 27"/>
            <p:cNvSpPr>
              <a:spLocks noChangeShapeType="1"/>
            </p:cNvSpPr>
            <p:nvPr/>
          </p:nvSpPr>
          <p:spPr bwMode="auto">
            <a:xfrm>
              <a:off x="4368"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4" name="Text Box 28"/>
            <p:cNvSpPr txBox="1">
              <a:spLocks noChangeArrowheads="1"/>
            </p:cNvSpPr>
            <p:nvPr/>
          </p:nvSpPr>
          <p:spPr bwMode="auto">
            <a:xfrm>
              <a:off x="211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child</a:t>
              </a:r>
              <a:r>
                <a:rPr kumimoji="1" lang="en-US" altLang="zh-CN" sz="2800" b="1" baseline="-25000">
                  <a:latin typeface="Times New Roman" pitchFamily="18" charset="0"/>
                  <a:ea typeface="黑体" pitchFamily="2" charset="-122"/>
                </a:rPr>
                <a:t>2</a:t>
              </a:r>
              <a:endParaRPr kumimoji="1" lang="en-US" altLang="zh-CN" sz="2400">
                <a:ea typeface="黑体" pitchFamily="2" charset="-122"/>
              </a:endParaRPr>
            </a:p>
          </p:txBody>
        </p:sp>
        <p:sp>
          <p:nvSpPr>
            <p:cNvPr id="249885" name="Text Box 29"/>
            <p:cNvSpPr txBox="1">
              <a:spLocks noChangeArrowheads="1"/>
            </p:cNvSpPr>
            <p:nvPr/>
          </p:nvSpPr>
          <p:spPr bwMode="auto">
            <a:xfrm>
              <a:off x="283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child</a:t>
              </a:r>
              <a:r>
                <a:rPr kumimoji="1" lang="en-US" altLang="zh-CN" sz="2800" b="1" baseline="-25000">
                  <a:latin typeface="Times New Roman" pitchFamily="18" charset="0"/>
                  <a:ea typeface="黑体" pitchFamily="2" charset="-122"/>
                </a:rPr>
                <a:t>3</a:t>
              </a:r>
              <a:endParaRPr kumimoji="1" lang="en-US" altLang="zh-CN" sz="2400">
                <a:ea typeface="黑体" pitchFamily="2" charset="-122"/>
              </a:endParaRPr>
            </a:p>
          </p:txBody>
        </p:sp>
        <p:sp>
          <p:nvSpPr>
            <p:cNvPr id="249886" name="Line 30"/>
            <p:cNvSpPr>
              <a:spLocks noChangeShapeType="1"/>
            </p:cNvSpPr>
            <p:nvPr/>
          </p:nvSpPr>
          <p:spPr bwMode="auto">
            <a:xfrm>
              <a:off x="3744" y="3312"/>
              <a:ext cx="480" cy="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7" name="Text Box 31"/>
            <p:cNvSpPr txBox="1">
              <a:spLocks noChangeArrowheads="1"/>
            </p:cNvSpPr>
            <p:nvPr/>
          </p:nvSpPr>
          <p:spPr bwMode="auto">
            <a:xfrm>
              <a:off x="4416"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child</a:t>
              </a:r>
              <a:r>
                <a:rPr kumimoji="1" lang="en-US" altLang="zh-CN" sz="2800" b="1" i="1" baseline="-25000">
                  <a:latin typeface="Times New Roman" pitchFamily="18" charset="0"/>
                  <a:ea typeface="黑体" pitchFamily="2" charset="-122"/>
                </a:rPr>
                <a:t>d</a:t>
              </a:r>
              <a:endParaRPr kumimoji="1" lang="en-US" altLang="zh-CN" sz="2400">
                <a:ea typeface="黑体" pitchFamily="2" charset="-122"/>
              </a:endParaRPr>
            </a:p>
          </p:txBody>
        </p:sp>
        <p:sp>
          <p:nvSpPr>
            <p:cNvPr id="249888" name="Line 32"/>
            <p:cNvSpPr>
              <a:spLocks noChangeShapeType="1"/>
            </p:cNvSpPr>
            <p:nvPr/>
          </p:nvSpPr>
          <p:spPr bwMode="auto">
            <a:xfrm>
              <a:off x="278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9" name="Line 33"/>
            <p:cNvSpPr>
              <a:spLocks noChangeShapeType="1"/>
            </p:cNvSpPr>
            <p:nvPr/>
          </p:nvSpPr>
          <p:spPr bwMode="auto">
            <a:xfrm>
              <a:off x="3552"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0" name="Rectangle 34"/>
            <p:cNvSpPr>
              <a:spLocks noChangeArrowheads="1"/>
            </p:cNvSpPr>
            <p:nvPr/>
          </p:nvSpPr>
          <p:spPr bwMode="auto">
            <a:xfrm>
              <a:off x="3264" y="595"/>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891" name="Line 35"/>
            <p:cNvSpPr>
              <a:spLocks noChangeShapeType="1"/>
            </p:cNvSpPr>
            <p:nvPr/>
          </p:nvSpPr>
          <p:spPr bwMode="auto">
            <a:xfrm>
              <a:off x="379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2" name="Line 36"/>
            <p:cNvSpPr>
              <a:spLocks noChangeShapeType="1"/>
            </p:cNvSpPr>
            <p:nvPr/>
          </p:nvSpPr>
          <p:spPr bwMode="auto">
            <a:xfrm>
              <a:off x="355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3" name="Line 37"/>
            <p:cNvSpPr>
              <a:spLocks noChangeShapeType="1"/>
            </p:cNvSpPr>
            <p:nvPr/>
          </p:nvSpPr>
          <p:spPr bwMode="auto">
            <a:xfrm>
              <a:off x="403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4" name="Rectangle 38"/>
            <p:cNvSpPr>
              <a:spLocks noChangeArrowheads="1"/>
            </p:cNvSpPr>
            <p:nvPr/>
          </p:nvSpPr>
          <p:spPr bwMode="auto">
            <a:xfrm>
              <a:off x="4416"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895" name="Line 39"/>
            <p:cNvSpPr>
              <a:spLocks noChangeShapeType="1"/>
            </p:cNvSpPr>
            <p:nvPr/>
          </p:nvSpPr>
          <p:spPr bwMode="auto">
            <a:xfrm>
              <a:off x="470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6" name="Line 40"/>
            <p:cNvSpPr>
              <a:spLocks noChangeShapeType="1"/>
            </p:cNvSpPr>
            <p:nvPr/>
          </p:nvSpPr>
          <p:spPr bwMode="auto">
            <a:xfrm>
              <a:off x="518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7" name="Rectangle 41"/>
            <p:cNvSpPr>
              <a:spLocks noChangeArrowheads="1"/>
            </p:cNvSpPr>
            <p:nvPr/>
          </p:nvSpPr>
          <p:spPr bwMode="auto">
            <a:xfrm>
              <a:off x="44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898" name="Line 42"/>
            <p:cNvSpPr>
              <a:spLocks noChangeShapeType="1"/>
            </p:cNvSpPr>
            <p:nvPr/>
          </p:nvSpPr>
          <p:spPr bwMode="auto">
            <a:xfrm>
              <a:off x="47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9" name="Line 43"/>
            <p:cNvSpPr>
              <a:spLocks noChangeShapeType="1"/>
            </p:cNvSpPr>
            <p:nvPr/>
          </p:nvSpPr>
          <p:spPr bwMode="auto">
            <a:xfrm>
              <a:off x="51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0" name="Line 44"/>
            <p:cNvSpPr>
              <a:spLocks noChangeShapeType="1"/>
            </p:cNvSpPr>
            <p:nvPr/>
          </p:nvSpPr>
          <p:spPr bwMode="auto">
            <a:xfrm>
              <a:off x="494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1" name="Line 45"/>
            <p:cNvSpPr>
              <a:spLocks noChangeShapeType="1"/>
            </p:cNvSpPr>
            <p:nvPr/>
          </p:nvSpPr>
          <p:spPr bwMode="auto">
            <a:xfrm>
              <a:off x="49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2" name="Rectangle 46"/>
            <p:cNvSpPr>
              <a:spLocks noChangeArrowheads="1"/>
            </p:cNvSpPr>
            <p:nvPr/>
          </p:nvSpPr>
          <p:spPr bwMode="auto">
            <a:xfrm>
              <a:off x="3264"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03" name="Line 47"/>
            <p:cNvSpPr>
              <a:spLocks noChangeShapeType="1"/>
            </p:cNvSpPr>
            <p:nvPr/>
          </p:nvSpPr>
          <p:spPr bwMode="auto">
            <a:xfrm>
              <a:off x="379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4" name="Line 48"/>
            <p:cNvSpPr>
              <a:spLocks noChangeShapeType="1"/>
            </p:cNvSpPr>
            <p:nvPr/>
          </p:nvSpPr>
          <p:spPr bwMode="auto">
            <a:xfrm>
              <a:off x="355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5" name="Line 49"/>
            <p:cNvSpPr>
              <a:spLocks noChangeShapeType="1"/>
            </p:cNvSpPr>
            <p:nvPr/>
          </p:nvSpPr>
          <p:spPr bwMode="auto">
            <a:xfrm>
              <a:off x="403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6" name="Rectangle 50"/>
            <p:cNvSpPr>
              <a:spLocks noChangeArrowheads="1"/>
            </p:cNvSpPr>
            <p:nvPr/>
          </p:nvSpPr>
          <p:spPr bwMode="auto">
            <a:xfrm>
              <a:off x="2112"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07" name="Line 51"/>
            <p:cNvSpPr>
              <a:spLocks noChangeShapeType="1"/>
            </p:cNvSpPr>
            <p:nvPr/>
          </p:nvSpPr>
          <p:spPr bwMode="auto">
            <a:xfrm>
              <a:off x="264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8" name="Line 52"/>
            <p:cNvSpPr>
              <a:spLocks noChangeShapeType="1"/>
            </p:cNvSpPr>
            <p:nvPr/>
          </p:nvSpPr>
          <p:spPr bwMode="auto">
            <a:xfrm>
              <a:off x="240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9" name="Line 53"/>
            <p:cNvSpPr>
              <a:spLocks noChangeShapeType="1"/>
            </p:cNvSpPr>
            <p:nvPr/>
          </p:nvSpPr>
          <p:spPr bwMode="auto">
            <a:xfrm>
              <a:off x="288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0" name="Rectangle 54"/>
            <p:cNvSpPr>
              <a:spLocks noChangeArrowheads="1"/>
            </p:cNvSpPr>
            <p:nvPr/>
          </p:nvSpPr>
          <p:spPr bwMode="auto">
            <a:xfrm>
              <a:off x="3168"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11" name="Line 55"/>
            <p:cNvSpPr>
              <a:spLocks noChangeShapeType="1"/>
            </p:cNvSpPr>
            <p:nvPr/>
          </p:nvSpPr>
          <p:spPr bwMode="auto">
            <a:xfrm>
              <a:off x="369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2" name="Line 56"/>
            <p:cNvSpPr>
              <a:spLocks noChangeShapeType="1"/>
            </p:cNvSpPr>
            <p:nvPr/>
          </p:nvSpPr>
          <p:spPr bwMode="auto">
            <a:xfrm>
              <a:off x="345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3" name="Line 57"/>
            <p:cNvSpPr>
              <a:spLocks noChangeShapeType="1"/>
            </p:cNvSpPr>
            <p:nvPr/>
          </p:nvSpPr>
          <p:spPr bwMode="auto">
            <a:xfrm>
              <a:off x="393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4" name="Rectangle 58"/>
            <p:cNvSpPr>
              <a:spLocks noChangeArrowheads="1"/>
            </p:cNvSpPr>
            <p:nvPr/>
          </p:nvSpPr>
          <p:spPr bwMode="auto">
            <a:xfrm>
              <a:off x="20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15" name="Line 59"/>
            <p:cNvSpPr>
              <a:spLocks noChangeShapeType="1"/>
            </p:cNvSpPr>
            <p:nvPr/>
          </p:nvSpPr>
          <p:spPr bwMode="auto">
            <a:xfrm>
              <a:off x="25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6" name="Line 60"/>
            <p:cNvSpPr>
              <a:spLocks noChangeShapeType="1"/>
            </p:cNvSpPr>
            <p:nvPr/>
          </p:nvSpPr>
          <p:spPr bwMode="auto">
            <a:xfrm>
              <a:off x="23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7" name="Line 61"/>
            <p:cNvSpPr>
              <a:spLocks noChangeShapeType="1"/>
            </p:cNvSpPr>
            <p:nvPr/>
          </p:nvSpPr>
          <p:spPr bwMode="auto">
            <a:xfrm>
              <a:off x="27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8" name="Text Box 62"/>
            <p:cNvSpPr txBox="1">
              <a:spLocks noChangeArrowheads="1"/>
            </p:cNvSpPr>
            <p:nvPr/>
          </p:nvSpPr>
          <p:spPr bwMode="auto">
            <a:xfrm>
              <a:off x="3274" y="55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9919" name="Text Box 63"/>
            <p:cNvSpPr txBox="1">
              <a:spLocks noChangeArrowheads="1"/>
            </p:cNvSpPr>
            <p:nvPr/>
          </p:nvSpPr>
          <p:spPr bwMode="auto">
            <a:xfrm>
              <a:off x="2112" y="132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9920" name="Text Box 64"/>
            <p:cNvSpPr txBox="1">
              <a:spLocks noChangeArrowheads="1"/>
            </p:cNvSpPr>
            <p:nvPr/>
          </p:nvSpPr>
          <p:spPr bwMode="auto">
            <a:xfrm>
              <a:off x="3274"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9921" name="Text Box 65"/>
            <p:cNvSpPr txBox="1">
              <a:spLocks noChangeArrowheads="1"/>
            </p:cNvSpPr>
            <p:nvPr/>
          </p:nvSpPr>
          <p:spPr bwMode="auto">
            <a:xfrm>
              <a:off x="4426"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9922" name="Text Box 66"/>
            <p:cNvSpPr txBox="1">
              <a:spLocks noChangeArrowheads="1"/>
            </p:cNvSpPr>
            <p:nvPr/>
          </p:nvSpPr>
          <p:spPr bwMode="auto">
            <a:xfrm>
              <a:off x="2026" y="204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9923" name="Text Box 67"/>
            <p:cNvSpPr txBox="1">
              <a:spLocks noChangeArrowheads="1"/>
            </p:cNvSpPr>
            <p:nvPr/>
          </p:nvSpPr>
          <p:spPr bwMode="auto">
            <a:xfrm>
              <a:off x="3168" y="204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9924" name="Text Box 68"/>
            <p:cNvSpPr txBox="1">
              <a:spLocks noChangeArrowheads="1"/>
            </p:cNvSpPr>
            <p:nvPr/>
          </p:nvSpPr>
          <p:spPr bwMode="auto">
            <a:xfrm>
              <a:off x="4414" y="204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49925" name="Line 69"/>
            <p:cNvSpPr>
              <a:spLocks noChangeShapeType="1"/>
            </p:cNvSpPr>
            <p:nvPr/>
          </p:nvSpPr>
          <p:spPr bwMode="auto">
            <a:xfrm flipH="1">
              <a:off x="2208" y="1507"/>
              <a:ext cx="336"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6" name="Line 70"/>
            <p:cNvSpPr>
              <a:spLocks noChangeShapeType="1"/>
            </p:cNvSpPr>
            <p:nvPr/>
          </p:nvSpPr>
          <p:spPr bwMode="auto">
            <a:xfrm>
              <a:off x="2784" y="1507"/>
              <a:ext cx="528"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7" name="Line 71"/>
            <p:cNvSpPr>
              <a:spLocks noChangeShapeType="1"/>
            </p:cNvSpPr>
            <p:nvPr/>
          </p:nvSpPr>
          <p:spPr bwMode="auto">
            <a:xfrm flipH="1">
              <a:off x="4608" y="1507"/>
              <a:ext cx="240"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8" name="Line 72"/>
            <p:cNvSpPr>
              <a:spLocks noChangeShapeType="1"/>
            </p:cNvSpPr>
            <p:nvPr/>
          </p:nvSpPr>
          <p:spPr bwMode="auto">
            <a:xfrm flipH="1">
              <a:off x="2352" y="739"/>
              <a:ext cx="1344"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9" name="Line 73"/>
            <p:cNvSpPr>
              <a:spLocks noChangeShapeType="1"/>
            </p:cNvSpPr>
            <p:nvPr/>
          </p:nvSpPr>
          <p:spPr bwMode="auto">
            <a:xfrm flipH="1">
              <a:off x="3408" y="739"/>
              <a:ext cx="528"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30" name="Line 74"/>
            <p:cNvSpPr>
              <a:spLocks noChangeShapeType="1"/>
            </p:cNvSpPr>
            <p:nvPr/>
          </p:nvSpPr>
          <p:spPr bwMode="auto">
            <a:xfrm>
              <a:off x="4128" y="739"/>
              <a:ext cx="432"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31" name="Line 75"/>
            <p:cNvSpPr>
              <a:spLocks noChangeShapeType="1"/>
            </p:cNvSpPr>
            <p:nvPr/>
          </p:nvSpPr>
          <p:spPr bwMode="auto">
            <a:xfrm flipH="1">
              <a:off x="3504" y="355"/>
              <a:ext cx="192"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32" name="Text Box 76"/>
            <p:cNvSpPr txBox="1">
              <a:spLocks noChangeArrowheads="1"/>
            </p:cNvSpPr>
            <p:nvPr/>
          </p:nvSpPr>
          <p:spPr bwMode="auto">
            <a:xfrm>
              <a:off x="3516" y="1248"/>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3" name="Text Box 77"/>
            <p:cNvSpPr txBox="1">
              <a:spLocks noChangeArrowheads="1"/>
            </p:cNvSpPr>
            <p:nvPr/>
          </p:nvSpPr>
          <p:spPr bwMode="auto">
            <a:xfrm>
              <a:off x="3408"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4" name="Text Box 78"/>
            <p:cNvSpPr txBox="1">
              <a:spLocks noChangeArrowheads="1"/>
            </p:cNvSpPr>
            <p:nvPr/>
          </p:nvSpPr>
          <p:spPr bwMode="auto">
            <a:xfrm>
              <a:off x="22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5" name="Text Box 79"/>
            <p:cNvSpPr txBox="1">
              <a:spLocks noChangeArrowheads="1"/>
            </p:cNvSpPr>
            <p:nvPr/>
          </p:nvSpPr>
          <p:spPr bwMode="auto">
            <a:xfrm>
              <a:off x="46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6" name="Text Box 80"/>
            <p:cNvSpPr txBox="1">
              <a:spLocks noChangeArrowheads="1"/>
            </p:cNvSpPr>
            <p:nvPr/>
          </p:nvSpPr>
          <p:spPr bwMode="auto">
            <a:xfrm>
              <a:off x="4896" y="1267"/>
              <a:ext cx="53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a:t>
              </a:r>
              <a:endParaRPr kumimoji="1" lang="en-US" altLang="zh-CN" sz="3200" b="1">
                <a:solidFill>
                  <a:schemeClr val="tx2"/>
                </a:solidFill>
                <a:latin typeface="Times New Roman" pitchFamily="18" charset="0"/>
                <a:sym typeface="Symbol" pitchFamily="18" charset="2"/>
              </a:endParaRPr>
            </a:p>
          </p:txBody>
        </p:sp>
        <p:sp>
          <p:nvSpPr>
            <p:cNvPr id="249937" name="Text Box 81"/>
            <p:cNvSpPr txBox="1">
              <a:spLocks noChangeArrowheads="1"/>
            </p:cNvSpPr>
            <p:nvPr/>
          </p:nvSpPr>
          <p:spPr bwMode="auto">
            <a:xfrm>
              <a:off x="2832" y="1267"/>
              <a:ext cx="29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a:t>
              </a:r>
              <a:endParaRPr kumimoji="1" lang="en-US" altLang="zh-CN" sz="3200" b="1">
                <a:solidFill>
                  <a:schemeClr val="tx2"/>
                </a:solidFill>
                <a:latin typeface="Times New Roman" pitchFamily="18" charset="0"/>
                <a:sym typeface="Symbol" pitchFamily="18" charset="2"/>
              </a:endParaRPr>
            </a:p>
          </p:txBody>
        </p:sp>
      </p:grpSp>
      <p:sp>
        <p:nvSpPr>
          <p:cNvPr id="249938" name="Text Box 82" descr="白色大理石"/>
          <p:cNvSpPr txBox="1">
            <a:spLocks noChangeArrowheads="1"/>
          </p:cNvSpPr>
          <p:nvPr/>
        </p:nvSpPr>
        <p:spPr bwMode="auto">
          <a:xfrm>
            <a:off x="381000" y="3489325"/>
            <a:ext cx="2651125" cy="579438"/>
          </a:xfrm>
          <a:prstGeom prst="rect">
            <a:avLst/>
          </a:prstGeom>
          <a:blipFill dpi="0" rotWithShape="0">
            <a:blip r:embed="rId2"/>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spAutoFit/>
          </a:bodyPr>
          <a:lstStyle/>
          <a:p>
            <a:pPr algn="ctr"/>
            <a:r>
              <a:rPr kumimoji="1" lang="zh-CN" altLang="en-US" sz="3200">
                <a:latin typeface="Times New Roman" pitchFamily="18" charset="0"/>
                <a:ea typeface="隶书" pitchFamily="49" charset="-122"/>
              </a:rPr>
              <a:t>空链域</a:t>
            </a:r>
            <a:r>
              <a:rPr kumimoji="1" lang="en-US" altLang="zh-CN" sz="3200">
                <a:latin typeface="Times New Roman" pitchFamily="18" charset="0"/>
                <a:ea typeface="隶书" pitchFamily="49" charset="-122"/>
              </a:rPr>
              <a:t>2</a:t>
            </a:r>
            <a:r>
              <a:rPr kumimoji="1" lang="en-US" altLang="zh-CN" sz="3200" i="1">
                <a:latin typeface="Times New Roman" pitchFamily="18" charset="0"/>
                <a:ea typeface="隶书" pitchFamily="49" charset="-122"/>
              </a:rPr>
              <a:t>n</a:t>
            </a:r>
            <a:r>
              <a:rPr kumimoji="1" lang="en-US" altLang="zh-CN" sz="3200" b="1">
                <a:latin typeface="Times New Roman" pitchFamily="18" charset="0"/>
                <a:ea typeface="隶书" pitchFamily="49" charset="-122"/>
              </a:rPr>
              <a:t>+</a:t>
            </a:r>
            <a:r>
              <a:rPr kumimoji="1" lang="en-US" altLang="zh-CN" sz="3200">
                <a:latin typeface="Times New Roman" pitchFamily="18" charset="0"/>
                <a:ea typeface="隶书" pitchFamily="49" charset="-122"/>
              </a:rPr>
              <a:t>1</a:t>
            </a:r>
            <a:r>
              <a:rPr kumimoji="1" lang="zh-CN" altLang="zh-CN" sz="3200">
                <a:latin typeface="Times New Roman" pitchFamily="18" charset="0"/>
                <a:ea typeface="隶书" pitchFamily="49" charset="-122"/>
              </a:rPr>
              <a:t>个</a:t>
            </a:r>
            <a:endParaRPr kumimoji="1" lang="zh-CN" altLang="en-US"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 y="457200"/>
            <a:ext cx="8229600" cy="919163"/>
          </a:xfrm>
        </p:spPr>
        <p:txBody>
          <a:bodyPr/>
          <a:lstStyle/>
          <a:p>
            <a:pPr algn="ctr"/>
            <a:r>
              <a:rPr lang="en-US" altLang="zh-CN" sz="4000" b="1" dirty="0">
                <a:solidFill>
                  <a:schemeClr val="tx2"/>
                </a:solidFill>
                <a:latin typeface="华文新魏" pitchFamily="2" charset="-122"/>
                <a:ea typeface="华文新魏" pitchFamily="2" charset="-122"/>
              </a:rPr>
              <a:t>5</a:t>
            </a:r>
            <a:r>
              <a:rPr lang="zh-CN" altLang="en-US" sz="4000" b="1" dirty="0">
                <a:solidFill>
                  <a:schemeClr val="tx2"/>
                </a:solidFill>
                <a:latin typeface="华文新魏" pitchFamily="2" charset="-122"/>
                <a:ea typeface="华文新魏" pitchFamily="2" charset="-122"/>
              </a:rPr>
              <a:t>、子女</a:t>
            </a:r>
            <a:r>
              <a:rPr lang="en-US" altLang="zh-CN" sz="4000" b="1" dirty="0">
                <a:solidFill>
                  <a:schemeClr val="tx2"/>
                </a:solidFill>
                <a:latin typeface="华文新魏" pitchFamily="2" charset="-122"/>
                <a:ea typeface="华文新魏" pitchFamily="2" charset="-122"/>
              </a:rPr>
              <a:t>-</a:t>
            </a:r>
            <a:r>
              <a:rPr lang="zh-CN" altLang="en-US" sz="4000" b="1" dirty="0">
                <a:solidFill>
                  <a:schemeClr val="tx2"/>
                </a:solidFill>
                <a:latin typeface="华文新魏" pitchFamily="2" charset="-122"/>
                <a:ea typeface="华文新魏" pitchFamily="2" charset="-122"/>
              </a:rPr>
              <a:t>兄弟</a:t>
            </a:r>
            <a:r>
              <a:rPr lang="zh-CN" altLang="en-US" sz="4000" b="1" dirty="0" smtClean="0">
                <a:solidFill>
                  <a:schemeClr val="tx2"/>
                </a:solidFill>
                <a:latin typeface="华文新魏" pitchFamily="2" charset="-122"/>
                <a:ea typeface="华文新魏" pitchFamily="2" charset="-122"/>
              </a:rPr>
              <a:t>表示</a:t>
            </a:r>
            <a:r>
              <a:rPr lang="en-US" altLang="zh-CN" sz="4000" b="1" dirty="0" smtClean="0">
                <a:solidFill>
                  <a:schemeClr val="tx2"/>
                </a:solidFill>
                <a:latin typeface="华文新魏" pitchFamily="2" charset="-122"/>
                <a:ea typeface="华文新魏" pitchFamily="2" charset="-122"/>
              </a:rPr>
              <a:t>(</a:t>
            </a:r>
            <a:r>
              <a:rPr lang="zh-CN" altLang="en-US" sz="4000" b="1" dirty="0" smtClean="0">
                <a:solidFill>
                  <a:schemeClr val="tx2"/>
                </a:solidFill>
                <a:latin typeface="华文新魏" pitchFamily="2" charset="-122"/>
                <a:ea typeface="华文新魏" pitchFamily="2" charset="-122"/>
              </a:rPr>
              <a:t>掌握</a:t>
            </a:r>
            <a:r>
              <a:rPr lang="en-US" altLang="zh-CN" sz="4000" b="1" dirty="0" smtClean="0">
                <a:solidFill>
                  <a:schemeClr val="tx2"/>
                </a:solidFill>
                <a:latin typeface="华文新魏" pitchFamily="2" charset="-122"/>
                <a:ea typeface="华文新魏" pitchFamily="2" charset="-122"/>
              </a:rPr>
              <a:t>)</a:t>
            </a:r>
            <a:endParaRPr lang="zh-CN" altLang="en-US" sz="4000" b="1" dirty="0">
              <a:solidFill>
                <a:schemeClr val="tx2"/>
              </a:solidFill>
              <a:latin typeface="华文新魏" pitchFamily="2" charset="-122"/>
              <a:ea typeface="华文新魏" pitchFamily="2" charset="-122"/>
            </a:endParaRPr>
          </a:p>
        </p:txBody>
      </p:sp>
      <p:sp>
        <p:nvSpPr>
          <p:cNvPr id="386051" name="Rectangle 3"/>
          <p:cNvSpPr>
            <a:spLocks noGrp="1" noChangeArrowheads="1"/>
          </p:cNvSpPr>
          <p:nvPr>
            <p:ph idx="1"/>
          </p:nvPr>
        </p:nvSpPr>
        <p:spPr>
          <a:xfrm>
            <a:off x="590550" y="1376363"/>
            <a:ext cx="8194675" cy="5002212"/>
          </a:xfrm>
        </p:spPr>
        <p:txBody>
          <a:bodyPr/>
          <a:lstStyle/>
          <a:p>
            <a:pPr>
              <a:buClr>
                <a:srgbClr val="800080"/>
              </a:buClr>
              <a:buSzPct val="50000"/>
            </a:pPr>
            <a:r>
              <a:rPr lang="zh-CN" altLang="en-US" sz="3000" b="1">
                <a:latin typeface="Times New Roman" pitchFamily="18" charset="0"/>
                <a:ea typeface="仿宋_GB2312" pitchFamily="49" charset="-122"/>
              </a:rPr>
              <a:t>也称为树的二叉树表示。结点构造为：</a:t>
            </a:r>
          </a:p>
          <a:p>
            <a:pPr>
              <a:buClr>
                <a:srgbClr val="800080"/>
              </a:buClr>
              <a:buSzPct val="50000"/>
            </a:pPr>
            <a:endParaRPr lang="zh-CN" altLang="en-US" sz="2800" b="1">
              <a:latin typeface="Times New Roman" pitchFamily="18" charset="0"/>
              <a:ea typeface="仿宋_GB2312" pitchFamily="49" charset="-122"/>
            </a:endParaRPr>
          </a:p>
          <a:p>
            <a:pPr>
              <a:buClr>
                <a:srgbClr val="800080"/>
              </a:buClr>
              <a:buSzPct val="50000"/>
            </a:pPr>
            <a:endParaRPr lang="zh-CN" altLang="en-US" sz="2800" b="1">
              <a:latin typeface="Times New Roman" pitchFamily="18" charset="0"/>
              <a:ea typeface="仿宋_GB2312" pitchFamily="49" charset="-122"/>
            </a:endParaRPr>
          </a:p>
          <a:p>
            <a:pPr>
              <a:buClr>
                <a:srgbClr val="800080"/>
              </a:buClr>
              <a:buSzPct val="50000"/>
            </a:pPr>
            <a:r>
              <a:rPr lang="en-US" altLang="zh-CN" sz="3000" b="1">
                <a:latin typeface="Times New Roman" pitchFamily="18" charset="0"/>
                <a:ea typeface="仿宋_GB2312" pitchFamily="49" charset="-122"/>
              </a:rPr>
              <a:t>firstChild </a:t>
            </a:r>
            <a:r>
              <a:rPr lang="zh-CN" altLang="en-US" sz="3000" b="1">
                <a:latin typeface="Times New Roman" pitchFamily="18" charset="0"/>
                <a:ea typeface="仿宋_GB2312" pitchFamily="49" charset="-122"/>
              </a:rPr>
              <a:t>指向该结点的第一个子女结点。无序树时，可任意指定一个结点为第一个子女。</a:t>
            </a:r>
          </a:p>
          <a:p>
            <a:pPr>
              <a:buClr>
                <a:srgbClr val="800080"/>
              </a:buClr>
              <a:buSzPct val="50000"/>
            </a:pPr>
            <a:r>
              <a:rPr lang="en-US" altLang="zh-CN" sz="3000" b="1">
                <a:latin typeface="Times New Roman" pitchFamily="18" charset="0"/>
                <a:ea typeface="仿宋_GB2312" pitchFamily="49" charset="-122"/>
              </a:rPr>
              <a:t>nextSibling </a:t>
            </a:r>
            <a:r>
              <a:rPr lang="zh-CN" altLang="en-US" sz="3000" b="1">
                <a:latin typeface="Times New Roman" pitchFamily="18" charset="0"/>
                <a:ea typeface="仿宋_GB2312" pitchFamily="49" charset="-122"/>
              </a:rPr>
              <a:t>指向该结点的下一个兄弟。任一结点在存储时总是有顺序的。</a:t>
            </a:r>
          </a:p>
          <a:p>
            <a:pPr>
              <a:buClr>
                <a:srgbClr val="800080"/>
              </a:buClr>
              <a:buSzPct val="50000"/>
            </a:pPr>
            <a:r>
              <a:rPr lang="zh-CN" altLang="en-US" sz="3000" b="1">
                <a:latin typeface="Times New Roman" pitchFamily="18" charset="0"/>
                <a:ea typeface="仿宋_GB2312" pitchFamily="49" charset="-122"/>
              </a:rPr>
              <a:t>若想找某结点的所有子女，可先找</a:t>
            </a:r>
            <a:r>
              <a:rPr lang="en-US" altLang="zh-CN" sz="3000" b="1">
                <a:latin typeface="Times New Roman" pitchFamily="18" charset="0"/>
                <a:ea typeface="仿宋_GB2312" pitchFamily="49" charset="-122"/>
              </a:rPr>
              <a:t>firstChild,</a:t>
            </a:r>
            <a:r>
              <a:rPr lang="zh-CN" altLang="en-US" sz="3000" b="1">
                <a:latin typeface="Times New Roman" pitchFamily="18" charset="0"/>
                <a:ea typeface="仿宋_GB2312" pitchFamily="49" charset="-122"/>
              </a:rPr>
              <a:t>再反复用 </a:t>
            </a:r>
            <a:r>
              <a:rPr lang="en-US" altLang="zh-CN" sz="3000" b="1">
                <a:latin typeface="Times New Roman" pitchFamily="18" charset="0"/>
                <a:ea typeface="仿宋_GB2312" pitchFamily="49" charset="-122"/>
              </a:rPr>
              <a:t>nextSibling </a:t>
            </a:r>
            <a:r>
              <a:rPr lang="zh-CN" altLang="en-US" sz="3000" b="1">
                <a:latin typeface="Times New Roman" pitchFamily="18" charset="0"/>
                <a:ea typeface="仿宋_GB2312" pitchFamily="49" charset="-122"/>
              </a:rPr>
              <a:t>沿链扫描。</a:t>
            </a:r>
          </a:p>
        </p:txBody>
      </p:sp>
      <p:sp>
        <p:nvSpPr>
          <p:cNvPr id="11" name="灯片编号占位符 4"/>
          <p:cNvSpPr>
            <a:spLocks noGrp="1"/>
          </p:cNvSpPr>
          <p:nvPr>
            <p:ph type="sldNum" sz="quarter" idx="12"/>
          </p:nvPr>
        </p:nvSpPr>
        <p:spPr/>
        <p:txBody>
          <a:bodyPr/>
          <a:lstStyle/>
          <a:p>
            <a:fld id="{32B31D28-5680-4CC3-BC0D-9831E7BB5A10}" type="slidenum">
              <a:rPr lang="en-US" altLang="zh-CN"/>
              <a:pPr/>
              <a:t>54</a:t>
            </a:fld>
            <a:endParaRPr lang="en-US" altLang="zh-CN"/>
          </a:p>
        </p:txBody>
      </p:sp>
      <p:grpSp>
        <p:nvGrpSpPr>
          <p:cNvPr id="386052" name="Group 4"/>
          <p:cNvGrpSpPr>
            <a:grpSpLocks/>
          </p:cNvGrpSpPr>
          <p:nvPr/>
        </p:nvGrpSpPr>
        <p:grpSpPr bwMode="auto">
          <a:xfrm>
            <a:off x="1905000" y="2124075"/>
            <a:ext cx="5181600" cy="549275"/>
            <a:chOff x="1200" y="758"/>
            <a:chExt cx="3264" cy="346"/>
          </a:xfrm>
        </p:grpSpPr>
        <p:sp>
          <p:nvSpPr>
            <p:cNvPr id="386053" name="Rectangle 5"/>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latin typeface="Times New Roman" pitchFamily="18" charset="0"/>
                  <a:ea typeface="黑体" pitchFamily="2" charset="-122"/>
                </a:rPr>
                <a:t>  </a:t>
              </a:r>
              <a:r>
                <a:rPr kumimoji="1" lang="en-US" altLang="zh-CN" sz="2800" b="1">
                  <a:latin typeface="Times New Roman" pitchFamily="18" charset="0"/>
                  <a:ea typeface="黑体" pitchFamily="2" charset="-122"/>
                </a:rPr>
                <a:t>data</a:t>
              </a:r>
              <a:endParaRPr kumimoji="1" lang="en-US" altLang="zh-CN" sz="2400">
                <a:ea typeface="黑体" pitchFamily="2" charset="-122"/>
              </a:endParaRPr>
            </a:p>
          </p:txBody>
        </p:sp>
        <p:sp>
          <p:nvSpPr>
            <p:cNvPr id="386054" name="Line 6"/>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86055" name="Line 7"/>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86056" name="Text Box 8"/>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firstChild</a:t>
              </a:r>
              <a:endParaRPr kumimoji="1" lang="en-US" altLang="zh-CN" sz="2400">
                <a:ea typeface="黑体" pitchFamily="2" charset="-122"/>
              </a:endParaRPr>
            </a:p>
          </p:txBody>
        </p:sp>
        <p:sp>
          <p:nvSpPr>
            <p:cNvPr id="386057" name="Text Box 9"/>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nextSibling</a:t>
              </a:r>
              <a:endParaRPr kumimoji="1" lang="en-US" altLang="zh-CN" sz="2400">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p:cNvSpPr>
            <a:spLocks noGrp="1"/>
          </p:cNvSpPr>
          <p:nvPr>
            <p:ph type="sldNum" sz="quarter" idx="12"/>
          </p:nvPr>
        </p:nvSpPr>
        <p:spPr/>
        <p:txBody>
          <a:bodyPr/>
          <a:lstStyle/>
          <a:p>
            <a:fld id="{20BD2C64-7F78-426B-A3AF-835FAC7D3B41}" type="slidenum">
              <a:rPr lang="en-US" altLang="zh-CN"/>
              <a:pPr/>
              <a:t>55</a:t>
            </a:fld>
            <a:endParaRPr lang="en-US" altLang="zh-CN"/>
          </a:p>
        </p:txBody>
      </p:sp>
      <p:sp>
        <p:nvSpPr>
          <p:cNvPr id="250883" name="Text Box 3"/>
          <p:cNvSpPr txBox="1">
            <a:spLocks noChangeArrowheads="1"/>
          </p:cNvSpPr>
          <p:nvPr/>
        </p:nvSpPr>
        <p:spPr bwMode="auto">
          <a:xfrm>
            <a:off x="611188" y="2097088"/>
            <a:ext cx="3124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latin typeface="仿宋_GB2312" pitchFamily="49" charset="-122"/>
                <a:ea typeface="仿宋_GB2312" pitchFamily="49" charset="-122"/>
              </a:rPr>
              <a:t>树的子女 </a:t>
            </a:r>
            <a:r>
              <a:rPr kumimoji="1" lang="en-US" altLang="zh-CN" sz="3000" b="1">
                <a:latin typeface="仿宋_GB2312" pitchFamily="49" charset="-122"/>
                <a:ea typeface="仿宋_GB2312" pitchFamily="49" charset="-122"/>
              </a:rPr>
              <a:t>-</a:t>
            </a:r>
          </a:p>
          <a:p>
            <a:r>
              <a:rPr kumimoji="1" lang="en-US" altLang="zh-CN" sz="3000" b="1">
                <a:latin typeface="仿宋_GB2312" pitchFamily="49" charset="-122"/>
                <a:ea typeface="仿宋_GB2312" pitchFamily="49" charset="-122"/>
              </a:rPr>
              <a:t>    </a:t>
            </a:r>
            <a:r>
              <a:rPr kumimoji="1" lang="zh-CN" altLang="en-US" sz="3000" b="1">
                <a:latin typeface="仿宋_GB2312" pitchFamily="49" charset="-122"/>
                <a:ea typeface="仿宋_GB2312" pitchFamily="49" charset="-122"/>
              </a:rPr>
              <a:t>兄弟表示</a:t>
            </a:r>
            <a:endParaRPr kumimoji="1" lang="zh-CN" altLang="en-US" sz="3000">
              <a:latin typeface="仿宋_GB2312" pitchFamily="49" charset="-122"/>
              <a:ea typeface="仿宋_GB2312" pitchFamily="49" charset="-122"/>
            </a:endParaRPr>
          </a:p>
        </p:txBody>
      </p:sp>
      <p:grpSp>
        <p:nvGrpSpPr>
          <p:cNvPr id="250945" name="Group 65"/>
          <p:cNvGrpSpPr>
            <a:grpSpLocks/>
          </p:cNvGrpSpPr>
          <p:nvPr/>
        </p:nvGrpSpPr>
        <p:grpSpPr bwMode="auto">
          <a:xfrm>
            <a:off x="1905000" y="1160463"/>
            <a:ext cx="5181600" cy="549275"/>
            <a:chOff x="1200" y="758"/>
            <a:chExt cx="3264" cy="346"/>
          </a:xfrm>
        </p:grpSpPr>
        <p:sp>
          <p:nvSpPr>
            <p:cNvPr id="250884" name="Rectangle 4"/>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latin typeface="Times New Roman" pitchFamily="18" charset="0"/>
                  <a:ea typeface="黑体" pitchFamily="2" charset="-122"/>
                </a:rPr>
                <a:t>  </a:t>
              </a:r>
              <a:r>
                <a:rPr kumimoji="1" lang="en-US" altLang="zh-CN" sz="2800" b="1">
                  <a:latin typeface="Times New Roman" pitchFamily="18" charset="0"/>
                  <a:ea typeface="黑体" pitchFamily="2" charset="-122"/>
                </a:rPr>
                <a:t>data</a:t>
              </a:r>
              <a:endParaRPr kumimoji="1" lang="en-US" altLang="zh-CN" sz="2400">
                <a:ea typeface="黑体" pitchFamily="2" charset="-122"/>
              </a:endParaRPr>
            </a:p>
          </p:txBody>
        </p:sp>
        <p:sp>
          <p:nvSpPr>
            <p:cNvPr id="250885" name="Line 5"/>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250887" name="Line 7"/>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250886" name="Text Box 6"/>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firstChild</a:t>
              </a:r>
              <a:endParaRPr kumimoji="1" lang="en-US" altLang="zh-CN" sz="2400">
                <a:ea typeface="黑体" pitchFamily="2" charset="-122"/>
              </a:endParaRPr>
            </a:p>
          </p:txBody>
        </p:sp>
        <p:sp>
          <p:nvSpPr>
            <p:cNvPr id="250888" name="Text Box 8"/>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nextSibling</a:t>
              </a:r>
              <a:endParaRPr kumimoji="1" lang="en-US" altLang="zh-CN" sz="2400">
                <a:ea typeface="黑体" pitchFamily="2" charset="-122"/>
              </a:endParaRPr>
            </a:p>
          </p:txBody>
        </p:sp>
      </p:grpSp>
      <p:grpSp>
        <p:nvGrpSpPr>
          <p:cNvPr id="250946" name="Group 66"/>
          <p:cNvGrpSpPr>
            <a:grpSpLocks/>
          </p:cNvGrpSpPr>
          <p:nvPr/>
        </p:nvGrpSpPr>
        <p:grpSpPr bwMode="auto">
          <a:xfrm>
            <a:off x="627063" y="2097088"/>
            <a:ext cx="7832725" cy="3733800"/>
            <a:chOff x="346" y="1440"/>
            <a:chExt cx="4934" cy="2352"/>
          </a:xfrm>
        </p:grpSpPr>
        <p:sp>
          <p:nvSpPr>
            <p:cNvPr id="250889" name="Line 9"/>
            <p:cNvSpPr>
              <a:spLocks noChangeShapeType="1"/>
            </p:cNvSpPr>
            <p:nvPr/>
          </p:nvSpPr>
          <p:spPr bwMode="auto">
            <a:xfrm>
              <a:off x="1546" y="307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0" name="Line 10"/>
            <p:cNvSpPr>
              <a:spLocks noChangeShapeType="1"/>
            </p:cNvSpPr>
            <p:nvPr/>
          </p:nvSpPr>
          <p:spPr bwMode="auto">
            <a:xfrm>
              <a:off x="1210" y="254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1" name="Line 11"/>
            <p:cNvSpPr>
              <a:spLocks noChangeShapeType="1"/>
            </p:cNvSpPr>
            <p:nvPr/>
          </p:nvSpPr>
          <p:spPr bwMode="auto">
            <a:xfrm>
              <a:off x="730" y="307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2" name="Line 12"/>
            <p:cNvSpPr>
              <a:spLocks noChangeShapeType="1"/>
            </p:cNvSpPr>
            <p:nvPr/>
          </p:nvSpPr>
          <p:spPr bwMode="auto">
            <a:xfrm flipH="1">
              <a:off x="511" y="3072"/>
              <a:ext cx="123"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3" name="Line 13"/>
            <p:cNvSpPr>
              <a:spLocks noChangeShapeType="1"/>
            </p:cNvSpPr>
            <p:nvPr/>
          </p:nvSpPr>
          <p:spPr bwMode="auto">
            <a:xfrm flipH="1">
              <a:off x="730" y="259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4" name="Line 14"/>
            <p:cNvSpPr>
              <a:spLocks noChangeShapeType="1"/>
            </p:cNvSpPr>
            <p:nvPr/>
          </p:nvSpPr>
          <p:spPr bwMode="auto">
            <a:xfrm>
              <a:off x="1114" y="259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5" name="Oval 15"/>
            <p:cNvSpPr>
              <a:spLocks noChangeArrowheads="1"/>
            </p:cNvSpPr>
            <p:nvPr/>
          </p:nvSpPr>
          <p:spPr bwMode="auto">
            <a:xfrm>
              <a:off x="970" y="235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6" name="Oval 16"/>
            <p:cNvSpPr>
              <a:spLocks noChangeArrowheads="1"/>
            </p:cNvSpPr>
            <p:nvPr/>
          </p:nvSpPr>
          <p:spPr bwMode="auto">
            <a:xfrm>
              <a:off x="970"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7" name="Oval 17"/>
            <p:cNvSpPr>
              <a:spLocks noChangeArrowheads="1"/>
            </p:cNvSpPr>
            <p:nvPr/>
          </p:nvSpPr>
          <p:spPr bwMode="auto">
            <a:xfrm>
              <a:off x="730"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8" name="Oval 18"/>
            <p:cNvSpPr>
              <a:spLocks noChangeArrowheads="1"/>
            </p:cNvSpPr>
            <p:nvPr/>
          </p:nvSpPr>
          <p:spPr bwMode="auto">
            <a:xfrm>
              <a:off x="346"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9" name="Oval 19"/>
            <p:cNvSpPr>
              <a:spLocks noChangeArrowheads="1"/>
            </p:cNvSpPr>
            <p:nvPr/>
          </p:nvSpPr>
          <p:spPr bwMode="auto">
            <a:xfrm>
              <a:off x="538"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900" name="Oval 20"/>
            <p:cNvSpPr>
              <a:spLocks noChangeArrowheads="1"/>
            </p:cNvSpPr>
            <p:nvPr/>
          </p:nvSpPr>
          <p:spPr bwMode="auto">
            <a:xfrm>
              <a:off x="1402"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901" name="Oval 21"/>
            <p:cNvSpPr>
              <a:spLocks noChangeArrowheads="1"/>
            </p:cNvSpPr>
            <p:nvPr/>
          </p:nvSpPr>
          <p:spPr bwMode="auto">
            <a:xfrm>
              <a:off x="1402"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902" name="Text Box 22"/>
            <p:cNvSpPr txBox="1">
              <a:spLocks noChangeArrowheads="1"/>
            </p:cNvSpPr>
            <p:nvPr/>
          </p:nvSpPr>
          <p:spPr bwMode="auto">
            <a:xfrm>
              <a:off x="980" y="231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50903" name="Text Box 23"/>
            <p:cNvSpPr txBox="1">
              <a:spLocks noChangeArrowheads="1"/>
            </p:cNvSpPr>
            <p:nvPr/>
          </p:nvSpPr>
          <p:spPr bwMode="auto">
            <a:xfrm>
              <a:off x="554" y="279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50904" name="Text Box 24"/>
            <p:cNvSpPr txBox="1">
              <a:spLocks noChangeArrowheads="1"/>
            </p:cNvSpPr>
            <p:nvPr/>
          </p:nvSpPr>
          <p:spPr bwMode="auto">
            <a:xfrm>
              <a:off x="980"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50905" name="Text Box 25"/>
            <p:cNvSpPr txBox="1">
              <a:spLocks noChangeArrowheads="1"/>
            </p:cNvSpPr>
            <p:nvPr/>
          </p:nvSpPr>
          <p:spPr bwMode="auto">
            <a:xfrm>
              <a:off x="1423"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50906" name="Text Box 26"/>
            <p:cNvSpPr txBox="1">
              <a:spLocks noChangeArrowheads="1"/>
            </p:cNvSpPr>
            <p:nvPr/>
          </p:nvSpPr>
          <p:spPr bwMode="auto">
            <a:xfrm>
              <a:off x="363" y="32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50907" name="Text Box 27"/>
            <p:cNvSpPr txBox="1">
              <a:spLocks noChangeArrowheads="1"/>
            </p:cNvSpPr>
            <p:nvPr/>
          </p:nvSpPr>
          <p:spPr bwMode="auto">
            <a:xfrm>
              <a:off x="753" y="328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50908" name="Text Box 28"/>
            <p:cNvSpPr txBox="1">
              <a:spLocks noChangeArrowheads="1"/>
            </p:cNvSpPr>
            <p:nvPr/>
          </p:nvSpPr>
          <p:spPr bwMode="auto">
            <a:xfrm>
              <a:off x="1406" y="328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50909" name="Rectangle 29"/>
            <p:cNvSpPr>
              <a:spLocks noChangeArrowheads="1"/>
            </p:cNvSpPr>
            <p:nvPr/>
          </p:nvSpPr>
          <p:spPr bwMode="auto">
            <a:xfrm>
              <a:off x="3312" y="148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10" name="Line 30"/>
            <p:cNvSpPr>
              <a:spLocks noChangeShapeType="1"/>
            </p:cNvSpPr>
            <p:nvPr/>
          </p:nvSpPr>
          <p:spPr bwMode="auto">
            <a:xfrm>
              <a:off x="355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1" name="Line 31"/>
            <p:cNvSpPr>
              <a:spLocks noChangeShapeType="1"/>
            </p:cNvSpPr>
            <p:nvPr/>
          </p:nvSpPr>
          <p:spPr bwMode="auto">
            <a:xfrm>
              <a:off x="379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2" name="Rectangle 32"/>
            <p:cNvSpPr>
              <a:spLocks noChangeArrowheads="1"/>
            </p:cNvSpPr>
            <p:nvPr/>
          </p:nvSpPr>
          <p:spPr bwMode="auto">
            <a:xfrm>
              <a:off x="2688" y="196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13" name="Line 33"/>
            <p:cNvSpPr>
              <a:spLocks noChangeShapeType="1"/>
            </p:cNvSpPr>
            <p:nvPr/>
          </p:nvSpPr>
          <p:spPr bwMode="auto">
            <a:xfrm>
              <a:off x="292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4" name="Line 34"/>
            <p:cNvSpPr>
              <a:spLocks noChangeShapeType="1"/>
            </p:cNvSpPr>
            <p:nvPr/>
          </p:nvSpPr>
          <p:spPr bwMode="auto">
            <a:xfrm>
              <a:off x="316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5" name="Rectangle 35"/>
            <p:cNvSpPr>
              <a:spLocks noChangeArrowheads="1"/>
            </p:cNvSpPr>
            <p:nvPr/>
          </p:nvSpPr>
          <p:spPr bwMode="auto">
            <a:xfrm>
              <a:off x="2064"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16" name="Line 36"/>
            <p:cNvSpPr>
              <a:spLocks noChangeShapeType="1"/>
            </p:cNvSpPr>
            <p:nvPr/>
          </p:nvSpPr>
          <p:spPr bwMode="auto">
            <a:xfrm>
              <a:off x="230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7" name="Line 37"/>
            <p:cNvSpPr>
              <a:spLocks noChangeShapeType="1"/>
            </p:cNvSpPr>
            <p:nvPr/>
          </p:nvSpPr>
          <p:spPr bwMode="auto">
            <a:xfrm>
              <a:off x="254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8" name="Line 38"/>
            <p:cNvSpPr>
              <a:spLocks noChangeShapeType="1"/>
            </p:cNvSpPr>
            <p:nvPr/>
          </p:nvSpPr>
          <p:spPr bwMode="auto">
            <a:xfrm flipH="1">
              <a:off x="3024" y="1632"/>
              <a:ext cx="432"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9" name="Line 39"/>
            <p:cNvSpPr>
              <a:spLocks noChangeShapeType="1"/>
            </p:cNvSpPr>
            <p:nvPr/>
          </p:nvSpPr>
          <p:spPr bwMode="auto">
            <a:xfrm flipH="1">
              <a:off x="2400" y="2112"/>
              <a:ext cx="432"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0" name="Rectangle 40"/>
            <p:cNvSpPr>
              <a:spLocks noChangeArrowheads="1"/>
            </p:cNvSpPr>
            <p:nvPr/>
          </p:nvSpPr>
          <p:spPr bwMode="auto">
            <a:xfrm>
              <a:off x="3552"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21" name="Line 41"/>
            <p:cNvSpPr>
              <a:spLocks noChangeShapeType="1"/>
            </p:cNvSpPr>
            <p:nvPr/>
          </p:nvSpPr>
          <p:spPr bwMode="auto">
            <a:xfrm>
              <a:off x="379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2" name="Line 42"/>
            <p:cNvSpPr>
              <a:spLocks noChangeShapeType="1"/>
            </p:cNvSpPr>
            <p:nvPr/>
          </p:nvSpPr>
          <p:spPr bwMode="auto">
            <a:xfrm>
              <a:off x="403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3" name="Rectangle 43"/>
            <p:cNvSpPr>
              <a:spLocks noChangeArrowheads="1"/>
            </p:cNvSpPr>
            <p:nvPr/>
          </p:nvSpPr>
          <p:spPr bwMode="auto">
            <a:xfrm>
              <a:off x="4560" y="297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24" name="Line 44"/>
            <p:cNvSpPr>
              <a:spLocks noChangeShapeType="1"/>
            </p:cNvSpPr>
            <p:nvPr/>
          </p:nvSpPr>
          <p:spPr bwMode="auto">
            <a:xfrm>
              <a:off x="480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5" name="Line 45"/>
            <p:cNvSpPr>
              <a:spLocks noChangeShapeType="1"/>
            </p:cNvSpPr>
            <p:nvPr/>
          </p:nvSpPr>
          <p:spPr bwMode="auto">
            <a:xfrm>
              <a:off x="504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6" name="Rectangle 46"/>
            <p:cNvSpPr>
              <a:spLocks noChangeArrowheads="1"/>
            </p:cNvSpPr>
            <p:nvPr/>
          </p:nvSpPr>
          <p:spPr bwMode="auto">
            <a:xfrm>
              <a:off x="3792" y="345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27" name="Line 47"/>
            <p:cNvSpPr>
              <a:spLocks noChangeShapeType="1"/>
            </p:cNvSpPr>
            <p:nvPr/>
          </p:nvSpPr>
          <p:spPr bwMode="auto">
            <a:xfrm>
              <a:off x="403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8" name="Line 48"/>
            <p:cNvSpPr>
              <a:spLocks noChangeShapeType="1"/>
            </p:cNvSpPr>
            <p:nvPr/>
          </p:nvSpPr>
          <p:spPr bwMode="auto">
            <a:xfrm>
              <a:off x="427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9" name="Rectangle 49"/>
            <p:cNvSpPr>
              <a:spLocks noChangeArrowheads="1"/>
            </p:cNvSpPr>
            <p:nvPr/>
          </p:nvSpPr>
          <p:spPr bwMode="auto">
            <a:xfrm>
              <a:off x="2688" y="3024"/>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30" name="Line 50"/>
            <p:cNvSpPr>
              <a:spLocks noChangeShapeType="1"/>
            </p:cNvSpPr>
            <p:nvPr/>
          </p:nvSpPr>
          <p:spPr bwMode="auto">
            <a:xfrm>
              <a:off x="292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1" name="Line 51"/>
            <p:cNvSpPr>
              <a:spLocks noChangeShapeType="1"/>
            </p:cNvSpPr>
            <p:nvPr/>
          </p:nvSpPr>
          <p:spPr bwMode="auto">
            <a:xfrm>
              <a:off x="316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2" name="Line 52"/>
            <p:cNvSpPr>
              <a:spLocks noChangeShapeType="1"/>
            </p:cNvSpPr>
            <p:nvPr/>
          </p:nvSpPr>
          <p:spPr bwMode="auto">
            <a:xfrm flipH="1">
              <a:off x="4224" y="3120"/>
              <a:ext cx="480"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3" name="Line 53"/>
            <p:cNvSpPr>
              <a:spLocks noChangeShapeType="1"/>
            </p:cNvSpPr>
            <p:nvPr/>
          </p:nvSpPr>
          <p:spPr bwMode="auto">
            <a:xfrm>
              <a:off x="2688" y="2640"/>
              <a:ext cx="33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4" name="Line 54"/>
            <p:cNvSpPr>
              <a:spLocks noChangeShapeType="1"/>
            </p:cNvSpPr>
            <p:nvPr/>
          </p:nvSpPr>
          <p:spPr bwMode="auto">
            <a:xfrm>
              <a:off x="3312" y="2112"/>
              <a:ext cx="57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5" name="Line 55"/>
            <p:cNvSpPr>
              <a:spLocks noChangeShapeType="1"/>
            </p:cNvSpPr>
            <p:nvPr/>
          </p:nvSpPr>
          <p:spPr bwMode="auto">
            <a:xfrm>
              <a:off x="4176" y="2640"/>
              <a:ext cx="624"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6" name="Text Box 56"/>
            <p:cNvSpPr txBox="1">
              <a:spLocks noChangeArrowheads="1"/>
            </p:cNvSpPr>
            <p:nvPr/>
          </p:nvSpPr>
          <p:spPr bwMode="auto">
            <a:xfrm>
              <a:off x="3539" y="144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A</a:t>
              </a:r>
              <a:endParaRPr kumimoji="1" lang="en-US" altLang="zh-CN" sz="2400">
                <a:latin typeface="Times New Roman" pitchFamily="18" charset="0"/>
              </a:endParaRPr>
            </a:p>
          </p:txBody>
        </p:sp>
        <p:sp>
          <p:nvSpPr>
            <p:cNvPr id="250937" name="Text Box 57"/>
            <p:cNvSpPr txBox="1">
              <a:spLocks noChangeArrowheads="1"/>
            </p:cNvSpPr>
            <p:nvPr/>
          </p:nvSpPr>
          <p:spPr bwMode="auto">
            <a:xfrm>
              <a:off x="2880" y="1920"/>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B</a:t>
              </a:r>
              <a:endParaRPr kumimoji="1" lang="en-US" altLang="zh-CN" sz="2400">
                <a:latin typeface="Times New Roman" pitchFamily="18" charset="0"/>
              </a:endParaRPr>
            </a:p>
          </p:txBody>
        </p:sp>
        <p:sp>
          <p:nvSpPr>
            <p:cNvPr id="250938" name="Text Box 58"/>
            <p:cNvSpPr txBox="1">
              <a:spLocks noChangeArrowheads="1"/>
            </p:cNvSpPr>
            <p:nvPr/>
          </p:nvSpPr>
          <p:spPr bwMode="auto">
            <a:xfrm>
              <a:off x="3779" y="246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C</a:t>
              </a:r>
              <a:endParaRPr kumimoji="1" lang="en-US" altLang="zh-CN" sz="2400">
                <a:latin typeface="Times New Roman" pitchFamily="18" charset="0"/>
              </a:endParaRPr>
            </a:p>
          </p:txBody>
        </p:sp>
        <p:sp>
          <p:nvSpPr>
            <p:cNvPr id="250939" name="Text Box 59"/>
            <p:cNvSpPr txBox="1">
              <a:spLocks noChangeArrowheads="1"/>
            </p:cNvSpPr>
            <p:nvPr/>
          </p:nvSpPr>
          <p:spPr bwMode="auto">
            <a:xfrm>
              <a:off x="4752" y="294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D</a:t>
              </a:r>
              <a:endParaRPr kumimoji="1" lang="en-US" altLang="zh-CN" sz="2400">
                <a:latin typeface="Times New Roman" pitchFamily="18" charset="0"/>
              </a:endParaRPr>
            </a:p>
          </p:txBody>
        </p:sp>
        <p:sp>
          <p:nvSpPr>
            <p:cNvPr id="250940" name="Text Box 60"/>
            <p:cNvSpPr txBox="1">
              <a:spLocks noChangeArrowheads="1"/>
            </p:cNvSpPr>
            <p:nvPr/>
          </p:nvSpPr>
          <p:spPr bwMode="auto">
            <a:xfrm>
              <a:off x="3984" y="3427"/>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G</a:t>
              </a:r>
              <a:endParaRPr kumimoji="1" lang="en-US" altLang="zh-CN" sz="2400">
                <a:latin typeface="Times New Roman" pitchFamily="18" charset="0"/>
              </a:endParaRPr>
            </a:p>
          </p:txBody>
        </p:sp>
        <p:sp>
          <p:nvSpPr>
            <p:cNvPr id="250941" name="Text Box 61"/>
            <p:cNvSpPr txBox="1">
              <a:spLocks noChangeArrowheads="1"/>
            </p:cNvSpPr>
            <p:nvPr/>
          </p:nvSpPr>
          <p:spPr bwMode="auto">
            <a:xfrm>
              <a:off x="2896" y="2976"/>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a:t>
              </a:r>
              <a:endParaRPr kumimoji="1" lang="en-US" altLang="zh-CN" sz="2400">
                <a:latin typeface="Times New Roman" pitchFamily="18" charset="0"/>
              </a:endParaRPr>
            </a:p>
          </p:txBody>
        </p:sp>
        <p:sp>
          <p:nvSpPr>
            <p:cNvPr id="250942" name="Text Box 62"/>
            <p:cNvSpPr txBox="1">
              <a:spLocks noChangeArrowheads="1"/>
            </p:cNvSpPr>
            <p:nvPr/>
          </p:nvSpPr>
          <p:spPr bwMode="auto">
            <a:xfrm>
              <a:off x="2256" y="2467"/>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E</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7" name="Rectangle 11"/>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itchFamily="2" charset="-122"/>
              </a:rPr>
              <a:t>树的遍历</a:t>
            </a:r>
            <a:endParaRPr lang="zh-CN" altLang="en-US" sz="6000" b="1">
              <a:solidFill>
                <a:schemeClr val="tx2"/>
              </a:solidFill>
              <a:ea typeface="华文新魏" pitchFamily="2" charset="-122"/>
            </a:endParaRPr>
          </a:p>
        </p:txBody>
      </p:sp>
      <p:sp>
        <p:nvSpPr>
          <p:cNvPr id="265228" name="Rectangle 12"/>
          <p:cNvSpPr>
            <a:spLocks noGrp="1" noChangeArrowheads="1"/>
          </p:cNvSpPr>
          <p:nvPr>
            <p:ph idx="1"/>
          </p:nvPr>
        </p:nvSpPr>
        <p:spPr>
          <a:xfrm>
            <a:off x="735013" y="1376363"/>
            <a:ext cx="8229600" cy="2376487"/>
          </a:xfrm>
        </p:spPr>
        <p:txBody>
          <a:bodyPr/>
          <a:lstStyle/>
          <a:p>
            <a:pPr>
              <a:spcBef>
                <a:spcPct val="10000"/>
              </a:spcBef>
              <a:buClr>
                <a:srgbClr val="800080"/>
              </a:buClr>
              <a:buSzPct val="50000"/>
            </a:pPr>
            <a:r>
              <a:rPr lang="zh-CN" altLang="en-US" b="1">
                <a:ea typeface="仿宋_GB2312" pitchFamily="49" charset="-122"/>
              </a:rPr>
              <a:t>深度优先遍历</a:t>
            </a:r>
          </a:p>
          <a:p>
            <a:pPr lvl="1">
              <a:spcBef>
                <a:spcPct val="10000"/>
              </a:spcBef>
              <a:buClr>
                <a:srgbClr val="006666"/>
              </a:buClr>
              <a:buSzPct val="50000"/>
              <a:buFont typeface="Wingdings" pitchFamily="2" charset="2"/>
              <a:buChar char="u"/>
            </a:pPr>
            <a:r>
              <a:rPr lang="zh-CN" altLang="en-US" sz="3200" b="1">
                <a:ea typeface="仿宋_GB2312" pitchFamily="49" charset="-122"/>
              </a:rPr>
              <a:t>先根次序遍历</a:t>
            </a:r>
          </a:p>
          <a:p>
            <a:pPr lvl="1">
              <a:spcBef>
                <a:spcPct val="10000"/>
              </a:spcBef>
              <a:buClr>
                <a:srgbClr val="006666"/>
              </a:buClr>
              <a:buSzPct val="50000"/>
              <a:buFont typeface="Wingdings" pitchFamily="2" charset="2"/>
              <a:buChar char="u"/>
            </a:pPr>
            <a:r>
              <a:rPr lang="zh-CN" altLang="en-US" sz="3200" b="1">
                <a:ea typeface="仿宋_GB2312" pitchFamily="49" charset="-122"/>
              </a:rPr>
              <a:t>后根次序遍历</a:t>
            </a:r>
          </a:p>
          <a:p>
            <a:pPr>
              <a:spcBef>
                <a:spcPct val="10000"/>
              </a:spcBef>
              <a:buClr>
                <a:srgbClr val="800080"/>
              </a:buClr>
              <a:buSzPct val="50000"/>
            </a:pPr>
            <a:r>
              <a:rPr lang="zh-CN" altLang="en-US" b="1">
                <a:ea typeface="仿宋_GB2312" pitchFamily="49" charset="-122"/>
              </a:rPr>
              <a:t>广度优先遍历</a:t>
            </a:r>
          </a:p>
        </p:txBody>
      </p:sp>
      <p:sp>
        <p:nvSpPr>
          <p:cNvPr id="51" name="灯片编号占位符 4"/>
          <p:cNvSpPr>
            <a:spLocks noGrp="1"/>
          </p:cNvSpPr>
          <p:nvPr>
            <p:ph type="sldNum" sz="quarter" idx="12"/>
          </p:nvPr>
        </p:nvSpPr>
        <p:spPr/>
        <p:txBody>
          <a:bodyPr/>
          <a:lstStyle/>
          <a:p>
            <a:fld id="{846627D6-6824-4F8E-9851-A5E5BB3A0F91}" type="slidenum">
              <a:rPr lang="en-US" altLang="zh-CN"/>
              <a:pPr/>
              <a:t>56</a:t>
            </a:fld>
            <a:endParaRPr lang="en-US" altLang="zh-CN"/>
          </a:p>
        </p:txBody>
      </p:sp>
      <p:sp>
        <p:nvSpPr>
          <p:cNvPr id="265226" name="Text Box 10"/>
          <p:cNvSpPr txBox="1">
            <a:spLocks noChangeArrowheads="1"/>
          </p:cNvSpPr>
          <p:nvPr/>
        </p:nvSpPr>
        <p:spPr bwMode="auto">
          <a:xfrm>
            <a:off x="4967288" y="20574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6666"/>
                </a:solidFill>
                <a:latin typeface="Times New Roman" pitchFamily="18" charset="0"/>
                <a:ea typeface="隶书" pitchFamily="49" charset="-122"/>
              </a:rPr>
              <a:t>树的二叉树表示</a:t>
            </a:r>
            <a:endParaRPr kumimoji="1" lang="zh-CN" altLang="en-US" sz="2000">
              <a:solidFill>
                <a:srgbClr val="006666"/>
              </a:solidFill>
              <a:latin typeface="Times New Roman" pitchFamily="18" charset="0"/>
              <a:ea typeface="隶书" pitchFamily="49" charset="-122"/>
            </a:endParaRPr>
          </a:p>
        </p:txBody>
      </p:sp>
      <p:grpSp>
        <p:nvGrpSpPr>
          <p:cNvPr id="265265" name="Group 49"/>
          <p:cNvGrpSpPr>
            <a:grpSpLocks/>
          </p:cNvGrpSpPr>
          <p:nvPr/>
        </p:nvGrpSpPr>
        <p:grpSpPr bwMode="auto">
          <a:xfrm>
            <a:off x="1828800" y="2781300"/>
            <a:ext cx="5867400" cy="3124200"/>
            <a:chOff x="1152" y="1824"/>
            <a:chExt cx="3696" cy="1968"/>
          </a:xfrm>
        </p:grpSpPr>
        <p:sp>
          <p:nvSpPr>
            <p:cNvPr id="265218" name="Line 2"/>
            <p:cNvSpPr>
              <a:spLocks noChangeShapeType="1"/>
            </p:cNvSpPr>
            <p:nvPr/>
          </p:nvSpPr>
          <p:spPr bwMode="auto">
            <a:xfrm>
              <a:off x="3456" y="2832"/>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19" name="Line 3"/>
            <p:cNvSpPr>
              <a:spLocks noChangeShapeType="1"/>
            </p:cNvSpPr>
            <p:nvPr/>
          </p:nvSpPr>
          <p:spPr bwMode="auto">
            <a:xfrm flipH="1">
              <a:off x="4368" y="3312"/>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0" name="Line 4"/>
            <p:cNvSpPr>
              <a:spLocks noChangeShapeType="1"/>
            </p:cNvSpPr>
            <p:nvPr/>
          </p:nvSpPr>
          <p:spPr bwMode="auto">
            <a:xfrm>
              <a:off x="2352" y="3264"/>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1" name="Line 5"/>
            <p:cNvSpPr>
              <a:spLocks noChangeShapeType="1"/>
            </p:cNvSpPr>
            <p:nvPr/>
          </p:nvSpPr>
          <p:spPr bwMode="auto">
            <a:xfrm>
              <a:off x="1536" y="3264"/>
              <a:ext cx="144"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2" name="Line 6"/>
            <p:cNvSpPr>
              <a:spLocks noChangeShapeType="1"/>
            </p:cNvSpPr>
            <p:nvPr/>
          </p:nvSpPr>
          <p:spPr bwMode="auto">
            <a:xfrm flipH="1">
              <a:off x="1344" y="3312"/>
              <a:ext cx="96"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3" name="Line 7"/>
            <p:cNvSpPr>
              <a:spLocks noChangeShapeType="1"/>
            </p:cNvSpPr>
            <p:nvPr/>
          </p:nvSpPr>
          <p:spPr bwMode="auto">
            <a:xfrm>
              <a:off x="2016" y="2784"/>
              <a:ext cx="336"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4" name="Line 8"/>
            <p:cNvSpPr>
              <a:spLocks noChangeShapeType="1"/>
            </p:cNvSpPr>
            <p:nvPr/>
          </p:nvSpPr>
          <p:spPr bwMode="auto">
            <a:xfrm>
              <a:off x="1920" y="2832"/>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5" name="Line 9"/>
            <p:cNvSpPr>
              <a:spLocks noChangeShapeType="1"/>
            </p:cNvSpPr>
            <p:nvPr/>
          </p:nvSpPr>
          <p:spPr bwMode="auto">
            <a:xfrm flipH="1">
              <a:off x="1536" y="2784"/>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9" name="Line 13"/>
            <p:cNvSpPr>
              <a:spLocks noChangeShapeType="1"/>
            </p:cNvSpPr>
            <p:nvPr/>
          </p:nvSpPr>
          <p:spPr bwMode="auto">
            <a:xfrm flipH="1">
              <a:off x="3456" y="2064"/>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0" name="Line 14"/>
            <p:cNvSpPr>
              <a:spLocks noChangeShapeType="1"/>
            </p:cNvSpPr>
            <p:nvPr/>
          </p:nvSpPr>
          <p:spPr bwMode="auto">
            <a:xfrm>
              <a:off x="3888" y="2487"/>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1" name="Oval 15"/>
            <p:cNvSpPr>
              <a:spLocks noChangeArrowheads="1"/>
            </p:cNvSpPr>
            <p:nvPr/>
          </p:nvSpPr>
          <p:spPr bwMode="auto">
            <a:xfrm>
              <a:off x="4032" y="18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2" name="Oval 16"/>
            <p:cNvSpPr>
              <a:spLocks noChangeArrowheads="1"/>
            </p:cNvSpPr>
            <p:nvPr/>
          </p:nvSpPr>
          <p:spPr bwMode="auto">
            <a:xfrm>
              <a:off x="3648" y="225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3" name="Oval 17"/>
            <p:cNvSpPr>
              <a:spLocks noChangeArrowheads="1"/>
            </p:cNvSpPr>
            <p:nvPr/>
          </p:nvSpPr>
          <p:spPr bwMode="auto">
            <a:xfrm>
              <a:off x="4560" y="31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4" name="Oval 18"/>
            <p:cNvSpPr>
              <a:spLocks noChangeArrowheads="1"/>
            </p:cNvSpPr>
            <p:nvPr/>
          </p:nvSpPr>
          <p:spPr bwMode="auto">
            <a:xfrm>
              <a:off x="4128" y="268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5" name="Oval 19"/>
            <p:cNvSpPr>
              <a:spLocks noChangeArrowheads="1"/>
            </p:cNvSpPr>
            <p:nvPr/>
          </p:nvSpPr>
          <p:spPr bwMode="auto">
            <a:xfrm>
              <a:off x="3264" y="264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6" name="Text Box 20"/>
            <p:cNvSpPr txBox="1">
              <a:spLocks noChangeArrowheads="1"/>
            </p:cNvSpPr>
            <p:nvPr/>
          </p:nvSpPr>
          <p:spPr bwMode="auto">
            <a:xfrm>
              <a:off x="4042" y="18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5237" name="Text Box 21"/>
            <p:cNvSpPr txBox="1">
              <a:spLocks noChangeArrowheads="1"/>
            </p:cNvSpPr>
            <p:nvPr/>
          </p:nvSpPr>
          <p:spPr bwMode="auto">
            <a:xfrm>
              <a:off x="3671" y="221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5238" name="Text Box 22"/>
            <p:cNvSpPr txBox="1">
              <a:spLocks noChangeArrowheads="1"/>
            </p:cNvSpPr>
            <p:nvPr/>
          </p:nvSpPr>
          <p:spPr bwMode="auto">
            <a:xfrm>
              <a:off x="4128" y="264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5239" name="Text Box 23"/>
            <p:cNvSpPr txBox="1">
              <a:spLocks noChangeArrowheads="1"/>
            </p:cNvSpPr>
            <p:nvPr/>
          </p:nvSpPr>
          <p:spPr bwMode="auto">
            <a:xfrm>
              <a:off x="328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5240" name="Text Box 24"/>
            <p:cNvSpPr txBox="1">
              <a:spLocks noChangeArrowheads="1"/>
            </p:cNvSpPr>
            <p:nvPr/>
          </p:nvSpPr>
          <p:spPr bwMode="auto">
            <a:xfrm>
              <a:off x="4570"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5241" name="Line 25"/>
            <p:cNvSpPr>
              <a:spLocks noChangeShapeType="1"/>
            </p:cNvSpPr>
            <p:nvPr/>
          </p:nvSpPr>
          <p:spPr bwMode="auto">
            <a:xfrm>
              <a:off x="2352" y="3264"/>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2" name="Line 26"/>
            <p:cNvSpPr>
              <a:spLocks noChangeShapeType="1"/>
            </p:cNvSpPr>
            <p:nvPr/>
          </p:nvSpPr>
          <p:spPr bwMode="auto">
            <a:xfrm>
              <a:off x="2016" y="2736"/>
              <a:ext cx="336" cy="43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3" name="Line 27"/>
            <p:cNvSpPr>
              <a:spLocks noChangeShapeType="1"/>
            </p:cNvSpPr>
            <p:nvPr/>
          </p:nvSpPr>
          <p:spPr bwMode="auto">
            <a:xfrm>
              <a:off x="1536" y="3264"/>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4" name="Line 28"/>
            <p:cNvSpPr>
              <a:spLocks noChangeShapeType="1"/>
            </p:cNvSpPr>
            <p:nvPr/>
          </p:nvSpPr>
          <p:spPr bwMode="auto">
            <a:xfrm flipH="1">
              <a:off x="1317" y="3264"/>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5" name="Line 29"/>
            <p:cNvSpPr>
              <a:spLocks noChangeShapeType="1"/>
            </p:cNvSpPr>
            <p:nvPr/>
          </p:nvSpPr>
          <p:spPr bwMode="auto">
            <a:xfrm flipH="1">
              <a:off x="1536" y="2784"/>
              <a:ext cx="288"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6" name="Line 30"/>
            <p:cNvSpPr>
              <a:spLocks noChangeShapeType="1"/>
            </p:cNvSpPr>
            <p:nvPr/>
          </p:nvSpPr>
          <p:spPr bwMode="auto">
            <a:xfrm>
              <a:off x="1920" y="2784"/>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7" name="Oval 31"/>
            <p:cNvSpPr>
              <a:spLocks noChangeArrowheads="1"/>
            </p:cNvSpPr>
            <p:nvPr/>
          </p:nvSpPr>
          <p:spPr bwMode="auto">
            <a:xfrm>
              <a:off x="17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48" name="Oval 32"/>
            <p:cNvSpPr>
              <a:spLocks noChangeArrowheads="1"/>
            </p:cNvSpPr>
            <p:nvPr/>
          </p:nvSpPr>
          <p:spPr bwMode="auto">
            <a:xfrm>
              <a:off x="1776"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49" name="Oval 33"/>
            <p:cNvSpPr>
              <a:spLocks noChangeArrowheads="1"/>
            </p:cNvSpPr>
            <p:nvPr/>
          </p:nvSpPr>
          <p:spPr bwMode="auto">
            <a:xfrm>
              <a:off x="153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0" name="Oval 34"/>
            <p:cNvSpPr>
              <a:spLocks noChangeArrowheads="1"/>
            </p:cNvSpPr>
            <p:nvPr/>
          </p:nvSpPr>
          <p:spPr bwMode="auto">
            <a:xfrm>
              <a:off x="1152"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1" name="Oval 35"/>
            <p:cNvSpPr>
              <a:spLocks noChangeArrowheads="1"/>
            </p:cNvSpPr>
            <p:nvPr/>
          </p:nvSpPr>
          <p:spPr bwMode="auto">
            <a:xfrm>
              <a:off x="1344"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2" name="Oval 36"/>
            <p:cNvSpPr>
              <a:spLocks noChangeArrowheads="1"/>
            </p:cNvSpPr>
            <p:nvPr/>
          </p:nvSpPr>
          <p:spPr bwMode="auto">
            <a:xfrm>
              <a:off x="2208"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3" name="Oval 37"/>
            <p:cNvSpPr>
              <a:spLocks noChangeArrowheads="1"/>
            </p:cNvSpPr>
            <p:nvPr/>
          </p:nvSpPr>
          <p:spPr bwMode="auto">
            <a:xfrm>
              <a:off x="2208"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4" name="Text Box 38"/>
            <p:cNvSpPr txBox="1">
              <a:spLocks noChangeArrowheads="1"/>
            </p:cNvSpPr>
            <p:nvPr/>
          </p:nvSpPr>
          <p:spPr bwMode="auto">
            <a:xfrm>
              <a:off x="1786" y="250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65255" name="Text Box 39"/>
            <p:cNvSpPr txBox="1">
              <a:spLocks noChangeArrowheads="1"/>
            </p:cNvSpPr>
            <p:nvPr/>
          </p:nvSpPr>
          <p:spPr bwMode="auto">
            <a:xfrm>
              <a:off x="1360" y="29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65256" name="Text Box 40"/>
            <p:cNvSpPr txBox="1">
              <a:spLocks noChangeArrowheads="1"/>
            </p:cNvSpPr>
            <p:nvPr/>
          </p:nvSpPr>
          <p:spPr bwMode="auto">
            <a:xfrm>
              <a:off x="178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65257" name="Text Box 41"/>
            <p:cNvSpPr txBox="1">
              <a:spLocks noChangeArrowheads="1"/>
            </p:cNvSpPr>
            <p:nvPr/>
          </p:nvSpPr>
          <p:spPr bwMode="auto">
            <a:xfrm>
              <a:off x="225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65258" name="Text Box 42"/>
            <p:cNvSpPr txBox="1">
              <a:spLocks noChangeArrowheads="1"/>
            </p:cNvSpPr>
            <p:nvPr/>
          </p:nvSpPr>
          <p:spPr bwMode="auto">
            <a:xfrm>
              <a:off x="1168" y="346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65259" name="Text Box 43"/>
            <p:cNvSpPr txBox="1">
              <a:spLocks noChangeArrowheads="1"/>
            </p:cNvSpPr>
            <p:nvPr/>
          </p:nvSpPr>
          <p:spPr bwMode="auto">
            <a:xfrm>
              <a:off x="1558" y="346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65260" name="Text Box 44"/>
            <p:cNvSpPr txBox="1">
              <a:spLocks noChangeArrowheads="1"/>
            </p:cNvSpPr>
            <p:nvPr/>
          </p:nvSpPr>
          <p:spPr bwMode="auto">
            <a:xfrm>
              <a:off x="2212"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65261" name="Oval 45"/>
            <p:cNvSpPr>
              <a:spLocks noChangeArrowheads="1"/>
            </p:cNvSpPr>
            <p:nvPr/>
          </p:nvSpPr>
          <p:spPr bwMode="auto">
            <a:xfrm>
              <a:off x="417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62" name="Text Box 46"/>
            <p:cNvSpPr txBox="1">
              <a:spLocks noChangeArrowheads="1"/>
            </p:cNvSpPr>
            <p:nvPr/>
          </p:nvSpPr>
          <p:spPr bwMode="auto">
            <a:xfrm>
              <a:off x="4180"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5263" name="Oval 47"/>
            <p:cNvSpPr>
              <a:spLocks noChangeArrowheads="1"/>
            </p:cNvSpPr>
            <p:nvPr/>
          </p:nvSpPr>
          <p:spPr bwMode="auto">
            <a:xfrm>
              <a:off x="3696" y="30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64" name="Text Box 48"/>
            <p:cNvSpPr txBox="1">
              <a:spLocks noChangeArrowheads="1"/>
            </p:cNvSpPr>
            <p:nvPr/>
          </p:nvSpPr>
          <p:spPr bwMode="auto">
            <a:xfrm>
              <a:off x="3718" y="307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4" name="Rectangle 24"/>
          <p:cNvSpPr>
            <a:spLocks noGrp="1" noChangeArrowheads="1"/>
          </p:cNvSpPr>
          <p:nvPr>
            <p:ph type="title"/>
          </p:nvPr>
        </p:nvSpPr>
        <p:spPr>
          <a:xfrm>
            <a:off x="457200" y="404813"/>
            <a:ext cx="8229600" cy="900112"/>
          </a:xfrm>
        </p:spPr>
        <p:txBody>
          <a:bodyPr/>
          <a:lstStyle/>
          <a:p>
            <a:pPr algn="ctr"/>
            <a:r>
              <a:rPr lang="zh-CN" altLang="en-US" sz="4000" b="1">
                <a:solidFill>
                  <a:schemeClr val="tx2"/>
                </a:solidFill>
                <a:ea typeface="华文新魏" pitchFamily="2" charset="-122"/>
              </a:rPr>
              <a:t>树的先根次序遍历</a:t>
            </a:r>
          </a:p>
        </p:txBody>
      </p:sp>
      <p:sp>
        <p:nvSpPr>
          <p:cNvPr id="266265" name="Rectangle 25"/>
          <p:cNvSpPr>
            <a:spLocks noGrp="1" noChangeArrowheads="1"/>
          </p:cNvSpPr>
          <p:nvPr>
            <p:ph idx="1"/>
          </p:nvPr>
        </p:nvSpPr>
        <p:spPr>
          <a:xfrm>
            <a:off x="590550" y="1304925"/>
            <a:ext cx="8050213" cy="4859338"/>
          </a:xfrm>
        </p:spPr>
        <p:txBody>
          <a:bodyPr/>
          <a:lstStyle/>
          <a:p>
            <a:pPr>
              <a:spcBef>
                <a:spcPct val="5000"/>
              </a:spcBef>
              <a:buClr>
                <a:srgbClr val="800080"/>
              </a:buClr>
              <a:buSzPct val="50000"/>
            </a:pPr>
            <a:r>
              <a:rPr lang="zh-CN" altLang="en-US" sz="3000" b="1">
                <a:latin typeface="Times New Roman" pitchFamily="18" charset="0"/>
                <a:ea typeface="仿宋_GB2312" pitchFamily="49" charset="-122"/>
              </a:rPr>
              <a:t>当树非空时</a:t>
            </a:r>
          </a:p>
          <a:p>
            <a:pPr lvl="1">
              <a:spcBef>
                <a:spcPct val="5000"/>
              </a:spcBef>
              <a:buClr>
                <a:schemeClr val="tx2"/>
              </a:buClr>
              <a:buSzPct val="50000"/>
              <a:buFont typeface="Wingdings" pitchFamily="2" charset="2"/>
              <a:buChar char="u"/>
            </a:pPr>
            <a:r>
              <a:rPr lang="zh-CN" altLang="en-US" sz="3000" b="1">
                <a:latin typeface="Times New Roman" pitchFamily="18" charset="0"/>
                <a:ea typeface="仿宋_GB2312" pitchFamily="49" charset="-122"/>
              </a:rPr>
              <a:t> 访问根结点</a:t>
            </a:r>
          </a:p>
          <a:p>
            <a:pPr lvl="1">
              <a:spcBef>
                <a:spcPct val="5000"/>
              </a:spcBef>
              <a:buClr>
                <a:schemeClr val="tx2"/>
              </a:buClr>
              <a:buSzPct val="50000"/>
              <a:buFont typeface="Wingdings" pitchFamily="2" charset="2"/>
              <a:buChar char="u"/>
            </a:pPr>
            <a:r>
              <a:rPr lang="zh-CN" altLang="en-US" sz="3000" b="1">
                <a:latin typeface="Times New Roman" pitchFamily="18" charset="0"/>
                <a:ea typeface="仿宋_GB2312" pitchFamily="49" charset="-122"/>
              </a:rPr>
              <a:t> 依次先根遍历根的各棵</a:t>
            </a:r>
          </a:p>
          <a:p>
            <a:pPr lvl="1">
              <a:spcBef>
                <a:spcPct val="5000"/>
              </a:spcBef>
              <a:buClr>
                <a:schemeClr val="tx2"/>
              </a:buClr>
              <a:buSzPct val="50000"/>
              <a:buFont typeface="Wingdings" pitchFamily="2" charset="2"/>
              <a:buNone/>
            </a:pPr>
            <a:r>
              <a:rPr lang="zh-CN" altLang="en-US" sz="3000" b="1">
                <a:latin typeface="Times New Roman" pitchFamily="18" charset="0"/>
                <a:ea typeface="仿宋_GB2312" pitchFamily="49" charset="-122"/>
              </a:rPr>
              <a:t>    子树</a:t>
            </a:r>
          </a:p>
          <a:p>
            <a:pPr>
              <a:spcBef>
                <a:spcPct val="5000"/>
              </a:spcBef>
              <a:buClr>
                <a:srgbClr val="800080"/>
              </a:buClr>
              <a:buSzPct val="50000"/>
            </a:pPr>
            <a:r>
              <a:rPr lang="zh-CN" altLang="en-US" sz="3000" b="1">
                <a:latin typeface="Times New Roman" pitchFamily="18" charset="0"/>
                <a:ea typeface="仿宋_GB2312" pitchFamily="49" charset="-122"/>
              </a:rPr>
              <a:t>树先根遍历 </a:t>
            </a:r>
            <a:r>
              <a:rPr lang="en-US" altLang="zh-CN" sz="3000" b="1">
                <a:solidFill>
                  <a:schemeClr val="tx2"/>
                </a:solidFill>
                <a:latin typeface="Times New Roman" pitchFamily="18" charset="0"/>
                <a:ea typeface="仿宋_GB2312" pitchFamily="49" charset="-122"/>
              </a:rPr>
              <a:t>ABEFCDG</a:t>
            </a:r>
          </a:p>
          <a:p>
            <a:pPr>
              <a:spcBef>
                <a:spcPct val="5000"/>
              </a:spcBef>
              <a:buClr>
                <a:srgbClr val="800080"/>
              </a:buClr>
              <a:buSzPct val="50000"/>
            </a:pPr>
            <a:r>
              <a:rPr lang="zh-CN" altLang="en-US" sz="3000" b="1">
                <a:latin typeface="Times New Roman" pitchFamily="18" charset="0"/>
                <a:ea typeface="仿宋_GB2312" pitchFamily="49" charset="-122"/>
              </a:rPr>
              <a:t>对应二叉树前序遍历 </a:t>
            </a:r>
            <a:r>
              <a:rPr lang="en-US" altLang="zh-CN" sz="3000" b="1">
                <a:solidFill>
                  <a:schemeClr val="tx2"/>
                </a:solidFill>
                <a:latin typeface="Times New Roman" pitchFamily="18" charset="0"/>
                <a:ea typeface="仿宋_GB2312" pitchFamily="49" charset="-122"/>
              </a:rPr>
              <a:t>ABEFCDG</a:t>
            </a:r>
          </a:p>
          <a:p>
            <a:pPr>
              <a:spcBef>
                <a:spcPct val="5000"/>
              </a:spcBef>
              <a:buClr>
                <a:srgbClr val="800080"/>
              </a:buClr>
              <a:buSzPct val="50000"/>
            </a:pPr>
            <a:r>
              <a:rPr lang="zh-CN" altLang="en-US" sz="3000" b="1">
                <a:solidFill>
                  <a:srgbClr val="006600"/>
                </a:solidFill>
                <a:latin typeface="Times New Roman" pitchFamily="18" charset="0"/>
                <a:ea typeface="仿宋_GB2312" pitchFamily="49" charset="-122"/>
              </a:rPr>
              <a:t>树的先根遍历结果与其对应二叉树</a:t>
            </a:r>
          </a:p>
          <a:p>
            <a:pPr>
              <a:spcBef>
                <a:spcPct val="5000"/>
              </a:spcBef>
              <a:buClr>
                <a:srgbClr val="800080"/>
              </a:buClr>
              <a:buSzPct val="50000"/>
              <a:buFont typeface="Wingdings" pitchFamily="2" charset="2"/>
              <a:buNone/>
            </a:pPr>
            <a:r>
              <a:rPr lang="zh-CN" altLang="en-US" sz="3000" b="1">
                <a:solidFill>
                  <a:srgbClr val="006600"/>
                </a:solidFill>
                <a:latin typeface="Times New Roman" pitchFamily="18" charset="0"/>
                <a:ea typeface="仿宋_GB2312" pitchFamily="49" charset="-122"/>
              </a:rPr>
              <a:t>   表示的前序遍历结果相同</a:t>
            </a:r>
          </a:p>
          <a:p>
            <a:pPr>
              <a:spcBef>
                <a:spcPct val="5000"/>
              </a:spcBef>
              <a:buClr>
                <a:srgbClr val="800080"/>
              </a:buClr>
              <a:buSzPct val="50000"/>
            </a:pPr>
            <a:r>
              <a:rPr lang="zh-CN" altLang="en-US" sz="3000" b="1">
                <a:latin typeface="Times New Roman" pitchFamily="18" charset="0"/>
                <a:ea typeface="仿宋_GB2312" pitchFamily="49" charset="-122"/>
              </a:rPr>
              <a:t>树的先根遍历可以借助对应二叉树的前序遍历算法实现</a:t>
            </a:r>
            <a:endParaRPr lang="zh-CN" altLang="en-US" sz="3000">
              <a:latin typeface="Times New Roman" pitchFamily="18" charset="0"/>
            </a:endParaRPr>
          </a:p>
        </p:txBody>
      </p:sp>
      <p:sp>
        <p:nvSpPr>
          <p:cNvPr id="26" name="灯片编号占位符 4"/>
          <p:cNvSpPr>
            <a:spLocks noGrp="1"/>
          </p:cNvSpPr>
          <p:nvPr>
            <p:ph type="sldNum" sz="quarter" idx="12"/>
          </p:nvPr>
        </p:nvSpPr>
        <p:spPr/>
        <p:txBody>
          <a:bodyPr/>
          <a:lstStyle/>
          <a:p>
            <a:fld id="{B379B43A-A16B-4CA2-B9FF-BEC819EF8845}" type="slidenum">
              <a:rPr lang="en-US" altLang="zh-CN"/>
              <a:pPr/>
              <a:t>57</a:t>
            </a:fld>
            <a:endParaRPr lang="en-US" altLang="zh-CN"/>
          </a:p>
        </p:txBody>
      </p:sp>
      <p:grpSp>
        <p:nvGrpSpPr>
          <p:cNvPr id="266266" name="Group 26"/>
          <p:cNvGrpSpPr>
            <a:grpSpLocks/>
          </p:cNvGrpSpPr>
          <p:nvPr/>
        </p:nvGrpSpPr>
        <p:grpSpPr bwMode="auto">
          <a:xfrm>
            <a:off x="2843213" y="1384300"/>
            <a:ext cx="5605462" cy="3124200"/>
            <a:chOff x="1797" y="720"/>
            <a:chExt cx="3531" cy="1968"/>
          </a:xfrm>
        </p:grpSpPr>
        <p:sp>
          <p:nvSpPr>
            <p:cNvPr id="266242" name="Line 2"/>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3" name="Line 3"/>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6" name="Line 6"/>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7" name="Line 7"/>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8" name="Oval 8"/>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49" name="Oval 9"/>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0" name="Oval 10"/>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1" name="Oval 11"/>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2" name="Oval 12"/>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3" name="Text Box 13"/>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6254" name="Text Box 14"/>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6255" name="Text Box 15"/>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6256" name="Text Box 16"/>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6257" name="Text Box 17"/>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6258" name="Line 18"/>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59" name="Line 19"/>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60" name="Oval 20"/>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61" name="Text Box 21"/>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6262" name="Oval 22"/>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63" name="Text Box 23"/>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89" name="Rectangle 25"/>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itchFamily="2" charset="-122"/>
              </a:rPr>
              <a:t>树的后根次序遍历</a:t>
            </a:r>
          </a:p>
        </p:txBody>
      </p:sp>
      <p:sp>
        <p:nvSpPr>
          <p:cNvPr id="267290" name="Rectangle 26"/>
          <p:cNvSpPr>
            <a:spLocks noGrp="1" noChangeArrowheads="1"/>
          </p:cNvSpPr>
          <p:nvPr>
            <p:ph idx="1"/>
          </p:nvPr>
        </p:nvSpPr>
        <p:spPr>
          <a:xfrm>
            <a:off x="539750" y="1268413"/>
            <a:ext cx="7869238" cy="5148262"/>
          </a:xfrm>
        </p:spPr>
        <p:txBody>
          <a:bodyPr/>
          <a:lstStyle/>
          <a:p>
            <a:pPr>
              <a:lnSpc>
                <a:spcPct val="105000"/>
              </a:lnSpc>
              <a:spcBef>
                <a:spcPct val="0"/>
              </a:spcBef>
              <a:buClr>
                <a:srgbClr val="800080"/>
              </a:buClr>
              <a:buSzPct val="50000"/>
            </a:pPr>
            <a:r>
              <a:rPr lang="zh-CN" altLang="en-US" sz="3000" b="1">
                <a:ea typeface="仿宋_GB2312" pitchFamily="49" charset="-122"/>
              </a:rPr>
              <a:t>当树非空时</a:t>
            </a:r>
          </a:p>
          <a:p>
            <a:pPr lvl="1">
              <a:lnSpc>
                <a:spcPct val="105000"/>
              </a:lnSpc>
              <a:spcBef>
                <a:spcPct val="0"/>
              </a:spcBef>
              <a:buClr>
                <a:schemeClr val="tx2"/>
              </a:buClr>
              <a:buSzPct val="50000"/>
              <a:buFont typeface="Wingdings" pitchFamily="2" charset="2"/>
              <a:buChar char="u"/>
            </a:pPr>
            <a:r>
              <a:rPr lang="zh-CN" altLang="en-US" sz="3000" b="1">
                <a:ea typeface="仿宋_GB2312" pitchFamily="49" charset="-122"/>
              </a:rPr>
              <a:t>依次后根遍历根的各棵</a:t>
            </a:r>
          </a:p>
          <a:p>
            <a:pPr lvl="1">
              <a:lnSpc>
                <a:spcPct val="105000"/>
              </a:lnSpc>
              <a:spcBef>
                <a:spcPct val="0"/>
              </a:spcBef>
              <a:buClr>
                <a:schemeClr val="tx2"/>
              </a:buClr>
              <a:buSzPct val="50000"/>
              <a:buFont typeface="Wingdings" pitchFamily="2" charset="2"/>
              <a:buNone/>
            </a:pPr>
            <a:r>
              <a:rPr lang="zh-CN" altLang="en-US" sz="3000" b="1">
                <a:ea typeface="仿宋_GB2312" pitchFamily="49" charset="-122"/>
              </a:rPr>
              <a:t>   子树</a:t>
            </a:r>
          </a:p>
          <a:p>
            <a:pPr lvl="1">
              <a:lnSpc>
                <a:spcPct val="105000"/>
              </a:lnSpc>
              <a:spcBef>
                <a:spcPct val="0"/>
              </a:spcBef>
              <a:buClr>
                <a:schemeClr val="tx2"/>
              </a:buClr>
              <a:buSzPct val="50000"/>
              <a:buFont typeface="Wingdings" pitchFamily="2" charset="2"/>
              <a:buChar char="u"/>
            </a:pPr>
            <a:r>
              <a:rPr lang="zh-CN" altLang="en-US" sz="3000" b="1">
                <a:ea typeface="仿宋_GB2312" pitchFamily="49" charset="-122"/>
              </a:rPr>
              <a:t>访问根结点</a:t>
            </a:r>
          </a:p>
          <a:p>
            <a:pPr>
              <a:lnSpc>
                <a:spcPct val="105000"/>
              </a:lnSpc>
              <a:spcBef>
                <a:spcPct val="0"/>
              </a:spcBef>
              <a:buClr>
                <a:srgbClr val="800080"/>
              </a:buClr>
              <a:buSzPct val="50000"/>
            </a:pPr>
            <a:r>
              <a:rPr lang="zh-CN" altLang="en-US" sz="3000" b="1">
                <a:ea typeface="仿宋_GB2312" pitchFamily="49" charset="-122"/>
              </a:rPr>
              <a:t>树后根遍历 </a:t>
            </a:r>
            <a:r>
              <a:rPr lang="en-US" altLang="zh-CN" sz="3000" b="1">
                <a:solidFill>
                  <a:schemeClr val="tx2"/>
                </a:solidFill>
                <a:latin typeface="Times New Roman" pitchFamily="18" charset="0"/>
                <a:ea typeface="仿宋_GB2312" pitchFamily="49" charset="-122"/>
              </a:rPr>
              <a:t>EFBCGDA</a:t>
            </a:r>
          </a:p>
          <a:p>
            <a:pPr>
              <a:lnSpc>
                <a:spcPct val="105000"/>
              </a:lnSpc>
              <a:spcBef>
                <a:spcPct val="0"/>
              </a:spcBef>
              <a:buClr>
                <a:srgbClr val="800080"/>
              </a:buClr>
              <a:buSzPct val="50000"/>
            </a:pPr>
            <a:r>
              <a:rPr lang="zh-CN" altLang="en-US" sz="3000" b="1">
                <a:latin typeface="Times New Roman" pitchFamily="18" charset="0"/>
                <a:ea typeface="仿宋_GB2312" pitchFamily="49" charset="-122"/>
              </a:rPr>
              <a:t>对应二叉树中序遍历 </a:t>
            </a:r>
            <a:r>
              <a:rPr lang="en-US" altLang="zh-CN" sz="3000" b="1">
                <a:solidFill>
                  <a:schemeClr val="tx2"/>
                </a:solidFill>
                <a:latin typeface="Times New Roman" pitchFamily="18" charset="0"/>
                <a:ea typeface="仿宋_GB2312" pitchFamily="49" charset="-122"/>
              </a:rPr>
              <a:t>EFBCGDA</a:t>
            </a:r>
          </a:p>
          <a:p>
            <a:pPr>
              <a:lnSpc>
                <a:spcPct val="105000"/>
              </a:lnSpc>
              <a:spcBef>
                <a:spcPct val="0"/>
              </a:spcBef>
              <a:buClr>
                <a:srgbClr val="800080"/>
              </a:buClr>
              <a:buSzPct val="50000"/>
            </a:pPr>
            <a:r>
              <a:rPr lang="zh-CN" altLang="en-US" sz="3000" b="1">
                <a:solidFill>
                  <a:srgbClr val="006600"/>
                </a:solidFill>
                <a:ea typeface="仿宋_GB2312" pitchFamily="49" charset="-122"/>
              </a:rPr>
              <a:t>树的后根遍历结果与其对应二叉树</a:t>
            </a:r>
          </a:p>
          <a:p>
            <a:pPr>
              <a:lnSpc>
                <a:spcPct val="105000"/>
              </a:lnSpc>
              <a:spcBef>
                <a:spcPct val="0"/>
              </a:spcBef>
              <a:buClr>
                <a:srgbClr val="800080"/>
              </a:buClr>
              <a:buSzPct val="50000"/>
              <a:buFont typeface="Wingdings" pitchFamily="2" charset="2"/>
              <a:buNone/>
            </a:pPr>
            <a:r>
              <a:rPr lang="zh-CN" altLang="en-US" sz="3000" b="1">
                <a:solidFill>
                  <a:srgbClr val="006600"/>
                </a:solidFill>
                <a:ea typeface="仿宋_GB2312" pitchFamily="49" charset="-122"/>
              </a:rPr>
              <a:t>   表示的中序遍历结果相同</a:t>
            </a:r>
          </a:p>
          <a:p>
            <a:pPr>
              <a:lnSpc>
                <a:spcPct val="105000"/>
              </a:lnSpc>
              <a:spcBef>
                <a:spcPct val="0"/>
              </a:spcBef>
              <a:buClr>
                <a:srgbClr val="800080"/>
              </a:buClr>
              <a:buSzPct val="50000"/>
            </a:pPr>
            <a:r>
              <a:rPr lang="zh-CN" altLang="en-US" sz="3000" b="1">
                <a:ea typeface="仿宋_GB2312" pitchFamily="49" charset="-122"/>
              </a:rPr>
              <a:t>树的后根遍历可以借助对应二叉树的中序遍历算法实现</a:t>
            </a:r>
            <a:endParaRPr lang="zh-CN" altLang="en-US" sz="3000" b="1"/>
          </a:p>
        </p:txBody>
      </p:sp>
      <p:sp>
        <p:nvSpPr>
          <p:cNvPr id="26" name="灯片编号占位符 4"/>
          <p:cNvSpPr>
            <a:spLocks noGrp="1"/>
          </p:cNvSpPr>
          <p:nvPr>
            <p:ph type="sldNum" sz="quarter" idx="12"/>
          </p:nvPr>
        </p:nvSpPr>
        <p:spPr/>
        <p:txBody>
          <a:bodyPr/>
          <a:lstStyle/>
          <a:p>
            <a:fld id="{F9ECF5F5-29DC-497D-9459-2BBD69FCA157}" type="slidenum">
              <a:rPr lang="en-US" altLang="zh-CN"/>
              <a:pPr/>
              <a:t>58</a:t>
            </a:fld>
            <a:endParaRPr lang="en-US" altLang="zh-CN"/>
          </a:p>
        </p:txBody>
      </p:sp>
      <p:grpSp>
        <p:nvGrpSpPr>
          <p:cNvPr id="267288" name="Group 24"/>
          <p:cNvGrpSpPr>
            <a:grpSpLocks/>
          </p:cNvGrpSpPr>
          <p:nvPr/>
        </p:nvGrpSpPr>
        <p:grpSpPr bwMode="auto">
          <a:xfrm>
            <a:off x="2746375" y="1376363"/>
            <a:ext cx="5605463" cy="3124200"/>
            <a:chOff x="1797" y="720"/>
            <a:chExt cx="3531" cy="1968"/>
          </a:xfrm>
        </p:grpSpPr>
        <p:sp>
          <p:nvSpPr>
            <p:cNvPr id="267266" name="Line 2"/>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67" name="Line 3"/>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0" name="Line 6"/>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1" name="Line 7"/>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2" name="Oval 8"/>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3" name="Oval 9"/>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4" name="Oval 10"/>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5" name="Oval 11"/>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6" name="Oval 12"/>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7" name="Text Box 13"/>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7278" name="Text Box 14"/>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7279" name="Text Box 15"/>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7280" name="Text Box 16"/>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7281" name="Text Box 17"/>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7282" name="Line 18"/>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3" name="Line 19"/>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4" name="Oval 20"/>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85" name="Text Box 21"/>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7286" name="Oval 22"/>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87" name="Text Box 23"/>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itchFamily="2" charset="-122"/>
              </a:rPr>
              <a:t>树的先根次序遍历的递归算法</a:t>
            </a:r>
          </a:p>
        </p:txBody>
      </p:sp>
      <p:sp>
        <p:nvSpPr>
          <p:cNvPr id="268292" name="Rectangle 4"/>
          <p:cNvSpPr>
            <a:spLocks noGrp="1" noChangeArrowheads="1"/>
          </p:cNvSpPr>
          <p:nvPr>
            <p:ph idx="1"/>
          </p:nvPr>
        </p:nvSpPr>
        <p:spPr>
          <a:xfrm>
            <a:off x="590550" y="1268413"/>
            <a:ext cx="8229600" cy="5040312"/>
          </a:xfrm>
        </p:spPr>
        <p:txBody>
          <a:bodyPr/>
          <a:lstStyle/>
          <a:p>
            <a:pPr>
              <a:spcBef>
                <a:spcPct val="5000"/>
              </a:spcBef>
              <a:buFont typeface="Wingdings" pitchFamily="2" charset="2"/>
              <a:buNone/>
            </a:pPr>
            <a:r>
              <a:rPr kumimoji="1" lang="en-US" altLang="zh-CN" sz="2800" b="1">
                <a:latin typeface="Times New Roman" pitchFamily="18" charset="0"/>
                <a:ea typeface="隶书" pitchFamily="49" charset="-122"/>
              </a:rPr>
              <a:t>template &lt;class </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a:t>
            </a:r>
          </a:p>
          <a:p>
            <a:pPr>
              <a:spcBef>
                <a:spcPct val="5000"/>
              </a:spcBef>
              <a:buFont typeface="Wingdings" pitchFamily="2" charset="2"/>
              <a:buNone/>
            </a:pPr>
            <a:r>
              <a:rPr kumimoji="1" lang="en-US" altLang="zh-CN" sz="2800" b="1">
                <a:latin typeface="Times New Roman" pitchFamily="18" charset="0"/>
                <a:ea typeface="隶书" pitchFamily="49" charset="-122"/>
              </a:rPr>
              <a:t>void</a:t>
            </a:r>
            <a:r>
              <a:rPr kumimoji="1" lang="en-US" altLang="zh-CN" sz="2800">
                <a:latin typeface="Times New Roman" pitchFamily="18" charset="0"/>
                <a:ea typeface="隶书" pitchFamily="49" charset="-122"/>
              </a:rPr>
              <a:t> Tree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p>
          <a:p>
            <a:pPr>
              <a:spcBef>
                <a:spcPct val="5000"/>
              </a:spcBef>
              <a:buFont typeface="Wingdings" pitchFamily="2" charset="2"/>
              <a:buNone/>
            </a:pPr>
            <a:r>
              <a:rPr kumimoji="1" lang="en-US" altLang="zh-CN" sz="2800">
                <a:latin typeface="Times New Roman" pitchFamily="18" charset="0"/>
                <a:ea typeface="隶书" pitchFamily="49" charset="-122"/>
              </a:rPr>
              <a:t>PreOrder</a:t>
            </a:r>
            <a:r>
              <a:rPr kumimoji="1" lang="en-US" altLang="zh-CN" sz="2800" i="1">
                <a:latin typeface="Times New Roman" pitchFamily="18" charset="0"/>
                <a:ea typeface="隶书" pitchFamily="49" charset="-122"/>
              </a:rPr>
              <a:t> </a:t>
            </a:r>
            <a:r>
              <a:rPr kumimoji="1" lang="en-US" altLang="zh-CN" sz="2800">
                <a:latin typeface="Times New Roman" pitchFamily="18" charset="0"/>
                <a:ea typeface="隶书" pitchFamily="49" charset="-122"/>
              </a:rPr>
              <a:t>( </a:t>
            </a:r>
            <a:r>
              <a:rPr lang="en-US" altLang="zh-CN" sz="2800" b="1">
                <a:latin typeface="Times New Roman" pitchFamily="18" charset="0"/>
              </a:rPr>
              <a:t>void</a:t>
            </a:r>
            <a:r>
              <a:rPr lang="en-US" altLang="zh-CN" sz="2800">
                <a:latin typeface="Times New Roman" pitchFamily="18" charset="0"/>
              </a:rPr>
              <a:t> (*visit) (BinTreeNode</a:t>
            </a:r>
            <a:r>
              <a:rPr lang="en-US" altLang="zh-CN" sz="2800" b="1">
                <a:latin typeface="Times New Roman" pitchFamily="18" charset="0"/>
              </a:rPr>
              <a:t>&lt;</a:t>
            </a:r>
            <a:r>
              <a:rPr lang="en-US" altLang="zh-CN" sz="2800">
                <a:latin typeface="Times New Roman" pitchFamily="18" charset="0"/>
              </a:rPr>
              <a:t>T</a:t>
            </a:r>
            <a:r>
              <a:rPr lang="en-US" altLang="zh-CN" sz="2800" b="1">
                <a:latin typeface="Times New Roman" pitchFamily="18" charset="0"/>
              </a:rPr>
              <a:t>&gt;</a:t>
            </a:r>
            <a:r>
              <a:rPr lang="en-US" altLang="zh-CN" sz="2800">
                <a:latin typeface="Times New Roman" pitchFamily="18" charset="0"/>
              </a:rPr>
              <a:t> *t)</a:t>
            </a:r>
            <a:r>
              <a:rPr kumimoji="1" lang="en-US" altLang="zh-CN" sz="2800">
                <a:latin typeface="Times New Roman" pitchFamily="18" charset="0"/>
                <a:ea typeface="隶书" pitchFamily="49" charset="-122"/>
              </a:rPr>
              <a:t> ) </a:t>
            </a:r>
            <a:r>
              <a:rPr kumimoji="1" lang="en-US" altLang="zh-CN" sz="2800" b="1">
                <a:latin typeface="Times New Roman" pitchFamily="18" charset="0"/>
                <a:ea typeface="隶书" pitchFamily="49" charset="-122"/>
              </a:rPr>
              <a:t>{	</a:t>
            </a:r>
            <a:endParaRPr kumimoji="1" lang="en-US" altLang="zh-CN" sz="2800">
              <a:latin typeface="Times New Roman" pitchFamily="18" charset="0"/>
              <a:ea typeface="隶书" pitchFamily="49" charset="-122"/>
            </a:endParaRPr>
          </a:p>
          <a:p>
            <a:pPr>
              <a:spcBef>
                <a:spcPct val="5000"/>
              </a:spcBef>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以当前指针</a:t>
            </a:r>
            <a:r>
              <a:rPr kumimoji="1" lang="en-US" altLang="zh-CN" sz="2800">
                <a:solidFill>
                  <a:schemeClr val="tx2"/>
                </a:solidFill>
                <a:latin typeface="Times New Roman" pitchFamily="18" charset="0"/>
                <a:ea typeface="隶书" pitchFamily="49" charset="-122"/>
              </a:rPr>
              <a:t>current</a:t>
            </a:r>
            <a:r>
              <a:rPr kumimoji="1" lang="zh-CN" altLang="en-US" sz="2800">
                <a:solidFill>
                  <a:schemeClr val="tx2"/>
                </a:solidFill>
                <a:latin typeface="Times New Roman" pitchFamily="18" charset="0"/>
                <a:ea typeface="隶书" pitchFamily="49" charset="-122"/>
              </a:rPr>
              <a:t>为根</a:t>
            </a:r>
            <a:r>
              <a:rPr kumimoji="1" lang="en-US" altLang="zh-CN" sz="2800">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先根次序遍历</a:t>
            </a:r>
          </a:p>
          <a:p>
            <a:pPr>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if </a:t>
            </a:r>
            <a:r>
              <a:rPr kumimoji="1" lang="en-US" altLang="zh-CN" sz="2800">
                <a:latin typeface="Times New Roman" pitchFamily="18" charset="0"/>
                <a:ea typeface="隶书" pitchFamily="49" charset="-122"/>
              </a:rPr>
              <a:t>(!IsEmpty ())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树非空</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visit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访问根结点</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 *p</a:t>
            </a:r>
            <a:r>
              <a:rPr kumimoji="1" lang="en-US" altLang="zh-CN" sz="2800" i="1">
                <a:latin typeface="Times New Roman" pitchFamily="18" charset="0"/>
                <a:ea typeface="隶书" pitchFamily="49" charset="-122"/>
              </a:rPr>
              <a:t> </a:t>
            </a:r>
            <a:r>
              <a:rPr kumimoji="1" lang="en-US" altLang="zh-CN" sz="2800">
                <a:latin typeface="Times New Roman" pitchFamily="18" charset="0"/>
                <a:ea typeface="隶书" pitchFamily="49" charset="-122"/>
              </a:rPr>
              <a:t>=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暂存当前指针</a:t>
            </a:r>
          </a:p>
          <a:p>
            <a:pPr>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firstChild</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第一棵子树</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while</a:t>
            </a:r>
            <a:r>
              <a:rPr kumimoji="1" lang="en-US" altLang="zh-CN" sz="2800">
                <a:latin typeface="Times New Roman" pitchFamily="18" charset="0"/>
                <a:ea typeface="隶书" pitchFamily="49" charset="-122"/>
              </a:rPr>
              <a:t> (current != NULL) </a:t>
            </a:r>
            <a:r>
              <a:rPr kumimoji="1" lang="en-US" altLang="zh-CN" sz="2800" b="1">
                <a:latin typeface="Times New Roman" pitchFamily="18" charset="0"/>
                <a:ea typeface="隶书" pitchFamily="49" charset="-122"/>
              </a:rPr>
              <a:t>{ </a:t>
            </a:r>
          </a:p>
          <a:p>
            <a:pPr>
              <a:spcBef>
                <a:spcPct val="5000"/>
              </a:spcBef>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PreOrder (visit)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递归先根遍历子树</a:t>
            </a:r>
            <a:endParaRPr kumimoji="1" lang="zh-CN" altLang="en-US" sz="2800" b="1">
              <a:solidFill>
                <a:schemeClr val="tx2"/>
              </a:solidFill>
              <a:latin typeface="Times New Roman" pitchFamily="18" charset="0"/>
              <a:ea typeface="隶书" pitchFamily="49" charset="-122"/>
            </a:endParaRPr>
          </a:p>
          <a:p>
            <a:pPr>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nextSibling</a:t>
            </a:r>
            <a:r>
              <a:rPr kumimoji="1"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D2C02A18-C863-4C26-AC19-D528390D80AD}" type="slidenum">
              <a:rPr lang="en-US" altLang="zh-CN"/>
              <a:pPr/>
              <a:t>59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遍历</a:t>
            </a:r>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6</a:t>
            </a:fld>
            <a:endParaRPr lang="en-US" altLang="zh-CN"/>
          </a:p>
        </p:txBody>
      </p:sp>
      <p:sp>
        <p:nvSpPr>
          <p:cNvPr id="6" name="椭圆 5"/>
          <p:cNvSpPr/>
          <p:nvPr/>
        </p:nvSpPr>
        <p:spPr>
          <a:xfrm>
            <a:off x="3020217" y="4609560"/>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7" name="椭圆 6"/>
          <p:cNvSpPr/>
          <p:nvPr/>
        </p:nvSpPr>
        <p:spPr>
          <a:xfrm>
            <a:off x="1935084" y="4539496"/>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d</a:t>
            </a:r>
            <a:endParaRPr lang="zh-CN" altLang="en-US" sz="2400" dirty="0"/>
          </a:p>
        </p:txBody>
      </p:sp>
      <p:sp>
        <p:nvSpPr>
          <p:cNvPr id="8" name="椭圆 7"/>
          <p:cNvSpPr/>
          <p:nvPr/>
        </p:nvSpPr>
        <p:spPr>
          <a:xfrm>
            <a:off x="6199240" y="335358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9</a:t>
            </a:r>
            <a:endParaRPr lang="zh-CN" altLang="en-US" sz="2400" dirty="0"/>
          </a:p>
        </p:txBody>
      </p:sp>
      <p:sp>
        <p:nvSpPr>
          <p:cNvPr id="9" name="椭圆 8"/>
          <p:cNvSpPr/>
          <p:nvPr/>
        </p:nvSpPr>
        <p:spPr>
          <a:xfrm>
            <a:off x="5191128" y="335358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8</a:t>
            </a:r>
            <a:endParaRPr lang="zh-CN" altLang="en-US" sz="2400" dirty="0"/>
          </a:p>
        </p:txBody>
      </p:sp>
      <p:sp>
        <p:nvSpPr>
          <p:cNvPr id="10" name="椭圆 9"/>
          <p:cNvSpPr/>
          <p:nvPr/>
        </p:nvSpPr>
        <p:spPr>
          <a:xfrm>
            <a:off x="5636840" y="2525496"/>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5</a:t>
            </a:r>
            <a:endParaRPr lang="zh-CN" altLang="en-US" sz="2400" dirty="0"/>
          </a:p>
        </p:txBody>
      </p:sp>
      <p:sp>
        <p:nvSpPr>
          <p:cNvPr id="11" name="椭圆 10"/>
          <p:cNvSpPr/>
          <p:nvPr/>
        </p:nvSpPr>
        <p:spPr>
          <a:xfrm>
            <a:off x="2605233" y="3850672"/>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2" name="直接连接符 11"/>
          <p:cNvCxnSpPr>
            <a:stCxn id="10" idx="3"/>
            <a:endCxn id="9" idx="7"/>
          </p:cNvCxnSpPr>
          <p:nvPr/>
        </p:nvCxnSpPr>
        <p:spPr>
          <a:xfrm flipH="1">
            <a:off x="5617017" y="2894272"/>
            <a:ext cx="92894" cy="52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5"/>
            <a:endCxn id="8" idx="0"/>
          </p:cNvCxnSpPr>
          <p:nvPr/>
        </p:nvCxnSpPr>
        <p:spPr>
          <a:xfrm>
            <a:off x="6062729" y="2894272"/>
            <a:ext cx="385991" cy="459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3"/>
            <a:endCxn id="7" idx="7"/>
          </p:cNvCxnSpPr>
          <p:nvPr/>
        </p:nvCxnSpPr>
        <p:spPr>
          <a:xfrm flipH="1">
            <a:off x="2360973" y="4219448"/>
            <a:ext cx="317331" cy="383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5"/>
            <a:endCxn id="6" idx="0"/>
          </p:cNvCxnSpPr>
          <p:nvPr/>
        </p:nvCxnSpPr>
        <p:spPr>
          <a:xfrm>
            <a:off x="3031122" y="4219448"/>
            <a:ext cx="238575" cy="3901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840252" y="422474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7" name="椭圆 16"/>
          <p:cNvSpPr/>
          <p:nvPr/>
        </p:nvSpPr>
        <p:spPr>
          <a:xfrm>
            <a:off x="4675580" y="4008724"/>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b</a:t>
            </a:r>
            <a:endParaRPr lang="zh-CN" altLang="en-US" sz="2400" dirty="0"/>
          </a:p>
        </p:txBody>
      </p:sp>
      <p:cxnSp>
        <p:nvCxnSpPr>
          <p:cNvPr id="18" name="直接连接符 17"/>
          <p:cNvCxnSpPr>
            <a:stCxn id="8" idx="5"/>
            <a:endCxn id="16" idx="7"/>
          </p:cNvCxnSpPr>
          <p:nvPr/>
        </p:nvCxnSpPr>
        <p:spPr>
          <a:xfrm>
            <a:off x="6625129" y="3722364"/>
            <a:ext cx="641012" cy="565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4" idx="3"/>
            <a:endCxn id="11" idx="1"/>
          </p:cNvCxnSpPr>
          <p:nvPr/>
        </p:nvCxnSpPr>
        <p:spPr>
          <a:xfrm flipH="1">
            <a:off x="2678304" y="3525224"/>
            <a:ext cx="448626" cy="38872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139960" y="3314642"/>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7</a:t>
            </a:r>
            <a:endParaRPr lang="zh-CN" altLang="en-US" sz="2400" dirty="0"/>
          </a:p>
        </p:txBody>
      </p:sp>
      <p:cxnSp>
        <p:nvCxnSpPr>
          <p:cNvPr id="23" name="直接连接符 22"/>
          <p:cNvCxnSpPr>
            <a:stCxn id="21" idx="5"/>
            <a:endCxn id="17" idx="1"/>
          </p:cNvCxnSpPr>
          <p:nvPr/>
        </p:nvCxnSpPr>
        <p:spPr>
          <a:xfrm>
            <a:off x="4565849" y="3683418"/>
            <a:ext cx="182802" cy="388578"/>
          </a:xfrm>
          <a:prstGeom prst="line">
            <a:avLst/>
          </a:prstGeom>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3053859" y="315644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6</a:t>
            </a:r>
            <a:endParaRPr lang="zh-CN" altLang="en-US" sz="2400" dirty="0"/>
          </a:p>
        </p:txBody>
      </p:sp>
      <p:sp>
        <p:nvSpPr>
          <p:cNvPr id="25" name="椭圆 24"/>
          <p:cNvSpPr/>
          <p:nvPr/>
        </p:nvSpPr>
        <p:spPr>
          <a:xfrm>
            <a:off x="3603153" y="2525496"/>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4</a:t>
            </a:r>
            <a:endParaRPr lang="zh-CN" altLang="en-US" sz="2400" dirty="0"/>
          </a:p>
        </p:txBody>
      </p:sp>
      <p:sp>
        <p:nvSpPr>
          <p:cNvPr id="26" name="椭圆 25"/>
          <p:cNvSpPr/>
          <p:nvPr/>
        </p:nvSpPr>
        <p:spPr>
          <a:xfrm>
            <a:off x="2843808" y="182994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2</a:t>
            </a:r>
            <a:endParaRPr lang="zh-CN" altLang="en-US" sz="2400" dirty="0"/>
          </a:p>
        </p:txBody>
      </p:sp>
      <p:sp>
        <p:nvSpPr>
          <p:cNvPr id="27" name="椭圆 26"/>
          <p:cNvSpPr/>
          <p:nvPr/>
        </p:nvSpPr>
        <p:spPr>
          <a:xfrm>
            <a:off x="3560613" y="1124744"/>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28" name="椭圆 27"/>
          <p:cNvSpPr/>
          <p:nvPr/>
        </p:nvSpPr>
        <p:spPr>
          <a:xfrm>
            <a:off x="4602509" y="1873764"/>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3</a:t>
            </a:r>
            <a:endParaRPr lang="zh-CN" altLang="en-US" sz="2400" dirty="0"/>
          </a:p>
        </p:txBody>
      </p:sp>
      <p:cxnSp>
        <p:nvCxnSpPr>
          <p:cNvPr id="29" name="直接连接符 28"/>
          <p:cNvCxnSpPr>
            <a:stCxn id="27" idx="3"/>
            <a:endCxn id="26" idx="7"/>
          </p:cNvCxnSpPr>
          <p:nvPr/>
        </p:nvCxnSpPr>
        <p:spPr>
          <a:xfrm flipH="1">
            <a:off x="3269697" y="1493520"/>
            <a:ext cx="363987" cy="399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7" idx="5"/>
            <a:endCxn id="28" idx="1"/>
          </p:cNvCxnSpPr>
          <p:nvPr/>
        </p:nvCxnSpPr>
        <p:spPr>
          <a:xfrm>
            <a:off x="3986502" y="1493520"/>
            <a:ext cx="689078" cy="443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8" idx="3"/>
            <a:endCxn id="25" idx="7"/>
          </p:cNvCxnSpPr>
          <p:nvPr/>
        </p:nvCxnSpPr>
        <p:spPr>
          <a:xfrm flipH="1">
            <a:off x="4029042" y="2242540"/>
            <a:ext cx="646538" cy="346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5" idx="3"/>
            <a:endCxn id="24" idx="7"/>
          </p:cNvCxnSpPr>
          <p:nvPr/>
        </p:nvCxnSpPr>
        <p:spPr>
          <a:xfrm flipH="1">
            <a:off x="3479748" y="2894272"/>
            <a:ext cx="196476" cy="32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5" idx="5"/>
            <a:endCxn id="21" idx="0"/>
          </p:cNvCxnSpPr>
          <p:nvPr/>
        </p:nvCxnSpPr>
        <p:spPr>
          <a:xfrm>
            <a:off x="4029042" y="2894272"/>
            <a:ext cx="360398" cy="420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8" idx="5"/>
            <a:endCxn id="10" idx="1"/>
          </p:cNvCxnSpPr>
          <p:nvPr/>
        </p:nvCxnSpPr>
        <p:spPr>
          <a:xfrm>
            <a:off x="5028398" y="2242540"/>
            <a:ext cx="681513" cy="346228"/>
          </a:xfrm>
          <a:prstGeom prst="line">
            <a:avLst/>
          </a:prstGeom>
        </p:spPr>
        <p:style>
          <a:lnRef idx="1">
            <a:schemeClr val="accent1"/>
          </a:lnRef>
          <a:fillRef idx="0">
            <a:schemeClr val="accent1"/>
          </a:fillRef>
          <a:effectRef idx="0">
            <a:schemeClr val="accent1"/>
          </a:effectRef>
          <a:fontRef idx="minor">
            <a:schemeClr val="tx1"/>
          </a:fontRef>
        </p:style>
      </p:cxnSp>
      <p:sp>
        <p:nvSpPr>
          <p:cNvPr id="53" name="标题 1"/>
          <p:cNvSpPr txBox="1">
            <a:spLocks/>
          </p:cNvSpPr>
          <p:nvPr/>
        </p:nvSpPr>
        <p:spPr>
          <a:xfrm>
            <a:off x="1090137" y="4866342"/>
            <a:ext cx="7024744"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zh-CN" altLang="en-US" dirty="0"/>
              <a:t>三</a:t>
            </a:r>
            <a:r>
              <a:rPr lang="zh-CN" altLang="en-US" dirty="0" smtClean="0"/>
              <a:t>种遍历的结果</a:t>
            </a:r>
            <a:endParaRPr lang="zh-CN" altLang="en-US" dirty="0"/>
          </a:p>
        </p:txBody>
      </p:sp>
    </p:spTree>
    <p:extLst>
      <p:ext uri="{BB962C8B-B14F-4D97-AF65-F5344CB8AC3E}">
        <p14:creationId xmlns:p14="http://schemas.microsoft.com/office/powerpoint/2010/main" val="4170778500"/>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457200" y="2870200"/>
            <a:ext cx="8229600" cy="919163"/>
          </a:xfrm>
        </p:spPr>
        <p:txBody>
          <a:bodyPr/>
          <a:lstStyle/>
          <a:p>
            <a:pPr algn="ctr"/>
            <a:r>
              <a:rPr kumimoji="1" lang="zh-CN" altLang="en-US" sz="4000" b="1">
                <a:solidFill>
                  <a:schemeClr val="tx2"/>
                </a:solidFill>
                <a:ea typeface="华文新魏" pitchFamily="2" charset="-122"/>
              </a:rPr>
              <a:t>树的后根次序遍历的递归算法</a:t>
            </a:r>
          </a:p>
        </p:txBody>
      </p:sp>
      <p:sp>
        <p:nvSpPr>
          <p:cNvPr id="401411" name="Rectangle 3"/>
          <p:cNvSpPr>
            <a:spLocks noGrp="1" noChangeArrowheads="1"/>
          </p:cNvSpPr>
          <p:nvPr>
            <p:ph idx="1"/>
          </p:nvPr>
        </p:nvSpPr>
        <p:spPr>
          <a:xfrm>
            <a:off x="627063" y="800100"/>
            <a:ext cx="8229600" cy="5581650"/>
          </a:xfrm>
        </p:spPr>
        <p:txBody>
          <a:bodyPr/>
          <a:lstStyle/>
          <a:p>
            <a:pPr>
              <a:spcBef>
                <a:spcPct val="5000"/>
              </a:spcBef>
              <a:buFont typeface="Wingdings" pitchFamily="2" charset="2"/>
              <a:buNone/>
            </a:pPr>
            <a:r>
              <a:rPr kumimoji="1" lang="en-US" altLang="zh-CN" sz="2800" b="1">
                <a:latin typeface="Times New Roman" pitchFamily="18" charset="0"/>
                <a:ea typeface="隶书" pitchFamily="49" charset="-122"/>
              </a:rPr>
              <a:t>          }</a:t>
            </a:r>
          </a:p>
          <a:p>
            <a:pPr>
              <a:spcBef>
                <a:spcPct val="5000"/>
              </a:spcBef>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恢复当前指针</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spcBef>
                <a:spcPct val="5000"/>
              </a:spcBef>
              <a:buFont typeface="Wingdings" pitchFamily="2" charset="2"/>
              <a:buNone/>
            </a:pPr>
            <a:r>
              <a:rPr kumimoji="1" lang="en-US" altLang="zh-CN" sz="2800" b="1">
                <a:latin typeface="Times New Roman" pitchFamily="18" charset="0"/>
                <a:ea typeface="隶书" pitchFamily="49" charset="-122"/>
              </a:rPr>
              <a:t>};</a:t>
            </a:r>
          </a:p>
          <a:p>
            <a:pPr>
              <a:spcBef>
                <a:spcPct val="5000"/>
              </a:spcBef>
              <a:buFont typeface="Wingdings" pitchFamily="2" charset="2"/>
              <a:buNone/>
            </a:pPr>
            <a:endParaRPr kumimoji="1" lang="en-US" altLang="zh-CN" sz="2800" b="1">
              <a:latin typeface="Times New Roman" pitchFamily="18" charset="0"/>
              <a:ea typeface="隶书" pitchFamily="49" charset="-122"/>
            </a:endParaRPr>
          </a:p>
          <a:p>
            <a:pPr>
              <a:spcBef>
                <a:spcPct val="5000"/>
              </a:spcBef>
              <a:buFont typeface="Wingdings" pitchFamily="2" charset="2"/>
              <a:buNone/>
            </a:pPr>
            <a:endParaRPr kumimoji="1" lang="en-US" altLang="zh-CN" sz="2800" b="1">
              <a:latin typeface="Times New Roman" pitchFamily="18" charset="0"/>
              <a:ea typeface="隶书" pitchFamily="49" charset="-122"/>
            </a:endParaRPr>
          </a:p>
          <a:p>
            <a:pPr>
              <a:spcBef>
                <a:spcPct val="5000"/>
              </a:spcBef>
              <a:buFont typeface="Wingdings" pitchFamily="2" charset="2"/>
              <a:buNone/>
            </a:pPr>
            <a:endParaRPr kumimoji="1" lang="en-US" altLang="zh-CN" sz="2800" b="1">
              <a:latin typeface="Times New Roman" pitchFamily="18" charset="0"/>
              <a:ea typeface="隶书" pitchFamily="49" charset="-122"/>
            </a:endParaRPr>
          </a:p>
          <a:p>
            <a:pPr>
              <a:lnSpc>
                <a:spcPct val="90000"/>
              </a:lnSpc>
              <a:buFont typeface="Wingdings" pitchFamily="2" charset="2"/>
              <a:buNone/>
            </a:pPr>
            <a:r>
              <a:rPr kumimoji="1" lang="en-US" altLang="zh-CN" sz="2800" b="1">
                <a:latin typeface="Times New Roman" pitchFamily="18" charset="0"/>
                <a:ea typeface="隶书" pitchFamily="49" charset="-122"/>
              </a:rPr>
              <a:t>template &lt;class </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p>
          <a:p>
            <a:pPr>
              <a:lnSpc>
                <a:spcPct val="90000"/>
              </a:lnSpc>
              <a:buFont typeface="Wingdings" pitchFamily="2" charset="2"/>
              <a:buNone/>
            </a:pPr>
            <a:r>
              <a:rPr kumimoji="1" lang="en-US" altLang="zh-CN" sz="2800" b="1">
                <a:latin typeface="Times New Roman" pitchFamily="18" charset="0"/>
                <a:ea typeface="隶书" pitchFamily="49" charset="-122"/>
              </a:rPr>
              <a:t>void </a:t>
            </a:r>
            <a:r>
              <a:rPr kumimoji="1" lang="en-US" altLang="zh-CN" sz="2800">
                <a:latin typeface="Times New Roman" pitchFamily="18" charset="0"/>
                <a:ea typeface="隶书" pitchFamily="49" charset="-122"/>
              </a:rPr>
              <a:t>Tree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 </a:t>
            </a:r>
          </a:p>
          <a:p>
            <a:pPr>
              <a:lnSpc>
                <a:spcPct val="90000"/>
              </a:lnSpc>
              <a:buFont typeface="Wingdings" pitchFamily="2" charset="2"/>
              <a:buNone/>
            </a:pPr>
            <a:r>
              <a:rPr kumimoji="1" lang="en-US" altLang="zh-CN" sz="2800">
                <a:latin typeface="Times New Roman" pitchFamily="18" charset="0"/>
                <a:ea typeface="隶书" pitchFamily="49" charset="-122"/>
              </a:rPr>
              <a:t>PostOrder (</a:t>
            </a:r>
            <a:r>
              <a:rPr lang="en-US" altLang="zh-CN" sz="2800" b="1">
                <a:latin typeface="Times New Roman" pitchFamily="18" charset="0"/>
              </a:rPr>
              <a:t>void</a:t>
            </a:r>
            <a:r>
              <a:rPr lang="en-US" altLang="zh-CN" sz="2800">
                <a:latin typeface="Times New Roman" pitchFamily="18" charset="0"/>
              </a:rPr>
              <a:t> (*visit) (BinTreeNode</a:t>
            </a:r>
            <a:r>
              <a:rPr lang="en-US" altLang="zh-CN" sz="2800" b="1">
                <a:latin typeface="Times New Roman" pitchFamily="18" charset="0"/>
              </a:rPr>
              <a:t>&lt;</a:t>
            </a:r>
            <a:r>
              <a:rPr lang="en-US" altLang="zh-CN" sz="2800">
                <a:latin typeface="Times New Roman" pitchFamily="18" charset="0"/>
              </a:rPr>
              <a:t>T</a:t>
            </a:r>
            <a:r>
              <a:rPr lang="en-US" altLang="zh-CN" sz="2800" b="1">
                <a:latin typeface="Times New Roman" pitchFamily="18" charset="0"/>
              </a:rPr>
              <a:t>&gt;</a:t>
            </a:r>
            <a:r>
              <a:rPr lang="en-US" altLang="zh-CN" sz="2800">
                <a:latin typeface="Times New Roman" pitchFamily="18" charset="0"/>
              </a:rPr>
              <a:t> *t)</a:t>
            </a: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90000"/>
              </a:lnSpc>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以当前指针</a:t>
            </a:r>
            <a:r>
              <a:rPr kumimoji="1" lang="en-US" altLang="zh-CN" sz="2800">
                <a:solidFill>
                  <a:schemeClr val="tx2"/>
                </a:solidFill>
                <a:latin typeface="Times New Roman" pitchFamily="18" charset="0"/>
                <a:ea typeface="隶书" pitchFamily="49" charset="-122"/>
              </a:rPr>
              <a:t>current</a:t>
            </a:r>
            <a:r>
              <a:rPr kumimoji="1" lang="zh-CN" altLang="en-US" sz="2800">
                <a:solidFill>
                  <a:schemeClr val="tx2"/>
                </a:solidFill>
                <a:latin typeface="Times New Roman" pitchFamily="18" charset="0"/>
                <a:ea typeface="隶书" pitchFamily="49" charset="-122"/>
              </a:rPr>
              <a:t>为根</a:t>
            </a:r>
            <a:r>
              <a:rPr kumimoji="1" lang="en-US" altLang="zh-CN" sz="2800">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按后根次序遍历树</a:t>
            </a:r>
            <a:endParaRPr kumimoji="1" lang="zh-CN" altLang="en-US" sz="2800" b="1">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2800" b="1">
                <a:solidFill>
                  <a:schemeClr val="tx2"/>
                </a:solidFill>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F0628F79-BB74-49D9-A0BB-8FD60390D27E}" type="slidenum">
              <a:rPr lang="en-US" altLang="zh-CN"/>
              <a:pPr/>
              <a:t>60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ChangeArrowheads="1"/>
          </p:cNvSpPr>
          <p:nvPr>
            <p:ph idx="1"/>
          </p:nvPr>
        </p:nvSpPr>
        <p:spPr>
          <a:xfrm>
            <a:off x="698500" y="836613"/>
            <a:ext cx="8229600" cy="5580062"/>
          </a:xfrm>
        </p:spPr>
        <p:txBody>
          <a:bodyPr/>
          <a:lstStyle/>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if</a:t>
            </a:r>
            <a:r>
              <a:rPr kumimoji="1" lang="en-US" altLang="zh-CN" sz="2800">
                <a:latin typeface="Times New Roman" pitchFamily="18" charset="0"/>
                <a:ea typeface="隶书" pitchFamily="49" charset="-122"/>
              </a:rPr>
              <a:t> ( ! IsEmpty () )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树非空</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a:t>
            </a:r>
            <a:r>
              <a:rPr kumimoji="1" lang="en-US" altLang="zh-CN" sz="2800">
                <a:latin typeface="Times New Roman" pitchFamily="18" charset="0"/>
                <a:ea typeface="隶书" pitchFamily="49" charset="-122"/>
              </a:rPr>
              <a:t>*p =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保存当前指针</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firstChild</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第一棵子树</a:t>
            </a:r>
            <a:r>
              <a:rPr kumimoji="1" lang="zh-CN" altLang="en-US" sz="2800" b="1">
                <a:latin typeface="Times New Roman" pitchFamily="18" charset="0"/>
                <a:ea typeface="隶书" pitchFamily="49" charset="-122"/>
              </a:rPr>
              <a:t> </a:t>
            </a:r>
          </a:p>
          <a:p>
            <a:pPr>
              <a:lnSpc>
                <a:spcPct val="105000"/>
              </a:lnSpc>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while</a:t>
            </a:r>
            <a:r>
              <a:rPr kumimoji="1" lang="en-US" altLang="zh-CN" sz="2800">
                <a:latin typeface="Times New Roman" pitchFamily="18" charset="0"/>
                <a:ea typeface="隶书" pitchFamily="49" charset="-122"/>
              </a:rPr>
              <a:t> (current != NULL)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逐棵子树</a:t>
            </a:r>
            <a:r>
              <a:rPr kumimoji="1" lang="zh-CN" altLang="en-US" sz="2800" b="1">
                <a:latin typeface="Times New Roman" pitchFamily="18" charset="0"/>
                <a:ea typeface="隶书" pitchFamily="49" charset="-122"/>
              </a:rPr>
              <a:t>	</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PostOrder (visit)</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nextSibling</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恢复当前指针</a:t>
            </a:r>
          </a:p>
          <a:p>
            <a:pPr>
              <a:lnSpc>
                <a:spcPct val="105000"/>
              </a:lnSpc>
              <a:spcBef>
                <a:spcPct val="5000"/>
              </a:spcBef>
              <a:buFont typeface="Wingdings" pitchFamily="2" charset="2"/>
              <a:buNone/>
            </a:pPr>
            <a:r>
              <a:rPr kumimoji="1" lang="zh-CN" altLang="en-US" sz="2800">
                <a:solidFill>
                  <a:schemeClr val="tx2"/>
                </a:solidFill>
                <a:latin typeface="Times New Roman" pitchFamily="18" charset="0"/>
                <a:ea typeface="隶书" pitchFamily="49" charset="-122"/>
              </a:rPr>
              <a:t>          </a:t>
            </a:r>
            <a:r>
              <a:rPr kumimoji="1" lang="en-US" altLang="zh-CN" sz="2800">
                <a:latin typeface="Times New Roman" pitchFamily="18" charset="0"/>
                <a:ea typeface="隶书" pitchFamily="49" charset="-122"/>
              </a:rPr>
              <a:t>visit (current)</a:t>
            </a:r>
            <a:r>
              <a:rPr kumimoji="1" lang="en-US" altLang="zh-CN" sz="2800" b="1">
                <a:latin typeface="Times New Roman" pitchFamily="18" charset="0"/>
                <a:ea typeface="隶书" pitchFamily="49" charset="-122"/>
              </a:rPr>
              <a:t>;</a:t>
            </a:r>
            <a:r>
              <a:rPr kumimoji="1" lang="en-US" altLang="zh-CN" sz="2800" b="1">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访问根结点</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D918CC95-B9B7-4C25-B3F2-760F075A7679}" type="slidenum">
              <a:rPr lang="en-US" altLang="zh-CN"/>
              <a:pPr/>
              <a:t>61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59" name="Rectangle 23"/>
          <p:cNvSpPr>
            <a:spLocks noGrp="1" noChangeArrowheads="1"/>
          </p:cNvSpPr>
          <p:nvPr>
            <p:ph type="title"/>
          </p:nvPr>
        </p:nvSpPr>
        <p:spPr>
          <a:xfrm>
            <a:off x="457200" y="457200"/>
            <a:ext cx="8229600" cy="1135063"/>
          </a:xfrm>
        </p:spPr>
        <p:txBody>
          <a:bodyPr/>
          <a:lstStyle/>
          <a:p>
            <a:pPr algn="ctr"/>
            <a:r>
              <a:rPr kumimoji="1" lang="zh-CN" altLang="en-US" sz="4000" b="1">
                <a:solidFill>
                  <a:schemeClr val="tx2"/>
                </a:solidFill>
                <a:latin typeface="华文新魏" pitchFamily="2" charset="-122"/>
                <a:ea typeface="华文新魏" pitchFamily="2" charset="-122"/>
              </a:rPr>
              <a:t>广度优先（层次次序）遍历</a:t>
            </a:r>
          </a:p>
        </p:txBody>
      </p:sp>
      <p:sp>
        <p:nvSpPr>
          <p:cNvPr id="270360" name="Rectangle 24"/>
          <p:cNvSpPr>
            <a:spLocks noGrp="1" noChangeArrowheads="1"/>
          </p:cNvSpPr>
          <p:nvPr>
            <p:ph idx="1"/>
          </p:nvPr>
        </p:nvSpPr>
        <p:spPr>
          <a:xfrm>
            <a:off x="684213" y="1593850"/>
            <a:ext cx="7632700" cy="4787900"/>
          </a:xfrm>
        </p:spPr>
        <p:txBody>
          <a:bodyPr/>
          <a:lstStyle/>
          <a:p>
            <a:pPr>
              <a:buClr>
                <a:srgbClr val="800080"/>
              </a:buClr>
              <a:buSzPct val="50000"/>
            </a:pPr>
            <a:r>
              <a:rPr kumimoji="1" lang="zh-CN" altLang="zh-CN" sz="2800" b="1">
                <a:solidFill>
                  <a:srgbClr val="000099"/>
                </a:solidFill>
                <a:latin typeface="Times New Roman" pitchFamily="18" charset="0"/>
                <a:ea typeface="仿宋_GB2312" pitchFamily="49" charset="-122"/>
              </a:rPr>
              <a:t>按广度优先次序遍历树的结果</a:t>
            </a:r>
            <a:endParaRPr kumimoji="1" lang="zh-CN" altLang="zh-CN" sz="2800" b="1">
              <a:solidFill>
                <a:srgbClr val="CC3300"/>
              </a:solidFill>
              <a:latin typeface="Times New Roman" pitchFamily="18" charset="0"/>
              <a:ea typeface="仿宋_GB2312" pitchFamily="49" charset="-122"/>
            </a:endParaRPr>
          </a:p>
          <a:p>
            <a:pPr>
              <a:buClr>
                <a:srgbClr val="800080"/>
              </a:buClr>
              <a:buSzPct val="50000"/>
              <a:buFont typeface="Wingdings" pitchFamily="2" charset="2"/>
              <a:buNone/>
            </a:pPr>
            <a:r>
              <a:rPr kumimoji="1" lang="zh-CN" altLang="zh-CN" sz="2800" b="1">
                <a:solidFill>
                  <a:srgbClr val="CC3300"/>
                </a:solidFill>
                <a:latin typeface="Times New Roman" pitchFamily="18" charset="0"/>
                <a:ea typeface="仿宋_GB2312" pitchFamily="49" charset="-122"/>
              </a:rPr>
              <a:t>       </a:t>
            </a:r>
            <a:r>
              <a:rPr kumimoji="1" lang="en-US" altLang="zh-CN" sz="2800" b="1">
                <a:solidFill>
                  <a:srgbClr val="CC3300"/>
                </a:solidFill>
                <a:latin typeface="Times New Roman" pitchFamily="18" charset="0"/>
                <a:ea typeface="仿宋_GB2312" pitchFamily="49" charset="-122"/>
              </a:rPr>
              <a:t>ABCDEFG</a:t>
            </a:r>
          </a:p>
          <a:p>
            <a:pPr>
              <a:buClr>
                <a:srgbClr val="800080"/>
              </a:buClr>
              <a:buSzPct val="50000"/>
            </a:pPr>
            <a:r>
              <a:rPr kumimoji="1" lang="zh-CN" altLang="en-US" sz="2800" b="1">
                <a:latin typeface="Times New Roman" pitchFamily="18" charset="0"/>
                <a:ea typeface="仿宋_GB2312" pitchFamily="49" charset="-122"/>
              </a:rPr>
              <a:t>遍历算法用到一个队列。</a:t>
            </a:r>
          </a:p>
          <a:p>
            <a:pPr>
              <a:buClr>
                <a:srgbClr val="800080"/>
              </a:buClr>
              <a:buSzPct val="50000"/>
            </a:pPr>
            <a:endParaRPr kumimoji="1" lang="zh-CN" altLang="en-US" b="1">
              <a:latin typeface="Times New Roman" pitchFamily="18" charset="0"/>
              <a:ea typeface="仿宋_GB2312" pitchFamily="49" charset="-122"/>
            </a:endParaRPr>
          </a:p>
          <a:p>
            <a:pPr>
              <a:lnSpc>
                <a:spcPct val="105000"/>
              </a:lnSpc>
              <a:spcBef>
                <a:spcPct val="5000"/>
              </a:spcBef>
              <a:buFont typeface="Wingdings" pitchFamily="2" charset="2"/>
              <a:buNone/>
            </a:pPr>
            <a:r>
              <a:rPr kumimoji="1" lang="en-US" altLang="zh-CN" sz="2800" b="1">
                <a:latin typeface="Times New Roman" pitchFamily="18" charset="0"/>
                <a:ea typeface="仿宋_GB2312" pitchFamily="49" charset="-122"/>
              </a:rPr>
              <a:t>template &lt;class T&gt; </a:t>
            </a:r>
          </a:p>
          <a:p>
            <a:pPr>
              <a:lnSpc>
                <a:spcPct val="105000"/>
              </a:lnSpc>
              <a:spcBef>
                <a:spcPct val="5000"/>
              </a:spcBef>
              <a:buFont typeface="Wingdings" pitchFamily="2" charset="2"/>
              <a:buNone/>
            </a:pPr>
            <a:r>
              <a:rPr kumimoji="1" lang="en-US" altLang="zh-CN" sz="2800" b="1">
                <a:latin typeface="Times New Roman" pitchFamily="18" charset="0"/>
                <a:ea typeface="仿宋_GB2312" pitchFamily="49" charset="-122"/>
              </a:rPr>
              <a:t>void </a:t>
            </a:r>
            <a:r>
              <a:rPr kumimoji="1" lang="en-US" altLang="zh-CN" sz="2800">
                <a:latin typeface="Times New Roman" pitchFamily="18" charset="0"/>
                <a:ea typeface="仿宋_GB2312" pitchFamily="49" charset="-122"/>
              </a:rPr>
              <a:t>Tree</a:t>
            </a:r>
            <a:r>
              <a:rPr kumimoji="1" lang="en-US" altLang="zh-CN" sz="2800" b="1">
                <a:latin typeface="Times New Roman" pitchFamily="18" charset="0"/>
                <a:ea typeface="仿宋_GB2312" pitchFamily="49" charset="-122"/>
              </a:rPr>
              <a:t>&lt;T&gt;::</a:t>
            </a:r>
          </a:p>
          <a:p>
            <a:pPr>
              <a:lnSpc>
                <a:spcPct val="105000"/>
              </a:lnSpc>
              <a:spcBef>
                <a:spcPct val="5000"/>
              </a:spcBef>
              <a:buFont typeface="Wingdings" pitchFamily="2" charset="2"/>
              <a:buNone/>
            </a:pPr>
            <a:r>
              <a:rPr kumimoji="1" lang="en-US" altLang="zh-CN" sz="2800">
                <a:latin typeface="Times New Roman" pitchFamily="18" charset="0"/>
                <a:ea typeface="仿宋_GB2312" pitchFamily="49" charset="-122"/>
              </a:rPr>
              <a:t>LevelOrder(</a:t>
            </a:r>
            <a:r>
              <a:rPr lang="en-US" altLang="zh-CN" sz="2800" b="1">
                <a:latin typeface="Times New Roman" pitchFamily="18" charset="0"/>
              </a:rPr>
              <a:t>void</a:t>
            </a:r>
            <a:r>
              <a:rPr lang="en-US" altLang="zh-CN" sz="2800">
                <a:latin typeface="Times New Roman" pitchFamily="18" charset="0"/>
              </a:rPr>
              <a:t> (*visit) (BinTreeNode</a:t>
            </a:r>
            <a:r>
              <a:rPr lang="en-US" altLang="zh-CN" sz="2800" b="1">
                <a:latin typeface="Times New Roman" pitchFamily="18" charset="0"/>
              </a:rPr>
              <a:t>&lt;</a:t>
            </a:r>
            <a:r>
              <a:rPr lang="en-US" altLang="zh-CN" sz="2800">
                <a:latin typeface="Times New Roman" pitchFamily="18" charset="0"/>
              </a:rPr>
              <a:t>T</a:t>
            </a:r>
            <a:r>
              <a:rPr lang="en-US" altLang="zh-CN" sz="2800" b="1">
                <a:latin typeface="Times New Roman" pitchFamily="18" charset="0"/>
              </a:rPr>
              <a:t>&gt;</a:t>
            </a:r>
            <a:r>
              <a:rPr lang="en-US" altLang="zh-CN" sz="2800">
                <a:latin typeface="Times New Roman" pitchFamily="18" charset="0"/>
              </a:rPr>
              <a:t> *t)</a:t>
            </a:r>
            <a:r>
              <a:rPr kumimoji="1" lang="en-US" altLang="zh-CN" sz="2800">
                <a:latin typeface="Times New Roman" pitchFamily="18" charset="0"/>
                <a:ea typeface="仿宋_GB2312" pitchFamily="49" charset="-122"/>
              </a:rPr>
              <a:t> ) </a:t>
            </a:r>
            <a:r>
              <a:rPr kumimoji="1" lang="en-US" altLang="zh-CN" sz="2800" b="1">
                <a:latin typeface="Times New Roman" pitchFamily="18" charset="0"/>
                <a:ea typeface="仿宋_GB2312" pitchFamily="49" charset="-122"/>
              </a:rPr>
              <a:t>{</a:t>
            </a:r>
            <a:endParaRPr kumimoji="1" lang="en-US" altLang="zh-CN" sz="2800">
              <a:latin typeface="Times New Roman" pitchFamily="18" charset="0"/>
              <a:ea typeface="仿宋_GB2312" pitchFamily="49" charset="-122"/>
            </a:endParaRP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按广度优先次序分层遍历树</a:t>
            </a:r>
            <a:r>
              <a:rPr kumimoji="1" lang="en-US" altLang="zh-CN" sz="2800">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树的根结点是</a:t>
            </a: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当前指针</a:t>
            </a:r>
            <a:r>
              <a:rPr kumimoji="1" lang="en-US" altLang="zh-CN" sz="2800">
                <a:solidFill>
                  <a:schemeClr val="tx2"/>
                </a:solidFill>
                <a:latin typeface="Times New Roman" pitchFamily="18" charset="0"/>
                <a:ea typeface="隶书" pitchFamily="49" charset="-122"/>
              </a:rPr>
              <a:t>current</a:t>
            </a:r>
            <a:r>
              <a:rPr kumimoji="1" lang="zh-CN" altLang="en-US" sz="2800">
                <a:solidFill>
                  <a:schemeClr val="tx2"/>
                </a:solidFill>
                <a:latin typeface="Times New Roman" pitchFamily="18" charset="0"/>
                <a:ea typeface="隶书" pitchFamily="49" charset="-122"/>
              </a:rPr>
              <a:t>。</a:t>
            </a:r>
            <a:r>
              <a:rPr kumimoji="1" lang="zh-CN" altLang="en-US" sz="2800">
                <a:solidFill>
                  <a:srgbClr val="CC3300"/>
                </a:solidFill>
                <a:latin typeface="Times New Roman" pitchFamily="18" charset="0"/>
                <a:ea typeface="仿宋_GB2312" pitchFamily="49" charset="-122"/>
              </a:rPr>
              <a:t>   </a:t>
            </a:r>
          </a:p>
        </p:txBody>
      </p:sp>
      <p:sp>
        <p:nvSpPr>
          <p:cNvPr id="28" name="灯片编号占位符 4"/>
          <p:cNvSpPr>
            <a:spLocks noGrp="1"/>
          </p:cNvSpPr>
          <p:nvPr>
            <p:ph type="sldNum" sz="quarter" idx="12"/>
          </p:nvPr>
        </p:nvSpPr>
        <p:spPr/>
        <p:txBody>
          <a:bodyPr/>
          <a:lstStyle/>
          <a:p>
            <a:fld id="{4E674266-D5B7-4498-9548-AE7504C55B35}" type="slidenum">
              <a:rPr lang="en-US" altLang="zh-CN"/>
              <a:pPr/>
              <a:t>62</a:t>
            </a:fld>
            <a:endParaRPr lang="en-US" altLang="zh-CN"/>
          </a:p>
        </p:txBody>
      </p:sp>
      <p:grpSp>
        <p:nvGrpSpPr>
          <p:cNvPr id="270369" name="Group 33"/>
          <p:cNvGrpSpPr>
            <a:grpSpLocks/>
          </p:cNvGrpSpPr>
          <p:nvPr/>
        </p:nvGrpSpPr>
        <p:grpSpPr bwMode="auto">
          <a:xfrm>
            <a:off x="5976938" y="1520825"/>
            <a:ext cx="2514600" cy="3124200"/>
            <a:chOff x="3765" y="1003"/>
            <a:chExt cx="1584" cy="1968"/>
          </a:xfrm>
        </p:grpSpPr>
        <p:grpSp>
          <p:nvGrpSpPr>
            <p:cNvPr id="270361" name="Group 25"/>
            <p:cNvGrpSpPr>
              <a:grpSpLocks/>
            </p:cNvGrpSpPr>
            <p:nvPr/>
          </p:nvGrpSpPr>
          <p:grpSpPr bwMode="auto">
            <a:xfrm>
              <a:off x="3765" y="1003"/>
              <a:ext cx="1584" cy="1968"/>
              <a:chOff x="3792" y="2112"/>
              <a:chExt cx="1584" cy="1968"/>
            </a:xfrm>
          </p:grpSpPr>
          <p:sp>
            <p:nvSpPr>
              <p:cNvPr id="270340" name="Line 4"/>
              <p:cNvSpPr>
                <a:spLocks noChangeShapeType="1"/>
              </p:cNvSpPr>
              <p:nvPr/>
            </p:nvSpPr>
            <p:spPr bwMode="auto">
              <a:xfrm flipH="1">
                <a:off x="4896" y="360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2" name="Line 6"/>
              <p:cNvSpPr>
                <a:spLocks noChangeShapeType="1"/>
              </p:cNvSpPr>
              <p:nvPr/>
            </p:nvSpPr>
            <p:spPr bwMode="auto">
              <a:xfrm>
                <a:off x="3984" y="312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3" name="Line 7"/>
              <p:cNvSpPr>
                <a:spLocks noChangeShapeType="1"/>
              </p:cNvSpPr>
              <p:nvPr/>
            </p:nvSpPr>
            <p:spPr bwMode="auto">
              <a:xfrm flipH="1">
                <a:off x="3984" y="2352"/>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4" name="Line 8"/>
              <p:cNvSpPr>
                <a:spLocks noChangeShapeType="1"/>
              </p:cNvSpPr>
              <p:nvPr/>
            </p:nvSpPr>
            <p:spPr bwMode="auto">
              <a:xfrm>
                <a:off x="4416" y="2775"/>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5" name="Oval 9"/>
              <p:cNvSpPr>
                <a:spLocks noChangeArrowheads="1"/>
              </p:cNvSpPr>
              <p:nvPr/>
            </p:nvSpPr>
            <p:spPr bwMode="auto">
              <a:xfrm>
                <a:off x="4560"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6" name="Oval 10"/>
              <p:cNvSpPr>
                <a:spLocks noChangeArrowheads="1"/>
              </p:cNvSpPr>
              <p:nvPr/>
            </p:nvSpPr>
            <p:spPr bwMode="auto">
              <a:xfrm>
                <a:off x="41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7" name="Oval 11"/>
              <p:cNvSpPr>
                <a:spLocks noChangeArrowheads="1"/>
              </p:cNvSpPr>
              <p:nvPr/>
            </p:nvSpPr>
            <p:spPr bwMode="auto">
              <a:xfrm>
                <a:off x="5088" y="339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8" name="Oval 12"/>
              <p:cNvSpPr>
                <a:spLocks noChangeArrowheads="1"/>
              </p:cNvSpPr>
              <p:nvPr/>
            </p:nvSpPr>
            <p:spPr bwMode="auto">
              <a:xfrm>
                <a:off x="4656" y="297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9" name="Oval 13"/>
              <p:cNvSpPr>
                <a:spLocks noChangeArrowheads="1"/>
              </p:cNvSpPr>
              <p:nvPr/>
            </p:nvSpPr>
            <p:spPr bwMode="auto">
              <a:xfrm>
                <a:off x="3792" y="292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50" name="Text Box 14"/>
              <p:cNvSpPr txBox="1">
                <a:spLocks noChangeArrowheads="1"/>
              </p:cNvSpPr>
              <p:nvPr/>
            </p:nvSpPr>
            <p:spPr bwMode="auto">
              <a:xfrm>
                <a:off x="4570" y="21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0351" name="Text Box 15"/>
              <p:cNvSpPr txBox="1">
                <a:spLocks noChangeArrowheads="1"/>
              </p:cNvSpPr>
              <p:nvPr/>
            </p:nvSpPr>
            <p:spPr bwMode="auto">
              <a:xfrm>
                <a:off x="4199" y="250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0352" name="Text Box 16"/>
              <p:cNvSpPr txBox="1">
                <a:spLocks noChangeArrowheads="1"/>
              </p:cNvSpPr>
              <p:nvPr/>
            </p:nvSpPr>
            <p:spPr bwMode="auto">
              <a:xfrm>
                <a:off x="4656" y="293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0353" name="Text Box 17"/>
              <p:cNvSpPr txBox="1">
                <a:spLocks noChangeArrowheads="1"/>
              </p:cNvSpPr>
              <p:nvPr/>
            </p:nvSpPr>
            <p:spPr bwMode="auto">
              <a:xfrm>
                <a:off x="3808" y="288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0354" name="Text Box 18"/>
              <p:cNvSpPr txBox="1">
                <a:spLocks noChangeArrowheads="1"/>
              </p:cNvSpPr>
              <p:nvPr/>
            </p:nvSpPr>
            <p:spPr bwMode="auto">
              <a:xfrm>
                <a:off x="5098" y="33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0355" name="Oval 19"/>
              <p:cNvSpPr>
                <a:spLocks noChangeArrowheads="1"/>
              </p:cNvSpPr>
              <p:nvPr/>
            </p:nvSpPr>
            <p:spPr bwMode="auto">
              <a:xfrm>
                <a:off x="4704" y="379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56" name="Text Box 20"/>
              <p:cNvSpPr txBox="1">
                <a:spLocks noChangeArrowheads="1"/>
              </p:cNvSpPr>
              <p:nvPr/>
            </p:nvSpPr>
            <p:spPr bwMode="auto">
              <a:xfrm>
                <a:off x="4708" y="375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70357" name="Oval 21"/>
              <p:cNvSpPr>
                <a:spLocks noChangeArrowheads="1"/>
              </p:cNvSpPr>
              <p:nvPr/>
            </p:nvSpPr>
            <p:spPr bwMode="auto">
              <a:xfrm>
                <a:off x="4224" y="33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58" name="Text Box 22"/>
              <p:cNvSpPr txBox="1">
                <a:spLocks noChangeArrowheads="1"/>
              </p:cNvSpPr>
              <p:nvPr/>
            </p:nvSpPr>
            <p:spPr bwMode="auto">
              <a:xfrm>
                <a:off x="4246" y="3360"/>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
          <p:nvSpPr>
            <p:cNvPr id="270362" name="Freeform 26"/>
            <p:cNvSpPr>
              <a:spLocks/>
            </p:cNvSpPr>
            <p:nvPr/>
          </p:nvSpPr>
          <p:spPr bwMode="auto">
            <a:xfrm>
              <a:off x="4600" y="1434"/>
              <a:ext cx="639" cy="794"/>
            </a:xfrm>
            <a:custGeom>
              <a:avLst/>
              <a:gdLst>
                <a:gd name="T0" fmla="*/ 94 w 639"/>
                <a:gd name="T1" fmla="*/ 0 h 794"/>
                <a:gd name="T2" fmla="*/ 4 w 639"/>
                <a:gd name="T3" fmla="*/ 159 h 794"/>
                <a:gd name="T4" fmla="*/ 72 w 639"/>
                <a:gd name="T5" fmla="*/ 295 h 794"/>
                <a:gd name="T6" fmla="*/ 298 w 639"/>
                <a:gd name="T7" fmla="*/ 363 h 794"/>
                <a:gd name="T8" fmla="*/ 412 w 639"/>
                <a:gd name="T9" fmla="*/ 499 h 794"/>
                <a:gd name="T10" fmla="*/ 435 w 639"/>
                <a:gd name="T11" fmla="*/ 613 h 794"/>
                <a:gd name="T12" fmla="*/ 639 w 639"/>
                <a:gd name="T13" fmla="*/ 794 h 794"/>
              </a:gdLst>
              <a:ahLst/>
              <a:cxnLst>
                <a:cxn ang="0">
                  <a:pos x="T0" y="T1"/>
                </a:cxn>
                <a:cxn ang="0">
                  <a:pos x="T2" y="T3"/>
                </a:cxn>
                <a:cxn ang="0">
                  <a:pos x="T4" y="T5"/>
                </a:cxn>
                <a:cxn ang="0">
                  <a:pos x="T6" y="T7"/>
                </a:cxn>
                <a:cxn ang="0">
                  <a:pos x="T8" y="T9"/>
                </a:cxn>
                <a:cxn ang="0">
                  <a:pos x="T10" y="T11"/>
                </a:cxn>
                <a:cxn ang="0">
                  <a:pos x="T12" y="T13"/>
                </a:cxn>
              </a:cxnLst>
              <a:rect l="0" t="0" r="r" b="b"/>
              <a:pathLst>
                <a:path w="639" h="794">
                  <a:moveTo>
                    <a:pt x="94" y="0"/>
                  </a:moveTo>
                  <a:cubicBezTo>
                    <a:pt x="51" y="55"/>
                    <a:pt x="8" y="110"/>
                    <a:pt x="4" y="159"/>
                  </a:cubicBezTo>
                  <a:cubicBezTo>
                    <a:pt x="0" y="208"/>
                    <a:pt x="23" y="261"/>
                    <a:pt x="72" y="295"/>
                  </a:cubicBezTo>
                  <a:cubicBezTo>
                    <a:pt x="121" y="329"/>
                    <a:pt x="241" y="329"/>
                    <a:pt x="298" y="363"/>
                  </a:cubicBezTo>
                  <a:cubicBezTo>
                    <a:pt x="355" y="397"/>
                    <a:pt x="389" y="457"/>
                    <a:pt x="412" y="499"/>
                  </a:cubicBezTo>
                  <a:cubicBezTo>
                    <a:pt x="435" y="541"/>
                    <a:pt x="397" y="564"/>
                    <a:pt x="435" y="613"/>
                  </a:cubicBezTo>
                  <a:cubicBezTo>
                    <a:pt x="473" y="662"/>
                    <a:pt x="605" y="764"/>
                    <a:pt x="639" y="794"/>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67" name="Freeform 31"/>
            <p:cNvSpPr>
              <a:spLocks/>
            </p:cNvSpPr>
            <p:nvPr/>
          </p:nvSpPr>
          <p:spPr bwMode="auto">
            <a:xfrm>
              <a:off x="4127" y="1778"/>
              <a:ext cx="840" cy="654"/>
            </a:xfrm>
            <a:custGeom>
              <a:avLst/>
              <a:gdLst>
                <a:gd name="T0" fmla="*/ 840 w 840"/>
                <a:gd name="T1" fmla="*/ 654 h 654"/>
                <a:gd name="T2" fmla="*/ 726 w 840"/>
                <a:gd name="T3" fmla="*/ 518 h 654"/>
                <a:gd name="T4" fmla="*/ 545 w 840"/>
                <a:gd name="T5" fmla="*/ 450 h 654"/>
                <a:gd name="T6" fmla="*/ 431 w 840"/>
                <a:gd name="T7" fmla="*/ 314 h 654"/>
                <a:gd name="T8" fmla="*/ 409 w 840"/>
                <a:gd name="T9" fmla="*/ 155 h 654"/>
                <a:gd name="T10" fmla="*/ 273 w 840"/>
                <a:gd name="T11" fmla="*/ 19 h 654"/>
                <a:gd name="T12" fmla="*/ 68 w 840"/>
                <a:gd name="T13" fmla="*/ 42 h 654"/>
                <a:gd name="T14" fmla="*/ 0 w 840"/>
                <a:gd name="T15" fmla="*/ 155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0" h="654">
                  <a:moveTo>
                    <a:pt x="840" y="654"/>
                  </a:moveTo>
                  <a:cubicBezTo>
                    <a:pt x="807" y="603"/>
                    <a:pt x="775" y="552"/>
                    <a:pt x="726" y="518"/>
                  </a:cubicBezTo>
                  <a:cubicBezTo>
                    <a:pt x="677" y="484"/>
                    <a:pt x="594" y="484"/>
                    <a:pt x="545" y="450"/>
                  </a:cubicBezTo>
                  <a:cubicBezTo>
                    <a:pt x="496" y="416"/>
                    <a:pt x="454" y="363"/>
                    <a:pt x="431" y="314"/>
                  </a:cubicBezTo>
                  <a:cubicBezTo>
                    <a:pt x="408" y="265"/>
                    <a:pt x="435" y="204"/>
                    <a:pt x="409" y="155"/>
                  </a:cubicBezTo>
                  <a:cubicBezTo>
                    <a:pt x="383" y="106"/>
                    <a:pt x="330" y="38"/>
                    <a:pt x="273" y="19"/>
                  </a:cubicBezTo>
                  <a:cubicBezTo>
                    <a:pt x="216" y="0"/>
                    <a:pt x="113" y="19"/>
                    <a:pt x="68" y="42"/>
                  </a:cubicBezTo>
                  <a:cubicBezTo>
                    <a:pt x="23" y="65"/>
                    <a:pt x="11" y="136"/>
                    <a:pt x="0" y="155"/>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68" name="Freeform 32"/>
            <p:cNvSpPr>
              <a:spLocks/>
            </p:cNvSpPr>
            <p:nvPr/>
          </p:nvSpPr>
          <p:spPr bwMode="auto">
            <a:xfrm rot="-346687">
              <a:off x="4150" y="1979"/>
              <a:ext cx="748" cy="673"/>
            </a:xfrm>
            <a:custGeom>
              <a:avLst/>
              <a:gdLst>
                <a:gd name="T0" fmla="*/ 0 w 748"/>
                <a:gd name="T1" fmla="*/ 0 h 651"/>
                <a:gd name="T2" fmla="*/ 136 w 748"/>
                <a:gd name="T3" fmla="*/ 159 h 651"/>
                <a:gd name="T4" fmla="*/ 272 w 748"/>
                <a:gd name="T5" fmla="*/ 182 h 651"/>
                <a:gd name="T6" fmla="*/ 363 w 748"/>
                <a:gd name="T7" fmla="*/ 272 h 651"/>
                <a:gd name="T8" fmla="*/ 408 w 748"/>
                <a:gd name="T9" fmla="*/ 408 h 651"/>
                <a:gd name="T10" fmla="*/ 567 w 748"/>
                <a:gd name="T11" fmla="*/ 613 h 651"/>
                <a:gd name="T12" fmla="*/ 748 w 748"/>
                <a:gd name="T13" fmla="*/ 635 h 651"/>
              </a:gdLst>
              <a:ahLst/>
              <a:cxnLst>
                <a:cxn ang="0">
                  <a:pos x="T0" y="T1"/>
                </a:cxn>
                <a:cxn ang="0">
                  <a:pos x="T2" y="T3"/>
                </a:cxn>
                <a:cxn ang="0">
                  <a:pos x="T4" y="T5"/>
                </a:cxn>
                <a:cxn ang="0">
                  <a:pos x="T6" y="T7"/>
                </a:cxn>
                <a:cxn ang="0">
                  <a:pos x="T8" y="T9"/>
                </a:cxn>
                <a:cxn ang="0">
                  <a:pos x="T10" y="T11"/>
                </a:cxn>
                <a:cxn ang="0">
                  <a:pos x="T12" y="T13"/>
                </a:cxn>
              </a:cxnLst>
              <a:rect l="0" t="0" r="r" b="b"/>
              <a:pathLst>
                <a:path w="748" h="651">
                  <a:moveTo>
                    <a:pt x="0" y="0"/>
                  </a:moveTo>
                  <a:cubicBezTo>
                    <a:pt x="45" y="64"/>
                    <a:pt x="91" y="129"/>
                    <a:pt x="136" y="159"/>
                  </a:cubicBezTo>
                  <a:cubicBezTo>
                    <a:pt x="181" y="189"/>
                    <a:pt x="234" y="163"/>
                    <a:pt x="272" y="182"/>
                  </a:cubicBezTo>
                  <a:cubicBezTo>
                    <a:pt x="310" y="201"/>
                    <a:pt x="340" y="235"/>
                    <a:pt x="363" y="272"/>
                  </a:cubicBezTo>
                  <a:cubicBezTo>
                    <a:pt x="386" y="309"/>
                    <a:pt x="374" y="351"/>
                    <a:pt x="408" y="408"/>
                  </a:cubicBezTo>
                  <a:cubicBezTo>
                    <a:pt x="442" y="465"/>
                    <a:pt x="510" y="575"/>
                    <a:pt x="567" y="613"/>
                  </a:cubicBezTo>
                  <a:cubicBezTo>
                    <a:pt x="624" y="651"/>
                    <a:pt x="718" y="631"/>
                    <a:pt x="748" y="635"/>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Grp="1" noChangeArrowheads="1"/>
          </p:cNvSpPr>
          <p:nvPr>
            <p:ph idx="1"/>
          </p:nvPr>
        </p:nvSpPr>
        <p:spPr>
          <a:xfrm>
            <a:off x="627063" y="549275"/>
            <a:ext cx="8229600" cy="5867400"/>
          </a:xfrm>
        </p:spPr>
        <p:txBody>
          <a:bodyPr/>
          <a:lstStyle/>
          <a:p>
            <a:pPr>
              <a:spcBef>
                <a:spcPct val="0"/>
              </a:spcBef>
              <a:buSzTx/>
              <a:buFont typeface="Wingdings" pitchFamily="2" charset="2"/>
              <a:buNone/>
            </a:pPr>
            <a:r>
              <a:rPr kumimoji="1" lang="en-US" altLang="zh-CN" sz="2800">
                <a:latin typeface="Times New Roman" pitchFamily="18" charset="0"/>
                <a:ea typeface="隶书" pitchFamily="49" charset="-122"/>
              </a:rPr>
              <a:t>     Queue&lt;TreeNode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*&gt; Q</a:t>
            </a:r>
            <a:r>
              <a:rPr kumimoji="1" lang="en-US" altLang="zh-CN" sz="2800" b="1">
                <a:latin typeface="Times New Roman" pitchFamily="18" charset="0"/>
                <a:ea typeface="隶书" pitchFamily="49" charset="-122"/>
              </a:rPr>
              <a:t>;</a:t>
            </a:r>
          </a:p>
          <a:p>
            <a:pPr>
              <a:spcBef>
                <a:spcPct val="0"/>
              </a:spcBef>
              <a:buSzTx/>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 *p</a:t>
            </a:r>
            <a:r>
              <a:rPr kumimoji="1" lang="en-US" altLang="zh-CN" sz="2800" b="1">
                <a:latin typeface="Times New Roman" pitchFamily="18" charset="0"/>
                <a:ea typeface="隶书" pitchFamily="49" charset="-122"/>
              </a:rPr>
              <a:t>;</a:t>
            </a:r>
            <a:endParaRPr kumimoji="1" lang="en-US" altLang="zh-CN" sz="2800">
              <a:latin typeface="Times New Roman" pitchFamily="18" charset="0"/>
              <a:ea typeface="隶书" pitchFamily="49" charset="-122"/>
            </a:endParaRPr>
          </a:p>
          <a:p>
            <a:pPr>
              <a:spcBef>
                <a:spcPct val="0"/>
              </a:spcBef>
              <a:buSzTx/>
              <a:buFont typeface="Wingdings" pitchFamily="2" charset="2"/>
              <a:buNone/>
            </a:pPr>
            <a:r>
              <a:rPr kumimoji="1" lang="en-US" altLang="zh-CN" sz="2800" b="1">
                <a:latin typeface="Times New Roman" pitchFamily="18" charset="0"/>
                <a:ea typeface="隶书" pitchFamily="49" charset="-122"/>
              </a:rPr>
              <a:t>     if </a:t>
            </a:r>
            <a:r>
              <a:rPr kumimoji="1" lang="en-US" altLang="zh-CN" sz="2800">
                <a:latin typeface="Times New Roman" pitchFamily="18" charset="0"/>
                <a:ea typeface="隶书" pitchFamily="49" charset="-122"/>
              </a:rPr>
              <a:t>(current != NULL)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树不空</a:t>
            </a:r>
            <a:r>
              <a:rPr kumimoji="1" lang="zh-CN" altLang="en-US" sz="2800" b="1">
                <a:latin typeface="Times New Roman" pitchFamily="18" charset="0"/>
                <a:ea typeface="隶书" pitchFamily="49" charset="-122"/>
              </a:rPr>
              <a:t> </a:t>
            </a:r>
            <a:endParaRPr kumimoji="1" lang="zh-CN" altLang="en-US" sz="2800">
              <a:latin typeface="Times New Roman" pitchFamily="18" charset="0"/>
              <a:ea typeface="隶书" pitchFamily="49" charset="-122"/>
            </a:endParaRPr>
          </a:p>
          <a:p>
            <a:pPr>
              <a:spcBef>
                <a:spcPct val="0"/>
              </a:spcBef>
              <a:buSzTx/>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p = current</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保存当前指针</a:t>
            </a:r>
          </a:p>
          <a:p>
            <a:pPr>
              <a:spcBef>
                <a:spcPct val="0"/>
              </a:spcBef>
              <a:buSzTx/>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Q.EnQueue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根结点进队列</a:t>
            </a:r>
          </a:p>
          <a:p>
            <a:pPr>
              <a:spcBef>
                <a:spcPct val="0"/>
              </a:spcBef>
              <a:buSzTx/>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while </a:t>
            </a:r>
            <a:r>
              <a:rPr kumimoji="1" lang="en-US" altLang="zh-CN" sz="2800">
                <a:latin typeface="Times New Roman" pitchFamily="18" charset="0"/>
                <a:ea typeface="隶书" pitchFamily="49" charset="-122"/>
              </a:rPr>
              <a:t>(!Q.IsEmpty ())</a:t>
            </a:r>
            <a:r>
              <a:rPr kumimoji="1" lang="en-US" altLang="zh-CN" sz="2800" b="1">
                <a:latin typeface="Times New Roman" pitchFamily="18" charset="0"/>
                <a:ea typeface="隶书" pitchFamily="49" charset="-122"/>
              </a:rPr>
              <a:t> {</a:t>
            </a:r>
          </a:p>
          <a:p>
            <a:pPr>
              <a:spcBef>
                <a:spcPct val="0"/>
              </a:spcBef>
              <a:buSzTx/>
              <a:buFont typeface="Wingdings" pitchFamily="2" charset="2"/>
              <a:buNone/>
            </a:pPr>
            <a:r>
              <a:rPr kumimoji="1" lang="en-US" altLang="zh-CN" sz="2800">
                <a:latin typeface="Times New Roman" pitchFamily="18" charset="0"/>
                <a:ea typeface="隶书" pitchFamily="49" charset="-122"/>
              </a:rPr>
              <a:t>               Q.DeQueue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退出队列</a:t>
            </a:r>
          </a:p>
          <a:p>
            <a:pPr>
              <a:spcBef>
                <a:spcPct val="0"/>
              </a:spcBef>
              <a:buSzTx/>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visit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访问之</a:t>
            </a:r>
            <a:endParaRPr kumimoji="1" lang="zh-CN" altLang="en-US" sz="2800" b="1">
              <a:solidFill>
                <a:schemeClr val="tx2"/>
              </a:solidFill>
              <a:latin typeface="Times New Roman" pitchFamily="18" charset="0"/>
              <a:ea typeface="隶书" pitchFamily="49" charset="-122"/>
            </a:endParaRPr>
          </a:p>
          <a:p>
            <a:pPr lvl="2">
              <a:spcBef>
                <a:spcPct val="0"/>
              </a:spcBef>
              <a:buSzTx/>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firstChild</a:t>
            </a:r>
            <a:r>
              <a:rPr kumimoji="1" lang="en-US" altLang="zh-CN" sz="2800" b="1">
                <a:latin typeface="Times New Roman" pitchFamily="18" charset="0"/>
                <a:ea typeface="隶书" pitchFamily="49" charset="-122"/>
              </a:rPr>
              <a:t>;</a:t>
            </a:r>
          </a:p>
          <a:p>
            <a:pPr lvl="2">
              <a:spcBef>
                <a:spcPct val="0"/>
              </a:spcBef>
              <a:buSzTx/>
              <a:buFont typeface="Wingdings" pitchFamily="2" charset="2"/>
              <a:buNone/>
            </a:pPr>
            <a:r>
              <a:rPr kumimoji="1" lang="en-US" altLang="zh-CN" sz="2800" b="1">
                <a:latin typeface="Times New Roman" pitchFamily="18" charset="0"/>
                <a:ea typeface="隶书" pitchFamily="49" charset="-122"/>
              </a:rPr>
              <a:t>     while</a:t>
            </a:r>
            <a:r>
              <a:rPr kumimoji="1" lang="en-US" altLang="zh-CN" sz="2800">
                <a:latin typeface="Times New Roman" pitchFamily="18" charset="0"/>
                <a:ea typeface="隶书" pitchFamily="49" charset="-122"/>
              </a:rPr>
              <a:t> (current != NULL) </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p>
          <a:p>
            <a:pPr lvl="3">
              <a:spcBef>
                <a:spcPct val="0"/>
              </a:spcBef>
              <a:buSzTx/>
              <a:buFont typeface="Wingdings" pitchFamily="2" charset="2"/>
              <a:buNone/>
            </a:pPr>
            <a:r>
              <a:rPr kumimoji="1" lang="en-US" altLang="zh-CN" sz="2800">
                <a:latin typeface="Times New Roman" pitchFamily="18" charset="0"/>
                <a:ea typeface="隶书" pitchFamily="49" charset="-122"/>
              </a:rPr>
              <a:t>     Q.EnQueue (current)</a:t>
            </a:r>
            <a:r>
              <a:rPr kumimoji="1" lang="en-US" altLang="zh-CN" sz="2800" b="1">
                <a:latin typeface="Times New Roman" pitchFamily="18" charset="0"/>
                <a:ea typeface="隶书" pitchFamily="49" charset="-122"/>
              </a:rPr>
              <a:t>;</a:t>
            </a:r>
          </a:p>
          <a:p>
            <a:pPr lvl="3">
              <a:lnSpc>
                <a:spcPct val="105000"/>
              </a:lnSpc>
              <a:spcBef>
                <a:spcPct val="0"/>
              </a:spcBef>
              <a:buSzTx/>
              <a:buFont typeface="Wingdings" pitchFamily="2" charset="2"/>
              <a:buNone/>
            </a:pPr>
            <a:r>
              <a:rPr kumimoji="1" lang="en-US" altLang="zh-CN" sz="2800">
                <a:latin typeface="Times New Roman" pitchFamily="18" charset="0"/>
                <a:ea typeface="隶书" pitchFamily="49" charset="-122"/>
              </a:rPr>
              <a:t>     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nextSibling</a:t>
            </a:r>
            <a:r>
              <a:rPr kumimoji="1" lang="en-US" altLang="zh-CN" sz="2800" b="1">
                <a:latin typeface="Times New Roman" pitchFamily="18" charset="0"/>
                <a:ea typeface="隶书" pitchFamily="49" charset="-122"/>
              </a:rPr>
              <a:t>;</a:t>
            </a:r>
          </a:p>
          <a:p>
            <a:pPr lvl="3">
              <a:lnSpc>
                <a:spcPct val="105000"/>
              </a:lnSpc>
              <a:spcBef>
                <a:spcPct val="0"/>
              </a:spcBef>
              <a:buSzTx/>
              <a:buFont typeface="Wingdings" pitchFamily="2" charset="2"/>
              <a:buNone/>
            </a:pPr>
            <a:r>
              <a:rPr kumimoji="1" lang="en-US" altLang="zh-CN" sz="2800" b="1">
                <a:latin typeface="Times New Roman" pitchFamily="18" charset="0"/>
                <a:ea typeface="隶书" pitchFamily="49" charset="-122"/>
              </a:rPr>
              <a:t>}</a:t>
            </a:r>
            <a:endParaRPr kumimoji="1" lang="en-US" altLang="zh-CN" sz="2800">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1AD3F283-03AA-4CB1-8FCF-2EA500E11277}" type="slidenum">
              <a:rPr lang="en-US" altLang="zh-CN"/>
              <a:pPr/>
              <a:t>63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9" name="Rectangle 5"/>
          <p:cNvSpPr>
            <a:spLocks noGrp="1" noChangeArrowheads="1"/>
          </p:cNvSpPr>
          <p:nvPr>
            <p:ph idx="1"/>
          </p:nvPr>
        </p:nvSpPr>
        <p:spPr>
          <a:xfrm>
            <a:off x="576263" y="766763"/>
            <a:ext cx="8229600" cy="5541962"/>
          </a:xfrm>
        </p:spPr>
        <p:txBody>
          <a:bodyPr/>
          <a:lstStyle/>
          <a:p>
            <a:pPr>
              <a:buFont typeface="Wingdings" pitchFamily="2" charset="2"/>
              <a:buNone/>
            </a:pPr>
            <a:r>
              <a:rPr kumimoji="1" lang="en-US" altLang="zh-CN" sz="2800" b="1">
                <a:latin typeface="Times New Roman" pitchFamily="18" charset="0"/>
                <a:ea typeface="隶书" pitchFamily="49" charset="-122"/>
              </a:rPr>
              <a:t>          }</a:t>
            </a:r>
          </a:p>
          <a:p>
            <a:pPr>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恢复算法开始的当前指针</a:t>
            </a:r>
          </a:p>
          <a:p>
            <a:pPr>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buFont typeface="Wingdings" pitchFamily="2" charset="2"/>
              <a:buNone/>
            </a:pPr>
            <a:r>
              <a:rPr kumimoji="1" lang="en-US" altLang="zh-CN" sz="2800" b="1">
                <a:latin typeface="Times New Roman" pitchFamily="18" charset="0"/>
                <a:ea typeface="隶书" pitchFamily="49" charset="-122"/>
              </a:rPr>
              <a:t>};</a:t>
            </a:r>
          </a:p>
          <a:p>
            <a:endParaRPr lang="en-US" altLang="zh-CN" sz="2800" b="1">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DFC2CD40-2668-4AB5-AA06-D8AD1CCEA9D2}" type="slidenum">
              <a:rPr lang="en-US" altLang="zh-CN"/>
              <a:pPr/>
              <a:t>64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8" name="Rectangle 6"/>
          <p:cNvSpPr>
            <a:spLocks noGrp="1" noChangeArrowheads="1"/>
          </p:cNvSpPr>
          <p:nvPr>
            <p:ph type="title"/>
          </p:nvPr>
        </p:nvSpPr>
        <p:spPr>
          <a:xfrm>
            <a:off x="457200" y="2816225"/>
            <a:ext cx="8229600" cy="1079500"/>
          </a:xfrm>
        </p:spPr>
        <p:txBody>
          <a:bodyPr/>
          <a:lstStyle/>
          <a:p>
            <a:pPr algn="ctr"/>
            <a:r>
              <a:rPr lang="zh-CN" altLang="en-US" sz="4000" b="1">
                <a:solidFill>
                  <a:schemeClr val="tx2"/>
                </a:solidFill>
                <a:ea typeface="华文新魏" pitchFamily="2" charset="-122"/>
              </a:rPr>
              <a:t>森林与二叉树的转换</a:t>
            </a:r>
          </a:p>
        </p:txBody>
      </p:sp>
      <p:sp>
        <p:nvSpPr>
          <p:cNvPr id="259077" name="Rectangle 5"/>
          <p:cNvSpPr>
            <a:spLocks noGrp="1" noChangeArrowheads="1"/>
          </p:cNvSpPr>
          <p:nvPr>
            <p:ph idx="1"/>
          </p:nvPr>
        </p:nvSpPr>
        <p:spPr>
          <a:xfrm>
            <a:off x="611188" y="873125"/>
            <a:ext cx="8229600" cy="5435600"/>
          </a:xfrm>
        </p:spPr>
        <p:txBody>
          <a:bodyPr/>
          <a:lstStyle/>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恢复算法开始的当前指针</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endParaRPr kumimoji="1" lang="en-US" altLang="zh-CN" sz="2800" b="1">
              <a:latin typeface="Times New Roman" pitchFamily="18" charset="0"/>
              <a:ea typeface="隶书" pitchFamily="49" charset="-122"/>
            </a:endParaRPr>
          </a:p>
          <a:p>
            <a:pPr>
              <a:lnSpc>
                <a:spcPct val="105000"/>
              </a:lnSpc>
              <a:spcBef>
                <a:spcPct val="5000"/>
              </a:spcBef>
              <a:buFont typeface="Wingdings" pitchFamily="2" charset="2"/>
              <a:buNone/>
            </a:pPr>
            <a:endParaRPr kumimoji="1" lang="en-US" altLang="zh-CN" sz="2400" b="1">
              <a:latin typeface="Times New Roman" pitchFamily="18" charset="0"/>
              <a:ea typeface="隶书" pitchFamily="49" charset="-122"/>
            </a:endParaRPr>
          </a:p>
          <a:p>
            <a:pPr>
              <a:lnSpc>
                <a:spcPct val="105000"/>
              </a:lnSpc>
              <a:spcBef>
                <a:spcPct val="5000"/>
              </a:spcBef>
              <a:buFont typeface="Wingdings" pitchFamily="2" charset="2"/>
              <a:buNone/>
            </a:pPr>
            <a:endParaRPr kumimoji="1" lang="en-US" altLang="zh-CN" sz="2400" b="1">
              <a:latin typeface="Times New Roman" pitchFamily="18" charset="0"/>
              <a:ea typeface="隶书" pitchFamily="49" charset="-122"/>
            </a:endParaRPr>
          </a:p>
          <a:p>
            <a:pPr>
              <a:lnSpc>
                <a:spcPct val="105000"/>
              </a:lnSpc>
              <a:spcBef>
                <a:spcPct val="5000"/>
              </a:spcBef>
              <a:buClr>
                <a:srgbClr val="800080"/>
              </a:buClr>
              <a:buSzPct val="50000"/>
            </a:pPr>
            <a:r>
              <a:rPr lang="zh-CN" altLang="en-US" sz="3000" b="1">
                <a:latin typeface="Times New Roman" pitchFamily="18" charset="0"/>
                <a:ea typeface="仿宋_GB2312" pitchFamily="49" charset="-122"/>
              </a:rPr>
              <a:t>将一般树化为二叉树表示就是用树的子女</a:t>
            </a:r>
            <a:r>
              <a:rPr lang="en-US" altLang="zh-CN" sz="3000" b="1">
                <a:latin typeface="Courier New" pitchFamily="49" charset="0"/>
                <a:ea typeface="仿宋_GB2312" pitchFamily="49" charset="-122"/>
              </a:rPr>
              <a:t>-</a:t>
            </a:r>
            <a:r>
              <a:rPr lang="zh-CN" altLang="en-US" sz="3000" b="1">
                <a:latin typeface="Times New Roman" pitchFamily="18" charset="0"/>
                <a:ea typeface="仿宋_GB2312" pitchFamily="49" charset="-122"/>
              </a:rPr>
              <a:t>兄弟表示来存储树的结构。</a:t>
            </a:r>
          </a:p>
          <a:p>
            <a:pPr>
              <a:lnSpc>
                <a:spcPct val="105000"/>
              </a:lnSpc>
              <a:spcBef>
                <a:spcPct val="5000"/>
              </a:spcBef>
              <a:buClr>
                <a:srgbClr val="800080"/>
              </a:buClr>
              <a:buSzPct val="50000"/>
            </a:pPr>
            <a:r>
              <a:rPr lang="zh-CN" altLang="en-US" sz="3000" b="1">
                <a:latin typeface="Times New Roman" pitchFamily="18" charset="0"/>
                <a:ea typeface="仿宋_GB2312" pitchFamily="49" charset="-122"/>
              </a:rPr>
              <a:t>森林与二叉树表示的转换可以借助树的二叉树表示来实现。</a:t>
            </a:r>
          </a:p>
        </p:txBody>
      </p:sp>
      <p:sp>
        <p:nvSpPr>
          <p:cNvPr id="5" name="灯片编号占位符 4"/>
          <p:cNvSpPr>
            <a:spLocks noGrp="1"/>
          </p:cNvSpPr>
          <p:nvPr>
            <p:ph type="sldNum" sz="quarter" idx="12"/>
          </p:nvPr>
        </p:nvSpPr>
        <p:spPr/>
        <p:txBody>
          <a:bodyPr/>
          <a:lstStyle/>
          <a:p>
            <a:fld id="{EEC44896-44EC-4F34-9B40-41626AE5E19C}" type="slidenum">
              <a:rPr lang="en-US" altLang="zh-CN"/>
              <a:pPr/>
              <a:t>65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2"/>
          <p:cNvSpPr>
            <a:spLocks noGrp="1"/>
          </p:cNvSpPr>
          <p:nvPr>
            <p:ph type="sldNum" sz="quarter" idx="12"/>
          </p:nvPr>
        </p:nvSpPr>
        <p:spPr/>
        <p:txBody>
          <a:bodyPr/>
          <a:lstStyle/>
          <a:p>
            <a:fld id="{26FF7136-7B33-49D4-A7AC-C7ED69601EFF}" type="slidenum">
              <a:rPr lang="en-US" altLang="zh-CN"/>
              <a:pPr/>
              <a:t>66</a:t>
            </a:fld>
            <a:endParaRPr lang="en-US" altLang="zh-CN"/>
          </a:p>
        </p:txBody>
      </p:sp>
      <p:sp>
        <p:nvSpPr>
          <p:cNvPr id="262146" name="Line 2"/>
          <p:cNvSpPr>
            <a:spLocks noChangeShapeType="1"/>
          </p:cNvSpPr>
          <p:nvPr/>
        </p:nvSpPr>
        <p:spPr bwMode="auto">
          <a:xfrm>
            <a:off x="5791200" y="1600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7" name="Line 3"/>
          <p:cNvSpPr>
            <a:spLocks noChangeShapeType="1"/>
          </p:cNvSpPr>
          <p:nvPr/>
        </p:nvSpPr>
        <p:spPr bwMode="auto">
          <a:xfrm flipH="1">
            <a:off x="5715000" y="3109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8" name="Line 4"/>
          <p:cNvSpPr>
            <a:spLocks noChangeShapeType="1"/>
          </p:cNvSpPr>
          <p:nvPr/>
        </p:nvSpPr>
        <p:spPr bwMode="auto">
          <a:xfrm>
            <a:off x="3505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9" name="Line 5"/>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0" name="Line 6"/>
          <p:cNvSpPr>
            <a:spLocks noChangeShapeType="1"/>
          </p:cNvSpPr>
          <p:nvPr/>
        </p:nvSpPr>
        <p:spPr bwMode="auto">
          <a:xfrm>
            <a:off x="14478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1" name="Line 7"/>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2" name="Line 8"/>
          <p:cNvSpPr>
            <a:spLocks noChangeShapeType="1"/>
          </p:cNvSpPr>
          <p:nvPr/>
        </p:nvSpPr>
        <p:spPr bwMode="auto">
          <a:xfrm>
            <a:off x="31242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3" name="Line 9"/>
          <p:cNvSpPr>
            <a:spLocks noChangeShapeType="1"/>
          </p:cNvSpPr>
          <p:nvPr/>
        </p:nvSpPr>
        <p:spPr bwMode="auto">
          <a:xfrm>
            <a:off x="19050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4" name="Line 10"/>
          <p:cNvSpPr>
            <a:spLocks noChangeShapeType="1"/>
          </p:cNvSpPr>
          <p:nvPr/>
        </p:nvSpPr>
        <p:spPr bwMode="auto">
          <a:xfrm>
            <a:off x="2514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5" name="Line 11"/>
          <p:cNvSpPr>
            <a:spLocks noChangeShapeType="1"/>
          </p:cNvSpPr>
          <p:nvPr/>
        </p:nvSpPr>
        <p:spPr bwMode="auto">
          <a:xfrm>
            <a:off x="1371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6" name="Line 12"/>
          <p:cNvSpPr>
            <a:spLocks noChangeShapeType="1"/>
          </p:cNvSpPr>
          <p:nvPr/>
        </p:nvSpPr>
        <p:spPr bwMode="auto">
          <a:xfrm>
            <a:off x="914400" y="4495800"/>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7" name="Line 13"/>
          <p:cNvSpPr>
            <a:spLocks noChangeShapeType="1"/>
          </p:cNvSpPr>
          <p:nvPr/>
        </p:nvSpPr>
        <p:spPr bwMode="auto">
          <a:xfrm flipH="1">
            <a:off x="1524000" y="5562600"/>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8" name="Line 14"/>
          <p:cNvSpPr>
            <a:spLocks noChangeShapeType="1"/>
          </p:cNvSpPr>
          <p:nvPr/>
        </p:nvSpPr>
        <p:spPr bwMode="auto">
          <a:xfrm>
            <a:off x="3429000" y="46482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9" name="Line 15"/>
          <p:cNvSpPr>
            <a:spLocks noChangeShapeType="1"/>
          </p:cNvSpPr>
          <p:nvPr/>
        </p:nvSpPr>
        <p:spPr bwMode="auto">
          <a:xfrm flipH="1">
            <a:off x="9144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60" name="Oval 16"/>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1" name="Oval 17"/>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2" name="Oval 18"/>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3" name="Oval 19"/>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4" name="Oval 20"/>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5" name="Oval 21"/>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6" name="Oval 22"/>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7" name="Oval 23"/>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8" name="Oval 24"/>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9" name="Oval 25"/>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0" name="Oval 26"/>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1" name="Text Box 27"/>
          <p:cNvSpPr txBox="1">
            <a:spLocks noChangeArrowheads="1"/>
          </p:cNvSpPr>
          <p:nvPr/>
        </p:nvSpPr>
        <p:spPr bwMode="auto">
          <a:xfrm>
            <a:off x="744538" y="547688"/>
            <a:ext cx="25892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0099"/>
                </a:solidFill>
                <a:latin typeface="Times New Roman" pitchFamily="18" charset="0"/>
              </a:rPr>
              <a:t>T</a:t>
            </a:r>
            <a:r>
              <a:rPr kumimoji="1" lang="en-US" altLang="zh-CN" sz="2800" b="1" baseline="-25000">
                <a:solidFill>
                  <a:srgbClr val="CC0099"/>
                </a:solidFill>
                <a:latin typeface="Times New Roman" pitchFamily="18" charset="0"/>
              </a:rPr>
              <a:t>1</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2</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3</a:t>
            </a:r>
            <a:endParaRPr kumimoji="1" lang="en-US" altLang="zh-CN" sz="2800" b="1">
              <a:solidFill>
                <a:srgbClr val="CC0099"/>
              </a:solidFill>
              <a:latin typeface="Times New Roman" pitchFamily="18" charset="0"/>
            </a:endParaRPr>
          </a:p>
        </p:txBody>
      </p:sp>
      <p:sp>
        <p:nvSpPr>
          <p:cNvPr id="262172" name="Text Box 28"/>
          <p:cNvSpPr txBox="1">
            <a:spLocks noChangeArrowheads="1"/>
          </p:cNvSpPr>
          <p:nvPr/>
        </p:nvSpPr>
        <p:spPr bwMode="auto">
          <a:xfrm>
            <a:off x="1158875" y="85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73" name="Text Box 29"/>
          <p:cNvSpPr txBox="1">
            <a:spLocks noChangeArrowheads="1"/>
          </p:cNvSpPr>
          <p:nvPr/>
        </p:nvSpPr>
        <p:spPr bwMode="auto">
          <a:xfrm>
            <a:off x="2341563" y="8382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74" name="Text Box 30"/>
          <p:cNvSpPr txBox="1">
            <a:spLocks noChangeArrowheads="1"/>
          </p:cNvSpPr>
          <p:nvPr/>
        </p:nvSpPr>
        <p:spPr bwMode="auto">
          <a:xfrm>
            <a:off x="3206750" y="838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175" name="Oval 31"/>
          <p:cNvSpPr>
            <a:spLocks noChangeArrowheads="1"/>
          </p:cNvSpPr>
          <p:nvPr/>
        </p:nvSpPr>
        <p:spPr bwMode="auto">
          <a:xfrm>
            <a:off x="12192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6" name="Oval 32"/>
          <p:cNvSpPr>
            <a:spLocks noChangeArrowheads="1"/>
          </p:cNvSpPr>
          <p:nvPr/>
        </p:nvSpPr>
        <p:spPr bwMode="auto">
          <a:xfrm>
            <a:off x="6096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7" name="Oval 33"/>
          <p:cNvSpPr>
            <a:spLocks noChangeArrowheads="1"/>
          </p:cNvSpPr>
          <p:nvPr/>
        </p:nvSpPr>
        <p:spPr bwMode="auto">
          <a:xfrm>
            <a:off x="1752600" y="5257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8" name="Oval 34"/>
          <p:cNvSpPr>
            <a:spLocks noChangeArrowheads="1"/>
          </p:cNvSpPr>
          <p:nvPr/>
        </p:nvSpPr>
        <p:spPr bwMode="auto">
          <a:xfrm>
            <a:off x="1219200" y="472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9" name="Oval 35"/>
          <p:cNvSpPr>
            <a:spLocks noChangeArrowheads="1"/>
          </p:cNvSpPr>
          <p:nvPr/>
        </p:nvSpPr>
        <p:spPr bwMode="auto">
          <a:xfrm>
            <a:off x="1219200" y="5791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0" name="Line 36"/>
          <p:cNvSpPr>
            <a:spLocks noChangeShapeType="1"/>
          </p:cNvSpPr>
          <p:nvPr/>
        </p:nvSpPr>
        <p:spPr bwMode="auto">
          <a:xfrm flipH="1">
            <a:off x="22098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81" name="Oval 37"/>
          <p:cNvSpPr>
            <a:spLocks noChangeArrowheads="1"/>
          </p:cNvSpPr>
          <p:nvPr/>
        </p:nvSpPr>
        <p:spPr bwMode="auto">
          <a:xfrm>
            <a:off x="2514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2" name="Oval 38"/>
          <p:cNvSpPr>
            <a:spLocks noChangeArrowheads="1"/>
          </p:cNvSpPr>
          <p:nvPr/>
        </p:nvSpPr>
        <p:spPr bwMode="auto">
          <a:xfrm>
            <a:off x="1905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3" name="Line 39"/>
          <p:cNvSpPr>
            <a:spLocks noChangeShapeType="1"/>
          </p:cNvSpPr>
          <p:nvPr/>
        </p:nvSpPr>
        <p:spPr bwMode="auto">
          <a:xfrm flipH="1">
            <a:off x="2819400" y="40386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84" name="Oval 40"/>
          <p:cNvSpPr>
            <a:spLocks noChangeArrowheads="1"/>
          </p:cNvSpPr>
          <p:nvPr/>
        </p:nvSpPr>
        <p:spPr bwMode="auto">
          <a:xfrm>
            <a:off x="3657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5" name="Oval 41"/>
          <p:cNvSpPr>
            <a:spLocks noChangeArrowheads="1"/>
          </p:cNvSpPr>
          <p:nvPr/>
        </p:nvSpPr>
        <p:spPr bwMode="auto">
          <a:xfrm>
            <a:off x="3048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6" name="Oval 42"/>
          <p:cNvSpPr>
            <a:spLocks noChangeArrowheads="1"/>
          </p:cNvSpPr>
          <p:nvPr/>
        </p:nvSpPr>
        <p:spPr bwMode="auto">
          <a:xfrm>
            <a:off x="24384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7" name="Oval 43"/>
          <p:cNvSpPr>
            <a:spLocks noChangeArrowheads="1"/>
          </p:cNvSpPr>
          <p:nvPr/>
        </p:nvSpPr>
        <p:spPr bwMode="auto">
          <a:xfrm>
            <a:off x="36576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8" name="Text Box 44"/>
          <p:cNvSpPr txBox="1">
            <a:spLocks noChangeArrowheads="1"/>
          </p:cNvSpPr>
          <p:nvPr/>
        </p:nvSpPr>
        <p:spPr bwMode="auto">
          <a:xfrm>
            <a:off x="763588" y="3505200"/>
            <a:ext cx="29448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0099"/>
                </a:solidFill>
                <a:latin typeface="Times New Roman" pitchFamily="18" charset="0"/>
              </a:rPr>
              <a:t>T</a:t>
            </a:r>
            <a:r>
              <a:rPr kumimoji="1" lang="en-US" altLang="zh-CN" sz="2800" b="1" baseline="-25000">
                <a:solidFill>
                  <a:srgbClr val="CC0099"/>
                </a:solidFill>
                <a:latin typeface="Times New Roman" pitchFamily="18" charset="0"/>
              </a:rPr>
              <a:t>1</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2</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3</a:t>
            </a:r>
            <a:endParaRPr kumimoji="1" lang="en-US" altLang="zh-CN" sz="2800" b="1">
              <a:solidFill>
                <a:srgbClr val="CC0099"/>
              </a:solidFill>
              <a:latin typeface="Times New Roman" pitchFamily="18" charset="0"/>
            </a:endParaRPr>
          </a:p>
        </p:txBody>
      </p:sp>
      <p:sp>
        <p:nvSpPr>
          <p:cNvPr id="262189" name="Text Box 45"/>
          <p:cNvSpPr txBox="1">
            <a:spLocks noChangeArrowheads="1"/>
          </p:cNvSpPr>
          <p:nvPr/>
        </p:nvSpPr>
        <p:spPr bwMode="auto">
          <a:xfrm>
            <a:off x="1235075" y="3671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90" name="Text Box 46"/>
          <p:cNvSpPr txBox="1">
            <a:spLocks noChangeArrowheads="1"/>
          </p:cNvSpPr>
          <p:nvPr/>
        </p:nvSpPr>
        <p:spPr bwMode="auto">
          <a:xfrm>
            <a:off x="635000" y="1614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191" name="Text Box 47"/>
          <p:cNvSpPr txBox="1">
            <a:spLocks noChangeArrowheads="1"/>
          </p:cNvSpPr>
          <p:nvPr/>
        </p:nvSpPr>
        <p:spPr bwMode="auto">
          <a:xfrm>
            <a:off x="11588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192" name="Text Box 48"/>
          <p:cNvSpPr txBox="1">
            <a:spLocks noChangeArrowheads="1"/>
          </p:cNvSpPr>
          <p:nvPr/>
        </p:nvSpPr>
        <p:spPr bwMode="auto">
          <a:xfrm>
            <a:off x="16922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193" name="Text Box 49"/>
          <p:cNvSpPr txBox="1">
            <a:spLocks noChangeArrowheads="1"/>
          </p:cNvSpPr>
          <p:nvPr/>
        </p:nvSpPr>
        <p:spPr bwMode="auto">
          <a:xfrm>
            <a:off x="2292350" y="1614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194" name="Text Box 50"/>
          <p:cNvSpPr txBox="1">
            <a:spLocks noChangeArrowheads="1"/>
          </p:cNvSpPr>
          <p:nvPr/>
        </p:nvSpPr>
        <p:spPr bwMode="auto">
          <a:xfrm>
            <a:off x="2970213" y="16144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195" name="Text Box 51"/>
          <p:cNvSpPr txBox="1">
            <a:spLocks noChangeArrowheads="1"/>
          </p:cNvSpPr>
          <p:nvPr/>
        </p:nvSpPr>
        <p:spPr bwMode="auto">
          <a:xfrm>
            <a:off x="3560763" y="16144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196" name="Text Box 52"/>
          <p:cNvSpPr txBox="1">
            <a:spLocks noChangeArrowheads="1"/>
          </p:cNvSpPr>
          <p:nvPr/>
        </p:nvSpPr>
        <p:spPr bwMode="auto">
          <a:xfrm>
            <a:off x="1701800" y="2376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197" name="Text Box 53"/>
          <p:cNvSpPr txBox="1">
            <a:spLocks noChangeArrowheads="1"/>
          </p:cNvSpPr>
          <p:nvPr/>
        </p:nvSpPr>
        <p:spPr bwMode="auto">
          <a:xfrm>
            <a:off x="2901950" y="2376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198" name="Text Box 54"/>
          <p:cNvSpPr txBox="1">
            <a:spLocks noChangeArrowheads="1"/>
          </p:cNvSpPr>
          <p:nvPr/>
        </p:nvSpPr>
        <p:spPr bwMode="auto">
          <a:xfrm>
            <a:off x="2549525" y="36576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99" name="Text Box 55"/>
          <p:cNvSpPr txBox="1">
            <a:spLocks noChangeArrowheads="1"/>
          </p:cNvSpPr>
          <p:nvPr/>
        </p:nvSpPr>
        <p:spPr bwMode="auto">
          <a:xfrm>
            <a:off x="635000" y="4205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00" name="Text Box 56"/>
          <p:cNvSpPr txBox="1">
            <a:spLocks noChangeArrowheads="1"/>
          </p:cNvSpPr>
          <p:nvPr/>
        </p:nvSpPr>
        <p:spPr bwMode="auto">
          <a:xfrm>
            <a:off x="1235075" y="466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01" name="Text Box 57"/>
          <p:cNvSpPr txBox="1">
            <a:spLocks noChangeArrowheads="1"/>
          </p:cNvSpPr>
          <p:nvPr/>
        </p:nvSpPr>
        <p:spPr bwMode="auto">
          <a:xfrm>
            <a:off x="1768475" y="5195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02" name="Text Box 58"/>
          <p:cNvSpPr txBox="1">
            <a:spLocks noChangeArrowheads="1"/>
          </p:cNvSpPr>
          <p:nvPr/>
        </p:nvSpPr>
        <p:spPr bwMode="auto">
          <a:xfrm>
            <a:off x="1244600" y="5729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03" name="Text Box 59"/>
          <p:cNvSpPr txBox="1">
            <a:spLocks noChangeArrowheads="1"/>
          </p:cNvSpPr>
          <p:nvPr/>
        </p:nvSpPr>
        <p:spPr bwMode="auto">
          <a:xfrm>
            <a:off x="1911350" y="42052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04" name="Text Box 60"/>
          <p:cNvSpPr txBox="1">
            <a:spLocks noChangeArrowheads="1"/>
          </p:cNvSpPr>
          <p:nvPr/>
        </p:nvSpPr>
        <p:spPr bwMode="auto">
          <a:xfrm>
            <a:off x="3684588" y="36576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05" name="Text Box 61"/>
          <p:cNvSpPr txBox="1">
            <a:spLocks noChangeArrowheads="1"/>
          </p:cNvSpPr>
          <p:nvPr/>
        </p:nvSpPr>
        <p:spPr bwMode="auto">
          <a:xfrm>
            <a:off x="3143250" y="42052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06" name="Text Box 62"/>
          <p:cNvSpPr txBox="1">
            <a:spLocks noChangeArrowheads="1"/>
          </p:cNvSpPr>
          <p:nvPr/>
        </p:nvSpPr>
        <p:spPr bwMode="auto">
          <a:xfrm>
            <a:off x="2465388" y="47244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07" name="Text Box 63"/>
          <p:cNvSpPr txBox="1">
            <a:spLocks noChangeArrowheads="1"/>
          </p:cNvSpPr>
          <p:nvPr/>
        </p:nvSpPr>
        <p:spPr bwMode="auto">
          <a:xfrm>
            <a:off x="3732213" y="47386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08" name="Line 64"/>
          <p:cNvSpPr>
            <a:spLocks noChangeShapeType="1"/>
          </p:cNvSpPr>
          <p:nvPr/>
        </p:nvSpPr>
        <p:spPr bwMode="auto">
          <a:xfrm>
            <a:off x="5105400" y="2043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09" name="Line 65"/>
          <p:cNvSpPr>
            <a:spLocks noChangeShapeType="1"/>
          </p:cNvSpPr>
          <p:nvPr/>
        </p:nvSpPr>
        <p:spPr bwMode="auto">
          <a:xfrm flipH="1">
            <a:off x="5105400" y="1585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10" name="Oval 66"/>
          <p:cNvSpPr>
            <a:spLocks noChangeArrowheads="1"/>
          </p:cNvSpPr>
          <p:nvPr/>
        </p:nvSpPr>
        <p:spPr bwMode="auto">
          <a:xfrm>
            <a:off x="5410200" y="1281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1" name="Oval 67"/>
          <p:cNvSpPr>
            <a:spLocks noChangeArrowheads="1"/>
          </p:cNvSpPr>
          <p:nvPr/>
        </p:nvSpPr>
        <p:spPr bwMode="auto">
          <a:xfrm>
            <a:off x="4800600" y="1814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2" name="Oval 68"/>
          <p:cNvSpPr>
            <a:spLocks noChangeArrowheads="1"/>
          </p:cNvSpPr>
          <p:nvPr/>
        </p:nvSpPr>
        <p:spPr bwMode="auto">
          <a:xfrm>
            <a:off x="5943600" y="2805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3" name="Oval 69"/>
          <p:cNvSpPr>
            <a:spLocks noChangeArrowheads="1"/>
          </p:cNvSpPr>
          <p:nvPr/>
        </p:nvSpPr>
        <p:spPr bwMode="auto">
          <a:xfrm>
            <a:off x="5410200" y="2271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4" name="Oval 70"/>
          <p:cNvSpPr>
            <a:spLocks noChangeArrowheads="1"/>
          </p:cNvSpPr>
          <p:nvPr/>
        </p:nvSpPr>
        <p:spPr bwMode="auto">
          <a:xfrm>
            <a:off x="5410200" y="3338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5" name="Text Box 71"/>
          <p:cNvSpPr txBox="1">
            <a:spLocks noChangeArrowheads="1"/>
          </p:cNvSpPr>
          <p:nvPr/>
        </p:nvSpPr>
        <p:spPr bwMode="auto">
          <a:xfrm>
            <a:off x="5426075" y="1219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216" name="Text Box 72"/>
          <p:cNvSpPr txBox="1">
            <a:spLocks noChangeArrowheads="1"/>
          </p:cNvSpPr>
          <p:nvPr/>
        </p:nvSpPr>
        <p:spPr bwMode="auto">
          <a:xfrm>
            <a:off x="4826000" y="1752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17" name="Text Box 73"/>
          <p:cNvSpPr txBox="1">
            <a:spLocks noChangeArrowheads="1"/>
          </p:cNvSpPr>
          <p:nvPr/>
        </p:nvSpPr>
        <p:spPr bwMode="auto">
          <a:xfrm>
            <a:off x="5426075" y="2209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18" name="Text Box 74"/>
          <p:cNvSpPr txBox="1">
            <a:spLocks noChangeArrowheads="1"/>
          </p:cNvSpPr>
          <p:nvPr/>
        </p:nvSpPr>
        <p:spPr bwMode="auto">
          <a:xfrm>
            <a:off x="5435600" y="3276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19" name="Text Box 75"/>
          <p:cNvSpPr txBox="1">
            <a:spLocks noChangeArrowheads="1"/>
          </p:cNvSpPr>
          <p:nvPr/>
        </p:nvSpPr>
        <p:spPr bwMode="auto">
          <a:xfrm>
            <a:off x="5959475" y="2743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20" name="Line 76"/>
          <p:cNvSpPr>
            <a:spLocks noChangeShapeType="1"/>
          </p:cNvSpPr>
          <p:nvPr/>
        </p:nvSpPr>
        <p:spPr bwMode="auto">
          <a:xfrm>
            <a:off x="7543800" y="4114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21" name="Line 77"/>
          <p:cNvSpPr>
            <a:spLocks noChangeShapeType="1"/>
          </p:cNvSpPr>
          <p:nvPr/>
        </p:nvSpPr>
        <p:spPr bwMode="auto">
          <a:xfrm flipH="1">
            <a:off x="6934200" y="3505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22" name="Oval 78"/>
          <p:cNvSpPr>
            <a:spLocks noChangeArrowheads="1"/>
          </p:cNvSpPr>
          <p:nvPr/>
        </p:nvSpPr>
        <p:spPr bwMode="auto">
          <a:xfrm>
            <a:off x="7772400" y="3200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3" name="Oval 79"/>
          <p:cNvSpPr>
            <a:spLocks noChangeArrowheads="1"/>
          </p:cNvSpPr>
          <p:nvPr/>
        </p:nvSpPr>
        <p:spPr bwMode="auto">
          <a:xfrm>
            <a:off x="71628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4" name="Oval 80"/>
          <p:cNvSpPr>
            <a:spLocks noChangeArrowheads="1"/>
          </p:cNvSpPr>
          <p:nvPr/>
        </p:nvSpPr>
        <p:spPr bwMode="auto">
          <a:xfrm>
            <a:off x="65532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5" name="Oval 81"/>
          <p:cNvSpPr>
            <a:spLocks noChangeArrowheads="1"/>
          </p:cNvSpPr>
          <p:nvPr/>
        </p:nvSpPr>
        <p:spPr bwMode="auto">
          <a:xfrm>
            <a:off x="77724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6" name="Text Box 82"/>
          <p:cNvSpPr txBox="1">
            <a:spLocks noChangeArrowheads="1"/>
          </p:cNvSpPr>
          <p:nvPr/>
        </p:nvSpPr>
        <p:spPr bwMode="auto">
          <a:xfrm>
            <a:off x="7799388" y="3124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27" name="Text Box 83"/>
          <p:cNvSpPr txBox="1">
            <a:spLocks noChangeArrowheads="1"/>
          </p:cNvSpPr>
          <p:nvPr/>
        </p:nvSpPr>
        <p:spPr bwMode="auto">
          <a:xfrm>
            <a:off x="7258050" y="36718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28" name="Text Box 84"/>
          <p:cNvSpPr txBox="1">
            <a:spLocks noChangeArrowheads="1"/>
          </p:cNvSpPr>
          <p:nvPr/>
        </p:nvSpPr>
        <p:spPr bwMode="auto">
          <a:xfrm>
            <a:off x="6580188" y="4191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29" name="Text Box 85"/>
          <p:cNvSpPr txBox="1">
            <a:spLocks noChangeArrowheads="1"/>
          </p:cNvSpPr>
          <p:nvPr/>
        </p:nvSpPr>
        <p:spPr bwMode="auto">
          <a:xfrm>
            <a:off x="7847013" y="4205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30" name="Line 86"/>
          <p:cNvSpPr>
            <a:spLocks noChangeShapeType="1"/>
          </p:cNvSpPr>
          <p:nvPr/>
        </p:nvSpPr>
        <p:spPr bwMode="auto">
          <a:xfrm flipH="1">
            <a:off x="6858000" y="2971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31" name="Oval 87"/>
          <p:cNvSpPr>
            <a:spLocks noChangeArrowheads="1"/>
          </p:cNvSpPr>
          <p:nvPr/>
        </p:nvSpPr>
        <p:spPr bwMode="auto">
          <a:xfrm>
            <a:off x="7162800" y="2667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2" name="Oval 88"/>
          <p:cNvSpPr>
            <a:spLocks noChangeArrowheads="1"/>
          </p:cNvSpPr>
          <p:nvPr/>
        </p:nvSpPr>
        <p:spPr bwMode="auto">
          <a:xfrm>
            <a:off x="6553200" y="3276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3" name="Text Box 89"/>
          <p:cNvSpPr txBox="1">
            <a:spLocks noChangeArrowheads="1"/>
          </p:cNvSpPr>
          <p:nvPr/>
        </p:nvSpPr>
        <p:spPr bwMode="auto">
          <a:xfrm>
            <a:off x="7197725" y="26670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234" name="Text Box 90"/>
          <p:cNvSpPr txBox="1">
            <a:spLocks noChangeArrowheads="1"/>
          </p:cNvSpPr>
          <p:nvPr/>
        </p:nvSpPr>
        <p:spPr bwMode="auto">
          <a:xfrm>
            <a:off x="6559550" y="3214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35" name="Text Box 91"/>
          <p:cNvSpPr txBox="1">
            <a:spLocks noChangeArrowheads="1"/>
          </p:cNvSpPr>
          <p:nvPr/>
        </p:nvSpPr>
        <p:spPr bwMode="auto">
          <a:xfrm>
            <a:off x="1257300" y="2895600"/>
            <a:ext cx="2495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hlink"/>
                </a:solidFill>
                <a:latin typeface="Times New Roman" pitchFamily="18" charset="0"/>
                <a:ea typeface="隶书" pitchFamily="49" charset="-122"/>
              </a:rPr>
              <a:t>3</a:t>
            </a:r>
            <a:r>
              <a:rPr kumimoji="1" lang="en-US" altLang="zh-CN" sz="3200">
                <a:solidFill>
                  <a:schemeClr val="hlink"/>
                </a:solidFill>
                <a:latin typeface="Times New Roman" pitchFamily="18" charset="0"/>
                <a:ea typeface="隶书" pitchFamily="49" charset="-122"/>
              </a:rPr>
              <a:t> </a:t>
            </a:r>
            <a:r>
              <a:rPr kumimoji="1" lang="zh-CN" altLang="en-US" sz="3200">
                <a:solidFill>
                  <a:schemeClr val="hlink"/>
                </a:solidFill>
                <a:latin typeface="Times New Roman" pitchFamily="18" charset="0"/>
                <a:ea typeface="隶书" pitchFamily="49" charset="-122"/>
              </a:rPr>
              <a:t>棵树的森林</a:t>
            </a:r>
            <a:endParaRPr kumimoji="1" lang="zh-CN" altLang="en-US" sz="2400">
              <a:latin typeface="Times New Roman" pitchFamily="18" charset="0"/>
            </a:endParaRPr>
          </a:p>
        </p:txBody>
      </p:sp>
      <p:sp>
        <p:nvSpPr>
          <p:cNvPr id="262236" name="Text Box 92"/>
          <p:cNvSpPr txBox="1">
            <a:spLocks noChangeArrowheads="1"/>
          </p:cNvSpPr>
          <p:nvPr/>
        </p:nvSpPr>
        <p:spPr bwMode="auto">
          <a:xfrm>
            <a:off x="2101850" y="5668963"/>
            <a:ext cx="3841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hlink"/>
                </a:solidFill>
                <a:latin typeface="Times New Roman" pitchFamily="18" charset="0"/>
                <a:ea typeface="隶书" pitchFamily="49" charset="-122"/>
              </a:rPr>
              <a:t>各棵树的二叉树表示</a:t>
            </a:r>
            <a:endParaRPr kumimoji="1" lang="zh-CN" altLang="en-US" sz="2400">
              <a:latin typeface="Times New Roman" pitchFamily="18" charset="0"/>
            </a:endParaRPr>
          </a:p>
        </p:txBody>
      </p:sp>
      <p:sp>
        <p:nvSpPr>
          <p:cNvPr id="262237" name="Text Box 93"/>
          <p:cNvSpPr txBox="1">
            <a:spLocks noChangeArrowheads="1"/>
          </p:cNvSpPr>
          <p:nvPr/>
        </p:nvSpPr>
        <p:spPr bwMode="auto">
          <a:xfrm>
            <a:off x="5029200" y="4876800"/>
            <a:ext cx="3435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hlink"/>
                </a:solidFill>
                <a:latin typeface="Times New Roman" pitchFamily="18" charset="0"/>
                <a:ea typeface="隶书" pitchFamily="49" charset="-122"/>
              </a:rPr>
              <a:t>森林的二叉树表示</a:t>
            </a:r>
            <a:endParaRPr kumimoji="1" lang="zh-CN" altLang="en-US"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title"/>
          </p:nvPr>
        </p:nvSpPr>
        <p:spPr>
          <a:xfrm>
            <a:off x="358775" y="512763"/>
            <a:ext cx="8229600" cy="755650"/>
          </a:xfrm>
        </p:spPr>
        <p:txBody>
          <a:bodyPr/>
          <a:lstStyle/>
          <a:p>
            <a:pPr algn="ctr"/>
            <a:r>
              <a:rPr kumimoji="1" lang="zh-CN" altLang="en-US" sz="4000" b="1">
                <a:solidFill>
                  <a:schemeClr val="tx2"/>
                </a:solidFill>
                <a:ea typeface="华文新魏" pitchFamily="2" charset="-122"/>
              </a:rPr>
              <a:t>森林转化成二叉树的规则</a:t>
            </a:r>
          </a:p>
        </p:txBody>
      </p:sp>
      <p:sp>
        <p:nvSpPr>
          <p:cNvPr id="263172" name="Rectangle 4"/>
          <p:cNvSpPr>
            <a:spLocks noGrp="1" noChangeArrowheads="1"/>
          </p:cNvSpPr>
          <p:nvPr>
            <p:ph idx="1"/>
          </p:nvPr>
        </p:nvSpPr>
        <p:spPr>
          <a:xfrm>
            <a:off x="590550" y="1341438"/>
            <a:ext cx="7869238" cy="5003800"/>
          </a:xfrm>
        </p:spPr>
        <p:txBody>
          <a:bodyPr/>
          <a:lstStyle/>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若 </a:t>
            </a:r>
            <a:r>
              <a:rPr kumimoji="1" lang="en-US" altLang="zh-CN" sz="3000" b="1" i="1">
                <a:latin typeface="Times New Roman" pitchFamily="18" charset="0"/>
                <a:ea typeface="仿宋_GB2312" pitchFamily="49" charset="-122"/>
              </a:rPr>
              <a:t>F</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为空，即 </a:t>
            </a:r>
            <a:r>
              <a:rPr kumimoji="1" lang="en-US" altLang="zh-CN" sz="3000" b="1" i="1">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 0</a:t>
            </a:r>
            <a:r>
              <a:rPr kumimoji="1" lang="zh-CN" altLang="en-US" sz="3000" b="1">
                <a:latin typeface="Times New Roman" pitchFamily="18" charset="0"/>
                <a:ea typeface="仿宋_GB2312" pitchFamily="49" charset="-122"/>
              </a:rPr>
              <a:t>，则对应的二叉树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为空树。</a:t>
            </a:r>
          </a:p>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若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不空，则</a:t>
            </a:r>
          </a:p>
          <a:p>
            <a:pPr marL="914400" lvl="1" indent="-457200">
              <a:lnSpc>
                <a:spcPct val="115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二叉树 </a:t>
            </a:r>
            <a:r>
              <a:rPr kumimoji="1" lang="en-US" altLang="zh-CN" sz="3000" b="1" i="1">
                <a:latin typeface="Times New Roman" pitchFamily="18" charset="0"/>
                <a:ea typeface="仿宋_GB2312" pitchFamily="49" charset="-122"/>
              </a:rPr>
              <a:t>B </a:t>
            </a:r>
            <a:r>
              <a:rPr kumimoji="1" lang="zh-CN" altLang="en-US" sz="3000" b="1">
                <a:latin typeface="Times New Roman" pitchFamily="18" charset="0"/>
                <a:ea typeface="仿宋_GB2312" pitchFamily="49" charset="-122"/>
              </a:rPr>
              <a:t>的根是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第一棵树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其左子树为</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11</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12</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i="1" baseline="-25000">
                <a:latin typeface="Times New Roman" pitchFamily="18" charset="0"/>
                <a:ea typeface="仿宋_GB2312" pitchFamily="49" charset="-122"/>
              </a:rPr>
              <a:t>m</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，其中，</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11</a:t>
            </a:r>
            <a:r>
              <a:rPr kumimoji="1" lang="en-US" altLang="zh-CN" sz="3000" b="1">
                <a:latin typeface="Times New Roman" pitchFamily="18" charset="0"/>
                <a:ea typeface="仿宋_GB2312" pitchFamily="49" charset="-122"/>
              </a:rPr>
              <a:t>,</a:t>
            </a:r>
            <a:r>
              <a:rPr kumimoji="1" lang="en-US" altLang="zh-CN" sz="3000" b="1" i="1">
                <a:latin typeface="Times New Roman" pitchFamily="18" charset="0"/>
                <a:ea typeface="仿宋_GB2312" pitchFamily="49" charset="-122"/>
              </a:rPr>
              <a:t> T</a:t>
            </a:r>
            <a:r>
              <a:rPr kumimoji="1" lang="en-US" altLang="zh-CN" sz="3000" b="1" baseline="-25000">
                <a:latin typeface="Times New Roman" pitchFamily="18" charset="0"/>
                <a:ea typeface="仿宋_GB2312" pitchFamily="49" charset="-122"/>
              </a:rPr>
              <a:t>12</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i="1" baseline="-25000">
                <a:latin typeface="Times New Roman" pitchFamily="18" charset="0"/>
                <a:ea typeface="仿宋_GB2312" pitchFamily="49" charset="-122"/>
              </a:rPr>
              <a:t>m</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的根的子树；</a:t>
            </a:r>
          </a:p>
          <a:p>
            <a:pPr marL="914400" lvl="1" indent="-457200">
              <a:lnSpc>
                <a:spcPct val="115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其右子树为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2</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3</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i="1" baseline="-25000">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，其中，</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2</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3</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i="1" baseline="-25000">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是除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外其它树构成的森林。</a:t>
            </a:r>
            <a:endParaRPr lang="zh-CN" altLang="en-US" sz="300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37F167FE-8661-4851-8F9E-434026EF60A0}" type="slidenum">
              <a:rPr lang="en-US" altLang="zh-CN"/>
              <a:pPr/>
              <a:t>67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itchFamily="2" charset="-122"/>
              </a:rPr>
              <a:t>二叉树转换为森林的规则</a:t>
            </a:r>
          </a:p>
        </p:txBody>
      </p:sp>
      <p:sp>
        <p:nvSpPr>
          <p:cNvPr id="264196" name="Rectangle 4"/>
          <p:cNvSpPr>
            <a:spLocks noGrp="1" noChangeArrowheads="1"/>
          </p:cNvSpPr>
          <p:nvPr>
            <p:ph idx="1"/>
          </p:nvPr>
        </p:nvSpPr>
        <p:spPr>
          <a:xfrm>
            <a:off x="590550" y="1449388"/>
            <a:ext cx="7942263" cy="4895850"/>
          </a:xfrm>
        </p:spPr>
        <p:txBody>
          <a:bodyPr/>
          <a:lstStyle/>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如果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为空，则对应的森林 </a:t>
            </a:r>
            <a:r>
              <a:rPr kumimoji="1" lang="en-US" altLang="zh-CN" sz="3000" b="1" i="1">
                <a:latin typeface="Times New Roman" pitchFamily="18" charset="0"/>
                <a:ea typeface="仿宋_GB2312" pitchFamily="49" charset="-122"/>
              </a:rPr>
              <a:t>F</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也为空。</a:t>
            </a:r>
          </a:p>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如果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非空，则</a:t>
            </a:r>
          </a:p>
          <a:p>
            <a:pPr marL="914400" lvl="1" indent="-457200">
              <a:lnSpc>
                <a:spcPct val="115000"/>
              </a:lnSpc>
              <a:buClr>
                <a:schemeClr val="tx2"/>
              </a:buClr>
              <a:buSzTx/>
              <a:buFont typeface="Wingdings" pitchFamily="2" charset="2"/>
              <a:buChar char="ü"/>
            </a:pP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中第一棵树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的根为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的根的子树森林 </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11</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12</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i="1" baseline="-25000">
                <a:latin typeface="Times New Roman" pitchFamily="18" charset="0"/>
                <a:ea typeface="仿宋_GB2312" pitchFamily="49" charset="-122"/>
              </a:rPr>
              <a:t>m</a:t>
            </a:r>
            <a:r>
              <a:rPr kumimoji="1" lang="en-US" altLang="zh-CN" sz="3000" b="1">
                <a:latin typeface="Times New Roman" pitchFamily="18" charset="0"/>
                <a:ea typeface="仿宋_GB2312" pitchFamily="49" charset="-122"/>
              </a:rPr>
              <a:t> } </a:t>
            </a:r>
            <a:r>
              <a:rPr kumimoji="1" lang="zh-CN" altLang="en-US" sz="3000" b="1">
                <a:latin typeface="Times New Roman" pitchFamily="18" charset="0"/>
                <a:ea typeface="仿宋_GB2312" pitchFamily="49" charset="-122"/>
              </a:rPr>
              <a:t>是由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的根的左子树</a:t>
            </a:r>
            <a:r>
              <a:rPr kumimoji="1" lang="zh-CN" altLang="en-US" sz="3000" b="1" i="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LB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转换而来；</a:t>
            </a:r>
          </a:p>
          <a:p>
            <a:pPr marL="914400" lvl="1" indent="-457200">
              <a:lnSpc>
                <a:spcPct val="115000"/>
              </a:lnSpc>
              <a:buClr>
                <a:schemeClr val="tx2"/>
              </a:buClr>
              <a:buSzTx/>
              <a:buFont typeface="Wingdings" pitchFamily="2" charset="2"/>
              <a:buChar char="ü"/>
            </a:pP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中除了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之外其余的树组成的森林 </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2</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3</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i="1" baseline="-25000">
                <a:latin typeface="Times New Roman" pitchFamily="18" charset="0"/>
                <a:ea typeface="仿宋_GB2312" pitchFamily="49" charset="-122"/>
              </a:rPr>
              <a:t>n</a:t>
            </a:r>
            <a:r>
              <a:rPr kumimoji="1" lang="en-US" altLang="zh-CN" sz="3000" b="1" i="1">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是由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的根的右子树 </a:t>
            </a:r>
            <a:r>
              <a:rPr kumimoji="1" lang="en-US" altLang="zh-CN" sz="3000" b="1" i="1">
                <a:latin typeface="Times New Roman" pitchFamily="18" charset="0"/>
                <a:ea typeface="仿宋_GB2312" pitchFamily="49" charset="-122"/>
              </a:rPr>
              <a:t>RB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转换而成的森林。</a:t>
            </a:r>
            <a:endParaRPr lang="zh-CN" altLang="en-US" sz="260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B1358371-B5DB-403C-8C20-E36A2CA580E3}" type="slidenum">
              <a:rPr lang="en-US" altLang="zh-CN"/>
              <a:pPr/>
              <a:t>68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ea typeface="华文新魏" pitchFamily="2" charset="-122"/>
              </a:rPr>
              <a:t>森林的遍历</a:t>
            </a:r>
          </a:p>
        </p:txBody>
      </p:sp>
      <p:sp>
        <p:nvSpPr>
          <p:cNvPr id="409603" name="Rectangle 3"/>
          <p:cNvSpPr>
            <a:spLocks noGrp="1" noChangeArrowheads="1"/>
          </p:cNvSpPr>
          <p:nvPr>
            <p:ph idx="1"/>
          </p:nvPr>
        </p:nvSpPr>
        <p:spPr>
          <a:xfrm>
            <a:off x="663575" y="1303338"/>
            <a:ext cx="7904163" cy="5005387"/>
          </a:xfrm>
        </p:spPr>
        <p:txBody>
          <a:bodyPr/>
          <a:lstStyle/>
          <a:p>
            <a:pPr>
              <a:lnSpc>
                <a:spcPct val="110000"/>
              </a:lnSpc>
              <a:spcBef>
                <a:spcPct val="15000"/>
              </a:spcBef>
              <a:buClr>
                <a:srgbClr val="800080"/>
              </a:buClr>
              <a:buSzPct val="50000"/>
            </a:pPr>
            <a:r>
              <a:rPr lang="zh-CN" altLang="en-US" sz="3000" b="1">
                <a:latin typeface="Times New Roman" pitchFamily="18" charset="0"/>
                <a:ea typeface="仿宋_GB2312" pitchFamily="49" charset="-122"/>
              </a:rPr>
              <a:t>森林的遍历也分为</a:t>
            </a:r>
            <a:r>
              <a:rPr lang="zh-CN" altLang="en-US" sz="3000" b="1">
                <a:solidFill>
                  <a:schemeClr val="tx2"/>
                </a:solidFill>
                <a:latin typeface="Times New Roman" pitchFamily="18" charset="0"/>
                <a:ea typeface="仿宋_GB2312" pitchFamily="49" charset="-122"/>
              </a:rPr>
              <a:t>深度优先遍历</a:t>
            </a:r>
            <a:r>
              <a:rPr lang="zh-CN" altLang="en-US" sz="3000" b="1">
                <a:latin typeface="Times New Roman" pitchFamily="18" charset="0"/>
                <a:ea typeface="仿宋_GB2312" pitchFamily="49" charset="-122"/>
              </a:rPr>
              <a:t>和</a:t>
            </a:r>
            <a:r>
              <a:rPr lang="zh-CN" altLang="en-US" sz="3000" b="1">
                <a:solidFill>
                  <a:schemeClr val="tx2"/>
                </a:solidFill>
                <a:latin typeface="Times New Roman" pitchFamily="18" charset="0"/>
                <a:ea typeface="仿宋_GB2312" pitchFamily="49" charset="-122"/>
              </a:rPr>
              <a:t>广度优先遍历</a:t>
            </a:r>
            <a:r>
              <a:rPr lang="zh-CN" altLang="en-US" sz="3000" b="1">
                <a:latin typeface="Times New Roman" pitchFamily="18" charset="0"/>
                <a:ea typeface="仿宋_GB2312" pitchFamily="49" charset="-122"/>
              </a:rPr>
              <a:t>，深度优先遍历又可分为</a:t>
            </a:r>
            <a:r>
              <a:rPr lang="zh-CN" altLang="en-US" sz="3000" b="1">
                <a:solidFill>
                  <a:schemeClr val="tx2"/>
                </a:solidFill>
                <a:latin typeface="Times New Roman" pitchFamily="18" charset="0"/>
                <a:ea typeface="仿宋_GB2312" pitchFamily="49" charset="-122"/>
              </a:rPr>
              <a:t>先根次序遍历</a:t>
            </a:r>
            <a:r>
              <a:rPr lang="zh-CN" altLang="en-US" sz="3000" b="1">
                <a:latin typeface="Times New Roman" pitchFamily="18" charset="0"/>
                <a:ea typeface="仿宋_GB2312" pitchFamily="49" charset="-122"/>
              </a:rPr>
              <a:t>和</a:t>
            </a:r>
            <a:r>
              <a:rPr lang="zh-CN" altLang="en-US" sz="3000" b="1">
                <a:solidFill>
                  <a:schemeClr val="tx2"/>
                </a:solidFill>
                <a:latin typeface="Times New Roman" pitchFamily="18" charset="0"/>
                <a:ea typeface="仿宋_GB2312" pitchFamily="49" charset="-122"/>
              </a:rPr>
              <a:t>后根次序遍历</a:t>
            </a:r>
            <a:r>
              <a:rPr lang="zh-CN" altLang="en-US" sz="3000" b="1">
                <a:latin typeface="Times New Roman" pitchFamily="18" charset="0"/>
                <a:ea typeface="仿宋_GB2312" pitchFamily="49" charset="-122"/>
              </a:rPr>
              <a:t>。</a:t>
            </a:r>
          </a:p>
          <a:p>
            <a:pPr>
              <a:lnSpc>
                <a:spcPct val="110000"/>
              </a:lnSpc>
              <a:spcBef>
                <a:spcPct val="15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5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5000"/>
              </a:spcBef>
              <a:buClr>
                <a:srgbClr val="800080"/>
              </a:buClr>
              <a:buSzPct val="50000"/>
            </a:pPr>
            <a:r>
              <a:rPr lang="zh-CN" altLang="en-US" sz="3000" b="1">
                <a:latin typeface="Times New Roman" pitchFamily="18" charset="0"/>
                <a:ea typeface="仿宋_GB2312" pitchFamily="49" charset="-122"/>
              </a:rPr>
              <a:t>给定森林 </a:t>
            </a:r>
            <a:r>
              <a:rPr lang="en-US" altLang="zh-CN" sz="3000" b="1" i="1">
                <a:latin typeface="Times New Roman" pitchFamily="18" charset="0"/>
                <a:ea typeface="仿宋_GB2312" pitchFamily="49" charset="-122"/>
              </a:rPr>
              <a:t>F</a:t>
            </a:r>
            <a:r>
              <a:rPr lang="zh-CN" altLang="en-US" sz="3000" b="1">
                <a:latin typeface="Times New Roman" pitchFamily="18" charset="0"/>
                <a:ea typeface="仿宋_GB2312" pitchFamily="49" charset="-122"/>
              </a:rPr>
              <a:t>，若 </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 Ø</a:t>
            </a:r>
            <a:r>
              <a:rPr lang="zh-CN" altLang="en-US" sz="3000" b="1">
                <a:latin typeface="Times New Roman" pitchFamily="18" charset="0"/>
                <a:ea typeface="仿宋_GB2312" pitchFamily="49" charset="-122"/>
              </a:rPr>
              <a:t>，则遍历结束。否则</a:t>
            </a:r>
          </a:p>
          <a:p>
            <a:pPr>
              <a:lnSpc>
                <a:spcPct val="110000"/>
              </a:lnSpc>
              <a:spcBef>
                <a:spcPct val="15000"/>
              </a:spcBef>
              <a:buClr>
                <a:srgbClr val="800080"/>
              </a:buClr>
              <a:buSzPct val="50000"/>
            </a:pPr>
            <a:r>
              <a:rPr lang="zh-CN" altLang="en-US" sz="3000" b="1">
                <a:latin typeface="Times New Roman" pitchFamily="18" charset="0"/>
                <a:ea typeface="仿宋_GB2312" pitchFamily="49" charset="-122"/>
              </a:rPr>
              <a:t>若</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a:latin typeface="Times New Roman" pitchFamily="18" charset="0"/>
                <a:ea typeface="仿宋_GB2312" pitchFamily="49" charset="-122"/>
              </a:rPr>
              <a:t> = { </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 </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，则可以导出先根遍历、后根遍历两种方法。其中，</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zh-CN" altLang="en-US" sz="3000" b="1">
                <a:latin typeface="Times New Roman" pitchFamily="18" charset="0"/>
                <a:ea typeface="仿宋_GB2312" pitchFamily="49" charset="-122"/>
              </a:rPr>
              <a:t>是第一棵树的根结点，</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是</a:t>
            </a:r>
          </a:p>
        </p:txBody>
      </p:sp>
      <p:sp>
        <p:nvSpPr>
          <p:cNvPr id="6" name="灯片编号占位符 4"/>
          <p:cNvSpPr>
            <a:spLocks noGrp="1"/>
          </p:cNvSpPr>
          <p:nvPr>
            <p:ph type="sldNum" sz="quarter" idx="12"/>
          </p:nvPr>
        </p:nvSpPr>
        <p:spPr/>
        <p:txBody>
          <a:bodyPr/>
          <a:lstStyle/>
          <a:p>
            <a:fld id="{3689479A-050F-4546-9210-219C11938239}" type="slidenum">
              <a:rPr lang="en-US" altLang="zh-CN"/>
              <a:pPr/>
              <a:t>69</a:t>
            </a:fld>
            <a:endParaRPr lang="en-US" altLang="zh-CN"/>
          </a:p>
        </p:txBody>
      </p:sp>
      <p:sp>
        <p:nvSpPr>
          <p:cNvPr id="409604" name="Text Box 4"/>
          <p:cNvSpPr txBox="1">
            <a:spLocks noChangeArrowheads="1"/>
          </p:cNvSpPr>
          <p:nvPr/>
        </p:nvSpPr>
        <p:spPr bwMode="auto">
          <a:xfrm>
            <a:off x="2995613" y="3033713"/>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u="sng">
                <a:solidFill>
                  <a:schemeClr val="tx2"/>
                </a:solidFill>
                <a:ea typeface="华文新魏" pitchFamily="2" charset="-122"/>
              </a:rPr>
              <a:t>深度优先遍历</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a:xfrm>
            <a:off x="987149" y="2348879"/>
            <a:ext cx="3816539" cy="3508977"/>
          </a:xfrm>
        </p:spPr>
        <p:txBody>
          <a:bodyPr/>
          <a:lstStyle/>
          <a:p>
            <a:r>
              <a:rPr lang="zh-CN" altLang="en-US" dirty="0" smtClean="0"/>
              <a:t>求表达式的后缀式</a:t>
            </a:r>
            <a:endParaRPr lang="en-US" altLang="zh-CN" dirty="0" smtClean="0"/>
          </a:p>
          <a:p>
            <a:endParaRPr lang="en-US" altLang="zh-CN" dirty="0"/>
          </a:p>
          <a:p>
            <a:r>
              <a:rPr lang="en-US" altLang="zh-CN" dirty="0" err="1" smtClean="0"/>
              <a:t>a+b</a:t>
            </a:r>
            <a:r>
              <a:rPr lang="en-US" altLang="zh-CN" dirty="0" smtClean="0"/>
              <a:t>*</a:t>
            </a:r>
            <a:r>
              <a:rPr lang="en-US" altLang="zh-CN" dirty="0"/>
              <a:t>(</a:t>
            </a:r>
            <a:r>
              <a:rPr lang="en-US" altLang="zh-CN" dirty="0" smtClean="0"/>
              <a:t>c-d/(</a:t>
            </a:r>
            <a:r>
              <a:rPr lang="en-US" altLang="zh-CN" dirty="0" err="1" smtClean="0"/>
              <a:t>e+f</a:t>
            </a:r>
            <a:r>
              <a:rPr lang="en-US" altLang="zh-CN" dirty="0" smtClean="0"/>
              <a:t>))*(g-h))</a:t>
            </a:r>
          </a:p>
          <a:p>
            <a:endParaRPr lang="en-US" altLang="zh-CN" dirty="0"/>
          </a:p>
          <a:p>
            <a:r>
              <a:rPr lang="en-US" altLang="zh-CN" dirty="0" err="1"/>
              <a:t>a</a:t>
            </a:r>
            <a:r>
              <a:rPr lang="en-US" altLang="zh-CN" dirty="0" err="1" smtClean="0"/>
              <a:t>bcdef</a:t>
            </a:r>
            <a:r>
              <a:rPr lang="en-US" altLang="zh-CN" dirty="0" smtClean="0"/>
              <a:t>+/-</a:t>
            </a:r>
            <a:r>
              <a:rPr lang="en-US" altLang="zh-CN" dirty="0" err="1" smtClean="0"/>
              <a:t>gh</a:t>
            </a:r>
            <a:r>
              <a:rPr lang="en-US" altLang="zh-CN" dirty="0" smtClean="0"/>
              <a:t>-**+</a:t>
            </a:r>
          </a:p>
          <a:p>
            <a:endParaRPr lang="en-US" altLang="zh-CN" dirty="0"/>
          </a:p>
          <a:p>
            <a:r>
              <a:rPr lang="en-US" altLang="zh-CN" dirty="0" err="1"/>
              <a:t>a</a:t>
            </a:r>
            <a:r>
              <a:rPr lang="en-US" altLang="zh-CN" dirty="0" err="1" smtClean="0"/>
              <a:t>bcdef</a:t>
            </a:r>
            <a:r>
              <a:rPr lang="en-US" altLang="zh-CN" dirty="0" smtClean="0"/>
              <a:t>+/-*</a:t>
            </a:r>
            <a:r>
              <a:rPr lang="en-US" altLang="zh-CN" dirty="0" err="1" smtClean="0"/>
              <a:t>gh</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7</a:t>
            </a:fld>
            <a:endParaRPr lang="en-US" altLang="zh-CN"/>
          </a:p>
        </p:txBody>
      </p:sp>
      <p:grpSp>
        <p:nvGrpSpPr>
          <p:cNvPr id="60" name="组合 59"/>
          <p:cNvGrpSpPr/>
          <p:nvPr/>
        </p:nvGrpSpPr>
        <p:grpSpPr>
          <a:xfrm>
            <a:off x="4649096" y="860364"/>
            <a:ext cx="3854392" cy="4872892"/>
            <a:chOff x="4649096" y="860364"/>
            <a:chExt cx="3854392" cy="4872892"/>
          </a:xfrm>
        </p:grpSpPr>
        <p:sp>
          <p:nvSpPr>
            <p:cNvPr id="5" name="椭圆 4"/>
            <p:cNvSpPr/>
            <p:nvPr/>
          </p:nvSpPr>
          <p:spPr>
            <a:xfrm>
              <a:off x="7452320" y="530120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f</a:t>
              </a:r>
              <a:endParaRPr lang="zh-CN" altLang="en-US" sz="2400" dirty="0"/>
            </a:p>
          </p:txBody>
        </p:sp>
        <p:sp>
          <p:nvSpPr>
            <p:cNvPr id="6" name="椭圆 5"/>
            <p:cNvSpPr/>
            <p:nvPr/>
          </p:nvSpPr>
          <p:spPr>
            <a:xfrm>
              <a:off x="6444208" y="530120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e</a:t>
              </a:r>
              <a:endParaRPr lang="zh-CN" altLang="en-US" sz="2400" dirty="0"/>
            </a:p>
          </p:txBody>
        </p:sp>
        <p:sp>
          <p:nvSpPr>
            <p:cNvPr id="7" name="椭圆 6"/>
            <p:cNvSpPr/>
            <p:nvPr/>
          </p:nvSpPr>
          <p:spPr>
            <a:xfrm>
              <a:off x="8004528" y="308920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sp>
          <p:nvSpPr>
            <p:cNvPr id="8" name="椭圆 7"/>
            <p:cNvSpPr/>
            <p:nvPr/>
          </p:nvSpPr>
          <p:spPr>
            <a:xfrm>
              <a:off x="6996416" y="308920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9" name="椭圆 8"/>
            <p:cNvSpPr/>
            <p:nvPr/>
          </p:nvSpPr>
          <p:spPr>
            <a:xfrm>
              <a:off x="7439046" y="2261116"/>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endParaRPr lang="zh-CN" altLang="en-US" sz="2400" dirty="0"/>
            </a:p>
          </p:txBody>
        </p:sp>
        <p:sp>
          <p:nvSpPr>
            <p:cNvPr id="10" name="椭圆 9"/>
            <p:cNvSpPr/>
            <p:nvPr/>
          </p:nvSpPr>
          <p:spPr>
            <a:xfrm>
              <a:off x="6943168" y="4554412"/>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t>
              </a:r>
              <a:endParaRPr lang="zh-CN" altLang="en-US" sz="2400" dirty="0"/>
            </a:p>
          </p:txBody>
        </p:sp>
        <p:cxnSp>
          <p:nvCxnSpPr>
            <p:cNvPr id="12" name="直接连接符 11"/>
            <p:cNvCxnSpPr>
              <a:stCxn id="9" idx="3"/>
              <a:endCxn id="8" idx="7"/>
            </p:cNvCxnSpPr>
            <p:nvPr/>
          </p:nvCxnSpPr>
          <p:spPr>
            <a:xfrm flipH="1">
              <a:off x="7422305" y="2629892"/>
              <a:ext cx="89812" cy="52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5"/>
              <a:endCxn id="7" idx="0"/>
            </p:cNvCxnSpPr>
            <p:nvPr/>
          </p:nvCxnSpPr>
          <p:spPr>
            <a:xfrm>
              <a:off x="7864935" y="2629892"/>
              <a:ext cx="389073" cy="459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3"/>
              <a:endCxn id="6" idx="7"/>
            </p:cNvCxnSpPr>
            <p:nvPr/>
          </p:nvCxnSpPr>
          <p:spPr>
            <a:xfrm flipH="1">
              <a:off x="6870097" y="4923188"/>
              <a:ext cx="146142" cy="44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5"/>
              <a:endCxn id="5" idx="0"/>
            </p:cNvCxnSpPr>
            <p:nvPr/>
          </p:nvCxnSpPr>
          <p:spPr>
            <a:xfrm>
              <a:off x="7369057" y="4923188"/>
              <a:ext cx="332743" cy="3780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055135" y="4491140"/>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d</a:t>
              </a:r>
              <a:endParaRPr lang="zh-CN" altLang="en-US" sz="2400" dirty="0"/>
            </a:p>
          </p:txBody>
        </p:sp>
        <p:sp>
          <p:nvSpPr>
            <p:cNvPr id="25" name="椭圆 24"/>
            <p:cNvSpPr/>
            <p:nvPr/>
          </p:nvSpPr>
          <p:spPr>
            <a:xfrm>
              <a:off x="6480868" y="3744344"/>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endParaRPr lang="zh-CN" altLang="en-US" sz="2400" dirty="0"/>
            </a:p>
          </p:txBody>
        </p:sp>
        <p:cxnSp>
          <p:nvCxnSpPr>
            <p:cNvPr id="27" name="直接连接符 26"/>
            <p:cNvCxnSpPr>
              <a:stCxn id="25" idx="3"/>
              <a:endCxn id="22" idx="7"/>
            </p:cNvCxnSpPr>
            <p:nvPr/>
          </p:nvCxnSpPr>
          <p:spPr>
            <a:xfrm flipH="1">
              <a:off x="6481024" y="4113120"/>
              <a:ext cx="72915" cy="44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5" idx="5"/>
              <a:endCxn id="10" idx="1"/>
            </p:cNvCxnSpPr>
            <p:nvPr/>
          </p:nvCxnSpPr>
          <p:spPr>
            <a:xfrm>
              <a:off x="6906757" y="4113120"/>
              <a:ext cx="109482" cy="504564"/>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497700" y="3887344"/>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34" name="椭圆 33"/>
            <p:cNvSpPr/>
            <p:nvPr/>
          </p:nvSpPr>
          <p:spPr>
            <a:xfrm>
              <a:off x="5945248" y="3050262"/>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t>
              </a:r>
              <a:endParaRPr lang="zh-CN" altLang="en-US" sz="2400" dirty="0"/>
            </a:p>
          </p:txBody>
        </p:sp>
        <p:cxnSp>
          <p:nvCxnSpPr>
            <p:cNvPr id="36" name="直接连接符 35"/>
            <p:cNvCxnSpPr>
              <a:stCxn id="34" idx="3"/>
              <a:endCxn id="31" idx="7"/>
            </p:cNvCxnSpPr>
            <p:nvPr/>
          </p:nvCxnSpPr>
          <p:spPr>
            <a:xfrm flipH="1">
              <a:off x="5923589" y="3419038"/>
              <a:ext cx="94730" cy="531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5"/>
              <a:endCxn id="25" idx="1"/>
            </p:cNvCxnSpPr>
            <p:nvPr/>
          </p:nvCxnSpPr>
          <p:spPr>
            <a:xfrm>
              <a:off x="6371137" y="3419038"/>
              <a:ext cx="182802" cy="388578"/>
            </a:xfrm>
            <a:prstGeom prst="line">
              <a:avLst/>
            </a:prstGeom>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4859147" y="289206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b</a:t>
              </a:r>
              <a:endParaRPr lang="zh-CN" altLang="en-US" sz="2400" dirty="0"/>
            </a:p>
          </p:txBody>
        </p:sp>
        <p:sp>
          <p:nvSpPr>
            <p:cNvPr id="43" name="椭圆 42"/>
            <p:cNvSpPr/>
            <p:nvPr/>
          </p:nvSpPr>
          <p:spPr>
            <a:xfrm>
              <a:off x="5408441" y="2261116"/>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endParaRPr lang="zh-CN" altLang="en-US" sz="2400" dirty="0"/>
            </a:p>
          </p:txBody>
        </p:sp>
        <p:sp>
          <p:nvSpPr>
            <p:cNvPr id="44" name="椭圆 43"/>
            <p:cNvSpPr/>
            <p:nvPr/>
          </p:nvSpPr>
          <p:spPr>
            <a:xfrm>
              <a:off x="4649096" y="156556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sp>
          <p:nvSpPr>
            <p:cNvPr id="45" name="椭圆 44"/>
            <p:cNvSpPr/>
            <p:nvPr/>
          </p:nvSpPr>
          <p:spPr>
            <a:xfrm>
              <a:off x="5365901" y="860364"/>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t>
              </a:r>
              <a:endParaRPr lang="zh-CN" altLang="en-US" sz="2400" dirty="0"/>
            </a:p>
          </p:txBody>
        </p:sp>
        <p:sp>
          <p:nvSpPr>
            <p:cNvPr id="46" name="椭圆 45"/>
            <p:cNvSpPr/>
            <p:nvPr/>
          </p:nvSpPr>
          <p:spPr>
            <a:xfrm>
              <a:off x="6407797" y="1609384"/>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endParaRPr lang="zh-CN" altLang="en-US" sz="2400" dirty="0"/>
            </a:p>
          </p:txBody>
        </p:sp>
        <p:cxnSp>
          <p:nvCxnSpPr>
            <p:cNvPr id="48" name="直接连接符 47"/>
            <p:cNvCxnSpPr>
              <a:stCxn id="45" idx="3"/>
              <a:endCxn id="44" idx="7"/>
            </p:cNvCxnSpPr>
            <p:nvPr/>
          </p:nvCxnSpPr>
          <p:spPr>
            <a:xfrm flipH="1">
              <a:off x="5074985" y="1229140"/>
              <a:ext cx="363987" cy="399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5" idx="5"/>
              <a:endCxn id="46" idx="1"/>
            </p:cNvCxnSpPr>
            <p:nvPr/>
          </p:nvCxnSpPr>
          <p:spPr>
            <a:xfrm>
              <a:off x="5791790" y="1229140"/>
              <a:ext cx="689078" cy="443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3"/>
              <a:endCxn id="43" idx="7"/>
            </p:cNvCxnSpPr>
            <p:nvPr/>
          </p:nvCxnSpPr>
          <p:spPr>
            <a:xfrm flipH="1">
              <a:off x="5834330" y="1978160"/>
              <a:ext cx="646538" cy="346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3" idx="3"/>
              <a:endCxn id="40" idx="7"/>
            </p:cNvCxnSpPr>
            <p:nvPr/>
          </p:nvCxnSpPr>
          <p:spPr>
            <a:xfrm flipH="1">
              <a:off x="5285036" y="2629892"/>
              <a:ext cx="196476" cy="32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3" idx="5"/>
              <a:endCxn id="34" idx="0"/>
            </p:cNvCxnSpPr>
            <p:nvPr/>
          </p:nvCxnSpPr>
          <p:spPr>
            <a:xfrm>
              <a:off x="5834330" y="2629892"/>
              <a:ext cx="360398" cy="420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6" idx="5"/>
              <a:endCxn id="9" idx="1"/>
            </p:cNvCxnSpPr>
            <p:nvPr/>
          </p:nvCxnSpPr>
          <p:spPr>
            <a:xfrm>
              <a:off x="6833686" y="1978160"/>
              <a:ext cx="678431" cy="34622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35261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1000"/>
                                        <p:tgtEl>
                                          <p:spTgt spid="60"/>
                                        </p:tgtEl>
                                      </p:cBhvr>
                                    </p:animEffect>
                                    <p:anim calcmode="lin" valueType="num">
                                      <p:cBhvr>
                                        <p:cTn id="28" dur="1000" fill="hold"/>
                                        <p:tgtEl>
                                          <p:spTgt spid="60"/>
                                        </p:tgtEl>
                                        <p:attrNameLst>
                                          <p:attrName>ppt_x</p:attrName>
                                        </p:attrNameLst>
                                      </p:cBhvr>
                                      <p:tavLst>
                                        <p:tav tm="0">
                                          <p:val>
                                            <p:strVal val="#ppt_x"/>
                                          </p:val>
                                        </p:tav>
                                        <p:tav tm="100000">
                                          <p:val>
                                            <p:strVal val="#ppt_x"/>
                                          </p:val>
                                        </p:tav>
                                      </p:tavLst>
                                    </p:anim>
                                    <p:anim calcmode="lin" valueType="num">
                                      <p:cBhvr>
                                        <p:cTn id="2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323850" y="1989138"/>
            <a:ext cx="8229600" cy="919162"/>
          </a:xfrm>
        </p:spPr>
        <p:txBody>
          <a:bodyPr/>
          <a:lstStyle/>
          <a:p>
            <a:pPr algn="ctr"/>
            <a:r>
              <a:rPr lang="zh-CN" altLang="en-US" sz="4000" b="1">
                <a:solidFill>
                  <a:schemeClr val="tx2"/>
                </a:solidFill>
                <a:ea typeface="华文新魏" pitchFamily="2" charset="-122"/>
              </a:rPr>
              <a:t>森林的先根次序遍历</a:t>
            </a:r>
          </a:p>
        </p:txBody>
      </p:sp>
      <p:sp>
        <p:nvSpPr>
          <p:cNvPr id="408579" name="Rectangle 3"/>
          <p:cNvSpPr>
            <a:spLocks noGrp="1" noChangeArrowheads="1"/>
          </p:cNvSpPr>
          <p:nvPr>
            <p:ph idx="1"/>
          </p:nvPr>
        </p:nvSpPr>
        <p:spPr>
          <a:xfrm>
            <a:off x="663575" y="809625"/>
            <a:ext cx="7940675" cy="5499100"/>
          </a:xfrm>
        </p:spPr>
        <p:txBody>
          <a:bodyPr/>
          <a:lstStyle/>
          <a:p>
            <a:pPr>
              <a:lnSpc>
                <a:spcPct val="110000"/>
              </a:lnSpc>
              <a:spcBef>
                <a:spcPct val="10000"/>
              </a:spcBef>
              <a:buClr>
                <a:srgbClr val="800080"/>
              </a:buClr>
              <a:buSzPct val="50000"/>
            </a:pPr>
            <a:r>
              <a:rPr lang="zh-CN" altLang="en-US" sz="3000" b="1">
                <a:latin typeface="Times New Roman" pitchFamily="18" charset="0"/>
                <a:ea typeface="仿宋_GB2312" pitchFamily="49" charset="-122"/>
              </a:rPr>
              <a:t>第一棵树的子树森林，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是除去第一棵树之后剩余的树构成的森林。</a:t>
            </a:r>
          </a:p>
          <a:p>
            <a:pPr>
              <a:lnSpc>
                <a:spcPct val="110000"/>
              </a:lnSpc>
              <a:spcBef>
                <a:spcPct val="10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0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0000"/>
              </a:spcBef>
              <a:buClr>
                <a:srgbClr val="800080"/>
              </a:buClr>
              <a:buSzPct val="50000"/>
            </a:pPr>
            <a:r>
              <a:rPr lang="zh-CN" altLang="en-US" sz="3000" b="1">
                <a:latin typeface="Times New Roman" pitchFamily="18" charset="0"/>
                <a:ea typeface="仿宋_GB2312" pitchFamily="49" charset="-122"/>
              </a:rPr>
              <a:t>若森林</a:t>
            </a:r>
            <a:r>
              <a:rPr lang="en-US" altLang="zh-CN" sz="3000" b="1">
                <a:latin typeface="Times New Roman" pitchFamily="18" charset="0"/>
                <a:ea typeface="仿宋_GB2312" pitchFamily="49" charset="-122"/>
              </a:rPr>
              <a:t>F = Ø</a:t>
            </a:r>
            <a:r>
              <a:rPr lang="zh-CN" altLang="en-US" sz="3000" b="1">
                <a:latin typeface="Times New Roman" pitchFamily="18" charset="0"/>
                <a:ea typeface="仿宋_GB2312" pitchFamily="49" charset="-122"/>
              </a:rPr>
              <a:t>，返回；否则</a:t>
            </a:r>
            <a:endParaRPr lang="zh-CN" altLang="en-US" sz="3000" b="1">
              <a:latin typeface="Times New Roman" pitchFamily="18" charset="0"/>
              <a:ea typeface="仿宋_GB2312" pitchFamily="49" charset="-122"/>
              <a:sym typeface="Wingdings" pitchFamily="2" charset="2"/>
            </a:endParaRPr>
          </a:p>
          <a:p>
            <a:pPr lvl="1">
              <a:lnSpc>
                <a:spcPct val="110000"/>
              </a:lnSpc>
              <a:spcBef>
                <a:spcPct val="10000"/>
              </a:spcBef>
              <a:buClr>
                <a:schemeClr val="tx2"/>
              </a:buClr>
              <a:buSzTx/>
              <a:buFont typeface="Wingdings" pitchFamily="2" charset="2"/>
              <a:buChar char="ü"/>
            </a:pPr>
            <a:r>
              <a:rPr lang="zh-CN" altLang="en-US" sz="3000" b="1">
                <a:latin typeface="Times New Roman" pitchFamily="18" charset="0"/>
                <a:ea typeface="仿宋_GB2312" pitchFamily="49" charset="-122"/>
              </a:rPr>
              <a:t>访问森林的根（也是第一棵树的根）</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lvl="1">
              <a:lnSpc>
                <a:spcPct val="110000"/>
              </a:lnSpc>
              <a:spcBef>
                <a:spcPct val="10000"/>
              </a:spcBef>
              <a:buClr>
                <a:schemeClr val="tx2"/>
              </a:buClr>
              <a:buSzTx/>
              <a:buFont typeface="Wingdings" pitchFamily="2" charset="2"/>
              <a:buChar char="ü"/>
            </a:pPr>
            <a:r>
              <a:rPr lang="zh-CN" altLang="en-US" sz="3000" b="1">
                <a:latin typeface="Times New Roman" pitchFamily="18" charset="0"/>
                <a:ea typeface="仿宋_GB2312" pitchFamily="49" charset="-122"/>
              </a:rPr>
              <a:t>先根遍历森林第一棵树的根的子树森林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lvl="1">
              <a:lnSpc>
                <a:spcPct val="110000"/>
              </a:lnSpc>
              <a:spcBef>
                <a:spcPct val="10000"/>
              </a:spcBef>
              <a:buClr>
                <a:schemeClr val="tx2"/>
              </a:buClr>
              <a:buSzTx/>
              <a:buFont typeface="Wingdings" pitchFamily="2" charset="2"/>
              <a:buChar char="ü"/>
            </a:pPr>
            <a:r>
              <a:rPr lang="zh-CN" altLang="en-US" sz="3000" b="1">
                <a:latin typeface="Times New Roman" pitchFamily="18" charset="0"/>
                <a:ea typeface="仿宋_GB2312" pitchFamily="49" charset="-122"/>
              </a:rPr>
              <a:t>先根遍历森林中除第一棵树外其他树组成的森林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 </a:t>
            </a:r>
          </a:p>
        </p:txBody>
      </p:sp>
      <p:sp>
        <p:nvSpPr>
          <p:cNvPr id="5" name="灯片编号占位符 4"/>
          <p:cNvSpPr>
            <a:spLocks noGrp="1"/>
          </p:cNvSpPr>
          <p:nvPr>
            <p:ph type="sldNum" sz="quarter" idx="12"/>
          </p:nvPr>
        </p:nvSpPr>
        <p:spPr/>
        <p:txBody>
          <a:bodyPr/>
          <a:lstStyle/>
          <a:p>
            <a:fld id="{B6D435C3-2BF9-4C84-9F86-E7DEC01D242E}" type="slidenum">
              <a:rPr lang="en-US" altLang="zh-CN"/>
              <a:pPr/>
              <a:t>70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6" name="Rectangle 46"/>
          <p:cNvSpPr>
            <a:spLocks noGrp="1" noChangeArrowheads="1"/>
          </p:cNvSpPr>
          <p:nvPr>
            <p:ph idx="1"/>
          </p:nvPr>
        </p:nvSpPr>
        <p:spPr>
          <a:xfrm>
            <a:off x="684213" y="4438650"/>
            <a:ext cx="8229600" cy="1835150"/>
          </a:xfrm>
        </p:spPr>
        <p:txBody>
          <a:bodyPr/>
          <a:lstStyle/>
          <a:p>
            <a:pPr>
              <a:spcBef>
                <a:spcPct val="15000"/>
              </a:spcBef>
              <a:buClr>
                <a:srgbClr val="800080"/>
              </a:buClr>
              <a:buSzPct val="50000"/>
            </a:pPr>
            <a:r>
              <a:rPr kumimoji="1" lang="zh-CN" altLang="en-US" sz="3000" b="1">
                <a:latin typeface="Times New Roman" pitchFamily="18" charset="0"/>
                <a:ea typeface="仿宋_GB2312" pitchFamily="49" charset="-122"/>
              </a:rPr>
              <a:t>森林的先根次序遍历的结果序列</a:t>
            </a:r>
          </a:p>
          <a:p>
            <a:pPr>
              <a:spcBef>
                <a:spcPct val="15000"/>
              </a:spcBef>
              <a:buClr>
                <a:srgbClr val="800080"/>
              </a:buClr>
              <a:buSzPct val="50000"/>
              <a:buFont typeface="Wingdings" pitchFamily="2" charset="2"/>
              <a:buNone/>
            </a:pP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ABCDE  FG  HIKJ</a:t>
            </a:r>
          </a:p>
          <a:p>
            <a:pPr>
              <a:spcBef>
                <a:spcPct val="15000"/>
              </a:spcBef>
              <a:buClr>
                <a:srgbClr val="800080"/>
              </a:buClr>
              <a:buSzPct val="50000"/>
            </a:pPr>
            <a:r>
              <a:rPr kumimoji="1" lang="zh-CN" altLang="en-US" sz="3000" b="1">
                <a:latin typeface="Times New Roman" pitchFamily="18" charset="0"/>
                <a:ea typeface="仿宋_GB2312" pitchFamily="49" charset="-122"/>
              </a:rPr>
              <a:t>这相当于对应二叉树的前序遍历结果。</a:t>
            </a:r>
            <a:endParaRPr lang="zh-CN" altLang="en-US">
              <a:latin typeface="Times New Roman" pitchFamily="18" charset="0"/>
              <a:ea typeface="仿宋_GB2312" pitchFamily="49" charset="-122"/>
            </a:endParaRPr>
          </a:p>
        </p:txBody>
      </p:sp>
      <p:sp>
        <p:nvSpPr>
          <p:cNvPr id="44" name="灯片编号占位符 4"/>
          <p:cNvSpPr>
            <a:spLocks noGrp="1"/>
          </p:cNvSpPr>
          <p:nvPr>
            <p:ph type="sldNum" sz="quarter" idx="12"/>
          </p:nvPr>
        </p:nvSpPr>
        <p:spPr/>
        <p:txBody>
          <a:bodyPr/>
          <a:lstStyle/>
          <a:p>
            <a:fld id="{4E6A0CDF-67A5-4637-B034-4A3A5B8AF312}" type="slidenum">
              <a:rPr lang="en-US" altLang="zh-CN"/>
              <a:pPr/>
              <a:t>71</a:t>
            </a:fld>
            <a:endParaRPr lang="en-US" altLang="zh-CN"/>
          </a:p>
        </p:txBody>
      </p:sp>
      <p:grpSp>
        <p:nvGrpSpPr>
          <p:cNvPr id="276527" name="Group 47"/>
          <p:cNvGrpSpPr>
            <a:grpSpLocks/>
          </p:cNvGrpSpPr>
          <p:nvPr/>
        </p:nvGrpSpPr>
        <p:grpSpPr bwMode="auto">
          <a:xfrm>
            <a:off x="2808288" y="728663"/>
            <a:ext cx="3459162" cy="3505200"/>
            <a:chOff x="1973" y="526"/>
            <a:chExt cx="2179" cy="2208"/>
          </a:xfrm>
        </p:grpSpPr>
        <p:sp>
          <p:nvSpPr>
            <p:cNvPr id="276485" name="Line 5"/>
            <p:cNvSpPr>
              <a:spLocks noChangeShapeType="1"/>
            </p:cNvSpPr>
            <p:nvPr/>
          </p:nvSpPr>
          <p:spPr bwMode="auto">
            <a:xfrm>
              <a:off x="2597" y="766"/>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6" name="Line 6"/>
            <p:cNvSpPr>
              <a:spLocks noChangeShapeType="1"/>
            </p:cNvSpPr>
            <p:nvPr/>
          </p:nvSpPr>
          <p:spPr bwMode="auto">
            <a:xfrm flipH="1">
              <a:off x="2549" y="1717"/>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7" name="Line 7"/>
            <p:cNvSpPr>
              <a:spLocks noChangeShapeType="1"/>
            </p:cNvSpPr>
            <p:nvPr/>
          </p:nvSpPr>
          <p:spPr bwMode="auto">
            <a:xfrm>
              <a:off x="2165" y="1045"/>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8" name="Line 8"/>
            <p:cNvSpPr>
              <a:spLocks noChangeShapeType="1"/>
            </p:cNvSpPr>
            <p:nvPr/>
          </p:nvSpPr>
          <p:spPr bwMode="auto">
            <a:xfrm flipH="1">
              <a:off x="2165" y="757"/>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9" name="Oval 9"/>
            <p:cNvSpPr>
              <a:spLocks noChangeArrowheads="1"/>
            </p:cNvSpPr>
            <p:nvPr/>
          </p:nvSpPr>
          <p:spPr bwMode="auto">
            <a:xfrm>
              <a:off x="2357" y="56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0" name="Oval 10"/>
            <p:cNvSpPr>
              <a:spLocks noChangeArrowheads="1"/>
            </p:cNvSpPr>
            <p:nvPr/>
          </p:nvSpPr>
          <p:spPr bwMode="auto">
            <a:xfrm>
              <a:off x="1973" y="90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1" name="Oval 11"/>
            <p:cNvSpPr>
              <a:spLocks noChangeArrowheads="1"/>
            </p:cNvSpPr>
            <p:nvPr/>
          </p:nvSpPr>
          <p:spPr bwMode="auto">
            <a:xfrm>
              <a:off x="2693" y="152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2" name="Oval 12"/>
            <p:cNvSpPr>
              <a:spLocks noChangeArrowheads="1"/>
            </p:cNvSpPr>
            <p:nvPr/>
          </p:nvSpPr>
          <p:spPr bwMode="auto">
            <a:xfrm>
              <a:off x="2357" y="118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3" name="Oval 13"/>
            <p:cNvSpPr>
              <a:spLocks noChangeArrowheads="1"/>
            </p:cNvSpPr>
            <p:nvPr/>
          </p:nvSpPr>
          <p:spPr bwMode="auto">
            <a:xfrm>
              <a:off x="2357" y="186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4" name="Text Box 14"/>
            <p:cNvSpPr txBox="1">
              <a:spLocks noChangeArrowheads="1"/>
            </p:cNvSpPr>
            <p:nvPr/>
          </p:nvSpPr>
          <p:spPr bwMode="auto">
            <a:xfrm>
              <a:off x="2367" y="52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6495" name="Text Box 15"/>
            <p:cNvSpPr txBox="1">
              <a:spLocks noChangeArrowheads="1"/>
            </p:cNvSpPr>
            <p:nvPr/>
          </p:nvSpPr>
          <p:spPr bwMode="auto">
            <a:xfrm>
              <a:off x="1989" y="86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6496" name="Text Box 16"/>
            <p:cNvSpPr txBox="1">
              <a:spLocks noChangeArrowheads="1"/>
            </p:cNvSpPr>
            <p:nvPr/>
          </p:nvSpPr>
          <p:spPr bwMode="auto">
            <a:xfrm>
              <a:off x="2367" y="115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6497" name="Text Box 17"/>
            <p:cNvSpPr txBox="1">
              <a:spLocks noChangeArrowheads="1"/>
            </p:cNvSpPr>
            <p:nvPr/>
          </p:nvSpPr>
          <p:spPr bwMode="auto">
            <a:xfrm>
              <a:off x="2373" y="182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6498" name="Text Box 18"/>
            <p:cNvSpPr txBox="1">
              <a:spLocks noChangeArrowheads="1"/>
            </p:cNvSpPr>
            <p:nvPr/>
          </p:nvSpPr>
          <p:spPr bwMode="auto">
            <a:xfrm>
              <a:off x="2703" y="148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6499" name="Line 19"/>
            <p:cNvSpPr>
              <a:spLocks noChangeShapeType="1"/>
            </p:cNvSpPr>
            <p:nvPr/>
          </p:nvSpPr>
          <p:spPr bwMode="auto">
            <a:xfrm>
              <a:off x="3701" y="2350"/>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0" name="Line 20"/>
            <p:cNvSpPr>
              <a:spLocks noChangeShapeType="1"/>
            </p:cNvSpPr>
            <p:nvPr/>
          </p:nvSpPr>
          <p:spPr bwMode="auto">
            <a:xfrm flipH="1">
              <a:off x="3317" y="1966"/>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1" name="Oval 21"/>
            <p:cNvSpPr>
              <a:spLocks noChangeArrowheads="1"/>
            </p:cNvSpPr>
            <p:nvPr/>
          </p:nvSpPr>
          <p:spPr bwMode="auto">
            <a:xfrm>
              <a:off x="3845" y="177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2" name="Oval 22"/>
            <p:cNvSpPr>
              <a:spLocks noChangeArrowheads="1"/>
            </p:cNvSpPr>
            <p:nvPr/>
          </p:nvSpPr>
          <p:spPr bwMode="auto">
            <a:xfrm>
              <a:off x="3461" y="211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3" name="Oval 23"/>
            <p:cNvSpPr>
              <a:spLocks noChangeArrowheads="1"/>
            </p:cNvSpPr>
            <p:nvPr/>
          </p:nvSpPr>
          <p:spPr bwMode="auto">
            <a:xfrm>
              <a:off x="3077"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4" name="Oval 24"/>
            <p:cNvSpPr>
              <a:spLocks noChangeArrowheads="1"/>
            </p:cNvSpPr>
            <p:nvPr/>
          </p:nvSpPr>
          <p:spPr bwMode="auto">
            <a:xfrm>
              <a:off x="3845"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5" name="Text Box 25"/>
            <p:cNvSpPr txBox="1">
              <a:spLocks noChangeArrowheads="1"/>
            </p:cNvSpPr>
            <p:nvPr/>
          </p:nvSpPr>
          <p:spPr bwMode="auto">
            <a:xfrm>
              <a:off x="3862" y="172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76506" name="Text Box 26"/>
            <p:cNvSpPr txBox="1">
              <a:spLocks noChangeArrowheads="1"/>
            </p:cNvSpPr>
            <p:nvPr/>
          </p:nvSpPr>
          <p:spPr bwMode="auto">
            <a:xfrm>
              <a:off x="3521" y="2071"/>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76507" name="Text Box 27"/>
            <p:cNvSpPr txBox="1">
              <a:spLocks noChangeArrowheads="1"/>
            </p:cNvSpPr>
            <p:nvPr/>
          </p:nvSpPr>
          <p:spPr bwMode="auto">
            <a:xfrm>
              <a:off x="3094" y="239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76508" name="Text Box 28"/>
            <p:cNvSpPr txBox="1">
              <a:spLocks noChangeArrowheads="1"/>
            </p:cNvSpPr>
            <p:nvPr/>
          </p:nvSpPr>
          <p:spPr bwMode="auto">
            <a:xfrm>
              <a:off x="3892" y="24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76509" name="Line 29"/>
            <p:cNvSpPr>
              <a:spLocks noChangeShapeType="1"/>
            </p:cNvSpPr>
            <p:nvPr/>
          </p:nvSpPr>
          <p:spPr bwMode="auto">
            <a:xfrm flipH="1">
              <a:off x="3269" y="163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10" name="Oval 30"/>
            <p:cNvSpPr>
              <a:spLocks noChangeArrowheads="1"/>
            </p:cNvSpPr>
            <p:nvPr/>
          </p:nvSpPr>
          <p:spPr bwMode="auto">
            <a:xfrm>
              <a:off x="3461" y="143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11" name="Oval 31"/>
            <p:cNvSpPr>
              <a:spLocks noChangeArrowheads="1"/>
            </p:cNvSpPr>
            <p:nvPr/>
          </p:nvSpPr>
          <p:spPr bwMode="auto">
            <a:xfrm>
              <a:off x="3077" y="182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12" name="Text Box 32"/>
            <p:cNvSpPr txBox="1">
              <a:spLocks noChangeArrowheads="1"/>
            </p:cNvSpPr>
            <p:nvPr/>
          </p:nvSpPr>
          <p:spPr bwMode="auto">
            <a:xfrm>
              <a:off x="3483" y="143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76513" name="Text Box 33"/>
            <p:cNvSpPr txBox="1">
              <a:spLocks noChangeArrowheads="1"/>
            </p:cNvSpPr>
            <p:nvPr/>
          </p:nvSpPr>
          <p:spPr bwMode="auto">
            <a:xfrm>
              <a:off x="3081" y="178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76515" name="Freeform 35"/>
            <p:cNvSpPr>
              <a:spLocks/>
            </p:cNvSpPr>
            <p:nvPr/>
          </p:nvSpPr>
          <p:spPr bwMode="auto">
            <a:xfrm>
              <a:off x="2064" y="663"/>
              <a:ext cx="181" cy="159"/>
            </a:xfrm>
            <a:custGeom>
              <a:avLst/>
              <a:gdLst>
                <a:gd name="T0" fmla="*/ 181 w 181"/>
                <a:gd name="T1" fmla="*/ 0 h 159"/>
                <a:gd name="T2" fmla="*/ 0 w 181"/>
                <a:gd name="T3" fmla="*/ 159 h 159"/>
              </a:gdLst>
              <a:ahLst/>
              <a:cxnLst>
                <a:cxn ang="0">
                  <a:pos x="T0" y="T1"/>
                </a:cxn>
                <a:cxn ang="0">
                  <a:pos x="T2" y="T3"/>
                </a:cxn>
              </a:cxnLst>
              <a:rect l="0" t="0" r="r" b="b"/>
              <a:pathLst>
                <a:path w="181" h="159">
                  <a:moveTo>
                    <a:pt x="181" y="0"/>
                  </a:moveTo>
                  <a:cubicBezTo>
                    <a:pt x="105" y="66"/>
                    <a:pt x="30" y="133"/>
                    <a:pt x="0" y="159"/>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6" name="Line 36"/>
            <p:cNvSpPr>
              <a:spLocks noChangeShapeType="1"/>
            </p:cNvSpPr>
            <p:nvPr/>
          </p:nvSpPr>
          <p:spPr bwMode="auto">
            <a:xfrm>
              <a:off x="2064" y="1275"/>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7" name="Line 37"/>
            <p:cNvSpPr>
              <a:spLocks noChangeShapeType="1"/>
            </p:cNvSpPr>
            <p:nvPr/>
          </p:nvSpPr>
          <p:spPr bwMode="auto">
            <a:xfrm>
              <a:off x="2336" y="1502"/>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8" name="Line 38"/>
            <p:cNvSpPr>
              <a:spLocks noChangeShapeType="1"/>
            </p:cNvSpPr>
            <p:nvPr/>
          </p:nvSpPr>
          <p:spPr bwMode="auto">
            <a:xfrm flipH="1">
              <a:off x="2313" y="1729"/>
              <a:ext cx="159"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9" name="Line 39"/>
            <p:cNvSpPr>
              <a:spLocks noChangeShapeType="1"/>
            </p:cNvSpPr>
            <p:nvPr/>
          </p:nvSpPr>
          <p:spPr bwMode="auto">
            <a:xfrm>
              <a:off x="2585" y="913"/>
              <a:ext cx="771" cy="635"/>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0" name="Line 40"/>
            <p:cNvSpPr>
              <a:spLocks noChangeShapeType="1"/>
            </p:cNvSpPr>
            <p:nvPr/>
          </p:nvSpPr>
          <p:spPr bwMode="auto">
            <a:xfrm flipH="1">
              <a:off x="3243" y="1616"/>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1" name="Line 41"/>
            <p:cNvSpPr>
              <a:spLocks noChangeShapeType="1"/>
            </p:cNvSpPr>
            <p:nvPr/>
          </p:nvSpPr>
          <p:spPr bwMode="auto">
            <a:xfrm>
              <a:off x="3515" y="1752"/>
              <a:ext cx="181"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2" name="Line 42"/>
            <p:cNvSpPr>
              <a:spLocks noChangeShapeType="1"/>
            </p:cNvSpPr>
            <p:nvPr/>
          </p:nvSpPr>
          <p:spPr bwMode="auto">
            <a:xfrm flipH="1">
              <a:off x="3538" y="1933"/>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3" name="Line 43"/>
            <p:cNvSpPr>
              <a:spLocks noChangeShapeType="1"/>
            </p:cNvSpPr>
            <p:nvPr/>
          </p:nvSpPr>
          <p:spPr bwMode="auto">
            <a:xfrm flipH="1">
              <a:off x="3243" y="2228"/>
              <a:ext cx="158"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4" name="Line 44"/>
            <p:cNvSpPr>
              <a:spLocks noChangeShapeType="1"/>
            </p:cNvSpPr>
            <p:nvPr/>
          </p:nvSpPr>
          <p:spPr bwMode="auto">
            <a:xfrm>
              <a:off x="3628" y="2478"/>
              <a:ext cx="182"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itchFamily="2" charset="-122"/>
              </a:rPr>
              <a:t>森林的后根次序遍历</a:t>
            </a:r>
          </a:p>
        </p:txBody>
      </p:sp>
      <p:sp>
        <p:nvSpPr>
          <p:cNvPr id="411651" name="Rectangle 3"/>
          <p:cNvSpPr>
            <a:spLocks noGrp="1" noChangeArrowheads="1"/>
          </p:cNvSpPr>
          <p:nvPr>
            <p:ph idx="1"/>
          </p:nvPr>
        </p:nvSpPr>
        <p:spPr>
          <a:xfrm>
            <a:off x="663575" y="1414463"/>
            <a:ext cx="7832725" cy="3886200"/>
          </a:xfrm>
        </p:spPr>
        <p:txBody>
          <a:bodyPr/>
          <a:lstStyle/>
          <a:p>
            <a:pPr marL="609600" indent="-609600">
              <a:lnSpc>
                <a:spcPct val="105000"/>
              </a:lnSpc>
              <a:spcBef>
                <a:spcPct val="15000"/>
              </a:spcBef>
              <a:buClr>
                <a:srgbClr val="800080"/>
              </a:buClr>
              <a:buSzPct val="50000"/>
            </a:pPr>
            <a:r>
              <a:rPr lang="zh-CN" altLang="en-US" sz="3000" b="1">
                <a:latin typeface="Times New Roman" pitchFamily="18" charset="0"/>
                <a:ea typeface="仿宋_GB2312" pitchFamily="49" charset="-122"/>
              </a:rPr>
              <a:t>若森林 </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 Ø</a:t>
            </a:r>
            <a:r>
              <a:rPr lang="zh-CN" altLang="en-US" sz="3000" b="1">
                <a:latin typeface="Times New Roman" pitchFamily="18" charset="0"/>
                <a:ea typeface="仿宋_GB2312" pitchFamily="49" charset="-122"/>
              </a:rPr>
              <a:t>，返回；否则</a:t>
            </a:r>
            <a:endParaRPr lang="zh-CN" altLang="en-US" sz="3000" b="1">
              <a:latin typeface="Times New Roman" pitchFamily="18" charset="0"/>
              <a:ea typeface="仿宋_GB2312" pitchFamily="49" charset="-122"/>
              <a:sym typeface="Wingdings" pitchFamily="2" charset="2"/>
            </a:endParaRPr>
          </a:p>
          <a:p>
            <a:pPr marL="990600" lvl="1" indent="-533400">
              <a:lnSpc>
                <a:spcPct val="105000"/>
              </a:lnSpc>
              <a:spcBef>
                <a:spcPct val="15000"/>
              </a:spcBef>
              <a:buClr>
                <a:schemeClr val="tx2"/>
              </a:buClr>
              <a:buSzTx/>
              <a:buFont typeface="Wingdings" pitchFamily="2" charset="2"/>
              <a:buChar char="ü"/>
            </a:pPr>
            <a:r>
              <a:rPr lang="zh-CN" altLang="en-US" sz="3000" b="1">
                <a:latin typeface="Times New Roman" pitchFamily="18" charset="0"/>
                <a:ea typeface="仿宋_GB2312" pitchFamily="49" charset="-122"/>
              </a:rPr>
              <a:t>后根遍历森林</a:t>
            </a:r>
            <a:r>
              <a:rPr lang="zh-CN" altLang="en-US" sz="3000" b="1" i="1">
                <a:latin typeface="Times New Roman" pitchFamily="18" charset="0"/>
                <a:ea typeface="仿宋_GB2312" pitchFamily="49" charset="-122"/>
              </a:rPr>
              <a:t> </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第一棵树的根结点的子树森林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marL="990600" lvl="1" indent="-533400">
              <a:lnSpc>
                <a:spcPct val="105000"/>
              </a:lnSpc>
              <a:spcBef>
                <a:spcPct val="15000"/>
              </a:spcBef>
              <a:buClr>
                <a:schemeClr val="tx2"/>
              </a:buClr>
              <a:buSzTx/>
              <a:buFont typeface="Wingdings" pitchFamily="2" charset="2"/>
              <a:buChar char="ü"/>
            </a:pPr>
            <a:r>
              <a:rPr lang="zh-CN" altLang="en-US" sz="3000" b="1">
                <a:latin typeface="Times New Roman" pitchFamily="18" charset="0"/>
                <a:ea typeface="仿宋_GB2312" pitchFamily="49" charset="-122"/>
              </a:rPr>
              <a:t>访问森林的根结点 </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marL="990600" lvl="1" indent="-533400">
              <a:lnSpc>
                <a:spcPct val="105000"/>
              </a:lnSpc>
              <a:spcBef>
                <a:spcPct val="15000"/>
              </a:spcBef>
              <a:buClr>
                <a:schemeClr val="tx2"/>
              </a:buClr>
              <a:buSzTx/>
              <a:buFont typeface="Wingdings" pitchFamily="2" charset="2"/>
              <a:buChar char="ü"/>
            </a:pPr>
            <a:r>
              <a:rPr lang="zh-CN" altLang="en-US" sz="3000" b="1">
                <a:latin typeface="Times New Roman" pitchFamily="18" charset="0"/>
                <a:ea typeface="仿宋_GB2312" pitchFamily="49" charset="-122"/>
              </a:rPr>
              <a:t>后根遍历森林中除第一棵树外其他树组成的森林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p>
          <a:p>
            <a:pPr marL="609600" indent="-609600">
              <a:lnSpc>
                <a:spcPct val="90000"/>
              </a:lnSpc>
            </a:pPr>
            <a:endParaRPr lang="en-US" altLang="zh-CN" sz="3000"/>
          </a:p>
        </p:txBody>
      </p:sp>
      <p:sp>
        <p:nvSpPr>
          <p:cNvPr id="5" name="灯片编号占位符 4"/>
          <p:cNvSpPr>
            <a:spLocks noGrp="1"/>
          </p:cNvSpPr>
          <p:nvPr>
            <p:ph type="sldNum" sz="quarter" idx="12"/>
          </p:nvPr>
        </p:nvSpPr>
        <p:spPr/>
        <p:txBody>
          <a:bodyPr/>
          <a:lstStyle/>
          <a:p>
            <a:fld id="{2202D4C5-0E10-48DD-9BBB-5F6518350B47}" type="slidenum">
              <a:rPr lang="en-US" altLang="zh-CN"/>
              <a:pPr/>
              <a:t>72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40" name="Rectangle 36"/>
          <p:cNvSpPr>
            <a:spLocks noGrp="1" noChangeArrowheads="1"/>
          </p:cNvSpPr>
          <p:nvPr>
            <p:ph idx="1"/>
          </p:nvPr>
        </p:nvSpPr>
        <p:spPr>
          <a:xfrm>
            <a:off x="611188" y="4508500"/>
            <a:ext cx="8229600" cy="1871663"/>
          </a:xfrm>
        </p:spPr>
        <p:txBody>
          <a:bodyPr/>
          <a:lstStyle/>
          <a:p>
            <a:pPr>
              <a:buClr>
                <a:srgbClr val="800080"/>
              </a:buClr>
              <a:buSzPct val="50000"/>
            </a:pPr>
            <a:r>
              <a:rPr kumimoji="1" lang="zh-CN" altLang="en-US" sz="3000" b="1">
                <a:latin typeface="Times New Roman" pitchFamily="18" charset="0"/>
                <a:ea typeface="仿宋_GB2312" pitchFamily="49" charset="-122"/>
              </a:rPr>
              <a:t>森林的后根次序遍历的结果序列</a:t>
            </a:r>
          </a:p>
          <a:p>
            <a:pPr>
              <a:buClr>
                <a:srgbClr val="800080"/>
              </a:buClr>
              <a:buSzPct val="50000"/>
              <a:buFont typeface="Wingdings" pitchFamily="2" charset="2"/>
              <a:buNone/>
            </a:pPr>
            <a:r>
              <a:rPr kumimoji="1" lang="zh-CN" altLang="en-US" sz="3000" b="1">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BCEDA GF KIJH</a:t>
            </a:r>
          </a:p>
          <a:p>
            <a:pPr>
              <a:buClr>
                <a:srgbClr val="800080"/>
              </a:buClr>
              <a:buSzPct val="50000"/>
            </a:pPr>
            <a:r>
              <a:rPr kumimoji="1" lang="zh-CN" altLang="en-US" sz="3000" b="1">
                <a:latin typeface="Times New Roman" pitchFamily="18" charset="0"/>
                <a:ea typeface="仿宋_GB2312" pitchFamily="49" charset="-122"/>
              </a:rPr>
              <a:t>这相当于对应二叉树中序遍历的结果。</a:t>
            </a:r>
          </a:p>
        </p:txBody>
      </p:sp>
      <p:sp>
        <p:nvSpPr>
          <p:cNvPr id="34" name="灯片编号占位符 4"/>
          <p:cNvSpPr>
            <a:spLocks noGrp="1"/>
          </p:cNvSpPr>
          <p:nvPr>
            <p:ph type="sldNum" sz="quarter" idx="12"/>
          </p:nvPr>
        </p:nvSpPr>
        <p:spPr/>
        <p:txBody>
          <a:bodyPr/>
          <a:lstStyle/>
          <a:p>
            <a:fld id="{AF392BDF-72EA-4EB7-A6F1-60F169164B45}" type="slidenum">
              <a:rPr lang="en-US" altLang="zh-CN"/>
              <a:pPr/>
              <a:t>73</a:t>
            </a:fld>
            <a:endParaRPr lang="en-US" altLang="zh-CN"/>
          </a:p>
        </p:txBody>
      </p:sp>
      <p:grpSp>
        <p:nvGrpSpPr>
          <p:cNvPr id="277538" name="Group 34"/>
          <p:cNvGrpSpPr>
            <a:grpSpLocks/>
          </p:cNvGrpSpPr>
          <p:nvPr/>
        </p:nvGrpSpPr>
        <p:grpSpPr bwMode="auto">
          <a:xfrm>
            <a:off x="3024188" y="728663"/>
            <a:ext cx="3459162" cy="3505200"/>
            <a:chOff x="3245" y="912"/>
            <a:chExt cx="2179" cy="2208"/>
          </a:xfrm>
        </p:grpSpPr>
        <p:sp>
          <p:nvSpPr>
            <p:cNvPr id="277509" name="Line 5"/>
            <p:cNvSpPr>
              <a:spLocks noChangeShapeType="1"/>
            </p:cNvSpPr>
            <p:nvPr/>
          </p:nvSpPr>
          <p:spPr bwMode="auto">
            <a:xfrm>
              <a:off x="3869" y="1152"/>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0" name="Line 6"/>
            <p:cNvSpPr>
              <a:spLocks noChangeShapeType="1"/>
            </p:cNvSpPr>
            <p:nvPr/>
          </p:nvSpPr>
          <p:spPr bwMode="auto">
            <a:xfrm flipH="1">
              <a:off x="3821" y="2103"/>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1" name="Line 7"/>
            <p:cNvSpPr>
              <a:spLocks noChangeShapeType="1"/>
            </p:cNvSpPr>
            <p:nvPr/>
          </p:nvSpPr>
          <p:spPr bwMode="auto">
            <a:xfrm>
              <a:off x="3437" y="1431"/>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2" name="Line 8"/>
            <p:cNvSpPr>
              <a:spLocks noChangeShapeType="1"/>
            </p:cNvSpPr>
            <p:nvPr/>
          </p:nvSpPr>
          <p:spPr bwMode="auto">
            <a:xfrm flipH="1">
              <a:off x="3437" y="1143"/>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3" name="Oval 9"/>
            <p:cNvSpPr>
              <a:spLocks noChangeArrowheads="1"/>
            </p:cNvSpPr>
            <p:nvPr/>
          </p:nvSpPr>
          <p:spPr bwMode="auto">
            <a:xfrm>
              <a:off x="3629" y="95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4" name="Oval 10"/>
            <p:cNvSpPr>
              <a:spLocks noChangeArrowheads="1"/>
            </p:cNvSpPr>
            <p:nvPr/>
          </p:nvSpPr>
          <p:spPr bwMode="auto">
            <a:xfrm>
              <a:off x="3245" y="128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5" name="Oval 11"/>
            <p:cNvSpPr>
              <a:spLocks noChangeArrowheads="1"/>
            </p:cNvSpPr>
            <p:nvPr/>
          </p:nvSpPr>
          <p:spPr bwMode="auto">
            <a:xfrm>
              <a:off x="3965" y="19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6" name="Oval 12"/>
            <p:cNvSpPr>
              <a:spLocks noChangeArrowheads="1"/>
            </p:cNvSpPr>
            <p:nvPr/>
          </p:nvSpPr>
          <p:spPr bwMode="auto">
            <a:xfrm>
              <a:off x="3629" y="157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7" name="Oval 13"/>
            <p:cNvSpPr>
              <a:spLocks noChangeArrowheads="1"/>
            </p:cNvSpPr>
            <p:nvPr/>
          </p:nvSpPr>
          <p:spPr bwMode="auto">
            <a:xfrm>
              <a:off x="3629" y="224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8" name="Text Box 14"/>
            <p:cNvSpPr txBox="1">
              <a:spLocks noChangeArrowheads="1"/>
            </p:cNvSpPr>
            <p:nvPr/>
          </p:nvSpPr>
          <p:spPr bwMode="auto">
            <a:xfrm>
              <a:off x="3639" y="9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7519" name="Text Box 15"/>
            <p:cNvSpPr txBox="1">
              <a:spLocks noChangeArrowheads="1"/>
            </p:cNvSpPr>
            <p:nvPr/>
          </p:nvSpPr>
          <p:spPr bwMode="auto">
            <a:xfrm>
              <a:off x="3261" y="124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7520" name="Text Box 16"/>
            <p:cNvSpPr txBox="1">
              <a:spLocks noChangeArrowheads="1"/>
            </p:cNvSpPr>
            <p:nvPr/>
          </p:nvSpPr>
          <p:spPr bwMode="auto">
            <a:xfrm>
              <a:off x="3639" y="153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7521" name="Text Box 17"/>
            <p:cNvSpPr txBox="1">
              <a:spLocks noChangeArrowheads="1"/>
            </p:cNvSpPr>
            <p:nvPr/>
          </p:nvSpPr>
          <p:spPr bwMode="auto">
            <a:xfrm>
              <a:off x="3645" y="220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7522" name="Text Box 18"/>
            <p:cNvSpPr txBox="1">
              <a:spLocks noChangeArrowheads="1"/>
            </p:cNvSpPr>
            <p:nvPr/>
          </p:nvSpPr>
          <p:spPr bwMode="auto">
            <a:xfrm>
              <a:off x="3975" y="18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7523" name="Line 19"/>
            <p:cNvSpPr>
              <a:spLocks noChangeShapeType="1"/>
            </p:cNvSpPr>
            <p:nvPr/>
          </p:nvSpPr>
          <p:spPr bwMode="auto">
            <a:xfrm>
              <a:off x="4973" y="2736"/>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4" name="Line 20"/>
            <p:cNvSpPr>
              <a:spLocks noChangeShapeType="1"/>
            </p:cNvSpPr>
            <p:nvPr/>
          </p:nvSpPr>
          <p:spPr bwMode="auto">
            <a:xfrm flipH="1">
              <a:off x="4589" y="2352"/>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5" name="Oval 21"/>
            <p:cNvSpPr>
              <a:spLocks noChangeArrowheads="1"/>
            </p:cNvSpPr>
            <p:nvPr/>
          </p:nvSpPr>
          <p:spPr bwMode="auto">
            <a:xfrm>
              <a:off x="5117"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6" name="Oval 22"/>
            <p:cNvSpPr>
              <a:spLocks noChangeArrowheads="1"/>
            </p:cNvSpPr>
            <p:nvPr/>
          </p:nvSpPr>
          <p:spPr bwMode="auto">
            <a:xfrm>
              <a:off x="4733" y="249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7" name="Oval 23"/>
            <p:cNvSpPr>
              <a:spLocks noChangeArrowheads="1"/>
            </p:cNvSpPr>
            <p:nvPr/>
          </p:nvSpPr>
          <p:spPr bwMode="auto">
            <a:xfrm>
              <a:off x="4349"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8" name="Oval 24"/>
            <p:cNvSpPr>
              <a:spLocks noChangeArrowheads="1"/>
            </p:cNvSpPr>
            <p:nvPr/>
          </p:nvSpPr>
          <p:spPr bwMode="auto">
            <a:xfrm>
              <a:off x="5117"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9" name="Text Box 25"/>
            <p:cNvSpPr txBox="1">
              <a:spLocks noChangeArrowheads="1"/>
            </p:cNvSpPr>
            <p:nvPr/>
          </p:nvSpPr>
          <p:spPr bwMode="auto">
            <a:xfrm>
              <a:off x="5134" y="211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77530" name="Text Box 26"/>
            <p:cNvSpPr txBox="1">
              <a:spLocks noChangeArrowheads="1"/>
            </p:cNvSpPr>
            <p:nvPr/>
          </p:nvSpPr>
          <p:spPr bwMode="auto">
            <a:xfrm>
              <a:off x="4793" y="2457"/>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77531" name="Text Box 27"/>
            <p:cNvSpPr txBox="1">
              <a:spLocks noChangeArrowheads="1"/>
            </p:cNvSpPr>
            <p:nvPr/>
          </p:nvSpPr>
          <p:spPr bwMode="auto">
            <a:xfrm>
              <a:off x="4366" y="278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77532" name="Text Box 28"/>
            <p:cNvSpPr txBox="1">
              <a:spLocks noChangeArrowheads="1"/>
            </p:cNvSpPr>
            <p:nvPr/>
          </p:nvSpPr>
          <p:spPr bwMode="auto">
            <a:xfrm>
              <a:off x="5164" y="27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77533" name="Line 29"/>
            <p:cNvSpPr>
              <a:spLocks noChangeShapeType="1"/>
            </p:cNvSpPr>
            <p:nvPr/>
          </p:nvSpPr>
          <p:spPr bwMode="auto">
            <a:xfrm flipH="1">
              <a:off x="4541" y="2016"/>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4" name="Oval 30"/>
            <p:cNvSpPr>
              <a:spLocks noChangeArrowheads="1"/>
            </p:cNvSpPr>
            <p:nvPr/>
          </p:nvSpPr>
          <p:spPr bwMode="auto">
            <a:xfrm>
              <a:off x="4733" y="18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35" name="Oval 31"/>
            <p:cNvSpPr>
              <a:spLocks noChangeArrowheads="1"/>
            </p:cNvSpPr>
            <p:nvPr/>
          </p:nvSpPr>
          <p:spPr bwMode="auto">
            <a:xfrm>
              <a:off x="4349" y="220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36" name="Text Box 32"/>
            <p:cNvSpPr txBox="1">
              <a:spLocks noChangeArrowheads="1"/>
            </p:cNvSpPr>
            <p:nvPr/>
          </p:nvSpPr>
          <p:spPr bwMode="auto">
            <a:xfrm>
              <a:off x="4755" y="182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77537" name="Text Box 33"/>
            <p:cNvSpPr txBox="1">
              <a:spLocks noChangeArrowheads="1"/>
            </p:cNvSpPr>
            <p:nvPr/>
          </p:nvSpPr>
          <p:spPr bwMode="auto">
            <a:xfrm>
              <a:off x="4353" y="216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63" name="Rectangle 35"/>
          <p:cNvSpPr>
            <a:spLocks noGrp="1" noChangeArrowheads="1"/>
          </p:cNvSpPr>
          <p:nvPr>
            <p:ph type="title"/>
          </p:nvPr>
        </p:nvSpPr>
        <p:spPr>
          <a:xfrm>
            <a:off x="519113" y="420688"/>
            <a:ext cx="8229600" cy="1100137"/>
          </a:xfrm>
        </p:spPr>
        <p:txBody>
          <a:bodyPr/>
          <a:lstStyle/>
          <a:p>
            <a:pPr algn="ctr"/>
            <a:r>
              <a:rPr kumimoji="1" lang="zh-CN" altLang="en-US" b="1">
                <a:solidFill>
                  <a:schemeClr val="tx2"/>
                </a:solidFill>
                <a:ea typeface="华文新魏" pitchFamily="2" charset="-122"/>
              </a:rPr>
              <a:t>广度优先遍历（层次序遍历）</a:t>
            </a:r>
          </a:p>
        </p:txBody>
      </p:sp>
      <p:sp>
        <p:nvSpPr>
          <p:cNvPr id="278565" name="Text Box 37"/>
          <p:cNvSpPr txBox="1">
            <a:spLocks noGrp="1" noChangeArrowheads="1"/>
          </p:cNvSpPr>
          <p:nvPr>
            <p:ph idx="1"/>
          </p:nvPr>
        </p:nvSpPr>
        <p:spPr>
          <a:xfrm>
            <a:off x="647700" y="1557338"/>
            <a:ext cx="4916488" cy="4608512"/>
          </a:xfrm>
          <a:noFill/>
          <a:ln/>
        </p:spPr>
        <p:txBody>
          <a:bodyPr/>
          <a:lstStyle>
            <a:lvl1pPr marL="533400" indent="-533400"/>
            <a:lvl2pPr marL="914400" indent="-457200"/>
            <a:lvl3pPr marL="1295400" indent="-381000"/>
            <a:lvl4pPr marL="1714500" indent="-342900"/>
            <a:lvl5pPr marL="2171700" indent="-342900"/>
            <a:lvl6pPr marL="2628900" indent="-342900"/>
            <a:lvl7pPr marL="3086100" indent="-342900"/>
            <a:lvl8pPr marL="3543300" indent="-342900"/>
            <a:lvl9pPr marL="4000500" indent="-342900"/>
          </a:lstStyle>
          <a:p>
            <a:pPr>
              <a:lnSpc>
                <a:spcPct val="90000"/>
              </a:lnSpc>
              <a:buClr>
                <a:srgbClr val="800080"/>
              </a:buClr>
              <a:buSzPct val="50000"/>
            </a:pPr>
            <a:r>
              <a:rPr kumimoji="1" lang="zh-CN" altLang="en-US" sz="3000" b="1">
                <a:latin typeface="Times New Roman" pitchFamily="18" charset="0"/>
                <a:ea typeface="仿宋_GB2312" pitchFamily="49" charset="-122"/>
              </a:rPr>
              <a:t>若森林 </a:t>
            </a:r>
            <a:r>
              <a:rPr kumimoji="1" lang="en-US" altLang="zh-CN" sz="3000" b="1" i="1">
                <a:latin typeface="Times New Roman" pitchFamily="18" charset="0"/>
                <a:ea typeface="仿宋_GB2312" pitchFamily="49" charset="-122"/>
              </a:rPr>
              <a:t>F</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为空，返回；</a:t>
            </a:r>
          </a:p>
          <a:p>
            <a:pPr>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否则</a:t>
            </a:r>
          </a:p>
          <a:p>
            <a:pPr lvl="1">
              <a:lnSpc>
                <a:spcPct val="90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依次遍历各棵树的</a:t>
            </a:r>
          </a:p>
          <a:p>
            <a:pPr lvl="1">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根结点；</a:t>
            </a:r>
          </a:p>
          <a:p>
            <a:pPr lvl="1">
              <a:lnSpc>
                <a:spcPct val="90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依次遍历各棵树根</a:t>
            </a:r>
          </a:p>
          <a:p>
            <a:pPr lvl="1">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结点的所有子女；</a:t>
            </a:r>
          </a:p>
          <a:p>
            <a:pPr lvl="1">
              <a:lnSpc>
                <a:spcPct val="90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依次遍历这些子女</a:t>
            </a:r>
          </a:p>
          <a:p>
            <a:pPr lvl="1">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结点的子女结点</a:t>
            </a:r>
            <a:r>
              <a:rPr kumimoji="1" lang="zh-CN" altLang="en-US" sz="3000">
                <a:latin typeface="Times New Roman" pitchFamily="18" charset="0"/>
                <a:ea typeface="仿宋_GB2312" pitchFamily="49" charset="-122"/>
              </a:rPr>
              <a:t>；</a:t>
            </a:r>
          </a:p>
          <a:p>
            <a:pPr lvl="1">
              <a:lnSpc>
                <a:spcPct val="90000"/>
              </a:lnSpc>
              <a:buClr>
                <a:schemeClr val="tx2"/>
              </a:buClr>
              <a:buSzTx/>
              <a:buFont typeface="Wingdings" pitchFamily="2" charset="2"/>
              <a:buChar char="ü"/>
            </a:pPr>
            <a:r>
              <a:rPr kumimoji="1" lang="zh-CN" altLang="en-US" sz="3000">
                <a:latin typeface="Times New Roman" pitchFamily="18" charset="0"/>
                <a:ea typeface="仿宋_GB2312" pitchFamily="49" charset="-122"/>
                <a:sym typeface="Symbol" pitchFamily="18" charset="2"/>
              </a:rPr>
              <a:t></a:t>
            </a:r>
          </a:p>
        </p:txBody>
      </p:sp>
      <p:sp>
        <p:nvSpPr>
          <p:cNvPr id="36" name="灯片编号占位符 4"/>
          <p:cNvSpPr>
            <a:spLocks noGrp="1"/>
          </p:cNvSpPr>
          <p:nvPr>
            <p:ph type="sldNum" sz="quarter" idx="12"/>
          </p:nvPr>
        </p:nvSpPr>
        <p:spPr/>
        <p:txBody>
          <a:bodyPr/>
          <a:lstStyle/>
          <a:p>
            <a:fld id="{D2496E88-84C4-4C82-B671-DC5A694D026C}" type="slidenum">
              <a:rPr lang="en-US" altLang="zh-CN"/>
              <a:pPr/>
              <a:t>74</a:t>
            </a:fld>
            <a:endParaRPr lang="en-US" altLang="zh-CN"/>
          </a:p>
        </p:txBody>
      </p:sp>
      <p:sp>
        <p:nvSpPr>
          <p:cNvPr id="278531" name="Text Box 3"/>
          <p:cNvSpPr txBox="1">
            <a:spLocks noChangeArrowheads="1"/>
          </p:cNvSpPr>
          <p:nvPr/>
        </p:nvSpPr>
        <p:spPr bwMode="auto">
          <a:xfrm>
            <a:off x="5111750" y="5300663"/>
            <a:ext cx="3467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8000"/>
                </a:solidFill>
                <a:latin typeface="Times New Roman" pitchFamily="18" charset="0"/>
                <a:ea typeface="仿宋_GB2312" pitchFamily="49" charset="-122"/>
              </a:rPr>
              <a:t>AFH BCDGIJ EK</a:t>
            </a:r>
            <a:endParaRPr kumimoji="1" lang="en-US" altLang="zh-CN" sz="2000">
              <a:latin typeface="Times New Roman" pitchFamily="18" charset="0"/>
            </a:endParaRPr>
          </a:p>
        </p:txBody>
      </p:sp>
      <p:sp>
        <p:nvSpPr>
          <p:cNvPr id="278533" name="AutoShape 5">
            <a:hlinkClick r:id="rId2" action="ppaction://hlinksldjump" highlightClick="1"/>
          </p:cNvPr>
          <p:cNvSpPr>
            <a:spLocks noChangeArrowheads="1"/>
          </p:cNvSpPr>
          <p:nvPr/>
        </p:nvSpPr>
        <p:spPr bwMode="auto">
          <a:xfrm>
            <a:off x="8243888" y="6237288"/>
            <a:ext cx="595312" cy="392112"/>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4" name="Line 6"/>
          <p:cNvSpPr>
            <a:spLocks noChangeShapeType="1"/>
          </p:cNvSpPr>
          <p:nvPr/>
        </p:nvSpPr>
        <p:spPr bwMode="auto">
          <a:xfrm>
            <a:off x="6142038" y="1981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5" name="Line 7"/>
          <p:cNvSpPr>
            <a:spLocks noChangeShapeType="1"/>
          </p:cNvSpPr>
          <p:nvPr/>
        </p:nvSpPr>
        <p:spPr bwMode="auto">
          <a:xfrm flipH="1">
            <a:off x="6065838" y="3490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6" name="Line 8"/>
          <p:cNvSpPr>
            <a:spLocks noChangeShapeType="1"/>
          </p:cNvSpPr>
          <p:nvPr/>
        </p:nvSpPr>
        <p:spPr bwMode="auto">
          <a:xfrm>
            <a:off x="5456238" y="2424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7" name="Line 9"/>
          <p:cNvSpPr>
            <a:spLocks noChangeShapeType="1"/>
          </p:cNvSpPr>
          <p:nvPr/>
        </p:nvSpPr>
        <p:spPr bwMode="auto">
          <a:xfrm flipH="1">
            <a:off x="5456238" y="1966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8" name="Oval 10"/>
          <p:cNvSpPr>
            <a:spLocks noChangeArrowheads="1"/>
          </p:cNvSpPr>
          <p:nvPr/>
        </p:nvSpPr>
        <p:spPr bwMode="auto">
          <a:xfrm>
            <a:off x="5761038" y="1662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39" name="Oval 11"/>
          <p:cNvSpPr>
            <a:spLocks noChangeArrowheads="1"/>
          </p:cNvSpPr>
          <p:nvPr/>
        </p:nvSpPr>
        <p:spPr bwMode="auto">
          <a:xfrm>
            <a:off x="5151438" y="2195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0" name="Oval 12"/>
          <p:cNvSpPr>
            <a:spLocks noChangeArrowheads="1"/>
          </p:cNvSpPr>
          <p:nvPr/>
        </p:nvSpPr>
        <p:spPr bwMode="auto">
          <a:xfrm>
            <a:off x="6294438" y="3186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1" name="Oval 13"/>
          <p:cNvSpPr>
            <a:spLocks noChangeArrowheads="1"/>
          </p:cNvSpPr>
          <p:nvPr/>
        </p:nvSpPr>
        <p:spPr bwMode="auto">
          <a:xfrm>
            <a:off x="5761038" y="2652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2" name="Oval 14"/>
          <p:cNvSpPr>
            <a:spLocks noChangeArrowheads="1"/>
          </p:cNvSpPr>
          <p:nvPr/>
        </p:nvSpPr>
        <p:spPr bwMode="auto">
          <a:xfrm>
            <a:off x="5761038" y="3719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3" name="Text Box 15"/>
          <p:cNvSpPr txBox="1">
            <a:spLocks noChangeArrowheads="1"/>
          </p:cNvSpPr>
          <p:nvPr/>
        </p:nvSpPr>
        <p:spPr bwMode="auto">
          <a:xfrm>
            <a:off x="5776913" y="1600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8544" name="Text Box 16"/>
          <p:cNvSpPr txBox="1">
            <a:spLocks noChangeArrowheads="1"/>
          </p:cNvSpPr>
          <p:nvPr/>
        </p:nvSpPr>
        <p:spPr bwMode="auto">
          <a:xfrm>
            <a:off x="5176838" y="2133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8545" name="Text Box 17"/>
          <p:cNvSpPr txBox="1">
            <a:spLocks noChangeArrowheads="1"/>
          </p:cNvSpPr>
          <p:nvPr/>
        </p:nvSpPr>
        <p:spPr bwMode="auto">
          <a:xfrm>
            <a:off x="5776913" y="2590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8546" name="Text Box 18"/>
          <p:cNvSpPr txBox="1">
            <a:spLocks noChangeArrowheads="1"/>
          </p:cNvSpPr>
          <p:nvPr/>
        </p:nvSpPr>
        <p:spPr bwMode="auto">
          <a:xfrm>
            <a:off x="5786438" y="3657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8547" name="Text Box 19"/>
          <p:cNvSpPr txBox="1">
            <a:spLocks noChangeArrowheads="1"/>
          </p:cNvSpPr>
          <p:nvPr/>
        </p:nvSpPr>
        <p:spPr bwMode="auto">
          <a:xfrm>
            <a:off x="6310313" y="3124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8548" name="Line 20"/>
          <p:cNvSpPr>
            <a:spLocks noChangeShapeType="1"/>
          </p:cNvSpPr>
          <p:nvPr/>
        </p:nvSpPr>
        <p:spPr bwMode="auto">
          <a:xfrm>
            <a:off x="7894638" y="4495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9" name="Line 21"/>
          <p:cNvSpPr>
            <a:spLocks noChangeShapeType="1"/>
          </p:cNvSpPr>
          <p:nvPr/>
        </p:nvSpPr>
        <p:spPr bwMode="auto">
          <a:xfrm flipH="1">
            <a:off x="7285038" y="3886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Oval 22"/>
          <p:cNvSpPr>
            <a:spLocks noChangeArrowheads="1"/>
          </p:cNvSpPr>
          <p:nvPr/>
        </p:nvSpPr>
        <p:spPr bwMode="auto">
          <a:xfrm>
            <a:off x="8123238" y="3581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1" name="Oval 23"/>
          <p:cNvSpPr>
            <a:spLocks noChangeArrowheads="1"/>
          </p:cNvSpPr>
          <p:nvPr/>
        </p:nvSpPr>
        <p:spPr bwMode="auto">
          <a:xfrm>
            <a:off x="7513638" y="4114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2" name="Oval 24"/>
          <p:cNvSpPr>
            <a:spLocks noChangeArrowheads="1"/>
          </p:cNvSpPr>
          <p:nvPr/>
        </p:nvSpPr>
        <p:spPr bwMode="auto">
          <a:xfrm>
            <a:off x="69040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3" name="Oval 25"/>
          <p:cNvSpPr>
            <a:spLocks noChangeArrowheads="1"/>
          </p:cNvSpPr>
          <p:nvPr/>
        </p:nvSpPr>
        <p:spPr bwMode="auto">
          <a:xfrm>
            <a:off x="81232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4" name="Text Box 26"/>
          <p:cNvSpPr txBox="1">
            <a:spLocks noChangeArrowheads="1"/>
          </p:cNvSpPr>
          <p:nvPr/>
        </p:nvSpPr>
        <p:spPr bwMode="auto">
          <a:xfrm>
            <a:off x="8150225" y="3505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78555" name="Text Box 27"/>
          <p:cNvSpPr txBox="1">
            <a:spLocks noChangeArrowheads="1"/>
          </p:cNvSpPr>
          <p:nvPr/>
        </p:nvSpPr>
        <p:spPr bwMode="auto">
          <a:xfrm>
            <a:off x="7608888" y="40528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78556" name="Text Box 28"/>
          <p:cNvSpPr txBox="1">
            <a:spLocks noChangeArrowheads="1"/>
          </p:cNvSpPr>
          <p:nvPr/>
        </p:nvSpPr>
        <p:spPr bwMode="auto">
          <a:xfrm>
            <a:off x="6931025" y="4572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78557" name="Text Box 29"/>
          <p:cNvSpPr txBox="1">
            <a:spLocks noChangeArrowheads="1"/>
          </p:cNvSpPr>
          <p:nvPr/>
        </p:nvSpPr>
        <p:spPr bwMode="auto">
          <a:xfrm>
            <a:off x="8197850" y="4586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78558" name="Line 30"/>
          <p:cNvSpPr>
            <a:spLocks noChangeShapeType="1"/>
          </p:cNvSpPr>
          <p:nvPr/>
        </p:nvSpPr>
        <p:spPr bwMode="auto">
          <a:xfrm flipH="1">
            <a:off x="7208838" y="3352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9" name="Oval 31"/>
          <p:cNvSpPr>
            <a:spLocks noChangeArrowheads="1"/>
          </p:cNvSpPr>
          <p:nvPr/>
        </p:nvSpPr>
        <p:spPr bwMode="auto">
          <a:xfrm>
            <a:off x="7513638" y="3048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60" name="Oval 32"/>
          <p:cNvSpPr>
            <a:spLocks noChangeArrowheads="1"/>
          </p:cNvSpPr>
          <p:nvPr/>
        </p:nvSpPr>
        <p:spPr bwMode="auto">
          <a:xfrm>
            <a:off x="6904038" y="3657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61" name="Text Box 33"/>
          <p:cNvSpPr txBox="1">
            <a:spLocks noChangeArrowheads="1"/>
          </p:cNvSpPr>
          <p:nvPr/>
        </p:nvSpPr>
        <p:spPr bwMode="auto">
          <a:xfrm>
            <a:off x="7548563" y="30480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78562" name="Text Box 34"/>
          <p:cNvSpPr txBox="1">
            <a:spLocks noChangeArrowheads="1"/>
          </p:cNvSpPr>
          <p:nvPr/>
        </p:nvSpPr>
        <p:spPr bwMode="auto">
          <a:xfrm>
            <a:off x="6910388" y="3595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428750" y="657225"/>
            <a:ext cx="6096000" cy="685800"/>
          </a:xfrm>
        </p:spPr>
        <p:txBody>
          <a:bodyPr>
            <a:normAutofit fontScale="90000"/>
          </a:bodyPr>
          <a:lstStyle/>
          <a:p>
            <a:pPr algn="ctr"/>
            <a:r>
              <a:rPr lang="en-US" altLang="zh-CN" sz="4000" b="1">
                <a:solidFill>
                  <a:srgbClr val="CC3300"/>
                </a:solidFill>
                <a:latin typeface="华文新魏" pitchFamily="2" charset="-122"/>
                <a:ea typeface="华文新魏" pitchFamily="2" charset="-122"/>
              </a:rPr>
              <a:t>Huffman</a:t>
            </a:r>
            <a:r>
              <a:rPr lang="zh-CN" altLang="en-US" sz="4000" b="1">
                <a:solidFill>
                  <a:srgbClr val="CC3300"/>
                </a:solidFill>
                <a:latin typeface="华文新魏" pitchFamily="2" charset="-122"/>
                <a:ea typeface="华文新魏" pitchFamily="2" charset="-122"/>
              </a:rPr>
              <a:t>树</a:t>
            </a:r>
            <a:endParaRPr lang="zh-CN" altLang="en-US" sz="5400">
              <a:latin typeface="华文新魏" pitchFamily="2" charset="-122"/>
              <a:ea typeface="华文新魏" pitchFamily="2" charset="-122"/>
            </a:endParaRPr>
          </a:p>
        </p:txBody>
      </p:sp>
      <p:sp>
        <p:nvSpPr>
          <p:cNvPr id="279556" name="Rectangle 4"/>
          <p:cNvSpPr>
            <a:spLocks noGrp="1" noChangeArrowheads="1"/>
          </p:cNvSpPr>
          <p:nvPr>
            <p:ph idx="1"/>
          </p:nvPr>
        </p:nvSpPr>
        <p:spPr>
          <a:xfrm>
            <a:off x="625475" y="2206625"/>
            <a:ext cx="7942263" cy="3886200"/>
          </a:xfrm>
        </p:spPr>
        <p:txBody>
          <a:bodyPr/>
          <a:lstStyle/>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两个结点之间的路径长度 </a:t>
            </a:r>
            <a:r>
              <a:rPr kumimoji="1" lang="en-US" altLang="zh-CN" sz="3000" b="1">
                <a:solidFill>
                  <a:schemeClr val="tx2"/>
                </a:solidFill>
                <a:latin typeface="Times New Roman" pitchFamily="18" charset="0"/>
                <a:ea typeface="仿宋_GB2312" pitchFamily="49" charset="-122"/>
              </a:rPr>
              <a:t>PL</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是连接两结点的路径上的分支数。</a:t>
            </a:r>
          </a:p>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树的</a:t>
            </a:r>
            <a:r>
              <a:rPr kumimoji="1" lang="zh-CN" altLang="en-US" sz="3000" b="1">
                <a:solidFill>
                  <a:schemeClr val="tx2"/>
                </a:solidFill>
                <a:latin typeface="Times New Roman" pitchFamily="18" charset="0"/>
                <a:ea typeface="仿宋_GB2312" pitchFamily="49" charset="-122"/>
              </a:rPr>
              <a:t>外部路径长度</a:t>
            </a:r>
            <a:r>
              <a:rPr kumimoji="1" lang="zh-CN" altLang="en-US" sz="3000" b="1">
                <a:latin typeface="Times New Roman" pitchFamily="18" charset="0"/>
                <a:ea typeface="仿宋_GB2312" pitchFamily="49" charset="-122"/>
              </a:rPr>
              <a:t>是各叶结点（外结点）到根结点的路径长度之和 </a:t>
            </a:r>
            <a:r>
              <a:rPr kumimoji="1" lang="en-US" altLang="zh-CN" sz="3000" b="1">
                <a:solidFill>
                  <a:schemeClr val="tx2"/>
                </a:solidFill>
                <a:latin typeface="Times New Roman" pitchFamily="18" charset="0"/>
                <a:ea typeface="仿宋_GB2312" pitchFamily="49" charset="-122"/>
              </a:rPr>
              <a:t>EPL</a:t>
            </a:r>
            <a:r>
              <a:rPr kumimoji="1"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树的</a:t>
            </a:r>
            <a:r>
              <a:rPr kumimoji="1" lang="zh-CN" altLang="en-US" sz="3000" b="1">
                <a:solidFill>
                  <a:schemeClr val="tx2"/>
                </a:solidFill>
                <a:latin typeface="Times New Roman" pitchFamily="18" charset="0"/>
                <a:ea typeface="仿宋_GB2312" pitchFamily="49" charset="-122"/>
              </a:rPr>
              <a:t>内部路径长度</a:t>
            </a:r>
            <a:r>
              <a:rPr kumimoji="1" lang="zh-CN" altLang="en-US" sz="3000" b="1">
                <a:latin typeface="Times New Roman" pitchFamily="18" charset="0"/>
                <a:ea typeface="仿宋_GB2312" pitchFamily="49" charset="-122"/>
              </a:rPr>
              <a:t>是各非叶结点（内结点）到根结点的路径长度之和 </a:t>
            </a:r>
            <a:r>
              <a:rPr kumimoji="1" lang="en-US" altLang="zh-CN" sz="3000" b="1">
                <a:solidFill>
                  <a:schemeClr val="tx2"/>
                </a:solidFill>
                <a:latin typeface="Times New Roman" pitchFamily="18" charset="0"/>
                <a:ea typeface="仿宋_GB2312" pitchFamily="49" charset="-122"/>
              </a:rPr>
              <a:t>IPL</a:t>
            </a:r>
            <a:r>
              <a:rPr kumimoji="1"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树的路径长度 </a:t>
            </a:r>
            <a:r>
              <a:rPr kumimoji="1" lang="en-US" altLang="zh-CN" sz="3000" b="1">
                <a:solidFill>
                  <a:schemeClr val="tx2"/>
                </a:solidFill>
                <a:latin typeface="Times New Roman" pitchFamily="18" charset="0"/>
                <a:ea typeface="仿宋_GB2312" pitchFamily="49" charset="-122"/>
              </a:rPr>
              <a:t>PL = EPL + IPL</a:t>
            </a:r>
            <a:r>
              <a:rPr kumimoji="1" lang="zh-CN" altLang="en-US" sz="3000" b="1">
                <a:latin typeface="Times New Roman" pitchFamily="18" charset="0"/>
                <a:ea typeface="仿宋_GB2312" pitchFamily="49" charset="-122"/>
              </a:rPr>
              <a:t>。</a:t>
            </a:r>
            <a:endParaRPr lang="zh-CN" altLang="en-US" sz="3000">
              <a:latin typeface="Times New Roman" pitchFamily="18" charset="0"/>
              <a:ea typeface="仿宋_GB2312" pitchFamily="49" charset="-122"/>
            </a:endParaRPr>
          </a:p>
        </p:txBody>
      </p:sp>
      <p:sp>
        <p:nvSpPr>
          <p:cNvPr id="6" name="灯片编号占位符 4"/>
          <p:cNvSpPr>
            <a:spLocks noGrp="1"/>
          </p:cNvSpPr>
          <p:nvPr>
            <p:ph type="sldNum" sz="quarter" idx="12"/>
          </p:nvPr>
        </p:nvSpPr>
        <p:spPr/>
        <p:txBody>
          <a:bodyPr/>
          <a:lstStyle/>
          <a:p>
            <a:fld id="{FE7D790B-F820-4E4E-835B-C3B938C9E747}" type="slidenum">
              <a:rPr lang="en-US" altLang="zh-CN"/>
              <a:pPr/>
              <a:t>75</a:t>
            </a:fld>
            <a:endParaRPr lang="en-US" altLang="zh-CN"/>
          </a:p>
        </p:txBody>
      </p:sp>
      <p:sp>
        <p:nvSpPr>
          <p:cNvPr id="279555" name="Rectangle 3"/>
          <p:cNvSpPr>
            <a:spLocks noChangeArrowheads="1"/>
          </p:cNvSpPr>
          <p:nvPr/>
        </p:nvSpPr>
        <p:spPr bwMode="auto">
          <a:xfrm>
            <a:off x="647700" y="1455738"/>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chemeClr val="tx2"/>
                </a:solidFill>
                <a:latin typeface="华文新魏" pitchFamily="2" charset="-122"/>
                <a:ea typeface="华文新魏" pitchFamily="2" charset="-122"/>
              </a:rPr>
              <a:t>路径长度 </a:t>
            </a:r>
            <a:r>
              <a:rPr kumimoji="1" lang="en-US" altLang="zh-CN" sz="3600" b="1">
                <a:solidFill>
                  <a:schemeClr val="tx2"/>
                </a:solidFill>
                <a:latin typeface="华文新魏" pitchFamily="2" charset="-122"/>
                <a:ea typeface="华文新魏" pitchFamily="2" charset="-122"/>
              </a:rPr>
              <a:t>(Path Length)</a:t>
            </a:r>
            <a:r>
              <a:rPr kumimoji="1" lang="en-US" altLang="zh-CN" sz="3200" b="1">
                <a:effectLst>
                  <a:outerShdw blurRad="38100" dist="38100" dir="2700000" algn="tl">
                    <a:srgbClr val="C0C0C0"/>
                  </a:outerShdw>
                </a:effectLst>
                <a:latin typeface="Times New Roman" pitchFamily="18" charset="0"/>
                <a:ea typeface="仿宋_GB2312" pitchFamily="49" charset="-122"/>
              </a:rPr>
              <a:t>    </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p:cNvSpPr>
            <a:spLocks noGrp="1"/>
          </p:cNvSpPr>
          <p:nvPr>
            <p:ph type="sldNum" sz="quarter" idx="12"/>
          </p:nvPr>
        </p:nvSpPr>
        <p:spPr/>
        <p:txBody>
          <a:bodyPr/>
          <a:lstStyle/>
          <a:p>
            <a:fld id="{B32A37E7-E1DA-4268-9EBC-26228C77A7C2}" type="slidenum">
              <a:rPr lang="en-US" altLang="zh-CN"/>
              <a:pPr/>
              <a:t>76</a:t>
            </a:fld>
            <a:endParaRPr lang="en-US" altLang="zh-CN"/>
          </a:p>
        </p:txBody>
      </p:sp>
      <p:grpSp>
        <p:nvGrpSpPr>
          <p:cNvPr id="280621" name="Group 45"/>
          <p:cNvGrpSpPr>
            <a:grpSpLocks/>
          </p:cNvGrpSpPr>
          <p:nvPr/>
        </p:nvGrpSpPr>
        <p:grpSpPr bwMode="auto">
          <a:xfrm>
            <a:off x="831850" y="785813"/>
            <a:ext cx="7397750" cy="3398837"/>
            <a:chOff x="524" y="494"/>
            <a:chExt cx="4660" cy="2141"/>
          </a:xfrm>
        </p:grpSpPr>
        <p:sp>
          <p:nvSpPr>
            <p:cNvPr id="280578" name="Line 2"/>
            <p:cNvSpPr>
              <a:spLocks noChangeShapeType="1"/>
            </p:cNvSpPr>
            <p:nvPr/>
          </p:nvSpPr>
          <p:spPr bwMode="auto">
            <a:xfrm flipH="1">
              <a:off x="1920"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79" name="Line 3"/>
            <p:cNvSpPr>
              <a:spLocks noChangeShapeType="1"/>
            </p:cNvSpPr>
            <p:nvPr/>
          </p:nvSpPr>
          <p:spPr bwMode="auto">
            <a:xfrm>
              <a:off x="1392" y="1214"/>
              <a:ext cx="96"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0" name="Line 4"/>
            <p:cNvSpPr>
              <a:spLocks noChangeShapeType="1"/>
            </p:cNvSpPr>
            <p:nvPr/>
          </p:nvSpPr>
          <p:spPr bwMode="auto">
            <a:xfrm>
              <a:off x="1824" y="782"/>
              <a:ext cx="67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1" name="Line 5"/>
            <p:cNvSpPr>
              <a:spLocks noChangeShapeType="1"/>
            </p:cNvSpPr>
            <p:nvPr/>
          </p:nvSpPr>
          <p:spPr bwMode="auto">
            <a:xfrm flipH="1">
              <a:off x="624" y="734"/>
              <a:ext cx="1056" cy="129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2" name="Oval 6"/>
            <p:cNvSpPr>
              <a:spLocks noChangeArrowheads="1"/>
            </p:cNvSpPr>
            <p:nvPr/>
          </p:nvSpPr>
          <p:spPr bwMode="auto">
            <a:xfrm>
              <a:off x="158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3" name="Oval 7"/>
            <p:cNvSpPr>
              <a:spLocks noChangeArrowheads="1"/>
            </p:cNvSpPr>
            <p:nvPr/>
          </p:nvSpPr>
          <p:spPr bwMode="auto">
            <a:xfrm>
              <a:off x="120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4" name="Oval 8"/>
            <p:cNvSpPr>
              <a:spLocks noChangeArrowheads="1"/>
            </p:cNvSpPr>
            <p:nvPr/>
          </p:nvSpPr>
          <p:spPr bwMode="auto">
            <a:xfrm>
              <a:off x="2016"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5" name="Oval 9"/>
            <p:cNvSpPr>
              <a:spLocks noChangeArrowheads="1"/>
            </p:cNvSpPr>
            <p:nvPr/>
          </p:nvSpPr>
          <p:spPr bwMode="auto">
            <a:xfrm>
              <a:off x="8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6" name="Oval 10"/>
            <p:cNvSpPr>
              <a:spLocks noChangeArrowheads="1"/>
            </p:cNvSpPr>
            <p:nvPr/>
          </p:nvSpPr>
          <p:spPr bwMode="auto">
            <a:xfrm>
              <a:off x="139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7" name="Oval 11"/>
            <p:cNvSpPr>
              <a:spLocks noChangeArrowheads="1"/>
            </p:cNvSpPr>
            <p:nvPr/>
          </p:nvSpPr>
          <p:spPr bwMode="auto">
            <a:xfrm>
              <a:off x="1776"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8" name="Oval 12"/>
            <p:cNvSpPr>
              <a:spLocks noChangeArrowheads="1"/>
            </p:cNvSpPr>
            <p:nvPr/>
          </p:nvSpPr>
          <p:spPr bwMode="auto">
            <a:xfrm>
              <a:off x="235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9" name="Oval 13"/>
            <p:cNvSpPr>
              <a:spLocks noChangeArrowheads="1"/>
            </p:cNvSpPr>
            <p:nvPr/>
          </p:nvSpPr>
          <p:spPr bwMode="auto">
            <a:xfrm>
              <a:off x="52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0" name="Line 14"/>
            <p:cNvSpPr>
              <a:spLocks noChangeShapeType="1"/>
            </p:cNvSpPr>
            <p:nvPr/>
          </p:nvSpPr>
          <p:spPr bwMode="auto">
            <a:xfrm flipH="1">
              <a:off x="3984"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1" name="Line 15"/>
            <p:cNvSpPr>
              <a:spLocks noChangeShapeType="1"/>
            </p:cNvSpPr>
            <p:nvPr/>
          </p:nvSpPr>
          <p:spPr bwMode="auto">
            <a:xfrm flipH="1">
              <a:off x="4176" y="1646"/>
              <a:ext cx="384"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2" name="Line 16"/>
            <p:cNvSpPr>
              <a:spLocks noChangeShapeType="1"/>
            </p:cNvSpPr>
            <p:nvPr/>
          </p:nvSpPr>
          <p:spPr bwMode="auto">
            <a:xfrm>
              <a:off x="3984" y="782"/>
              <a:ext cx="1008" cy="115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3" name="Line 17"/>
            <p:cNvSpPr>
              <a:spLocks noChangeShapeType="1"/>
            </p:cNvSpPr>
            <p:nvPr/>
          </p:nvSpPr>
          <p:spPr bwMode="auto">
            <a:xfrm flipH="1">
              <a:off x="3552" y="734"/>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4" name="Oval 18"/>
            <p:cNvSpPr>
              <a:spLocks noChangeArrowheads="1"/>
            </p:cNvSpPr>
            <p:nvPr/>
          </p:nvSpPr>
          <p:spPr bwMode="auto">
            <a:xfrm>
              <a:off x="374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5" name="Oval 19"/>
            <p:cNvSpPr>
              <a:spLocks noChangeArrowheads="1"/>
            </p:cNvSpPr>
            <p:nvPr/>
          </p:nvSpPr>
          <p:spPr bwMode="auto">
            <a:xfrm>
              <a:off x="336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6" name="Oval 20"/>
            <p:cNvSpPr>
              <a:spLocks noChangeArrowheads="1"/>
            </p:cNvSpPr>
            <p:nvPr/>
          </p:nvSpPr>
          <p:spPr bwMode="auto">
            <a:xfrm>
              <a:off x="4128"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7" name="Oval 21"/>
            <p:cNvSpPr>
              <a:spLocks noChangeArrowheads="1"/>
            </p:cNvSpPr>
            <p:nvPr/>
          </p:nvSpPr>
          <p:spPr bwMode="auto">
            <a:xfrm>
              <a:off x="4224"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8" name="Oval 22"/>
            <p:cNvSpPr>
              <a:spLocks noChangeArrowheads="1"/>
            </p:cNvSpPr>
            <p:nvPr/>
          </p:nvSpPr>
          <p:spPr bwMode="auto">
            <a:xfrm>
              <a:off x="3840"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9" name="Oval 23"/>
            <p:cNvSpPr>
              <a:spLocks noChangeArrowheads="1"/>
            </p:cNvSpPr>
            <p:nvPr/>
          </p:nvSpPr>
          <p:spPr bwMode="auto">
            <a:xfrm>
              <a:off x="44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600" name="Oval 24"/>
            <p:cNvSpPr>
              <a:spLocks noChangeArrowheads="1"/>
            </p:cNvSpPr>
            <p:nvPr/>
          </p:nvSpPr>
          <p:spPr bwMode="auto">
            <a:xfrm>
              <a:off x="484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601" name="Oval 25"/>
            <p:cNvSpPr>
              <a:spLocks noChangeArrowheads="1"/>
            </p:cNvSpPr>
            <p:nvPr/>
          </p:nvSpPr>
          <p:spPr bwMode="auto">
            <a:xfrm>
              <a:off x="3984" y="231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602" name="Text Box 26"/>
            <p:cNvSpPr txBox="1">
              <a:spLocks noChangeArrowheads="1"/>
            </p:cNvSpPr>
            <p:nvPr/>
          </p:nvSpPr>
          <p:spPr bwMode="auto">
            <a:xfrm>
              <a:off x="158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1</a:t>
              </a:r>
              <a:endParaRPr kumimoji="1" lang="en-US" altLang="zh-CN" sz="2400">
                <a:latin typeface="Times New Roman" pitchFamily="18" charset="0"/>
              </a:endParaRPr>
            </a:p>
          </p:txBody>
        </p:sp>
        <p:sp>
          <p:nvSpPr>
            <p:cNvPr id="280603" name="Text Box 27"/>
            <p:cNvSpPr txBox="1">
              <a:spLocks noChangeArrowheads="1"/>
            </p:cNvSpPr>
            <p:nvPr/>
          </p:nvSpPr>
          <p:spPr bwMode="auto">
            <a:xfrm>
              <a:off x="374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1</a:t>
              </a:r>
              <a:endParaRPr kumimoji="1" lang="en-US" altLang="zh-CN" sz="2400">
                <a:latin typeface="Times New Roman" pitchFamily="18" charset="0"/>
              </a:endParaRPr>
            </a:p>
          </p:txBody>
        </p:sp>
        <p:sp>
          <p:nvSpPr>
            <p:cNvPr id="280604" name="Text Box 28"/>
            <p:cNvSpPr txBox="1">
              <a:spLocks noChangeArrowheads="1"/>
            </p:cNvSpPr>
            <p:nvPr/>
          </p:nvSpPr>
          <p:spPr bwMode="auto">
            <a:xfrm>
              <a:off x="1200"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2</a:t>
              </a:r>
              <a:endParaRPr kumimoji="1" lang="en-US" altLang="zh-CN" sz="2400">
                <a:latin typeface="Times New Roman" pitchFamily="18" charset="0"/>
              </a:endParaRPr>
            </a:p>
          </p:txBody>
        </p:sp>
        <p:sp>
          <p:nvSpPr>
            <p:cNvPr id="280605" name="Text Box 29"/>
            <p:cNvSpPr txBox="1">
              <a:spLocks noChangeArrowheads="1"/>
            </p:cNvSpPr>
            <p:nvPr/>
          </p:nvSpPr>
          <p:spPr bwMode="auto">
            <a:xfrm>
              <a:off x="3356"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2</a:t>
              </a:r>
              <a:endParaRPr kumimoji="1" lang="en-US" altLang="zh-CN" sz="2400">
                <a:latin typeface="Times New Roman" pitchFamily="18" charset="0"/>
              </a:endParaRPr>
            </a:p>
          </p:txBody>
        </p:sp>
        <p:sp>
          <p:nvSpPr>
            <p:cNvPr id="280606" name="Text Box 30"/>
            <p:cNvSpPr txBox="1">
              <a:spLocks noChangeArrowheads="1"/>
            </p:cNvSpPr>
            <p:nvPr/>
          </p:nvSpPr>
          <p:spPr bwMode="auto">
            <a:xfrm>
              <a:off x="2012"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3</a:t>
              </a:r>
              <a:endParaRPr kumimoji="1" lang="en-US" altLang="zh-CN" sz="2400">
                <a:latin typeface="Times New Roman" pitchFamily="18" charset="0"/>
              </a:endParaRPr>
            </a:p>
          </p:txBody>
        </p:sp>
        <p:sp>
          <p:nvSpPr>
            <p:cNvPr id="280607" name="Text Box 31"/>
            <p:cNvSpPr txBox="1">
              <a:spLocks noChangeArrowheads="1"/>
            </p:cNvSpPr>
            <p:nvPr/>
          </p:nvSpPr>
          <p:spPr bwMode="auto">
            <a:xfrm>
              <a:off x="4124"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3</a:t>
              </a:r>
              <a:endParaRPr kumimoji="1" lang="en-US" altLang="zh-CN" sz="2400">
                <a:latin typeface="Times New Roman" pitchFamily="18" charset="0"/>
              </a:endParaRPr>
            </a:p>
          </p:txBody>
        </p:sp>
        <p:sp>
          <p:nvSpPr>
            <p:cNvPr id="280608" name="Text Box 32"/>
            <p:cNvSpPr txBox="1">
              <a:spLocks noChangeArrowheads="1"/>
            </p:cNvSpPr>
            <p:nvPr/>
          </p:nvSpPr>
          <p:spPr bwMode="auto">
            <a:xfrm>
              <a:off x="8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4</a:t>
              </a:r>
              <a:endParaRPr kumimoji="1" lang="en-US" altLang="zh-CN" sz="2400">
                <a:latin typeface="Times New Roman" pitchFamily="18" charset="0"/>
              </a:endParaRPr>
            </a:p>
          </p:txBody>
        </p:sp>
        <p:sp>
          <p:nvSpPr>
            <p:cNvPr id="280609" name="Text Box 33"/>
            <p:cNvSpPr txBox="1">
              <a:spLocks noChangeArrowheads="1"/>
            </p:cNvSpPr>
            <p:nvPr/>
          </p:nvSpPr>
          <p:spPr bwMode="auto">
            <a:xfrm>
              <a:off x="379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4</a:t>
              </a:r>
              <a:endParaRPr kumimoji="1" lang="en-US" altLang="zh-CN" sz="2400">
                <a:latin typeface="Times New Roman" pitchFamily="18" charset="0"/>
              </a:endParaRPr>
            </a:p>
          </p:txBody>
        </p:sp>
        <p:sp>
          <p:nvSpPr>
            <p:cNvPr id="280610" name="Text Box 34"/>
            <p:cNvSpPr txBox="1">
              <a:spLocks noChangeArrowheads="1"/>
            </p:cNvSpPr>
            <p:nvPr/>
          </p:nvSpPr>
          <p:spPr bwMode="auto">
            <a:xfrm>
              <a:off x="1344"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5</a:t>
              </a:r>
              <a:endParaRPr kumimoji="1" lang="en-US" altLang="zh-CN" sz="2400">
                <a:latin typeface="Times New Roman" pitchFamily="18" charset="0"/>
              </a:endParaRPr>
            </a:p>
          </p:txBody>
        </p:sp>
        <p:sp>
          <p:nvSpPr>
            <p:cNvPr id="280611" name="Text Box 35"/>
            <p:cNvSpPr txBox="1">
              <a:spLocks noChangeArrowheads="1"/>
            </p:cNvSpPr>
            <p:nvPr/>
          </p:nvSpPr>
          <p:spPr bwMode="auto">
            <a:xfrm>
              <a:off x="44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5</a:t>
              </a:r>
              <a:endParaRPr kumimoji="1" lang="en-US" altLang="zh-CN" sz="2400">
                <a:latin typeface="Times New Roman" pitchFamily="18" charset="0"/>
              </a:endParaRPr>
            </a:p>
          </p:txBody>
        </p:sp>
        <p:sp>
          <p:nvSpPr>
            <p:cNvPr id="280612" name="Text Box 36"/>
            <p:cNvSpPr txBox="1">
              <a:spLocks noChangeArrowheads="1"/>
            </p:cNvSpPr>
            <p:nvPr/>
          </p:nvSpPr>
          <p:spPr bwMode="auto">
            <a:xfrm>
              <a:off x="177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6</a:t>
              </a:r>
              <a:endParaRPr kumimoji="1" lang="en-US" altLang="zh-CN" sz="2400">
                <a:latin typeface="Times New Roman" pitchFamily="18" charset="0"/>
              </a:endParaRPr>
            </a:p>
          </p:txBody>
        </p:sp>
        <p:sp>
          <p:nvSpPr>
            <p:cNvPr id="280613" name="Text Box 37"/>
            <p:cNvSpPr txBox="1">
              <a:spLocks noChangeArrowheads="1"/>
            </p:cNvSpPr>
            <p:nvPr/>
          </p:nvSpPr>
          <p:spPr bwMode="auto">
            <a:xfrm>
              <a:off x="4176"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6</a:t>
              </a:r>
              <a:endParaRPr kumimoji="1" lang="en-US" altLang="zh-CN" sz="2400">
                <a:latin typeface="Times New Roman" pitchFamily="18" charset="0"/>
              </a:endParaRPr>
            </a:p>
          </p:txBody>
        </p:sp>
        <p:sp>
          <p:nvSpPr>
            <p:cNvPr id="280614" name="Text Box 38"/>
            <p:cNvSpPr txBox="1">
              <a:spLocks noChangeArrowheads="1"/>
            </p:cNvSpPr>
            <p:nvPr/>
          </p:nvSpPr>
          <p:spPr bwMode="auto">
            <a:xfrm>
              <a:off x="2348"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7</a:t>
              </a:r>
              <a:endParaRPr kumimoji="1" lang="en-US" altLang="zh-CN" sz="2400">
                <a:latin typeface="Times New Roman" pitchFamily="18" charset="0"/>
              </a:endParaRPr>
            </a:p>
          </p:txBody>
        </p:sp>
        <p:sp>
          <p:nvSpPr>
            <p:cNvPr id="280615" name="Text Box 39"/>
            <p:cNvSpPr txBox="1">
              <a:spLocks noChangeArrowheads="1"/>
            </p:cNvSpPr>
            <p:nvPr/>
          </p:nvSpPr>
          <p:spPr bwMode="auto">
            <a:xfrm>
              <a:off x="4844"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7</a:t>
              </a:r>
              <a:endParaRPr kumimoji="1" lang="en-US" altLang="zh-CN" sz="2400">
                <a:latin typeface="Times New Roman" pitchFamily="18" charset="0"/>
              </a:endParaRPr>
            </a:p>
          </p:txBody>
        </p:sp>
        <p:sp>
          <p:nvSpPr>
            <p:cNvPr id="280616" name="Text Box 40"/>
            <p:cNvSpPr txBox="1">
              <a:spLocks noChangeArrowheads="1"/>
            </p:cNvSpPr>
            <p:nvPr/>
          </p:nvSpPr>
          <p:spPr bwMode="auto">
            <a:xfrm>
              <a:off x="524" y="1809"/>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8</a:t>
              </a:r>
              <a:endParaRPr kumimoji="1" lang="en-US" altLang="zh-CN" sz="2400">
                <a:latin typeface="Times New Roman" pitchFamily="18" charset="0"/>
              </a:endParaRPr>
            </a:p>
          </p:txBody>
        </p:sp>
        <p:sp>
          <p:nvSpPr>
            <p:cNvPr id="280617" name="Text Box 41"/>
            <p:cNvSpPr txBox="1">
              <a:spLocks noChangeArrowheads="1"/>
            </p:cNvSpPr>
            <p:nvPr/>
          </p:nvSpPr>
          <p:spPr bwMode="auto">
            <a:xfrm>
              <a:off x="3980" y="227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8</a:t>
              </a:r>
              <a:endParaRPr kumimoji="1" lang="en-US" altLang="zh-CN" sz="2400">
                <a:latin typeface="Times New Roman" pitchFamily="18" charset="0"/>
              </a:endParaRPr>
            </a:p>
          </p:txBody>
        </p:sp>
      </p:grpSp>
      <p:sp>
        <p:nvSpPr>
          <p:cNvPr id="280618" name="Text Box 42"/>
          <p:cNvSpPr txBox="1">
            <a:spLocks noChangeArrowheads="1"/>
          </p:cNvSpPr>
          <p:nvPr/>
        </p:nvSpPr>
        <p:spPr bwMode="auto">
          <a:xfrm>
            <a:off x="1117600" y="3657600"/>
            <a:ext cx="334645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000" b="1">
                <a:solidFill>
                  <a:schemeClr val="tx2"/>
                </a:solidFill>
                <a:latin typeface="Times New Roman" pitchFamily="18" charset="0"/>
                <a:ea typeface="仿宋_GB2312" pitchFamily="49" charset="-122"/>
              </a:rPr>
              <a:t>IPL = 0+1+1+2 = 4</a:t>
            </a:r>
          </a:p>
          <a:p>
            <a:r>
              <a:rPr kumimoji="1" lang="en-US" altLang="zh-CN" sz="3000" b="1">
                <a:solidFill>
                  <a:schemeClr val="tx2"/>
                </a:solidFill>
                <a:latin typeface="Times New Roman" pitchFamily="18" charset="0"/>
                <a:ea typeface="仿宋_GB2312" pitchFamily="49" charset="-122"/>
              </a:rPr>
              <a:t>EPL = 2+2+2+3 = 9</a:t>
            </a:r>
          </a:p>
          <a:p>
            <a:r>
              <a:rPr kumimoji="1" lang="en-US" altLang="zh-CN" sz="3000" b="1">
                <a:solidFill>
                  <a:schemeClr val="tx2"/>
                </a:solidFill>
                <a:latin typeface="Times New Roman" pitchFamily="18" charset="0"/>
                <a:ea typeface="仿宋_GB2312" pitchFamily="49" charset="-122"/>
              </a:rPr>
              <a:t>PL = 13</a:t>
            </a:r>
          </a:p>
        </p:txBody>
      </p:sp>
      <p:sp>
        <p:nvSpPr>
          <p:cNvPr id="280619" name="Text Box 43"/>
          <p:cNvSpPr txBox="1">
            <a:spLocks noChangeArrowheads="1"/>
          </p:cNvSpPr>
          <p:nvPr/>
        </p:nvSpPr>
        <p:spPr bwMode="auto">
          <a:xfrm>
            <a:off x="4787900" y="4329113"/>
            <a:ext cx="3759200"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90000"/>
              </a:lnSpc>
            </a:pPr>
            <a:r>
              <a:rPr kumimoji="1" lang="en-US" altLang="zh-CN" sz="3200" b="1">
                <a:solidFill>
                  <a:schemeClr val="tx2"/>
                </a:solidFill>
                <a:latin typeface="Times New Roman" pitchFamily="18" charset="0"/>
                <a:ea typeface="仿宋_GB2312" pitchFamily="49" charset="-122"/>
              </a:rPr>
              <a:t>IPL = 0+1+2+3 = 6</a:t>
            </a:r>
          </a:p>
          <a:p>
            <a:pPr>
              <a:lnSpc>
                <a:spcPct val="90000"/>
              </a:lnSpc>
            </a:pPr>
            <a:r>
              <a:rPr kumimoji="1" lang="en-US" altLang="zh-CN" sz="3200" b="1">
                <a:solidFill>
                  <a:schemeClr val="tx2"/>
                </a:solidFill>
                <a:latin typeface="Times New Roman" pitchFamily="18" charset="0"/>
                <a:ea typeface="仿宋_GB2312" pitchFamily="49" charset="-122"/>
              </a:rPr>
              <a:t>EPL = 1+2+3+4 = 10</a:t>
            </a:r>
          </a:p>
          <a:p>
            <a:pPr>
              <a:lnSpc>
                <a:spcPct val="90000"/>
              </a:lnSpc>
            </a:pPr>
            <a:r>
              <a:rPr lang="en-US" altLang="zh-CN" sz="3200" b="1">
                <a:solidFill>
                  <a:schemeClr val="tx2"/>
                </a:solidFill>
                <a:latin typeface="Times New Roman" pitchFamily="18" charset="0"/>
                <a:ea typeface="仿宋_GB2312" pitchFamily="49" charset="-122"/>
              </a:rPr>
              <a:t>PL = 16</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type="body" sz="half" idx="1"/>
          </p:nvPr>
        </p:nvSpPr>
        <p:spPr>
          <a:xfrm>
            <a:off x="611188" y="836613"/>
            <a:ext cx="7956550" cy="5545137"/>
          </a:xfrm>
        </p:spPr>
        <p:txBody>
          <a:bodyPr/>
          <a:lstStyle/>
          <a:p>
            <a:pPr>
              <a:lnSpc>
                <a:spcPct val="105000"/>
              </a:lnSpc>
              <a:spcBef>
                <a:spcPct val="15000"/>
              </a:spcBef>
              <a:buClr>
                <a:srgbClr val="800080"/>
              </a:buClr>
              <a:buSzPct val="50000"/>
            </a:pPr>
            <a:r>
              <a:rPr kumimoji="1" lang="en-US" altLang="zh-CN" sz="3000" b="1" i="1">
                <a:solidFill>
                  <a:srgbClr val="000099"/>
                </a:solidFill>
                <a:latin typeface="Times New Roman" pitchFamily="18" charset="0"/>
                <a:ea typeface="仿宋_GB2312" pitchFamily="49" charset="-122"/>
              </a:rPr>
              <a:t>n </a:t>
            </a:r>
            <a:r>
              <a:rPr kumimoji="1" lang="zh-CN" altLang="en-US" sz="3000" b="1">
                <a:solidFill>
                  <a:srgbClr val="000099"/>
                </a:solidFill>
                <a:latin typeface="Times New Roman" pitchFamily="18" charset="0"/>
                <a:ea typeface="仿宋_GB2312" pitchFamily="49" charset="-122"/>
              </a:rPr>
              <a:t>个结点的二叉树的路径长度不小于下述数列前 </a:t>
            </a:r>
            <a:r>
              <a:rPr kumimoji="1" lang="en-US" altLang="zh-CN" sz="3000" b="1" i="1">
                <a:solidFill>
                  <a:srgbClr val="000099"/>
                </a:solidFill>
                <a:latin typeface="Times New Roman" pitchFamily="18" charset="0"/>
                <a:ea typeface="仿宋_GB2312" pitchFamily="49" charset="-122"/>
              </a:rPr>
              <a:t>n </a:t>
            </a:r>
            <a:r>
              <a:rPr kumimoji="1" lang="zh-CN" altLang="en-US" sz="3000" b="1">
                <a:solidFill>
                  <a:srgbClr val="000099"/>
                </a:solidFill>
                <a:latin typeface="Times New Roman" pitchFamily="18" charset="0"/>
                <a:ea typeface="仿宋_GB2312" pitchFamily="49" charset="-122"/>
              </a:rPr>
              <a:t>项的和，即</a:t>
            </a:r>
          </a:p>
          <a:p>
            <a:pPr>
              <a:lnSpc>
                <a:spcPct val="105000"/>
              </a:lnSpc>
              <a:spcBef>
                <a:spcPct val="15000"/>
              </a:spcBef>
              <a:buClr>
                <a:srgbClr val="800080"/>
              </a:buClr>
              <a:buSzPct val="50000"/>
            </a:pPr>
            <a:endParaRPr kumimoji="1" lang="zh-CN" altLang="en-US" sz="3000" b="1">
              <a:solidFill>
                <a:srgbClr val="000099"/>
              </a:solidFill>
              <a:latin typeface="Times New Roman" pitchFamily="18" charset="0"/>
              <a:ea typeface="仿宋_GB2312" pitchFamily="49" charset="-122"/>
            </a:endParaRPr>
          </a:p>
          <a:p>
            <a:pPr>
              <a:lnSpc>
                <a:spcPct val="105000"/>
              </a:lnSpc>
              <a:spcBef>
                <a:spcPct val="15000"/>
              </a:spcBef>
              <a:buClr>
                <a:srgbClr val="800080"/>
              </a:buClr>
              <a:buSzPct val="50000"/>
            </a:pPr>
            <a:endParaRPr kumimoji="1" lang="zh-CN" altLang="en-US" sz="3000" b="1">
              <a:solidFill>
                <a:srgbClr val="000099"/>
              </a:solidFill>
              <a:latin typeface="Times New Roman" pitchFamily="18" charset="0"/>
              <a:ea typeface="仿宋_GB2312" pitchFamily="49" charset="-122"/>
            </a:endParaRPr>
          </a:p>
          <a:p>
            <a:pPr>
              <a:lnSpc>
                <a:spcPct val="105000"/>
              </a:lnSpc>
              <a:spcBef>
                <a:spcPct val="15000"/>
              </a:spcBef>
              <a:buClr>
                <a:srgbClr val="800080"/>
              </a:buClr>
              <a:buSzPct val="50000"/>
            </a:pPr>
            <a:endParaRPr kumimoji="1" lang="zh-CN" altLang="en-US" sz="3000" b="1">
              <a:solidFill>
                <a:srgbClr val="000099"/>
              </a:solidFill>
              <a:latin typeface="Times New Roman" pitchFamily="18" charset="0"/>
              <a:ea typeface="仿宋_GB2312" pitchFamily="49" charset="-122"/>
            </a:endParaRPr>
          </a:p>
          <a:p>
            <a:pPr>
              <a:lnSpc>
                <a:spcPct val="105000"/>
              </a:lnSpc>
              <a:spcBef>
                <a:spcPct val="15000"/>
              </a:spcBef>
              <a:buClr>
                <a:srgbClr val="800080"/>
              </a:buClr>
              <a:buSzPct val="50000"/>
            </a:pPr>
            <a:r>
              <a:rPr kumimoji="1" lang="zh-CN" altLang="en-US" sz="3000" b="1">
                <a:ea typeface="仿宋_GB2312" pitchFamily="49" charset="-122"/>
              </a:rPr>
              <a:t>其路径长度最小者为</a:t>
            </a:r>
          </a:p>
          <a:p>
            <a:pPr>
              <a:lnSpc>
                <a:spcPct val="105000"/>
              </a:lnSpc>
              <a:spcBef>
                <a:spcPct val="15000"/>
              </a:spcBef>
              <a:buClr>
                <a:srgbClr val="800080"/>
              </a:buClr>
              <a:buSzPct val="50000"/>
            </a:pPr>
            <a:endParaRPr kumimoji="1" lang="zh-CN" altLang="en-US" sz="3000" b="1">
              <a:ea typeface="仿宋_GB2312" pitchFamily="49" charset="-122"/>
            </a:endParaRPr>
          </a:p>
          <a:p>
            <a:pPr>
              <a:lnSpc>
                <a:spcPct val="105000"/>
              </a:lnSpc>
              <a:spcBef>
                <a:spcPct val="15000"/>
              </a:spcBef>
              <a:buClr>
                <a:srgbClr val="800080"/>
              </a:buClr>
              <a:buSzPct val="50000"/>
            </a:pPr>
            <a:endParaRPr kumimoji="1" lang="zh-CN" altLang="en-US" sz="3000" b="1">
              <a:ea typeface="仿宋_GB2312" pitchFamily="49" charset="-122"/>
            </a:endParaRPr>
          </a:p>
          <a:p>
            <a:pPr>
              <a:lnSpc>
                <a:spcPct val="105000"/>
              </a:lnSpc>
              <a:spcBef>
                <a:spcPct val="15000"/>
              </a:spcBef>
              <a:buClr>
                <a:srgbClr val="800080"/>
              </a:buClr>
              <a:buSzPct val="50000"/>
            </a:pPr>
            <a:r>
              <a:rPr kumimoji="1" lang="zh-CN" altLang="en-US" sz="3000" b="1">
                <a:ea typeface="仿宋_GB2312" pitchFamily="49" charset="-122"/>
              </a:rPr>
              <a:t>完全二叉树或理想平衡树满足这个要求。</a:t>
            </a:r>
          </a:p>
        </p:txBody>
      </p:sp>
      <p:graphicFrame>
        <p:nvGraphicFramePr>
          <p:cNvPr id="430086" name="Object 6"/>
          <p:cNvGraphicFramePr>
            <a:graphicFrameLocks noGrp="1" noChangeAspect="1"/>
          </p:cNvGraphicFramePr>
          <p:nvPr>
            <p:ph sz="half" idx="2"/>
          </p:nvPr>
        </p:nvGraphicFramePr>
        <p:xfrm>
          <a:off x="2268538" y="4056063"/>
          <a:ext cx="2573337" cy="1122362"/>
        </p:xfrm>
        <a:graphic>
          <a:graphicData uri="http://schemas.openxmlformats.org/presentationml/2006/ole">
            <mc:AlternateContent xmlns:mc="http://schemas.openxmlformats.org/markup-compatibility/2006">
              <mc:Choice xmlns:v="urn:schemas-microsoft-com:vml" Requires="v">
                <p:oleObj spid="_x0000_s430341" name="公式" r:id="rId3" imgW="990360" imgH="431640" progId="Equation.3">
                  <p:embed/>
                </p:oleObj>
              </mc:Choice>
              <mc:Fallback>
                <p:oleObj name="公式" r:id="rId3" imgW="99036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056063"/>
                        <a:ext cx="2573337"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5"/>
          <p:cNvSpPr>
            <a:spLocks noGrp="1"/>
          </p:cNvSpPr>
          <p:nvPr>
            <p:ph type="sldNum" sz="quarter" idx="11"/>
          </p:nvPr>
        </p:nvSpPr>
        <p:spPr/>
        <p:txBody>
          <a:bodyPr/>
          <a:lstStyle/>
          <a:p>
            <a:fld id="{0933B61D-6CD3-4734-881E-D96DC6B202D9}" type="slidenum">
              <a:rPr lang="en-US" altLang="zh-CN"/>
              <a:pPr/>
              <a:t>77</a:t>
            </a:fld>
            <a:endParaRPr lang="en-US" altLang="zh-CN"/>
          </a:p>
        </p:txBody>
      </p:sp>
      <p:graphicFrame>
        <p:nvGraphicFramePr>
          <p:cNvPr id="430084" name="Object 4"/>
          <p:cNvGraphicFramePr>
            <a:graphicFrameLocks noChangeAspect="1"/>
          </p:cNvGraphicFramePr>
          <p:nvPr/>
        </p:nvGraphicFramePr>
        <p:xfrm>
          <a:off x="1931988" y="1773238"/>
          <a:ext cx="2711450" cy="1079500"/>
        </p:xfrm>
        <a:graphic>
          <a:graphicData uri="http://schemas.openxmlformats.org/presentationml/2006/ole">
            <mc:AlternateContent xmlns:mc="http://schemas.openxmlformats.org/markup-compatibility/2006">
              <mc:Choice xmlns:v="urn:schemas-microsoft-com:vml" Requires="v">
                <p:oleObj spid="_x0000_s430342" name="公式" r:id="rId5" imgW="990360" imgH="431640" progId="Equation.3">
                  <p:embed/>
                </p:oleObj>
              </mc:Choice>
              <mc:Fallback>
                <p:oleObj name="公式" r:id="rId5" imgW="99036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1773238"/>
                        <a:ext cx="27114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085" name="Object 5"/>
          <p:cNvGraphicFramePr>
            <a:graphicFrameLocks noChangeAspect="1"/>
          </p:cNvGraphicFramePr>
          <p:nvPr/>
        </p:nvGraphicFramePr>
        <p:xfrm>
          <a:off x="2016125" y="2859088"/>
          <a:ext cx="5508625" cy="498475"/>
        </p:xfrm>
        <a:graphic>
          <a:graphicData uri="http://schemas.openxmlformats.org/presentationml/2006/ole">
            <mc:AlternateContent xmlns:mc="http://schemas.openxmlformats.org/markup-compatibility/2006">
              <mc:Choice xmlns:v="urn:schemas-microsoft-com:vml" Requires="v">
                <p:oleObj spid="_x0000_s430343" name="公式" r:id="rId7" imgW="2120760" imgH="177480" progId="Equation.3">
                  <p:embed/>
                </p:oleObj>
              </mc:Choice>
              <mc:Fallback>
                <p:oleObj name="公式" r:id="rId7" imgW="2120760" imgH="177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125" y="2859088"/>
                        <a:ext cx="55086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11" name="Rectangle 11"/>
          <p:cNvSpPr>
            <a:spLocks noGrp="1" noChangeArrowheads="1"/>
          </p:cNvSpPr>
          <p:nvPr>
            <p:ph type="title"/>
          </p:nvPr>
        </p:nvSpPr>
        <p:spPr>
          <a:xfrm>
            <a:off x="395288" y="509588"/>
            <a:ext cx="8229600" cy="1371600"/>
          </a:xfrm>
        </p:spPr>
        <p:txBody>
          <a:bodyPr/>
          <a:lstStyle/>
          <a:p>
            <a:pPr algn="ctr"/>
            <a:r>
              <a:rPr kumimoji="1" lang="zh-CN" altLang="en-US" sz="4000" b="1">
                <a:solidFill>
                  <a:schemeClr val="tx2"/>
                </a:solidFill>
                <a:latin typeface="华文新魏" pitchFamily="2" charset="-122"/>
                <a:ea typeface="华文新魏" pitchFamily="2" charset="-122"/>
              </a:rPr>
              <a:t>带权路径长度 </a:t>
            </a:r>
            <a:br>
              <a:rPr kumimoji="1" lang="zh-CN" altLang="en-US" sz="4000" b="1">
                <a:solidFill>
                  <a:schemeClr val="tx2"/>
                </a:solidFill>
                <a:latin typeface="华文新魏" pitchFamily="2" charset="-122"/>
                <a:ea typeface="华文新魏" pitchFamily="2" charset="-122"/>
              </a:rPr>
            </a:br>
            <a:r>
              <a:rPr kumimoji="1" lang="zh-CN" altLang="en-GB" sz="4000" b="1">
                <a:solidFill>
                  <a:schemeClr val="tx2"/>
                </a:solidFill>
                <a:latin typeface="华文新魏" pitchFamily="2" charset="-122"/>
                <a:ea typeface="华文新魏" pitchFamily="2" charset="-122"/>
              </a:rPr>
              <a:t>(</a:t>
            </a:r>
            <a:r>
              <a:rPr kumimoji="1" lang="en-GB" altLang="zh-CN" sz="4000" b="1">
                <a:solidFill>
                  <a:schemeClr val="tx2"/>
                </a:solidFill>
                <a:latin typeface="华文新魏" pitchFamily="2" charset="-122"/>
                <a:ea typeface="华文新魏" pitchFamily="2" charset="-122"/>
              </a:rPr>
              <a:t>Weighted Path Length, WPL)</a:t>
            </a:r>
            <a:endParaRPr kumimoji="1" lang="en-US" altLang="zh-CN" sz="4000" b="1">
              <a:solidFill>
                <a:schemeClr val="tx2"/>
              </a:solidFill>
              <a:latin typeface="华文新魏" pitchFamily="2" charset="-122"/>
              <a:ea typeface="华文新魏" pitchFamily="2" charset="-122"/>
            </a:endParaRPr>
          </a:p>
        </p:txBody>
      </p:sp>
      <p:sp>
        <p:nvSpPr>
          <p:cNvPr id="281612" name="Rectangle 12"/>
          <p:cNvSpPr>
            <a:spLocks noGrp="1" noChangeArrowheads="1"/>
          </p:cNvSpPr>
          <p:nvPr>
            <p:ph idx="1"/>
          </p:nvPr>
        </p:nvSpPr>
        <p:spPr>
          <a:xfrm>
            <a:off x="611188" y="1916113"/>
            <a:ext cx="7942262" cy="453390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在很多应用问题中为树的叶结点赋予一个权值，用于表示出现频度、概率值等。因此，在问题处理中把叶结点定义得不同于非叶结点，把叶结点看成“</a:t>
            </a:r>
            <a:r>
              <a:rPr lang="zh-CN" altLang="en-US" sz="3000" b="1">
                <a:solidFill>
                  <a:schemeClr val="tx2"/>
                </a:solidFill>
                <a:latin typeface="Times New Roman" pitchFamily="18" charset="0"/>
                <a:ea typeface="仿宋_GB2312" pitchFamily="49" charset="-122"/>
              </a:rPr>
              <a:t>外结点</a:t>
            </a:r>
            <a:r>
              <a:rPr lang="zh-CN" altLang="en-US" sz="3000" b="1">
                <a:latin typeface="Times New Roman" pitchFamily="18" charset="0"/>
                <a:ea typeface="仿宋_GB2312" pitchFamily="49" charset="-122"/>
              </a:rPr>
              <a:t>”，非叶结点看成“</a:t>
            </a:r>
            <a:r>
              <a:rPr lang="zh-CN" altLang="en-US" sz="3000" b="1">
                <a:solidFill>
                  <a:schemeClr val="tx2"/>
                </a:solidFill>
                <a:latin typeface="Times New Roman" pitchFamily="18" charset="0"/>
                <a:ea typeface="仿宋_GB2312" pitchFamily="49" charset="-122"/>
              </a:rPr>
              <a:t>内结点</a:t>
            </a:r>
            <a:r>
              <a:rPr lang="zh-CN" altLang="en-US" sz="3000" b="1">
                <a:latin typeface="Times New Roman" pitchFamily="18" charset="0"/>
                <a:ea typeface="仿宋_GB2312" pitchFamily="49" charset="-122"/>
              </a:rPr>
              <a:t>”。这样的二叉树称为</a:t>
            </a:r>
            <a:r>
              <a:rPr lang="zh-CN" altLang="en-US" sz="3000" b="1">
                <a:solidFill>
                  <a:srgbClr val="006600"/>
                </a:solidFill>
                <a:latin typeface="Times New Roman" pitchFamily="18" charset="0"/>
                <a:ea typeface="仿宋_GB2312" pitchFamily="49" charset="-122"/>
              </a:rPr>
              <a:t>扩充二叉树</a:t>
            </a:r>
            <a:r>
              <a:rPr lang="zh-CN" altLang="en-US" sz="3000" b="1">
                <a:latin typeface="Times New Roman" pitchFamily="18" charset="0"/>
                <a:ea typeface="仿宋_GB2312" pitchFamily="49" charset="-122"/>
              </a:rPr>
              <a:t>。</a:t>
            </a:r>
          </a:p>
          <a:p>
            <a:pPr>
              <a:lnSpc>
                <a:spcPct val="105000"/>
              </a:lnSpc>
              <a:buClr>
                <a:srgbClr val="800080"/>
              </a:buClr>
              <a:buSzPct val="50000"/>
            </a:pPr>
            <a:r>
              <a:rPr lang="zh-CN" altLang="en-US" sz="3000" b="1">
                <a:latin typeface="Times New Roman" pitchFamily="18" charset="0"/>
                <a:ea typeface="仿宋_GB2312" pitchFamily="49" charset="-122"/>
              </a:rPr>
              <a:t>扩充二叉树中只有度为 </a:t>
            </a:r>
            <a:r>
              <a:rPr lang="en-US" altLang="zh-CN" sz="3000" b="1">
                <a:latin typeface="Times New Roman" pitchFamily="18" charset="0"/>
                <a:ea typeface="仿宋_GB2312" pitchFamily="49" charset="-122"/>
              </a:rPr>
              <a:t>2 </a:t>
            </a:r>
            <a:r>
              <a:rPr lang="zh-CN" altLang="en-US" sz="3000" b="1">
                <a:latin typeface="Times New Roman" pitchFamily="18" charset="0"/>
                <a:ea typeface="仿宋_GB2312" pitchFamily="49" charset="-122"/>
              </a:rPr>
              <a:t>的内结点和度为 </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的外结点。根据二叉树的性质，有 </a:t>
            </a:r>
            <a:r>
              <a:rPr lang="en-US" altLang="zh-CN" sz="3000" b="1" i="1">
                <a:latin typeface="Times New Roman" pitchFamily="18" charset="0"/>
                <a:ea typeface="仿宋_GB2312" pitchFamily="49" charset="-122"/>
              </a:rPr>
              <a:t>n</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个外结点就有 </a:t>
            </a:r>
            <a:r>
              <a:rPr lang="en-US" altLang="zh-CN" sz="3000" b="1" i="1">
                <a:latin typeface="Times New Roman" pitchFamily="18" charset="0"/>
                <a:ea typeface="仿宋_GB2312" pitchFamily="49" charset="-122"/>
              </a:rPr>
              <a:t>n</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 </a:t>
            </a:r>
            <a:r>
              <a:rPr lang="zh-CN" altLang="en-US" sz="3000" b="1">
                <a:latin typeface="Times New Roman" pitchFamily="18" charset="0"/>
                <a:ea typeface="仿宋_GB2312" pitchFamily="49" charset="-122"/>
              </a:rPr>
              <a:t>个内结点，总结点数为</a:t>
            </a:r>
            <a:r>
              <a:rPr lang="en-US" altLang="zh-CN" sz="3000" b="1">
                <a:latin typeface="Times New Roman" pitchFamily="18" charset="0"/>
                <a:ea typeface="仿宋_GB2312" pitchFamily="49" charset="-122"/>
              </a:rPr>
              <a:t>2</a:t>
            </a:r>
            <a:r>
              <a:rPr lang="en-US" altLang="zh-CN" sz="3000" b="1" i="1">
                <a:latin typeface="Times New Roman" pitchFamily="18" charset="0"/>
                <a:ea typeface="仿宋_GB2312" pitchFamily="49" charset="-122"/>
              </a:rPr>
              <a:t>n</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a:t>
            </a:r>
          </a:p>
        </p:txBody>
      </p:sp>
      <p:sp>
        <p:nvSpPr>
          <p:cNvPr id="8" name="灯片编号占位符 4"/>
          <p:cNvSpPr>
            <a:spLocks noGrp="1"/>
          </p:cNvSpPr>
          <p:nvPr>
            <p:ph type="sldNum" sz="quarter" idx="12"/>
          </p:nvPr>
        </p:nvSpPr>
        <p:spPr/>
        <p:txBody>
          <a:bodyPr/>
          <a:lstStyle/>
          <a:p>
            <a:fld id="{D29790A3-65EA-41C7-8319-D414A188AE9A}" type="slidenum">
              <a:rPr lang="en-US" altLang="zh-CN"/>
              <a:pPr/>
              <a:t>78</a:t>
            </a:fld>
            <a:endParaRPr lang="en-US" altLang="zh-CN"/>
          </a:p>
        </p:txBody>
      </p:sp>
      <p:graphicFrame>
        <p:nvGraphicFramePr>
          <p:cNvPr id="281602"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281865"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07" name="Object 7"/>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281866" name="公式" r:id="rId5" imgW="114120" imgH="215640" progId="Equation.3">
                  <p:embed/>
                </p:oleObj>
              </mc:Choice>
              <mc:Fallback>
                <p:oleObj name="公式" r:id="rId5" imgW="11412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08" name="Object 8"/>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281867" name="公式" r:id="rId6" imgW="114120" imgH="215640" progId="Equation.3">
                  <p:embed/>
                </p:oleObj>
              </mc:Choice>
              <mc:Fallback>
                <p:oleObj name="公式" r:id="rId6" imgW="114120" imgH="2156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60" name="Rectangle 8"/>
          <p:cNvSpPr>
            <a:spLocks noGrp="1" noChangeArrowheads="1"/>
          </p:cNvSpPr>
          <p:nvPr>
            <p:ph idx="1"/>
          </p:nvPr>
        </p:nvSpPr>
        <p:spPr>
          <a:xfrm>
            <a:off x="625475" y="836613"/>
            <a:ext cx="7942263" cy="4860925"/>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若一棵扩充二叉树有 </a:t>
            </a:r>
            <a:r>
              <a:rPr lang="en-US" altLang="zh-CN" sz="3000" b="1" i="1">
                <a:latin typeface="Times New Roman" pitchFamily="18" charset="0"/>
                <a:ea typeface="仿宋_GB2312" pitchFamily="49" charset="-122"/>
              </a:rPr>
              <a:t>n </a:t>
            </a:r>
            <a:r>
              <a:rPr lang="zh-CN" altLang="en-US" sz="3000" b="1">
                <a:latin typeface="Times New Roman" pitchFamily="18" charset="0"/>
                <a:ea typeface="仿宋_GB2312" pitchFamily="49" charset="-122"/>
              </a:rPr>
              <a:t>个外结点，第 </a:t>
            </a:r>
            <a:r>
              <a:rPr lang="en-US" altLang="zh-CN" sz="3000" b="1" i="1">
                <a:latin typeface="Times New Roman" pitchFamily="18" charset="0"/>
                <a:ea typeface="仿宋_GB2312" pitchFamily="49" charset="-122"/>
              </a:rPr>
              <a:t>i </a:t>
            </a:r>
            <a:r>
              <a:rPr lang="zh-CN" altLang="en-US" sz="3000" b="1">
                <a:latin typeface="Times New Roman" pitchFamily="18" charset="0"/>
                <a:ea typeface="仿宋_GB2312" pitchFamily="49" charset="-122"/>
              </a:rPr>
              <a:t>个外结点的权值为</a:t>
            </a:r>
            <a:r>
              <a:rPr lang="en-US" altLang="zh-CN" sz="3000" b="1" i="1">
                <a:solidFill>
                  <a:schemeClr val="tx2"/>
                </a:solidFill>
                <a:latin typeface="Times New Roman" pitchFamily="18" charset="0"/>
                <a:ea typeface="仿宋_GB2312" pitchFamily="49" charset="-122"/>
              </a:rPr>
              <a:t>w</a:t>
            </a:r>
            <a:r>
              <a:rPr lang="en-US" altLang="zh-CN" sz="3000" b="1" i="1" baseline="-25000">
                <a:solidFill>
                  <a:schemeClr val="tx2"/>
                </a:solidFill>
                <a:latin typeface="Times New Roman" pitchFamily="18" charset="0"/>
                <a:ea typeface="仿宋_GB2312" pitchFamily="49" charset="-122"/>
              </a:rPr>
              <a:t>i</a:t>
            </a:r>
            <a:r>
              <a:rPr lang="zh-CN" altLang="en-US" sz="3000" b="1">
                <a:latin typeface="Times New Roman" pitchFamily="18" charset="0"/>
                <a:ea typeface="仿宋_GB2312" pitchFamily="49" charset="-122"/>
              </a:rPr>
              <a:t>，它到根的路径长度为</a:t>
            </a:r>
            <a:r>
              <a:rPr lang="en-US" altLang="zh-CN" sz="3000" b="1" i="1">
                <a:solidFill>
                  <a:schemeClr val="tx2"/>
                </a:solidFill>
                <a:latin typeface="Times New Roman" pitchFamily="18" charset="0"/>
                <a:ea typeface="仿宋_GB2312" pitchFamily="49" charset="-122"/>
              </a:rPr>
              <a:t>l</a:t>
            </a:r>
            <a:r>
              <a:rPr lang="en-US" altLang="zh-CN" sz="3000" b="1" i="1" baseline="-25000">
                <a:solidFill>
                  <a:schemeClr val="tx2"/>
                </a:solidFill>
                <a:latin typeface="Times New Roman" pitchFamily="18" charset="0"/>
                <a:ea typeface="仿宋_GB2312" pitchFamily="49" charset="-122"/>
              </a:rPr>
              <a:t>i</a:t>
            </a:r>
            <a:r>
              <a:rPr lang="zh-CN" altLang="en-US" sz="3000" b="1">
                <a:latin typeface="Times New Roman" pitchFamily="18" charset="0"/>
                <a:ea typeface="仿宋_GB2312" pitchFamily="49" charset="-122"/>
              </a:rPr>
              <a:t>，则该外结点到根的带权路径长度为</a:t>
            </a:r>
            <a:r>
              <a:rPr lang="en-US" altLang="zh-CN" sz="3000" b="1" i="1">
                <a:solidFill>
                  <a:schemeClr val="tx2"/>
                </a:solidFill>
                <a:latin typeface="Times New Roman" pitchFamily="18" charset="0"/>
                <a:ea typeface="仿宋_GB2312" pitchFamily="49" charset="-122"/>
              </a:rPr>
              <a:t>w</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l</a:t>
            </a:r>
            <a:r>
              <a:rPr lang="en-US" altLang="zh-CN" sz="3000" b="1" i="1" baseline="-25000">
                <a:solidFill>
                  <a:schemeClr val="tx2"/>
                </a:solidFill>
                <a:latin typeface="Times New Roman" pitchFamily="18" charset="0"/>
                <a:ea typeface="仿宋_GB2312" pitchFamily="49" charset="-122"/>
              </a:rPr>
              <a:t>i</a:t>
            </a:r>
            <a:r>
              <a:rPr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kumimoji="1" lang="zh-CN" altLang="en-GB" sz="3000" b="1">
                <a:solidFill>
                  <a:srgbClr val="000099"/>
                </a:solidFill>
                <a:ea typeface="仿宋_GB2312" pitchFamily="49" charset="-122"/>
              </a:rPr>
              <a:t>扩充二叉树的带权路径长度定义为树的各外结点到根的带权路径长度之和。</a:t>
            </a:r>
          </a:p>
          <a:p>
            <a:pPr>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a:lnSpc>
                <a:spcPct val="105000"/>
              </a:lnSpc>
              <a:spcBef>
                <a:spcPct val="15000"/>
              </a:spcBef>
              <a:buClr>
                <a:srgbClr val="800080"/>
              </a:buClr>
              <a:buSzPct val="50000"/>
            </a:pPr>
            <a:r>
              <a:rPr kumimoji="1" lang="zh-CN" altLang="en-GB" sz="3000" b="1">
                <a:solidFill>
                  <a:srgbClr val="000099"/>
                </a:solidFill>
                <a:ea typeface="仿宋_GB2312" pitchFamily="49" charset="-122"/>
              </a:rPr>
              <a:t>对于同样一组权值，如果放在外结点上，组织方式不同，带权路径长度也不同。</a:t>
            </a:r>
            <a:endParaRPr lang="zh-CN" altLang="en-US" sz="3000" b="1">
              <a:latin typeface="Times New Roman" pitchFamily="18" charset="0"/>
              <a:ea typeface="仿宋_GB2312" pitchFamily="49" charset="-122"/>
            </a:endParaRPr>
          </a:p>
        </p:txBody>
      </p:sp>
      <p:sp>
        <p:nvSpPr>
          <p:cNvPr id="8" name="灯片编号占位符 4"/>
          <p:cNvSpPr>
            <a:spLocks noGrp="1"/>
          </p:cNvSpPr>
          <p:nvPr>
            <p:ph type="sldNum" sz="quarter" idx="12"/>
          </p:nvPr>
        </p:nvSpPr>
        <p:spPr/>
        <p:txBody>
          <a:bodyPr/>
          <a:lstStyle/>
          <a:p>
            <a:fld id="{C91F3811-74E7-4687-9B43-0428A7C9B518}" type="slidenum">
              <a:rPr lang="en-US" altLang="zh-CN"/>
              <a:pPr/>
              <a:t>79</a:t>
            </a:fld>
            <a:endParaRPr lang="en-US" altLang="zh-CN"/>
          </a:p>
        </p:txBody>
      </p:sp>
      <p:graphicFrame>
        <p:nvGraphicFramePr>
          <p:cNvPr id="433154"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433498"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156" name="Object 4"/>
          <p:cNvGraphicFramePr>
            <a:graphicFrameLocks noChangeAspect="1"/>
          </p:cNvGraphicFramePr>
          <p:nvPr/>
        </p:nvGraphicFramePr>
        <p:xfrm>
          <a:off x="2339975" y="3321050"/>
          <a:ext cx="2736850" cy="1116013"/>
        </p:xfrm>
        <a:graphic>
          <a:graphicData uri="http://schemas.openxmlformats.org/presentationml/2006/ole">
            <mc:AlternateContent xmlns:mc="http://schemas.openxmlformats.org/markup-compatibility/2006">
              <mc:Choice xmlns:v="urn:schemas-microsoft-com:vml" Requires="v">
                <p:oleObj spid="_x0000_s433499" name="公式" r:id="rId5" imgW="1054080" imgH="431640" progId="Equation.3">
                  <p:embed/>
                </p:oleObj>
              </mc:Choice>
              <mc:Fallback>
                <p:oleObj name="公式" r:id="rId5" imgW="105408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321050"/>
                        <a:ext cx="2736850"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157" name="Object 5"/>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433500" name="公式" r:id="rId7" imgW="114120" imgH="215640" progId="Equation.3">
                  <p:embed/>
                </p:oleObj>
              </mc:Choice>
              <mc:Fallback>
                <p:oleObj name="公式" r:id="rId7"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158" name="Object 6"/>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433501" name="公式" r:id="rId8" imgW="114120" imgH="215640" progId="Equation.3">
                  <p:embed/>
                </p:oleObj>
              </mc:Choice>
              <mc:Fallback>
                <p:oleObj name="公式" r:id="rId8" imgW="11412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a:xfrm>
            <a:off x="987149" y="2348879"/>
            <a:ext cx="3816539" cy="3508977"/>
          </a:xfrm>
        </p:spPr>
        <p:txBody>
          <a:bodyPr/>
          <a:lstStyle/>
          <a:p>
            <a:r>
              <a:rPr lang="zh-CN" altLang="en-US" dirty="0" smtClean="0"/>
              <a:t>求表达式的后缀式</a:t>
            </a:r>
            <a:endParaRPr lang="en-US" altLang="zh-CN" dirty="0" smtClean="0"/>
          </a:p>
          <a:p>
            <a:r>
              <a:rPr lang="en-US" altLang="zh-CN" dirty="0" err="1"/>
              <a:t>a+b</a:t>
            </a:r>
            <a:r>
              <a:rPr lang="en-US" altLang="zh-CN" dirty="0"/>
              <a:t>*(c-d/(</a:t>
            </a:r>
            <a:r>
              <a:rPr lang="en-US" altLang="zh-CN" dirty="0" err="1"/>
              <a:t>e+f</a:t>
            </a:r>
            <a:r>
              <a:rPr lang="en-US" altLang="zh-CN" dirty="0"/>
              <a:t>))*(g-h))</a:t>
            </a:r>
          </a:p>
          <a:p>
            <a:endParaRPr lang="en-US" altLang="zh-CN" dirty="0"/>
          </a:p>
          <a:p>
            <a:r>
              <a:rPr lang="zh-CN" altLang="en-US" dirty="0" smtClean="0"/>
              <a:t>与使用栈构造相比，</a:t>
            </a:r>
            <a:r>
              <a:rPr lang="zh-CN" altLang="en-US" dirty="0"/>
              <a:t>在使用树构造时，</a:t>
            </a:r>
            <a:r>
              <a:rPr lang="zh-CN" altLang="en-US" dirty="0" smtClean="0"/>
              <a:t>由于栈的</a:t>
            </a:r>
            <a:r>
              <a:rPr lang="en-US" altLang="zh-CN" dirty="0" smtClean="0"/>
              <a:t>LIFO</a:t>
            </a:r>
            <a:r>
              <a:rPr lang="zh-CN" altLang="en-US" dirty="0" smtClean="0"/>
              <a:t>的效果，同优先级情况下，从右向左进行构造树</a:t>
            </a:r>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8</a:t>
            </a:fld>
            <a:endParaRPr lang="en-US" altLang="zh-CN"/>
          </a:p>
        </p:txBody>
      </p:sp>
      <p:sp>
        <p:nvSpPr>
          <p:cNvPr id="5" name="椭圆 4"/>
          <p:cNvSpPr/>
          <p:nvPr/>
        </p:nvSpPr>
        <p:spPr>
          <a:xfrm>
            <a:off x="7452320" y="530120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f</a:t>
            </a:r>
            <a:endParaRPr lang="zh-CN" altLang="en-US" sz="2400" dirty="0"/>
          </a:p>
        </p:txBody>
      </p:sp>
      <p:sp>
        <p:nvSpPr>
          <p:cNvPr id="6" name="椭圆 5"/>
          <p:cNvSpPr/>
          <p:nvPr/>
        </p:nvSpPr>
        <p:spPr>
          <a:xfrm>
            <a:off x="6444208" y="530120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e</a:t>
            </a:r>
            <a:endParaRPr lang="zh-CN" altLang="en-US" sz="2400" dirty="0"/>
          </a:p>
        </p:txBody>
      </p:sp>
      <p:sp>
        <p:nvSpPr>
          <p:cNvPr id="7" name="椭圆 6"/>
          <p:cNvSpPr/>
          <p:nvPr/>
        </p:nvSpPr>
        <p:spPr>
          <a:xfrm>
            <a:off x="8172458" y="4035916"/>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sp>
        <p:nvSpPr>
          <p:cNvPr id="8" name="椭圆 7"/>
          <p:cNvSpPr/>
          <p:nvPr/>
        </p:nvSpPr>
        <p:spPr>
          <a:xfrm>
            <a:off x="7377310" y="4067820"/>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9" name="椭圆 8"/>
          <p:cNvSpPr/>
          <p:nvPr/>
        </p:nvSpPr>
        <p:spPr>
          <a:xfrm>
            <a:off x="7583823" y="324773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endParaRPr lang="zh-CN" altLang="en-US" sz="2400" dirty="0"/>
          </a:p>
        </p:txBody>
      </p:sp>
      <p:sp>
        <p:nvSpPr>
          <p:cNvPr id="10" name="椭圆 9"/>
          <p:cNvSpPr/>
          <p:nvPr/>
        </p:nvSpPr>
        <p:spPr>
          <a:xfrm>
            <a:off x="6943168" y="4554412"/>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t>
            </a:r>
            <a:endParaRPr lang="zh-CN" altLang="en-US" sz="2400" dirty="0"/>
          </a:p>
        </p:txBody>
      </p:sp>
      <p:cxnSp>
        <p:nvCxnSpPr>
          <p:cNvPr id="12" name="直接连接符 11"/>
          <p:cNvCxnSpPr/>
          <p:nvPr/>
        </p:nvCxnSpPr>
        <p:spPr>
          <a:xfrm flipH="1">
            <a:off x="7640355" y="3571745"/>
            <a:ext cx="89812" cy="52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93212" y="3576600"/>
            <a:ext cx="389073" cy="459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3"/>
            <a:endCxn id="6" idx="7"/>
          </p:cNvCxnSpPr>
          <p:nvPr/>
        </p:nvCxnSpPr>
        <p:spPr>
          <a:xfrm flipH="1">
            <a:off x="6870097" y="4923188"/>
            <a:ext cx="146142" cy="44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5"/>
            <a:endCxn id="5" idx="0"/>
          </p:cNvCxnSpPr>
          <p:nvPr/>
        </p:nvCxnSpPr>
        <p:spPr>
          <a:xfrm>
            <a:off x="7369057" y="4923188"/>
            <a:ext cx="332743" cy="3780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055135" y="4491140"/>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d</a:t>
            </a:r>
            <a:endParaRPr lang="zh-CN" altLang="en-US" sz="2400" dirty="0"/>
          </a:p>
        </p:txBody>
      </p:sp>
      <p:sp>
        <p:nvSpPr>
          <p:cNvPr id="25" name="椭圆 24"/>
          <p:cNvSpPr/>
          <p:nvPr/>
        </p:nvSpPr>
        <p:spPr>
          <a:xfrm>
            <a:off x="6480868" y="3744344"/>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endParaRPr lang="zh-CN" altLang="en-US" sz="2400" dirty="0"/>
          </a:p>
        </p:txBody>
      </p:sp>
      <p:cxnSp>
        <p:nvCxnSpPr>
          <p:cNvPr id="27" name="直接连接符 26"/>
          <p:cNvCxnSpPr>
            <a:stCxn id="25" idx="3"/>
            <a:endCxn id="22" idx="7"/>
          </p:cNvCxnSpPr>
          <p:nvPr/>
        </p:nvCxnSpPr>
        <p:spPr>
          <a:xfrm flipH="1">
            <a:off x="6481024" y="4113120"/>
            <a:ext cx="72915" cy="44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5" idx="5"/>
            <a:endCxn id="10" idx="1"/>
          </p:cNvCxnSpPr>
          <p:nvPr/>
        </p:nvCxnSpPr>
        <p:spPr>
          <a:xfrm>
            <a:off x="6906757" y="4113120"/>
            <a:ext cx="109482" cy="504564"/>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211560" y="3819892"/>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34" name="椭圆 33"/>
          <p:cNvSpPr/>
          <p:nvPr/>
        </p:nvSpPr>
        <p:spPr>
          <a:xfrm>
            <a:off x="5945248" y="3050262"/>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t>
            </a:r>
            <a:endParaRPr lang="zh-CN" altLang="en-US" sz="2400" dirty="0"/>
          </a:p>
        </p:txBody>
      </p:sp>
      <p:cxnSp>
        <p:nvCxnSpPr>
          <p:cNvPr id="36" name="直接连接符 35"/>
          <p:cNvCxnSpPr>
            <a:stCxn id="34" idx="3"/>
            <a:endCxn id="31" idx="7"/>
          </p:cNvCxnSpPr>
          <p:nvPr/>
        </p:nvCxnSpPr>
        <p:spPr>
          <a:xfrm flipH="1">
            <a:off x="5637449" y="3419038"/>
            <a:ext cx="380870" cy="464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5"/>
            <a:endCxn id="25" idx="1"/>
          </p:cNvCxnSpPr>
          <p:nvPr/>
        </p:nvCxnSpPr>
        <p:spPr>
          <a:xfrm>
            <a:off x="6371137" y="3419038"/>
            <a:ext cx="182802" cy="388578"/>
          </a:xfrm>
          <a:prstGeom prst="line">
            <a:avLst/>
          </a:prstGeom>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5419180" y="2245842"/>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b</a:t>
            </a:r>
            <a:endParaRPr lang="zh-CN" altLang="en-US" sz="2400" dirty="0"/>
          </a:p>
        </p:txBody>
      </p:sp>
      <p:sp>
        <p:nvSpPr>
          <p:cNvPr id="43" name="椭圆 42"/>
          <p:cNvSpPr/>
          <p:nvPr/>
        </p:nvSpPr>
        <p:spPr>
          <a:xfrm>
            <a:off x="6018319" y="1628057"/>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endParaRPr lang="zh-CN" altLang="en-US" sz="2400" dirty="0"/>
          </a:p>
        </p:txBody>
      </p:sp>
      <p:sp>
        <p:nvSpPr>
          <p:cNvPr id="44" name="椭圆 43"/>
          <p:cNvSpPr/>
          <p:nvPr/>
        </p:nvSpPr>
        <p:spPr>
          <a:xfrm>
            <a:off x="4649096" y="1565568"/>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sp>
        <p:nvSpPr>
          <p:cNvPr id="45" name="椭圆 44"/>
          <p:cNvSpPr/>
          <p:nvPr/>
        </p:nvSpPr>
        <p:spPr>
          <a:xfrm>
            <a:off x="5365901" y="860364"/>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t>
            </a:r>
            <a:endParaRPr lang="zh-CN" altLang="en-US" sz="2400" dirty="0"/>
          </a:p>
        </p:txBody>
      </p:sp>
      <p:sp>
        <p:nvSpPr>
          <p:cNvPr id="46" name="椭圆 45"/>
          <p:cNvSpPr/>
          <p:nvPr/>
        </p:nvSpPr>
        <p:spPr>
          <a:xfrm>
            <a:off x="6845126" y="2376559"/>
            <a:ext cx="4989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endParaRPr lang="zh-CN" altLang="en-US" sz="2400" dirty="0"/>
          </a:p>
        </p:txBody>
      </p:sp>
      <p:cxnSp>
        <p:nvCxnSpPr>
          <p:cNvPr id="48" name="直接连接符 47"/>
          <p:cNvCxnSpPr>
            <a:stCxn id="45" idx="3"/>
            <a:endCxn id="44" idx="7"/>
          </p:cNvCxnSpPr>
          <p:nvPr/>
        </p:nvCxnSpPr>
        <p:spPr>
          <a:xfrm flipH="1">
            <a:off x="5074985" y="1229140"/>
            <a:ext cx="363987" cy="399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784776" y="1934324"/>
            <a:ext cx="196476" cy="32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729888" y="1261715"/>
            <a:ext cx="360398" cy="420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6" idx="5"/>
          </p:cNvCxnSpPr>
          <p:nvPr/>
        </p:nvCxnSpPr>
        <p:spPr>
          <a:xfrm>
            <a:off x="7271015" y="2745335"/>
            <a:ext cx="430964" cy="533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6" idx="3"/>
            <a:endCxn id="34" idx="7"/>
          </p:cNvCxnSpPr>
          <p:nvPr/>
        </p:nvCxnSpPr>
        <p:spPr>
          <a:xfrm flipH="1">
            <a:off x="6371137" y="2745335"/>
            <a:ext cx="547060" cy="368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3" idx="5"/>
            <a:endCxn id="46" idx="1"/>
          </p:cNvCxnSpPr>
          <p:nvPr/>
        </p:nvCxnSpPr>
        <p:spPr>
          <a:xfrm>
            <a:off x="6444208" y="1996833"/>
            <a:ext cx="473989" cy="4429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68472"/>
      </p:ext>
    </p:extLst>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2"/>
          </p:nvPr>
        </p:nvSpPr>
        <p:spPr/>
        <p:txBody>
          <a:bodyPr/>
          <a:lstStyle/>
          <a:p>
            <a:fld id="{B880AFB8-69C8-45FF-ACBB-BDDA2680CD79}" type="slidenum">
              <a:rPr lang="en-US" altLang="zh-CN"/>
              <a:pPr/>
              <a:t>80</a:t>
            </a:fld>
            <a:endParaRPr lang="en-US" altLang="zh-CN"/>
          </a:p>
        </p:txBody>
      </p:sp>
      <p:sp>
        <p:nvSpPr>
          <p:cNvPr id="282626" name="Line 2"/>
          <p:cNvSpPr>
            <a:spLocks noChangeShapeType="1"/>
          </p:cNvSpPr>
          <p:nvPr/>
        </p:nvSpPr>
        <p:spPr bwMode="auto">
          <a:xfrm flipH="1">
            <a:off x="63246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7" name="Line 3"/>
          <p:cNvSpPr>
            <a:spLocks noChangeShapeType="1"/>
          </p:cNvSpPr>
          <p:nvPr/>
        </p:nvSpPr>
        <p:spPr bwMode="auto">
          <a:xfrm flipH="1">
            <a:off x="68580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8" name="Line 4"/>
          <p:cNvSpPr>
            <a:spLocks noChangeShapeType="1"/>
          </p:cNvSpPr>
          <p:nvPr/>
        </p:nvSpPr>
        <p:spPr bwMode="auto">
          <a:xfrm flipH="1">
            <a:off x="73152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9" name="Line 5"/>
          <p:cNvSpPr>
            <a:spLocks noChangeShapeType="1"/>
          </p:cNvSpPr>
          <p:nvPr/>
        </p:nvSpPr>
        <p:spPr bwMode="auto">
          <a:xfrm>
            <a:off x="1981200" y="1885950"/>
            <a:ext cx="914400" cy="1219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0" name="Line 6"/>
          <p:cNvSpPr>
            <a:spLocks noChangeShapeType="1"/>
          </p:cNvSpPr>
          <p:nvPr/>
        </p:nvSpPr>
        <p:spPr bwMode="auto">
          <a:xfrm flipH="1">
            <a:off x="2286000" y="2647950"/>
            <a:ext cx="152400" cy="381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1" name="Line 7"/>
          <p:cNvSpPr>
            <a:spLocks noChangeShapeType="1"/>
          </p:cNvSpPr>
          <p:nvPr/>
        </p:nvSpPr>
        <p:spPr bwMode="auto">
          <a:xfrm>
            <a:off x="1524000" y="2571750"/>
            <a:ext cx="152400" cy="5334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2" name="Line 8"/>
          <p:cNvSpPr>
            <a:spLocks noChangeShapeType="1"/>
          </p:cNvSpPr>
          <p:nvPr/>
        </p:nvSpPr>
        <p:spPr bwMode="auto">
          <a:xfrm flipH="1">
            <a:off x="990600" y="2038350"/>
            <a:ext cx="838200" cy="1143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3" name="Text Box 9"/>
          <p:cNvSpPr txBox="1">
            <a:spLocks noChangeArrowheads="1"/>
          </p:cNvSpPr>
          <p:nvPr/>
        </p:nvSpPr>
        <p:spPr bwMode="auto">
          <a:xfrm>
            <a:off x="719138" y="677863"/>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3399"/>
                </a:solidFill>
                <a:latin typeface="Times New Roman" pitchFamily="18" charset="0"/>
                <a:ea typeface="华文新魏" pitchFamily="2" charset="-122"/>
              </a:rPr>
              <a:t>具有不同带权路径长度的扩充二叉树</a:t>
            </a:r>
            <a:endParaRPr kumimoji="1" lang="zh-CN" altLang="en-US" sz="2000" b="1">
              <a:latin typeface="Times New Roman" pitchFamily="18" charset="0"/>
              <a:ea typeface="华文新魏" pitchFamily="2" charset="-122"/>
            </a:endParaRPr>
          </a:p>
        </p:txBody>
      </p:sp>
      <p:sp>
        <p:nvSpPr>
          <p:cNvPr id="282634" name="Rectangle 10"/>
          <p:cNvSpPr>
            <a:spLocks noChangeArrowheads="1"/>
          </p:cNvSpPr>
          <p:nvPr/>
        </p:nvSpPr>
        <p:spPr bwMode="auto">
          <a:xfrm>
            <a:off x="762000" y="3867150"/>
            <a:ext cx="7772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000" b="1">
                <a:solidFill>
                  <a:schemeClr val="tx2"/>
                </a:solidFill>
                <a:latin typeface="Times New Roman" pitchFamily="18" charset="0"/>
                <a:ea typeface="仿宋_GB2312" pitchFamily="49" charset="-122"/>
              </a:rPr>
              <a:t>WPL = 2*2+       WPL = 2*1+      WPL = 7*1+</a:t>
            </a:r>
          </a:p>
          <a:p>
            <a:r>
              <a:rPr kumimoji="1" lang="en-US" altLang="zh-CN" sz="3000" b="1">
                <a:solidFill>
                  <a:schemeClr val="tx2"/>
                </a:solidFill>
                <a:latin typeface="Times New Roman" pitchFamily="18" charset="0"/>
                <a:ea typeface="仿宋_GB2312" pitchFamily="49" charset="-122"/>
              </a:rPr>
              <a:t>     4*2+5*2+             4*2+5*3+           5*2+2*3+</a:t>
            </a:r>
          </a:p>
          <a:p>
            <a:r>
              <a:rPr kumimoji="1" lang="en-US" altLang="zh-CN" sz="3000" b="1">
                <a:solidFill>
                  <a:schemeClr val="tx2"/>
                </a:solidFill>
                <a:latin typeface="Times New Roman" pitchFamily="18" charset="0"/>
                <a:ea typeface="仿宋_GB2312" pitchFamily="49" charset="-122"/>
              </a:rPr>
              <a:t>     7*2 = 36                7*3 = 46             4*3 = 35  </a:t>
            </a:r>
          </a:p>
          <a:p>
            <a:endParaRPr kumimoji="1" lang="en-US" altLang="zh-CN" sz="1800" b="1">
              <a:solidFill>
                <a:schemeClr val="tx2"/>
              </a:solidFill>
              <a:latin typeface="仿宋_GB2312" pitchFamily="49" charset="-122"/>
              <a:ea typeface="仿宋_GB2312" pitchFamily="49" charset="-122"/>
            </a:endParaRPr>
          </a:p>
          <a:p>
            <a:r>
              <a:rPr kumimoji="1" lang="en-US" altLang="zh-CN" sz="3200" b="1">
                <a:latin typeface="仿宋_GB2312" pitchFamily="49" charset="-122"/>
                <a:ea typeface="仿宋_GB2312" pitchFamily="49" charset="-122"/>
              </a:rPr>
              <a:t>      </a:t>
            </a:r>
            <a:r>
              <a:rPr kumimoji="1" lang="zh-CN" altLang="en-US" sz="3200" b="1">
                <a:latin typeface="仿宋_GB2312" pitchFamily="49" charset="-122"/>
                <a:ea typeface="仿宋_GB2312" pitchFamily="49" charset="-122"/>
              </a:rPr>
              <a:t>带权路径长度达到最小</a:t>
            </a:r>
            <a:endParaRPr kumimoji="1" lang="zh-CN" altLang="en-US" sz="2400">
              <a:latin typeface="仿宋_GB2312" pitchFamily="49" charset="-122"/>
              <a:ea typeface="仿宋_GB2312" pitchFamily="49" charset="-122"/>
            </a:endParaRPr>
          </a:p>
        </p:txBody>
      </p:sp>
      <p:sp>
        <p:nvSpPr>
          <p:cNvPr id="282635" name="Oval 11"/>
          <p:cNvSpPr>
            <a:spLocks noChangeArrowheads="1"/>
          </p:cNvSpPr>
          <p:nvPr/>
        </p:nvSpPr>
        <p:spPr bwMode="auto">
          <a:xfrm>
            <a:off x="1752600" y="1733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6" name="Oval 12"/>
          <p:cNvSpPr>
            <a:spLocks noChangeArrowheads="1"/>
          </p:cNvSpPr>
          <p:nvPr/>
        </p:nvSpPr>
        <p:spPr bwMode="auto">
          <a:xfrm>
            <a:off x="8382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7" name="Oval 13"/>
          <p:cNvSpPr>
            <a:spLocks noChangeArrowheads="1"/>
          </p:cNvSpPr>
          <p:nvPr/>
        </p:nvSpPr>
        <p:spPr bwMode="auto">
          <a:xfrm>
            <a:off x="14478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8" name="Oval 14"/>
          <p:cNvSpPr>
            <a:spLocks noChangeArrowheads="1"/>
          </p:cNvSpPr>
          <p:nvPr/>
        </p:nvSpPr>
        <p:spPr bwMode="auto">
          <a:xfrm>
            <a:off x="20574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9" name="Oval 15"/>
          <p:cNvSpPr>
            <a:spLocks noChangeArrowheads="1"/>
          </p:cNvSpPr>
          <p:nvPr/>
        </p:nvSpPr>
        <p:spPr bwMode="auto">
          <a:xfrm>
            <a:off x="26670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0" name="Oval 16"/>
          <p:cNvSpPr>
            <a:spLocks noChangeArrowheads="1"/>
          </p:cNvSpPr>
          <p:nvPr/>
        </p:nvSpPr>
        <p:spPr bwMode="auto">
          <a:xfrm>
            <a:off x="12954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1" name="Oval 17"/>
          <p:cNvSpPr>
            <a:spLocks noChangeArrowheads="1"/>
          </p:cNvSpPr>
          <p:nvPr/>
        </p:nvSpPr>
        <p:spPr bwMode="auto">
          <a:xfrm>
            <a:off x="22860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2" name="Line 18"/>
          <p:cNvSpPr>
            <a:spLocks noChangeShapeType="1"/>
          </p:cNvSpPr>
          <p:nvPr/>
        </p:nvSpPr>
        <p:spPr bwMode="auto">
          <a:xfrm>
            <a:off x="68580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43" name="Oval 19"/>
          <p:cNvSpPr>
            <a:spLocks noChangeArrowheads="1"/>
          </p:cNvSpPr>
          <p:nvPr/>
        </p:nvSpPr>
        <p:spPr bwMode="auto">
          <a:xfrm>
            <a:off x="66294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4" name="Oval 20"/>
          <p:cNvSpPr>
            <a:spLocks noChangeArrowheads="1"/>
          </p:cNvSpPr>
          <p:nvPr/>
        </p:nvSpPr>
        <p:spPr bwMode="auto">
          <a:xfrm>
            <a:off x="75438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5" name="Oval 21"/>
          <p:cNvSpPr>
            <a:spLocks noChangeArrowheads="1"/>
          </p:cNvSpPr>
          <p:nvPr/>
        </p:nvSpPr>
        <p:spPr bwMode="auto">
          <a:xfrm>
            <a:off x="70866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6" name="Oval 22"/>
          <p:cNvSpPr>
            <a:spLocks noChangeArrowheads="1"/>
          </p:cNvSpPr>
          <p:nvPr/>
        </p:nvSpPr>
        <p:spPr bwMode="auto">
          <a:xfrm>
            <a:off x="79248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7" name="Oval 23"/>
          <p:cNvSpPr>
            <a:spLocks noChangeArrowheads="1"/>
          </p:cNvSpPr>
          <p:nvPr/>
        </p:nvSpPr>
        <p:spPr bwMode="auto">
          <a:xfrm>
            <a:off x="6172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8" name="Oval 24"/>
          <p:cNvSpPr>
            <a:spLocks noChangeArrowheads="1"/>
          </p:cNvSpPr>
          <p:nvPr/>
        </p:nvSpPr>
        <p:spPr bwMode="auto">
          <a:xfrm>
            <a:off x="70866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9" name="Oval 25"/>
          <p:cNvSpPr>
            <a:spLocks noChangeArrowheads="1"/>
          </p:cNvSpPr>
          <p:nvPr/>
        </p:nvSpPr>
        <p:spPr bwMode="auto">
          <a:xfrm>
            <a:off x="6629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0" name="Line 26"/>
          <p:cNvSpPr>
            <a:spLocks noChangeShapeType="1"/>
          </p:cNvSpPr>
          <p:nvPr/>
        </p:nvSpPr>
        <p:spPr bwMode="auto">
          <a:xfrm flipH="1">
            <a:off x="38862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1" name="Line 27"/>
          <p:cNvSpPr>
            <a:spLocks noChangeShapeType="1"/>
          </p:cNvSpPr>
          <p:nvPr/>
        </p:nvSpPr>
        <p:spPr bwMode="auto">
          <a:xfrm flipH="1">
            <a:off x="44196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2" name="Line 28"/>
          <p:cNvSpPr>
            <a:spLocks noChangeShapeType="1"/>
          </p:cNvSpPr>
          <p:nvPr/>
        </p:nvSpPr>
        <p:spPr bwMode="auto">
          <a:xfrm flipH="1">
            <a:off x="48768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3" name="Line 29"/>
          <p:cNvSpPr>
            <a:spLocks noChangeShapeType="1"/>
          </p:cNvSpPr>
          <p:nvPr/>
        </p:nvSpPr>
        <p:spPr bwMode="auto">
          <a:xfrm>
            <a:off x="44196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4" name="Oval 30"/>
          <p:cNvSpPr>
            <a:spLocks noChangeArrowheads="1"/>
          </p:cNvSpPr>
          <p:nvPr/>
        </p:nvSpPr>
        <p:spPr bwMode="auto">
          <a:xfrm>
            <a:off x="41910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5" name="Oval 31"/>
          <p:cNvSpPr>
            <a:spLocks noChangeArrowheads="1"/>
          </p:cNvSpPr>
          <p:nvPr/>
        </p:nvSpPr>
        <p:spPr bwMode="auto">
          <a:xfrm>
            <a:off x="5105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6" name="Oval 32"/>
          <p:cNvSpPr>
            <a:spLocks noChangeArrowheads="1"/>
          </p:cNvSpPr>
          <p:nvPr/>
        </p:nvSpPr>
        <p:spPr bwMode="auto">
          <a:xfrm>
            <a:off x="4648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7" name="Oval 33"/>
          <p:cNvSpPr>
            <a:spLocks noChangeArrowheads="1"/>
          </p:cNvSpPr>
          <p:nvPr/>
        </p:nvSpPr>
        <p:spPr bwMode="auto">
          <a:xfrm>
            <a:off x="54864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8" name="Oval 34"/>
          <p:cNvSpPr>
            <a:spLocks noChangeArrowheads="1"/>
          </p:cNvSpPr>
          <p:nvPr/>
        </p:nvSpPr>
        <p:spPr bwMode="auto">
          <a:xfrm>
            <a:off x="37338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9" name="Oval 35"/>
          <p:cNvSpPr>
            <a:spLocks noChangeArrowheads="1"/>
          </p:cNvSpPr>
          <p:nvPr/>
        </p:nvSpPr>
        <p:spPr bwMode="auto">
          <a:xfrm>
            <a:off x="46482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60" name="Oval 36"/>
          <p:cNvSpPr>
            <a:spLocks noChangeArrowheads="1"/>
          </p:cNvSpPr>
          <p:nvPr/>
        </p:nvSpPr>
        <p:spPr bwMode="auto">
          <a:xfrm>
            <a:off x="41910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61" name="Text Box 37"/>
          <p:cNvSpPr txBox="1">
            <a:spLocks noChangeArrowheads="1"/>
          </p:cNvSpPr>
          <p:nvPr/>
        </p:nvSpPr>
        <p:spPr bwMode="auto">
          <a:xfrm>
            <a:off x="83820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2662" name="Text Box 38"/>
          <p:cNvSpPr txBox="1">
            <a:spLocks noChangeArrowheads="1"/>
          </p:cNvSpPr>
          <p:nvPr/>
        </p:nvSpPr>
        <p:spPr bwMode="auto">
          <a:xfrm>
            <a:off x="3752850" y="19621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2663" name="Text Box 39"/>
          <p:cNvSpPr txBox="1">
            <a:spLocks noChangeArrowheads="1"/>
          </p:cNvSpPr>
          <p:nvPr/>
        </p:nvSpPr>
        <p:spPr bwMode="auto">
          <a:xfrm>
            <a:off x="71056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2664" name="Text Box 40"/>
          <p:cNvSpPr txBox="1">
            <a:spLocks noChangeArrowheads="1"/>
          </p:cNvSpPr>
          <p:nvPr/>
        </p:nvSpPr>
        <p:spPr bwMode="auto">
          <a:xfrm>
            <a:off x="14668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2665" name="Text Box 41"/>
          <p:cNvSpPr txBox="1">
            <a:spLocks noChangeArrowheads="1"/>
          </p:cNvSpPr>
          <p:nvPr/>
        </p:nvSpPr>
        <p:spPr bwMode="auto">
          <a:xfrm>
            <a:off x="42100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2666" name="Text Box 42"/>
          <p:cNvSpPr txBox="1">
            <a:spLocks noChangeArrowheads="1"/>
          </p:cNvSpPr>
          <p:nvPr/>
        </p:nvSpPr>
        <p:spPr bwMode="auto">
          <a:xfrm>
            <a:off x="792480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2667" name="Text Box 43"/>
          <p:cNvSpPr txBox="1">
            <a:spLocks noChangeArrowheads="1"/>
          </p:cNvSpPr>
          <p:nvPr/>
        </p:nvSpPr>
        <p:spPr bwMode="auto">
          <a:xfrm>
            <a:off x="20764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2668" name="Text Box 44"/>
          <p:cNvSpPr txBox="1">
            <a:spLocks noChangeArrowheads="1"/>
          </p:cNvSpPr>
          <p:nvPr/>
        </p:nvSpPr>
        <p:spPr bwMode="auto">
          <a:xfrm>
            <a:off x="46672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2669" name="Text Box 45"/>
          <p:cNvSpPr txBox="1">
            <a:spLocks noChangeArrowheads="1"/>
          </p:cNvSpPr>
          <p:nvPr/>
        </p:nvSpPr>
        <p:spPr bwMode="auto">
          <a:xfrm>
            <a:off x="66484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2670" name="Text Box 46"/>
          <p:cNvSpPr txBox="1">
            <a:spLocks noChangeArrowheads="1"/>
          </p:cNvSpPr>
          <p:nvPr/>
        </p:nvSpPr>
        <p:spPr bwMode="auto">
          <a:xfrm>
            <a:off x="55054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2671" name="Text Box 47"/>
          <p:cNvSpPr txBox="1">
            <a:spLocks noChangeArrowheads="1"/>
          </p:cNvSpPr>
          <p:nvPr/>
        </p:nvSpPr>
        <p:spPr bwMode="auto">
          <a:xfrm>
            <a:off x="6191250" y="197643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2672" name="Text Box 48"/>
          <p:cNvSpPr txBox="1">
            <a:spLocks noChangeArrowheads="1"/>
          </p:cNvSpPr>
          <p:nvPr/>
        </p:nvSpPr>
        <p:spPr bwMode="auto">
          <a:xfrm>
            <a:off x="26860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2673" name="Line 49"/>
          <p:cNvSpPr>
            <a:spLocks noChangeShapeType="1"/>
          </p:cNvSpPr>
          <p:nvPr/>
        </p:nvSpPr>
        <p:spPr bwMode="auto">
          <a:xfrm flipV="1">
            <a:off x="5940425" y="5141913"/>
            <a:ext cx="757238" cy="396875"/>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124200" y="549275"/>
            <a:ext cx="2819400" cy="771525"/>
          </a:xfrm>
        </p:spPr>
        <p:txBody>
          <a:bodyPr/>
          <a:lstStyle/>
          <a:p>
            <a:r>
              <a:rPr lang="en-US" altLang="zh-CN" sz="4000" b="1">
                <a:solidFill>
                  <a:schemeClr val="tx2"/>
                </a:solidFill>
                <a:latin typeface="华文新魏" pitchFamily="2" charset="-122"/>
                <a:ea typeface="华文新魏" pitchFamily="2" charset="-122"/>
              </a:rPr>
              <a:t>Huffman</a:t>
            </a:r>
            <a:r>
              <a:rPr lang="zh-CN" altLang="en-US" sz="4000" b="1">
                <a:solidFill>
                  <a:schemeClr val="tx2"/>
                </a:solidFill>
                <a:latin typeface="华文新魏" pitchFamily="2" charset="-122"/>
                <a:ea typeface="华文新魏" pitchFamily="2" charset="-122"/>
              </a:rPr>
              <a:t>树</a:t>
            </a:r>
          </a:p>
        </p:txBody>
      </p:sp>
      <p:sp>
        <p:nvSpPr>
          <p:cNvPr id="283651" name="Rectangle 3"/>
          <p:cNvSpPr>
            <a:spLocks noGrp="1" noChangeArrowheads="1"/>
          </p:cNvSpPr>
          <p:nvPr>
            <p:ph idx="1"/>
          </p:nvPr>
        </p:nvSpPr>
        <p:spPr>
          <a:xfrm>
            <a:off x="679450" y="1389063"/>
            <a:ext cx="7924800" cy="1752600"/>
          </a:xfrm>
        </p:spPr>
        <p:txBody>
          <a:bodyPr/>
          <a:lstStyle/>
          <a:p>
            <a:pPr>
              <a:lnSpc>
                <a:spcPct val="105000"/>
              </a:lnSpc>
              <a:spcBef>
                <a:spcPct val="15000"/>
              </a:spcBef>
              <a:buClr>
                <a:srgbClr val="800080"/>
              </a:buClr>
              <a:buSzPct val="50000"/>
            </a:pPr>
            <a:r>
              <a:rPr lang="zh-CN" altLang="en-US" sz="3000" b="1">
                <a:solidFill>
                  <a:srgbClr val="000099"/>
                </a:solidFill>
                <a:latin typeface="Times New Roman" pitchFamily="18" charset="0"/>
                <a:ea typeface="仿宋_GB2312" pitchFamily="49" charset="-122"/>
              </a:rPr>
              <a:t>带权路径长度达到最小的扩充二叉树即为</a:t>
            </a:r>
            <a:r>
              <a:rPr lang="en-US" altLang="zh-CN" sz="3000" b="1">
                <a:solidFill>
                  <a:srgbClr val="000099"/>
                </a:solidFill>
                <a:latin typeface="Times New Roman" pitchFamily="18" charset="0"/>
                <a:ea typeface="仿宋_GB2312" pitchFamily="49" charset="-122"/>
              </a:rPr>
              <a:t>Huffman</a:t>
            </a:r>
            <a:r>
              <a:rPr lang="zh-CN" altLang="en-US" sz="3000" b="1">
                <a:solidFill>
                  <a:srgbClr val="000099"/>
                </a:solidFill>
                <a:latin typeface="Times New Roman" pitchFamily="18" charset="0"/>
                <a:ea typeface="仿宋_GB2312" pitchFamily="49" charset="-122"/>
              </a:rPr>
              <a:t>树。</a:t>
            </a:r>
          </a:p>
          <a:p>
            <a:pPr>
              <a:lnSpc>
                <a:spcPct val="105000"/>
              </a:lnSpc>
              <a:spcBef>
                <a:spcPct val="15000"/>
              </a:spcBef>
              <a:buClr>
                <a:srgbClr val="800080"/>
              </a:buClr>
              <a:buSzPct val="50000"/>
            </a:pPr>
            <a:r>
              <a:rPr lang="zh-CN" altLang="en-US" sz="3000" b="1">
                <a:solidFill>
                  <a:srgbClr val="000099"/>
                </a:solidFill>
                <a:latin typeface="Times New Roman" pitchFamily="18" charset="0"/>
                <a:ea typeface="仿宋_GB2312" pitchFamily="49" charset="-122"/>
              </a:rPr>
              <a:t>在</a:t>
            </a:r>
            <a:r>
              <a:rPr lang="en-US" altLang="zh-CN" sz="3000" b="1">
                <a:solidFill>
                  <a:srgbClr val="000099"/>
                </a:solidFill>
                <a:latin typeface="Times New Roman" pitchFamily="18" charset="0"/>
                <a:ea typeface="仿宋_GB2312" pitchFamily="49" charset="-122"/>
              </a:rPr>
              <a:t>Huffman</a:t>
            </a:r>
            <a:r>
              <a:rPr lang="zh-CN" altLang="en-US" sz="3000" b="1">
                <a:solidFill>
                  <a:srgbClr val="000099"/>
                </a:solidFill>
                <a:latin typeface="Times New Roman" pitchFamily="18" charset="0"/>
                <a:ea typeface="仿宋_GB2312" pitchFamily="49" charset="-122"/>
              </a:rPr>
              <a:t>树中，权值大的结点离根最近。</a:t>
            </a:r>
          </a:p>
        </p:txBody>
      </p:sp>
      <p:sp>
        <p:nvSpPr>
          <p:cNvPr id="6" name="灯片编号占位符 4"/>
          <p:cNvSpPr>
            <a:spLocks noGrp="1"/>
          </p:cNvSpPr>
          <p:nvPr>
            <p:ph type="sldNum" sz="quarter" idx="12"/>
          </p:nvPr>
        </p:nvSpPr>
        <p:spPr/>
        <p:txBody>
          <a:bodyPr/>
          <a:lstStyle/>
          <a:p>
            <a:fld id="{73A77CCB-8701-4B4E-9598-AC9AEB7AAB58}" type="slidenum">
              <a:rPr lang="en-US" altLang="zh-CN"/>
              <a:pPr/>
              <a:t>81</a:t>
            </a:fld>
            <a:endParaRPr lang="en-US" altLang="zh-CN"/>
          </a:p>
        </p:txBody>
      </p:sp>
      <p:sp>
        <p:nvSpPr>
          <p:cNvPr id="283652" name="Text Box 4"/>
          <p:cNvSpPr txBox="1">
            <a:spLocks noChangeArrowheads="1"/>
          </p:cNvSpPr>
          <p:nvPr/>
        </p:nvSpPr>
        <p:spPr bwMode="auto">
          <a:xfrm>
            <a:off x="619125" y="3200400"/>
            <a:ext cx="7985125"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gn="ctr"/>
            <a:r>
              <a:rPr kumimoji="1" lang="en-US" altLang="zh-CN" sz="3600" b="1">
                <a:solidFill>
                  <a:schemeClr val="tx2"/>
                </a:solidFill>
                <a:latin typeface="华文新魏" pitchFamily="2" charset="-122"/>
                <a:ea typeface="华文新魏" pitchFamily="2" charset="-122"/>
              </a:rPr>
              <a:t>Huffman</a:t>
            </a:r>
            <a:r>
              <a:rPr kumimoji="1" lang="zh-CN" altLang="en-US" sz="3600" b="1">
                <a:solidFill>
                  <a:schemeClr val="tx2"/>
                </a:solidFill>
                <a:latin typeface="华文新魏" pitchFamily="2" charset="-122"/>
                <a:ea typeface="华文新魏" pitchFamily="2" charset="-122"/>
              </a:rPr>
              <a:t>树的构造算法</a:t>
            </a:r>
          </a:p>
          <a:p>
            <a:endParaRPr kumimoji="1" lang="zh-CN" altLang="en-US" sz="1200" b="1">
              <a:effectLst>
                <a:outerShdw blurRad="38100" dist="38100" dir="2700000" algn="tl">
                  <a:srgbClr val="C0C0C0"/>
                </a:outerShdw>
              </a:effectLst>
              <a:latin typeface="Times New Roman" pitchFamily="18" charset="0"/>
              <a:ea typeface="仿宋_GB2312" pitchFamily="49" charset="-122"/>
            </a:endParaRPr>
          </a:p>
          <a:p>
            <a:pPr>
              <a:lnSpc>
                <a:spcPct val="110000"/>
              </a:lnSpc>
              <a:buFontTx/>
              <a:buAutoNum type="arabicPeriod"/>
            </a:pPr>
            <a:r>
              <a:rPr kumimoji="1" lang="zh-CN" altLang="en-US" sz="3000" b="1">
                <a:solidFill>
                  <a:srgbClr val="000099"/>
                </a:solidFill>
                <a:latin typeface="Times New Roman" pitchFamily="18" charset="0"/>
                <a:ea typeface="仿宋_GB2312" pitchFamily="49" charset="-122"/>
              </a:rPr>
              <a:t>由给定</a:t>
            </a:r>
            <a:r>
              <a:rPr kumimoji="1" lang="zh-CN" altLang="en-US"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i="1">
                <a:solidFill>
                  <a:schemeClr val="accent2"/>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个权值</a:t>
            </a:r>
            <a:r>
              <a:rPr kumimoji="1" lang="zh-CN" altLang="en-US" sz="3000" b="1">
                <a:solidFill>
                  <a:schemeClr val="accent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0</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w</a:t>
            </a:r>
            <a:r>
              <a:rPr kumimoji="1" lang="en-US" altLang="zh-CN" sz="3000" b="1" i="1" baseline="-25000">
                <a:solidFill>
                  <a:schemeClr val="tx2"/>
                </a:solidFill>
                <a:latin typeface="Times New Roman" pitchFamily="18" charset="0"/>
                <a:ea typeface="仿宋_GB2312" pitchFamily="49" charset="-122"/>
              </a:rPr>
              <a:t>n</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r>
              <a:rPr kumimoji="1" lang="zh-CN" altLang="en-US" sz="3000" b="1">
                <a:solidFill>
                  <a:schemeClr val="tx2"/>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构造 具有</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i="1">
                <a:solidFill>
                  <a:schemeClr val="accent2"/>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棵扩充二叉树的森林</a:t>
            </a:r>
            <a:r>
              <a:rPr kumimoji="1" lang="zh-CN" altLang="en-US" sz="3000" b="1" i="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F</a:t>
            </a:r>
            <a:r>
              <a:rPr kumimoji="1" lang="en-US" altLang="zh-CN" sz="3000" b="1">
                <a:solidFill>
                  <a:schemeClr val="tx2"/>
                </a:solidFill>
                <a:latin typeface="Times New Roman" pitchFamily="18" charset="0"/>
                <a:ea typeface="仿宋_GB2312" pitchFamily="49" charset="-122"/>
              </a:rPr>
              <a:t> = {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0</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a:t>
            </a:r>
          </a:p>
          <a:p>
            <a:pPr>
              <a:lnSpc>
                <a:spcPct val="110000"/>
              </a:lnSpc>
            </a:pP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T</a:t>
            </a:r>
            <a:r>
              <a:rPr kumimoji="1" lang="en-US" altLang="zh-CN" sz="3000" b="1" i="1" baseline="-25000">
                <a:solidFill>
                  <a:schemeClr val="tx2"/>
                </a:solidFill>
                <a:latin typeface="Times New Roman" pitchFamily="18" charset="0"/>
                <a:ea typeface="仿宋_GB2312" pitchFamily="49" charset="-122"/>
              </a:rPr>
              <a:t>n</a:t>
            </a:r>
            <a:r>
              <a:rPr kumimoji="1" lang="en-US" altLang="zh-CN" sz="3000" b="1" baseline="-25000">
                <a:solidFill>
                  <a:schemeClr val="tx2"/>
                </a:solidFill>
                <a:latin typeface="Times New Roman" pitchFamily="18" charset="0"/>
                <a:ea typeface="仿宋_GB2312" pitchFamily="49" charset="-122"/>
              </a:rPr>
              <a:t>-1 </a:t>
            </a:r>
            <a:r>
              <a:rPr kumimoji="1" lang="en-US" altLang="zh-CN" sz="3000" b="1">
                <a:solidFill>
                  <a:schemeClr val="tx2"/>
                </a:solidFill>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其中每棵扩充二叉树</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i="1" baseline="-25000">
                <a:solidFill>
                  <a:schemeClr val="tx2"/>
                </a:solidFill>
                <a:latin typeface="Times New Roman" pitchFamily="18" charset="0"/>
                <a:ea typeface="仿宋_GB2312" pitchFamily="49" charset="-122"/>
              </a:rPr>
              <a:t>i </a:t>
            </a:r>
            <a:r>
              <a:rPr kumimoji="1" lang="zh-CN" altLang="en-US" sz="3000" b="1">
                <a:solidFill>
                  <a:srgbClr val="000099"/>
                </a:solidFill>
                <a:latin typeface="Times New Roman" pitchFamily="18" charset="0"/>
                <a:ea typeface="仿宋_GB2312" pitchFamily="49" charset="-122"/>
              </a:rPr>
              <a:t>只有一个带权值</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i="1" baseline="-25000">
                <a:solidFill>
                  <a:schemeClr val="tx2"/>
                </a:solidFill>
                <a:latin typeface="Times New Roman" pitchFamily="18" charset="0"/>
                <a:ea typeface="仿宋_GB2312" pitchFamily="49" charset="-122"/>
              </a:rPr>
              <a:t>i </a:t>
            </a:r>
            <a:r>
              <a:rPr kumimoji="1" lang="zh-CN" altLang="en-US" sz="3000" b="1">
                <a:solidFill>
                  <a:srgbClr val="000099"/>
                </a:solidFill>
                <a:latin typeface="Times New Roman" pitchFamily="18" charset="0"/>
                <a:ea typeface="仿宋_GB2312" pitchFamily="49" charset="-122"/>
              </a:rPr>
              <a:t>的根结点</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其左、右子树均为空。</a:t>
            </a:r>
            <a:r>
              <a:rPr kumimoji="1" lang="zh-CN" altLang="en-US" sz="3200" b="1">
                <a:effectLst>
                  <a:outerShdw blurRad="38100" dist="38100" dir="2700000" algn="tl">
                    <a:srgbClr val="C0C0C0"/>
                  </a:outerShdw>
                </a:effectLst>
                <a:latin typeface="Times New Roman" pitchFamily="18" charset="0"/>
                <a:ea typeface="仿宋_GB2312" pitchFamily="49" charset="-122"/>
              </a:rPr>
              <a:t>    </a:t>
            </a:r>
            <a:endParaRPr kumimoji="1" lang="zh-CN" altLang="en-US" sz="2400">
              <a:latin typeface="Times New Roman"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51B2F0E4-C751-4B5F-A09B-419B003117E8}" type="slidenum">
              <a:rPr lang="en-US" altLang="zh-CN"/>
              <a:pPr/>
              <a:t>82</a:t>
            </a:fld>
            <a:endParaRPr lang="en-US" altLang="zh-CN"/>
          </a:p>
        </p:txBody>
      </p:sp>
      <p:sp>
        <p:nvSpPr>
          <p:cNvPr id="284674" name="Text Box 2"/>
          <p:cNvSpPr txBox="1">
            <a:spLocks noChangeArrowheads="1"/>
          </p:cNvSpPr>
          <p:nvPr/>
        </p:nvSpPr>
        <p:spPr bwMode="auto">
          <a:xfrm>
            <a:off x="571500" y="800100"/>
            <a:ext cx="792480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05000"/>
              </a:lnSpc>
              <a:spcBef>
                <a:spcPct val="10000"/>
              </a:spcBef>
              <a:buClr>
                <a:schemeClr val="tx2"/>
              </a:buClr>
              <a:buFontTx/>
              <a:buAutoNum type="arabicPeriod" startAt="2"/>
            </a:pPr>
            <a:r>
              <a:rPr kumimoji="1" lang="zh-CN" altLang="en-US" sz="3000" b="1">
                <a:latin typeface="Times New Roman" pitchFamily="18" charset="0"/>
                <a:ea typeface="仿宋_GB2312" pitchFamily="49" charset="-122"/>
              </a:rPr>
              <a:t>重复以下步骤</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直到</a:t>
            </a:r>
            <a:r>
              <a:rPr kumimoji="1" lang="zh-CN" altLang="en-US"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F</a:t>
            </a:r>
            <a:r>
              <a:rPr kumimoji="1" lang="en-US" altLang="zh-CN" sz="3000" b="1" i="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中仅剩一棵树为止：</a:t>
            </a:r>
          </a:p>
          <a:p>
            <a:pPr lvl="1">
              <a:lnSpc>
                <a:spcPct val="105000"/>
              </a:lnSpc>
              <a:spcBef>
                <a:spcPct val="10000"/>
              </a:spcBef>
              <a:buClr>
                <a:schemeClr val="tx2"/>
              </a:buClr>
              <a:buFontTx/>
              <a:buAutoNum type="alphaLcParenR"/>
            </a:pPr>
            <a:r>
              <a:rPr kumimoji="1" lang="zh-CN" altLang="en-US" sz="3000" b="1">
                <a:latin typeface="Times New Roman" pitchFamily="18" charset="0"/>
                <a:ea typeface="仿宋_GB2312" pitchFamily="49" charset="-122"/>
              </a:rPr>
              <a:t>在 </a:t>
            </a:r>
            <a:r>
              <a:rPr kumimoji="1" lang="en-US" altLang="zh-CN" sz="3000" b="1" i="1">
                <a:solidFill>
                  <a:schemeClr val="tx2"/>
                </a:solidFill>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中选取两棵根结点的权值最小的扩充二叉树</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做为左、右子树构造一棵新的二叉树。置新的二叉树的根结点的权值为其左、右子树上根结点的权值之和。</a:t>
            </a:r>
          </a:p>
          <a:p>
            <a:pPr lvl="1">
              <a:lnSpc>
                <a:spcPct val="105000"/>
              </a:lnSpc>
              <a:spcBef>
                <a:spcPct val="10000"/>
              </a:spcBef>
              <a:buClr>
                <a:schemeClr val="tx2"/>
              </a:buClr>
              <a:buFontTx/>
              <a:buAutoNum type="alphaLcParenR"/>
            </a:pPr>
            <a:r>
              <a:rPr kumimoji="1" lang="zh-CN" altLang="en-US" sz="3000" b="1">
                <a:latin typeface="Times New Roman" pitchFamily="18" charset="0"/>
                <a:ea typeface="仿宋_GB2312" pitchFamily="49" charset="-122"/>
              </a:rPr>
              <a:t>在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中删去这两棵二叉树。</a:t>
            </a:r>
          </a:p>
          <a:p>
            <a:pPr lvl="1">
              <a:lnSpc>
                <a:spcPct val="105000"/>
              </a:lnSpc>
              <a:spcBef>
                <a:spcPct val="10000"/>
              </a:spcBef>
              <a:buClr>
                <a:schemeClr val="tx2"/>
              </a:buClr>
              <a:buFontTx/>
              <a:buAutoNum type="alphaLcParenR"/>
            </a:pPr>
            <a:r>
              <a:rPr kumimoji="1" lang="zh-CN" altLang="en-US" sz="3000" b="1">
                <a:latin typeface="Times New Roman" pitchFamily="18" charset="0"/>
                <a:ea typeface="仿宋_GB2312" pitchFamily="49" charset="-122"/>
              </a:rPr>
              <a:t>把新的二叉树加入 </a:t>
            </a:r>
            <a:r>
              <a:rPr kumimoji="1" lang="en-US" altLang="zh-CN" sz="3000" b="1" i="1">
                <a:latin typeface="Times New Roman" pitchFamily="18" charset="0"/>
                <a:ea typeface="仿宋_GB2312" pitchFamily="49" charset="-122"/>
              </a:rPr>
              <a:t>F</a:t>
            </a:r>
            <a:r>
              <a:rPr kumimoji="1" lang="zh-CN" altLang="en-US" sz="3000" b="1">
                <a:latin typeface="Times New Roman" pitchFamily="18" charset="0"/>
                <a:ea typeface="仿宋_GB2312" pitchFamily="49" charset="-122"/>
              </a:rPr>
              <a:t>。</a:t>
            </a:r>
          </a:p>
          <a:p>
            <a:pPr>
              <a:lnSpc>
                <a:spcPct val="110000"/>
              </a:lnSpc>
              <a:spcBef>
                <a:spcPct val="10000"/>
              </a:spcBef>
            </a:pPr>
            <a:endParaRPr kumimoji="1" lang="zh-CN" altLang="en-US" sz="3000" b="1">
              <a:latin typeface="Times New Roman" pitchFamily="18" charset="0"/>
              <a:ea typeface="仿宋_GB2312" pitchFamily="49" charset="-122"/>
            </a:endParaRPr>
          </a:p>
          <a:p>
            <a:pPr>
              <a:lnSpc>
                <a:spcPct val="105000"/>
              </a:lnSpc>
            </a:pPr>
            <a:r>
              <a:rPr kumimoji="1" lang="zh-CN" altLang="en-US" sz="3600" b="1">
                <a:solidFill>
                  <a:srgbClr val="CC3300"/>
                </a:solidFill>
                <a:effectLst>
                  <a:outerShdw blurRad="38100" dist="38100" dir="2700000" algn="tl">
                    <a:srgbClr val="C0C0C0"/>
                  </a:outerShdw>
                </a:effectLst>
                <a:latin typeface="Times New Roman" pitchFamily="18" charset="0"/>
                <a:ea typeface="仿宋_GB2312" pitchFamily="49" charset="-122"/>
              </a:rPr>
              <a:t>              </a:t>
            </a:r>
            <a:r>
              <a:rPr kumimoji="1" lang="en-US" altLang="zh-CN" sz="3600" b="1">
                <a:solidFill>
                  <a:schemeClr val="tx2"/>
                </a:solidFill>
                <a:latin typeface="华文新魏" pitchFamily="2" charset="-122"/>
                <a:ea typeface="华文新魏" pitchFamily="2" charset="-122"/>
              </a:rPr>
              <a:t>Huffman</a:t>
            </a:r>
            <a:r>
              <a:rPr kumimoji="1" lang="zh-CN" altLang="en-US" sz="3600" b="1">
                <a:solidFill>
                  <a:schemeClr val="tx2"/>
                </a:solidFill>
                <a:latin typeface="华文新魏" pitchFamily="2" charset="-122"/>
                <a:ea typeface="华文新魏" pitchFamily="2" charset="-122"/>
              </a:rPr>
              <a:t>树的构造过程</a:t>
            </a:r>
            <a:endParaRPr kumimoji="1" lang="zh-CN" altLang="en-US" sz="3200" b="1">
              <a:solidFill>
                <a:schemeClr val="tx2"/>
              </a:solidFill>
              <a:latin typeface="华文新魏" pitchFamily="2" charset="-122"/>
              <a:ea typeface="华文新魏"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p:cNvSpPr>
            <a:spLocks noGrp="1"/>
          </p:cNvSpPr>
          <p:nvPr>
            <p:ph type="sldNum" sz="quarter" idx="12"/>
          </p:nvPr>
        </p:nvSpPr>
        <p:spPr/>
        <p:txBody>
          <a:bodyPr/>
          <a:lstStyle/>
          <a:p>
            <a:fld id="{9ECCA6FA-9E92-4E0B-968C-C5F810BC4567}" type="slidenum">
              <a:rPr lang="en-US" altLang="zh-CN"/>
              <a:pPr/>
              <a:t>83</a:t>
            </a:fld>
            <a:endParaRPr lang="en-US" altLang="zh-CN"/>
          </a:p>
        </p:txBody>
      </p:sp>
      <p:sp>
        <p:nvSpPr>
          <p:cNvPr id="285702" name="Text Box 6"/>
          <p:cNvSpPr txBox="1">
            <a:spLocks noChangeArrowheads="1"/>
          </p:cNvSpPr>
          <p:nvPr/>
        </p:nvSpPr>
        <p:spPr bwMode="auto">
          <a:xfrm>
            <a:off x="152400" y="182563"/>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000">
              <a:latin typeface="Times New Roman" pitchFamily="18" charset="0"/>
            </a:endParaRPr>
          </a:p>
        </p:txBody>
      </p:sp>
      <p:grpSp>
        <p:nvGrpSpPr>
          <p:cNvPr id="285763" name="Group 67"/>
          <p:cNvGrpSpPr>
            <a:grpSpLocks/>
          </p:cNvGrpSpPr>
          <p:nvPr/>
        </p:nvGrpSpPr>
        <p:grpSpPr bwMode="auto">
          <a:xfrm>
            <a:off x="808038" y="441325"/>
            <a:ext cx="7040562" cy="5837238"/>
            <a:chOff x="384" y="211"/>
            <a:chExt cx="4435" cy="3677"/>
          </a:xfrm>
        </p:grpSpPr>
        <p:sp>
          <p:nvSpPr>
            <p:cNvPr id="285698" name="Line 2"/>
            <p:cNvSpPr>
              <a:spLocks noChangeShapeType="1"/>
            </p:cNvSpPr>
            <p:nvPr/>
          </p:nvSpPr>
          <p:spPr bwMode="auto">
            <a:xfrm flipH="1">
              <a:off x="134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699" name="Line 3"/>
            <p:cNvSpPr>
              <a:spLocks noChangeShapeType="1"/>
            </p:cNvSpPr>
            <p:nvPr/>
          </p:nvSpPr>
          <p:spPr bwMode="auto">
            <a:xfrm>
              <a:off x="158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0" name="Line 4"/>
            <p:cNvSpPr>
              <a:spLocks noChangeShapeType="1"/>
            </p:cNvSpPr>
            <p:nvPr/>
          </p:nvSpPr>
          <p:spPr bwMode="auto">
            <a:xfrm>
              <a:off x="441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1" name="Line 5"/>
            <p:cNvSpPr>
              <a:spLocks noChangeShapeType="1"/>
            </p:cNvSpPr>
            <p:nvPr/>
          </p:nvSpPr>
          <p:spPr bwMode="auto">
            <a:xfrm flipH="1">
              <a:off x="417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3" name="Text Box 7"/>
            <p:cNvSpPr txBox="1">
              <a:spLocks noChangeArrowheads="1"/>
            </p:cNvSpPr>
            <p:nvPr/>
          </p:nvSpPr>
          <p:spPr bwMode="auto">
            <a:xfrm>
              <a:off x="384" y="221"/>
              <a:ext cx="199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{7} {5} {2} {4}</a:t>
              </a:r>
              <a:endParaRPr kumimoji="1" lang="en-US" altLang="zh-CN" sz="2400">
                <a:latin typeface="Times New Roman" pitchFamily="18" charset="0"/>
              </a:endParaRPr>
            </a:p>
          </p:txBody>
        </p:sp>
        <p:sp>
          <p:nvSpPr>
            <p:cNvPr id="285704" name="Rectangle 8"/>
            <p:cNvSpPr>
              <a:spLocks noChangeArrowheads="1"/>
            </p:cNvSpPr>
            <p:nvPr/>
          </p:nvSpPr>
          <p:spPr bwMode="auto">
            <a:xfrm>
              <a:off x="672"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5" name="Rectangle 9"/>
            <p:cNvSpPr>
              <a:spLocks noChangeArrowheads="1"/>
            </p:cNvSpPr>
            <p:nvPr/>
          </p:nvSpPr>
          <p:spPr bwMode="auto">
            <a:xfrm>
              <a:off x="1056"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6" name="Rectangle 10"/>
            <p:cNvSpPr>
              <a:spLocks noChangeArrowheads="1"/>
            </p:cNvSpPr>
            <p:nvPr/>
          </p:nvSpPr>
          <p:spPr bwMode="auto">
            <a:xfrm>
              <a:off x="144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7" name="Rectangle 11"/>
            <p:cNvSpPr>
              <a:spLocks noChangeArrowheads="1"/>
            </p:cNvSpPr>
            <p:nvPr/>
          </p:nvSpPr>
          <p:spPr bwMode="auto">
            <a:xfrm>
              <a:off x="182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8" name="Text Box 12"/>
            <p:cNvSpPr txBox="1">
              <a:spLocks noChangeArrowheads="1"/>
            </p:cNvSpPr>
            <p:nvPr/>
          </p:nvSpPr>
          <p:spPr bwMode="auto">
            <a:xfrm>
              <a:off x="3216" y="211"/>
              <a:ext cx="160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{7} {5} {6}</a:t>
              </a:r>
              <a:endParaRPr kumimoji="1" lang="en-US" altLang="zh-CN" sz="2400">
                <a:latin typeface="Times New Roman" pitchFamily="18" charset="0"/>
              </a:endParaRPr>
            </a:p>
          </p:txBody>
        </p:sp>
        <p:sp>
          <p:nvSpPr>
            <p:cNvPr id="285709" name="Rectangle 13"/>
            <p:cNvSpPr>
              <a:spLocks noChangeArrowheads="1"/>
            </p:cNvSpPr>
            <p:nvPr/>
          </p:nvSpPr>
          <p:spPr bwMode="auto">
            <a:xfrm>
              <a:off x="336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0" name="Rectangle 14"/>
            <p:cNvSpPr>
              <a:spLocks noChangeArrowheads="1"/>
            </p:cNvSpPr>
            <p:nvPr/>
          </p:nvSpPr>
          <p:spPr bwMode="auto">
            <a:xfrm>
              <a:off x="374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1" name="Rectangle 15"/>
            <p:cNvSpPr>
              <a:spLocks noChangeArrowheads="1"/>
            </p:cNvSpPr>
            <p:nvPr/>
          </p:nvSpPr>
          <p:spPr bwMode="auto">
            <a:xfrm>
              <a:off x="4032"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2" name="Rectangle 16"/>
            <p:cNvSpPr>
              <a:spLocks noChangeArrowheads="1"/>
            </p:cNvSpPr>
            <p:nvPr/>
          </p:nvSpPr>
          <p:spPr bwMode="auto">
            <a:xfrm>
              <a:off x="4464"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3" name="Oval 17"/>
            <p:cNvSpPr>
              <a:spLocks noChangeArrowheads="1"/>
            </p:cNvSpPr>
            <p:nvPr/>
          </p:nvSpPr>
          <p:spPr bwMode="auto">
            <a:xfrm>
              <a:off x="4224" y="67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14" name="Text Box 18"/>
            <p:cNvSpPr txBox="1">
              <a:spLocks noChangeArrowheads="1"/>
            </p:cNvSpPr>
            <p:nvPr/>
          </p:nvSpPr>
          <p:spPr bwMode="auto">
            <a:xfrm>
              <a:off x="6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15" name="Text Box 19"/>
            <p:cNvSpPr txBox="1">
              <a:spLocks noChangeArrowheads="1"/>
            </p:cNvSpPr>
            <p:nvPr/>
          </p:nvSpPr>
          <p:spPr bwMode="auto">
            <a:xfrm>
              <a:off x="1068"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16" name="Text Box 20"/>
            <p:cNvSpPr txBox="1">
              <a:spLocks noChangeArrowheads="1"/>
            </p:cNvSpPr>
            <p:nvPr/>
          </p:nvSpPr>
          <p:spPr bwMode="auto">
            <a:xfrm>
              <a:off x="1452"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17" name="Text Box 21"/>
            <p:cNvSpPr txBox="1">
              <a:spLocks noChangeArrowheads="1"/>
            </p:cNvSpPr>
            <p:nvPr/>
          </p:nvSpPr>
          <p:spPr bwMode="auto">
            <a:xfrm>
              <a:off x="183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18" name="Text Box 22"/>
            <p:cNvSpPr txBox="1">
              <a:spLocks noChangeArrowheads="1"/>
            </p:cNvSpPr>
            <p:nvPr/>
          </p:nvSpPr>
          <p:spPr bwMode="auto">
            <a:xfrm>
              <a:off x="1100" y="1008"/>
              <a:ext cx="6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初始</a:t>
              </a:r>
              <a:endParaRPr kumimoji="1" lang="zh-CN" altLang="en-US" sz="2400">
                <a:latin typeface="Times New Roman" pitchFamily="18" charset="0"/>
              </a:endParaRPr>
            </a:p>
          </p:txBody>
        </p:sp>
        <p:sp>
          <p:nvSpPr>
            <p:cNvPr id="285719" name="Text Box 23"/>
            <p:cNvSpPr txBox="1">
              <a:spLocks noChangeArrowheads="1"/>
            </p:cNvSpPr>
            <p:nvPr/>
          </p:nvSpPr>
          <p:spPr bwMode="auto">
            <a:xfrm>
              <a:off x="3396" y="1363"/>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{2} {4}</a:t>
              </a:r>
              <a:endParaRPr kumimoji="1" lang="en-US" altLang="zh-CN" sz="2400">
                <a:latin typeface="Times New Roman" pitchFamily="18" charset="0"/>
              </a:endParaRPr>
            </a:p>
          </p:txBody>
        </p:sp>
        <p:sp>
          <p:nvSpPr>
            <p:cNvPr id="285720" name="Text Box 24"/>
            <p:cNvSpPr txBox="1">
              <a:spLocks noChangeArrowheads="1"/>
            </p:cNvSpPr>
            <p:nvPr/>
          </p:nvSpPr>
          <p:spPr bwMode="auto">
            <a:xfrm>
              <a:off x="680" y="1776"/>
              <a:ext cx="14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{7} {11} </a:t>
              </a:r>
              <a:endParaRPr kumimoji="1" lang="en-US" altLang="zh-CN" sz="2400">
                <a:latin typeface="Times New Roman" pitchFamily="18" charset="0"/>
              </a:endParaRPr>
            </a:p>
          </p:txBody>
        </p:sp>
        <p:sp>
          <p:nvSpPr>
            <p:cNvPr id="285721" name="Line 25"/>
            <p:cNvSpPr>
              <a:spLocks noChangeShapeType="1"/>
            </p:cNvSpPr>
            <p:nvPr/>
          </p:nvSpPr>
          <p:spPr bwMode="auto">
            <a:xfrm>
              <a:off x="1824" y="297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22" name="Line 26"/>
            <p:cNvSpPr>
              <a:spLocks noChangeShapeType="1"/>
            </p:cNvSpPr>
            <p:nvPr/>
          </p:nvSpPr>
          <p:spPr bwMode="auto">
            <a:xfrm flipH="1">
              <a:off x="1584"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23" name="Rectangle 27"/>
            <p:cNvSpPr>
              <a:spLocks noChangeArrowheads="1"/>
            </p:cNvSpPr>
            <p:nvPr/>
          </p:nvSpPr>
          <p:spPr bwMode="auto">
            <a:xfrm>
              <a:off x="76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4" name="Rectangle 28"/>
            <p:cNvSpPr>
              <a:spLocks noChangeArrowheads="1"/>
            </p:cNvSpPr>
            <p:nvPr/>
          </p:nvSpPr>
          <p:spPr bwMode="auto">
            <a:xfrm>
              <a:off x="1200"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5" name="Rectangle 29"/>
            <p:cNvSpPr>
              <a:spLocks noChangeArrowheads="1"/>
            </p:cNvSpPr>
            <p:nvPr/>
          </p:nvSpPr>
          <p:spPr bwMode="auto">
            <a:xfrm>
              <a:off x="1440"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6" name="Rectangle 30"/>
            <p:cNvSpPr>
              <a:spLocks noChangeArrowheads="1"/>
            </p:cNvSpPr>
            <p:nvPr/>
          </p:nvSpPr>
          <p:spPr bwMode="auto">
            <a:xfrm>
              <a:off x="1824"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7" name="Oval 31"/>
            <p:cNvSpPr>
              <a:spLocks noChangeArrowheads="1"/>
            </p:cNvSpPr>
            <p:nvPr/>
          </p:nvSpPr>
          <p:spPr bwMode="auto">
            <a:xfrm>
              <a:off x="1632"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28" name="Oval 32"/>
            <p:cNvSpPr>
              <a:spLocks noChangeArrowheads="1"/>
            </p:cNvSpPr>
            <p:nvPr/>
          </p:nvSpPr>
          <p:spPr bwMode="auto">
            <a:xfrm>
              <a:off x="1392"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29" name="Text Box 33"/>
            <p:cNvSpPr txBox="1">
              <a:spLocks noChangeArrowheads="1"/>
            </p:cNvSpPr>
            <p:nvPr/>
          </p:nvSpPr>
          <p:spPr bwMode="auto">
            <a:xfrm>
              <a:off x="33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30" name="Text Box 34"/>
            <p:cNvSpPr txBox="1">
              <a:spLocks noChangeArrowheads="1"/>
            </p:cNvSpPr>
            <p:nvPr/>
          </p:nvSpPr>
          <p:spPr bwMode="auto">
            <a:xfrm>
              <a:off x="375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31" name="Text Box 35"/>
            <p:cNvSpPr txBox="1">
              <a:spLocks noChangeArrowheads="1"/>
            </p:cNvSpPr>
            <p:nvPr/>
          </p:nvSpPr>
          <p:spPr bwMode="auto">
            <a:xfrm>
              <a:off x="4032"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32" name="Text Box 36"/>
            <p:cNvSpPr txBox="1">
              <a:spLocks noChangeArrowheads="1"/>
            </p:cNvSpPr>
            <p:nvPr/>
          </p:nvSpPr>
          <p:spPr bwMode="auto">
            <a:xfrm>
              <a:off x="4476"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33" name="Text Box 37"/>
            <p:cNvSpPr txBox="1">
              <a:spLocks noChangeArrowheads="1"/>
            </p:cNvSpPr>
            <p:nvPr/>
          </p:nvSpPr>
          <p:spPr bwMode="auto">
            <a:xfrm>
              <a:off x="780"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34" name="Text Box 38"/>
            <p:cNvSpPr txBox="1">
              <a:spLocks noChangeArrowheads="1"/>
            </p:cNvSpPr>
            <p:nvPr/>
          </p:nvSpPr>
          <p:spPr bwMode="auto">
            <a:xfrm>
              <a:off x="1212"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35" name="Text Box 39"/>
            <p:cNvSpPr txBox="1">
              <a:spLocks noChangeArrowheads="1"/>
            </p:cNvSpPr>
            <p:nvPr/>
          </p:nvSpPr>
          <p:spPr bwMode="auto">
            <a:xfrm>
              <a:off x="1440"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36" name="Text Box 40"/>
            <p:cNvSpPr txBox="1">
              <a:spLocks noChangeArrowheads="1"/>
            </p:cNvSpPr>
            <p:nvPr/>
          </p:nvSpPr>
          <p:spPr bwMode="auto">
            <a:xfrm>
              <a:off x="1836"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37" name="Text Box 41"/>
            <p:cNvSpPr txBox="1">
              <a:spLocks noChangeArrowheads="1"/>
            </p:cNvSpPr>
            <p:nvPr/>
          </p:nvSpPr>
          <p:spPr bwMode="auto">
            <a:xfrm>
              <a:off x="4232" y="64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285738" name="Text Box 42"/>
            <p:cNvSpPr txBox="1">
              <a:spLocks noChangeArrowheads="1"/>
            </p:cNvSpPr>
            <p:nvPr/>
          </p:nvSpPr>
          <p:spPr bwMode="auto">
            <a:xfrm>
              <a:off x="1584" y="2649"/>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285739" name="Text Box 43"/>
            <p:cNvSpPr txBox="1">
              <a:spLocks noChangeArrowheads="1"/>
            </p:cNvSpPr>
            <p:nvPr/>
          </p:nvSpPr>
          <p:spPr bwMode="auto">
            <a:xfrm>
              <a:off x="1344"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11</a:t>
              </a:r>
              <a:endParaRPr kumimoji="1" lang="en-US" altLang="zh-CN" sz="2400">
                <a:latin typeface="Times New Roman" pitchFamily="18" charset="0"/>
              </a:endParaRPr>
            </a:p>
          </p:txBody>
        </p:sp>
        <p:sp>
          <p:nvSpPr>
            <p:cNvPr id="285740" name="Text Box 44"/>
            <p:cNvSpPr txBox="1">
              <a:spLocks noChangeArrowheads="1"/>
            </p:cNvSpPr>
            <p:nvPr/>
          </p:nvSpPr>
          <p:spPr bwMode="auto">
            <a:xfrm>
              <a:off x="816"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{5} {6}</a:t>
              </a:r>
              <a:endParaRPr kumimoji="1" lang="en-US" altLang="zh-CN" sz="2400">
                <a:latin typeface="Times New Roman" pitchFamily="18" charset="0"/>
              </a:endParaRPr>
            </a:p>
          </p:txBody>
        </p:sp>
        <p:sp>
          <p:nvSpPr>
            <p:cNvPr id="285741" name="Text Box 45"/>
            <p:cNvSpPr txBox="1">
              <a:spLocks noChangeArrowheads="1"/>
            </p:cNvSpPr>
            <p:nvPr/>
          </p:nvSpPr>
          <p:spPr bwMode="auto">
            <a:xfrm>
              <a:off x="3547" y="1776"/>
              <a:ext cx="100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{18} </a:t>
              </a:r>
              <a:endParaRPr kumimoji="1" lang="en-US" altLang="zh-CN" sz="2400">
                <a:latin typeface="Times New Roman" pitchFamily="18" charset="0"/>
              </a:endParaRPr>
            </a:p>
          </p:txBody>
        </p:sp>
        <p:sp>
          <p:nvSpPr>
            <p:cNvPr id="285742" name="Line 46"/>
            <p:cNvSpPr>
              <a:spLocks noChangeShapeType="1"/>
            </p:cNvSpPr>
            <p:nvPr/>
          </p:nvSpPr>
          <p:spPr bwMode="auto">
            <a:xfrm flipH="1">
              <a:off x="3792"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3" name="Line 47"/>
            <p:cNvSpPr>
              <a:spLocks noChangeShapeType="1"/>
            </p:cNvSpPr>
            <p:nvPr/>
          </p:nvSpPr>
          <p:spPr bwMode="auto">
            <a:xfrm>
              <a:off x="4032" y="244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4" name="Line 48"/>
            <p:cNvSpPr>
              <a:spLocks noChangeShapeType="1"/>
            </p:cNvSpPr>
            <p:nvPr/>
          </p:nvSpPr>
          <p:spPr bwMode="auto">
            <a:xfrm>
              <a:off x="4272" y="292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5" name="Line 49"/>
            <p:cNvSpPr>
              <a:spLocks noChangeShapeType="1"/>
            </p:cNvSpPr>
            <p:nvPr/>
          </p:nvSpPr>
          <p:spPr bwMode="auto">
            <a:xfrm flipH="1">
              <a:off x="4032"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6" name="Rectangle 50"/>
            <p:cNvSpPr>
              <a:spLocks noChangeArrowheads="1"/>
            </p:cNvSpPr>
            <p:nvPr/>
          </p:nvSpPr>
          <p:spPr bwMode="auto">
            <a:xfrm>
              <a:off x="364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47" name="Rectangle 51"/>
            <p:cNvSpPr>
              <a:spLocks noChangeArrowheads="1"/>
            </p:cNvSpPr>
            <p:nvPr/>
          </p:nvSpPr>
          <p:spPr bwMode="auto">
            <a:xfrm>
              <a:off x="3888"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48" name="Oval 52"/>
            <p:cNvSpPr>
              <a:spLocks noChangeArrowheads="1"/>
            </p:cNvSpPr>
            <p:nvPr/>
          </p:nvSpPr>
          <p:spPr bwMode="auto">
            <a:xfrm>
              <a:off x="4080"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49" name="Oval 53"/>
            <p:cNvSpPr>
              <a:spLocks noChangeArrowheads="1"/>
            </p:cNvSpPr>
            <p:nvPr/>
          </p:nvSpPr>
          <p:spPr bwMode="auto">
            <a:xfrm>
              <a:off x="3840"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50" name="Text Box 54"/>
            <p:cNvSpPr txBox="1">
              <a:spLocks noChangeArrowheads="1"/>
            </p:cNvSpPr>
            <p:nvPr/>
          </p:nvSpPr>
          <p:spPr bwMode="auto">
            <a:xfrm>
              <a:off x="3888"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51" name="Text Box 55"/>
            <p:cNvSpPr txBox="1">
              <a:spLocks noChangeArrowheads="1"/>
            </p:cNvSpPr>
            <p:nvPr/>
          </p:nvSpPr>
          <p:spPr bwMode="auto">
            <a:xfrm>
              <a:off x="2628"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{5} {6}</a:t>
              </a:r>
              <a:endParaRPr kumimoji="1" lang="en-US" altLang="zh-CN" sz="2400">
                <a:latin typeface="Times New Roman" pitchFamily="18" charset="0"/>
              </a:endParaRPr>
            </a:p>
          </p:txBody>
        </p:sp>
        <p:sp>
          <p:nvSpPr>
            <p:cNvPr id="285752" name="Line 56"/>
            <p:cNvSpPr>
              <a:spLocks noChangeShapeType="1"/>
            </p:cNvSpPr>
            <p:nvPr/>
          </p:nvSpPr>
          <p:spPr bwMode="auto">
            <a:xfrm>
              <a:off x="450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53" name="Line 57"/>
            <p:cNvSpPr>
              <a:spLocks noChangeShapeType="1"/>
            </p:cNvSpPr>
            <p:nvPr/>
          </p:nvSpPr>
          <p:spPr bwMode="auto">
            <a:xfrm flipH="1">
              <a:off x="426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54" name="Rectangle 58"/>
            <p:cNvSpPr>
              <a:spLocks noChangeArrowheads="1"/>
            </p:cNvSpPr>
            <p:nvPr/>
          </p:nvSpPr>
          <p:spPr bwMode="auto">
            <a:xfrm>
              <a:off x="4116"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55" name="Rectangle 59"/>
            <p:cNvSpPr>
              <a:spLocks noChangeArrowheads="1"/>
            </p:cNvSpPr>
            <p:nvPr/>
          </p:nvSpPr>
          <p:spPr bwMode="auto">
            <a:xfrm>
              <a:off x="4560"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56" name="Oval 60"/>
            <p:cNvSpPr>
              <a:spLocks noChangeArrowheads="1"/>
            </p:cNvSpPr>
            <p:nvPr/>
          </p:nvSpPr>
          <p:spPr bwMode="auto">
            <a:xfrm>
              <a:off x="4308" y="312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57" name="Text Box 61"/>
            <p:cNvSpPr txBox="1">
              <a:spLocks noChangeArrowheads="1"/>
            </p:cNvSpPr>
            <p:nvPr/>
          </p:nvSpPr>
          <p:spPr bwMode="auto">
            <a:xfrm>
              <a:off x="4116"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58" name="Text Box 62"/>
            <p:cNvSpPr txBox="1">
              <a:spLocks noChangeArrowheads="1"/>
            </p:cNvSpPr>
            <p:nvPr/>
          </p:nvSpPr>
          <p:spPr bwMode="auto">
            <a:xfrm>
              <a:off x="3648" y="264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59" name="Text Box 63"/>
            <p:cNvSpPr txBox="1">
              <a:spLocks noChangeArrowheads="1"/>
            </p:cNvSpPr>
            <p:nvPr/>
          </p:nvSpPr>
          <p:spPr bwMode="auto">
            <a:xfrm>
              <a:off x="4572"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60" name="Text Box 64"/>
            <p:cNvSpPr txBox="1">
              <a:spLocks noChangeArrowheads="1"/>
            </p:cNvSpPr>
            <p:nvPr/>
          </p:nvSpPr>
          <p:spPr bwMode="auto">
            <a:xfrm>
              <a:off x="4276" y="3081"/>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285761" name="Text Box 65"/>
            <p:cNvSpPr txBox="1">
              <a:spLocks noChangeArrowheads="1"/>
            </p:cNvSpPr>
            <p:nvPr/>
          </p:nvSpPr>
          <p:spPr bwMode="auto">
            <a:xfrm>
              <a:off x="4036" y="2649"/>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11</a:t>
              </a:r>
              <a:endParaRPr kumimoji="1" lang="en-US" altLang="zh-CN" sz="2400">
                <a:latin typeface="Times New Roman" pitchFamily="18" charset="0"/>
              </a:endParaRPr>
            </a:p>
          </p:txBody>
        </p:sp>
        <p:sp>
          <p:nvSpPr>
            <p:cNvPr id="285762" name="Text Box 66"/>
            <p:cNvSpPr txBox="1">
              <a:spLocks noChangeArrowheads="1"/>
            </p:cNvSpPr>
            <p:nvPr/>
          </p:nvSpPr>
          <p:spPr bwMode="auto">
            <a:xfrm>
              <a:off x="3792"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18</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title"/>
          </p:nvPr>
        </p:nvSpPr>
        <p:spPr>
          <a:xfrm>
            <a:off x="457200" y="457200"/>
            <a:ext cx="8229600" cy="884238"/>
          </a:xfrm>
        </p:spPr>
        <p:txBody>
          <a:bodyPr/>
          <a:lstStyle/>
          <a:p>
            <a:pPr algn="ctr"/>
            <a:r>
              <a:rPr lang="en-US" altLang="zh-CN" sz="4000" b="1">
                <a:solidFill>
                  <a:schemeClr val="tx2"/>
                </a:solidFill>
                <a:latin typeface="华文新魏" pitchFamily="2" charset="-122"/>
                <a:ea typeface="华文新魏" pitchFamily="2" charset="-122"/>
              </a:rPr>
              <a:t>Huffman</a:t>
            </a:r>
            <a:r>
              <a:rPr lang="zh-CN" altLang="en-US" sz="4000" b="1">
                <a:solidFill>
                  <a:schemeClr val="tx2"/>
                </a:solidFill>
                <a:latin typeface="华文新魏" pitchFamily="2" charset="-122"/>
                <a:ea typeface="华文新魏" pitchFamily="2" charset="-122"/>
              </a:rPr>
              <a:t>树的类定义</a:t>
            </a:r>
          </a:p>
        </p:txBody>
      </p:sp>
      <p:sp>
        <p:nvSpPr>
          <p:cNvPr id="286724" name="Rectangle 4"/>
          <p:cNvSpPr>
            <a:spLocks noGrp="1" noChangeArrowheads="1"/>
          </p:cNvSpPr>
          <p:nvPr>
            <p:ph idx="1"/>
          </p:nvPr>
        </p:nvSpPr>
        <p:spPr>
          <a:xfrm>
            <a:off x="663575" y="1304925"/>
            <a:ext cx="8229600" cy="5040313"/>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#include </a:t>
            </a:r>
            <a:r>
              <a:rPr lang="en-US" altLang="zh-CN" sz="2800">
                <a:latin typeface="Times New Roman" pitchFamily="18" charset="0"/>
                <a:ea typeface="隶书" pitchFamily="49" charset="-122"/>
              </a:rPr>
              <a:t>"heap.h"</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const  int </a:t>
            </a:r>
            <a:r>
              <a:rPr lang="en-US" altLang="zh-CN" sz="2800">
                <a:latin typeface="Times New Roman" pitchFamily="18" charset="0"/>
                <a:ea typeface="隶书" pitchFamily="49" charset="-122"/>
              </a:rPr>
              <a:t>DefaultSize = 20</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缺省权值集合大小</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 class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struct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树结点的类定义</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 data</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结点数据</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左、右子女和父结点指针</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Parent(NULL)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leftChild(NULL)</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rightChild(NULL) </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r>
              <a:rPr lang="zh-CN" altLang="en-US" sz="2800" b="1">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5985C095-EDA5-43B8-8180-277FE9C8E075}" type="slidenum">
              <a:rPr lang="en-US" altLang="zh-CN"/>
              <a:pPr/>
              <a:t>84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idx="1"/>
          </p:nvPr>
        </p:nvSpPr>
        <p:spPr>
          <a:xfrm>
            <a:off x="611188" y="765175"/>
            <a:ext cx="8229600" cy="5400675"/>
          </a:xfrm>
        </p:spPr>
        <p:txBody>
          <a:bodyPr>
            <a:normAutofit lnSpcReduction="10000"/>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 (E elem</a:t>
            </a:r>
            <a:r>
              <a:rPr lang="en-US" altLang="zh-CN" sz="2800" b="1">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构造函数</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pr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right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data (elem)</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 (pr)</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 (left)</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 (right)</a:t>
            </a:r>
            <a:r>
              <a:rPr lang="en-US" altLang="zh-CN" sz="2800" b="1">
                <a:latin typeface="Times New Roman" pitchFamily="18" charset="0"/>
                <a:ea typeface="隶书" pitchFamily="49" charset="-122"/>
              </a:rPr>
              <a:t> { }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endParaRPr lang="en-US" altLang="zh-CN" sz="2400" b="1">
              <a:latin typeface="Times New Roman" pitchFamily="18" charset="0"/>
              <a:ea typeface="隶书" pitchFamily="49" charset="-122"/>
            </a:endParaRPr>
          </a:p>
          <a:p>
            <a:pPr>
              <a:lnSpc>
                <a:spcPct val="105000"/>
              </a:lnSpc>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class</a:t>
            </a:r>
            <a:r>
              <a:rPr lang="en-US" altLang="zh-CN" sz="2800">
                <a:latin typeface="Times New Roman" pitchFamily="18" charset="0"/>
                <a:ea typeface="隶书" pitchFamily="49" charset="-122"/>
              </a:rPr>
              <a:t> E</a:t>
            </a:r>
            <a:r>
              <a:rPr lang="en-US" altLang="zh-CN" sz="2800" b="1">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//Huffman</a:t>
            </a:r>
            <a:r>
              <a:rPr lang="zh-CN" altLang="en-US" sz="2800">
                <a:solidFill>
                  <a:schemeClr val="tx2"/>
                </a:solidFill>
                <a:latin typeface="Times New Roman" pitchFamily="18" charset="0"/>
                <a:ea typeface="隶书" pitchFamily="49" charset="-122"/>
              </a:rPr>
              <a:t>树类定义</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public:</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HuffmanTree (E w[]</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b="1">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01D50B27-08C6-4ABA-B0E4-70DA81C0C98B}" type="slidenum">
              <a:rPr lang="en-US" altLang="zh-CN"/>
              <a:pPr/>
              <a:t>85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idx="1"/>
          </p:nvPr>
        </p:nvSpPr>
        <p:spPr>
          <a:xfrm>
            <a:off x="611188" y="765175"/>
            <a:ext cx="8229600" cy="5400675"/>
          </a:xfrm>
        </p:spPr>
        <p:txBody>
          <a:bodyPr/>
          <a:lstStyle/>
          <a:p>
            <a:pPr>
              <a:lnSpc>
                <a:spcPct val="105000"/>
              </a:lnSpc>
              <a:spcBef>
                <a:spcPct val="0"/>
              </a:spcBef>
              <a:buFont typeface="Wingdings" pitchFamily="2" charset="2"/>
              <a:buNone/>
            </a:pPr>
            <a:r>
              <a:rPr lang="en-US" altLang="zh-CN" sz="2800" b="1">
                <a:latin typeface="Times New Roman" pitchFamily="18" charset="0"/>
              </a:rPr>
              <a:t>     </a:t>
            </a:r>
            <a:r>
              <a:rPr lang="zh-CN" altLang="en-US" sz="2800" b="1">
                <a:latin typeface="Times New Roman" pitchFamily="18" charset="0"/>
              </a:rPr>
              <a:t>～</a:t>
            </a: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 { delete </a:t>
            </a:r>
            <a:r>
              <a:rPr lang="en-US" altLang="zh-CN" sz="2800">
                <a:latin typeface="Times New Roman" pitchFamily="18" charset="0"/>
                <a:ea typeface="隶书" pitchFamily="49" charset="-122"/>
              </a:rPr>
              <a:t>Tree(root)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析构函数</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protected:</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树的根</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deleteTree (HuffmanNode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删除以 </a:t>
            </a:r>
            <a:r>
              <a:rPr lang="en-US" altLang="zh-CN" sz="2800">
                <a:solidFill>
                  <a:schemeClr val="tx2"/>
                </a:solidFill>
                <a:latin typeface="Times New Roman" pitchFamily="18" charset="0"/>
                <a:ea typeface="隶书" pitchFamily="49" charset="-122"/>
              </a:rPr>
              <a:t>t </a:t>
            </a:r>
            <a:r>
              <a:rPr lang="zh-CN" altLang="en-US" sz="2800">
                <a:solidFill>
                  <a:schemeClr val="tx2"/>
                </a:solidFill>
                <a:latin typeface="Times New Roman" pitchFamily="18" charset="0"/>
                <a:ea typeface="隶书" pitchFamily="49" charset="-122"/>
              </a:rPr>
              <a:t>为根的子树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mergeTree (HuffmanNode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a:t>
            </a:r>
            <a:r>
              <a:rPr lang="en-US" altLang="zh-CN" sz="2800">
                <a:latin typeface="Times New Roman" pitchFamily="18" charset="0"/>
                <a:ea typeface="隶书" pitchFamily="49" charset="-122"/>
              </a:rPr>
              <a:t> ht1</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ht2</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parent)</a:t>
            </a:r>
            <a:r>
              <a:rPr lang="zh-CN" altLang="en-US"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F7DBB83E-F0B3-4709-9C03-24A4739FB6FD}" type="slidenum">
              <a:rPr lang="en-US" altLang="zh-CN"/>
              <a:pPr/>
              <a:t>86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type="title"/>
          </p:nvPr>
        </p:nvSpPr>
        <p:spPr>
          <a:xfrm>
            <a:off x="663575" y="512763"/>
            <a:ext cx="8229600" cy="863600"/>
          </a:xfrm>
        </p:spPr>
        <p:txBody>
          <a:bodyPr/>
          <a:lstStyle/>
          <a:p>
            <a:pPr algn="ctr"/>
            <a:r>
              <a:rPr kumimoji="1" lang="zh-CN" altLang="en-US" sz="4000" b="1">
                <a:solidFill>
                  <a:schemeClr val="tx2"/>
                </a:solidFill>
                <a:latin typeface="华文新魏" pitchFamily="2" charset="-122"/>
                <a:ea typeface="华文新魏" pitchFamily="2" charset="-122"/>
              </a:rPr>
              <a:t>建立</a:t>
            </a: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树的算法</a:t>
            </a:r>
          </a:p>
        </p:txBody>
      </p:sp>
      <p:sp>
        <p:nvSpPr>
          <p:cNvPr id="288772" name="Rectangle 4"/>
          <p:cNvSpPr>
            <a:spLocks noGrp="1" noChangeArrowheads="1"/>
          </p:cNvSpPr>
          <p:nvPr>
            <p:ph idx="1"/>
          </p:nvPr>
        </p:nvSpPr>
        <p:spPr>
          <a:xfrm>
            <a:off x="627063" y="1377950"/>
            <a:ext cx="8229600" cy="50038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class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HuffmanTree (E w[]</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给出</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n </a:t>
            </a:r>
            <a:r>
              <a:rPr lang="zh-CN" altLang="en-US" sz="2800">
                <a:solidFill>
                  <a:schemeClr val="tx2"/>
                </a:solidFill>
                <a:latin typeface="Times New Roman" pitchFamily="18" charset="0"/>
                <a:ea typeface="隶书" pitchFamily="49" charset="-122"/>
              </a:rPr>
              <a:t>个权值</a:t>
            </a:r>
            <a:r>
              <a:rPr lang="en-US" altLang="zh-CN" sz="2800">
                <a:solidFill>
                  <a:schemeClr val="tx2"/>
                </a:solidFill>
                <a:latin typeface="Times New Roman" pitchFamily="18" charset="0"/>
                <a:ea typeface="隶书" pitchFamily="49" charset="-122"/>
              </a:rPr>
              <a:t>w[1]</a:t>
            </a:r>
            <a:r>
              <a:rPr lang="zh-CN" altLang="en-US" sz="2800" b="1">
                <a:solidFill>
                  <a:schemeClr val="tx2"/>
                </a:solidFill>
                <a:latin typeface="Times New Roman" pitchFamily="18" charset="0"/>
              </a:rPr>
              <a:t>～</a:t>
            </a:r>
            <a:r>
              <a:rPr lang="en-US" altLang="zh-CN" sz="2800">
                <a:solidFill>
                  <a:schemeClr val="tx2"/>
                </a:solidFill>
                <a:latin typeface="Times New Roman" pitchFamily="18" charset="0"/>
                <a:ea typeface="隶书" pitchFamily="49" charset="-122"/>
              </a:rPr>
              <a:t>w[n], </a:t>
            </a:r>
            <a:r>
              <a:rPr lang="zh-CN" altLang="en-US" sz="2800">
                <a:solidFill>
                  <a:schemeClr val="tx2"/>
                </a:solidFill>
                <a:latin typeface="Times New Roman" pitchFamily="18" charset="0"/>
                <a:ea typeface="隶书" pitchFamily="49" charset="-122"/>
              </a:rPr>
              <a:t>构造</a:t>
            </a:r>
            <a:r>
              <a:rPr lang="en-US" altLang="zh-CN" sz="2800">
                <a:solidFill>
                  <a:schemeClr val="tx2"/>
                </a:solidFill>
                <a:latin typeface="Times New Roman" pitchFamily="18" charset="0"/>
                <a:ea typeface="隶书" pitchFamily="49" charset="-122"/>
              </a:rPr>
              <a:t>Huffman</a:t>
            </a:r>
            <a:r>
              <a:rPr lang="zh-CN" altLang="en-US" sz="2800">
                <a:solidFill>
                  <a:schemeClr val="tx2"/>
                </a:solidFill>
                <a:latin typeface="Times New Roman" pitchFamily="18" charset="0"/>
                <a:ea typeface="隶书" pitchFamily="49" charset="-122"/>
              </a:rPr>
              <a:t>树</a:t>
            </a:r>
            <a:endParaRPr lang="zh-CN" altLang="en-US" sz="2800" b="1">
              <a:solidFill>
                <a:schemeClr val="tx2"/>
              </a:solidFill>
              <a:latin typeface="Times New Roman" pitchFamily="18" charset="0"/>
              <a:ea typeface="隶书" pitchFamily="49" charset="-122"/>
            </a:endParaRP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minHeap</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hp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使用最小堆存放森林</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first</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second</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NodeList =</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森林</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for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 =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 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a:t>
            </a:r>
            <a:endParaRPr lang="en-US" altLang="zh-CN" sz="2800">
              <a:latin typeface="Times New Roman" pitchFamily="18" charset="0"/>
              <a:ea typeface="隶书" pitchFamily="49" charset="-122"/>
            </a:endParaRP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NodeList[i].data = w[i+1]</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NodeList[i].leftChild = NULL</a:t>
            </a:r>
            <a:r>
              <a:rPr lang="en-US" altLang="zh-CN" sz="2800" b="1">
                <a:latin typeface="Times New Roman" pitchFamily="18" charset="0"/>
                <a:ea typeface="隶书" pitchFamily="49" charset="-122"/>
              </a:rPr>
              <a:t>;         </a:t>
            </a:r>
            <a:endParaRPr lang="en-US" altLang="zh-CN" sz="280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F0CEEAA9-66E8-46FD-8102-E99A38C968D9}" type="slidenum">
              <a:rPr lang="en-US" altLang="zh-CN"/>
              <a:pPr/>
              <a:t>87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idx="1"/>
          </p:nvPr>
        </p:nvSpPr>
        <p:spPr>
          <a:xfrm>
            <a:off x="627063" y="730250"/>
            <a:ext cx="8229600" cy="5651500"/>
          </a:xfrm>
        </p:spPr>
        <p:txBody>
          <a:bodyPr>
            <a:normAutofit lnSpcReduction="10000"/>
          </a:bodyPr>
          <a:lstStyle/>
          <a:p>
            <a:pPr>
              <a:lnSpc>
                <a:spcPct val="105000"/>
              </a:lnSpc>
              <a:spcBef>
                <a:spcPct val="5000"/>
              </a:spcBef>
              <a:buFont typeface="Wingdings" pitchFamily="2" charset="2"/>
              <a:buNone/>
            </a:pPr>
            <a:r>
              <a:rPr lang="en-US" altLang="zh-CN" sz="2800">
                <a:latin typeface="Times New Roman" pitchFamily="18" charset="0"/>
                <a:ea typeface="隶书" pitchFamily="49" charset="-122"/>
              </a:rPr>
              <a:t>          NodeList[i].rightChild = NULL</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NodeList[i].parent = NULL</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hp.Insert(NodeList[i])</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插入最小堆中</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for </a:t>
            </a:r>
            <a:r>
              <a:rPr lang="en-US" altLang="zh-CN" sz="2800">
                <a:latin typeface="Times New Roman" pitchFamily="18" charset="0"/>
                <a:ea typeface="隶书" pitchFamily="49" charset="-122"/>
              </a:rPr>
              <a:t>(i =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 n</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en-US" altLang="zh-CN" sz="2800">
                <a:solidFill>
                  <a:schemeClr val="tx2"/>
                </a:solidFill>
                <a:latin typeface="Times New Roman" pitchFamily="18" charset="0"/>
                <a:ea typeface="隶书" pitchFamily="49" charset="-122"/>
              </a:rPr>
              <a:t>n-1</a:t>
            </a:r>
            <a:r>
              <a:rPr lang="zh-CN" altLang="en-US" sz="2800">
                <a:solidFill>
                  <a:schemeClr val="tx2"/>
                </a:solidFill>
                <a:latin typeface="Times New Roman" pitchFamily="18" charset="0"/>
                <a:ea typeface="隶书" pitchFamily="49" charset="-122"/>
              </a:rPr>
              <a:t>趟</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建</a:t>
            </a:r>
            <a:r>
              <a:rPr lang="en-US" altLang="zh-CN" sz="2800">
                <a:solidFill>
                  <a:schemeClr val="tx2"/>
                </a:solidFill>
                <a:latin typeface="Times New Roman" pitchFamily="18" charset="0"/>
                <a:ea typeface="隶书" pitchFamily="49" charset="-122"/>
              </a:rPr>
              <a:t>Huffman</a:t>
            </a:r>
            <a:r>
              <a:rPr lang="zh-CN" altLang="en-US" sz="2800">
                <a:solidFill>
                  <a:schemeClr val="tx2"/>
                </a:solidFill>
                <a:latin typeface="Times New Roman" pitchFamily="18" charset="0"/>
                <a:ea typeface="隶书" pitchFamily="49" charset="-122"/>
              </a:rPr>
              <a:t>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hp.Remove (first)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根权值最小的树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hp.Remove (second)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根权值次小的树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merge (first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second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合并</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hp.Insert (*parent)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重新插入堆中</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root = parent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建立根结点</a:t>
            </a:r>
          </a:p>
          <a:p>
            <a:pPr>
              <a:lnSpc>
                <a:spcPct val="105000"/>
              </a:lnSpc>
              <a:spcBef>
                <a:spcPct val="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B3155852-7F64-4738-87D0-850AD93E4017}" type="slidenum">
              <a:rPr lang="en-US" altLang="zh-CN"/>
              <a:pPr/>
              <a:t>88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idx="1"/>
          </p:nvPr>
        </p:nvSpPr>
        <p:spPr>
          <a:xfrm>
            <a:off x="627063" y="730250"/>
            <a:ext cx="8229600" cy="5651500"/>
          </a:xfrm>
        </p:spPr>
        <p:txBody>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class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a:latin typeface="Times New Roman" pitchFamily="18" charset="0"/>
                <a:ea typeface="隶书" pitchFamily="49" charset="-122"/>
              </a:rPr>
              <a:t>mergeTree (HuffmanNode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bt1</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bt2</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 =</a:t>
            </a: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bt1</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bt2</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data.key =</a:t>
            </a:r>
          </a:p>
          <a:p>
            <a:pPr>
              <a:lnSpc>
                <a:spcPct val="105000"/>
              </a:lnSpc>
              <a:spcBef>
                <a:spcPct val="0"/>
              </a:spcBef>
              <a:buFont typeface="Wingdings" pitchFamily="2" charset="2"/>
              <a:buNone/>
            </a:pPr>
            <a:r>
              <a:rPr lang="en-US" altLang="zh-CN" sz="2800">
                <a:latin typeface="Times New Roman" pitchFamily="18" charset="0"/>
                <a:ea typeface="隶书" pitchFamily="49" charset="-122"/>
              </a:rPr>
              <a:t> 	        bt1.root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data.key+bt2.root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data.key</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bt1.root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parent = bt2.root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parent = parent</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371274D8-45A0-4DA7-8663-BA81C3EBA554}" type="slidenum">
              <a:rPr lang="en-US" altLang="zh-CN"/>
              <a:pPr/>
              <a:t>89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爆炸形 1 4"/>
          <p:cNvSpPr/>
          <p:nvPr/>
        </p:nvSpPr>
        <p:spPr>
          <a:xfrm>
            <a:off x="1799692" y="2662014"/>
            <a:ext cx="5184576" cy="2268252"/>
          </a:xfrm>
          <a:prstGeom prst="irregularSeal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本节课重点内容</a:t>
            </a:r>
            <a:endParaRPr lang="zh-CN" altLang="en-US" dirty="0"/>
          </a:p>
        </p:txBody>
      </p:sp>
      <p:sp>
        <p:nvSpPr>
          <p:cNvPr id="3" name="内容占位符 2"/>
          <p:cNvSpPr>
            <a:spLocks noGrp="1"/>
          </p:cNvSpPr>
          <p:nvPr>
            <p:ph idx="1"/>
          </p:nvPr>
        </p:nvSpPr>
        <p:spPr>
          <a:xfrm>
            <a:off x="2123728" y="3212976"/>
            <a:ext cx="5436604" cy="1249364"/>
          </a:xfrm>
        </p:spPr>
        <p:txBody>
          <a:bodyPr/>
          <a:lstStyle/>
          <a:p>
            <a:r>
              <a:rPr lang="zh-CN" altLang="en-US" dirty="0" smtClean="0"/>
              <a:t>如何用递归处理树的操作</a:t>
            </a:r>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9</a:t>
            </a:fld>
            <a:endParaRPr lang="en-US" altLang="zh-CN"/>
          </a:p>
        </p:txBody>
      </p:sp>
    </p:spTree>
    <p:extLst>
      <p:ext uri="{BB962C8B-B14F-4D97-AF65-F5344CB8AC3E}">
        <p14:creationId xmlns:p14="http://schemas.microsoft.com/office/powerpoint/2010/main" val="385527847"/>
      </p:ext>
    </p:extLst>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1" name="Rectangle 5"/>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latin typeface="华文新魏" pitchFamily="2" charset="-122"/>
                <a:ea typeface="华文新魏" pitchFamily="2" charset="-122"/>
              </a:rPr>
              <a:t>采用静态链表的</a:t>
            </a: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树</a:t>
            </a:r>
          </a:p>
        </p:txBody>
      </p:sp>
      <p:sp>
        <p:nvSpPr>
          <p:cNvPr id="290822" name="Rectangle 6"/>
          <p:cNvSpPr>
            <a:spLocks noGrp="1" noChangeArrowheads="1"/>
          </p:cNvSpPr>
          <p:nvPr>
            <p:ph idx="1"/>
          </p:nvPr>
        </p:nvSpPr>
        <p:spPr>
          <a:xfrm>
            <a:off x="627063" y="1414463"/>
            <a:ext cx="7832725" cy="4967287"/>
          </a:xfrm>
        </p:spPr>
        <p:txBody>
          <a:bodyPr/>
          <a:lstStyle/>
          <a:p>
            <a:pPr>
              <a:lnSpc>
                <a:spcPct val="90000"/>
              </a:lnSpc>
              <a:buClr>
                <a:srgbClr val="800080"/>
              </a:buClr>
              <a:buSzPct val="50000"/>
            </a:pPr>
            <a:r>
              <a:rPr kumimoji="1" lang="zh-CN" altLang="en-US" sz="3000" b="1">
                <a:latin typeface="Times New Roman" pitchFamily="18" charset="0"/>
                <a:ea typeface="仿宋_GB2312" pitchFamily="49" charset="-122"/>
              </a:rPr>
              <a:t>可以采用静态链表方式存储</a:t>
            </a:r>
            <a:r>
              <a:rPr kumimoji="1" lang="en-US" altLang="zh-CN" sz="3000" b="1">
                <a:latin typeface="Times New Roman" pitchFamily="18" charset="0"/>
                <a:ea typeface="仿宋_GB2312" pitchFamily="49" charset="-122"/>
              </a:rPr>
              <a:t>Huffman</a:t>
            </a:r>
            <a:r>
              <a:rPr kumimoji="1" lang="zh-CN" altLang="en-US" sz="3000" b="1">
                <a:latin typeface="Times New Roman" pitchFamily="18" charset="0"/>
                <a:ea typeface="仿宋_GB2312" pitchFamily="49" charset="-122"/>
              </a:rPr>
              <a:t>树，其类定义如下：</a:t>
            </a:r>
          </a:p>
          <a:p>
            <a:pPr>
              <a:lnSpc>
                <a:spcPct val="90000"/>
              </a:lnSpc>
              <a:buClr>
                <a:srgbClr val="800080"/>
              </a:buClr>
              <a:buSzPct val="50000"/>
            </a:pPr>
            <a:endParaRPr kumimoji="1" lang="zh-CN" altLang="en-US" sz="800" b="1">
              <a:latin typeface="Times New Roman" pitchFamily="18" charset="0"/>
              <a:ea typeface="仿宋_GB2312" pitchFamily="49" charset="-122"/>
            </a:endParaRPr>
          </a:p>
          <a:p>
            <a:pPr>
              <a:lnSpc>
                <a:spcPct val="90000"/>
              </a:lnSpc>
              <a:buFont typeface="Wingdings" pitchFamily="2" charset="2"/>
              <a:buNone/>
            </a:pPr>
            <a:r>
              <a:rPr kumimoji="1" lang="zh-CN" altLang="en-US" sz="2800" b="1">
                <a:solidFill>
                  <a:srgbClr val="CC3300"/>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const </a:t>
            </a:r>
            <a:r>
              <a:rPr kumimoji="1" lang="en-US" altLang="zh-CN" sz="2800">
                <a:solidFill>
                  <a:schemeClr val="tx2"/>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int</a:t>
            </a:r>
            <a:r>
              <a:rPr kumimoji="1" lang="en-US" altLang="zh-CN" sz="2800">
                <a:solidFill>
                  <a:schemeClr val="tx2"/>
                </a:solidFill>
                <a:latin typeface="Times New Roman" pitchFamily="18" charset="0"/>
                <a:ea typeface="华文新魏" pitchFamily="2" charset="-122"/>
              </a:rPr>
              <a:t> n = 20</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const int </a:t>
            </a:r>
            <a:r>
              <a:rPr kumimoji="1" lang="en-US" altLang="zh-CN" sz="2800">
                <a:solidFill>
                  <a:schemeClr val="tx2"/>
                </a:solidFill>
                <a:latin typeface="Times New Roman" pitchFamily="18" charset="0"/>
                <a:ea typeface="华文新魏" pitchFamily="2" charset="-122"/>
              </a:rPr>
              <a:t>m = 2*n</a:t>
            </a:r>
            <a:r>
              <a:rPr kumimoji="1" lang="en-US" altLang="zh-CN" sz="2800">
                <a:solidFill>
                  <a:schemeClr val="tx2"/>
                </a:solidFill>
                <a:latin typeface="Courier New" pitchFamily="49" charset="0"/>
                <a:ea typeface="华文新魏" pitchFamily="2" charset="-122"/>
              </a:rPr>
              <a:t>-</a:t>
            </a:r>
            <a:r>
              <a:rPr kumimoji="1" lang="en-US" altLang="zh-CN" sz="2800">
                <a:solidFill>
                  <a:schemeClr val="tx2"/>
                </a:solidFill>
                <a:latin typeface="Times New Roman" pitchFamily="18" charset="0"/>
                <a:ea typeface="华文新魏" pitchFamily="2" charset="-122"/>
              </a:rPr>
              <a:t>1</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800" b="1">
                <a:solidFill>
                  <a:schemeClr val="tx2"/>
                </a:solidFill>
                <a:latin typeface="Times New Roman" pitchFamily="18" charset="0"/>
                <a:ea typeface="华文新魏" pitchFamily="2" charset="-122"/>
              </a:rPr>
              <a:t> </a:t>
            </a: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typedef struct {</a:t>
            </a:r>
            <a:endParaRPr kumimoji="1" lang="en-US" altLang="zh-CN" sz="2800">
              <a:solidFill>
                <a:schemeClr val="tx2"/>
              </a:solidFill>
              <a:latin typeface="Times New Roman" pitchFamily="18" charset="0"/>
              <a:ea typeface="华文新魏" pitchFamily="2" charset="-122"/>
            </a:endParaRPr>
          </a:p>
          <a:p>
            <a:pPr>
              <a:lnSpc>
                <a:spcPct val="90000"/>
              </a:lnSpc>
              <a:buFont typeface="Wingdings" pitchFamily="2" charset="2"/>
              <a:buNone/>
            </a:pPr>
            <a:r>
              <a:rPr kumimoji="1" lang="en-US" altLang="zh-CN" sz="2800">
                <a:solidFill>
                  <a:schemeClr val="tx2"/>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float </a:t>
            </a:r>
            <a:r>
              <a:rPr kumimoji="1" lang="en-US" altLang="zh-CN" sz="2800">
                <a:solidFill>
                  <a:schemeClr val="tx2"/>
                </a:solidFill>
                <a:latin typeface="Times New Roman" pitchFamily="18" charset="0"/>
                <a:ea typeface="华文新魏" pitchFamily="2" charset="-122"/>
              </a:rPr>
              <a:t>weight</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2800">
                <a:solidFill>
                  <a:schemeClr val="tx2"/>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      int</a:t>
            </a:r>
            <a:r>
              <a:rPr kumimoji="1" lang="en-US" altLang="zh-CN" sz="2800">
                <a:solidFill>
                  <a:schemeClr val="tx2"/>
                </a:solidFill>
                <a:latin typeface="Times New Roman" pitchFamily="18" charset="0"/>
                <a:ea typeface="华文新魏" pitchFamily="2" charset="-122"/>
              </a:rPr>
              <a:t> parent, lchild, rchild</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 </a:t>
            </a:r>
            <a:r>
              <a:rPr kumimoji="1" lang="en-US" altLang="zh-CN" sz="2800">
                <a:solidFill>
                  <a:schemeClr val="tx2"/>
                </a:solidFill>
                <a:latin typeface="Times New Roman" pitchFamily="18" charset="0"/>
                <a:ea typeface="华文新魏" pitchFamily="2" charset="-122"/>
              </a:rPr>
              <a:t>HTNode</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endParaRPr kumimoji="1" lang="en-US" altLang="zh-CN" sz="800" b="1">
              <a:solidFill>
                <a:schemeClr val="tx2"/>
              </a:solidFill>
              <a:latin typeface="Times New Roman" pitchFamily="18" charset="0"/>
              <a:ea typeface="华文新魏" pitchFamily="2" charset="-122"/>
            </a:endParaRP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typedef </a:t>
            </a:r>
            <a:r>
              <a:rPr kumimoji="1" lang="en-US" altLang="zh-CN" sz="2800">
                <a:solidFill>
                  <a:schemeClr val="tx2"/>
                </a:solidFill>
                <a:latin typeface="Times New Roman" pitchFamily="18" charset="0"/>
                <a:ea typeface="华文新魏" pitchFamily="2" charset="-122"/>
              </a:rPr>
              <a:t>HTNode HuffmanTree[m]</a:t>
            </a:r>
            <a:r>
              <a:rPr kumimoji="1" lang="en-US" altLang="zh-CN" sz="2800" b="1">
                <a:solidFill>
                  <a:schemeClr val="tx2"/>
                </a:solidFill>
                <a:latin typeface="Times New Roman" pitchFamily="18" charset="0"/>
                <a:ea typeface="华文新魏" pitchFamily="2" charset="-122"/>
              </a:rPr>
              <a:t>;</a:t>
            </a:r>
          </a:p>
        </p:txBody>
      </p:sp>
      <p:sp>
        <p:nvSpPr>
          <p:cNvPr id="5" name="灯片编号占位符 4"/>
          <p:cNvSpPr>
            <a:spLocks noGrp="1"/>
          </p:cNvSpPr>
          <p:nvPr>
            <p:ph type="sldNum" sz="quarter" idx="12"/>
          </p:nvPr>
        </p:nvSpPr>
        <p:spPr/>
        <p:txBody>
          <a:bodyPr/>
          <a:lstStyle/>
          <a:p>
            <a:fld id="{E88DE1A1-744A-4778-AB76-1DD498620FE0}" type="slidenum">
              <a:rPr lang="en-US" altLang="zh-CN"/>
              <a:pPr/>
              <a:t>90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a:spLocks noGrp="1"/>
          </p:cNvSpPr>
          <p:nvPr>
            <p:ph type="sldNum" sz="quarter" idx="12"/>
          </p:nvPr>
        </p:nvSpPr>
        <p:spPr/>
        <p:txBody>
          <a:bodyPr/>
          <a:lstStyle/>
          <a:p>
            <a:fld id="{8B19B47D-3314-4AF7-80CA-AC9FD23AA867}" type="slidenum">
              <a:rPr lang="en-US" altLang="zh-CN"/>
              <a:pPr/>
              <a:t>91</a:t>
            </a:fld>
            <a:endParaRPr lang="en-US" altLang="zh-CN"/>
          </a:p>
        </p:txBody>
      </p:sp>
      <p:sp>
        <p:nvSpPr>
          <p:cNvPr id="292866" name="Rectangle 2"/>
          <p:cNvSpPr>
            <a:spLocks noChangeArrowheads="1"/>
          </p:cNvSpPr>
          <p:nvPr/>
        </p:nvSpPr>
        <p:spPr bwMode="auto">
          <a:xfrm>
            <a:off x="542925"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67" name="Rectangle 3"/>
          <p:cNvSpPr>
            <a:spLocks noChangeArrowheads="1"/>
          </p:cNvSpPr>
          <p:nvPr/>
        </p:nvSpPr>
        <p:spPr bwMode="auto">
          <a:xfrm>
            <a:off x="1152525"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68" name="Text Box 4"/>
          <p:cNvSpPr txBox="1">
            <a:spLocks noChangeArrowheads="1"/>
          </p:cNvSpPr>
          <p:nvPr/>
        </p:nvSpPr>
        <p:spPr bwMode="auto">
          <a:xfrm>
            <a:off x="1143000" y="16287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2869" name="Rectangle 5"/>
          <p:cNvSpPr>
            <a:spLocks noChangeArrowheads="1"/>
          </p:cNvSpPr>
          <p:nvPr/>
        </p:nvSpPr>
        <p:spPr bwMode="auto">
          <a:xfrm>
            <a:off x="1722438"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70" name="Rectangle 6"/>
          <p:cNvSpPr>
            <a:spLocks noChangeArrowheads="1"/>
          </p:cNvSpPr>
          <p:nvPr/>
        </p:nvSpPr>
        <p:spPr bwMode="auto">
          <a:xfrm>
            <a:off x="2286000"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71" name="Text Box 7"/>
          <p:cNvSpPr txBox="1">
            <a:spLocks noChangeArrowheads="1"/>
          </p:cNvSpPr>
          <p:nvPr/>
        </p:nvSpPr>
        <p:spPr bwMode="auto">
          <a:xfrm>
            <a:off x="1712913" y="1628775"/>
            <a:ext cx="3825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2872" name="Text Box 8"/>
          <p:cNvSpPr txBox="1">
            <a:spLocks noChangeArrowheads="1"/>
          </p:cNvSpPr>
          <p:nvPr/>
        </p:nvSpPr>
        <p:spPr bwMode="auto">
          <a:xfrm>
            <a:off x="533400" y="1614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2873" name="Text Box 9"/>
          <p:cNvSpPr txBox="1">
            <a:spLocks noChangeArrowheads="1"/>
          </p:cNvSpPr>
          <p:nvPr/>
        </p:nvSpPr>
        <p:spPr bwMode="auto">
          <a:xfrm>
            <a:off x="2295525" y="16287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2874" name="Rectangle 10"/>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5" name="Line 11"/>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6" name="Line 12"/>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7" name="Line 13"/>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8" name="Text Box 14"/>
          <p:cNvSpPr txBox="1">
            <a:spLocks noChangeArrowheads="1"/>
          </p:cNvSpPr>
          <p:nvPr/>
        </p:nvSpPr>
        <p:spPr bwMode="auto">
          <a:xfrm>
            <a:off x="3352800" y="928688"/>
            <a:ext cx="4729163"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2879" name="Text Box 15"/>
          <p:cNvSpPr txBox="1">
            <a:spLocks noChangeArrowheads="1"/>
          </p:cNvSpPr>
          <p:nvPr/>
        </p:nvSpPr>
        <p:spPr bwMode="auto">
          <a:xfrm>
            <a:off x="3686175" y="1533525"/>
            <a:ext cx="446405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5</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2</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4</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2880" name="Line 16"/>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1" name="Line 17"/>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2" name="Line 18"/>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3" name="Line 19"/>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4" name="Line 20"/>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5" name="Line 21"/>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6" name="Text Box 22"/>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p:cNvSpPr>
            <a:spLocks noGrp="1"/>
          </p:cNvSpPr>
          <p:nvPr>
            <p:ph type="sldNum" sz="quarter" idx="12"/>
          </p:nvPr>
        </p:nvSpPr>
        <p:spPr/>
        <p:txBody>
          <a:bodyPr/>
          <a:lstStyle/>
          <a:p>
            <a:fld id="{E3457998-4F16-440C-80FE-17FBDCDBA517}" type="slidenum">
              <a:rPr lang="en-US" altLang="zh-CN"/>
              <a:pPr/>
              <a:t>92</a:t>
            </a:fld>
            <a:endParaRPr lang="en-US" altLang="zh-CN"/>
          </a:p>
        </p:txBody>
      </p:sp>
      <p:sp>
        <p:nvSpPr>
          <p:cNvPr id="293890" name="Rectangle 2"/>
          <p:cNvSpPr>
            <a:spLocks noChangeArrowheads="1"/>
          </p:cNvSpPr>
          <p:nvPr/>
        </p:nvSpPr>
        <p:spPr bwMode="auto">
          <a:xfrm>
            <a:off x="609600" y="4510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1" name="Rectangle 3"/>
          <p:cNvSpPr>
            <a:spLocks noChangeArrowheads="1"/>
          </p:cNvSpPr>
          <p:nvPr/>
        </p:nvSpPr>
        <p:spPr bwMode="auto">
          <a:xfrm>
            <a:off x="1228725" y="4510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2" name="Text Box 4"/>
          <p:cNvSpPr txBox="1">
            <a:spLocks noChangeArrowheads="1"/>
          </p:cNvSpPr>
          <p:nvPr/>
        </p:nvSpPr>
        <p:spPr bwMode="auto">
          <a:xfrm>
            <a:off x="1219200" y="4448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3893" name="Line 5"/>
          <p:cNvSpPr>
            <a:spLocks noChangeShapeType="1"/>
          </p:cNvSpPr>
          <p:nvPr/>
        </p:nvSpPr>
        <p:spPr bwMode="auto">
          <a:xfrm>
            <a:off x="2143125" y="48910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4" name="Line 6"/>
          <p:cNvSpPr>
            <a:spLocks noChangeShapeType="1"/>
          </p:cNvSpPr>
          <p:nvPr/>
        </p:nvSpPr>
        <p:spPr bwMode="auto">
          <a:xfrm flipH="1">
            <a:off x="1762125" y="48910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5" name="Rectangle 7"/>
          <p:cNvSpPr>
            <a:spLocks noChangeArrowheads="1"/>
          </p:cNvSpPr>
          <p:nvPr/>
        </p:nvSpPr>
        <p:spPr bwMode="auto">
          <a:xfrm>
            <a:off x="1533525" y="5272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6" name="Rectangle 8"/>
          <p:cNvSpPr>
            <a:spLocks noChangeArrowheads="1"/>
          </p:cNvSpPr>
          <p:nvPr/>
        </p:nvSpPr>
        <p:spPr bwMode="auto">
          <a:xfrm>
            <a:off x="2238375" y="5272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7" name="Oval 9"/>
          <p:cNvSpPr>
            <a:spLocks noChangeArrowheads="1"/>
          </p:cNvSpPr>
          <p:nvPr/>
        </p:nvSpPr>
        <p:spPr bwMode="auto">
          <a:xfrm>
            <a:off x="1838325" y="45100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3898" name="Text Box 10"/>
          <p:cNvSpPr txBox="1">
            <a:spLocks noChangeArrowheads="1"/>
          </p:cNvSpPr>
          <p:nvPr/>
        </p:nvSpPr>
        <p:spPr bwMode="auto">
          <a:xfrm>
            <a:off x="1524000" y="5210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3899" name="Text Box 11"/>
          <p:cNvSpPr txBox="1">
            <a:spLocks noChangeArrowheads="1"/>
          </p:cNvSpPr>
          <p:nvPr/>
        </p:nvSpPr>
        <p:spPr bwMode="auto">
          <a:xfrm>
            <a:off x="600075" y="44338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3900" name="Text Box 12"/>
          <p:cNvSpPr txBox="1">
            <a:spLocks noChangeArrowheads="1"/>
          </p:cNvSpPr>
          <p:nvPr/>
        </p:nvSpPr>
        <p:spPr bwMode="auto">
          <a:xfrm>
            <a:off x="2247900" y="5210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3901" name="Text Box 13"/>
          <p:cNvSpPr txBox="1">
            <a:spLocks noChangeArrowheads="1"/>
          </p:cNvSpPr>
          <p:nvPr/>
        </p:nvSpPr>
        <p:spPr bwMode="auto">
          <a:xfrm>
            <a:off x="1787525" y="45100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itchFamily="18" charset="0"/>
            </a:endParaRPr>
          </a:p>
        </p:txBody>
      </p:sp>
      <p:sp>
        <p:nvSpPr>
          <p:cNvPr id="293902" name="Rectangle 14"/>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3" name="Line 15"/>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4" name="Line 16"/>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5" name="Line 17"/>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6" name="Text Box 18"/>
          <p:cNvSpPr txBox="1">
            <a:spLocks noChangeArrowheads="1"/>
          </p:cNvSpPr>
          <p:nvPr/>
        </p:nvSpPr>
        <p:spPr bwMode="auto">
          <a:xfrm>
            <a:off x="3429000" y="942975"/>
            <a:ext cx="4648200"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3907" name="Text Box 19"/>
          <p:cNvSpPr txBox="1">
            <a:spLocks noChangeArrowheads="1"/>
          </p:cNvSpPr>
          <p:nvPr/>
        </p:nvSpPr>
        <p:spPr bwMode="auto">
          <a:xfrm>
            <a:off x="3686175" y="1533525"/>
            <a:ext cx="446405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3908" name="Line 20"/>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9" name="Line 21"/>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0" name="Line 22"/>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1" name="Line 23"/>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2" name="Line 24"/>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3" name="Line 25"/>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4" name="Text Box 26"/>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
        <p:nvSpPr>
          <p:cNvPr id="293915" name="Line 27"/>
          <p:cNvSpPr>
            <a:spLocks noChangeShapeType="1"/>
          </p:cNvSpPr>
          <p:nvPr/>
        </p:nvSpPr>
        <p:spPr bwMode="auto">
          <a:xfrm>
            <a:off x="2590800" y="30622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6" name="Line 28"/>
          <p:cNvSpPr>
            <a:spLocks noChangeShapeType="1"/>
          </p:cNvSpPr>
          <p:nvPr/>
        </p:nvSpPr>
        <p:spPr bwMode="auto">
          <a:xfrm>
            <a:off x="2590800" y="36718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7" name="Text Box 29"/>
          <p:cNvSpPr txBox="1">
            <a:spLocks noChangeArrowheads="1"/>
          </p:cNvSpPr>
          <p:nvPr/>
        </p:nvSpPr>
        <p:spPr bwMode="auto">
          <a:xfrm>
            <a:off x="2362200" y="26050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p1</a:t>
            </a:r>
            <a:endParaRPr kumimoji="1" lang="en-US" altLang="zh-CN" sz="2400">
              <a:latin typeface="Times New Roman" pitchFamily="18" charset="0"/>
            </a:endParaRPr>
          </a:p>
        </p:txBody>
      </p:sp>
      <p:sp>
        <p:nvSpPr>
          <p:cNvPr id="293918" name="Text Box 30"/>
          <p:cNvSpPr txBox="1">
            <a:spLocks noChangeArrowheads="1"/>
          </p:cNvSpPr>
          <p:nvPr/>
        </p:nvSpPr>
        <p:spPr bwMode="auto">
          <a:xfrm>
            <a:off x="2362200" y="32146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p2</a:t>
            </a:r>
            <a:endParaRPr kumimoji="1" lang="en-US" altLang="zh-CN" sz="2400">
              <a:latin typeface="Times New Roman" pitchFamily="18" charset="0"/>
            </a:endParaRPr>
          </a:p>
        </p:txBody>
      </p:sp>
      <p:sp>
        <p:nvSpPr>
          <p:cNvPr id="293919" name="Line 31"/>
          <p:cNvSpPr>
            <a:spLocks noChangeShapeType="1"/>
          </p:cNvSpPr>
          <p:nvPr/>
        </p:nvSpPr>
        <p:spPr bwMode="auto">
          <a:xfrm>
            <a:off x="4953000" y="29098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0" name="Line 32"/>
          <p:cNvSpPr>
            <a:spLocks noChangeShapeType="1"/>
          </p:cNvSpPr>
          <p:nvPr/>
        </p:nvSpPr>
        <p:spPr bwMode="auto">
          <a:xfrm>
            <a:off x="4953000" y="35194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1" name="Line 33"/>
          <p:cNvSpPr>
            <a:spLocks noChangeShapeType="1"/>
          </p:cNvSpPr>
          <p:nvPr/>
        </p:nvSpPr>
        <p:spPr bwMode="auto">
          <a:xfrm>
            <a:off x="62484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2" name="Line 34"/>
          <p:cNvSpPr>
            <a:spLocks noChangeShapeType="1"/>
          </p:cNvSpPr>
          <p:nvPr/>
        </p:nvSpPr>
        <p:spPr bwMode="auto">
          <a:xfrm>
            <a:off x="76962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3" name="Text Box 35"/>
          <p:cNvSpPr txBox="1">
            <a:spLocks noChangeArrowheads="1"/>
          </p:cNvSpPr>
          <p:nvPr/>
        </p:nvSpPr>
        <p:spPr bwMode="auto">
          <a:xfrm>
            <a:off x="4570413" y="280352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itchFamily="18" charset="0"/>
            </a:endParaRPr>
          </a:p>
        </p:txBody>
      </p:sp>
      <p:sp>
        <p:nvSpPr>
          <p:cNvPr id="293924" name="Text Box 36"/>
          <p:cNvSpPr txBox="1">
            <a:spLocks noChangeArrowheads="1"/>
          </p:cNvSpPr>
          <p:nvPr/>
        </p:nvSpPr>
        <p:spPr bwMode="auto">
          <a:xfrm>
            <a:off x="4572000" y="3443288"/>
            <a:ext cx="382588"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itchFamily="18" charset="0"/>
            </a:endParaRPr>
          </a:p>
        </p:txBody>
      </p:sp>
      <p:sp>
        <p:nvSpPr>
          <p:cNvPr id="293925" name="Text Box 37"/>
          <p:cNvSpPr txBox="1">
            <a:spLocks noChangeArrowheads="1"/>
          </p:cNvSpPr>
          <p:nvPr/>
        </p:nvSpPr>
        <p:spPr bwMode="auto">
          <a:xfrm>
            <a:off x="58658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2</a:t>
            </a:r>
            <a:endParaRPr kumimoji="1" lang="en-US" altLang="zh-CN" sz="2400">
              <a:latin typeface="Times New Roman" pitchFamily="18" charset="0"/>
            </a:endParaRPr>
          </a:p>
        </p:txBody>
      </p:sp>
      <p:sp>
        <p:nvSpPr>
          <p:cNvPr id="293926" name="Text Box 38"/>
          <p:cNvSpPr txBox="1">
            <a:spLocks noChangeArrowheads="1"/>
          </p:cNvSpPr>
          <p:nvPr/>
        </p:nvSpPr>
        <p:spPr bwMode="auto">
          <a:xfrm>
            <a:off x="73136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3</a:t>
            </a:r>
            <a:endParaRPr kumimoji="1" lang="en-US" altLang="zh-CN" sz="2400">
              <a:latin typeface="Times New Roman" pitchFamily="18" charset="0"/>
            </a:endParaRPr>
          </a:p>
        </p:txBody>
      </p:sp>
      <p:sp>
        <p:nvSpPr>
          <p:cNvPr id="293927" name="Line 39"/>
          <p:cNvSpPr>
            <a:spLocks noChangeShapeType="1"/>
          </p:cNvSpPr>
          <p:nvPr/>
        </p:nvSpPr>
        <p:spPr bwMode="auto">
          <a:xfrm>
            <a:off x="2590800" y="428148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8" name="Text Box 40"/>
          <p:cNvSpPr txBox="1">
            <a:spLocks noChangeArrowheads="1"/>
          </p:cNvSpPr>
          <p:nvPr/>
        </p:nvSpPr>
        <p:spPr bwMode="auto">
          <a:xfrm>
            <a:off x="2474913" y="379412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itchFamily="18" charset="0"/>
              </a:rPr>
              <a:t>i</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2"/>
          </p:nvPr>
        </p:nvSpPr>
        <p:spPr/>
        <p:txBody>
          <a:bodyPr/>
          <a:lstStyle/>
          <a:p>
            <a:fld id="{23CD5A2C-8127-4836-A002-05C9781A48D1}" type="slidenum">
              <a:rPr lang="en-US" altLang="zh-CN"/>
              <a:pPr/>
              <a:t>93</a:t>
            </a:fld>
            <a:endParaRPr lang="en-US" altLang="zh-CN"/>
          </a:p>
        </p:txBody>
      </p:sp>
      <p:sp>
        <p:nvSpPr>
          <p:cNvPr id="294914" name="Line 2"/>
          <p:cNvSpPr>
            <a:spLocks noChangeShapeType="1"/>
          </p:cNvSpPr>
          <p:nvPr/>
        </p:nvSpPr>
        <p:spPr bwMode="auto">
          <a:xfrm>
            <a:off x="1676400" y="2071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5" name="Line 3"/>
          <p:cNvSpPr>
            <a:spLocks noChangeShapeType="1"/>
          </p:cNvSpPr>
          <p:nvPr/>
        </p:nvSpPr>
        <p:spPr bwMode="auto">
          <a:xfrm flipH="1">
            <a:off x="1295400" y="2057400"/>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6" name="Rectangle 4"/>
          <p:cNvSpPr>
            <a:spLocks noChangeArrowheads="1"/>
          </p:cNvSpPr>
          <p:nvPr/>
        </p:nvSpPr>
        <p:spPr bwMode="auto">
          <a:xfrm>
            <a:off x="685800"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17" name="Rectangle 5"/>
          <p:cNvSpPr>
            <a:spLocks noChangeArrowheads="1"/>
          </p:cNvSpPr>
          <p:nvPr/>
        </p:nvSpPr>
        <p:spPr bwMode="auto">
          <a:xfrm>
            <a:off x="1066800" y="2438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18" name="Oval 6"/>
          <p:cNvSpPr>
            <a:spLocks noChangeArrowheads="1"/>
          </p:cNvSpPr>
          <p:nvPr/>
        </p:nvSpPr>
        <p:spPr bwMode="auto">
          <a:xfrm>
            <a:off x="1371600" y="1676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4919" name="Text Box 7"/>
          <p:cNvSpPr txBox="1">
            <a:spLocks noChangeArrowheads="1"/>
          </p:cNvSpPr>
          <p:nvPr/>
        </p:nvSpPr>
        <p:spPr bwMode="auto">
          <a:xfrm>
            <a:off x="1057275" y="2376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4920" name="Line 8"/>
          <p:cNvSpPr>
            <a:spLocks noChangeShapeType="1"/>
          </p:cNvSpPr>
          <p:nvPr/>
        </p:nvSpPr>
        <p:spPr bwMode="auto">
          <a:xfrm>
            <a:off x="2038350" y="2757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1" name="Line 9"/>
          <p:cNvSpPr>
            <a:spLocks noChangeShapeType="1"/>
          </p:cNvSpPr>
          <p:nvPr/>
        </p:nvSpPr>
        <p:spPr bwMode="auto">
          <a:xfrm flipH="1">
            <a:off x="1657350" y="2757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2" name="Rectangle 10"/>
          <p:cNvSpPr>
            <a:spLocks noChangeArrowheads="1"/>
          </p:cNvSpPr>
          <p:nvPr/>
        </p:nvSpPr>
        <p:spPr bwMode="auto">
          <a:xfrm>
            <a:off x="1428750" y="3138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23" name="Rectangle 11"/>
          <p:cNvSpPr>
            <a:spLocks noChangeArrowheads="1"/>
          </p:cNvSpPr>
          <p:nvPr/>
        </p:nvSpPr>
        <p:spPr bwMode="auto">
          <a:xfrm>
            <a:off x="2133600" y="3138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24" name="Oval 12"/>
          <p:cNvSpPr>
            <a:spLocks noChangeArrowheads="1"/>
          </p:cNvSpPr>
          <p:nvPr/>
        </p:nvSpPr>
        <p:spPr bwMode="auto">
          <a:xfrm>
            <a:off x="1733550" y="23764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4925" name="Text Box 13"/>
          <p:cNvSpPr txBox="1">
            <a:spLocks noChangeArrowheads="1"/>
          </p:cNvSpPr>
          <p:nvPr/>
        </p:nvSpPr>
        <p:spPr bwMode="auto">
          <a:xfrm>
            <a:off x="1419225" y="3076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4926" name="Text Box 14"/>
          <p:cNvSpPr txBox="1">
            <a:spLocks noChangeArrowheads="1"/>
          </p:cNvSpPr>
          <p:nvPr/>
        </p:nvSpPr>
        <p:spPr bwMode="auto">
          <a:xfrm>
            <a:off x="676275" y="1614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4927" name="Text Box 15"/>
          <p:cNvSpPr txBox="1">
            <a:spLocks noChangeArrowheads="1"/>
          </p:cNvSpPr>
          <p:nvPr/>
        </p:nvSpPr>
        <p:spPr bwMode="auto">
          <a:xfrm>
            <a:off x="2143125" y="3076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4928" name="Text Box 16"/>
          <p:cNvSpPr txBox="1">
            <a:spLocks noChangeArrowheads="1"/>
          </p:cNvSpPr>
          <p:nvPr/>
        </p:nvSpPr>
        <p:spPr bwMode="auto">
          <a:xfrm>
            <a:off x="1682750" y="23764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itchFamily="18" charset="0"/>
            </a:endParaRPr>
          </a:p>
        </p:txBody>
      </p:sp>
      <p:sp>
        <p:nvSpPr>
          <p:cNvPr id="294929" name="Text Box 17"/>
          <p:cNvSpPr txBox="1">
            <a:spLocks noChangeArrowheads="1"/>
          </p:cNvSpPr>
          <p:nvPr/>
        </p:nvSpPr>
        <p:spPr bwMode="auto">
          <a:xfrm>
            <a:off x="1301750" y="165893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itchFamily="34" charset="0"/>
              </a:rPr>
              <a:t>11</a:t>
            </a:r>
            <a:endParaRPr kumimoji="1" lang="en-US" altLang="zh-CN" sz="2400">
              <a:latin typeface="Times New Roman" pitchFamily="18" charset="0"/>
            </a:endParaRPr>
          </a:p>
        </p:txBody>
      </p:sp>
      <p:sp>
        <p:nvSpPr>
          <p:cNvPr id="294930" name="Rectangle 18"/>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1" name="Line 19"/>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2" name="Line 20"/>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3" name="Line 21"/>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4" name="Text Box 22"/>
          <p:cNvSpPr txBox="1">
            <a:spLocks noChangeArrowheads="1"/>
          </p:cNvSpPr>
          <p:nvPr/>
        </p:nvSpPr>
        <p:spPr bwMode="auto">
          <a:xfrm>
            <a:off x="3392488" y="942975"/>
            <a:ext cx="4648200"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4935" name="Text Box 23"/>
          <p:cNvSpPr txBox="1">
            <a:spLocks noChangeArrowheads="1"/>
          </p:cNvSpPr>
          <p:nvPr/>
        </p:nvSpPr>
        <p:spPr bwMode="auto">
          <a:xfrm>
            <a:off x="3598863" y="1533525"/>
            <a:ext cx="4581525"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0099"/>
                </a:solidFill>
              </a:rPr>
              <a:t>2</a:t>
            </a:r>
            <a:r>
              <a:rPr kumimoji="1" lang="en-US" altLang="zh-CN" sz="2800">
                <a:solidFill>
                  <a:srgbClr val="009900"/>
                </a:solidFill>
              </a:rPr>
              <a:t>             </a:t>
            </a:r>
            <a:r>
              <a:rPr kumimoji="1" lang="en-US" altLang="zh-CN" sz="2800">
                <a:solidFill>
                  <a:srgbClr val="000099"/>
                </a:solidFill>
              </a:rPr>
              <a:t>3</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11</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4936" name="Line 24"/>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7" name="Line 25"/>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8" name="Line 26"/>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9" name="Line 27"/>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0" name="Line 28"/>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1" name="Line 29"/>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2" name="Text Box 30"/>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
        <p:nvSpPr>
          <p:cNvPr id="294943" name="Line 31"/>
          <p:cNvSpPr>
            <a:spLocks noChangeShapeType="1"/>
          </p:cNvSpPr>
          <p:nvPr/>
        </p:nvSpPr>
        <p:spPr bwMode="auto">
          <a:xfrm>
            <a:off x="2590800" y="25288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4" name="Line 32"/>
          <p:cNvSpPr>
            <a:spLocks noChangeShapeType="1"/>
          </p:cNvSpPr>
          <p:nvPr/>
        </p:nvSpPr>
        <p:spPr bwMode="auto">
          <a:xfrm>
            <a:off x="2590800" y="42814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5" name="Text Box 33"/>
          <p:cNvSpPr txBox="1">
            <a:spLocks noChangeArrowheads="1"/>
          </p:cNvSpPr>
          <p:nvPr/>
        </p:nvSpPr>
        <p:spPr bwMode="auto">
          <a:xfrm>
            <a:off x="2362200" y="20716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p1</a:t>
            </a:r>
            <a:endParaRPr kumimoji="1" lang="en-US" altLang="zh-CN" sz="2400">
              <a:latin typeface="Times New Roman" pitchFamily="18" charset="0"/>
            </a:endParaRPr>
          </a:p>
        </p:txBody>
      </p:sp>
      <p:sp>
        <p:nvSpPr>
          <p:cNvPr id="294946" name="Text Box 34"/>
          <p:cNvSpPr txBox="1">
            <a:spLocks noChangeArrowheads="1"/>
          </p:cNvSpPr>
          <p:nvPr/>
        </p:nvSpPr>
        <p:spPr bwMode="auto">
          <a:xfrm>
            <a:off x="2362200" y="38242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p2</a:t>
            </a:r>
            <a:endParaRPr kumimoji="1" lang="en-US" altLang="zh-CN" sz="2400">
              <a:latin typeface="Times New Roman" pitchFamily="18" charset="0"/>
            </a:endParaRPr>
          </a:p>
        </p:txBody>
      </p:sp>
      <p:sp>
        <p:nvSpPr>
          <p:cNvPr id="294947" name="Line 35"/>
          <p:cNvSpPr>
            <a:spLocks noChangeShapeType="1"/>
          </p:cNvSpPr>
          <p:nvPr/>
        </p:nvSpPr>
        <p:spPr bwMode="auto">
          <a:xfrm>
            <a:off x="4953000" y="2300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8" name="Line 36"/>
          <p:cNvSpPr>
            <a:spLocks noChangeShapeType="1"/>
          </p:cNvSpPr>
          <p:nvPr/>
        </p:nvSpPr>
        <p:spPr bwMode="auto">
          <a:xfrm>
            <a:off x="49530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9" name="Line 37"/>
          <p:cNvSpPr>
            <a:spLocks noChangeShapeType="1"/>
          </p:cNvSpPr>
          <p:nvPr/>
        </p:nvSpPr>
        <p:spPr bwMode="auto">
          <a:xfrm>
            <a:off x="62484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50" name="Line 38"/>
          <p:cNvSpPr>
            <a:spLocks noChangeShapeType="1"/>
          </p:cNvSpPr>
          <p:nvPr/>
        </p:nvSpPr>
        <p:spPr bwMode="auto">
          <a:xfrm>
            <a:off x="76962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51" name="Text Box 39"/>
          <p:cNvSpPr txBox="1">
            <a:spLocks noChangeArrowheads="1"/>
          </p:cNvSpPr>
          <p:nvPr/>
        </p:nvSpPr>
        <p:spPr bwMode="auto">
          <a:xfrm>
            <a:off x="4646613" y="2224088"/>
            <a:ext cx="382587"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itchFamily="18" charset="0"/>
            </a:endParaRPr>
          </a:p>
        </p:txBody>
      </p:sp>
      <p:sp>
        <p:nvSpPr>
          <p:cNvPr id="294952" name="Text Box 40"/>
          <p:cNvSpPr txBox="1">
            <a:spLocks noChangeArrowheads="1"/>
          </p:cNvSpPr>
          <p:nvPr/>
        </p:nvSpPr>
        <p:spPr bwMode="auto">
          <a:xfrm>
            <a:off x="46466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itchFamily="18" charset="0"/>
            </a:endParaRPr>
          </a:p>
        </p:txBody>
      </p:sp>
      <p:sp>
        <p:nvSpPr>
          <p:cNvPr id="294953" name="Text Box 41"/>
          <p:cNvSpPr txBox="1">
            <a:spLocks noChangeArrowheads="1"/>
          </p:cNvSpPr>
          <p:nvPr/>
        </p:nvSpPr>
        <p:spPr bwMode="auto">
          <a:xfrm>
            <a:off x="5942013" y="46005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1</a:t>
            </a:r>
            <a:endParaRPr kumimoji="1" lang="en-US" altLang="zh-CN" sz="2400">
              <a:latin typeface="Times New Roman" pitchFamily="18" charset="0"/>
            </a:endParaRPr>
          </a:p>
        </p:txBody>
      </p:sp>
      <p:sp>
        <p:nvSpPr>
          <p:cNvPr id="294954" name="Text Box 42"/>
          <p:cNvSpPr txBox="1">
            <a:spLocks noChangeArrowheads="1"/>
          </p:cNvSpPr>
          <p:nvPr/>
        </p:nvSpPr>
        <p:spPr bwMode="auto">
          <a:xfrm>
            <a:off x="7315200" y="4600575"/>
            <a:ext cx="382588"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itchFamily="18" charset="0"/>
            </a:endParaRPr>
          </a:p>
        </p:txBody>
      </p:sp>
      <p:sp>
        <p:nvSpPr>
          <p:cNvPr id="294955" name="Line 43"/>
          <p:cNvSpPr>
            <a:spLocks noChangeShapeType="1"/>
          </p:cNvSpPr>
          <p:nvPr/>
        </p:nvSpPr>
        <p:spPr bwMode="auto">
          <a:xfrm>
            <a:off x="2590800" y="485933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56" name="Text Box 44"/>
          <p:cNvSpPr txBox="1">
            <a:spLocks noChangeArrowheads="1"/>
          </p:cNvSpPr>
          <p:nvPr/>
        </p:nvSpPr>
        <p:spPr bwMode="auto">
          <a:xfrm>
            <a:off x="2474913" y="437197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itchFamily="18" charset="0"/>
              </a:rPr>
              <a:t>i</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2"/>
          <p:cNvSpPr>
            <a:spLocks noGrp="1"/>
          </p:cNvSpPr>
          <p:nvPr>
            <p:ph type="sldNum" sz="quarter" idx="12"/>
          </p:nvPr>
        </p:nvSpPr>
        <p:spPr/>
        <p:txBody>
          <a:bodyPr/>
          <a:lstStyle/>
          <a:p>
            <a:fld id="{DE0D8E70-5304-40C7-BFF4-F71CF991F9B2}" type="slidenum">
              <a:rPr lang="en-US" altLang="zh-CN"/>
              <a:pPr/>
              <a:t>94</a:t>
            </a:fld>
            <a:endParaRPr lang="en-US" altLang="zh-CN"/>
          </a:p>
        </p:txBody>
      </p:sp>
      <p:sp>
        <p:nvSpPr>
          <p:cNvPr id="295938" name="Line 2"/>
          <p:cNvSpPr>
            <a:spLocks noChangeShapeType="1"/>
          </p:cNvSpPr>
          <p:nvPr/>
        </p:nvSpPr>
        <p:spPr bwMode="auto">
          <a:xfrm>
            <a:off x="1304925" y="2085975"/>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39" name="Line 3"/>
          <p:cNvSpPr>
            <a:spLocks noChangeShapeType="1"/>
          </p:cNvSpPr>
          <p:nvPr/>
        </p:nvSpPr>
        <p:spPr bwMode="auto">
          <a:xfrm flipH="1">
            <a:off x="923925" y="2071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0" name="Oval 4"/>
          <p:cNvSpPr>
            <a:spLocks noChangeArrowheads="1"/>
          </p:cNvSpPr>
          <p:nvPr/>
        </p:nvSpPr>
        <p:spPr bwMode="auto">
          <a:xfrm>
            <a:off x="1000125" y="16906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5941" name="Line 5"/>
          <p:cNvSpPr>
            <a:spLocks noChangeShapeType="1"/>
          </p:cNvSpPr>
          <p:nvPr/>
        </p:nvSpPr>
        <p:spPr bwMode="auto">
          <a:xfrm>
            <a:off x="1685925" y="2833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2" name="Line 6"/>
          <p:cNvSpPr>
            <a:spLocks noChangeShapeType="1"/>
          </p:cNvSpPr>
          <p:nvPr/>
        </p:nvSpPr>
        <p:spPr bwMode="auto">
          <a:xfrm flipH="1">
            <a:off x="1304925" y="2819400"/>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3" name="Rectangle 7"/>
          <p:cNvSpPr>
            <a:spLocks noChangeArrowheads="1"/>
          </p:cNvSpPr>
          <p:nvPr/>
        </p:nvSpPr>
        <p:spPr bwMode="auto">
          <a:xfrm>
            <a:off x="695325" y="2452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44" name="Rectangle 8"/>
          <p:cNvSpPr>
            <a:spLocks noChangeArrowheads="1"/>
          </p:cNvSpPr>
          <p:nvPr/>
        </p:nvSpPr>
        <p:spPr bwMode="auto">
          <a:xfrm>
            <a:off x="1076325" y="3200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45" name="Oval 9"/>
          <p:cNvSpPr>
            <a:spLocks noChangeArrowheads="1"/>
          </p:cNvSpPr>
          <p:nvPr/>
        </p:nvSpPr>
        <p:spPr bwMode="auto">
          <a:xfrm>
            <a:off x="1381125" y="2438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5946" name="Text Box 10"/>
          <p:cNvSpPr txBox="1">
            <a:spLocks noChangeArrowheads="1"/>
          </p:cNvSpPr>
          <p:nvPr/>
        </p:nvSpPr>
        <p:spPr bwMode="auto">
          <a:xfrm>
            <a:off x="1066800" y="3138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5947" name="Line 11"/>
          <p:cNvSpPr>
            <a:spLocks noChangeShapeType="1"/>
          </p:cNvSpPr>
          <p:nvPr/>
        </p:nvSpPr>
        <p:spPr bwMode="auto">
          <a:xfrm>
            <a:off x="2047875" y="3519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8" name="Line 12"/>
          <p:cNvSpPr>
            <a:spLocks noChangeShapeType="1"/>
          </p:cNvSpPr>
          <p:nvPr/>
        </p:nvSpPr>
        <p:spPr bwMode="auto">
          <a:xfrm flipH="1">
            <a:off x="1666875" y="3519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9" name="Rectangle 13"/>
          <p:cNvSpPr>
            <a:spLocks noChangeArrowheads="1"/>
          </p:cNvSpPr>
          <p:nvPr/>
        </p:nvSpPr>
        <p:spPr bwMode="auto">
          <a:xfrm>
            <a:off x="1438275" y="3900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50" name="Rectangle 14"/>
          <p:cNvSpPr>
            <a:spLocks noChangeArrowheads="1"/>
          </p:cNvSpPr>
          <p:nvPr/>
        </p:nvSpPr>
        <p:spPr bwMode="auto">
          <a:xfrm>
            <a:off x="2143125" y="3900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51" name="Oval 15"/>
          <p:cNvSpPr>
            <a:spLocks noChangeArrowheads="1"/>
          </p:cNvSpPr>
          <p:nvPr/>
        </p:nvSpPr>
        <p:spPr bwMode="auto">
          <a:xfrm>
            <a:off x="1743075" y="31384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5952" name="Text Box 16"/>
          <p:cNvSpPr txBox="1">
            <a:spLocks noChangeArrowheads="1"/>
          </p:cNvSpPr>
          <p:nvPr/>
        </p:nvSpPr>
        <p:spPr bwMode="auto">
          <a:xfrm>
            <a:off x="1428750" y="3838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5953" name="Text Box 17"/>
          <p:cNvSpPr txBox="1">
            <a:spLocks noChangeArrowheads="1"/>
          </p:cNvSpPr>
          <p:nvPr/>
        </p:nvSpPr>
        <p:spPr bwMode="auto">
          <a:xfrm>
            <a:off x="685800" y="2376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5954" name="Text Box 18"/>
          <p:cNvSpPr txBox="1">
            <a:spLocks noChangeArrowheads="1"/>
          </p:cNvSpPr>
          <p:nvPr/>
        </p:nvSpPr>
        <p:spPr bwMode="auto">
          <a:xfrm>
            <a:off x="2152650" y="3838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5955" name="Text Box 19"/>
          <p:cNvSpPr txBox="1">
            <a:spLocks noChangeArrowheads="1"/>
          </p:cNvSpPr>
          <p:nvPr/>
        </p:nvSpPr>
        <p:spPr bwMode="auto">
          <a:xfrm>
            <a:off x="1692275" y="31384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itchFamily="18" charset="0"/>
            </a:endParaRPr>
          </a:p>
        </p:txBody>
      </p:sp>
      <p:sp>
        <p:nvSpPr>
          <p:cNvPr id="295956" name="Text Box 20"/>
          <p:cNvSpPr txBox="1">
            <a:spLocks noChangeArrowheads="1"/>
          </p:cNvSpPr>
          <p:nvPr/>
        </p:nvSpPr>
        <p:spPr bwMode="auto">
          <a:xfrm>
            <a:off x="1311275" y="242093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itchFamily="34" charset="0"/>
              </a:rPr>
              <a:t>11</a:t>
            </a:r>
            <a:endParaRPr kumimoji="1" lang="en-US" altLang="zh-CN" sz="2400">
              <a:latin typeface="Times New Roman" pitchFamily="18" charset="0"/>
            </a:endParaRPr>
          </a:p>
        </p:txBody>
      </p:sp>
      <p:sp>
        <p:nvSpPr>
          <p:cNvPr id="295957" name="Rectangle 21"/>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58" name="Line 22"/>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59" name="Line 23"/>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0" name="Line 24"/>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1" name="Text Box 25"/>
          <p:cNvSpPr txBox="1">
            <a:spLocks noChangeArrowheads="1"/>
          </p:cNvSpPr>
          <p:nvPr/>
        </p:nvSpPr>
        <p:spPr bwMode="auto">
          <a:xfrm>
            <a:off x="3352800" y="942975"/>
            <a:ext cx="4729163"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5962" name="Text Box 26"/>
          <p:cNvSpPr txBox="1">
            <a:spLocks noChangeArrowheads="1"/>
          </p:cNvSpPr>
          <p:nvPr/>
        </p:nvSpPr>
        <p:spPr bwMode="auto">
          <a:xfrm>
            <a:off x="3686175" y="1533525"/>
            <a:ext cx="448310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0099"/>
                </a:solidFill>
              </a:rPr>
              <a:t>5</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0099"/>
                </a:solidFill>
              </a:rPr>
              <a:t>5</a:t>
            </a:r>
            <a:r>
              <a:rPr kumimoji="1" lang="en-US" altLang="zh-CN" sz="2800">
                <a:solidFill>
                  <a:srgbClr val="009900"/>
                </a:solidFill>
              </a:rPr>
              <a:t>           </a:t>
            </a:r>
            <a:r>
              <a:rPr kumimoji="1" lang="en-US" altLang="zh-CN" sz="2800">
                <a:solidFill>
                  <a:srgbClr val="000099"/>
                </a:solidFill>
              </a:rPr>
              <a:t>2</a:t>
            </a:r>
            <a:r>
              <a:rPr kumimoji="1" lang="en-US" altLang="zh-CN" sz="2800">
                <a:solidFill>
                  <a:srgbClr val="009900"/>
                </a:solidFill>
              </a:rPr>
              <a:t>             </a:t>
            </a:r>
            <a:r>
              <a:rPr kumimoji="1" lang="en-US" altLang="zh-CN" sz="2800">
                <a:solidFill>
                  <a:srgbClr val="000099"/>
                </a:solidFill>
              </a:rPr>
              <a:t>3</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11</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0099"/>
                </a:solidFill>
              </a:rPr>
              <a:t>1</a:t>
            </a:r>
            <a:r>
              <a:rPr kumimoji="1" lang="en-US" altLang="zh-CN" sz="2800">
                <a:solidFill>
                  <a:srgbClr val="009900"/>
                </a:solidFill>
              </a:rPr>
              <a:t>             </a:t>
            </a:r>
            <a:r>
              <a:rPr kumimoji="1" lang="en-US" altLang="zh-CN" sz="2800">
                <a:solidFill>
                  <a:srgbClr val="000099"/>
                </a:solidFill>
              </a:rPr>
              <a:t>4</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18</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5963" name="Line 27"/>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4" name="Line 28"/>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5" name="Line 29"/>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6" name="Line 30"/>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7" name="Line 31"/>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8" name="Line 32"/>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9" name="Text Box 33"/>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
        <p:nvSpPr>
          <p:cNvPr id="295970" name="Line 34"/>
          <p:cNvSpPr>
            <a:spLocks noChangeShapeType="1"/>
          </p:cNvSpPr>
          <p:nvPr/>
        </p:nvSpPr>
        <p:spPr bwMode="auto">
          <a:xfrm>
            <a:off x="2590800" y="19192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1" name="Line 35"/>
          <p:cNvSpPr>
            <a:spLocks noChangeShapeType="1"/>
          </p:cNvSpPr>
          <p:nvPr/>
        </p:nvSpPr>
        <p:spPr bwMode="auto">
          <a:xfrm>
            <a:off x="2590800" y="48910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2" name="Text Box 36"/>
          <p:cNvSpPr txBox="1">
            <a:spLocks noChangeArrowheads="1"/>
          </p:cNvSpPr>
          <p:nvPr/>
        </p:nvSpPr>
        <p:spPr bwMode="auto">
          <a:xfrm>
            <a:off x="2362200" y="14620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p1</a:t>
            </a:r>
            <a:endParaRPr kumimoji="1" lang="en-US" altLang="zh-CN" sz="2400">
              <a:latin typeface="Times New Roman" pitchFamily="18" charset="0"/>
            </a:endParaRPr>
          </a:p>
        </p:txBody>
      </p:sp>
      <p:sp>
        <p:nvSpPr>
          <p:cNvPr id="295973" name="Text Box 37"/>
          <p:cNvSpPr txBox="1">
            <a:spLocks noChangeArrowheads="1"/>
          </p:cNvSpPr>
          <p:nvPr/>
        </p:nvSpPr>
        <p:spPr bwMode="auto">
          <a:xfrm>
            <a:off x="2362200" y="44338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p2</a:t>
            </a:r>
            <a:endParaRPr kumimoji="1" lang="en-US" altLang="zh-CN" sz="2400">
              <a:latin typeface="Times New Roman" pitchFamily="18" charset="0"/>
            </a:endParaRPr>
          </a:p>
        </p:txBody>
      </p:sp>
      <p:sp>
        <p:nvSpPr>
          <p:cNvPr id="295974" name="Line 38"/>
          <p:cNvSpPr>
            <a:spLocks noChangeShapeType="1"/>
          </p:cNvSpPr>
          <p:nvPr/>
        </p:nvSpPr>
        <p:spPr bwMode="auto">
          <a:xfrm>
            <a:off x="4953000" y="1690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5" name="Line 39"/>
          <p:cNvSpPr>
            <a:spLocks noChangeShapeType="1"/>
          </p:cNvSpPr>
          <p:nvPr/>
        </p:nvSpPr>
        <p:spPr bwMode="auto">
          <a:xfrm>
            <a:off x="49530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6" name="Line 40"/>
          <p:cNvSpPr>
            <a:spLocks noChangeShapeType="1"/>
          </p:cNvSpPr>
          <p:nvPr/>
        </p:nvSpPr>
        <p:spPr bwMode="auto">
          <a:xfrm>
            <a:off x="6248400" y="5348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7" name="Line 41"/>
          <p:cNvSpPr>
            <a:spLocks noChangeShapeType="1"/>
          </p:cNvSpPr>
          <p:nvPr/>
        </p:nvSpPr>
        <p:spPr bwMode="auto">
          <a:xfrm>
            <a:off x="7696200" y="5348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8" name="Text Box 42"/>
          <p:cNvSpPr txBox="1">
            <a:spLocks noChangeArrowheads="1"/>
          </p:cNvSpPr>
          <p:nvPr/>
        </p:nvSpPr>
        <p:spPr bwMode="auto">
          <a:xfrm>
            <a:off x="4570413" y="1614488"/>
            <a:ext cx="382587"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6</a:t>
            </a:r>
            <a:endParaRPr kumimoji="1" lang="en-US" altLang="zh-CN" sz="2400">
              <a:latin typeface="Times New Roman" pitchFamily="18" charset="0"/>
            </a:endParaRPr>
          </a:p>
        </p:txBody>
      </p:sp>
      <p:sp>
        <p:nvSpPr>
          <p:cNvPr id="295979" name="Text Box 43"/>
          <p:cNvSpPr txBox="1">
            <a:spLocks noChangeArrowheads="1"/>
          </p:cNvSpPr>
          <p:nvPr/>
        </p:nvSpPr>
        <p:spPr bwMode="auto">
          <a:xfrm>
            <a:off x="4572000" y="4600575"/>
            <a:ext cx="382588"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6</a:t>
            </a:r>
            <a:endParaRPr kumimoji="1" lang="en-US" altLang="zh-CN" sz="2400">
              <a:latin typeface="Times New Roman" pitchFamily="18" charset="0"/>
            </a:endParaRPr>
          </a:p>
        </p:txBody>
      </p:sp>
      <p:sp>
        <p:nvSpPr>
          <p:cNvPr id="295980" name="Text Box 44"/>
          <p:cNvSpPr txBox="1">
            <a:spLocks noChangeArrowheads="1"/>
          </p:cNvSpPr>
          <p:nvPr/>
        </p:nvSpPr>
        <p:spPr bwMode="auto">
          <a:xfrm>
            <a:off x="5865813" y="52101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0</a:t>
            </a:r>
            <a:endParaRPr kumimoji="1" lang="en-US" altLang="zh-CN" sz="2400">
              <a:latin typeface="Times New Roman" pitchFamily="18" charset="0"/>
            </a:endParaRPr>
          </a:p>
        </p:txBody>
      </p:sp>
      <p:sp>
        <p:nvSpPr>
          <p:cNvPr id="295981" name="Text Box 45"/>
          <p:cNvSpPr txBox="1">
            <a:spLocks noChangeArrowheads="1"/>
          </p:cNvSpPr>
          <p:nvPr/>
        </p:nvSpPr>
        <p:spPr bwMode="auto">
          <a:xfrm>
            <a:off x="7313613" y="52101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itchFamily="18" charset="0"/>
            </a:endParaRPr>
          </a:p>
        </p:txBody>
      </p:sp>
      <p:sp>
        <p:nvSpPr>
          <p:cNvPr id="295982" name="Line 46"/>
          <p:cNvSpPr>
            <a:spLocks noChangeShapeType="1"/>
          </p:cNvSpPr>
          <p:nvPr/>
        </p:nvSpPr>
        <p:spPr bwMode="auto">
          <a:xfrm>
            <a:off x="2590800" y="546893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83" name="Text Box 47"/>
          <p:cNvSpPr txBox="1">
            <a:spLocks noChangeArrowheads="1"/>
          </p:cNvSpPr>
          <p:nvPr/>
        </p:nvSpPr>
        <p:spPr bwMode="auto">
          <a:xfrm>
            <a:off x="2474913" y="498157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itchFamily="18" charset="0"/>
              </a:rPr>
              <a:t>i</a:t>
            </a:r>
            <a:endParaRPr kumimoji="1" lang="en-US" altLang="zh-CN" sz="2400">
              <a:latin typeface="Times New Roman" pitchFamily="18" charset="0"/>
            </a:endParaRPr>
          </a:p>
        </p:txBody>
      </p:sp>
      <p:sp>
        <p:nvSpPr>
          <p:cNvPr id="295984" name="Text Box 48"/>
          <p:cNvSpPr txBox="1">
            <a:spLocks noChangeArrowheads="1"/>
          </p:cNvSpPr>
          <p:nvPr/>
        </p:nvSpPr>
        <p:spPr bwMode="auto">
          <a:xfrm>
            <a:off x="923925" y="169068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itchFamily="34" charset="0"/>
              </a:rPr>
              <a:t>18</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type="title"/>
          </p:nvPr>
        </p:nvSpPr>
        <p:spPr>
          <a:xfrm>
            <a:off x="446088" y="476250"/>
            <a:ext cx="8229600" cy="973138"/>
          </a:xfrm>
        </p:spPr>
        <p:txBody>
          <a:bodyPr/>
          <a:lstStyle/>
          <a:p>
            <a:pPr algn="ctr"/>
            <a:r>
              <a:rPr kumimoji="1" lang="zh-CN" altLang="en-US" sz="4000" b="1">
                <a:solidFill>
                  <a:schemeClr val="tx2"/>
                </a:solidFill>
                <a:latin typeface="华文新魏" pitchFamily="2" charset="-122"/>
                <a:ea typeface="华文新魏" pitchFamily="2" charset="-122"/>
              </a:rPr>
              <a:t>建立</a:t>
            </a: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树的算法</a:t>
            </a:r>
          </a:p>
        </p:txBody>
      </p:sp>
      <p:sp>
        <p:nvSpPr>
          <p:cNvPr id="296964" name="Rectangle 4"/>
          <p:cNvSpPr>
            <a:spLocks noGrp="1" noChangeArrowheads="1"/>
          </p:cNvSpPr>
          <p:nvPr>
            <p:ph idx="1"/>
          </p:nvPr>
        </p:nvSpPr>
        <p:spPr>
          <a:xfrm>
            <a:off x="663575" y="1376363"/>
            <a:ext cx="8229600" cy="4824412"/>
          </a:xfrm>
        </p:spPr>
        <p:txBody>
          <a:bodyPr/>
          <a:lstStyle/>
          <a:p>
            <a:pPr>
              <a:lnSpc>
                <a:spcPct val="105000"/>
              </a:lnSpc>
              <a:spcBef>
                <a:spcPct val="5000"/>
              </a:spcBef>
              <a:buFont typeface="Wingdings" pitchFamily="2" charset="2"/>
              <a:buNone/>
            </a:pPr>
            <a:r>
              <a:rPr kumimoji="1" lang="en-US" altLang="zh-CN" sz="2800" b="1">
                <a:latin typeface="Times New Roman" pitchFamily="18" charset="0"/>
              </a:rPr>
              <a:t>void </a:t>
            </a:r>
            <a:r>
              <a:rPr kumimoji="1" lang="en-US" altLang="zh-CN" sz="2800">
                <a:latin typeface="Times New Roman" pitchFamily="18" charset="0"/>
              </a:rPr>
              <a:t>CreateHuffmanTree (HuffmanTree T, </a:t>
            </a:r>
            <a:r>
              <a:rPr kumimoji="1" lang="en-US" altLang="zh-CN" sz="2800" b="1">
                <a:latin typeface="Times New Roman" pitchFamily="18" charset="0"/>
              </a:rPr>
              <a:t> </a:t>
            </a: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float</a:t>
            </a:r>
            <a:r>
              <a:rPr kumimoji="1" lang="en-US" altLang="zh-CN" sz="2800">
                <a:latin typeface="Times New Roman" pitchFamily="18" charset="0"/>
              </a:rPr>
              <a:t> fr[ ], </a:t>
            </a:r>
            <a:r>
              <a:rPr kumimoji="1" lang="en-US" altLang="zh-CN" sz="2800" b="1">
                <a:latin typeface="Times New Roman" pitchFamily="18" charset="0"/>
              </a:rPr>
              <a:t>int</a:t>
            </a:r>
            <a:r>
              <a:rPr kumimoji="1" lang="en-US" altLang="zh-CN" sz="2800">
                <a:latin typeface="Times New Roman" pitchFamily="18" charset="0"/>
              </a:rPr>
              <a:t> n) </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b="1">
                <a:latin typeface="Times New Roman" pitchFamily="18" charset="0"/>
              </a:rPr>
              <a:t>     for</a:t>
            </a:r>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i = 0</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&lt;</a:t>
            </a:r>
            <a:r>
              <a:rPr kumimoji="1" lang="en-US" altLang="zh-CN" sz="2800">
                <a:latin typeface="Times New Roman" pitchFamily="18" charset="0"/>
              </a:rPr>
              <a:t> n</a:t>
            </a:r>
            <a:r>
              <a:rPr kumimoji="1" lang="en-US" altLang="zh-CN" sz="2800" b="1">
                <a:latin typeface="Times New Roman" pitchFamily="18" charset="0"/>
              </a:rPr>
              <a:t>;</a:t>
            </a:r>
            <a:r>
              <a:rPr kumimoji="1" lang="en-US" altLang="zh-CN" sz="2800">
                <a:latin typeface="Times New Roman" pitchFamily="18" charset="0"/>
              </a:rPr>
              <a:t> i++) T[i].weight = fr[i]</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for</a:t>
            </a:r>
            <a:r>
              <a:rPr kumimoji="1" lang="en-US" altLang="zh-CN" sz="2800">
                <a:latin typeface="Times New Roman" pitchFamily="18" charset="0"/>
              </a:rPr>
              <a:t> (i = 0</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&lt;</a:t>
            </a:r>
            <a:r>
              <a:rPr kumimoji="1" lang="en-US" altLang="zh-CN" sz="2800">
                <a:latin typeface="Times New Roman" pitchFamily="18" charset="0"/>
              </a:rPr>
              <a:t> m</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T[i].parent = T[i].lchild = T[i].rchild = </a:t>
            </a:r>
            <a:r>
              <a:rPr kumimoji="1" lang="en-US" altLang="zh-CN" sz="2800">
                <a:latin typeface="Courier New" pitchFamily="49" charset="0"/>
              </a:rPr>
              <a:t>-</a:t>
            </a:r>
            <a:r>
              <a:rPr kumimoji="1" lang="en-US" altLang="zh-CN" sz="2800">
                <a:latin typeface="Times New Roman" pitchFamily="18" charset="0"/>
              </a:rPr>
              <a:t>1</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 </a:t>
            </a:r>
          </a:p>
          <a:p>
            <a:pPr>
              <a:lnSpc>
                <a:spcPct val="105000"/>
              </a:lnSpc>
              <a:spcBef>
                <a:spcPct val="5000"/>
              </a:spcBef>
              <a:buFont typeface="Wingdings" pitchFamily="2" charset="2"/>
              <a:buNone/>
            </a:pPr>
            <a:r>
              <a:rPr kumimoji="1" lang="en-US" altLang="zh-CN" sz="2800" b="1">
                <a:latin typeface="Times New Roman" pitchFamily="18" charset="0"/>
              </a:rPr>
              <a:t>     for</a:t>
            </a:r>
            <a:r>
              <a:rPr kumimoji="1" lang="en-US" altLang="zh-CN" sz="2800">
                <a:latin typeface="Times New Roman" pitchFamily="18" charset="0"/>
              </a:rPr>
              <a:t> (i = n</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&lt;</a:t>
            </a:r>
            <a:r>
              <a:rPr kumimoji="1" lang="en-US" altLang="zh-CN" sz="2800">
                <a:latin typeface="Times New Roman" pitchFamily="18" charset="0"/>
              </a:rPr>
              <a:t> m</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求</a:t>
            </a:r>
            <a:r>
              <a:rPr kumimoji="1" lang="en-US" altLang="zh-CN" sz="2800">
                <a:solidFill>
                  <a:schemeClr val="tx2"/>
                </a:solidFill>
                <a:latin typeface="Times New Roman" pitchFamily="18" charset="0"/>
                <a:ea typeface="隶书" pitchFamily="49" charset="-122"/>
              </a:rPr>
              <a:t>n</a:t>
            </a:r>
            <a:r>
              <a:rPr kumimoji="1" lang="en-US" altLang="zh-CN" sz="2800">
                <a:solidFill>
                  <a:schemeClr val="tx2"/>
                </a:solidFill>
                <a:latin typeface="Courier New" pitchFamily="49" charset="0"/>
                <a:ea typeface="隶书" pitchFamily="49" charset="-122"/>
              </a:rPr>
              <a:t>-</a:t>
            </a:r>
            <a:r>
              <a:rPr kumimoji="1" lang="en-US" altLang="zh-CN" sz="2800">
                <a:solidFill>
                  <a:schemeClr val="tx2"/>
                </a:solidFill>
                <a:latin typeface="Times New Roman" pitchFamily="18" charset="0"/>
                <a:ea typeface="隶书" pitchFamily="49" charset="-122"/>
              </a:rPr>
              <a:t>1</a:t>
            </a:r>
            <a:r>
              <a:rPr kumimoji="1" lang="zh-CN" altLang="en-US" sz="2800">
                <a:solidFill>
                  <a:schemeClr val="tx2"/>
                </a:solidFill>
                <a:latin typeface="Times New Roman" pitchFamily="18" charset="0"/>
                <a:ea typeface="隶书" pitchFamily="49" charset="-122"/>
              </a:rPr>
              <a:t>次根</a:t>
            </a:r>
          </a:p>
          <a:p>
            <a:pPr>
              <a:lnSpc>
                <a:spcPct val="105000"/>
              </a:lnSpc>
              <a:spcBef>
                <a:spcPct val="5000"/>
              </a:spcBef>
              <a:buFont typeface="Wingdings" pitchFamily="2" charset="2"/>
              <a:buNone/>
            </a:pPr>
            <a:r>
              <a:rPr kumimoji="1" lang="zh-CN" altLang="en-US" sz="2800" b="1">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min1 = min2 = </a:t>
            </a:r>
            <a:r>
              <a:rPr kumimoji="1" lang="en-US" altLang="zh-CN" sz="2800" b="1">
                <a:latin typeface="Times New Roman" pitchFamily="18" charset="0"/>
              </a:rPr>
              <a:t>MaxNum;</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pos1, pos2</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for</a:t>
            </a:r>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j = 0</a:t>
            </a:r>
            <a:r>
              <a:rPr kumimoji="1" lang="en-US" altLang="zh-CN" sz="2800" b="1">
                <a:latin typeface="Times New Roman" pitchFamily="18" charset="0"/>
              </a:rPr>
              <a:t>;</a:t>
            </a:r>
            <a:r>
              <a:rPr kumimoji="1" lang="en-US" altLang="zh-CN" sz="2800">
                <a:latin typeface="Times New Roman" pitchFamily="18" charset="0"/>
              </a:rPr>
              <a:t> j </a:t>
            </a:r>
            <a:r>
              <a:rPr kumimoji="1" lang="en-US" altLang="zh-CN" sz="2800" b="1">
                <a:latin typeface="Times New Roman" pitchFamily="18" charset="0"/>
              </a:rPr>
              <a:t>&lt;</a:t>
            </a:r>
            <a:r>
              <a:rPr kumimoji="1" lang="en-US" altLang="zh-CN" sz="2800">
                <a:latin typeface="Times New Roman" pitchFamily="18" charset="0"/>
              </a:rPr>
              <a:t> i</a:t>
            </a:r>
            <a:r>
              <a:rPr kumimoji="1" lang="en-US" altLang="zh-CN" sz="2800" b="1">
                <a:latin typeface="Times New Roman" pitchFamily="18" charset="0"/>
              </a:rPr>
              <a:t>;</a:t>
            </a:r>
            <a:r>
              <a:rPr kumimoji="1" lang="en-US" altLang="zh-CN" sz="2800">
                <a:latin typeface="Times New Roman" pitchFamily="18" charset="0"/>
              </a:rPr>
              <a:t> j++)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检测前 </a:t>
            </a:r>
            <a:r>
              <a:rPr kumimoji="1" lang="en-US" altLang="zh-CN" sz="2800">
                <a:solidFill>
                  <a:schemeClr val="tx2"/>
                </a:solidFill>
                <a:latin typeface="Times New Roman" pitchFamily="18" charset="0"/>
                <a:ea typeface="隶书" pitchFamily="49" charset="-122"/>
              </a:rPr>
              <a:t>i </a:t>
            </a:r>
            <a:r>
              <a:rPr kumimoji="1" lang="zh-CN" altLang="en-US" sz="2800">
                <a:solidFill>
                  <a:schemeClr val="tx2"/>
                </a:solidFill>
                <a:latin typeface="Times New Roman" pitchFamily="18" charset="0"/>
                <a:ea typeface="隶书" pitchFamily="49" charset="-122"/>
              </a:rPr>
              <a:t>棵树</a:t>
            </a:r>
            <a:endParaRPr kumimoji="1" lang="zh-CN" altLang="en-US" sz="2400" b="1">
              <a:solidFill>
                <a:schemeClr val="tx2"/>
              </a:solidFill>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1F524693-1C96-466E-84DF-B2014289AA9E}" type="slidenum">
              <a:rPr lang="en-US" altLang="zh-CN"/>
              <a:pPr/>
              <a:t>95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BA2B4EED-F15D-458E-8FA1-67054D8EB9BD}" type="slidenum">
              <a:rPr lang="en-US" altLang="zh-CN"/>
              <a:pPr/>
              <a:t>96</a:t>
            </a:fld>
            <a:endParaRPr lang="en-US" altLang="zh-CN"/>
          </a:p>
        </p:txBody>
      </p:sp>
      <p:sp>
        <p:nvSpPr>
          <p:cNvPr id="297986" name="Text Box 2"/>
          <p:cNvSpPr txBox="1">
            <a:spLocks noChangeArrowheads="1"/>
          </p:cNvSpPr>
          <p:nvPr/>
        </p:nvSpPr>
        <p:spPr bwMode="auto">
          <a:xfrm>
            <a:off x="609600" y="657225"/>
            <a:ext cx="7924800" cy="546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kumimoji="1" lang="en-US" altLang="zh-CN" sz="2800" b="1">
                <a:latin typeface="Times New Roman" pitchFamily="18" charset="0"/>
              </a:rPr>
              <a:t>               if</a:t>
            </a:r>
            <a:r>
              <a:rPr kumimoji="1" lang="en-US" altLang="zh-CN" sz="2800">
                <a:latin typeface="Times New Roman" pitchFamily="18" charset="0"/>
              </a:rPr>
              <a:t> (T[j].parent == </a:t>
            </a:r>
            <a:r>
              <a:rPr kumimoji="1" lang="en-US" altLang="zh-CN" sz="2800">
                <a:latin typeface="Courier New" pitchFamily="49" charset="0"/>
                <a:ea typeface="楷体_GB2312" pitchFamily="49" charset="-122"/>
              </a:rPr>
              <a:t>-</a:t>
            </a:r>
            <a:r>
              <a:rPr kumimoji="1" lang="en-US" altLang="zh-CN" sz="2800">
                <a:latin typeface="Times New Roman" pitchFamily="18" charset="0"/>
              </a:rPr>
              <a:t>1)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可参选的树根</a:t>
            </a:r>
          </a:p>
          <a:p>
            <a:pPr>
              <a:spcBef>
                <a:spcPct val="5000"/>
              </a:spcBef>
            </a:pPr>
            <a:r>
              <a:rPr kumimoji="1" lang="zh-CN" altLang="en-US" sz="2800">
                <a:latin typeface="Times New Roman" pitchFamily="18" charset="0"/>
              </a:rPr>
              <a:t>                    </a:t>
            </a:r>
            <a:r>
              <a:rPr kumimoji="1" lang="en-US" altLang="zh-CN" sz="2800" b="1">
                <a:latin typeface="Times New Roman" pitchFamily="18" charset="0"/>
              </a:rPr>
              <a:t>if </a:t>
            </a:r>
            <a:r>
              <a:rPr kumimoji="1" lang="en-US" altLang="zh-CN" sz="2800">
                <a:latin typeface="Times New Roman" pitchFamily="18" charset="0"/>
              </a:rPr>
              <a:t>(T[j].weight </a:t>
            </a:r>
            <a:r>
              <a:rPr kumimoji="1" lang="en-US" altLang="zh-CN" sz="2800" b="1">
                <a:latin typeface="Times New Roman" pitchFamily="18" charset="0"/>
              </a:rPr>
              <a:t>&lt;</a:t>
            </a:r>
            <a:r>
              <a:rPr kumimoji="1" lang="en-US" altLang="zh-CN" sz="2800">
                <a:latin typeface="Times New Roman" pitchFamily="18" charset="0"/>
              </a:rPr>
              <a:t> min1) </a:t>
            </a:r>
            <a:r>
              <a:rPr kumimoji="1" lang="en-US" altLang="zh-CN" sz="2800" b="1">
                <a:latin typeface="Times New Roman" pitchFamily="18" charset="0"/>
              </a:rPr>
              <a:t>{</a:t>
            </a:r>
            <a:r>
              <a:rPr kumimoji="1" lang="en-US" altLang="zh-CN" sz="2800">
                <a:latin typeface="Times New Roman" pitchFamily="18" charset="0"/>
              </a:rPr>
              <a:t>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选最小</a:t>
            </a:r>
          </a:p>
          <a:p>
            <a:pPr>
              <a:spcBef>
                <a:spcPct val="5000"/>
              </a:spcBef>
            </a:pPr>
            <a:r>
              <a:rPr kumimoji="1" lang="zh-CN" altLang="en-US" sz="2800">
                <a:latin typeface="Times New Roman" pitchFamily="18" charset="0"/>
              </a:rPr>
              <a:t>                         </a:t>
            </a:r>
            <a:r>
              <a:rPr kumimoji="1" lang="en-US" altLang="zh-CN" sz="2800">
                <a:latin typeface="Times New Roman" pitchFamily="18" charset="0"/>
              </a:rPr>
              <a:t>pos2 = pos1</a:t>
            </a:r>
            <a:r>
              <a:rPr kumimoji="1" lang="en-US" altLang="zh-CN" sz="2800" b="1">
                <a:latin typeface="Times New Roman" pitchFamily="18" charset="0"/>
              </a:rPr>
              <a:t>;</a:t>
            </a:r>
            <a:r>
              <a:rPr kumimoji="1" lang="en-US" altLang="zh-CN" sz="2800">
                <a:latin typeface="Times New Roman" pitchFamily="18" charset="0"/>
              </a:rPr>
              <a:t>  min2 = min1</a:t>
            </a:r>
            <a:r>
              <a:rPr kumimoji="1" lang="en-US" altLang="zh-CN" sz="2800" b="1">
                <a:latin typeface="Times New Roman" pitchFamily="18" charset="0"/>
              </a:rPr>
              <a:t>;</a:t>
            </a:r>
            <a:endParaRPr kumimoji="1" lang="en-US" altLang="zh-CN" sz="2800">
              <a:latin typeface="Times New Roman" pitchFamily="18" charset="0"/>
            </a:endParaRPr>
          </a:p>
          <a:p>
            <a:pPr>
              <a:spcBef>
                <a:spcPct val="5000"/>
              </a:spcBef>
            </a:pPr>
            <a:r>
              <a:rPr kumimoji="1" lang="en-US" altLang="zh-CN" sz="2800">
                <a:latin typeface="Times New Roman" pitchFamily="18" charset="0"/>
              </a:rPr>
              <a:t>                         pos1 = j</a:t>
            </a:r>
            <a:r>
              <a:rPr kumimoji="1" lang="en-US" altLang="zh-CN" sz="2800" b="1">
                <a:latin typeface="Times New Roman" pitchFamily="18" charset="0"/>
              </a:rPr>
              <a:t>;</a:t>
            </a:r>
            <a:r>
              <a:rPr kumimoji="1" lang="en-US" altLang="zh-CN" sz="2800">
                <a:latin typeface="Times New Roman" pitchFamily="18" charset="0"/>
              </a:rPr>
              <a:t>  min1 = T[j].weight</a:t>
            </a:r>
            <a:r>
              <a:rPr kumimoji="1" lang="en-US" altLang="zh-CN" sz="2800" b="1">
                <a:latin typeface="Times New Roman" pitchFamily="18" charset="0"/>
              </a:rPr>
              <a:t>;</a:t>
            </a:r>
          </a:p>
          <a:p>
            <a:pPr>
              <a:spcBef>
                <a:spcPct val="5000"/>
              </a:spcBef>
            </a:pPr>
            <a:r>
              <a:rPr kumimoji="1" lang="en-US" altLang="zh-CN" sz="2800" b="1">
                <a:latin typeface="Times New Roman" pitchFamily="18" charset="0"/>
              </a:rPr>
              <a:t>                    }</a:t>
            </a:r>
          </a:p>
          <a:p>
            <a:pPr>
              <a:spcBef>
                <a:spcPct val="5000"/>
              </a:spcBef>
            </a:pPr>
            <a:r>
              <a:rPr kumimoji="1" lang="en-US" altLang="zh-CN" sz="2800" b="1">
                <a:latin typeface="Times New Roman" pitchFamily="18" charset="0"/>
              </a:rPr>
              <a:t>                    else if</a:t>
            </a:r>
            <a:r>
              <a:rPr kumimoji="1" lang="en-US" altLang="zh-CN" sz="2800">
                <a:latin typeface="Times New Roman" pitchFamily="18" charset="0"/>
              </a:rPr>
              <a:t> (T[j].weight </a:t>
            </a:r>
            <a:r>
              <a:rPr kumimoji="1" lang="en-US" altLang="zh-CN" sz="2800" b="1">
                <a:latin typeface="Times New Roman" pitchFamily="18" charset="0"/>
              </a:rPr>
              <a:t>&lt;</a:t>
            </a:r>
            <a:r>
              <a:rPr kumimoji="1" lang="en-US" altLang="zh-CN" sz="2800">
                <a:latin typeface="Times New Roman" pitchFamily="18" charset="0"/>
              </a:rPr>
              <a:t> min2) </a:t>
            </a:r>
            <a:r>
              <a:rPr kumimoji="1" lang="en-US" altLang="zh-CN" sz="2800" b="1">
                <a:latin typeface="Times New Roman" pitchFamily="18" charset="0"/>
              </a:rPr>
              <a:t>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选次小</a:t>
            </a:r>
          </a:p>
          <a:p>
            <a:pPr>
              <a:spcBef>
                <a:spcPct val="5000"/>
              </a:spcBef>
            </a:pPr>
            <a:r>
              <a:rPr kumimoji="1" lang="zh-CN" altLang="en-US" sz="2800">
                <a:latin typeface="Times New Roman" pitchFamily="18" charset="0"/>
              </a:rPr>
              <a:t>                         </a:t>
            </a:r>
            <a:r>
              <a:rPr kumimoji="1" lang="en-US" altLang="zh-CN" sz="2800" b="1">
                <a:latin typeface="Times New Roman" pitchFamily="18" charset="0"/>
              </a:rPr>
              <a:t>{</a:t>
            </a:r>
            <a:r>
              <a:rPr kumimoji="1" lang="en-US" altLang="zh-CN" sz="2800">
                <a:latin typeface="Times New Roman" pitchFamily="18" charset="0"/>
              </a:rPr>
              <a:t> pos2 = j</a:t>
            </a:r>
            <a:r>
              <a:rPr kumimoji="1" lang="en-US" altLang="zh-CN" sz="2800" b="1">
                <a:latin typeface="Times New Roman" pitchFamily="18" charset="0"/>
              </a:rPr>
              <a:t>;</a:t>
            </a:r>
            <a:r>
              <a:rPr kumimoji="1" lang="en-US" altLang="zh-CN" sz="2800">
                <a:latin typeface="Times New Roman" pitchFamily="18" charset="0"/>
              </a:rPr>
              <a:t>  min2 = T[j].weight</a:t>
            </a:r>
            <a:r>
              <a:rPr kumimoji="1" lang="en-US" altLang="zh-CN" sz="2800" b="1">
                <a:latin typeface="Times New Roman" pitchFamily="18" charset="0"/>
              </a:rPr>
              <a:t>; }</a:t>
            </a:r>
            <a:endParaRPr kumimoji="1" lang="en-US" altLang="zh-CN" sz="2800">
              <a:latin typeface="Times New Roman" pitchFamily="18" charset="0"/>
            </a:endParaRPr>
          </a:p>
          <a:p>
            <a:pPr>
              <a:spcBef>
                <a:spcPct val="5000"/>
              </a:spcBef>
            </a:pPr>
            <a:r>
              <a:rPr kumimoji="1" lang="en-US" altLang="zh-CN" sz="2800">
                <a:latin typeface="Times New Roman" pitchFamily="18" charset="0"/>
              </a:rPr>
              <a:t>          T[i].lchild = pos1</a:t>
            </a:r>
            <a:r>
              <a:rPr kumimoji="1" lang="en-US" altLang="zh-CN" sz="2800" b="1">
                <a:latin typeface="Times New Roman" pitchFamily="18" charset="0"/>
              </a:rPr>
              <a:t>;</a:t>
            </a:r>
            <a:r>
              <a:rPr kumimoji="1" lang="en-US" altLang="zh-CN" sz="2800">
                <a:latin typeface="Times New Roman" pitchFamily="18" charset="0"/>
              </a:rPr>
              <a:t>  T[i].rchild = pos2</a:t>
            </a:r>
            <a:r>
              <a:rPr kumimoji="1" lang="en-US" altLang="zh-CN" sz="2800" b="1">
                <a:latin typeface="Times New Roman" pitchFamily="18" charset="0"/>
              </a:rPr>
              <a:t>;</a:t>
            </a:r>
          </a:p>
          <a:p>
            <a:pPr>
              <a:spcBef>
                <a:spcPct val="5000"/>
              </a:spcBef>
            </a:pPr>
            <a:r>
              <a:rPr kumimoji="1" lang="en-US" altLang="zh-CN" sz="2800">
                <a:latin typeface="Times New Roman" pitchFamily="18" charset="0"/>
              </a:rPr>
              <a:t>          T[i].weight = T[pos1].weight+T[pos2].weight</a:t>
            </a:r>
            <a:r>
              <a:rPr kumimoji="1" lang="en-US" altLang="zh-CN" sz="2800" b="1">
                <a:latin typeface="Times New Roman" pitchFamily="18" charset="0"/>
              </a:rPr>
              <a:t>;</a:t>
            </a:r>
            <a:endParaRPr kumimoji="1" lang="en-US" altLang="zh-CN" sz="2800">
              <a:latin typeface="Times New Roman" pitchFamily="18" charset="0"/>
            </a:endParaRPr>
          </a:p>
          <a:p>
            <a:pPr>
              <a:spcBef>
                <a:spcPct val="5000"/>
              </a:spcBef>
            </a:pPr>
            <a:r>
              <a:rPr kumimoji="1" lang="en-US" altLang="zh-CN" sz="2800">
                <a:latin typeface="Times New Roman" pitchFamily="18" charset="0"/>
              </a:rPr>
              <a:t>          T[pos1].parent = T[pos2].parent = i</a:t>
            </a:r>
            <a:r>
              <a:rPr kumimoji="1" lang="en-US" altLang="zh-CN" sz="2800" b="1">
                <a:latin typeface="Times New Roman" pitchFamily="18" charset="0"/>
              </a:rPr>
              <a:t>;</a:t>
            </a:r>
          </a:p>
          <a:p>
            <a:pPr>
              <a:spcBef>
                <a:spcPct val="5000"/>
              </a:spcBef>
            </a:pPr>
            <a:r>
              <a:rPr kumimoji="1" lang="en-US" altLang="zh-CN" sz="2800" b="1">
                <a:latin typeface="Times New Roman" pitchFamily="18" charset="0"/>
              </a:rPr>
              <a:t>    }</a:t>
            </a:r>
          </a:p>
          <a:p>
            <a:pPr>
              <a:spcBef>
                <a:spcPct val="10000"/>
              </a:spcBef>
            </a:pPr>
            <a:r>
              <a:rPr kumimoji="1" lang="en-US" altLang="zh-CN" sz="2800" b="1">
                <a:latin typeface="Times New Roman" pitchFamily="18" charset="0"/>
              </a:rPr>
              <a:t>};</a:t>
            </a:r>
            <a:endParaRPr kumimoji="1" lang="en-US" altLang="zh-CN" sz="28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4" name="Rectangle 6"/>
          <p:cNvSpPr>
            <a:spLocks noGrp="1" noChangeArrowheads="1"/>
          </p:cNvSpPr>
          <p:nvPr>
            <p:ph type="title"/>
          </p:nvPr>
        </p:nvSpPr>
        <p:spPr>
          <a:xfrm>
            <a:off x="457200" y="512763"/>
            <a:ext cx="8229600" cy="1100137"/>
          </a:xfrm>
        </p:spPr>
        <p:txBody>
          <a:bodyPr/>
          <a:lstStyle/>
          <a:p>
            <a:pPr algn="ctr"/>
            <a:r>
              <a:rPr kumimoji="1" lang="zh-CN" altLang="en-US" sz="4000" b="1">
                <a:solidFill>
                  <a:schemeClr val="tx2"/>
                </a:solidFill>
                <a:ea typeface="华文新魏" pitchFamily="2" charset="-122"/>
              </a:rPr>
              <a:t>最佳判定树</a:t>
            </a:r>
          </a:p>
        </p:txBody>
      </p:sp>
      <p:sp>
        <p:nvSpPr>
          <p:cNvPr id="299015" name="Rectangle 7"/>
          <p:cNvSpPr>
            <a:spLocks noGrp="1" noChangeArrowheads="1"/>
          </p:cNvSpPr>
          <p:nvPr>
            <p:ph idx="1"/>
          </p:nvPr>
        </p:nvSpPr>
        <p:spPr>
          <a:xfrm>
            <a:off x="647700" y="1541463"/>
            <a:ext cx="8029575" cy="2159000"/>
          </a:xfrm>
        </p:spPr>
        <p:txBody>
          <a:bodyPr/>
          <a:lstStyle/>
          <a:p>
            <a:pPr>
              <a:lnSpc>
                <a:spcPct val="105000"/>
              </a:lnSpc>
              <a:buClr>
                <a:srgbClr val="800080"/>
              </a:buClr>
              <a:buSzPct val="50000"/>
            </a:pPr>
            <a:r>
              <a:rPr lang="zh-CN" altLang="en-US" sz="2800" b="1">
                <a:latin typeface="Times New Roman" pitchFamily="18" charset="0"/>
                <a:ea typeface="仿宋_GB2312" pitchFamily="49" charset="-122"/>
              </a:rPr>
              <a:t>利用</a:t>
            </a:r>
            <a:r>
              <a:rPr lang="en-US" altLang="zh-CN" sz="2800" b="1">
                <a:latin typeface="Times New Roman" pitchFamily="18" charset="0"/>
                <a:ea typeface="仿宋_GB2312" pitchFamily="49" charset="-122"/>
              </a:rPr>
              <a:t>Huffman</a:t>
            </a:r>
            <a:r>
              <a:rPr lang="zh-CN" altLang="en-US" sz="2800" b="1">
                <a:latin typeface="Times New Roman" pitchFamily="18" charset="0"/>
                <a:ea typeface="仿宋_GB2312" pitchFamily="49" charset="-122"/>
              </a:rPr>
              <a:t>树，可以在构造判定树（决策树）时让平均判定（比较）次数达到最小。</a:t>
            </a:r>
          </a:p>
          <a:p>
            <a:pPr>
              <a:lnSpc>
                <a:spcPct val="105000"/>
              </a:lnSpc>
              <a:buClr>
                <a:srgbClr val="800080"/>
              </a:buClr>
              <a:buSzPct val="50000"/>
            </a:pPr>
            <a:r>
              <a:rPr lang="zh-CN" altLang="en-US" sz="2800" b="1">
                <a:latin typeface="Times New Roman" pitchFamily="18" charset="0"/>
                <a:ea typeface="仿宋_GB2312" pitchFamily="49" charset="-122"/>
              </a:rPr>
              <a:t>判定树是一棵扩展二叉树，外结点是比较结果，内结点是比较过程，外结点所带权值是概率。</a:t>
            </a:r>
          </a:p>
        </p:txBody>
      </p:sp>
      <p:sp>
        <p:nvSpPr>
          <p:cNvPr id="7" name="灯片编号占位符 4"/>
          <p:cNvSpPr>
            <a:spLocks noGrp="1"/>
          </p:cNvSpPr>
          <p:nvPr>
            <p:ph type="sldNum" sz="quarter" idx="12"/>
          </p:nvPr>
        </p:nvSpPr>
        <p:spPr/>
        <p:txBody>
          <a:bodyPr/>
          <a:lstStyle/>
          <a:p>
            <a:fld id="{49C13454-F212-4CB5-9C6E-D9178BFAFE43}" type="slidenum">
              <a:rPr lang="en-US" altLang="zh-CN"/>
              <a:pPr/>
              <a:t>97</a:t>
            </a:fld>
            <a:endParaRPr lang="en-US" altLang="zh-CN"/>
          </a:p>
        </p:txBody>
      </p:sp>
      <p:sp>
        <p:nvSpPr>
          <p:cNvPr id="299012" name="Text Box 4"/>
          <p:cNvSpPr txBox="1">
            <a:spLocks noChangeArrowheads="1"/>
          </p:cNvSpPr>
          <p:nvPr/>
        </p:nvSpPr>
        <p:spPr bwMode="auto">
          <a:xfrm>
            <a:off x="2965450" y="3636963"/>
            <a:ext cx="32067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zh-CN" altLang="en-US" sz="3200" b="1">
                <a:solidFill>
                  <a:srgbClr val="009900"/>
                </a:solidFill>
                <a:effectLst>
                  <a:outerShdw blurRad="38100" dist="38100" dir="2700000" algn="tl">
                    <a:srgbClr val="C0C0C0"/>
                  </a:outerShdw>
                </a:effectLst>
                <a:latin typeface="Times New Roman" pitchFamily="18" charset="0"/>
                <a:ea typeface="隶书" pitchFamily="49" charset="-122"/>
              </a:rPr>
              <a:t>考试成绩分布表</a:t>
            </a:r>
            <a:r>
              <a:rPr kumimoji="1" lang="zh-CN" altLang="en-US" sz="2800" b="1">
                <a:solidFill>
                  <a:schemeClr val="bg2"/>
                </a:solidFill>
                <a:latin typeface="Times New Roman" pitchFamily="18" charset="0"/>
                <a:ea typeface="仿宋_GB2312" pitchFamily="49" charset="-122"/>
              </a:rPr>
              <a:t>    </a:t>
            </a:r>
            <a:endParaRPr kumimoji="1" lang="zh-CN" altLang="en-US" sz="3200" b="1">
              <a:effectLst>
                <a:outerShdw blurRad="38100" dist="38100" dir="2700000" algn="tl">
                  <a:srgbClr val="C0C0C0"/>
                </a:outerShdw>
              </a:effectLst>
              <a:latin typeface="Times New Roman" pitchFamily="18" charset="0"/>
              <a:ea typeface="楷体_GB2312" pitchFamily="49" charset="-122"/>
            </a:endParaRPr>
          </a:p>
        </p:txBody>
      </p:sp>
      <p:graphicFrame>
        <p:nvGraphicFramePr>
          <p:cNvPr id="299013" name="Object 5"/>
          <p:cNvGraphicFramePr>
            <a:graphicFrameLocks noChangeAspect="1"/>
          </p:cNvGraphicFramePr>
          <p:nvPr/>
        </p:nvGraphicFramePr>
        <p:xfrm>
          <a:off x="917575" y="4313238"/>
          <a:ext cx="7289800" cy="1998662"/>
        </p:xfrm>
        <a:graphic>
          <a:graphicData uri="http://schemas.openxmlformats.org/presentationml/2006/ole">
            <mc:AlternateContent xmlns:mc="http://schemas.openxmlformats.org/markup-compatibility/2006">
              <mc:Choice xmlns:v="urn:schemas-microsoft-com:vml" Requires="v">
                <p:oleObj spid="_x0000_s299100" name="文档" r:id="rId3" imgW="8101800" imgH="2229480" progId="Word.Document.8">
                  <p:embed/>
                </p:oleObj>
              </mc:Choice>
              <mc:Fallback>
                <p:oleObj name="文档" r:id="rId3" imgW="8101800" imgH="222948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4313238"/>
                        <a:ext cx="7289800" cy="199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p:cNvSpPr>
            <a:spLocks noGrp="1"/>
          </p:cNvSpPr>
          <p:nvPr>
            <p:ph type="sldNum" sz="quarter" idx="12"/>
          </p:nvPr>
        </p:nvSpPr>
        <p:spPr/>
        <p:txBody>
          <a:bodyPr/>
          <a:lstStyle/>
          <a:p>
            <a:fld id="{BE45F3B9-2552-43E7-9E89-A6A2C399B50F}" type="slidenum">
              <a:rPr lang="en-US" altLang="zh-CN"/>
              <a:pPr/>
              <a:t>98</a:t>
            </a:fld>
            <a:endParaRPr lang="en-US" altLang="zh-CN"/>
          </a:p>
        </p:txBody>
      </p:sp>
      <p:sp>
        <p:nvSpPr>
          <p:cNvPr id="300041" name="Text Box 9"/>
          <p:cNvSpPr txBox="1">
            <a:spLocks noChangeArrowheads="1"/>
          </p:cNvSpPr>
          <p:nvPr/>
        </p:nvSpPr>
        <p:spPr bwMode="auto">
          <a:xfrm>
            <a:off x="3736975" y="631825"/>
            <a:ext cx="1708150"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u="sng">
                <a:solidFill>
                  <a:srgbClr val="006600"/>
                </a:solidFill>
                <a:latin typeface="Times New Roman" pitchFamily="18" charset="0"/>
                <a:ea typeface="华文新魏" pitchFamily="2" charset="-122"/>
              </a:rPr>
              <a:t>判定树</a:t>
            </a:r>
            <a:endParaRPr kumimoji="1" lang="zh-CN" altLang="en-US" u="sng">
              <a:solidFill>
                <a:srgbClr val="006600"/>
              </a:solidFill>
              <a:latin typeface="Times New Roman" pitchFamily="18" charset="0"/>
              <a:ea typeface="华文新魏" pitchFamily="2" charset="-122"/>
            </a:endParaRPr>
          </a:p>
        </p:txBody>
      </p:sp>
      <p:grpSp>
        <p:nvGrpSpPr>
          <p:cNvPr id="300084" name="Group 52"/>
          <p:cNvGrpSpPr>
            <a:grpSpLocks/>
          </p:cNvGrpSpPr>
          <p:nvPr/>
        </p:nvGrpSpPr>
        <p:grpSpPr bwMode="auto">
          <a:xfrm>
            <a:off x="793750" y="1271588"/>
            <a:ext cx="7359650" cy="3733800"/>
            <a:chOff x="500" y="801"/>
            <a:chExt cx="4636" cy="2352"/>
          </a:xfrm>
        </p:grpSpPr>
        <p:sp>
          <p:nvSpPr>
            <p:cNvPr id="300034" name="Line 2"/>
            <p:cNvSpPr>
              <a:spLocks noChangeShapeType="1"/>
            </p:cNvSpPr>
            <p:nvPr/>
          </p:nvSpPr>
          <p:spPr bwMode="auto">
            <a:xfrm flipH="1">
              <a:off x="3264" y="2337"/>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5" name="Line 3"/>
            <p:cNvSpPr>
              <a:spLocks noChangeShapeType="1"/>
            </p:cNvSpPr>
            <p:nvPr/>
          </p:nvSpPr>
          <p:spPr bwMode="auto">
            <a:xfrm flipH="1">
              <a:off x="3744" y="1953"/>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6" name="Line 4"/>
            <p:cNvSpPr>
              <a:spLocks noChangeShapeType="1"/>
            </p:cNvSpPr>
            <p:nvPr/>
          </p:nvSpPr>
          <p:spPr bwMode="auto">
            <a:xfrm>
              <a:off x="4032" y="1947"/>
              <a:ext cx="0" cy="190"/>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7" name="Line 5"/>
            <p:cNvSpPr>
              <a:spLocks noChangeShapeType="1"/>
            </p:cNvSpPr>
            <p:nvPr/>
          </p:nvSpPr>
          <p:spPr bwMode="auto">
            <a:xfrm flipH="1">
              <a:off x="2496" y="1953"/>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8" name="Line 6"/>
            <p:cNvSpPr>
              <a:spLocks noChangeShapeType="1"/>
            </p:cNvSpPr>
            <p:nvPr/>
          </p:nvSpPr>
          <p:spPr bwMode="auto">
            <a:xfrm flipH="1">
              <a:off x="1728" y="156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9" name="Line 7"/>
            <p:cNvSpPr>
              <a:spLocks noChangeShapeType="1"/>
            </p:cNvSpPr>
            <p:nvPr/>
          </p:nvSpPr>
          <p:spPr bwMode="auto">
            <a:xfrm flipH="1">
              <a:off x="2208" y="1185"/>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0" name="Line 8"/>
            <p:cNvSpPr>
              <a:spLocks noChangeShapeType="1"/>
            </p:cNvSpPr>
            <p:nvPr/>
          </p:nvSpPr>
          <p:spPr bwMode="auto">
            <a:xfrm flipH="1">
              <a:off x="960" y="1185"/>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2" name="AutoShape 10" descr="羊皮纸"/>
            <p:cNvSpPr>
              <a:spLocks noChangeArrowheads="1"/>
            </p:cNvSpPr>
            <p:nvPr/>
          </p:nvSpPr>
          <p:spPr bwMode="auto">
            <a:xfrm>
              <a:off x="1200" y="993"/>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3" name="AutoShape 11" descr="羊皮纸"/>
            <p:cNvSpPr>
              <a:spLocks noChangeArrowheads="1"/>
            </p:cNvSpPr>
            <p:nvPr/>
          </p:nvSpPr>
          <p:spPr bwMode="auto">
            <a:xfrm>
              <a:off x="1968" y="1377"/>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4" name="AutoShape 12" descr="羊皮纸"/>
            <p:cNvSpPr>
              <a:spLocks noChangeArrowheads="1"/>
            </p:cNvSpPr>
            <p:nvPr/>
          </p:nvSpPr>
          <p:spPr bwMode="auto">
            <a:xfrm>
              <a:off x="2736" y="1761"/>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5" name="AutoShape 13" descr="羊皮纸"/>
            <p:cNvSpPr>
              <a:spLocks noChangeArrowheads="1"/>
            </p:cNvSpPr>
            <p:nvPr/>
          </p:nvSpPr>
          <p:spPr bwMode="auto">
            <a:xfrm>
              <a:off x="3504" y="2145"/>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6" name="Line 14"/>
            <p:cNvSpPr>
              <a:spLocks noChangeShapeType="1"/>
            </p:cNvSpPr>
            <p:nvPr/>
          </p:nvSpPr>
          <p:spPr bwMode="auto">
            <a:xfrm>
              <a:off x="1728" y="80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7" name="Line 15"/>
            <p:cNvSpPr>
              <a:spLocks noChangeShapeType="1"/>
            </p:cNvSpPr>
            <p:nvPr/>
          </p:nvSpPr>
          <p:spPr bwMode="auto">
            <a:xfrm>
              <a:off x="960" y="1174"/>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8"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49" name="Text Box 17"/>
            <p:cNvSpPr txBox="1">
              <a:spLocks noChangeArrowheads="1"/>
            </p:cNvSpPr>
            <p:nvPr/>
          </p:nvSpPr>
          <p:spPr bwMode="auto">
            <a:xfrm>
              <a:off x="599" y="1377"/>
              <a:ext cx="695"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300050" name="Line 18"/>
            <p:cNvSpPr>
              <a:spLocks noChangeShapeType="1"/>
            </p:cNvSpPr>
            <p:nvPr/>
          </p:nvSpPr>
          <p:spPr bwMode="auto">
            <a:xfrm>
              <a:off x="2496" y="1174"/>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1" name="Line 19"/>
            <p:cNvSpPr>
              <a:spLocks noChangeShapeType="1"/>
            </p:cNvSpPr>
            <p:nvPr/>
          </p:nvSpPr>
          <p:spPr bwMode="auto">
            <a:xfrm>
              <a:off x="1728" y="1563"/>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2"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53" name="Text Box 21"/>
            <p:cNvSpPr txBox="1">
              <a:spLocks noChangeArrowheads="1"/>
            </p:cNvSpPr>
            <p:nvPr/>
          </p:nvSpPr>
          <p:spPr bwMode="auto">
            <a:xfrm>
              <a:off x="1463" y="1761"/>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300054" name="Line 22"/>
            <p:cNvSpPr>
              <a:spLocks noChangeShapeType="1"/>
            </p:cNvSpPr>
            <p:nvPr/>
          </p:nvSpPr>
          <p:spPr bwMode="auto">
            <a:xfrm flipH="1">
              <a:off x="2976" y="156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5" name="Line 23"/>
            <p:cNvSpPr>
              <a:spLocks noChangeShapeType="1"/>
            </p:cNvSpPr>
            <p:nvPr/>
          </p:nvSpPr>
          <p:spPr bwMode="auto">
            <a:xfrm>
              <a:off x="3264" y="1563"/>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6" name="Line 24"/>
            <p:cNvSpPr>
              <a:spLocks noChangeShapeType="1"/>
            </p:cNvSpPr>
            <p:nvPr/>
          </p:nvSpPr>
          <p:spPr bwMode="auto">
            <a:xfrm>
              <a:off x="2496" y="1947"/>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7"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58" name="Text Box 26"/>
            <p:cNvSpPr txBox="1">
              <a:spLocks noChangeArrowheads="1"/>
            </p:cNvSpPr>
            <p:nvPr/>
          </p:nvSpPr>
          <p:spPr bwMode="auto">
            <a:xfrm>
              <a:off x="2328" y="2145"/>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300059" name="Line 27"/>
            <p:cNvSpPr>
              <a:spLocks noChangeShapeType="1"/>
            </p:cNvSpPr>
            <p:nvPr/>
          </p:nvSpPr>
          <p:spPr bwMode="auto">
            <a:xfrm>
              <a:off x="3264" y="233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0"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61" name="Text Box 29"/>
            <p:cNvSpPr txBox="1">
              <a:spLocks noChangeArrowheads="1"/>
            </p:cNvSpPr>
            <p:nvPr/>
          </p:nvSpPr>
          <p:spPr bwMode="auto">
            <a:xfrm>
              <a:off x="3095"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300062" name="Line 30"/>
            <p:cNvSpPr>
              <a:spLocks noChangeShapeType="1"/>
            </p:cNvSpPr>
            <p:nvPr/>
          </p:nvSpPr>
          <p:spPr bwMode="auto">
            <a:xfrm flipH="1">
              <a:off x="4512" y="2337"/>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3" name="Line 31"/>
            <p:cNvSpPr>
              <a:spLocks noChangeShapeType="1"/>
            </p:cNvSpPr>
            <p:nvPr/>
          </p:nvSpPr>
          <p:spPr bwMode="auto">
            <a:xfrm>
              <a:off x="4800" y="233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4"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65" name="Text Box 33"/>
            <p:cNvSpPr txBox="1">
              <a:spLocks noChangeArrowheads="1"/>
            </p:cNvSpPr>
            <p:nvPr/>
          </p:nvSpPr>
          <p:spPr bwMode="auto">
            <a:xfrm>
              <a:off x="4631"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300066" name="Text Box 34"/>
            <p:cNvSpPr txBox="1">
              <a:spLocks noChangeArrowheads="1"/>
            </p:cNvSpPr>
            <p:nvPr/>
          </p:nvSpPr>
          <p:spPr bwMode="auto">
            <a:xfrm>
              <a:off x="1416" y="1017"/>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&lt;60?</a:t>
              </a:r>
              <a:endParaRPr kumimoji="1" lang="en-US" altLang="zh-CN" sz="2400">
                <a:latin typeface="Times New Roman" pitchFamily="18" charset="0"/>
              </a:endParaRPr>
            </a:p>
          </p:txBody>
        </p:sp>
        <p:sp>
          <p:nvSpPr>
            <p:cNvPr id="300067" name="Text Box 35"/>
            <p:cNvSpPr txBox="1">
              <a:spLocks noChangeArrowheads="1"/>
            </p:cNvSpPr>
            <p:nvPr/>
          </p:nvSpPr>
          <p:spPr bwMode="auto">
            <a:xfrm>
              <a:off x="2164" y="1402"/>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&lt;70?</a:t>
              </a:r>
              <a:endParaRPr kumimoji="1" lang="en-US" altLang="zh-CN" sz="2400">
                <a:latin typeface="Times New Roman" pitchFamily="18" charset="0"/>
              </a:endParaRPr>
            </a:p>
          </p:txBody>
        </p:sp>
        <p:sp>
          <p:nvSpPr>
            <p:cNvPr id="300068" name="Text Box 36"/>
            <p:cNvSpPr txBox="1">
              <a:spLocks noChangeArrowheads="1"/>
            </p:cNvSpPr>
            <p:nvPr/>
          </p:nvSpPr>
          <p:spPr bwMode="auto">
            <a:xfrm>
              <a:off x="2935" y="1788"/>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&lt;80?</a:t>
              </a:r>
              <a:endParaRPr kumimoji="1" lang="en-US" altLang="zh-CN" sz="2400">
                <a:latin typeface="Times New Roman" pitchFamily="18" charset="0"/>
              </a:endParaRPr>
            </a:p>
          </p:txBody>
        </p:sp>
        <p:sp>
          <p:nvSpPr>
            <p:cNvPr id="300069" name="Text Box 37"/>
            <p:cNvSpPr txBox="1">
              <a:spLocks noChangeArrowheads="1"/>
            </p:cNvSpPr>
            <p:nvPr/>
          </p:nvSpPr>
          <p:spPr bwMode="auto">
            <a:xfrm>
              <a:off x="3740" y="2173"/>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&lt;90?</a:t>
              </a:r>
              <a:endParaRPr kumimoji="1" lang="en-US" altLang="zh-CN" sz="2400">
                <a:latin typeface="Times New Roman" pitchFamily="18" charset="0"/>
              </a:endParaRPr>
            </a:p>
          </p:txBody>
        </p:sp>
        <p:sp>
          <p:nvSpPr>
            <p:cNvPr id="300070" name="Text Box 38"/>
            <p:cNvSpPr txBox="1">
              <a:spLocks noChangeArrowheads="1"/>
            </p:cNvSpPr>
            <p:nvPr/>
          </p:nvSpPr>
          <p:spPr bwMode="auto">
            <a:xfrm>
              <a:off x="500" y="167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sp>
          <p:nvSpPr>
            <p:cNvPr id="300071" name="Text Box 39"/>
            <p:cNvSpPr txBox="1">
              <a:spLocks noChangeArrowheads="1"/>
            </p:cNvSpPr>
            <p:nvPr/>
          </p:nvSpPr>
          <p:spPr bwMode="auto">
            <a:xfrm>
              <a:off x="1268" y="205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0072" name="Text Box 40"/>
            <p:cNvSpPr txBox="1">
              <a:spLocks noChangeArrowheads="1"/>
            </p:cNvSpPr>
            <p:nvPr/>
          </p:nvSpPr>
          <p:spPr bwMode="auto">
            <a:xfrm>
              <a:off x="2036" y="2442"/>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sp>
          <p:nvSpPr>
            <p:cNvPr id="300073" name="Text Box 41"/>
            <p:cNvSpPr txBox="1">
              <a:spLocks noChangeArrowheads="1"/>
            </p:cNvSpPr>
            <p:nvPr/>
          </p:nvSpPr>
          <p:spPr bwMode="auto">
            <a:xfrm>
              <a:off x="2804" y="2826"/>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sp>
          <p:nvSpPr>
            <p:cNvPr id="300074" name="Text Box 42"/>
            <p:cNvSpPr txBox="1">
              <a:spLocks noChangeArrowheads="1"/>
            </p:cNvSpPr>
            <p:nvPr/>
          </p:nvSpPr>
          <p:spPr bwMode="auto">
            <a:xfrm>
              <a:off x="4368" y="2817"/>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0075" name="Text Box 43"/>
            <p:cNvSpPr txBox="1">
              <a:spLocks noChangeArrowheads="1"/>
            </p:cNvSpPr>
            <p:nvPr/>
          </p:nvSpPr>
          <p:spPr bwMode="auto">
            <a:xfrm>
              <a:off x="2159" y="897"/>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6" name="Text Box 44"/>
            <p:cNvSpPr txBox="1">
              <a:spLocks noChangeArrowheads="1"/>
            </p:cNvSpPr>
            <p:nvPr/>
          </p:nvSpPr>
          <p:spPr bwMode="auto">
            <a:xfrm>
              <a:off x="2927" y="1281"/>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7" name="Text Box 45"/>
            <p:cNvSpPr txBox="1">
              <a:spLocks noChangeArrowheads="1"/>
            </p:cNvSpPr>
            <p:nvPr/>
          </p:nvSpPr>
          <p:spPr bwMode="auto">
            <a:xfrm>
              <a:off x="3695" y="1665"/>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8" name="Text Box 46"/>
            <p:cNvSpPr txBox="1">
              <a:spLocks noChangeArrowheads="1"/>
            </p:cNvSpPr>
            <p:nvPr/>
          </p:nvSpPr>
          <p:spPr bwMode="auto">
            <a:xfrm>
              <a:off x="4493" y="2049"/>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9" name="Text Box 47"/>
            <p:cNvSpPr txBox="1">
              <a:spLocks noChangeArrowheads="1"/>
            </p:cNvSpPr>
            <p:nvPr/>
          </p:nvSpPr>
          <p:spPr bwMode="auto">
            <a:xfrm>
              <a:off x="3312" y="2058"/>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0" name="Text Box 48"/>
            <p:cNvSpPr txBox="1">
              <a:spLocks noChangeArrowheads="1"/>
            </p:cNvSpPr>
            <p:nvPr/>
          </p:nvSpPr>
          <p:spPr bwMode="auto">
            <a:xfrm>
              <a:off x="2496" y="1674"/>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1" name="Text Box 49"/>
            <p:cNvSpPr txBox="1">
              <a:spLocks noChangeArrowheads="1"/>
            </p:cNvSpPr>
            <p:nvPr/>
          </p:nvSpPr>
          <p:spPr bwMode="auto">
            <a:xfrm>
              <a:off x="1776" y="1281"/>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2" name="Text Box 50"/>
            <p:cNvSpPr txBox="1">
              <a:spLocks noChangeArrowheads="1"/>
            </p:cNvSpPr>
            <p:nvPr/>
          </p:nvSpPr>
          <p:spPr bwMode="auto">
            <a:xfrm>
              <a:off x="960" y="897"/>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300083" name="Text Box 51"/>
          <p:cNvSpPr txBox="1">
            <a:spLocks noChangeArrowheads="1"/>
          </p:cNvSpPr>
          <p:nvPr/>
        </p:nvSpPr>
        <p:spPr bwMode="auto">
          <a:xfrm>
            <a:off x="566738" y="5121275"/>
            <a:ext cx="7569200" cy="10985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itchFamily="18" charset="0"/>
              </a:rPr>
              <a:t>WPL = 0.10*1+0.15*2+0.25*3+0.35*4+0.15*4</a:t>
            </a:r>
          </a:p>
          <a:p>
            <a:pPr>
              <a:spcBef>
                <a:spcPct val="20000"/>
              </a:spcBef>
            </a:pPr>
            <a:r>
              <a:rPr kumimoji="1" lang="en-US" altLang="zh-CN" sz="3000" b="1">
                <a:solidFill>
                  <a:srgbClr val="000099"/>
                </a:solidFill>
                <a:latin typeface="Times New Roman" pitchFamily="18" charset="0"/>
              </a:rPr>
              <a:t>         = 3.15 </a:t>
            </a:r>
            <a:endParaRPr kumimoji="1" lang="en-US" altLang="zh-CN" sz="30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2"/>
          <p:cNvSpPr>
            <a:spLocks noGrp="1"/>
          </p:cNvSpPr>
          <p:nvPr>
            <p:ph type="sldNum" sz="quarter" idx="12"/>
          </p:nvPr>
        </p:nvSpPr>
        <p:spPr/>
        <p:txBody>
          <a:bodyPr/>
          <a:lstStyle/>
          <a:p>
            <a:fld id="{FEDCDBB4-B87C-42A0-B393-2D98C9621A45}" type="slidenum">
              <a:rPr lang="en-US" altLang="zh-CN"/>
              <a:pPr/>
              <a:t>99</a:t>
            </a:fld>
            <a:endParaRPr lang="en-US" altLang="zh-CN"/>
          </a:p>
        </p:txBody>
      </p:sp>
      <p:sp>
        <p:nvSpPr>
          <p:cNvPr id="444418" name="Line 2"/>
          <p:cNvSpPr>
            <a:spLocks noChangeShapeType="1"/>
          </p:cNvSpPr>
          <p:nvPr/>
        </p:nvSpPr>
        <p:spPr bwMode="auto">
          <a:xfrm flipH="1">
            <a:off x="5181600" y="3709988"/>
            <a:ext cx="457200"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0" name="Line 4"/>
          <p:cNvSpPr>
            <a:spLocks noChangeShapeType="1"/>
          </p:cNvSpPr>
          <p:nvPr/>
        </p:nvSpPr>
        <p:spPr bwMode="auto">
          <a:xfrm>
            <a:off x="6985000" y="2528888"/>
            <a:ext cx="0" cy="376237"/>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2" name="Line 6"/>
          <p:cNvSpPr>
            <a:spLocks noChangeShapeType="1"/>
          </p:cNvSpPr>
          <p:nvPr/>
        </p:nvSpPr>
        <p:spPr bwMode="auto">
          <a:xfrm flipH="1">
            <a:off x="2232025" y="1989138"/>
            <a:ext cx="4679950" cy="36512"/>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4" name="Line 8"/>
          <p:cNvSpPr>
            <a:spLocks noChangeShapeType="1"/>
          </p:cNvSpPr>
          <p:nvPr/>
        </p:nvSpPr>
        <p:spPr bwMode="auto">
          <a:xfrm flipH="1" flipV="1">
            <a:off x="935038" y="2781300"/>
            <a:ext cx="2592387"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5" name="Text Box 9"/>
          <p:cNvSpPr txBox="1">
            <a:spLocks noChangeArrowheads="1"/>
          </p:cNvSpPr>
          <p:nvPr/>
        </p:nvSpPr>
        <p:spPr bwMode="auto">
          <a:xfrm>
            <a:off x="1481138" y="631825"/>
            <a:ext cx="6226175"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u="sng">
                <a:solidFill>
                  <a:srgbClr val="006600"/>
                </a:solidFill>
                <a:latin typeface="Times New Roman" pitchFamily="18" charset="0"/>
                <a:ea typeface="华文新魏" pitchFamily="2" charset="-122"/>
              </a:rPr>
              <a:t>按</a:t>
            </a:r>
            <a:r>
              <a:rPr kumimoji="1" lang="en-US" altLang="zh-CN" b="1" u="sng">
                <a:solidFill>
                  <a:srgbClr val="006600"/>
                </a:solidFill>
                <a:latin typeface="Times New Roman" pitchFamily="18" charset="0"/>
                <a:ea typeface="华文新魏" pitchFamily="2" charset="-122"/>
              </a:rPr>
              <a:t>Huffman</a:t>
            </a:r>
            <a:r>
              <a:rPr kumimoji="1" lang="zh-CN" altLang="en-US" b="1" u="sng">
                <a:solidFill>
                  <a:srgbClr val="006600"/>
                </a:solidFill>
                <a:latin typeface="Times New Roman" pitchFamily="18" charset="0"/>
                <a:ea typeface="华文新魏" pitchFamily="2" charset="-122"/>
              </a:rPr>
              <a:t>算法改造判定树</a:t>
            </a:r>
            <a:endParaRPr kumimoji="1" lang="zh-CN" altLang="en-US" u="sng">
              <a:solidFill>
                <a:srgbClr val="006600"/>
              </a:solidFill>
              <a:latin typeface="Times New Roman" pitchFamily="18" charset="0"/>
              <a:ea typeface="华文新魏" pitchFamily="2" charset="-122"/>
            </a:endParaRPr>
          </a:p>
        </p:txBody>
      </p:sp>
      <p:sp>
        <p:nvSpPr>
          <p:cNvPr id="444438" name="Line 22"/>
          <p:cNvSpPr>
            <a:spLocks noChangeShapeType="1"/>
          </p:cNvSpPr>
          <p:nvPr/>
        </p:nvSpPr>
        <p:spPr bwMode="auto">
          <a:xfrm flipH="1">
            <a:off x="5616575" y="2709863"/>
            <a:ext cx="2627313"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0" name="Line 14"/>
          <p:cNvSpPr>
            <a:spLocks noChangeShapeType="1"/>
          </p:cNvSpPr>
          <p:nvPr/>
        </p:nvSpPr>
        <p:spPr bwMode="auto">
          <a:xfrm>
            <a:off x="4608513" y="1341438"/>
            <a:ext cx="0" cy="304800"/>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40" name="Line 24"/>
          <p:cNvSpPr>
            <a:spLocks noChangeShapeType="1"/>
          </p:cNvSpPr>
          <p:nvPr/>
        </p:nvSpPr>
        <p:spPr bwMode="auto">
          <a:xfrm>
            <a:off x="5616575" y="2709863"/>
            <a:ext cx="0" cy="468312"/>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8" name="Group 72"/>
          <p:cNvGrpSpPr>
            <a:grpSpLocks/>
          </p:cNvGrpSpPr>
          <p:nvPr/>
        </p:nvGrpSpPr>
        <p:grpSpPr bwMode="auto">
          <a:xfrm>
            <a:off x="4932363" y="3194050"/>
            <a:ext cx="1235075" cy="1031875"/>
            <a:chOff x="2054" y="2145"/>
            <a:chExt cx="778" cy="650"/>
          </a:xfrm>
        </p:grpSpPr>
        <p:sp>
          <p:nvSpPr>
            <p:cNvPr id="444441"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42" name="Text Box 26"/>
            <p:cNvSpPr txBox="1">
              <a:spLocks noChangeArrowheads="1"/>
            </p:cNvSpPr>
            <p:nvPr/>
          </p:nvSpPr>
          <p:spPr bwMode="auto">
            <a:xfrm>
              <a:off x="2328" y="2145"/>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444456" name="Text Box 40"/>
            <p:cNvSpPr txBox="1">
              <a:spLocks noChangeArrowheads="1"/>
            </p:cNvSpPr>
            <p:nvPr/>
          </p:nvSpPr>
          <p:spPr bwMode="auto">
            <a:xfrm>
              <a:off x="2054" y="246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grpSp>
      <p:sp>
        <p:nvSpPr>
          <p:cNvPr id="444443" name="Line 27"/>
          <p:cNvSpPr>
            <a:spLocks noChangeShapeType="1"/>
          </p:cNvSpPr>
          <p:nvPr/>
        </p:nvSpPr>
        <p:spPr bwMode="auto">
          <a:xfrm flipH="1">
            <a:off x="8243888" y="2709863"/>
            <a:ext cx="0" cy="466725"/>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7" name="Group 71"/>
          <p:cNvGrpSpPr>
            <a:grpSpLocks/>
          </p:cNvGrpSpPr>
          <p:nvPr/>
        </p:nvGrpSpPr>
        <p:grpSpPr bwMode="auto">
          <a:xfrm>
            <a:off x="7559675" y="3194050"/>
            <a:ext cx="1228725" cy="1035050"/>
            <a:chOff x="2826" y="2529"/>
            <a:chExt cx="774" cy="652"/>
          </a:xfrm>
        </p:grpSpPr>
        <p:sp>
          <p:nvSpPr>
            <p:cNvPr id="444444"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45" name="Text Box 29"/>
            <p:cNvSpPr txBox="1">
              <a:spLocks noChangeArrowheads="1"/>
            </p:cNvSpPr>
            <p:nvPr/>
          </p:nvSpPr>
          <p:spPr bwMode="auto">
            <a:xfrm>
              <a:off x="3095"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444457" name="Text Box 41"/>
            <p:cNvSpPr txBox="1">
              <a:spLocks noChangeArrowheads="1"/>
            </p:cNvSpPr>
            <p:nvPr/>
          </p:nvSpPr>
          <p:spPr bwMode="auto">
            <a:xfrm>
              <a:off x="2826" y="285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grpSp>
      <p:sp>
        <p:nvSpPr>
          <p:cNvPr id="444447" name="Line 31"/>
          <p:cNvSpPr>
            <a:spLocks noChangeShapeType="1"/>
          </p:cNvSpPr>
          <p:nvPr/>
        </p:nvSpPr>
        <p:spPr bwMode="auto">
          <a:xfrm flipH="1">
            <a:off x="935038" y="2781300"/>
            <a:ext cx="0" cy="468313"/>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6" name="Group 70"/>
          <p:cNvGrpSpPr>
            <a:grpSpLocks/>
          </p:cNvGrpSpPr>
          <p:nvPr/>
        </p:nvGrpSpPr>
        <p:grpSpPr bwMode="auto">
          <a:xfrm>
            <a:off x="250825" y="3275013"/>
            <a:ext cx="1241425" cy="1035050"/>
            <a:chOff x="4354" y="2529"/>
            <a:chExt cx="782" cy="652"/>
          </a:xfrm>
        </p:grpSpPr>
        <p:sp>
          <p:nvSpPr>
            <p:cNvPr id="444448"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49" name="Text Box 33"/>
            <p:cNvSpPr txBox="1">
              <a:spLocks noChangeArrowheads="1"/>
            </p:cNvSpPr>
            <p:nvPr/>
          </p:nvSpPr>
          <p:spPr bwMode="auto">
            <a:xfrm>
              <a:off x="4631"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444458" name="Text Box 42"/>
            <p:cNvSpPr txBox="1">
              <a:spLocks noChangeArrowheads="1"/>
            </p:cNvSpPr>
            <p:nvPr/>
          </p:nvSpPr>
          <p:spPr bwMode="auto">
            <a:xfrm>
              <a:off x="4354" y="285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grpSp>
      <p:sp>
        <p:nvSpPr>
          <p:cNvPr id="444459" name="Text Box 43"/>
          <p:cNvSpPr txBox="1">
            <a:spLocks noChangeArrowheads="1"/>
          </p:cNvSpPr>
          <p:nvPr/>
        </p:nvSpPr>
        <p:spPr bwMode="auto">
          <a:xfrm>
            <a:off x="755650" y="2292350"/>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466" name="Text Box 50"/>
          <p:cNvSpPr txBox="1">
            <a:spLocks noChangeArrowheads="1"/>
          </p:cNvSpPr>
          <p:nvPr/>
        </p:nvSpPr>
        <p:spPr bwMode="auto">
          <a:xfrm>
            <a:off x="3192463" y="2276475"/>
            <a:ext cx="623887"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444467" name="Text Box 51"/>
          <p:cNvSpPr txBox="1">
            <a:spLocks noChangeArrowheads="1"/>
          </p:cNvSpPr>
          <p:nvPr/>
        </p:nvSpPr>
        <p:spPr bwMode="auto">
          <a:xfrm>
            <a:off x="495300" y="5192713"/>
            <a:ext cx="7569200" cy="11334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itchFamily="18" charset="0"/>
              </a:rPr>
              <a:t>WPL = 0.10*3+0.15*3+0.25*2+0.35*2+0.15*2</a:t>
            </a:r>
          </a:p>
          <a:p>
            <a:pPr>
              <a:spcBef>
                <a:spcPct val="20000"/>
              </a:spcBef>
            </a:pPr>
            <a:r>
              <a:rPr kumimoji="1" lang="en-US" altLang="zh-CN" sz="3000" b="1">
                <a:solidFill>
                  <a:srgbClr val="000099"/>
                </a:solidFill>
                <a:latin typeface="Times New Roman" pitchFamily="18" charset="0"/>
              </a:rPr>
              <a:t>         = 0.3+0.45+0.5+0.7+0.3 = 2.25</a:t>
            </a:r>
            <a:r>
              <a:rPr kumimoji="1" lang="en-US" altLang="zh-CN" sz="3200" b="1">
                <a:solidFill>
                  <a:srgbClr val="000099"/>
                </a:solidFill>
                <a:latin typeface="Times New Roman" pitchFamily="18" charset="0"/>
              </a:rPr>
              <a:t> </a:t>
            </a:r>
            <a:endParaRPr kumimoji="1" lang="en-US" altLang="zh-CN" sz="3200">
              <a:latin typeface="Times New Roman" pitchFamily="18" charset="0"/>
            </a:endParaRPr>
          </a:p>
        </p:txBody>
      </p:sp>
      <p:sp>
        <p:nvSpPr>
          <p:cNvPr id="444476" name="AutoShape 60"/>
          <p:cNvSpPr>
            <a:spLocks noChangeArrowheads="1"/>
          </p:cNvSpPr>
          <p:nvPr/>
        </p:nvSpPr>
        <p:spPr bwMode="auto">
          <a:xfrm>
            <a:off x="5940425" y="2349500"/>
            <a:ext cx="1943100" cy="700088"/>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77" name="Text Box 61"/>
          <p:cNvSpPr txBox="1">
            <a:spLocks noChangeArrowheads="1"/>
          </p:cNvSpPr>
          <p:nvPr/>
        </p:nvSpPr>
        <p:spPr bwMode="auto">
          <a:xfrm>
            <a:off x="6402388" y="2441575"/>
            <a:ext cx="1049337"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tx2"/>
                </a:solidFill>
                <a:latin typeface="宋体" pitchFamily="2" charset="-122"/>
              </a:rPr>
              <a:t>≥</a:t>
            </a:r>
            <a:r>
              <a:rPr kumimoji="1" lang="en-US" altLang="zh-CN" sz="2800" b="1">
                <a:solidFill>
                  <a:schemeClr val="tx2"/>
                </a:solidFill>
                <a:latin typeface="Times New Roman" pitchFamily="18" charset="0"/>
              </a:rPr>
              <a:t>80?</a:t>
            </a:r>
            <a:endParaRPr kumimoji="1" lang="en-US" altLang="zh-CN" sz="2800">
              <a:latin typeface="Times New Roman" pitchFamily="18" charset="0"/>
            </a:endParaRPr>
          </a:p>
        </p:txBody>
      </p:sp>
      <p:sp>
        <p:nvSpPr>
          <p:cNvPr id="444479" name="AutoShape 63"/>
          <p:cNvSpPr>
            <a:spLocks noChangeArrowheads="1"/>
          </p:cNvSpPr>
          <p:nvPr/>
        </p:nvSpPr>
        <p:spPr bwMode="auto">
          <a:xfrm>
            <a:off x="1262063" y="2455863"/>
            <a:ext cx="1978025" cy="649287"/>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80" name="Text Box 64"/>
          <p:cNvSpPr txBox="1">
            <a:spLocks noChangeArrowheads="1"/>
          </p:cNvSpPr>
          <p:nvPr/>
        </p:nvSpPr>
        <p:spPr bwMode="auto">
          <a:xfrm>
            <a:off x="1727200" y="2484438"/>
            <a:ext cx="987425"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a:t>
            </a:r>
            <a:r>
              <a:rPr kumimoji="1" lang="en-US" altLang="zh-CN" sz="2800">
                <a:solidFill>
                  <a:schemeClr val="tx2"/>
                </a:solidFill>
                <a:latin typeface="Times New Roman" pitchFamily="18" charset="0"/>
              </a:rPr>
              <a:t> </a:t>
            </a:r>
            <a:r>
              <a:rPr kumimoji="1" lang="en-US" altLang="zh-CN" sz="2800" b="1">
                <a:solidFill>
                  <a:schemeClr val="tx2"/>
                </a:solidFill>
                <a:latin typeface="Times New Roman" pitchFamily="18" charset="0"/>
              </a:rPr>
              <a:t>70</a:t>
            </a:r>
            <a:r>
              <a:rPr kumimoji="1" lang="en-US" altLang="zh-CN" sz="2500" b="1">
                <a:solidFill>
                  <a:schemeClr val="tx2"/>
                </a:solidFill>
                <a:latin typeface="Times New Roman" pitchFamily="18" charset="0"/>
              </a:rPr>
              <a:t>?</a:t>
            </a:r>
            <a:endParaRPr kumimoji="1" lang="en-US" altLang="zh-CN" sz="2500">
              <a:latin typeface="Times New Roman" pitchFamily="18" charset="0"/>
            </a:endParaRPr>
          </a:p>
        </p:txBody>
      </p:sp>
      <p:sp>
        <p:nvSpPr>
          <p:cNvPr id="444496" name="Line 80"/>
          <p:cNvSpPr>
            <a:spLocks noChangeShapeType="1"/>
          </p:cNvSpPr>
          <p:nvPr/>
        </p:nvSpPr>
        <p:spPr bwMode="auto">
          <a:xfrm>
            <a:off x="2376488" y="3573463"/>
            <a:ext cx="2282825"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4439" name="Line 23"/>
          <p:cNvSpPr>
            <a:spLocks noChangeShapeType="1"/>
          </p:cNvSpPr>
          <p:nvPr/>
        </p:nvSpPr>
        <p:spPr bwMode="auto">
          <a:xfrm flipH="1">
            <a:off x="3527425" y="2781300"/>
            <a:ext cx="0" cy="468313"/>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1" name="Line 15"/>
          <p:cNvSpPr>
            <a:spLocks noChangeShapeType="1"/>
          </p:cNvSpPr>
          <p:nvPr/>
        </p:nvSpPr>
        <p:spPr bwMode="auto">
          <a:xfrm flipH="1">
            <a:off x="2376488" y="3573463"/>
            <a:ext cx="0" cy="647700"/>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90" name="Group 74"/>
          <p:cNvGrpSpPr>
            <a:grpSpLocks/>
          </p:cNvGrpSpPr>
          <p:nvPr/>
        </p:nvGrpSpPr>
        <p:grpSpPr bwMode="auto">
          <a:xfrm>
            <a:off x="1763713" y="4238625"/>
            <a:ext cx="1244600" cy="1027113"/>
            <a:chOff x="512" y="1377"/>
            <a:chExt cx="784" cy="647"/>
          </a:xfrm>
        </p:grpSpPr>
        <p:sp>
          <p:nvSpPr>
            <p:cNvPr id="444432"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33" name="Text Box 17"/>
            <p:cNvSpPr txBox="1">
              <a:spLocks noChangeArrowheads="1"/>
            </p:cNvSpPr>
            <p:nvPr/>
          </p:nvSpPr>
          <p:spPr bwMode="auto">
            <a:xfrm>
              <a:off x="599" y="1377"/>
              <a:ext cx="695"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444454" name="Text Box 38"/>
            <p:cNvSpPr txBox="1">
              <a:spLocks noChangeArrowheads="1"/>
            </p:cNvSpPr>
            <p:nvPr/>
          </p:nvSpPr>
          <p:spPr bwMode="auto">
            <a:xfrm>
              <a:off x="512" y="1697"/>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grpSp>
      <p:sp>
        <p:nvSpPr>
          <p:cNvPr id="444435" name="Line 19"/>
          <p:cNvSpPr>
            <a:spLocks noChangeShapeType="1"/>
          </p:cNvSpPr>
          <p:nvPr/>
        </p:nvSpPr>
        <p:spPr bwMode="auto">
          <a:xfrm>
            <a:off x="4643438" y="3571875"/>
            <a:ext cx="0" cy="612775"/>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9" name="Group 73"/>
          <p:cNvGrpSpPr>
            <a:grpSpLocks/>
          </p:cNvGrpSpPr>
          <p:nvPr/>
        </p:nvGrpSpPr>
        <p:grpSpPr bwMode="auto">
          <a:xfrm>
            <a:off x="3816350" y="4221163"/>
            <a:ext cx="1239838" cy="1028700"/>
            <a:chOff x="1283" y="1761"/>
            <a:chExt cx="781" cy="648"/>
          </a:xfrm>
        </p:grpSpPr>
        <p:sp>
          <p:nvSpPr>
            <p:cNvPr id="444436"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37" name="Text Box 21"/>
            <p:cNvSpPr txBox="1">
              <a:spLocks noChangeArrowheads="1"/>
            </p:cNvSpPr>
            <p:nvPr/>
          </p:nvSpPr>
          <p:spPr bwMode="auto">
            <a:xfrm>
              <a:off x="1463" y="1761"/>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444455" name="Text Box 39"/>
            <p:cNvSpPr txBox="1">
              <a:spLocks noChangeArrowheads="1"/>
            </p:cNvSpPr>
            <p:nvPr/>
          </p:nvSpPr>
          <p:spPr bwMode="auto">
            <a:xfrm>
              <a:off x="1283" y="2082"/>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grpSp>
      <p:sp>
        <p:nvSpPr>
          <p:cNvPr id="444483" name="AutoShape 67"/>
          <p:cNvSpPr>
            <a:spLocks noChangeArrowheads="1"/>
          </p:cNvSpPr>
          <p:nvPr/>
        </p:nvSpPr>
        <p:spPr bwMode="auto">
          <a:xfrm>
            <a:off x="2627313" y="3246438"/>
            <a:ext cx="1800225" cy="650875"/>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84" name="Text Box 68"/>
          <p:cNvSpPr txBox="1">
            <a:spLocks noChangeArrowheads="1"/>
          </p:cNvSpPr>
          <p:nvPr/>
        </p:nvSpPr>
        <p:spPr bwMode="auto">
          <a:xfrm>
            <a:off x="2982913" y="3321050"/>
            <a:ext cx="1049337"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tx2"/>
                </a:solidFill>
              </a:rPr>
              <a:t>≥</a:t>
            </a:r>
            <a:r>
              <a:rPr kumimoji="1" lang="en-US" altLang="zh-CN" sz="2800" b="1">
                <a:solidFill>
                  <a:schemeClr val="tx2"/>
                </a:solidFill>
                <a:latin typeface="Times New Roman" pitchFamily="18" charset="0"/>
              </a:rPr>
              <a:t>60?</a:t>
            </a:r>
          </a:p>
        </p:txBody>
      </p:sp>
      <p:grpSp>
        <p:nvGrpSpPr>
          <p:cNvPr id="444498" name="Group 82"/>
          <p:cNvGrpSpPr>
            <a:grpSpLocks/>
          </p:cNvGrpSpPr>
          <p:nvPr/>
        </p:nvGrpSpPr>
        <p:grpSpPr bwMode="auto">
          <a:xfrm>
            <a:off x="3635375" y="1649413"/>
            <a:ext cx="1943100" cy="700087"/>
            <a:chOff x="2064" y="1026"/>
            <a:chExt cx="1204" cy="441"/>
          </a:xfrm>
        </p:grpSpPr>
        <p:sp>
          <p:nvSpPr>
            <p:cNvPr id="444499" name="AutoShape 83"/>
            <p:cNvSpPr>
              <a:spLocks noChangeArrowheads="1"/>
            </p:cNvSpPr>
            <p:nvPr/>
          </p:nvSpPr>
          <p:spPr bwMode="auto">
            <a:xfrm>
              <a:off x="2064" y="1026"/>
              <a:ext cx="1204" cy="441"/>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500" name="Text Box 84"/>
            <p:cNvSpPr txBox="1">
              <a:spLocks noChangeArrowheads="1"/>
            </p:cNvSpPr>
            <p:nvPr/>
          </p:nvSpPr>
          <p:spPr bwMode="auto">
            <a:xfrm>
              <a:off x="2312" y="1071"/>
              <a:ext cx="719" cy="29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500">
                  <a:solidFill>
                    <a:schemeClr val="tx2"/>
                  </a:solidFill>
                  <a:latin typeface="Arial Narrow" pitchFamily="34" charset="0"/>
                </a:rPr>
                <a:t>[</a:t>
              </a:r>
              <a:r>
                <a:rPr kumimoji="1" lang="en-US" altLang="zh-CN" sz="2500" b="1">
                  <a:solidFill>
                    <a:schemeClr val="tx2"/>
                  </a:solidFill>
                  <a:latin typeface="Arial Narrow" pitchFamily="34" charset="0"/>
                </a:rPr>
                <a:t>70</a:t>
              </a:r>
              <a:r>
                <a:rPr kumimoji="1" lang="en-US" altLang="zh-CN" sz="2500" b="1">
                  <a:solidFill>
                    <a:schemeClr val="tx2"/>
                  </a:solidFill>
                  <a:latin typeface="Times New Roman" pitchFamily="18" charset="0"/>
                </a:rPr>
                <a:t>,</a:t>
              </a:r>
              <a:r>
                <a:rPr kumimoji="1" lang="en-US" altLang="zh-CN" sz="2500" b="1">
                  <a:solidFill>
                    <a:schemeClr val="tx2"/>
                  </a:solidFill>
                  <a:latin typeface="Arial Narrow" pitchFamily="34" charset="0"/>
                </a:rPr>
                <a:t>90</a:t>
              </a:r>
              <a:r>
                <a:rPr kumimoji="1" lang="en-US" altLang="zh-CN" sz="2500">
                  <a:solidFill>
                    <a:schemeClr val="tx2"/>
                  </a:solidFill>
                  <a:latin typeface="Arial Narrow" pitchFamily="34" charset="0"/>
                </a:rPr>
                <a:t>)</a:t>
              </a:r>
              <a:r>
                <a:rPr kumimoji="1" lang="en-US" altLang="zh-CN" sz="2500" b="1">
                  <a:solidFill>
                    <a:schemeClr val="tx2"/>
                  </a:solidFill>
                  <a:latin typeface="Times New Roman" pitchFamily="18" charset="0"/>
                </a:rPr>
                <a:t>?</a:t>
              </a:r>
              <a:endParaRPr kumimoji="1" lang="en-US" altLang="zh-CN" sz="2500">
                <a:latin typeface="Times New Roman" pitchFamily="18" charset="0"/>
              </a:endParaRPr>
            </a:p>
          </p:txBody>
        </p:sp>
      </p:grpSp>
      <p:sp>
        <p:nvSpPr>
          <p:cNvPr id="444501" name="Text Box 85"/>
          <p:cNvSpPr txBox="1">
            <a:spLocks noChangeArrowheads="1"/>
          </p:cNvSpPr>
          <p:nvPr/>
        </p:nvSpPr>
        <p:spPr bwMode="auto">
          <a:xfrm>
            <a:off x="7835900" y="2184400"/>
            <a:ext cx="623888"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444502" name="Line 86"/>
          <p:cNvSpPr>
            <a:spLocks noChangeShapeType="1"/>
          </p:cNvSpPr>
          <p:nvPr/>
        </p:nvSpPr>
        <p:spPr bwMode="auto">
          <a:xfrm>
            <a:off x="2246313" y="2025650"/>
            <a:ext cx="0" cy="376238"/>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503" name="Line 87"/>
          <p:cNvSpPr>
            <a:spLocks noChangeShapeType="1"/>
          </p:cNvSpPr>
          <p:nvPr/>
        </p:nvSpPr>
        <p:spPr bwMode="auto">
          <a:xfrm>
            <a:off x="6911975" y="1989138"/>
            <a:ext cx="0" cy="360362"/>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505" name="Text Box 89"/>
          <p:cNvSpPr txBox="1">
            <a:spLocks noChangeArrowheads="1"/>
          </p:cNvSpPr>
          <p:nvPr/>
        </p:nvSpPr>
        <p:spPr bwMode="auto">
          <a:xfrm>
            <a:off x="4284663" y="3033713"/>
            <a:ext cx="623887"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444506" name="Text Box 90"/>
          <p:cNvSpPr txBox="1">
            <a:spLocks noChangeArrowheads="1"/>
          </p:cNvSpPr>
          <p:nvPr/>
        </p:nvSpPr>
        <p:spPr bwMode="auto">
          <a:xfrm>
            <a:off x="2159000" y="3068638"/>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507" name="Text Box 91"/>
          <p:cNvSpPr txBox="1">
            <a:spLocks noChangeArrowheads="1"/>
          </p:cNvSpPr>
          <p:nvPr/>
        </p:nvSpPr>
        <p:spPr bwMode="auto">
          <a:xfrm>
            <a:off x="5508625" y="2205038"/>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508" name="Text Box 92"/>
          <p:cNvSpPr txBox="1">
            <a:spLocks noChangeArrowheads="1"/>
          </p:cNvSpPr>
          <p:nvPr/>
        </p:nvSpPr>
        <p:spPr bwMode="auto">
          <a:xfrm>
            <a:off x="3030538" y="1520825"/>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509" name="Text Box 93"/>
          <p:cNvSpPr txBox="1">
            <a:spLocks noChangeArrowheads="1"/>
          </p:cNvSpPr>
          <p:nvPr/>
        </p:nvSpPr>
        <p:spPr bwMode="auto">
          <a:xfrm>
            <a:off x="5603875" y="1484313"/>
            <a:ext cx="623888"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3799</TotalTime>
  <Words>5786</Words>
  <Application>Microsoft Office PowerPoint</Application>
  <PresentationFormat>全屏显示(4:3)</PresentationFormat>
  <Paragraphs>1429</Paragraphs>
  <Slides>103</Slides>
  <Notes>0</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2</vt:i4>
      </vt:variant>
      <vt:variant>
        <vt:lpstr>幻灯片标题</vt:lpstr>
      </vt:variant>
      <vt:variant>
        <vt:i4>103</vt:i4>
      </vt:variant>
    </vt:vector>
  </HeadingPairs>
  <TitlesOfParts>
    <vt:vector size="128" baseType="lpstr">
      <vt:lpstr>Adobe 仿宋 Std R</vt:lpstr>
      <vt:lpstr>Arial Unicode MS</vt:lpstr>
      <vt:lpstr>仿宋_GB2312</vt:lpstr>
      <vt:lpstr>黑体</vt:lpstr>
      <vt:lpstr>华文细黑</vt:lpstr>
      <vt:lpstr>华文新魏</vt:lpstr>
      <vt:lpstr>楷体_GB2312</vt:lpstr>
      <vt:lpstr>隶书</vt:lpstr>
      <vt:lpstr>宋体</vt:lpstr>
      <vt:lpstr>新宋体</vt:lpstr>
      <vt:lpstr>幼圆</vt:lpstr>
      <vt:lpstr>Arial</vt:lpstr>
      <vt:lpstr>Arial Narrow</vt:lpstr>
      <vt:lpstr>Calibri</vt:lpstr>
      <vt:lpstr>Calibri Light</vt:lpstr>
      <vt:lpstr>Century Gothic</vt:lpstr>
      <vt:lpstr>Courier New</vt:lpstr>
      <vt:lpstr>Symbol</vt:lpstr>
      <vt:lpstr>Times New Roman</vt:lpstr>
      <vt:lpstr>Wingdings</vt:lpstr>
      <vt:lpstr>Wingdings 2</vt:lpstr>
      <vt:lpstr>奥斯汀</vt:lpstr>
      <vt:lpstr>Office 主题</vt:lpstr>
      <vt:lpstr>公式</vt:lpstr>
      <vt:lpstr>文档</vt:lpstr>
      <vt:lpstr>遍历算法的应用举例</vt:lpstr>
      <vt:lpstr>问题：一棵含有n个结点的k叉树，可能达到的最大深度为  ？ ，最小深度为 ？ 。</vt:lpstr>
      <vt:lpstr>上节课重点内容</vt:lpstr>
      <vt:lpstr>二叉树递归的中序遍历算法</vt:lpstr>
      <vt:lpstr>二叉树递归的中序遍历算法</vt:lpstr>
      <vt:lpstr>遍历</vt:lpstr>
      <vt:lpstr>问题</vt:lpstr>
      <vt:lpstr>问题</vt:lpstr>
      <vt:lpstr>本节课重点内容</vt:lpstr>
      <vt:lpstr>PowerPoint 演示文稿</vt:lpstr>
      <vt:lpstr>PowerPoint 演示文稿</vt:lpstr>
      <vt:lpstr>PowerPoint 演示文稿</vt:lpstr>
      <vt:lpstr>PowerPoint 演示文稿</vt:lpstr>
      <vt:lpstr>4、统计二叉树中叶子结点的个数（先序遍历）</vt:lpstr>
      <vt:lpstr>PowerPoint 演示文稿</vt:lpstr>
      <vt:lpstr>树算法的处理</vt:lpstr>
      <vt:lpstr>2、求二叉树的深度（先、后序遍历）</vt:lpstr>
      <vt:lpstr>PowerPoint 演示文稿</vt:lpstr>
      <vt:lpstr>求二叉树深度的后序遍历算法</vt:lpstr>
      <vt:lpstr>二叉树的创建方法</vt:lpstr>
      <vt:lpstr>PowerPoint 演示文稿</vt:lpstr>
      <vt:lpstr>PowerPoint 演示文稿</vt:lpstr>
      <vt:lpstr>PowerPoint 演示文稿</vt:lpstr>
      <vt:lpstr>算法简化</vt:lpstr>
      <vt:lpstr>程序举例：</vt:lpstr>
      <vt:lpstr>程序举例：</vt:lpstr>
      <vt:lpstr>程序举例：</vt:lpstr>
      <vt:lpstr>程序举例：</vt:lpstr>
      <vt:lpstr>程序举例：</vt:lpstr>
      <vt:lpstr>程序举例：</vt:lpstr>
      <vt:lpstr>讨论：</vt:lpstr>
      <vt:lpstr>层次序遍历二叉树的算法</vt:lpstr>
      <vt:lpstr>PowerPoint 演示文稿</vt:lpstr>
      <vt:lpstr>PowerPoint 演示文稿</vt:lpstr>
      <vt:lpstr>层次序遍历的（非递归）算法</vt:lpstr>
      <vt:lpstr>PowerPoint 演示文稿</vt:lpstr>
      <vt:lpstr>层序遍历二叉树</vt:lpstr>
      <vt:lpstr>PowerPoint 演示文稿</vt:lpstr>
      <vt:lpstr>PowerPoint 演示文稿</vt:lpstr>
      <vt:lpstr>二叉树的计数(重新调整）</vt:lpstr>
      <vt:lpstr>前序序列 { A B H F D E C K 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树与森林</vt:lpstr>
      <vt:lpstr>2、双亲表示</vt:lpstr>
      <vt:lpstr>3、子女链表表示</vt:lpstr>
      <vt:lpstr>4、子女指针表示</vt:lpstr>
      <vt:lpstr>PowerPoint 演示文稿</vt:lpstr>
      <vt:lpstr>5、子女-兄弟表示(掌握)</vt:lpstr>
      <vt:lpstr>PowerPoint 演示文稿</vt:lpstr>
      <vt:lpstr>树的遍历</vt:lpstr>
      <vt:lpstr>树的先根次序遍历</vt:lpstr>
      <vt:lpstr>树的后根次序遍历</vt:lpstr>
      <vt:lpstr>树的先根次序遍历的递归算法</vt:lpstr>
      <vt:lpstr>树的后根次序遍历的递归算法</vt:lpstr>
      <vt:lpstr>PowerPoint 演示文稿</vt:lpstr>
      <vt:lpstr>广度优先（层次次序）遍历</vt:lpstr>
      <vt:lpstr>PowerPoint 演示文稿</vt:lpstr>
      <vt:lpstr>PowerPoint 演示文稿</vt:lpstr>
      <vt:lpstr>森林与二叉树的转换</vt:lpstr>
      <vt:lpstr>PowerPoint 演示文稿</vt:lpstr>
      <vt:lpstr>森林转化成二叉树的规则</vt:lpstr>
      <vt:lpstr>二叉树转换为森林的规则</vt:lpstr>
      <vt:lpstr>森林的遍历</vt:lpstr>
      <vt:lpstr>森林的先根次序遍历</vt:lpstr>
      <vt:lpstr>PowerPoint 演示文稿</vt:lpstr>
      <vt:lpstr>森林的后根次序遍历</vt:lpstr>
      <vt:lpstr>PowerPoint 演示文稿</vt:lpstr>
      <vt:lpstr>广度优先遍历（层次序遍历）</vt:lpstr>
      <vt:lpstr>Huffman树</vt:lpstr>
      <vt:lpstr>PowerPoint 演示文稿</vt:lpstr>
      <vt:lpstr>PowerPoint 演示文稿</vt:lpstr>
      <vt:lpstr>带权路径长度  (Weighted Path Length, WPL)</vt:lpstr>
      <vt:lpstr>PowerPoint 演示文稿</vt:lpstr>
      <vt:lpstr>PowerPoint 演示文稿</vt:lpstr>
      <vt:lpstr>Huffman树</vt:lpstr>
      <vt:lpstr>PowerPoint 演示文稿</vt:lpstr>
      <vt:lpstr>PowerPoint 演示文稿</vt:lpstr>
      <vt:lpstr>Huffman树的类定义</vt:lpstr>
      <vt:lpstr>PowerPoint 演示文稿</vt:lpstr>
      <vt:lpstr>PowerPoint 演示文稿</vt:lpstr>
      <vt:lpstr>建立Huffman树的算法</vt:lpstr>
      <vt:lpstr>PowerPoint 演示文稿</vt:lpstr>
      <vt:lpstr>PowerPoint 演示文稿</vt:lpstr>
      <vt:lpstr>采用静态链表的Huffman树</vt:lpstr>
      <vt:lpstr>PowerPoint 演示文稿</vt:lpstr>
      <vt:lpstr>PowerPoint 演示文稿</vt:lpstr>
      <vt:lpstr>PowerPoint 演示文稿</vt:lpstr>
      <vt:lpstr>PowerPoint 演示文稿</vt:lpstr>
      <vt:lpstr>建立Huffman树的算法</vt:lpstr>
      <vt:lpstr>PowerPoint 演示文稿</vt:lpstr>
      <vt:lpstr>最佳判定树</vt:lpstr>
      <vt:lpstr>PowerPoint 演示文稿</vt:lpstr>
      <vt:lpstr>PowerPoint 演示文稿</vt:lpstr>
      <vt:lpstr>PowerPoint 演示文稿</vt:lpstr>
      <vt:lpstr>Huffman编码</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bao yu</cp:lastModifiedBy>
  <cp:revision>122</cp:revision>
  <dcterms:created xsi:type="dcterms:W3CDTF">2006-02-16T14:22:17Z</dcterms:created>
  <dcterms:modified xsi:type="dcterms:W3CDTF">2019-05-29T02:56:12Z</dcterms:modified>
</cp:coreProperties>
</file>