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2" r:id="rId9"/>
    <p:sldId id="261"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94660"/>
  </p:normalViewPr>
  <p:slideViewPr>
    <p:cSldViewPr snapToGrid="0">
      <p:cViewPr varScale="1">
        <p:scale>
          <a:sx n="83" d="100"/>
          <a:sy n="83" d="100"/>
        </p:scale>
        <p:origin x="5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DC97B-EA1D-4943-A31B-913C1D2AEE8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8B42ED-DDC5-4E2F-831C-0DA6D214CD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269815-D2A1-4C5F-9E09-D0DEC09C72A1}"/>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14B7E85F-38E0-448E-908F-F78A8CE216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F2F5C1-5DC0-4168-9F99-31E306CB0A3C}"/>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316827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55A76-1D56-453D-ADEE-83D7434045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D2E1EDB-5925-4678-9D3F-FDDAC5F74A5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74DE8F-5070-4739-A1D3-8B9A8AF08969}"/>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F4F411D8-C6FC-43F6-ABA6-BC67B192B6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1C43B7-850B-4E92-A65E-E482A8F943F0}"/>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301039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1BAF8C-5BD0-4900-8973-987329FE99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4DE6E5C-73B3-483E-8E75-2FD124DCB35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B692C4-7C84-4E6C-80FB-BC7C52241039}"/>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F0CB9916-7AA1-45F5-BDD5-2F3A02C702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8BE1AA-168E-4980-A5D2-A5D3E7859233}"/>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72010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B1CD5-59D1-44D5-9426-1844B65F9C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FBDF29-001E-42FC-B64E-1D84A8DC660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B3636B-767A-4CCE-A18B-7554FA8D8654}"/>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A1835355-6396-4C35-A639-99285614EB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29F39-69C0-4D59-AB57-73D9C13EEDF8}"/>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861631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127F8-8984-4C39-81C0-11F0786AEF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C4402A-8DAC-4E65-BC29-A8B8F8D3B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163BED4-7320-4CAA-A2FC-EE70710EE973}"/>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DB81ED81-AF1B-40CD-AC9A-E4ED6F38FA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D61644-59D7-497F-939B-3202F837526F}"/>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97942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17BD4-03A4-496D-9B5F-62D24A370B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A5122A7-C368-4735-9D10-8F12198B285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D661587-2501-4ECA-BE33-EB354988E6C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01B26FB-AAF1-4FBA-B05A-D2B2FDAE0D7F}"/>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6" name="页脚占位符 5">
            <a:extLst>
              <a:ext uri="{FF2B5EF4-FFF2-40B4-BE49-F238E27FC236}">
                <a16:creationId xmlns:a16="http://schemas.microsoft.com/office/drawing/2014/main" id="{DEBE5BA7-8865-4676-A4B5-79C64200D0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F10CA4-20DF-4638-9DBF-5A41E391182F}"/>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394276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D7357-EBA7-4DC5-9636-8045D452EF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CAC0FF-7F52-4B3D-932D-15AE71F90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2CFC703-7623-4187-AFD8-C6FF3FF00E7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77B2BEC-053E-4FD3-B05E-C3704CBAB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2D5CAB5-79F5-4E07-8006-80E65F1A26A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7E7E50C-1DCF-4E21-BEB7-F8A5D351E0AD}"/>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8" name="页脚占位符 7">
            <a:extLst>
              <a:ext uri="{FF2B5EF4-FFF2-40B4-BE49-F238E27FC236}">
                <a16:creationId xmlns:a16="http://schemas.microsoft.com/office/drawing/2014/main" id="{F86722F8-5FA0-4916-8887-26DD6181F9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A12967-EE71-4748-80FB-4923A0BD37AE}"/>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262548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A882D-1B0F-4425-899A-C79F729E6F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A4E63A3-07DD-4023-9226-CE49233AB12D}"/>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4" name="页脚占位符 3">
            <a:extLst>
              <a:ext uri="{FF2B5EF4-FFF2-40B4-BE49-F238E27FC236}">
                <a16:creationId xmlns:a16="http://schemas.microsoft.com/office/drawing/2014/main" id="{65393970-A45E-40BA-BB6D-C8B8E6D66D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896968-DE36-4612-8FBE-CC320557A4B9}"/>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375180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5B58D8-1B67-4113-B24F-F286AE8DCEF9}"/>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3" name="页脚占位符 2">
            <a:extLst>
              <a:ext uri="{FF2B5EF4-FFF2-40B4-BE49-F238E27FC236}">
                <a16:creationId xmlns:a16="http://schemas.microsoft.com/office/drawing/2014/main" id="{8FBFFCA4-02E2-4A18-B0F6-925519302F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D98700B-D725-44C4-A74F-4C8225E08EBC}"/>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313848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C4664-CD2D-4515-8CD2-2EC462C6B7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DCA9F2-C02C-49CF-A549-A67BFF0FF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3EF7CF-2B87-4201-8BC9-7A6E9337A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0BE7181-0714-46BC-AB4C-8BD85ACBA678}"/>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6" name="页脚占位符 5">
            <a:extLst>
              <a:ext uri="{FF2B5EF4-FFF2-40B4-BE49-F238E27FC236}">
                <a16:creationId xmlns:a16="http://schemas.microsoft.com/office/drawing/2014/main" id="{67E77101-A3FF-4DB4-B20D-C39055F5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56A2D7-999F-44AB-B308-B99B27578E77}"/>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352432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727C9-EDA5-432F-BE18-B12877FB3D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B0C4D44-53E8-4E47-823A-374D1E885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15BFD2-10F8-40B8-A995-F5D8437A8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53EA113-602F-4B4A-B38B-4A5A280600AE}"/>
              </a:ext>
            </a:extLst>
          </p:cNvPr>
          <p:cNvSpPr>
            <a:spLocks noGrp="1"/>
          </p:cNvSpPr>
          <p:nvPr>
            <p:ph type="dt" sz="half" idx="10"/>
          </p:nvPr>
        </p:nvSpPr>
        <p:spPr/>
        <p:txBody>
          <a:bodyPr/>
          <a:lstStyle/>
          <a:p>
            <a:fld id="{9631B327-FAA5-41A9-A4D1-635728E0B2F5}" type="datetimeFigureOut">
              <a:rPr lang="zh-CN" altLang="en-US" smtClean="0"/>
              <a:t>2019/4/28</a:t>
            </a:fld>
            <a:endParaRPr lang="zh-CN" altLang="en-US"/>
          </a:p>
        </p:txBody>
      </p:sp>
      <p:sp>
        <p:nvSpPr>
          <p:cNvPr id="6" name="页脚占位符 5">
            <a:extLst>
              <a:ext uri="{FF2B5EF4-FFF2-40B4-BE49-F238E27FC236}">
                <a16:creationId xmlns:a16="http://schemas.microsoft.com/office/drawing/2014/main" id="{E43BA70A-F95E-4A76-A4B6-50FCC8CAB3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943F42-9EF2-4BE1-A5D4-694A55F7FB44}"/>
              </a:ext>
            </a:extLst>
          </p:cNvPr>
          <p:cNvSpPr>
            <a:spLocks noGrp="1"/>
          </p:cNvSpPr>
          <p:nvPr>
            <p:ph type="sldNum" sz="quarter" idx="12"/>
          </p:nvPr>
        </p:nvSpPr>
        <p:spPr/>
        <p:txBody>
          <a:body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54431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1ACD7B-3840-4831-BF18-D217AFD61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059C7A-814C-4427-BEA3-2E08FDF3E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1CB87A-651D-49AC-945C-58D9F509E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1B327-FAA5-41A9-A4D1-635728E0B2F5}" type="datetimeFigureOut">
              <a:rPr lang="zh-CN" altLang="en-US" smtClean="0"/>
              <a:t>2019/4/28</a:t>
            </a:fld>
            <a:endParaRPr lang="zh-CN" altLang="en-US"/>
          </a:p>
        </p:txBody>
      </p:sp>
      <p:sp>
        <p:nvSpPr>
          <p:cNvPr id="5" name="页脚占位符 4">
            <a:extLst>
              <a:ext uri="{FF2B5EF4-FFF2-40B4-BE49-F238E27FC236}">
                <a16:creationId xmlns:a16="http://schemas.microsoft.com/office/drawing/2014/main" id="{B00FE04B-B460-49DD-8308-193B868F4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5692FB-0CBA-4351-B09E-8D39535871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F0B68-8D45-4526-B082-323702A58358}" type="slidenum">
              <a:rPr lang="zh-CN" altLang="en-US" smtClean="0"/>
              <a:t>‹#›</a:t>
            </a:fld>
            <a:endParaRPr lang="zh-CN" altLang="en-US"/>
          </a:p>
        </p:txBody>
      </p:sp>
    </p:spTree>
    <p:extLst>
      <p:ext uri="{BB962C8B-B14F-4D97-AF65-F5344CB8AC3E}">
        <p14:creationId xmlns:p14="http://schemas.microsoft.com/office/powerpoint/2010/main" val="148987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B92AD12-6781-4CC7-B6A5-D4755EB18692}"/>
              </a:ext>
            </a:extLst>
          </p:cNvPr>
          <p:cNvSpPr txBox="1"/>
          <p:nvPr/>
        </p:nvSpPr>
        <p:spPr>
          <a:xfrm>
            <a:off x="0" y="460769"/>
            <a:ext cx="6551794" cy="923330"/>
          </a:xfrm>
          <a:prstGeom prst="rect">
            <a:avLst/>
          </a:prstGeom>
          <a:noFill/>
        </p:spPr>
        <p:txBody>
          <a:bodyPr wrap="none" rtlCol="0">
            <a:spAutoFit/>
          </a:bodyPr>
          <a:lstStyle/>
          <a:p>
            <a:r>
              <a:rPr lang="zh-CN" altLang="en-US" dirty="0"/>
              <a:t>操作系统的定义：                                       </a:t>
            </a:r>
            <a:r>
              <a:rPr lang="en-US" altLang="zh-CN" dirty="0"/>
              <a:t>P2</a:t>
            </a:r>
          </a:p>
          <a:p>
            <a:r>
              <a:rPr lang="zh-CN" altLang="en-US" dirty="0"/>
              <a:t>操作系统的功能：   </a:t>
            </a:r>
            <a:r>
              <a:rPr lang="en-US" altLang="zh-CN" dirty="0"/>
              <a:t>4</a:t>
            </a:r>
            <a:r>
              <a:rPr lang="zh-CN" altLang="en-US" dirty="0"/>
              <a:t>个基本功能                </a:t>
            </a:r>
            <a:r>
              <a:rPr lang="en-US" altLang="zh-CN" dirty="0"/>
              <a:t>P3</a:t>
            </a:r>
          </a:p>
          <a:p>
            <a:r>
              <a:rPr lang="zh-CN" altLang="en-US" dirty="0"/>
              <a:t>操作系统的特征：   共</a:t>
            </a:r>
            <a:r>
              <a:rPr lang="en-US" altLang="zh-CN" dirty="0"/>
              <a:t>4</a:t>
            </a:r>
            <a:r>
              <a:rPr lang="zh-CN" altLang="en-US" dirty="0"/>
              <a:t>个特征   并发和共享最基本的特征     </a:t>
            </a:r>
            <a:r>
              <a:rPr lang="en-US" altLang="zh-CN" dirty="0"/>
              <a:t>P5</a:t>
            </a:r>
          </a:p>
        </p:txBody>
      </p:sp>
      <p:sp>
        <p:nvSpPr>
          <p:cNvPr id="5" name="文本框 4">
            <a:extLst>
              <a:ext uri="{FF2B5EF4-FFF2-40B4-BE49-F238E27FC236}">
                <a16:creationId xmlns:a16="http://schemas.microsoft.com/office/drawing/2014/main" id="{C5F09900-43AB-43CF-AF78-A5FF482330E0}"/>
              </a:ext>
            </a:extLst>
          </p:cNvPr>
          <p:cNvSpPr txBox="1"/>
          <p:nvPr/>
        </p:nvSpPr>
        <p:spPr>
          <a:xfrm>
            <a:off x="0" y="2146004"/>
            <a:ext cx="11783995" cy="646331"/>
          </a:xfrm>
          <a:prstGeom prst="rect">
            <a:avLst/>
          </a:prstGeom>
          <a:noFill/>
        </p:spPr>
        <p:txBody>
          <a:bodyPr wrap="none" rtlCol="0">
            <a:spAutoFit/>
          </a:bodyPr>
          <a:lstStyle/>
          <a:p>
            <a:r>
              <a:rPr lang="zh-CN" altLang="en-US" dirty="0"/>
              <a:t>多道程序设计的基本思想：                        </a:t>
            </a:r>
            <a:r>
              <a:rPr lang="en-US" altLang="zh-CN" dirty="0"/>
              <a:t>P9</a:t>
            </a:r>
          </a:p>
          <a:p>
            <a:r>
              <a:rPr lang="zh-CN" altLang="en-US" dirty="0"/>
              <a:t>多道程序设计带来的好处：显著提高了内存、</a:t>
            </a:r>
            <a:r>
              <a:rPr lang="en-US" altLang="zh-CN" dirty="0"/>
              <a:t>CPU</a:t>
            </a:r>
            <a:r>
              <a:rPr lang="zh-CN" altLang="en-US" dirty="0"/>
              <a:t>和输入输出设备的利用率</a:t>
            </a:r>
            <a:r>
              <a:rPr lang="en-US" altLang="zh-CN" dirty="0"/>
              <a:t>(</a:t>
            </a:r>
            <a:r>
              <a:rPr lang="zh-CN" altLang="en-US" dirty="0"/>
              <a:t>系统资源利用率</a:t>
            </a:r>
            <a:r>
              <a:rPr lang="en-US" altLang="zh-CN" dirty="0"/>
              <a:t>)</a:t>
            </a:r>
            <a:r>
              <a:rPr lang="zh-CN" altLang="en-US" dirty="0"/>
              <a:t>，增加了系统吞吐量。</a:t>
            </a:r>
            <a:endParaRPr lang="en-US" altLang="zh-CN" dirty="0"/>
          </a:p>
        </p:txBody>
      </p:sp>
      <p:sp>
        <p:nvSpPr>
          <p:cNvPr id="6" name="文本框 5">
            <a:extLst>
              <a:ext uri="{FF2B5EF4-FFF2-40B4-BE49-F238E27FC236}">
                <a16:creationId xmlns:a16="http://schemas.microsoft.com/office/drawing/2014/main" id="{88F9485A-EEE6-464A-96CD-805E33C84A13}"/>
              </a:ext>
            </a:extLst>
          </p:cNvPr>
          <p:cNvSpPr txBox="1"/>
          <p:nvPr/>
        </p:nvSpPr>
        <p:spPr>
          <a:xfrm>
            <a:off x="0" y="3811819"/>
            <a:ext cx="7364517" cy="923330"/>
          </a:xfrm>
          <a:prstGeom prst="rect">
            <a:avLst/>
          </a:prstGeom>
          <a:noFill/>
        </p:spPr>
        <p:txBody>
          <a:bodyPr wrap="none" rtlCol="0">
            <a:spAutoFit/>
          </a:bodyPr>
          <a:lstStyle/>
          <a:p>
            <a:r>
              <a:rPr lang="zh-CN" altLang="en-US" dirty="0"/>
              <a:t>分时操作系统的四个特征： 同时、交互、独立、及时                       </a:t>
            </a:r>
            <a:r>
              <a:rPr lang="en-US" altLang="zh-CN" dirty="0"/>
              <a:t>P11</a:t>
            </a:r>
          </a:p>
          <a:p>
            <a:endParaRPr lang="en-US" altLang="zh-CN" dirty="0"/>
          </a:p>
          <a:p>
            <a:r>
              <a:rPr lang="en-US" altLang="zh-CN" dirty="0"/>
              <a:t>Unix </a:t>
            </a:r>
            <a:r>
              <a:rPr lang="zh-CN" altLang="en-US" dirty="0"/>
              <a:t>是典型的多用户、分时操作系统。</a:t>
            </a:r>
          </a:p>
        </p:txBody>
      </p:sp>
      <p:sp>
        <p:nvSpPr>
          <p:cNvPr id="7" name="文本框 6">
            <a:extLst>
              <a:ext uri="{FF2B5EF4-FFF2-40B4-BE49-F238E27FC236}">
                <a16:creationId xmlns:a16="http://schemas.microsoft.com/office/drawing/2014/main" id="{7EB78E50-730A-4A9B-AA99-5ECCC7ED56C7}"/>
              </a:ext>
            </a:extLst>
          </p:cNvPr>
          <p:cNvSpPr txBox="1"/>
          <p:nvPr/>
        </p:nvSpPr>
        <p:spPr>
          <a:xfrm>
            <a:off x="0" y="5569967"/>
            <a:ext cx="7143302" cy="369332"/>
          </a:xfrm>
          <a:prstGeom prst="rect">
            <a:avLst/>
          </a:prstGeom>
          <a:noFill/>
        </p:spPr>
        <p:txBody>
          <a:bodyPr wrap="none" rtlCol="0">
            <a:spAutoFit/>
          </a:bodyPr>
          <a:lstStyle/>
          <a:p>
            <a:r>
              <a:rPr lang="zh-CN" altLang="en-US" dirty="0"/>
              <a:t>系统调用的作用</a:t>
            </a:r>
            <a:r>
              <a:rPr lang="en-US" altLang="zh-CN" dirty="0"/>
              <a:t>(</a:t>
            </a:r>
            <a:r>
              <a:rPr lang="zh-CN" altLang="en-US" dirty="0"/>
              <a:t>功能</a:t>
            </a:r>
            <a:r>
              <a:rPr lang="en-US" altLang="zh-CN" dirty="0"/>
              <a:t>)                                                                     P14</a:t>
            </a:r>
            <a:r>
              <a:rPr lang="zh-CN" altLang="en-US" dirty="0"/>
              <a:t> </a:t>
            </a:r>
          </a:p>
        </p:txBody>
      </p:sp>
    </p:spTree>
    <p:extLst>
      <p:ext uri="{BB962C8B-B14F-4D97-AF65-F5344CB8AC3E}">
        <p14:creationId xmlns:p14="http://schemas.microsoft.com/office/powerpoint/2010/main" val="337681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F6D23C-3800-4BC0-BF5B-93B49A91A944}"/>
              </a:ext>
            </a:extLst>
          </p:cNvPr>
          <p:cNvPicPr>
            <a:picLocks noChangeAspect="1"/>
          </p:cNvPicPr>
          <p:nvPr/>
        </p:nvPicPr>
        <p:blipFill>
          <a:blip r:embed="rId2"/>
          <a:stretch>
            <a:fillRect/>
          </a:stretch>
        </p:blipFill>
        <p:spPr>
          <a:xfrm>
            <a:off x="1173018" y="52574"/>
            <a:ext cx="8377382" cy="6805426"/>
          </a:xfrm>
          <a:prstGeom prst="rect">
            <a:avLst/>
          </a:prstGeom>
        </p:spPr>
      </p:pic>
    </p:spTree>
    <p:extLst>
      <p:ext uri="{BB962C8B-B14F-4D97-AF65-F5344CB8AC3E}">
        <p14:creationId xmlns:p14="http://schemas.microsoft.com/office/powerpoint/2010/main" val="22357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8D42A56-1C6E-466B-B529-442812BEF72E}"/>
              </a:ext>
            </a:extLst>
          </p:cNvPr>
          <p:cNvPicPr>
            <a:picLocks noChangeAspect="1"/>
          </p:cNvPicPr>
          <p:nvPr/>
        </p:nvPicPr>
        <p:blipFill>
          <a:blip r:embed="rId2"/>
          <a:stretch>
            <a:fillRect/>
          </a:stretch>
        </p:blipFill>
        <p:spPr>
          <a:xfrm>
            <a:off x="78757" y="0"/>
            <a:ext cx="6169633" cy="3546764"/>
          </a:xfrm>
          <a:prstGeom prst="rect">
            <a:avLst/>
          </a:prstGeom>
        </p:spPr>
      </p:pic>
      <p:pic>
        <p:nvPicPr>
          <p:cNvPr id="5" name="图片 4">
            <a:extLst>
              <a:ext uri="{FF2B5EF4-FFF2-40B4-BE49-F238E27FC236}">
                <a16:creationId xmlns:a16="http://schemas.microsoft.com/office/drawing/2014/main" id="{C4C731F6-A12A-4CB9-B20B-A8E160C6C143}"/>
              </a:ext>
            </a:extLst>
          </p:cNvPr>
          <p:cNvPicPr>
            <a:picLocks noChangeAspect="1"/>
          </p:cNvPicPr>
          <p:nvPr/>
        </p:nvPicPr>
        <p:blipFill>
          <a:blip r:embed="rId3"/>
          <a:stretch>
            <a:fillRect/>
          </a:stretch>
        </p:blipFill>
        <p:spPr>
          <a:xfrm>
            <a:off x="6626368" y="2384672"/>
            <a:ext cx="5486875" cy="4473328"/>
          </a:xfrm>
          <a:prstGeom prst="rect">
            <a:avLst/>
          </a:prstGeom>
        </p:spPr>
      </p:pic>
    </p:spTree>
    <p:extLst>
      <p:ext uri="{BB962C8B-B14F-4D97-AF65-F5344CB8AC3E}">
        <p14:creationId xmlns:p14="http://schemas.microsoft.com/office/powerpoint/2010/main" val="350393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0CF764F-3995-4CC2-AC73-1465349E210E}"/>
              </a:ext>
            </a:extLst>
          </p:cNvPr>
          <p:cNvSpPr txBox="1"/>
          <p:nvPr/>
        </p:nvSpPr>
        <p:spPr>
          <a:xfrm>
            <a:off x="-61716" y="417843"/>
            <a:ext cx="12641344" cy="400110"/>
          </a:xfrm>
          <a:prstGeom prst="rect">
            <a:avLst/>
          </a:prstGeom>
          <a:noFill/>
        </p:spPr>
        <p:txBody>
          <a:bodyPr wrap="square" rtlCol="0">
            <a:spAutoFit/>
          </a:bodyPr>
          <a:lstStyle/>
          <a:p>
            <a:r>
              <a:rPr lang="zh-CN" altLang="en-US" sz="2000" dirty="0"/>
              <a:t>进程的定义 ：程序在某个数据集合上的一次执行过程</a:t>
            </a:r>
            <a:r>
              <a:rPr lang="en-US" altLang="zh-CN" sz="2000" dirty="0"/>
              <a:t>,</a:t>
            </a:r>
            <a:r>
              <a:rPr lang="zh-CN" altLang="en-US" sz="2000" dirty="0"/>
              <a:t>是操作系统资源分配、保护、调度的基本单位       </a:t>
            </a:r>
            <a:r>
              <a:rPr lang="en-US" altLang="zh-CN" sz="2000" dirty="0"/>
              <a:t>P26</a:t>
            </a:r>
            <a:endParaRPr lang="zh-CN" altLang="en-US" sz="2000" dirty="0"/>
          </a:p>
        </p:txBody>
      </p:sp>
      <p:sp>
        <p:nvSpPr>
          <p:cNvPr id="5" name="文本框 4">
            <a:extLst>
              <a:ext uri="{FF2B5EF4-FFF2-40B4-BE49-F238E27FC236}">
                <a16:creationId xmlns:a16="http://schemas.microsoft.com/office/drawing/2014/main" id="{D25BF801-54B1-43C0-BF1C-F8CF153FD185}"/>
              </a:ext>
            </a:extLst>
          </p:cNvPr>
          <p:cNvSpPr txBox="1"/>
          <p:nvPr/>
        </p:nvSpPr>
        <p:spPr>
          <a:xfrm>
            <a:off x="-61716" y="1236405"/>
            <a:ext cx="2315057" cy="369332"/>
          </a:xfrm>
          <a:prstGeom prst="rect">
            <a:avLst/>
          </a:prstGeom>
          <a:noFill/>
        </p:spPr>
        <p:txBody>
          <a:bodyPr wrap="none" rtlCol="0">
            <a:spAutoFit/>
          </a:bodyPr>
          <a:lstStyle/>
          <a:p>
            <a:r>
              <a:rPr lang="zh-CN" altLang="en-US" dirty="0"/>
              <a:t>进程的特征：      </a:t>
            </a:r>
            <a:r>
              <a:rPr lang="en-US" altLang="zh-CN" dirty="0"/>
              <a:t>P27</a:t>
            </a:r>
            <a:endParaRPr lang="zh-CN" altLang="en-US" dirty="0"/>
          </a:p>
        </p:txBody>
      </p:sp>
      <p:sp>
        <p:nvSpPr>
          <p:cNvPr id="6" name="文本框 5">
            <a:extLst>
              <a:ext uri="{FF2B5EF4-FFF2-40B4-BE49-F238E27FC236}">
                <a16:creationId xmlns:a16="http://schemas.microsoft.com/office/drawing/2014/main" id="{97B1949F-57DF-4EA5-919C-67BBBD30DF0A}"/>
              </a:ext>
            </a:extLst>
          </p:cNvPr>
          <p:cNvSpPr txBox="1"/>
          <p:nvPr/>
        </p:nvSpPr>
        <p:spPr>
          <a:xfrm>
            <a:off x="-61716" y="1973013"/>
            <a:ext cx="11248592" cy="369332"/>
          </a:xfrm>
          <a:prstGeom prst="rect">
            <a:avLst/>
          </a:prstGeom>
          <a:noFill/>
        </p:spPr>
        <p:txBody>
          <a:bodyPr wrap="none" rtlCol="0">
            <a:spAutoFit/>
          </a:bodyPr>
          <a:lstStyle/>
          <a:p>
            <a:r>
              <a:rPr lang="zh-CN" altLang="en-US" dirty="0"/>
              <a:t>进程状态转换图   </a:t>
            </a:r>
            <a:r>
              <a:rPr lang="en-US" altLang="zh-CN" dirty="0"/>
              <a:t>3</a:t>
            </a:r>
            <a:r>
              <a:rPr lang="zh-CN" altLang="en-US" dirty="0"/>
              <a:t>态 </a:t>
            </a:r>
            <a:r>
              <a:rPr lang="en-US" altLang="zh-CN" dirty="0"/>
              <a:t>5</a:t>
            </a:r>
            <a:r>
              <a:rPr lang="zh-CN" altLang="en-US" dirty="0"/>
              <a:t>态    </a:t>
            </a:r>
            <a:r>
              <a:rPr lang="zh-CN" altLang="en-US" b="1" dirty="0">
                <a:solidFill>
                  <a:srgbClr val="FF0000"/>
                </a:solidFill>
              </a:rPr>
              <a:t>有可能让手画这个转换图，最好记得从一个状态转为另一个状态的原因</a:t>
            </a:r>
            <a:r>
              <a:rPr lang="zh-CN" altLang="en-US" b="1" dirty="0"/>
              <a:t>         </a:t>
            </a:r>
            <a:r>
              <a:rPr lang="en-US" altLang="zh-CN" dirty="0"/>
              <a:t>P29</a:t>
            </a:r>
            <a:endParaRPr lang="zh-CN" altLang="en-US" dirty="0"/>
          </a:p>
        </p:txBody>
      </p:sp>
      <p:sp>
        <p:nvSpPr>
          <p:cNvPr id="7" name="文本框 6">
            <a:extLst>
              <a:ext uri="{FF2B5EF4-FFF2-40B4-BE49-F238E27FC236}">
                <a16:creationId xmlns:a16="http://schemas.microsoft.com/office/drawing/2014/main" id="{BEEB24CB-2DBE-4A37-9CCC-A6AB9C2BE833}"/>
              </a:ext>
            </a:extLst>
          </p:cNvPr>
          <p:cNvSpPr txBox="1"/>
          <p:nvPr/>
        </p:nvSpPr>
        <p:spPr>
          <a:xfrm>
            <a:off x="-52098" y="2699220"/>
            <a:ext cx="11229356" cy="923330"/>
          </a:xfrm>
          <a:prstGeom prst="rect">
            <a:avLst/>
          </a:prstGeom>
          <a:noFill/>
        </p:spPr>
        <p:txBody>
          <a:bodyPr wrap="none" rtlCol="0">
            <a:spAutoFit/>
          </a:bodyPr>
          <a:lstStyle/>
          <a:p>
            <a:r>
              <a:rPr lang="en-US" altLang="zh-CN" dirty="0"/>
              <a:t>PCB</a:t>
            </a:r>
            <a:r>
              <a:rPr lang="zh-CN" altLang="en-US" dirty="0"/>
              <a:t>的内容            </a:t>
            </a:r>
            <a:r>
              <a:rPr lang="en-US" altLang="zh-CN" dirty="0"/>
              <a:t>P31</a:t>
            </a:r>
          </a:p>
          <a:p>
            <a:endParaRPr lang="en-US" altLang="zh-CN" dirty="0"/>
          </a:p>
          <a:p>
            <a:r>
              <a:rPr lang="en-US" altLang="zh-CN" dirty="0"/>
              <a:t>PCB</a:t>
            </a:r>
            <a:r>
              <a:rPr lang="zh-CN" altLang="en-US" dirty="0"/>
              <a:t>的作用           </a:t>
            </a:r>
            <a:r>
              <a:rPr lang="en-US" altLang="zh-CN" dirty="0"/>
              <a:t>1</a:t>
            </a:r>
            <a:r>
              <a:rPr lang="en-US" altLang="zh-CN" dirty="0">
                <a:solidFill>
                  <a:srgbClr val="C00000"/>
                </a:solidFill>
              </a:rPr>
              <a:t>. </a:t>
            </a:r>
            <a:r>
              <a:rPr lang="zh-CN" altLang="en-US" b="1" dirty="0">
                <a:solidFill>
                  <a:srgbClr val="C00000"/>
                </a:solidFill>
              </a:rPr>
              <a:t>将程序变成可并发执行的进程  </a:t>
            </a:r>
            <a:r>
              <a:rPr lang="en-US" altLang="zh-CN" dirty="0"/>
              <a:t>2. </a:t>
            </a:r>
            <a:r>
              <a:rPr lang="zh-CN" altLang="en-US" dirty="0"/>
              <a:t>系统感知进程存在的唯一标识符  </a:t>
            </a:r>
            <a:r>
              <a:rPr lang="en-US" altLang="zh-CN" dirty="0"/>
              <a:t>3. </a:t>
            </a:r>
            <a:r>
              <a:rPr lang="zh-CN" altLang="en-US" dirty="0"/>
              <a:t>反映进程的动态特征</a:t>
            </a:r>
          </a:p>
        </p:txBody>
      </p:sp>
      <p:sp>
        <p:nvSpPr>
          <p:cNvPr id="8" name="文本框 7">
            <a:extLst>
              <a:ext uri="{FF2B5EF4-FFF2-40B4-BE49-F238E27FC236}">
                <a16:creationId xmlns:a16="http://schemas.microsoft.com/office/drawing/2014/main" id="{0D296139-05B6-49EB-8679-966CF173FE7A}"/>
              </a:ext>
            </a:extLst>
          </p:cNvPr>
          <p:cNvSpPr txBox="1"/>
          <p:nvPr/>
        </p:nvSpPr>
        <p:spPr>
          <a:xfrm>
            <a:off x="-61716" y="4168957"/>
            <a:ext cx="2776722" cy="369332"/>
          </a:xfrm>
          <a:prstGeom prst="rect">
            <a:avLst/>
          </a:prstGeom>
          <a:noFill/>
        </p:spPr>
        <p:txBody>
          <a:bodyPr wrap="none" rtlCol="0">
            <a:spAutoFit/>
          </a:bodyPr>
          <a:lstStyle/>
          <a:p>
            <a:r>
              <a:rPr lang="zh-CN" altLang="en-US" dirty="0"/>
              <a:t>创建进程的过程：      </a:t>
            </a:r>
            <a:r>
              <a:rPr lang="en-US" altLang="zh-CN" dirty="0"/>
              <a:t>P32</a:t>
            </a:r>
            <a:endParaRPr lang="zh-CN" altLang="en-US" dirty="0"/>
          </a:p>
        </p:txBody>
      </p:sp>
      <p:sp>
        <p:nvSpPr>
          <p:cNvPr id="9" name="文本框 8">
            <a:extLst>
              <a:ext uri="{FF2B5EF4-FFF2-40B4-BE49-F238E27FC236}">
                <a16:creationId xmlns:a16="http://schemas.microsoft.com/office/drawing/2014/main" id="{BBC755F5-174F-45FD-B818-4244294C8E50}"/>
              </a:ext>
            </a:extLst>
          </p:cNvPr>
          <p:cNvSpPr txBox="1"/>
          <p:nvPr/>
        </p:nvSpPr>
        <p:spPr>
          <a:xfrm>
            <a:off x="-101595" y="5079830"/>
            <a:ext cx="7258718" cy="369332"/>
          </a:xfrm>
          <a:prstGeom prst="rect">
            <a:avLst/>
          </a:prstGeom>
          <a:noFill/>
        </p:spPr>
        <p:txBody>
          <a:bodyPr wrap="none" rtlCol="0">
            <a:spAutoFit/>
          </a:bodyPr>
          <a:lstStyle/>
          <a:p>
            <a:r>
              <a:rPr lang="zh-CN" altLang="en-US" dirty="0"/>
              <a:t>进程的控制是由原语控制的     创建原语 撤销原语  唤醒原语  挂起原语</a:t>
            </a:r>
          </a:p>
        </p:txBody>
      </p:sp>
      <p:sp>
        <p:nvSpPr>
          <p:cNvPr id="10" name="文本框 9">
            <a:extLst>
              <a:ext uri="{FF2B5EF4-FFF2-40B4-BE49-F238E27FC236}">
                <a16:creationId xmlns:a16="http://schemas.microsoft.com/office/drawing/2014/main" id="{C921684C-AEE9-4AE2-A6D0-FF08CF44EB10}"/>
              </a:ext>
            </a:extLst>
          </p:cNvPr>
          <p:cNvSpPr txBox="1"/>
          <p:nvPr/>
        </p:nvSpPr>
        <p:spPr>
          <a:xfrm>
            <a:off x="-101595" y="5903236"/>
            <a:ext cx="11248592" cy="923330"/>
          </a:xfrm>
          <a:prstGeom prst="rect">
            <a:avLst/>
          </a:prstGeom>
          <a:noFill/>
        </p:spPr>
        <p:txBody>
          <a:bodyPr wrap="square" rtlCol="0">
            <a:spAutoFit/>
          </a:bodyPr>
          <a:lstStyle/>
          <a:p>
            <a:r>
              <a:rPr lang="zh-CN" altLang="en-US" dirty="0"/>
              <a:t>原语的定义</a:t>
            </a:r>
            <a:r>
              <a:rPr lang="en-US" altLang="zh-CN" dirty="0"/>
              <a:t>: </a:t>
            </a:r>
            <a:r>
              <a:rPr lang="zh-CN" altLang="en-US" dirty="0"/>
              <a:t>由若干条指令组成的，用来实现某个特定功能，在执行过程中不可被中断的程序段。</a:t>
            </a:r>
            <a:endParaRPr lang="en-US" altLang="zh-CN" dirty="0"/>
          </a:p>
          <a:p>
            <a:endParaRPr lang="en-US" altLang="zh-CN" dirty="0"/>
          </a:p>
          <a:p>
            <a:r>
              <a:rPr lang="zh-CN" altLang="en-US" dirty="0"/>
              <a:t>特点：原语是一个不可分割的执行单位，原语的执行不可并发。</a:t>
            </a:r>
          </a:p>
        </p:txBody>
      </p:sp>
      <p:sp>
        <p:nvSpPr>
          <p:cNvPr id="11" name="文本框 10">
            <a:extLst>
              <a:ext uri="{FF2B5EF4-FFF2-40B4-BE49-F238E27FC236}">
                <a16:creationId xmlns:a16="http://schemas.microsoft.com/office/drawing/2014/main" id="{D5858EE3-A743-489C-A7B2-7EFF7B2806BE}"/>
              </a:ext>
            </a:extLst>
          </p:cNvPr>
          <p:cNvSpPr txBox="1"/>
          <p:nvPr/>
        </p:nvSpPr>
        <p:spPr>
          <a:xfrm>
            <a:off x="2993807" y="1236405"/>
            <a:ext cx="4275529" cy="369332"/>
          </a:xfrm>
          <a:prstGeom prst="rect">
            <a:avLst/>
          </a:prstGeom>
          <a:noFill/>
        </p:spPr>
        <p:txBody>
          <a:bodyPr wrap="none" rtlCol="0">
            <a:spAutoFit/>
          </a:bodyPr>
          <a:lstStyle/>
          <a:p>
            <a:r>
              <a:rPr lang="zh-CN" altLang="en-US" dirty="0"/>
              <a:t>进程由什么组成：数据段、程序段、</a:t>
            </a:r>
            <a:r>
              <a:rPr lang="en-US" altLang="zh-CN" dirty="0"/>
              <a:t>PCB</a:t>
            </a:r>
            <a:endParaRPr lang="zh-CN" altLang="en-US" dirty="0"/>
          </a:p>
        </p:txBody>
      </p:sp>
    </p:spTree>
    <p:extLst>
      <p:ext uri="{BB962C8B-B14F-4D97-AF65-F5344CB8AC3E}">
        <p14:creationId xmlns:p14="http://schemas.microsoft.com/office/powerpoint/2010/main" val="274925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7D396EF-0032-466A-B78D-28C514CC9B76}"/>
              </a:ext>
            </a:extLst>
          </p:cNvPr>
          <p:cNvSpPr txBox="1"/>
          <p:nvPr/>
        </p:nvSpPr>
        <p:spPr>
          <a:xfrm>
            <a:off x="-75415" y="537328"/>
            <a:ext cx="3530134" cy="369332"/>
          </a:xfrm>
          <a:prstGeom prst="rect">
            <a:avLst/>
          </a:prstGeom>
          <a:noFill/>
        </p:spPr>
        <p:txBody>
          <a:bodyPr wrap="none" rtlCol="0">
            <a:spAutoFit/>
          </a:bodyPr>
          <a:lstStyle/>
          <a:p>
            <a:r>
              <a:rPr lang="zh-CN" altLang="en-US" dirty="0"/>
              <a:t>并发进程之间的关系</a:t>
            </a:r>
            <a:r>
              <a:rPr lang="en-US" altLang="zh-CN" dirty="0"/>
              <a:t>: </a:t>
            </a:r>
            <a:r>
              <a:rPr lang="zh-CN" altLang="en-US" dirty="0"/>
              <a:t>竞争与协作</a:t>
            </a:r>
            <a:endParaRPr lang="en-US" altLang="zh-CN" dirty="0"/>
          </a:p>
        </p:txBody>
      </p:sp>
      <p:sp>
        <p:nvSpPr>
          <p:cNvPr id="5" name="文本框 4">
            <a:extLst>
              <a:ext uri="{FF2B5EF4-FFF2-40B4-BE49-F238E27FC236}">
                <a16:creationId xmlns:a16="http://schemas.microsoft.com/office/drawing/2014/main" id="{1887A198-599F-4D76-B384-E6D1130C0173}"/>
              </a:ext>
            </a:extLst>
          </p:cNvPr>
          <p:cNvSpPr txBox="1"/>
          <p:nvPr/>
        </p:nvSpPr>
        <p:spPr>
          <a:xfrm>
            <a:off x="-75415" y="1457533"/>
            <a:ext cx="3781805" cy="369332"/>
          </a:xfrm>
          <a:prstGeom prst="rect">
            <a:avLst/>
          </a:prstGeom>
          <a:noFill/>
        </p:spPr>
        <p:txBody>
          <a:bodyPr wrap="none" rtlCol="0">
            <a:spAutoFit/>
          </a:bodyPr>
          <a:lstStyle/>
          <a:p>
            <a:r>
              <a:rPr lang="zh-CN" altLang="en-US" dirty="0">
                <a:solidFill>
                  <a:srgbClr val="C00000"/>
                </a:solidFill>
              </a:rPr>
              <a:t>临界资源和临界区的定义</a:t>
            </a:r>
            <a:r>
              <a:rPr lang="zh-CN" altLang="en-US" dirty="0">
                <a:solidFill>
                  <a:srgbClr val="FF0000"/>
                </a:solidFill>
              </a:rPr>
              <a:t>           </a:t>
            </a:r>
            <a:r>
              <a:rPr lang="en-US" altLang="zh-CN" dirty="0"/>
              <a:t>P35</a:t>
            </a:r>
            <a:endParaRPr lang="zh-CN" altLang="en-US" dirty="0"/>
          </a:p>
        </p:txBody>
      </p:sp>
      <p:sp>
        <p:nvSpPr>
          <p:cNvPr id="6" name="文本框 5">
            <a:extLst>
              <a:ext uri="{FF2B5EF4-FFF2-40B4-BE49-F238E27FC236}">
                <a16:creationId xmlns:a16="http://schemas.microsoft.com/office/drawing/2014/main" id="{98F45359-913A-44EE-80A0-98DBE15BF782}"/>
              </a:ext>
            </a:extLst>
          </p:cNvPr>
          <p:cNvSpPr txBox="1"/>
          <p:nvPr/>
        </p:nvSpPr>
        <p:spPr>
          <a:xfrm>
            <a:off x="-75415" y="2377738"/>
            <a:ext cx="3401893" cy="369332"/>
          </a:xfrm>
          <a:prstGeom prst="rect">
            <a:avLst/>
          </a:prstGeom>
          <a:noFill/>
        </p:spPr>
        <p:txBody>
          <a:bodyPr wrap="none" rtlCol="0">
            <a:spAutoFit/>
          </a:bodyPr>
          <a:lstStyle/>
          <a:p>
            <a:r>
              <a:rPr lang="zh-CN" altLang="en-US" dirty="0"/>
              <a:t>临界区的调度原则                </a:t>
            </a:r>
            <a:r>
              <a:rPr lang="en-US" altLang="zh-CN" dirty="0"/>
              <a:t>P35</a:t>
            </a:r>
            <a:endParaRPr lang="zh-CN" altLang="en-US" dirty="0"/>
          </a:p>
        </p:txBody>
      </p:sp>
      <p:sp>
        <p:nvSpPr>
          <p:cNvPr id="7" name="文本框 6">
            <a:extLst>
              <a:ext uri="{FF2B5EF4-FFF2-40B4-BE49-F238E27FC236}">
                <a16:creationId xmlns:a16="http://schemas.microsoft.com/office/drawing/2014/main" id="{34B23402-8F0B-4082-8A45-46529B925CB8}"/>
              </a:ext>
            </a:extLst>
          </p:cNvPr>
          <p:cNvSpPr txBox="1"/>
          <p:nvPr/>
        </p:nvSpPr>
        <p:spPr>
          <a:xfrm>
            <a:off x="-75415" y="4218148"/>
            <a:ext cx="10847841" cy="369332"/>
          </a:xfrm>
          <a:prstGeom prst="rect">
            <a:avLst/>
          </a:prstGeom>
          <a:noFill/>
        </p:spPr>
        <p:txBody>
          <a:bodyPr wrap="none" rtlCol="0">
            <a:spAutoFit/>
          </a:bodyPr>
          <a:lstStyle/>
          <a:p>
            <a:r>
              <a:rPr lang="zh-CN" altLang="en-US" b="1" dirty="0">
                <a:solidFill>
                  <a:srgbClr val="FF0000"/>
                </a:solidFill>
              </a:rPr>
              <a:t>写</a:t>
            </a:r>
            <a:r>
              <a:rPr lang="en-US" altLang="zh-CN" b="1" dirty="0">
                <a:solidFill>
                  <a:srgbClr val="FF0000"/>
                </a:solidFill>
              </a:rPr>
              <a:t>PV</a:t>
            </a:r>
            <a:r>
              <a:rPr lang="zh-CN" altLang="en-US" b="1" dirty="0">
                <a:solidFill>
                  <a:srgbClr val="FF0000"/>
                </a:solidFill>
              </a:rPr>
              <a:t>操作的时，如果由多个</a:t>
            </a:r>
            <a:r>
              <a:rPr lang="en-US" altLang="zh-CN" b="1" dirty="0">
                <a:solidFill>
                  <a:srgbClr val="FF0000"/>
                </a:solidFill>
              </a:rPr>
              <a:t>P</a:t>
            </a:r>
            <a:r>
              <a:rPr lang="zh-CN" altLang="en-US" b="1" dirty="0">
                <a:solidFill>
                  <a:srgbClr val="FF0000"/>
                </a:solidFill>
              </a:rPr>
              <a:t>操作需要紧挨着执行的时候，先执行</a:t>
            </a:r>
            <a:r>
              <a:rPr lang="en-US" altLang="zh-CN" b="1" dirty="0">
                <a:solidFill>
                  <a:srgbClr val="FF0000"/>
                </a:solidFill>
              </a:rPr>
              <a:t>P(</a:t>
            </a:r>
            <a:r>
              <a:rPr lang="zh-CN" altLang="en-US" b="1" dirty="0">
                <a:solidFill>
                  <a:srgbClr val="FF0000"/>
                </a:solidFill>
              </a:rPr>
              <a:t>同步信号量</a:t>
            </a:r>
            <a:r>
              <a:rPr lang="en-US" altLang="zh-CN" b="1" dirty="0">
                <a:solidFill>
                  <a:srgbClr val="FF0000"/>
                </a:solidFill>
              </a:rPr>
              <a:t>)</a:t>
            </a:r>
            <a:r>
              <a:rPr lang="zh-CN" altLang="en-US" b="1" dirty="0">
                <a:solidFill>
                  <a:srgbClr val="FF0000"/>
                </a:solidFill>
              </a:rPr>
              <a:t>，再执行</a:t>
            </a:r>
            <a:r>
              <a:rPr lang="en-US" altLang="zh-CN" b="1" dirty="0">
                <a:solidFill>
                  <a:srgbClr val="FF0000"/>
                </a:solidFill>
              </a:rPr>
              <a:t>P(</a:t>
            </a:r>
            <a:r>
              <a:rPr lang="zh-CN" altLang="en-US" b="1" dirty="0">
                <a:solidFill>
                  <a:srgbClr val="FF0000"/>
                </a:solidFill>
              </a:rPr>
              <a:t>互斥信号量</a:t>
            </a:r>
            <a:r>
              <a:rPr lang="en-US" altLang="zh-CN" b="1" dirty="0">
                <a:solidFill>
                  <a:srgbClr val="FF0000"/>
                </a:solidFill>
              </a:rPr>
              <a:t>)</a:t>
            </a:r>
            <a:r>
              <a:rPr lang="zh-CN" altLang="en-US" b="1" dirty="0">
                <a:solidFill>
                  <a:srgbClr val="FF0000"/>
                </a:solidFill>
              </a:rPr>
              <a:t>  </a:t>
            </a:r>
          </a:p>
        </p:txBody>
      </p:sp>
      <p:sp>
        <p:nvSpPr>
          <p:cNvPr id="8" name="文本框 7">
            <a:extLst>
              <a:ext uri="{FF2B5EF4-FFF2-40B4-BE49-F238E27FC236}">
                <a16:creationId xmlns:a16="http://schemas.microsoft.com/office/drawing/2014/main" id="{838DEB0D-5536-47BB-8D5A-4DB34874DB4C}"/>
              </a:ext>
            </a:extLst>
          </p:cNvPr>
          <p:cNvSpPr txBox="1"/>
          <p:nvPr/>
        </p:nvSpPr>
        <p:spPr>
          <a:xfrm>
            <a:off x="-75415" y="3297943"/>
            <a:ext cx="5073825" cy="369332"/>
          </a:xfrm>
          <a:prstGeom prst="rect">
            <a:avLst/>
          </a:prstGeom>
          <a:noFill/>
        </p:spPr>
        <p:txBody>
          <a:bodyPr wrap="none" rtlCol="0">
            <a:spAutoFit/>
          </a:bodyPr>
          <a:lstStyle/>
          <a:p>
            <a:r>
              <a:rPr lang="zh-CN" altLang="en-US" dirty="0"/>
              <a:t>同步信号量</a:t>
            </a:r>
            <a:r>
              <a:rPr lang="en-US" altLang="zh-CN" dirty="0"/>
              <a:t>(empty</a:t>
            </a:r>
            <a:r>
              <a:rPr lang="zh-CN" altLang="en-US" dirty="0"/>
              <a:t>、</a:t>
            </a:r>
            <a:r>
              <a:rPr lang="en-US" altLang="zh-CN" dirty="0"/>
              <a:t>full)</a:t>
            </a:r>
            <a:r>
              <a:rPr lang="zh-CN" altLang="en-US" dirty="0"/>
              <a:t>、互斥信号量</a:t>
            </a:r>
            <a:r>
              <a:rPr lang="en-US" altLang="zh-CN" dirty="0"/>
              <a:t>(mutex)     </a:t>
            </a:r>
            <a:endParaRPr lang="zh-CN" altLang="en-US" dirty="0"/>
          </a:p>
        </p:txBody>
      </p:sp>
      <p:sp>
        <p:nvSpPr>
          <p:cNvPr id="9" name="文本框 8">
            <a:extLst>
              <a:ext uri="{FF2B5EF4-FFF2-40B4-BE49-F238E27FC236}">
                <a16:creationId xmlns:a16="http://schemas.microsoft.com/office/drawing/2014/main" id="{BB3BE525-374D-4F5E-941E-4FF35CA39E8B}"/>
              </a:ext>
            </a:extLst>
          </p:cNvPr>
          <p:cNvSpPr txBox="1"/>
          <p:nvPr/>
        </p:nvSpPr>
        <p:spPr>
          <a:xfrm>
            <a:off x="-75415" y="6136006"/>
            <a:ext cx="8154797" cy="369332"/>
          </a:xfrm>
          <a:prstGeom prst="rect">
            <a:avLst/>
          </a:prstGeom>
          <a:noFill/>
        </p:spPr>
        <p:txBody>
          <a:bodyPr wrap="none" rtlCol="0">
            <a:spAutoFit/>
          </a:bodyPr>
          <a:lstStyle/>
          <a:p>
            <a:r>
              <a:rPr lang="zh-CN" altLang="en-US" dirty="0"/>
              <a:t>进程间通信：消息传递通信、共享内存通信</a:t>
            </a:r>
            <a:r>
              <a:rPr lang="en-US" altLang="zh-CN" dirty="0"/>
              <a:t>(</a:t>
            </a:r>
            <a:r>
              <a:rPr lang="zh-CN" altLang="en-US" dirty="0"/>
              <a:t>最快</a:t>
            </a:r>
            <a:r>
              <a:rPr lang="en-US" altLang="zh-CN" dirty="0"/>
              <a:t>)</a:t>
            </a:r>
            <a:r>
              <a:rPr lang="zh-CN" altLang="en-US" dirty="0"/>
              <a:t>、管道通信                   </a:t>
            </a:r>
            <a:r>
              <a:rPr lang="en-US" altLang="zh-CN" dirty="0"/>
              <a:t>P49</a:t>
            </a:r>
            <a:endParaRPr lang="zh-CN" altLang="en-US" dirty="0"/>
          </a:p>
        </p:txBody>
      </p:sp>
      <p:sp>
        <p:nvSpPr>
          <p:cNvPr id="10" name="文本框 9">
            <a:extLst>
              <a:ext uri="{FF2B5EF4-FFF2-40B4-BE49-F238E27FC236}">
                <a16:creationId xmlns:a16="http://schemas.microsoft.com/office/drawing/2014/main" id="{1D054776-082F-48F0-AA58-B0B8E590908E}"/>
              </a:ext>
            </a:extLst>
          </p:cNvPr>
          <p:cNvSpPr txBox="1"/>
          <p:nvPr/>
        </p:nvSpPr>
        <p:spPr>
          <a:xfrm>
            <a:off x="-75415" y="5031135"/>
            <a:ext cx="12731370" cy="369332"/>
          </a:xfrm>
          <a:prstGeom prst="rect">
            <a:avLst/>
          </a:prstGeom>
          <a:noFill/>
        </p:spPr>
        <p:txBody>
          <a:bodyPr wrap="none" rtlCol="0">
            <a:spAutoFit/>
          </a:bodyPr>
          <a:lstStyle/>
          <a:p>
            <a:r>
              <a:rPr lang="zh-CN" altLang="en-US" dirty="0"/>
              <a:t>注意在一个生产者一个消费者</a:t>
            </a:r>
            <a:r>
              <a:rPr lang="en-US" altLang="zh-CN" dirty="0"/>
              <a:t>k</a:t>
            </a:r>
            <a:r>
              <a:rPr lang="zh-CN" altLang="en-US" dirty="0"/>
              <a:t>个缓冲区的这种题目中</a:t>
            </a:r>
            <a:r>
              <a:rPr lang="en-US" altLang="zh-CN" dirty="0"/>
              <a:t>,</a:t>
            </a:r>
            <a:r>
              <a:rPr lang="zh-CN" altLang="en-US" dirty="0"/>
              <a:t>生产者和消费者在放或取的时候，</a:t>
            </a:r>
            <a:r>
              <a:rPr lang="zh-CN" altLang="en-US" b="1" dirty="0">
                <a:solidFill>
                  <a:srgbClr val="FF0000"/>
                </a:solidFill>
              </a:rPr>
              <a:t>注意要</a:t>
            </a:r>
            <a:r>
              <a:rPr lang="en-US" altLang="zh-CN" b="1" dirty="0">
                <a:solidFill>
                  <a:srgbClr val="FF0000"/>
                </a:solidFill>
              </a:rPr>
              <a:t>mutex</a:t>
            </a:r>
            <a:r>
              <a:rPr lang="zh-CN" altLang="en-US" b="1" dirty="0">
                <a:solidFill>
                  <a:srgbClr val="FF0000"/>
                </a:solidFill>
              </a:rPr>
              <a:t>互斥</a:t>
            </a:r>
            <a:r>
              <a:rPr lang="zh-CN" altLang="en-US" dirty="0"/>
              <a:t>，虽然只有一个。</a:t>
            </a:r>
          </a:p>
        </p:txBody>
      </p:sp>
    </p:spTree>
    <p:extLst>
      <p:ext uri="{BB962C8B-B14F-4D97-AF65-F5344CB8AC3E}">
        <p14:creationId xmlns:p14="http://schemas.microsoft.com/office/powerpoint/2010/main" val="238885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4D4CE6D-6F3C-4B97-8E62-E43EDC769511}"/>
              </a:ext>
            </a:extLst>
          </p:cNvPr>
          <p:cNvSpPr txBox="1"/>
          <p:nvPr/>
        </p:nvSpPr>
        <p:spPr>
          <a:xfrm>
            <a:off x="-103695" y="707010"/>
            <a:ext cx="4464684" cy="369332"/>
          </a:xfrm>
          <a:prstGeom prst="rect">
            <a:avLst/>
          </a:prstGeom>
          <a:noFill/>
        </p:spPr>
        <p:txBody>
          <a:bodyPr wrap="none" rtlCol="0">
            <a:spAutoFit/>
          </a:bodyPr>
          <a:lstStyle/>
          <a:p>
            <a:r>
              <a:rPr lang="zh-CN" altLang="en-US" dirty="0"/>
              <a:t>进程调度算法</a:t>
            </a:r>
            <a:r>
              <a:rPr lang="zh-CN" altLang="en-US" b="1" dirty="0"/>
              <a:t>：</a:t>
            </a:r>
            <a:r>
              <a:rPr lang="zh-CN" altLang="en-US" b="1" dirty="0">
                <a:solidFill>
                  <a:srgbClr val="FF0000"/>
                </a:solidFill>
              </a:rPr>
              <a:t>  注意各算法的英文缩写。</a:t>
            </a:r>
          </a:p>
        </p:txBody>
      </p:sp>
      <p:sp>
        <p:nvSpPr>
          <p:cNvPr id="5" name="文本框 4">
            <a:extLst>
              <a:ext uri="{FF2B5EF4-FFF2-40B4-BE49-F238E27FC236}">
                <a16:creationId xmlns:a16="http://schemas.microsoft.com/office/drawing/2014/main" id="{5EDB33DB-E78C-4478-8573-1D11F36B9247}"/>
              </a:ext>
            </a:extLst>
          </p:cNvPr>
          <p:cNvSpPr txBox="1"/>
          <p:nvPr/>
        </p:nvSpPr>
        <p:spPr>
          <a:xfrm>
            <a:off x="-103695" y="1634175"/>
            <a:ext cx="6090129" cy="369332"/>
          </a:xfrm>
          <a:prstGeom prst="rect">
            <a:avLst/>
          </a:prstGeom>
          <a:noFill/>
        </p:spPr>
        <p:txBody>
          <a:bodyPr wrap="none" rtlCol="0">
            <a:spAutoFit/>
          </a:bodyPr>
          <a:lstStyle/>
          <a:p>
            <a:r>
              <a:rPr lang="zh-CN" altLang="en-US" dirty="0"/>
              <a:t>短作业优先算法</a:t>
            </a:r>
            <a:r>
              <a:rPr lang="en-US" altLang="zh-CN" dirty="0"/>
              <a:t>(SJF)</a:t>
            </a:r>
            <a:r>
              <a:rPr lang="zh-CN" altLang="en-US" dirty="0"/>
              <a:t>有着最小的平均周转时间               </a:t>
            </a:r>
            <a:r>
              <a:rPr lang="en-US" altLang="zh-CN" dirty="0"/>
              <a:t>P56</a:t>
            </a:r>
            <a:endParaRPr lang="zh-CN" altLang="en-US" dirty="0"/>
          </a:p>
        </p:txBody>
      </p:sp>
      <p:sp>
        <p:nvSpPr>
          <p:cNvPr id="6" name="文本框 5">
            <a:extLst>
              <a:ext uri="{FF2B5EF4-FFF2-40B4-BE49-F238E27FC236}">
                <a16:creationId xmlns:a16="http://schemas.microsoft.com/office/drawing/2014/main" id="{92D1E00C-7EA7-4A58-A10D-399B0AE1FF33}"/>
              </a:ext>
            </a:extLst>
          </p:cNvPr>
          <p:cNvSpPr txBox="1"/>
          <p:nvPr/>
        </p:nvSpPr>
        <p:spPr>
          <a:xfrm>
            <a:off x="-103695" y="2517561"/>
            <a:ext cx="12481302" cy="646331"/>
          </a:xfrm>
          <a:prstGeom prst="rect">
            <a:avLst/>
          </a:prstGeom>
          <a:noFill/>
        </p:spPr>
        <p:txBody>
          <a:bodyPr wrap="none" rtlCol="0">
            <a:spAutoFit/>
          </a:bodyPr>
          <a:lstStyle/>
          <a:p>
            <a:r>
              <a:rPr lang="zh-CN" altLang="en-US" dirty="0"/>
              <a:t>死锁的</a:t>
            </a:r>
            <a:r>
              <a:rPr lang="zh-CN" altLang="en-US" b="1" dirty="0">
                <a:solidFill>
                  <a:srgbClr val="FF0000"/>
                </a:solidFill>
              </a:rPr>
              <a:t>定义</a:t>
            </a:r>
            <a:r>
              <a:rPr lang="zh-CN" altLang="en-US" dirty="0"/>
              <a:t> </a:t>
            </a:r>
            <a:r>
              <a:rPr lang="en-US" altLang="zh-CN" dirty="0"/>
              <a:t>&amp; </a:t>
            </a:r>
            <a:r>
              <a:rPr lang="zh-CN" altLang="en-US" dirty="0"/>
              <a:t>死锁产生的</a:t>
            </a:r>
            <a:r>
              <a:rPr lang="zh-CN" altLang="en-US" b="1" dirty="0">
                <a:solidFill>
                  <a:srgbClr val="FF0000"/>
                </a:solidFill>
              </a:rPr>
              <a:t>原因</a:t>
            </a:r>
            <a:r>
              <a:rPr lang="zh-CN" altLang="en-US" dirty="0"/>
              <a:t>：                 </a:t>
            </a:r>
            <a:r>
              <a:rPr lang="en-US" altLang="zh-CN" dirty="0"/>
              <a:t>P61</a:t>
            </a:r>
          </a:p>
          <a:p>
            <a:r>
              <a:rPr lang="zh-CN" altLang="en-US" dirty="0"/>
              <a:t>在一个进程集合中的每一个进程都在等待只能由该集合中的另一个进程才能引发的事件，则称一组进程或系统发生了死锁</a:t>
            </a:r>
          </a:p>
        </p:txBody>
      </p:sp>
      <p:sp>
        <p:nvSpPr>
          <p:cNvPr id="7" name="文本框 6">
            <a:extLst>
              <a:ext uri="{FF2B5EF4-FFF2-40B4-BE49-F238E27FC236}">
                <a16:creationId xmlns:a16="http://schemas.microsoft.com/office/drawing/2014/main" id="{960E2C1C-B35E-404C-8B6F-8A8DDFA61CBA}"/>
              </a:ext>
            </a:extLst>
          </p:cNvPr>
          <p:cNvSpPr txBox="1"/>
          <p:nvPr/>
        </p:nvSpPr>
        <p:spPr>
          <a:xfrm>
            <a:off x="-103695" y="4447914"/>
            <a:ext cx="8117928" cy="369332"/>
          </a:xfrm>
          <a:prstGeom prst="rect">
            <a:avLst/>
          </a:prstGeom>
          <a:noFill/>
        </p:spPr>
        <p:txBody>
          <a:bodyPr wrap="none" rtlCol="0">
            <a:spAutoFit/>
          </a:bodyPr>
          <a:lstStyle/>
          <a:p>
            <a:r>
              <a:rPr lang="zh-CN" altLang="en-US" b="1" dirty="0">
                <a:solidFill>
                  <a:srgbClr val="C00000"/>
                </a:solidFill>
              </a:rPr>
              <a:t>防止死锁只要破坏它的四个必要条件之一即可              </a:t>
            </a:r>
            <a:r>
              <a:rPr lang="zh-CN" altLang="en-US" dirty="0"/>
              <a:t>很有可能出现</a:t>
            </a:r>
            <a:r>
              <a:rPr lang="en-US" altLang="zh-CN" dirty="0"/>
              <a:t>(</a:t>
            </a:r>
            <a:r>
              <a:rPr lang="zh-CN" altLang="en-US" dirty="0"/>
              <a:t>选择题</a:t>
            </a:r>
            <a:r>
              <a:rPr lang="en-US" altLang="zh-CN" dirty="0"/>
              <a:t>)</a:t>
            </a:r>
            <a:endParaRPr lang="zh-CN" altLang="en-US" dirty="0"/>
          </a:p>
        </p:txBody>
      </p:sp>
      <p:sp>
        <p:nvSpPr>
          <p:cNvPr id="8" name="文本框 7">
            <a:extLst>
              <a:ext uri="{FF2B5EF4-FFF2-40B4-BE49-F238E27FC236}">
                <a16:creationId xmlns:a16="http://schemas.microsoft.com/office/drawing/2014/main" id="{845460F3-F66B-4F2E-BD4C-6EE38F0B3917}"/>
              </a:ext>
            </a:extLst>
          </p:cNvPr>
          <p:cNvSpPr txBox="1"/>
          <p:nvPr/>
        </p:nvSpPr>
        <p:spPr>
          <a:xfrm>
            <a:off x="-103695" y="3668519"/>
            <a:ext cx="3738524" cy="369332"/>
          </a:xfrm>
          <a:prstGeom prst="rect">
            <a:avLst/>
          </a:prstGeom>
          <a:noFill/>
        </p:spPr>
        <p:txBody>
          <a:bodyPr wrap="none" rtlCol="0">
            <a:spAutoFit/>
          </a:bodyPr>
          <a:lstStyle/>
          <a:p>
            <a:r>
              <a:rPr lang="zh-CN" altLang="en-US" dirty="0"/>
              <a:t>死锁的四个必要条件：              </a:t>
            </a:r>
            <a:r>
              <a:rPr lang="en-US" altLang="zh-CN" dirty="0"/>
              <a:t>P62</a:t>
            </a:r>
            <a:endParaRPr lang="zh-CN" altLang="en-US" dirty="0"/>
          </a:p>
        </p:txBody>
      </p:sp>
      <p:sp>
        <p:nvSpPr>
          <p:cNvPr id="9" name="文本框 8">
            <a:extLst>
              <a:ext uri="{FF2B5EF4-FFF2-40B4-BE49-F238E27FC236}">
                <a16:creationId xmlns:a16="http://schemas.microsoft.com/office/drawing/2014/main" id="{42777AF9-DFA7-4AE5-939F-64167A22AA2C}"/>
              </a:ext>
            </a:extLst>
          </p:cNvPr>
          <p:cNvSpPr txBox="1"/>
          <p:nvPr/>
        </p:nvSpPr>
        <p:spPr>
          <a:xfrm>
            <a:off x="-103695" y="6329519"/>
            <a:ext cx="9533379" cy="369332"/>
          </a:xfrm>
          <a:prstGeom prst="rect">
            <a:avLst/>
          </a:prstGeom>
          <a:noFill/>
        </p:spPr>
        <p:txBody>
          <a:bodyPr wrap="none" rtlCol="0">
            <a:spAutoFit/>
          </a:bodyPr>
          <a:lstStyle/>
          <a:p>
            <a:r>
              <a:rPr lang="zh-CN" altLang="en-US" dirty="0"/>
              <a:t>注意：银行家算法实现的是 死锁的避免，不是防止    如果有简答题注意简答题写的时候！</a:t>
            </a:r>
          </a:p>
        </p:txBody>
      </p:sp>
      <p:sp>
        <p:nvSpPr>
          <p:cNvPr id="2" name="文本框 1">
            <a:extLst>
              <a:ext uri="{FF2B5EF4-FFF2-40B4-BE49-F238E27FC236}">
                <a16:creationId xmlns:a16="http://schemas.microsoft.com/office/drawing/2014/main" id="{61004E5C-1584-4165-B923-8E23C9C8518F}"/>
              </a:ext>
            </a:extLst>
          </p:cNvPr>
          <p:cNvSpPr txBox="1"/>
          <p:nvPr/>
        </p:nvSpPr>
        <p:spPr>
          <a:xfrm>
            <a:off x="-103695" y="5550124"/>
            <a:ext cx="8815234" cy="369332"/>
          </a:xfrm>
          <a:prstGeom prst="rect">
            <a:avLst/>
          </a:prstGeom>
          <a:noFill/>
        </p:spPr>
        <p:txBody>
          <a:bodyPr wrap="none" rtlCol="0">
            <a:spAutoFit/>
          </a:bodyPr>
          <a:lstStyle/>
          <a:p>
            <a:r>
              <a:rPr lang="zh-CN" altLang="en-US" dirty="0"/>
              <a:t>进程调度：抢占式调度算法</a:t>
            </a:r>
            <a:r>
              <a:rPr lang="en-US" altLang="zh-CN" b="1" dirty="0">
                <a:solidFill>
                  <a:srgbClr val="FF0000"/>
                </a:solidFill>
              </a:rPr>
              <a:t>(</a:t>
            </a:r>
            <a:r>
              <a:rPr lang="zh-CN" altLang="en-US" b="1" dirty="0">
                <a:solidFill>
                  <a:srgbClr val="FF0000"/>
                </a:solidFill>
              </a:rPr>
              <a:t>甘特图</a:t>
            </a:r>
            <a:r>
              <a:rPr lang="en-US" altLang="zh-CN" b="1" dirty="0">
                <a:solidFill>
                  <a:srgbClr val="FF0000"/>
                </a:solidFill>
              </a:rPr>
              <a:t>)</a:t>
            </a:r>
            <a:r>
              <a:rPr lang="zh-CN" altLang="en-US" b="1" dirty="0">
                <a:solidFill>
                  <a:srgbClr val="FF0000"/>
                </a:solidFill>
              </a:rPr>
              <a:t>      </a:t>
            </a:r>
            <a:r>
              <a:rPr lang="zh-CN" altLang="en-US" dirty="0"/>
              <a:t>非抢占式调度算法</a:t>
            </a:r>
            <a:r>
              <a:rPr lang="en-US" altLang="zh-CN" dirty="0"/>
              <a:t>(</a:t>
            </a:r>
            <a:r>
              <a:rPr lang="zh-CN" altLang="en-US" dirty="0"/>
              <a:t>执行表格，按执行顺序画</a:t>
            </a:r>
            <a:r>
              <a:rPr lang="en-US" altLang="zh-CN" dirty="0"/>
              <a:t>)</a:t>
            </a:r>
            <a:endParaRPr lang="zh-CN" altLang="en-US" dirty="0"/>
          </a:p>
        </p:txBody>
      </p:sp>
    </p:spTree>
    <p:extLst>
      <p:ext uri="{BB962C8B-B14F-4D97-AF65-F5344CB8AC3E}">
        <p14:creationId xmlns:p14="http://schemas.microsoft.com/office/powerpoint/2010/main" val="228038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7B1070-85BC-442C-9CDB-95E36F875664}"/>
              </a:ext>
            </a:extLst>
          </p:cNvPr>
          <p:cNvSpPr txBox="1"/>
          <p:nvPr/>
        </p:nvSpPr>
        <p:spPr>
          <a:xfrm>
            <a:off x="-103695" y="405353"/>
            <a:ext cx="2021707" cy="369332"/>
          </a:xfrm>
          <a:prstGeom prst="rect">
            <a:avLst/>
          </a:prstGeom>
          <a:noFill/>
        </p:spPr>
        <p:txBody>
          <a:bodyPr wrap="none" rtlCol="0">
            <a:spAutoFit/>
          </a:bodyPr>
          <a:lstStyle/>
          <a:p>
            <a:r>
              <a:rPr lang="zh-CN" altLang="en-US" dirty="0"/>
              <a:t>银行家算法     </a:t>
            </a:r>
            <a:r>
              <a:rPr lang="en-US" altLang="zh-CN" dirty="0"/>
              <a:t>P65</a:t>
            </a:r>
            <a:endParaRPr lang="zh-CN" altLang="en-US" dirty="0"/>
          </a:p>
        </p:txBody>
      </p:sp>
      <p:sp>
        <p:nvSpPr>
          <p:cNvPr id="5" name="文本框 4">
            <a:extLst>
              <a:ext uri="{FF2B5EF4-FFF2-40B4-BE49-F238E27FC236}">
                <a16:creationId xmlns:a16="http://schemas.microsoft.com/office/drawing/2014/main" id="{13E8D917-44E8-4EFD-BE8C-5DD664570C25}"/>
              </a:ext>
            </a:extLst>
          </p:cNvPr>
          <p:cNvSpPr txBox="1"/>
          <p:nvPr/>
        </p:nvSpPr>
        <p:spPr>
          <a:xfrm>
            <a:off x="-103695" y="2134647"/>
            <a:ext cx="5032147" cy="646331"/>
          </a:xfrm>
          <a:prstGeom prst="rect">
            <a:avLst/>
          </a:prstGeom>
          <a:noFill/>
        </p:spPr>
        <p:txBody>
          <a:bodyPr wrap="none" rtlCol="0">
            <a:spAutoFit/>
          </a:bodyPr>
          <a:lstStyle/>
          <a:p>
            <a:r>
              <a:rPr lang="zh-CN" altLang="en-US" dirty="0"/>
              <a:t>线程与进程的区别与联系          </a:t>
            </a:r>
            <a:r>
              <a:rPr lang="en-US" altLang="zh-CN" dirty="0"/>
              <a:t>P67</a:t>
            </a:r>
          </a:p>
          <a:p>
            <a:r>
              <a:rPr lang="zh-CN" altLang="en-US" dirty="0"/>
              <a:t>从调度、并发性、拥有资源、系统开销四个方面</a:t>
            </a:r>
          </a:p>
        </p:txBody>
      </p:sp>
      <p:sp>
        <p:nvSpPr>
          <p:cNvPr id="6" name="文本框 5">
            <a:extLst>
              <a:ext uri="{FF2B5EF4-FFF2-40B4-BE49-F238E27FC236}">
                <a16:creationId xmlns:a16="http://schemas.microsoft.com/office/drawing/2014/main" id="{EA7AEA9C-F4C0-4B3B-9759-FA904CD5C38E}"/>
              </a:ext>
            </a:extLst>
          </p:cNvPr>
          <p:cNvSpPr txBox="1"/>
          <p:nvPr/>
        </p:nvSpPr>
        <p:spPr>
          <a:xfrm>
            <a:off x="-103695" y="1371600"/>
            <a:ext cx="1959191" cy="369332"/>
          </a:xfrm>
          <a:prstGeom prst="rect">
            <a:avLst/>
          </a:prstGeom>
          <a:noFill/>
        </p:spPr>
        <p:txBody>
          <a:bodyPr wrap="none" rtlCol="0">
            <a:spAutoFit/>
          </a:bodyPr>
          <a:lstStyle/>
          <a:p>
            <a:r>
              <a:rPr lang="zh-CN" altLang="en-US" dirty="0"/>
              <a:t>线程的定义    </a:t>
            </a:r>
            <a:r>
              <a:rPr lang="en-US" altLang="zh-CN" dirty="0"/>
              <a:t>P67</a:t>
            </a:r>
            <a:endParaRPr lang="zh-CN" altLang="en-US" dirty="0"/>
          </a:p>
        </p:txBody>
      </p:sp>
      <p:sp>
        <p:nvSpPr>
          <p:cNvPr id="7" name="文本框 6">
            <a:extLst>
              <a:ext uri="{FF2B5EF4-FFF2-40B4-BE49-F238E27FC236}">
                <a16:creationId xmlns:a16="http://schemas.microsoft.com/office/drawing/2014/main" id="{F6059CEE-150B-46F9-B94A-ADD9705202A9}"/>
              </a:ext>
            </a:extLst>
          </p:cNvPr>
          <p:cNvSpPr txBox="1"/>
          <p:nvPr/>
        </p:nvSpPr>
        <p:spPr>
          <a:xfrm>
            <a:off x="-103695" y="3199860"/>
            <a:ext cx="9494907" cy="1754326"/>
          </a:xfrm>
          <a:prstGeom prst="rect">
            <a:avLst/>
          </a:prstGeom>
          <a:noFill/>
        </p:spPr>
        <p:txBody>
          <a:bodyPr wrap="none" rtlCol="0">
            <a:spAutoFit/>
          </a:bodyPr>
          <a:lstStyle/>
          <a:p>
            <a:r>
              <a:rPr lang="zh-CN" altLang="en-US" b="1" dirty="0">
                <a:solidFill>
                  <a:srgbClr val="FF0000"/>
                </a:solidFill>
              </a:rPr>
              <a:t>进程与程序的区别</a:t>
            </a:r>
            <a:r>
              <a:rPr lang="zh-CN" altLang="en-US" dirty="0"/>
              <a:t>：</a:t>
            </a:r>
            <a:endParaRPr lang="en-US" altLang="zh-CN" dirty="0"/>
          </a:p>
          <a:p>
            <a:r>
              <a:rPr lang="en-US" altLang="zh-CN" dirty="0"/>
              <a:t>1.</a:t>
            </a:r>
            <a:r>
              <a:rPr lang="zh-CN" altLang="en-US" dirty="0"/>
              <a:t>进程是动态的，程序是静态的</a:t>
            </a:r>
            <a:r>
              <a:rPr lang="en-US" altLang="zh-CN" dirty="0"/>
              <a:t>,</a:t>
            </a:r>
            <a:r>
              <a:rPr lang="zh-CN" altLang="en-US" dirty="0"/>
              <a:t>进程随着创建原语而产生</a:t>
            </a:r>
            <a:r>
              <a:rPr lang="en-US" altLang="zh-CN" dirty="0"/>
              <a:t>,</a:t>
            </a:r>
            <a:r>
              <a:rPr lang="zh-CN" altLang="en-US" dirty="0"/>
              <a:t>随撤销原语而消亡，具有生命周期</a:t>
            </a:r>
            <a:endParaRPr lang="en-US" altLang="zh-CN" dirty="0"/>
          </a:p>
          <a:p>
            <a:r>
              <a:rPr lang="en-US" altLang="zh-CN" dirty="0"/>
              <a:t>2.</a:t>
            </a:r>
            <a:r>
              <a:rPr lang="zh-CN" altLang="en-US" dirty="0"/>
              <a:t>进程之间可以并发的执行，而程序之间不可以并发的执行。</a:t>
            </a:r>
            <a:endParaRPr lang="en-US" altLang="zh-CN" dirty="0"/>
          </a:p>
          <a:p>
            <a:r>
              <a:rPr lang="en-US" altLang="zh-CN" dirty="0"/>
              <a:t>3.</a:t>
            </a:r>
            <a:r>
              <a:rPr lang="zh-CN" altLang="en-US" dirty="0"/>
              <a:t>进程是操作系统资源分配的基本单位，调度的基本单位</a:t>
            </a:r>
            <a:r>
              <a:rPr lang="en-US" altLang="zh-CN" dirty="0"/>
              <a:t>(</a:t>
            </a:r>
            <a:r>
              <a:rPr lang="zh-CN" altLang="en-US" dirty="0"/>
              <a:t>没有引入线程该概念的操作系统中</a:t>
            </a:r>
            <a:r>
              <a:rPr lang="en-US" altLang="zh-CN" dirty="0"/>
              <a:t>)</a:t>
            </a:r>
          </a:p>
          <a:p>
            <a:r>
              <a:rPr lang="en-US" altLang="zh-CN" dirty="0"/>
              <a:t>4.</a:t>
            </a:r>
            <a:r>
              <a:rPr lang="zh-CN" altLang="en-US" dirty="0"/>
              <a:t>一个进程可以执行多个程序，一个程序也可以有多个进程来执行。</a:t>
            </a:r>
            <a:endParaRPr lang="en-US" altLang="zh-CN" dirty="0"/>
          </a:p>
          <a:p>
            <a:r>
              <a:rPr lang="en-US" altLang="zh-CN" dirty="0"/>
              <a:t>5.</a:t>
            </a:r>
            <a:r>
              <a:rPr lang="zh-CN" altLang="en-US" dirty="0"/>
              <a:t>进程可以创建进程，但程序不能创建程序。</a:t>
            </a:r>
          </a:p>
        </p:txBody>
      </p:sp>
      <p:sp>
        <p:nvSpPr>
          <p:cNvPr id="2" name="文本框 1">
            <a:extLst>
              <a:ext uri="{FF2B5EF4-FFF2-40B4-BE49-F238E27FC236}">
                <a16:creationId xmlns:a16="http://schemas.microsoft.com/office/drawing/2014/main" id="{6E1F9C87-B084-4475-821F-4031DF5CFEE5}"/>
              </a:ext>
            </a:extLst>
          </p:cNvPr>
          <p:cNvSpPr txBox="1"/>
          <p:nvPr/>
        </p:nvSpPr>
        <p:spPr>
          <a:xfrm>
            <a:off x="-103695" y="5373068"/>
            <a:ext cx="8494633" cy="1200329"/>
          </a:xfrm>
          <a:prstGeom prst="rect">
            <a:avLst/>
          </a:prstGeom>
          <a:noFill/>
        </p:spPr>
        <p:txBody>
          <a:bodyPr wrap="none" rtlCol="0">
            <a:spAutoFit/>
          </a:bodyPr>
          <a:lstStyle/>
          <a:p>
            <a:r>
              <a:rPr lang="zh-CN" altLang="en-US" b="1" dirty="0">
                <a:solidFill>
                  <a:srgbClr val="FF0000"/>
                </a:solidFill>
              </a:rPr>
              <a:t>作业与进程的区别</a:t>
            </a:r>
            <a:r>
              <a:rPr lang="en-US" altLang="zh-CN" dirty="0"/>
              <a:t>:</a:t>
            </a:r>
          </a:p>
          <a:p>
            <a:r>
              <a:rPr lang="zh-CN" altLang="en-US" dirty="0"/>
              <a:t>作业是任务实体，进程是完成任务的执行实体</a:t>
            </a:r>
            <a:r>
              <a:rPr lang="en-US" altLang="zh-CN" dirty="0"/>
              <a:t>;</a:t>
            </a:r>
          </a:p>
          <a:p>
            <a:r>
              <a:rPr lang="zh-CN" altLang="en-US" dirty="0"/>
              <a:t>作业概念更多地用在批处理操作系统，而进程则可以用在各种多道程序设计系统。</a:t>
            </a:r>
          </a:p>
          <a:p>
            <a:endParaRPr lang="zh-CN" altLang="en-US" dirty="0"/>
          </a:p>
        </p:txBody>
      </p:sp>
    </p:spTree>
    <p:extLst>
      <p:ext uri="{BB962C8B-B14F-4D97-AF65-F5344CB8AC3E}">
        <p14:creationId xmlns:p14="http://schemas.microsoft.com/office/powerpoint/2010/main" val="216621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F1D9A83-BD57-44AC-8CD0-75B09E5DD441}"/>
              </a:ext>
            </a:extLst>
          </p:cNvPr>
          <p:cNvSpPr txBox="1"/>
          <p:nvPr/>
        </p:nvSpPr>
        <p:spPr>
          <a:xfrm>
            <a:off x="110836" y="351657"/>
            <a:ext cx="11336758" cy="923330"/>
          </a:xfrm>
          <a:prstGeom prst="rect">
            <a:avLst/>
          </a:prstGeom>
          <a:noFill/>
        </p:spPr>
        <p:txBody>
          <a:bodyPr wrap="none" rtlCol="0">
            <a:spAutoFit/>
          </a:bodyPr>
          <a:lstStyle/>
          <a:p>
            <a:r>
              <a:rPr lang="en-US" altLang="zh-CN" b="1" dirty="0">
                <a:solidFill>
                  <a:srgbClr val="FF0000"/>
                </a:solidFill>
              </a:rPr>
              <a:t>!!!!</a:t>
            </a:r>
            <a:r>
              <a:rPr lang="zh-CN" altLang="en-US" dirty="0"/>
              <a:t>   作业提交到完成要经历的三级调度</a:t>
            </a:r>
            <a:r>
              <a:rPr lang="en-US" altLang="zh-CN" dirty="0"/>
              <a:t>:  </a:t>
            </a:r>
            <a:r>
              <a:rPr lang="zh-CN" altLang="en-US" dirty="0"/>
              <a:t>高级调度、中级调度、低级调度    </a:t>
            </a:r>
            <a:r>
              <a:rPr lang="zh-CN" altLang="en-US" b="1" dirty="0">
                <a:solidFill>
                  <a:srgbClr val="FF0000"/>
                </a:solidFill>
              </a:rPr>
              <a:t>不止名字，还应有含义        </a:t>
            </a:r>
            <a:r>
              <a:rPr lang="en-US" altLang="zh-CN" dirty="0"/>
              <a:t>P53    </a:t>
            </a:r>
          </a:p>
          <a:p>
            <a:endParaRPr lang="en-US" altLang="zh-CN" dirty="0"/>
          </a:p>
          <a:p>
            <a:r>
              <a:rPr lang="en-US" altLang="zh-CN" dirty="0"/>
              <a:t>       </a:t>
            </a:r>
            <a:r>
              <a:rPr lang="zh-CN" altLang="en-US" dirty="0"/>
              <a:t>进程的挂起是中级调度</a:t>
            </a:r>
            <a:r>
              <a:rPr lang="en-US" altLang="zh-CN" dirty="0"/>
              <a:t>(</a:t>
            </a:r>
            <a:r>
              <a:rPr lang="zh-CN" altLang="en-US" dirty="0"/>
              <a:t>调度</a:t>
            </a:r>
            <a:r>
              <a:rPr lang="en-US" altLang="zh-CN" dirty="0"/>
              <a:t>)</a:t>
            </a:r>
            <a:r>
              <a:rPr lang="zh-CN" altLang="en-US" dirty="0"/>
              <a:t>   </a:t>
            </a:r>
            <a:r>
              <a:rPr lang="en-US" altLang="zh-CN" dirty="0"/>
              <a:t>			</a:t>
            </a:r>
            <a:r>
              <a:rPr lang="zh-CN" altLang="en-US" dirty="0"/>
              <a:t>就绪进程获得占用</a:t>
            </a:r>
            <a:r>
              <a:rPr lang="en-US" altLang="zh-CN" dirty="0"/>
              <a:t>CPU</a:t>
            </a:r>
            <a:r>
              <a:rPr lang="zh-CN" altLang="en-US" dirty="0"/>
              <a:t>的机会是低级调度</a:t>
            </a:r>
            <a:r>
              <a:rPr lang="en-US" altLang="zh-CN" dirty="0"/>
              <a:t>(</a:t>
            </a:r>
            <a:r>
              <a:rPr lang="zh-CN" altLang="en-US" dirty="0"/>
              <a:t>进程调度</a:t>
            </a:r>
            <a:r>
              <a:rPr lang="en-US" altLang="zh-CN" dirty="0"/>
              <a:t>)       </a:t>
            </a:r>
            <a:endParaRPr lang="zh-CN" altLang="en-US" dirty="0"/>
          </a:p>
        </p:txBody>
      </p:sp>
      <p:graphicFrame>
        <p:nvGraphicFramePr>
          <p:cNvPr id="6" name="表格 5">
            <a:extLst>
              <a:ext uri="{FF2B5EF4-FFF2-40B4-BE49-F238E27FC236}">
                <a16:creationId xmlns:a16="http://schemas.microsoft.com/office/drawing/2014/main" id="{1819786B-33B8-424B-B938-37EE9B74D283}"/>
              </a:ext>
            </a:extLst>
          </p:cNvPr>
          <p:cNvGraphicFramePr>
            <a:graphicFrameLocks noGrp="1"/>
          </p:cNvGraphicFramePr>
          <p:nvPr>
            <p:extLst>
              <p:ext uri="{D42A27DB-BD31-4B8C-83A1-F6EECF244321}">
                <p14:modId xmlns:p14="http://schemas.microsoft.com/office/powerpoint/2010/main" val="1626139221"/>
              </p:ext>
            </p:extLst>
          </p:nvPr>
        </p:nvGraphicFramePr>
        <p:xfrm>
          <a:off x="378691" y="3525418"/>
          <a:ext cx="9033165" cy="2273884"/>
        </p:xfrm>
        <a:graphic>
          <a:graphicData uri="http://schemas.openxmlformats.org/drawingml/2006/table">
            <a:tbl>
              <a:tblPr firstRow="1" bandRow="1">
                <a:tableStyleId>{5C22544A-7EE6-4342-B048-85BDC9FD1C3A}</a:tableStyleId>
              </a:tblPr>
              <a:tblGrid>
                <a:gridCol w="1003685">
                  <a:extLst>
                    <a:ext uri="{9D8B030D-6E8A-4147-A177-3AD203B41FA5}">
                      <a16:colId xmlns:a16="http://schemas.microsoft.com/office/drawing/2014/main" val="3648925632"/>
                    </a:ext>
                  </a:extLst>
                </a:gridCol>
                <a:gridCol w="2007370">
                  <a:extLst>
                    <a:ext uri="{9D8B030D-6E8A-4147-A177-3AD203B41FA5}">
                      <a16:colId xmlns:a16="http://schemas.microsoft.com/office/drawing/2014/main" val="1504489700"/>
                    </a:ext>
                  </a:extLst>
                </a:gridCol>
                <a:gridCol w="2007370">
                  <a:extLst>
                    <a:ext uri="{9D8B030D-6E8A-4147-A177-3AD203B41FA5}">
                      <a16:colId xmlns:a16="http://schemas.microsoft.com/office/drawing/2014/main" val="2905122594"/>
                    </a:ext>
                  </a:extLst>
                </a:gridCol>
                <a:gridCol w="2007370">
                  <a:extLst>
                    <a:ext uri="{9D8B030D-6E8A-4147-A177-3AD203B41FA5}">
                      <a16:colId xmlns:a16="http://schemas.microsoft.com/office/drawing/2014/main" val="437729173"/>
                    </a:ext>
                  </a:extLst>
                </a:gridCol>
                <a:gridCol w="2007370">
                  <a:extLst>
                    <a:ext uri="{9D8B030D-6E8A-4147-A177-3AD203B41FA5}">
                      <a16:colId xmlns:a16="http://schemas.microsoft.com/office/drawing/2014/main" val="3732519888"/>
                    </a:ext>
                  </a:extLst>
                </a:gridCol>
              </a:tblGrid>
              <a:tr h="0">
                <a:tc>
                  <a:txBody>
                    <a:bodyPr/>
                    <a:lstStyle/>
                    <a:p>
                      <a:pPr algn="ctr"/>
                      <a:r>
                        <a:rPr lang="zh-CN" altLang="en-US" dirty="0"/>
                        <a:t>进程</a:t>
                      </a:r>
                    </a:p>
                  </a:txBody>
                  <a:tcPr/>
                </a:tc>
                <a:tc>
                  <a:txBody>
                    <a:bodyPr/>
                    <a:lstStyle/>
                    <a:p>
                      <a:pPr algn="ctr"/>
                      <a:r>
                        <a:rPr lang="en-US" altLang="zh-CN" dirty="0"/>
                        <a:t>Work</a:t>
                      </a:r>
                      <a:endParaRPr lang="zh-CN" altLang="en-US" dirty="0"/>
                    </a:p>
                  </a:txBody>
                  <a:tcPr/>
                </a:tc>
                <a:tc>
                  <a:txBody>
                    <a:bodyPr/>
                    <a:lstStyle/>
                    <a:p>
                      <a:pPr algn="ctr"/>
                      <a:r>
                        <a:rPr lang="en-US" altLang="zh-CN" dirty="0"/>
                        <a:t>Need</a:t>
                      </a:r>
                      <a:endParaRPr lang="zh-CN" altLang="en-US" dirty="0"/>
                    </a:p>
                  </a:txBody>
                  <a:tcPr/>
                </a:tc>
                <a:tc>
                  <a:txBody>
                    <a:bodyPr/>
                    <a:lstStyle/>
                    <a:p>
                      <a:pPr algn="ctr"/>
                      <a:r>
                        <a:rPr lang="en-US" altLang="zh-CN" dirty="0"/>
                        <a:t>Allocation</a:t>
                      </a:r>
                      <a:endParaRPr lang="zh-CN" altLang="en-US" dirty="0"/>
                    </a:p>
                  </a:txBody>
                  <a:tcPr/>
                </a:tc>
                <a:tc>
                  <a:txBody>
                    <a:bodyPr/>
                    <a:lstStyle/>
                    <a:p>
                      <a:pPr algn="ctr"/>
                      <a:r>
                        <a:rPr lang="en-US" altLang="zh-CN" dirty="0" err="1"/>
                        <a:t>Work+Allocation</a:t>
                      </a:r>
                      <a:endParaRPr lang="zh-CN" altLang="en-US" dirty="0"/>
                    </a:p>
                  </a:txBody>
                  <a:tcPr/>
                </a:tc>
                <a:extLst>
                  <a:ext uri="{0D108BD9-81ED-4DB2-BD59-A6C34878D82A}">
                    <a16:rowId xmlns:a16="http://schemas.microsoft.com/office/drawing/2014/main" val="3118703759"/>
                  </a:ext>
                </a:extLst>
              </a:tr>
              <a:tr h="370840">
                <a:tc>
                  <a:txBody>
                    <a:bodyPr/>
                    <a:lstStyle/>
                    <a:p>
                      <a:r>
                        <a:rPr lang="en-US" altLang="zh-CN" dirty="0"/>
                        <a:t>P4</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422529803"/>
                  </a:ext>
                </a:extLst>
              </a:tr>
              <a:tr h="405323">
                <a:tc>
                  <a:txBody>
                    <a:bodyPr/>
                    <a:lstStyle/>
                    <a:p>
                      <a:r>
                        <a:rPr lang="en-US" altLang="zh-CN" dirty="0"/>
                        <a:t>P3</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97279887"/>
                  </a:ext>
                </a:extLst>
              </a:tr>
              <a:tr h="370840">
                <a:tc>
                  <a:txBody>
                    <a:bodyPr/>
                    <a:lstStyle/>
                    <a:p>
                      <a:r>
                        <a:rPr lang="en-US" altLang="zh-CN" dirty="0"/>
                        <a:t>P0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81947913"/>
                  </a:ext>
                </a:extLst>
              </a:tr>
              <a:tr h="370840">
                <a:tc>
                  <a:txBody>
                    <a:bodyPr/>
                    <a:lstStyle/>
                    <a:p>
                      <a:r>
                        <a:rPr lang="en-US" altLang="zh-CN" dirty="0"/>
                        <a:t>P1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2901108"/>
                  </a:ext>
                </a:extLst>
              </a:tr>
              <a:tr h="390281">
                <a:tc>
                  <a:txBody>
                    <a:bodyPr/>
                    <a:lstStyle/>
                    <a:p>
                      <a:r>
                        <a:rPr lang="en-US" altLang="zh-CN" dirty="0"/>
                        <a:t>P5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48970568"/>
                  </a:ext>
                </a:extLst>
              </a:tr>
            </a:tbl>
          </a:graphicData>
        </a:graphic>
      </p:graphicFrame>
      <p:grpSp>
        <p:nvGrpSpPr>
          <p:cNvPr id="10" name="组合 9">
            <a:extLst>
              <a:ext uri="{FF2B5EF4-FFF2-40B4-BE49-F238E27FC236}">
                <a16:creationId xmlns:a16="http://schemas.microsoft.com/office/drawing/2014/main" id="{F482D007-F183-4B03-8FBA-BA5965B69752}"/>
              </a:ext>
            </a:extLst>
          </p:cNvPr>
          <p:cNvGrpSpPr/>
          <p:nvPr/>
        </p:nvGrpSpPr>
        <p:grpSpPr>
          <a:xfrm>
            <a:off x="378691" y="1579540"/>
            <a:ext cx="9417963" cy="4893647"/>
            <a:chOff x="378691" y="1579540"/>
            <a:chExt cx="9417963" cy="4893647"/>
          </a:xfrm>
        </p:grpSpPr>
        <p:sp>
          <p:nvSpPr>
            <p:cNvPr id="5" name="文本框 4">
              <a:extLst>
                <a:ext uri="{FF2B5EF4-FFF2-40B4-BE49-F238E27FC236}">
                  <a16:creationId xmlns:a16="http://schemas.microsoft.com/office/drawing/2014/main" id="{0A78DF5E-AC2D-4697-80FF-9C0AF59F3B5B}"/>
                </a:ext>
              </a:extLst>
            </p:cNvPr>
            <p:cNvSpPr txBox="1"/>
            <p:nvPr/>
          </p:nvSpPr>
          <p:spPr>
            <a:xfrm>
              <a:off x="378691" y="1948872"/>
              <a:ext cx="9417963" cy="4524315"/>
            </a:xfrm>
            <a:prstGeom prst="rect">
              <a:avLst/>
            </a:prstGeom>
            <a:noFill/>
          </p:spPr>
          <p:txBody>
            <a:bodyPr wrap="none" rtlCol="0">
              <a:spAutoFit/>
            </a:bodyPr>
            <a:lstStyle/>
            <a:p>
              <a:r>
                <a:rPr lang="zh-CN" altLang="en-US" b="1" dirty="0"/>
                <a:t>判断当前状态是否安全？</a:t>
              </a:r>
              <a:endParaRPr lang="en-US" altLang="zh-CN" b="1" dirty="0"/>
            </a:p>
            <a:p>
              <a:endParaRPr lang="en-US" altLang="zh-CN" dirty="0"/>
            </a:p>
            <a:p>
              <a:r>
                <a:rPr lang="en-US" altLang="zh-CN" b="1" dirty="0"/>
                <a:t>1.</a:t>
              </a:r>
              <a:r>
                <a:rPr lang="zh-CN" altLang="en-US" b="1" dirty="0"/>
                <a:t>先写</a:t>
              </a:r>
              <a:r>
                <a:rPr lang="en-US" altLang="zh-CN" b="1" dirty="0"/>
                <a:t>Need</a:t>
              </a:r>
              <a:r>
                <a:rPr lang="zh-CN" altLang="en-US" b="1" dirty="0"/>
                <a:t>矩阵</a:t>
              </a:r>
              <a:endParaRPr lang="en-US" altLang="zh-CN" b="1" dirty="0"/>
            </a:p>
            <a:p>
              <a:endParaRPr lang="en-US" altLang="zh-CN" dirty="0"/>
            </a:p>
            <a:p>
              <a:r>
                <a:rPr lang="en-US" altLang="zh-CN" b="1" dirty="0"/>
                <a:t>2.</a:t>
              </a:r>
              <a:r>
                <a:rPr lang="zh-CN" altLang="en-US" b="1" dirty="0"/>
                <a:t>写资源分配表</a:t>
              </a:r>
              <a:endParaRPr lang="en-US" altLang="zh-CN"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p>
            <a:p>
              <a:endParaRPr lang="en-US" altLang="zh-CN" b="1" dirty="0"/>
            </a:p>
            <a:p>
              <a:endParaRPr lang="en-US" altLang="zh-CN" b="1" dirty="0"/>
            </a:p>
            <a:p>
              <a:r>
                <a:rPr lang="en-US" altLang="zh-CN" b="1" dirty="0"/>
                <a:t>3.</a:t>
              </a:r>
              <a:r>
                <a:rPr lang="zh-CN" altLang="en-US" b="1" dirty="0"/>
                <a:t>找到一个安全序列，所以当前状态安全  一般这种问都会安全，不然没法下一问了</a:t>
              </a:r>
              <a:endParaRPr lang="zh-CN" altLang="en-US" dirty="0"/>
            </a:p>
          </p:txBody>
        </p:sp>
        <p:sp>
          <p:nvSpPr>
            <p:cNvPr id="9" name="文本框 8">
              <a:extLst>
                <a:ext uri="{FF2B5EF4-FFF2-40B4-BE49-F238E27FC236}">
                  <a16:creationId xmlns:a16="http://schemas.microsoft.com/office/drawing/2014/main" id="{D9554E12-6170-4402-AA97-46D623AD7CEB}"/>
                </a:ext>
              </a:extLst>
            </p:cNvPr>
            <p:cNvSpPr txBox="1"/>
            <p:nvPr/>
          </p:nvSpPr>
          <p:spPr>
            <a:xfrm>
              <a:off x="3357036" y="1579540"/>
              <a:ext cx="2419927" cy="369332"/>
            </a:xfrm>
            <a:prstGeom prst="rect">
              <a:avLst/>
            </a:prstGeom>
            <a:noFill/>
          </p:spPr>
          <p:txBody>
            <a:bodyPr wrap="square" rtlCol="0">
              <a:spAutoFit/>
            </a:bodyPr>
            <a:lstStyle/>
            <a:p>
              <a:pPr algn="ctr"/>
              <a:r>
                <a:rPr lang="zh-CN" altLang="en-US" b="1" dirty="0"/>
                <a:t>银行家算法</a:t>
              </a:r>
            </a:p>
          </p:txBody>
        </p:sp>
      </p:grpSp>
    </p:spTree>
    <p:extLst>
      <p:ext uri="{BB962C8B-B14F-4D97-AF65-F5344CB8AC3E}">
        <p14:creationId xmlns:p14="http://schemas.microsoft.com/office/powerpoint/2010/main" val="243783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5BF738D-C171-4D52-8AA1-7509FDB924D7}"/>
              </a:ext>
            </a:extLst>
          </p:cNvPr>
          <p:cNvSpPr txBox="1"/>
          <p:nvPr/>
        </p:nvSpPr>
        <p:spPr>
          <a:xfrm>
            <a:off x="0" y="424873"/>
            <a:ext cx="12098184" cy="6186309"/>
          </a:xfrm>
          <a:prstGeom prst="rect">
            <a:avLst/>
          </a:prstGeom>
          <a:noFill/>
        </p:spPr>
        <p:txBody>
          <a:bodyPr wrap="none" rtlCol="0">
            <a:spAutoFit/>
          </a:bodyPr>
          <a:lstStyle/>
          <a:p>
            <a:r>
              <a:rPr lang="zh-CN" altLang="en-US" b="1" dirty="0"/>
              <a:t>判断某个进程的请求是否可以满足？</a:t>
            </a:r>
            <a:endParaRPr lang="en-US" altLang="zh-CN" b="1" dirty="0"/>
          </a:p>
          <a:p>
            <a:endParaRPr lang="en-US" altLang="zh-CN" dirty="0"/>
          </a:p>
          <a:p>
            <a:r>
              <a:rPr lang="en-US" altLang="zh-CN" b="1" dirty="0"/>
              <a:t>1.</a:t>
            </a:r>
            <a:r>
              <a:rPr lang="zh-CN" altLang="en-US" b="1" dirty="0"/>
              <a:t>判断要请求的各类资源数</a:t>
            </a:r>
            <a:r>
              <a:rPr lang="en-US" altLang="zh-CN" b="1" dirty="0"/>
              <a:t>+</a:t>
            </a:r>
            <a:r>
              <a:rPr lang="zh-CN" altLang="en-US" b="1" dirty="0"/>
              <a:t>已经分配的资源数是否超过其声明的最大需求量</a:t>
            </a:r>
            <a:endParaRPr lang="en-US" altLang="zh-CN" b="1" dirty="0"/>
          </a:p>
          <a:p>
            <a:endParaRPr lang="en-US" altLang="zh-CN" dirty="0"/>
          </a:p>
          <a:p>
            <a:r>
              <a:rPr lang="en-US" altLang="zh-CN" b="1" dirty="0"/>
              <a:t>2.</a:t>
            </a:r>
            <a:r>
              <a:rPr lang="zh-CN" altLang="en-US" b="1" dirty="0"/>
              <a:t>判断要请求的各类资源数是否超过当前剩余的量</a:t>
            </a:r>
            <a:endParaRPr lang="en-US" altLang="zh-CN" b="1" dirty="0"/>
          </a:p>
          <a:p>
            <a:endParaRPr lang="en-US" altLang="zh-CN" b="1" dirty="0"/>
          </a:p>
          <a:p>
            <a:r>
              <a:rPr lang="en-US" altLang="zh-CN" b="1" dirty="0"/>
              <a:t>3.</a:t>
            </a:r>
            <a:r>
              <a:rPr lang="zh-CN" altLang="en-US" b="1" dirty="0"/>
              <a:t>如果</a:t>
            </a:r>
            <a:r>
              <a:rPr lang="en-US" altLang="zh-CN" b="1" dirty="0"/>
              <a:t>1</a:t>
            </a:r>
            <a:r>
              <a:rPr lang="zh-CN" altLang="en-US" b="1" dirty="0"/>
              <a:t>、</a:t>
            </a:r>
            <a:r>
              <a:rPr lang="en-US" altLang="zh-CN" b="1" dirty="0"/>
              <a:t>2</a:t>
            </a:r>
            <a:r>
              <a:rPr lang="zh-CN" altLang="en-US" b="1" dirty="0"/>
              <a:t>中出现问题，则直接拒绝该进程的申请</a:t>
            </a:r>
            <a:endParaRPr lang="en-US" altLang="zh-CN" b="1" dirty="0"/>
          </a:p>
          <a:p>
            <a:endParaRPr lang="en-US" altLang="zh-CN" dirty="0"/>
          </a:p>
          <a:p>
            <a:r>
              <a:rPr lang="en-US" altLang="zh-CN" b="1" dirty="0"/>
              <a:t>4.</a:t>
            </a:r>
            <a:r>
              <a:rPr lang="zh-CN" altLang="en-US" b="1" dirty="0"/>
              <a:t>如果</a:t>
            </a:r>
            <a:r>
              <a:rPr lang="en-US" altLang="zh-CN" b="1" dirty="0"/>
              <a:t>1</a:t>
            </a:r>
            <a:r>
              <a:rPr lang="zh-CN" altLang="en-US" b="1" dirty="0"/>
              <a:t>、</a:t>
            </a:r>
            <a:r>
              <a:rPr lang="en-US" altLang="zh-CN" b="1" dirty="0"/>
              <a:t>2</a:t>
            </a:r>
            <a:r>
              <a:rPr lang="zh-CN" altLang="en-US" b="1" dirty="0"/>
              <a:t>没有问题，就先假设可以满足该进程的需求，</a:t>
            </a:r>
            <a:r>
              <a:rPr lang="zh-CN" altLang="en-US" b="1" dirty="0">
                <a:solidFill>
                  <a:srgbClr val="FF0000"/>
                </a:solidFill>
              </a:rPr>
              <a:t>那么需要修改该进程的</a:t>
            </a:r>
            <a:r>
              <a:rPr lang="en-US" altLang="zh-CN" b="1" dirty="0">
                <a:solidFill>
                  <a:srgbClr val="FF0000"/>
                </a:solidFill>
              </a:rPr>
              <a:t>Need</a:t>
            </a:r>
            <a:r>
              <a:rPr lang="zh-CN" altLang="en-US" b="1" dirty="0">
                <a:solidFill>
                  <a:srgbClr val="FF0000"/>
                </a:solidFill>
              </a:rPr>
              <a:t>和</a:t>
            </a:r>
            <a:r>
              <a:rPr lang="en-US" altLang="zh-CN" b="1" dirty="0">
                <a:solidFill>
                  <a:srgbClr val="FF0000"/>
                </a:solidFill>
              </a:rPr>
              <a:t>Allocation</a:t>
            </a:r>
            <a:r>
              <a:rPr lang="zh-CN" altLang="en-US" b="1" dirty="0">
                <a:solidFill>
                  <a:srgbClr val="FF0000"/>
                </a:solidFill>
              </a:rPr>
              <a:t>值</a:t>
            </a:r>
            <a:r>
              <a:rPr lang="en-US" altLang="zh-CN" b="1" dirty="0">
                <a:solidFill>
                  <a:srgbClr val="FF0000"/>
                </a:solidFill>
              </a:rPr>
              <a:t>(</a:t>
            </a:r>
            <a:r>
              <a:rPr lang="zh-CN" altLang="en-US" b="1" dirty="0">
                <a:solidFill>
                  <a:srgbClr val="FF0000"/>
                </a:solidFill>
              </a:rPr>
              <a:t>已分配的资源数</a:t>
            </a:r>
            <a:r>
              <a:rPr lang="en-US" altLang="zh-CN" b="1" dirty="0">
                <a:solidFill>
                  <a:srgbClr val="FF0000"/>
                </a:solidFill>
              </a:rPr>
              <a:t>)</a:t>
            </a:r>
          </a:p>
          <a:p>
            <a:endParaRPr lang="en-US" altLang="zh-CN" dirty="0"/>
          </a:p>
          <a:p>
            <a:r>
              <a:rPr lang="en-US" altLang="zh-CN" b="1" dirty="0"/>
              <a:t>5.</a:t>
            </a:r>
            <a:r>
              <a:rPr lang="zh-CN" altLang="en-US" b="1" dirty="0"/>
              <a:t>写资源分配表</a:t>
            </a:r>
            <a:endParaRPr lang="en-US" altLang="zh-CN" b="1"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p>
          <a:p>
            <a:endParaRPr lang="en-US" altLang="zh-CN" b="1" dirty="0"/>
          </a:p>
          <a:p>
            <a:endParaRPr lang="en-US" altLang="zh-CN" b="1" dirty="0"/>
          </a:p>
          <a:p>
            <a:r>
              <a:rPr lang="en-US" altLang="zh-CN" b="1" dirty="0"/>
              <a:t>6.</a:t>
            </a:r>
            <a:r>
              <a:rPr lang="zh-CN" altLang="en-US" b="1" dirty="0"/>
              <a:t>找到一个安全序列，所以可以满足该进程的请求</a:t>
            </a:r>
            <a:endParaRPr lang="zh-CN" altLang="en-US" dirty="0"/>
          </a:p>
        </p:txBody>
      </p:sp>
      <p:graphicFrame>
        <p:nvGraphicFramePr>
          <p:cNvPr id="5" name="表格 4">
            <a:extLst>
              <a:ext uri="{FF2B5EF4-FFF2-40B4-BE49-F238E27FC236}">
                <a16:creationId xmlns:a16="http://schemas.microsoft.com/office/drawing/2014/main" id="{1A2CBD35-CDFE-4179-9CC8-46458E866608}"/>
              </a:ext>
            </a:extLst>
          </p:cNvPr>
          <p:cNvGraphicFramePr>
            <a:graphicFrameLocks noGrp="1"/>
          </p:cNvGraphicFramePr>
          <p:nvPr>
            <p:extLst>
              <p:ext uri="{D42A27DB-BD31-4B8C-83A1-F6EECF244321}">
                <p14:modId xmlns:p14="http://schemas.microsoft.com/office/powerpoint/2010/main" val="2580856355"/>
              </p:ext>
            </p:extLst>
          </p:nvPr>
        </p:nvGraphicFramePr>
        <p:xfrm>
          <a:off x="93816" y="3654727"/>
          <a:ext cx="9033165" cy="2273884"/>
        </p:xfrm>
        <a:graphic>
          <a:graphicData uri="http://schemas.openxmlformats.org/drawingml/2006/table">
            <a:tbl>
              <a:tblPr firstRow="1" bandRow="1">
                <a:tableStyleId>{5C22544A-7EE6-4342-B048-85BDC9FD1C3A}</a:tableStyleId>
              </a:tblPr>
              <a:tblGrid>
                <a:gridCol w="1003685">
                  <a:extLst>
                    <a:ext uri="{9D8B030D-6E8A-4147-A177-3AD203B41FA5}">
                      <a16:colId xmlns:a16="http://schemas.microsoft.com/office/drawing/2014/main" val="3648925632"/>
                    </a:ext>
                  </a:extLst>
                </a:gridCol>
                <a:gridCol w="2007370">
                  <a:extLst>
                    <a:ext uri="{9D8B030D-6E8A-4147-A177-3AD203B41FA5}">
                      <a16:colId xmlns:a16="http://schemas.microsoft.com/office/drawing/2014/main" val="1504489700"/>
                    </a:ext>
                  </a:extLst>
                </a:gridCol>
                <a:gridCol w="2007370">
                  <a:extLst>
                    <a:ext uri="{9D8B030D-6E8A-4147-A177-3AD203B41FA5}">
                      <a16:colId xmlns:a16="http://schemas.microsoft.com/office/drawing/2014/main" val="2905122594"/>
                    </a:ext>
                  </a:extLst>
                </a:gridCol>
                <a:gridCol w="2007370">
                  <a:extLst>
                    <a:ext uri="{9D8B030D-6E8A-4147-A177-3AD203B41FA5}">
                      <a16:colId xmlns:a16="http://schemas.microsoft.com/office/drawing/2014/main" val="437729173"/>
                    </a:ext>
                  </a:extLst>
                </a:gridCol>
                <a:gridCol w="2007370">
                  <a:extLst>
                    <a:ext uri="{9D8B030D-6E8A-4147-A177-3AD203B41FA5}">
                      <a16:colId xmlns:a16="http://schemas.microsoft.com/office/drawing/2014/main" val="3732519888"/>
                    </a:ext>
                  </a:extLst>
                </a:gridCol>
              </a:tblGrid>
              <a:tr h="0">
                <a:tc>
                  <a:txBody>
                    <a:bodyPr/>
                    <a:lstStyle/>
                    <a:p>
                      <a:pPr algn="ctr"/>
                      <a:r>
                        <a:rPr lang="zh-CN" altLang="en-US" dirty="0"/>
                        <a:t>进程</a:t>
                      </a:r>
                    </a:p>
                  </a:txBody>
                  <a:tcPr/>
                </a:tc>
                <a:tc>
                  <a:txBody>
                    <a:bodyPr/>
                    <a:lstStyle/>
                    <a:p>
                      <a:pPr algn="ctr"/>
                      <a:r>
                        <a:rPr lang="en-US" altLang="zh-CN" dirty="0"/>
                        <a:t>Work</a:t>
                      </a:r>
                      <a:endParaRPr lang="zh-CN" altLang="en-US" dirty="0"/>
                    </a:p>
                  </a:txBody>
                  <a:tcPr/>
                </a:tc>
                <a:tc>
                  <a:txBody>
                    <a:bodyPr/>
                    <a:lstStyle/>
                    <a:p>
                      <a:pPr algn="ctr"/>
                      <a:r>
                        <a:rPr lang="en-US" altLang="zh-CN" dirty="0"/>
                        <a:t>Need</a:t>
                      </a:r>
                      <a:endParaRPr lang="zh-CN" altLang="en-US" dirty="0"/>
                    </a:p>
                  </a:txBody>
                  <a:tcPr/>
                </a:tc>
                <a:tc>
                  <a:txBody>
                    <a:bodyPr/>
                    <a:lstStyle/>
                    <a:p>
                      <a:pPr algn="ctr"/>
                      <a:r>
                        <a:rPr lang="en-US" altLang="zh-CN" dirty="0"/>
                        <a:t>Allocation</a:t>
                      </a:r>
                      <a:endParaRPr lang="zh-CN" altLang="en-US" dirty="0"/>
                    </a:p>
                  </a:txBody>
                  <a:tcPr/>
                </a:tc>
                <a:tc>
                  <a:txBody>
                    <a:bodyPr/>
                    <a:lstStyle/>
                    <a:p>
                      <a:pPr algn="ctr"/>
                      <a:r>
                        <a:rPr lang="en-US" altLang="zh-CN" dirty="0" err="1"/>
                        <a:t>Work+Allocation</a:t>
                      </a:r>
                      <a:endParaRPr lang="zh-CN" altLang="en-US" dirty="0"/>
                    </a:p>
                  </a:txBody>
                  <a:tcPr/>
                </a:tc>
                <a:extLst>
                  <a:ext uri="{0D108BD9-81ED-4DB2-BD59-A6C34878D82A}">
                    <a16:rowId xmlns:a16="http://schemas.microsoft.com/office/drawing/2014/main" val="3118703759"/>
                  </a:ext>
                </a:extLst>
              </a:tr>
              <a:tr h="370840">
                <a:tc>
                  <a:txBody>
                    <a:bodyPr/>
                    <a:lstStyle/>
                    <a:p>
                      <a:r>
                        <a:rPr lang="en-US" altLang="zh-CN" dirty="0"/>
                        <a:t>P4</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422529803"/>
                  </a:ext>
                </a:extLst>
              </a:tr>
              <a:tr h="405323">
                <a:tc>
                  <a:txBody>
                    <a:bodyPr/>
                    <a:lstStyle/>
                    <a:p>
                      <a:r>
                        <a:rPr lang="en-US" altLang="zh-CN" dirty="0"/>
                        <a:t>P3</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897279887"/>
                  </a:ext>
                </a:extLst>
              </a:tr>
              <a:tr h="370840">
                <a:tc>
                  <a:txBody>
                    <a:bodyPr/>
                    <a:lstStyle/>
                    <a:p>
                      <a:r>
                        <a:rPr lang="en-US" altLang="zh-CN" dirty="0"/>
                        <a:t>P0</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181947913"/>
                  </a:ext>
                </a:extLst>
              </a:tr>
              <a:tr h="370840">
                <a:tc>
                  <a:txBody>
                    <a:bodyPr/>
                    <a:lstStyle/>
                    <a:p>
                      <a:r>
                        <a:rPr lang="en-US" altLang="zh-CN" dirty="0"/>
                        <a:t>P1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82901108"/>
                  </a:ext>
                </a:extLst>
              </a:tr>
              <a:tr h="390281">
                <a:tc>
                  <a:txBody>
                    <a:bodyPr/>
                    <a:lstStyle/>
                    <a:p>
                      <a:r>
                        <a:rPr lang="en-US" altLang="zh-CN" dirty="0"/>
                        <a:t>P5</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48970568"/>
                  </a:ext>
                </a:extLst>
              </a:tr>
            </a:tbl>
          </a:graphicData>
        </a:graphic>
      </p:graphicFrame>
    </p:spTree>
    <p:extLst>
      <p:ext uri="{BB962C8B-B14F-4D97-AF65-F5344CB8AC3E}">
        <p14:creationId xmlns:p14="http://schemas.microsoft.com/office/powerpoint/2010/main" val="299465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2B0C291-E048-41A1-A3F5-1515E73D0AF3}"/>
              </a:ext>
            </a:extLst>
          </p:cNvPr>
          <p:cNvGrpSpPr/>
          <p:nvPr/>
        </p:nvGrpSpPr>
        <p:grpSpPr>
          <a:xfrm>
            <a:off x="0" y="314037"/>
            <a:ext cx="9623309" cy="1280298"/>
            <a:chOff x="230910" y="4608946"/>
            <a:chExt cx="9623309" cy="1280298"/>
          </a:xfrm>
        </p:grpSpPr>
        <p:sp>
          <p:nvSpPr>
            <p:cNvPr id="4" name="文本框 3">
              <a:extLst>
                <a:ext uri="{FF2B5EF4-FFF2-40B4-BE49-F238E27FC236}">
                  <a16:creationId xmlns:a16="http://schemas.microsoft.com/office/drawing/2014/main" id="{07920416-09D4-4C6F-824A-251A9984669A}"/>
                </a:ext>
              </a:extLst>
            </p:cNvPr>
            <p:cNvSpPr txBox="1"/>
            <p:nvPr/>
          </p:nvSpPr>
          <p:spPr>
            <a:xfrm>
              <a:off x="230910" y="4608946"/>
              <a:ext cx="8550739" cy="369332"/>
            </a:xfrm>
            <a:prstGeom prst="rect">
              <a:avLst/>
            </a:prstGeom>
            <a:noFill/>
          </p:spPr>
          <p:txBody>
            <a:bodyPr wrap="none" rtlCol="0">
              <a:spAutoFit/>
            </a:bodyPr>
            <a:lstStyle/>
            <a:p>
              <a:r>
                <a:rPr lang="zh-CN" altLang="en-US" b="1" dirty="0">
                  <a:solidFill>
                    <a:srgbClr val="C00000"/>
                  </a:solidFill>
                </a:rPr>
                <a:t>过桥问题、   司机售票员问题</a:t>
              </a:r>
              <a:r>
                <a:rPr lang="en-US" altLang="zh-CN" b="1" dirty="0">
                  <a:solidFill>
                    <a:srgbClr val="C00000"/>
                  </a:solidFill>
                </a:rPr>
                <a:t>	</a:t>
              </a:r>
              <a:r>
                <a:rPr lang="zh-CN" altLang="en-US" b="1" dirty="0">
                  <a:solidFill>
                    <a:srgbClr val="C00000"/>
                  </a:solidFill>
                </a:rPr>
                <a:t>缓冲区问题</a:t>
              </a:r>
              <a:r>
                <a:rPr lang="en-US" altLang="zh-CN" b="1" dirty="0">
                  <a:solidFill>
                    <a:srgbClr val="C00000"/>
                  </a:solidFill>
                </a:rPr>
                <a:t>(empty</a:t>
              </a:r>
              <a:r>
                <a:rPr lang="zh-CN" altLang="en-US" b="1" dirty="0">
                  <a:solidFill>
                    <a:srgbClr val="C00000"/>
                  </a:solidFill>
                </a:rPr>
                <a:t>、</a:t>
              </a:r>
              <a:r>
                <a:rPr lang="en-US" altLang="zh-CN" b="1" dirty="0">
                  <a:solidFill>
                    <a:srgbClr val="C00000"/>
                  </a:solidFill>
                </a:rPr>
                <a:t>full)</a:t>
              </a:r>
              <a:r>
                <a:rPr lang="zh-CN" altLang="en-US" b="1" dirty="0">
                  <a:solidFill>
                    <a:srgbClr val="C00000"/>
                  </a:solidFill>
                </a:rPr>
                <a:t>        图书阅览室问题</a:t>
              </a:r>
            </a:p>
          </p:txBody>
        </p:sp>
        <p:sp>
          <p:nvSpPr>
            <p:cNvPr id="5" name="文本框 4">
              <a:extLst>
                <a:ext uri="{FF2B5EF4-FFF2-40B4-BE49-F238E27FC236}">
                  <a16:creationId xmlns:a16="http://schemas.microsoft.com/office/drawing/2014/main" id="{F8CFC362-D71D-485E-B605-43BACA85B1A0}"/>
                </a:ext>
              </a:extLst>
            </p:cNvPr>
            <p:cNvSpPr txBox="1"/>
            <p:nvPr/>
          </p:nvSpPr>
          <p:spPr>
            <a:xfrm>
              <a:off x="6899564" y="5519912"/>
              <a:ext cx="2954655" cy="369332"/>
            </a:xfrm>
            <a:prstGeom prst="rect">
              <a:avLst/>
            </a:prstGeom>
            <a:noFill/>
          </p:spPr>
          <p:txBody>
            <a:bodyPr wrap="none" rtlCol="0">
              <a:spAutoFit/>
            </a:bodyPr>
            <a:lstStyle/>
            <a:p>
              <a:r>
                <a:rPr lang="zh-CN" altLang="en-US" dirty="0"/>
                <a:t>信号量的取值范围！！！！</a:t>
              </a:r>
            </a:p>
          </p:txBody>
        </p:sp>
        <p:sp>
          <p:nvSpPr>
            <p:cNvPr id="6" name="文本框 5">
              <a:extLst>
                <a:ext uri="{FF2B5EF4-FFF2-40B4-BE49-F238E27FC236}">
                  <a16:creationId xmlns:a16="http://schemas.microsoft.com/office/drawing/2014/main" id="{B5161B31-184D-4456-90BA-9CD25C5A0520}"/>
                </a:ext>
              </a:extLst>
            </p:cNvPr>
            <p:cNvSpPr txBox="1"/>
            <p:nvPr/>
          </p:nvSpPr>
          <p:spPr>
            <a:xfrm>
              <a:off x="230910" y="5519912"/>
              <a:ext cx="6542176" cy="369332"/>
            </a:xfrm>
            <a:prstGeom prst="rect">
              <a:avLst/>
            </a:prstGeom>
            <a:noFill/>
          </p:spPr>
          <p:txBody>
            <a:bodyPr wrap="none" rtlCol="0">
              <a:spAutoFit/>
            </a:bodyPr>
            <a:lstStyle/>
            <a:p>
              <a:r>
                <a:rPr lang="zh-CN" altLang="en-US" dirty="0"/>
                <a:t>读者问题 ： 两类进程争夺资源的控制权，读者优先和写者优先</a:t>
              </a:r>
            </a:p>
          </p:txBody>
        </p:sp>
      </p:grpSp>
      <p:sp>
        <p:nvSpPr>
          <p:cNvPr id="7" name="文本框 6">
            <a:extLst>
              <a:ext uri="{FF2B5EF4-FFF2-40B4-BE49-F238E27FC236}">
                <a16:creationId xmlns:a16="http://schemas.microsoft.com/office/drawing/2014/main" id="{E6BBB99C-5F2C-46EB-A574-73D6ED5DD740}"/>
              </a:ext>
            </a:extLst>
          </p:cNvPr>
          <p:cNvSpPr txBox="1"/>
          <p:nvPr/>
        </p:nvSpPr>
        <p:spPr>
          <a:xfrm>
            <a:off x="0" y="2628399"/>
            <a:ext cx="11333552" cy="1508105"/>
          </a:xfrm>
          <a:prstGeom prst="rect">
            <a:avLst/>
          </a:prstGeom>
          <a:noFill/>
        </p:spPr>
        <p:txBody>
          <a:bodyPr wrap="none" rtlCol="0">
            <a:spAutoFit/>
          </a:bodyPr>
          <a:lstStyle/>
          <a:p>
            <a:r>
              <a:rPr lang="zh-CN" altLang="en-US" dirty="0"/>
              <a:t>系统中有</a:t>
            </a:r>
            <a:r>
              <a:rPr lang="en-US" altLang="zh-CN" dirty="0"/>
              <a:t>M</a:t>
            </a:r>
            <a:r>
              <a:rPr lang="zh-CN" altLang="en-US" dirty="0"/>
              <a:t>个独占型资源，有</a:t>
            </a:r>
            <a:r>
              <a:rPr lang="en-US" altLang="zh-CN" dirty="0"/>
              <a:t>N</a:t>
            </a:r>
            <a:r>
              <a:rPr lang="zh-CN" altLang="en-US" dirty="0"/>
              <a:t>个进程竞争该类资源，其中各进程对资源的最大需求量为</a:t>
            </a:r>
            <a:r>
              <a:rPr lang="en-US" altLang="zh-CN" dirty="0"/>
              <a:t>W</a:t>
            </a:r>
            <a:r>
              <a:rPr lang="zh-CN" altLang="en-US" dirty="0"/>
              <a:t>，当</a:t>
            </a:r>
            <a:r>
              <a:rPr lang="en-US" altLang="zh-CN" dirty="0"/>
              <a:t>M</a:t>
            </a:r>
            <a:r>
              <a:rPr lang="zh-CN" altLang="en-US" dirty="0"/>
              <a:t>、</a:t>
            </a:r>
            <a:r>
              <a:rPr lang="en-US" altLang="zh-CN" dirty="0"/>
              <a:t>N</a:t>
            </a:r>
            <a:r>
              <a:rPr lang="zh-CN" altLang="en-US" dirty="0"/>
              <a:t>、</a:t>
            </a:r>
            <a:r>
              <a:rPr lang="en-US" altLang="zh-CN" dirty="0"/>
              <a:t>W </a:t>
            </a:r>
            <a:r>
              <a:rPr lang="zh-CN" altLang="en-US" dirty="0"/>
              <a:t>分别</a:t>
            </a:r>
            <a:endParaRPr lang="en-US" altLang="zh-CN" dirty="0"/>
          </a:p>
          <a:p>
            <a:r>
              <a:rPr lang="zh-CN" altLang="en-US" dirty="0"/>
              <a:t>满足什么条件的时候，不会发生死锁。</a:t>
            </a:r>
            <a:endParaRPr lang="en-US" altLang="zh-CN" dirty="0"/>
          </a:p>
          <a:p>
            <a:endParaRPr lang="en-US" altLang="zh-CN" dirty="0"/>
          </a:p>
          <a:p>
            <a:endParaRPr lang="en-US" altLang="zh-CN" dirty="0"/>
          </a:p>
          <a:p>
            <a:r>
              <a:rPr lang="en-US" altLang="zh-CN" dirty="0"/>
              <a:t>				</a:t>
            </a:r>
            <a:r>
              <a:rPr lang="en-US" altLang="zh-CN" sz="2000" b="1"/>
              <a:t>M &gt;</a:t>
            </a:r>
            <a:r>
              <a:rPr lang="zh-CN" altLang="en-US" sz="2000" b="1"/>
              <a:t> </a:t>
            </a:r>
            <a:r>
              <a:rPr lang="en-US" altLang="zh-CN" sz="2000" b="1" dirty="0"/>
              <a:t>N*(W-1)</a:t>
            </a:r>
            <a:endParaRPr lang="zh-CN" altLang="en-US" b="1" dirty="0"/>
          </a:p>
        </p:txBody>
      </p:sp>
      <p:sp>
        <p:nvSpPr>
          <p:cNvPr id="8" name="文本框 7">
            <a:extLst>
              <a:ext uri="{FF2B5EF4-FFF2-40B4-BE49-F238E27FC236}">
                <a16:creationId xmlns:a16="http://schemas.microsoft.com/office/drawing/2014/main" id="{804849A5-E88C-4F14-AEEE-FC2532F19219}"/>
              </a:ext>
            </a:extLst>
          </p:cNvPr>
          <p:cNvSpPr txBox="1"/>
          <p:nvPr/>
        </p:nvSpPr>
        <p:spPr>
          <a:xfrm>
            <a:off x="0" y="5170568"/>
            <a:ext cx="12111008" cy="369332"/>
          </a:xfrm>
          <a:prstGeom prst="rect">
            <a:avLst/>
          </a:prstGeom>
          <a:noFill/>
        </p:spPr>
        <p:txBody>
          <a:bodyPr wrap="none" rtlCol="0">
            <a:spAutoFit/>
          </a:bodyPr>
          <a:lstStyle/>
          <a:p>
            <a:r>
              <a:rPr lang="zh-CN" altLang="en-US" dirty="0"/>
              <a:t>一台计算机有</a:t>
            </a:r>
            <a:r>
              <a:rPr lang="en-US" altLang="zh-CN" dirty="0"/>
              <a:t>10</a:t>
            </a:r>
            <a:r>
              <a:rPr lang="zh-CN" altLang="en-US" dirty="0"/>
              <a:t>台磁带机被</a:t>
            </a:r>
            <a:r>
              <a:rPr lang="en-US" altLang="zh-CN" dirty="0"/>
              <a:t>m</a:t>
            </a:r>
            <a:r>
              <a:rPr lang="zh-CN" altLang="en-US" dirty="0"/>
              <a:t>个进程竞争，每个进程最多需要</a:t>
            </a:r>
            <a:r>
              <a:rPr lang="en-US" altLang="zh-CN" dirty="0"/>
              <a:t>3</a:t>
            </a:r>
            <a:r>
              <a:rPr lang="zh-CN" altLang="en-US" dirty="0"/>
              <a:t>台磁带机，那么</a:t>
            </a:r>
            <a:r>
              <a:rPr lang="en-US" altLang="zh-CN" dirty="0"/>
              <a:t>m</a:t>
            </a:r>
            <a:r>
              <a:rPr lang="zh-CN" altLang="en-US" dirty="0"/>
              <a:t>最多为</a:t>
            </a:r>
            <a:r>
              <a:rPr lang="zh-CN" altLang="en-US" b="1" dirty="0">
                <a:solidFill>
                  <a:srgbClr val="FF0000"/>
                </a:solidFill>
              </a:rPr>
              <a:t>  ？ </a:t>
            </a:r>
            <a:r>
              <a:rPr lang="zh-CN" altLang="en-US" dirty="0"/>
              <a:t>时，系统没有死锁的风险</a:t>
            </a:r>
          </a:p>
        </p:txBody>
      </p:sp>
    </p:spTree>
    <p:extLst>
      <p:ext uri="{BB962C8B-B14F-4D97-AF65-F5344CB8AC3E}">
        <p14:creationId xmlns:p14="http://schemas.microsoft.com/office/powerpoint/2010/main" val="328706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764DCAA-52E7-42F9-B911-337EC6F08E14}"/>
              </a:ext>
            </a:extLst>
          </p:cNvPr>
          <p:cNvSpPr txBox="1"/>
          <p:nvPr/>
        </p:nvSpPr>
        <p:spPr>
          <a:xfrm>
            <a:off x="212437" y="563419"/>
            <a:ext cx="7436651" cy="923330"/>
          </a:xfrm>
          <a:prstGeom prst="rect">
            <a:avLst/>
          </a:prstGeom>
          <a:noFill/>
        </p:spPr>
        <p:txBody>
          <a:bodyPr wrap="none" rtlCol="0">
            <a:spAutoFit/>
          </a:bodyPr>
          <a:lstStyle/>
          <a:p>
            <a:r>
              <a:rPr lang="zh-CN" altLang="en-US" dirty="0"/>
              <a:t>如果内存中</a:t>
            </a:r>
            <a:r>
              <a:rPr lang="zh-CN" altLang="en-US" b="1" dirty="0">
                <a:solidFill>
                  <a:srgbClr val="FF0000"/>
                </a:solidFill>
              </a:rPr>
              <a:t>有</a:t>
            </a:r>
            <a:r>
              <a:rPr lang="en-US" altLang="zh-CN" b="1" dirty="0">
                <a:solidFill>
                  <a:srgbClr val="FF0000"/>
                </a:solidFill>
              </a:rPr>
              <a:t>n</a:t>
            </a:r>
            <a:r>
              <a:rPr lang="zh-CN" altLang="en-US" b="1" dirty="0">
                <a:solidFill>
                  <a:srgbClr val="FF0000"/>
                </a:solidFill>
              </a:rPr>
              <a:t>个进程</a:t>
            </a:r>
            <a:r>
              <a:rPr lang="zh-CN" altLang="en-US" dirty="0"/>
              <a:t>，那么处于执行状态最多有：</a:t>
            </a:r>
            <a:r>
              <a:rPr lang="en-US" altLang="zh-CN" dirty="0"/>
              <a:t>1</a:t>
            </a:r>
            <a:r>
              <a:rPr lang="zh-CN" altLang="en-US" dirty="0"/>
              <a:t>个   最少有：</a:t>
            </a:r>
            <a:r>
              <a:rPr lang="en-US" altLang="zh-CN" dirty="0"/>
              <a:t>0</a:t>
            </a:r>
            <a:r>
              <a:rPr lang="zh-CN" altLang="en-US" dirty="0"/>
              <a:t>个</a:t>
            </a:r>
            <a:endParaRPr lang="en-US" altLang="zh-CN" dirty="0"/>
          </a:p>
          <a:p>
            <a:r>
              <a:rPr lang="en-US" altLang="zh-CN" dirty="0"/>
              <a:t>		         </a:t>
            </a:r>
            <a:r>
              <a:rPr lang="zh-CN" altLang="en-US" dirty="0"/>
              <a:t>那么处于阻塞状态最多有：</a:t>
            </a:r>
            <a:r>
              <a:rPr lang="en-US" altLang="zh-CN" dirty="0"/>
              <a:t>n</a:t>
            </a:r>
            <a:r>
              <a:rPr lang="zh-CN" altLang="en-US" dirty="0"/>
              <a:t>个   最少有：</a:t>
            </a:r>
            <a:r>
              <a:rPr lang="en-US" altLang="zh-CN" dirty="0"/>
              <a:t>0</a:t>
            </a:r>
            <a:r>
              <a:rPr lang="zh-CN" altLang="en-US" dirty="0"/>
              <a:t>个</a:t>
            </a:r>
            <a:endParaRPr lang="en-US" altLang="zh-CN" dirty="0"/>
          </a:p>
          <a:p>
            <a:r>
              <a:rPr lang="en-US" altLang="zh-CN" dirty="0"/>
              <a:t>	                        </a:t>
            </a:r>
            <a:r>
              <a:rPr lang="zh-CN" altLang="en-US" dirty="0"/>
              <a:t>那么处于就绪状态最多有：</a:t>
            </a:r>
            <a:r>
              <a:rPr lang="en-US" altLang="zh-CN" dirty="0"/>
              <a:t>n-1</a:t>
            </a:r>
            <a:r>
              <a:rPr lang="zh-CN" altLang="en-US" dirty="0"/>
              <a:t>个   最少有：</a:t>
            </a:r>
            <a:r>
              <a:rPr lang="en-US" altLang="zh-CN" dirty="0"/>
              <a:t>0</a:t>
            </a:r>
            <a:r>
              <a:rPr lang="zh-CN" altLang="en-US" dirty="0"/>
              <a:t>个</a:t>
            </a:r>
          </a:p>
        </p:txBody>
      </p:sp>
      <p:sp>
        <p:nvSpPr>
          <p:cNvPr id="2" name="文本框 1">
            <a:extLst>
              <a:ext uri="{FF2B5EF4-FFF2-40B4-BE49-F238E27FC236}">
                <a16:creationId xmlns:a16="http://schemas.microsoft.com/office/drawing/2014/main" id="{7E0A05EF-7A7F-485A-A0E4-6DD9A8E28C89}"/>
              </a:ext>
            </a:extLst>
          </p:cNvPr>
          <p:cNvSpPr txBox="1"/>
          <p:nvPr/>
        </p:nvSpPr>
        <p:spPr>
          <a:xfrm>
            <a:off x="212437" y="2411984"/>
            <a:ext cx="7035900" cy="1754326"/>
          </a:xfrm>
          <a:prstGeom prst="rect">
            <a:avLst/>
          </a:prstGeom>
          <a:noFill/>
        </p:spPr>
        <p:txBody>
          <a:bodyPr wrap="none" rtlCol="0">
            <a:spAutoFit/>
          </a:bodyPr>
          <a:lstStyle/>
          <a:p>
            <a:r>
              <a:rPr lang="en-US" altLang="zh-CN" dirty="0"/>
              <a:t>10</a:t>
            </a:r>
            <a:r>
              <a:rPr lang="zh-CN" altLang="en-US" dirty="0"/>
              <a:t>．预先静态分配法是通过破坏</a:t>
            </a:r>
            <a:r>
              <a:rPr lang="zh-CN" altLang="en-US" u="sng" dirty="0"/>
              <a:t>      </a:t>
            </a:r>
            <a:r>
              <a:rPr lang="zh-CN" altLang="en-US" dirty="0"/>
              <a:t>条件，来达到预防死锁目的的。</a:t>
            </a:r>
          </a:p>
          <a:p>
            <a:r>
              <a:rPr lang="zh-CN" altLang="en-US" dirty="0"/>
              <a:t>    （</a:t>
            </a:r>
            <a:r>
              <a:rPr lang="en-US" altLang="zh-CN" dirty="0"/>
              <a:t>A</a:t>
            </a:r>
            <a:r>
              <a:rPr lang="zh-CN" altLang="en-US" dirty="0"/>
              <a:t>）互斥使用资源</a:t>
            </a:r>
            <a:r>
              <a:rPr lang="en-US" altLang="zh-CN" dirty="0"/>
              <a:t>/</a:t>
            </a:r>
            <a:r>
              <a:rPr lang="zh-CN" altLang="en-US" dirty="0"/>
              <a:t>循环等待资源</a:t>
            </a:r>
          </a:p>
          <a:p>
            <a:r>
              <a:rPr lang="zh-CN" altLang="en-US" dirty="0"/>
              <a:t>    （</a:t>
            </a:r>
            <a:r>
              <a:rPr lang="en-US" altLang="zh-CN" dirty="0"/>
              <a:t>B</a:t>
            </a:r>
            <a:r>
              <a:rPr lang="zh-CN" altLang="en-US" dirty="0"/>
              <a:t>）非抢占式分配</a:t>
            </a:r>
            <a:r>
              <a:rPr lang="en-US" altLang="zh-CN" dirty="0"/>
              <a:t>/</a:t>
            </a:r>
            <a:r>
              <a:rPr lang="zh-CN" altLang="en-US" dirty="0"/>
              <a:t>互斥使用资源 </a:t>
            </a:r>
          </a:p>
          <a:p>
            <a:r>
              <a:rPr lang="zh-CN" altLang="en-US" dirty="0"/>
              <a:t>    （</a:t>
            </a:r>
            <a:r>
              <a:rPr lang="en-US" altLang="zh-CN" dirty="0"/>
              <a:t>C) </a:t>
            </a:r>
            <a:r>
              <a:rPr lang="zh-CN" altLang="en-US" dirty="0"/>
              <a:t>占有且等待资源</a:t>
            </a:r>
            <a:r>
              <a:rPr lang="en-US" altLang="zh-CN" dirty="0"/>
              <a:t>/</a:t>
            </a:r>
            <a:r>
              <a:rPr lang="zh-CN" altLang="en-US" dirty="0"/>
              <a:t>循环等待资源</a:t>
            </a:r>
          </a:p>
          <a:p>
            <a:r>
              <a:rPr lang="zh-CN" altLang="en-US" dirty="0"/>
              <a:t>    （</a:t>
            </a:r>
            <a:r>
              <a:rPr lang="en-US" altLang="zh-CN" dirty="0"/>
              <a:t>D</a:t>
            </a:r>
            <a:r>
              <a:rPr lang="zh-CN" altLang="en-US" dirty="0"/>
              <a:t>）循环等待资源</a:t>
            </a:r>
            <a:r>
              <a:rPr lang="en-US" altLang="zh-CN" dirty="0"/>
              <a:t>/</a:t>
            </a:r>
            <a:r>
              <a:rPr lang="zh-CN" altLang="en-US" dirty="0"/>
              <a:t>互斥使用资源</a:t>
            </a:r>
          </a:p>
          <a:p>
            <a:endParaRPr lang="zh-CN" altLang="en-US" dirty="0"/>
          </a:p>
        </p:txBody>
      </p:sp>
      <p:sp>
        <p:nvSpPr>
          <p:cNvPr id="3" name="文本框 2">
            <a:extLst>
              <a:ext uri="{FF2B5EF4-FFF2-40B4-BE49-F238E27FC236}">
                <a16:creationId xmlns:a16="http://schemas.microsoft.com/office/drawing/2014/main" id="{26DEAB90-9EB7-473D-B081-ADBF75341035}"/>
              </a:ext>
            </a:extLst>
          </p:cNvPr>
          <p:cNvSpPr txBox="1"/>
          <p:nvPr/>
        </p:nvSpPr>
        <p:spPr>
          <a:xfrm>
            <a:off x="186790" y="4980770"/>
            <a:ext cx="12005210" cy="646331"/>
          </a:xfrm>
          <a:prstGeom prst="rect">
            <a:avLst/>
          </a:prstGeom>
          <a:noFill/>
        </p:spPr>
        <p:txBody>
          <a:bodyPr wrap="none" rtlCol="0">
            <a:spAutoFit/>
          </a:bodyPr>
          <a:lstStyle/>
          <a:p>
            <a:r>
              <a:rPr lang="zh-CN" altLang="en-US" dirty="0"/>
              <a:t>每执行一次</a:t>
            </a:r>
            <a:r>
              <a:rPr lang="en-US" altLang="zh-CN" dirty="0"/>
              <a:t>P</a:t>
            </a:r>
            <a:r>
              <a:rPr lang="zh-CN" altLang="en-US" dirty="0"/>
              <a:t>操作，信号量的值减一。若</a:t>
            </a:r>
            <a:r>
              <a:rPr lang="en-US" altLang="zh-CN" dirty="0"/>
              <a:t>S&gt;=0,</a:t>
            </a:r>
            <a:r>
              <a:rPr lang="zh-CN" altLang="en-US" dirty="0"/>
              <a:t>则</a:t>
            </a:r>
            <a:r>
              <a:rPr lang="zh-CN" altLang="en-US" b="1" dirty="0">
                <a:solidFill>
                  <a:srgbClr val="FF0000"/>
                </a:solidFill>
              </a:rPr>
              <a:t>进程继续执行</a:t>
            </a:r>
            <a:r>
              <a:rPr lang="zh-CN" altLang="en-US" dirty="0"/>
              <a:t>，否则进入</a:t>
            </a:r>
            <a:r>
              <a:rPr lang="zh-CN" altLang="en-US" b="1" dirty="0">
                <a:solidFill>
                  <a:srgbClr val="FF0000"/>
                </a:solidFill>
              </a:rPr>
              <a:t>阻塞状态。</a:t>
            </a:r>
            <a:endParaRPr lang="en-US" altLang="zh-CN" b="1" dirty="0">
              <a:solidFill>
                <a:srgbClr val="FF0000"/>
              </a:solidFill>
            </a:endParaRPr>
          </a:p>
          <a:p>
            <a:r>
              <a:rPr lang="zh-CN" altLang="en-US" dirty="0"/>
              <a:t>每执行一次</a:t>
            </a:r>
            <a:r>
              <a:rPr lang="en-US" altLang="zh-CN" dirty="0"/>
              <a:t>V</a:t>
            </a:r>
            <a:r>
              <a:rPr lang="zh-CN" altLang="en-US" dirty="0"/>
              <a:t>操作，信号量的值加一。若</a:t>
            </a:r>
            <a:r>
              <a:rPr lang="en-US" altLang="zh-CN" dirty="0"/>
              <a:t>S&gt;=1,</a:t>
            </a:r>
            <a:r>
              <a:rPr lang="zh-CN" altLang="en-US" dirty="0"/>
              <a:t>则</a:t>
            </a:r>
            <a:r>
              <a:rPr lang="zh-CN" altLang="en-US" b="1" dirty="0">
                <a:solidFill>
                  <a:srgbClr val="FF0000"/>
                </a:solidFill>
              </a:rPr>
              <a:t>进程继续执行</a:t>
            </a:r>
            <a:r>
              <a:rPr lang="zh-CN" altLang="en-US" dirty="0"/>
              <a:t>，否则</a:t>
            </a:r>
            <a:r>
              <a:rPr lang="zh-CN" altLang="en-US" b="1" dirty="0">
                <a:solidFill>
                  <a:srgbClr val="FF0000"/>
                </a:solidFill>
              </a:rPr>
              <a:t>从阻塞队列</a:t>
            </a:r>
            <a:r>
              <a:rPr lang="zh-CN" altLang="en-US" dirty="0"/>
              <a:t>中选出一个进程，改状态为</a:t>
            </a:r>
            <a:r>
              <a:rPr lang="en-US" altLang="zh-CN" dirty="0"/>
              <a:t>:</a:t>
            </a:r>
            <a:r>
              <a:rPr lang="zh-CN" altLang="en-US" b="1" dirty="0">
                <a:solidFill>
                  <a:srgbClr val="FF0000"/>
                </a:solidFill>
              </a:rPr>
              <a:t>就绪。</a:t>
            </a:r>
          </a:p>
        </p:txBody>
      </p:sp>
    </p:spTree>
    <p:extLst>
      <p:ext uri="{BB962C8B-B14F-4D97-AF65-F5344CB8AC3E}">
        <p14:creationId xmlns:p14="http://schemas.microsoft.com/office/powerpoint/2010/main" val="11056492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1141</Words>
  <Application>Microsoft Office PowerPoint</Application>
  <PresentationFormat>宽屏</PresentationFormat>
  <Paragraphs>130</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贾 志杰</dc:creator>
  <cp:lastModifiedBy>贾 志杰</cp:lastModifiedBy>
  <cp:revision>30</cp:revision>
  <dcterms:created xsi:type="dcterms:W3CDTF">2019-04-27T01:48:46Z</dcterms:created>
  <dcterms:modified xsi:type="dcterms:W3CDTF">2019-04-28T13:34:39Z</dcterms:modified>
</cp:coreProperties>
</file>