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3"/>
  </p:notesMasterIdLst>
  <p:handoutMasterIdLst>
    <p:handoutMasterId r:id="rId34"/>
  </p:handoutMasterIdLst>
  <p:sldIdLst>
    <p:sldId id="256" r:id="rId2"/>
    <p:sldId id="403" r:id="rId3"/>
    <p:sldId id="402" r:id="rId4"/>
    <p:sldId id="404" r:id="rId5"/>
    <p:sldId id="405" r:id="rId6"/>
    <p:sldId id="406" r:id="rId7"/>
    <p:sldId id="407" r:id="rId8"/>
    <p:sldId id="410" r:id="rId9"/>
    <p:sldId id="408" r:id="rId10"/>
    <p:sldId id="411" r:id="rId11"/>
    <p:sldId id="413" r:id="rId12"/>
    <p:sldId id="423" r:id="rId13"/>
    <p:sldId id="421" r:id="rId14"/>
    <p:sldId id="422" r:id="rId15"/>
    <p:sldId id="412" r:id="rId16"/>
    <p:sldId id="409" r:id="rId17"/>
    <p:sldId id="414" r:id="rId18"/>
    <p:sldId id="424" r:id="rId19"/>
    <p:sldId id="415" r:id="rId20"/>
    <p:sldId id="416" r:id="rId21"/>
    <p:sldId id="417" r:id="rId22"/>
    <p:sldId id="418" r:id="rId23"/>
    <p:sldId id="419" r:id="rId24"/>
    <p:sldId id="420" r:id="rId25"/>
    <p:sldId id="425" r:id="rId26"/>
    <p:sldId id="426" r:id="rId27"/>
    <p:sldId id="427" r:id="rId28"/>
    <p:sldId id="428" r:id="rId29"/>
    <p:sldId id="429" r:id="rId30"/>
    <p:sldId id="430" r:id="rId31"/>
    <p:sldId id="431" r:id="rId32"/>
  </p:sldIdLst>
  <p:sldSz cx="9906000" cy="6858000" type="A4"/>
  <p:notesSz cx="7010400" cy="92964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117" d="100"/>
          <a:sy n="117" d="100"/>
        </p:scale>
        <p:origin x="108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D5E304A9-8BE3-478C-8607-4FA78E36E3AA}" type="slidenum">
              <a:rPr lang="zh-CN" altLang="en-US"/>
              <a:pPr>
                <a:defRPr/>
              </a:pPr>
              <a:t>‹#›</a:t>
            </a:fld>
            <a:endParaRPr lang="en-US" altLang="zh-CN"/>
          </a:p>
        </p:txBody>
      </p:sp>
    </p:spTree>
    <p:extLst>
      <p:ext uri="{BB962C8B-B14F-4D97-AF65-F5344CB8AC3E}">
        <p14:creationId xmlns:p14="http://schemas.microsoft.com/office/powerpoint/2010/main" val="2185518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en-US" altLang="zh-CN" noProof="0"/>
              <a:t>5656</a:t>
            </a:r>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C7EDA483-EFF7-49CD-BA70-D7DA93141E21}" type="slidenum">
              <a:rPr lang="zh-CN" altLang="en-US"/>
              <a:pPr>
                <a:defRPr/>
              </a:pPr>
              <a:t>‹#›</a:t>
            </a:fld>
            <a:endParaRPr lang="en-US" altLang="zh-CN"/>
          </a:p>
        </p:txBody>
      </p:sp>
    </p:spTree>
    <p:extLst>
      <p:ext uri="{BB962C8B-B14F-4D97-AF65-F5344CB8AC3E}">
        <p14:creationId xmlns:p14="http://schemas.microsoft.com/office/powerpoint/2010/main" val="2849786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miter lim="800000"/>
            <a:headEnd/>
            <a:tailEnd/>
          </a:ln>
        </p:spPr>
        <p:txBody>
          <a:bodyPr/>
          <a:lstStyle/>
          <a:p>
            <a:fld id="{DD31E84B-C05D-4FA0-A275-3A492FF8FE12}" type="slidenum">
              <a:rPr lang="zh-CN" altLang="en-US" smtClean="0">
                <a:latin typeface="宋体" charset="-122"/>
              </a:rPr>
              <a:pPr/>
              <a:t>1</a:t>
            </a:fld>
            <a:endParaRPr lang="en-US" altLang="zh-CN">
              <a:latin typeface="宋体" charset="-122"/>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pPr eaLnBrk="1" hangingPunct="1"/>
            <a:endParaRPr lang="zh-CN" altLang="en-US">
              <a:latin typeface="宋体" charset="-122"/>
              <a:ea typeface="宋体" charset="-122"/>
            </a:endParaRPr>
          </a:p>
        </p:txBody>
      </p:sp>
    </p:spTree>
    <p:extLst>
      <p:ext uri="{BB962C8B-B14F-4D97-AF65-F5344CB8AC3E}">
        <p14:creationId xmlns:p14="http://schemas.microsoft.com/office/powerpoint/2010/main" val="337019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EDA483-EFF7-49CD-BA70-D7DA93141E21}" type="slidenum">
              <a:rPr lang="zh-CN" altLang="en-US" smtClean="0"/>
              <a:pPr>
                <a:defRPr/>
              </a:pPr>
              <a:t>8</a:t>
            </a:fld>
            <a:endParaRPr lang="en-US" altLang="zh-CN"/>
          </a:p>
        </p:txBody>
      </p:sp>
    </p:spTree>
    <p:extLst>
      <p:ext uri="{BB962C8B-B14F-4D97-AF65-F5344CB8AC3E}">
        <p14:creationId xmlns:p14="http://schemas.microsoft.com/office/powerpoint/2010/main" val="111488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8" descr="Gold bar"/>
          <p:cNvSpPr>
            <a:spLocks noChangeArrowheads="1"/>
          </p:cNvSpPr>
          <p:nvPr/>
        </p:nvSpPr>
        <p:spPr bwMode="auto">
          <a:xfrm>
            <a:off x="247650" y="2889250"/>
            <a:ext cx="3109913" cy="201613"/>
          </a:xfrm>
          <a:prstGeom prst="rect">
            <a:avLst/>
          </a:prstGeom>
          <a:solidFill>
            <a:schemeClr val="bg2"/>
          </a:solidFill>
          <a:ln>
            <a:noFill/>
          </a:ln>
          <a:effectLst/>
          <a:extLst/>
        </p:spPr>
        <p:txBody>
          <a:bodyPr wrap="none" anchor="ctr"/>
          <a:lstStyle/>
          <a:p>
            <a:pPr eaLnBrk="0" hangingPunct="0">
              <a:defRPr/>
            </a:pPr>
            <a:endParaRPr lang="zh-CN" altLang="en-US">
              <a:ea typeface="+mn-ea"/>
            </a:endParaRPr>
          </a:p>
        </p:txBody>
      </p:sp>
      <p:sp>
        <p:nvSpPr>
          <p:cNvPr id="5"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p:spPr>
        <p:txBody>
          <a:bodyPr wrap="none" anchor="ctr"/>
          <a:lstStyle/>
          <a:p>
            <a:pPr eaLnBrk="0" hangingPunct="0">
              <a:defRPr/>
            </a:pPr>
            <a:endParaRPr lang="zh-CN" altLang="en-US">
              <a:ea typeface="+mn-ea"/>
            </a:endParaRPr>
          </a:p>
        </p:txBody>
      </p:sp>
      <p:sp>
        <p:nvSpPr>
          <p:cNvPr id="6"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pPr eaLnBrk="0" hangingPunct="0">
              <a:defRPr/>
            </a:pPr>
            <a:endParaRPr lang="zh-CN" altLang="en-US">
              <a:solidFill>
                <a:srgbClr val="333399"/>
              </a:solidFill>
              <a:ea typeface="+mn-ea"/>
            </a:endParaRPr>
          </a:p>
        </p:txBody>
      </p:sp>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7" name="Rectangle 4"/>
          <p:cNvSpPr>
            <a:spLocks noGrp="1" noChangeArrowheads="1"/>
          </p:cNvSpPr>
          <p:nvPr>
            <p:ph type="dt" sz="half" idx="10"/>
          </p:nvPr>
        </p:nvSpPr>
        <p:spPr>
          <a:xfrm>
            <a:off x="495300" y="6356350"/>
            <a:ext cx="2311400" cy="457200"/>
          </a:xfr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7099300" y="6356350"/>
            <a:ext cx="2311400" cy="457200"/>
          </a:xfrm>
        </p:spPr>
        <p:txBody>
          <a:bodyPr/>
          <a:lstStyle>
            <a:lvl1pPr>
              <a:defRPr/>
            </a:lvl1pPr>
          </a:lstStyle>
          <a:p>
            <a:pPr>
              <a:defRPr/>
            </a:pPr>
            <a:fld id="{617D9195-2DEA-432A-991B-3D0911AD171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5"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7"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8"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日期占位符 3"/>
          <p:cNvSpPr>
            <a:spLocks noGrp="1"/>
          </p:cNvSpPr>
          <p:nvPr>
            <p:ph type="dt" sz="half" idx="10"/>
          </p:nvPr>
        </p:nvSpPr>
        <p:spPr>
          <a:xfrm>
            <a:off x="495300" y="6356350"/>
            <a:ext cx="2311400" cy="457200"/>
          </a:xfrm>
        </p:spPr>
        <p:txBody>
          <a:bodyPr/>
          <a:lstStyle>
            <a:lvl1pPr>
              <a:defRPr dirty="0"/>
            </a:lvl1pPr>
          </a:lstStyle>
          <a:p>
            <a:pPr>
              <a:defRPr/>
            </a:pPr>
            <a:endParaRPr lang="en-US" altLang="zh-CN"/>
          </a:p>
        </p:txBody>
      </p:sp>
      <p:sp>
        <p:nvSpPr>
          <p:cNvPr id="10" name="页脚占位符 4"/>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7099300" y="6356350"/>
            <a:ext cx="2311400" cy="457200"/>
          </a:xfrm>
        </p:spPr>
        <p:txBody>
          <a:bodyPr/>
          <a:lstStyle>
            <a:lvl1pPr>
              <a:defRPr/>
            </a:lvl1pPr>
          </a:lstStyle>
          <a:p>
            <a:pPr>
              <a:defRPr/>
            </a:pPr>
            <a:fld id="{2118EAB0-0383-4FE4-929A-C5F270D7435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8"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9"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日期占位符 4"/>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1" name="页脚占位符 5"/>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2" name="灯片编号占位符 6"/>
          <p:cNvSpPr>
            <a:spLocks noGrp="1"/>
          </p:cNvSpPr>
          <p:nvPr>
            <p:ph type="sldNum" sz="quarter" idx="12"/>
          </p:nvPr>
        </p:nvSpPr>
        <p:spPr>
          <a:xfrm>
            <a:off x="7099300" y="6356350"/>
            <a:ext cx="2311400" cy="457200"/>
          </a:xfrm>
        </p:spPr>
        <p:txBody>
          <a:bodyPr/>
          <a:lstStyle>
            <a:lvl1pPr>
              <a:defRPr/>
            </a:lvl1pPr>
          </a:lstStyle>
          <a:p>
            <a:pPr>
              <a:defRPr/>
            </a:pPr>
            <a:fld id="{BC24B69B-E25D-4FE5-AB88-AEC3942A6B57}"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8"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9"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10"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11"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2" name="日期占位符 6"/>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3" name="页脚占位符 7"/>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4" name="灯片编号占位符 8"/>
          <p:cNvSpPr>
            <a:spLocks noGrp="1"/>
          </p:cNvSpPr>
          <p:nvPr>
            <p:ph type="sldNum" sz="quarter" idx="12"/>
          </p:nvPr>
        </p:nvSpPr>
        <p:spPr>
          <a:xfrm>
            <a:off x="7099300" y="6356350"/>
            <a:ext cx="2311400" cy="457200"/>
          </a:xfrm>
        </p:spPr>
        <p:txBody>
          <a:bodyPr/>
          <a:lstStyle>
            <a:lvl1pPr>
              <a:defRPr/>
            </a:lvl1pPr>
          </a:lstStyle>
          <a:p>
            <a:pPr>
              <a:defRPr/>
            </a:pPr>
            <a:fld id="{71F31F24-4BDB-4E82-A234-4B0E6CF4FDED}"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5"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7"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8"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7099300" y="6356350"/>
            <a:ext cx="2311400" cy="457200"/>
          </a:xfrm>
        </p:spPr>
        <p:txBody>
          <a:bodyPr/>
          <a:lstStyle>
            <a:lvl1pPr>
              <a:defRPr/>
            </a:lvl1pPr>
          </a:lstStyle>
          <a:p>
            <a:pPr>
              <a:defRPr/>
            </a:pPr>
            <a:fld id="{8EF73441-AD41-4BD9-9A54-2D8A258D662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6"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8"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9"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10"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5"/>
          <p:cNvSpPr>
            <a:spLocks noGrp="1"/>
          </p:cNvSpPr>
          <p:nvPr>
            <p:ph type="dt" sz="half" idx="10"/>
          </p:nvPr>
        </p:nvSpPr>
        <p:spPr/>
        <p:txBody>
          <a:bodyPr/>
          <a:lstStyle>
            <a:lvl1pPr>
              <a:defRPr/>
            </a:lvl1pPr>
          </a:lstStyle>
          <a:p>
            <a:pPr>
              <a:defRPr/>
            </a:pPr>
            <a:endParaRPr lang="en-US" altLang="zh-CN"/>
          </a:p>
        </p:txBody>
      </p:sp>
      <p:sp>
        <p:nvSpPr>
          <p:cNvPr id="12" name="页脚占位符 6"/>
          <p:cNvSpPr>
            <a:spLocks noGrp="1"/>
          </p:cNvSpPr>
          <p:nvPr>
            <p:ph type="ftr" sz="quarter" idx="11"/>
          </p:nvPr>
        </p:nvSpPr>
        <p:spPr/>
        <p:txBody>
          <a:bodyPr/>
          <a:lstStyle>
            <a:lvl1pPr>
              <a:defRPr/>
            </a:lvl1pPr>
          </a:lstStyle>
          <a:p>
            <a:pPr>
              <a:defRPr/>
            </a:pPr>
            <a:endParaRPr lang="en-US" altLang="zh-CN"/>
          </a:p>
        </p:txBody>
      </p:sp>
      <p:sp>
        <p:nvSpPr>
          <p:cNvPr id="13" name="灯片编号占位符 7"/>
          <p:cNvSpPr>
            <a:spLocks noGrp="1"/>
          </p:cNvSpPr>
          <p:nvPr>
            <p:ph type="sldNum" sz="quarter" idx="12"/>
          </p:nvPr>
        </p:nvSpPr>
        <p:spPr/>
        <p:txBody>
          <a:bodyPr/>
          <a:lstStyle>
            <a:lvl1pPr>
              <a:defRPr/>
            </a:lvl1pPr>
          </a:lstStyle>
          <a:p>
            <a:pPr>
              <a:defRPr/>
            </a:pPr>
            <a:fld id="{544CA6DC-5A65-4255-9415-4B74A69AD36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5"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8"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9"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pPr lvl="0"/>
            <a:r>
              <a:rPr lang="zh-CN" altLang="en-US" noProof="0"/>
              <a:t>单击图标添加剪 贴画</a:t>
            </a:r>
          </a:p>
        </p:txBody>
      </p:sp>
      <p:sp>
        <p:nvSpPr>
          <p:cNvPr id="10" name="日期占位符 4"/>
          <p:cNvSpPr>
            <a:spLocks noGrp="1"/>
          </p:cNvSpPr>
          <p:nvPr>
            <p:ph type="dt" sz="half" idx="10"/>
          </p:nvPr>
        </p:nvSpPr>
        <p:spPr/>
        <p:txBody>
          <a:bodyPr/>
          <a:lstStyle>
            <a:lvl1pPr>
              <a:defRPr/>
            </a:lvl1pPr>
          </a:lstStyle>
          <a:p>
            <a:pPr>
              <a:defRPr/>
            </a:pPr>
            <a:endParaRPr lang="en-US" altLang="zh-CN"/>
          </a:p>
        </p:txBody>
      </p:sp>
      <p:sp>
        <p:nvSpPr>
          <p:cNvPr id="11" name="页脚占位符 5"/>
          <p:cNvSpPr>
            <a:spLocks noGrp="1"/>
          </p:cNvSpPr>
          <p:nvPr>
            <p:ph type="ftr" sz="quarter" idx="11"/>
          </p:nvPr>
        </p:nvSpPr>
        <p:spPr/>
        <p:txBody>
          <a:bodyPr/>
          <a:lstStyle>
            <a:lvl1pPr>
              <a:defRPr/>
            </a:lvl1pPr>
          </a:lstStyle>
          <a:p>
            <a:pPr>
              <a:defRPr/>
            </a:pPr>
            <a:endParaRPr lang="en-US" altLang="zh-CN"/>
          </a:p>
        </p:txBody>
      </p:sp>
      <p:sp>
        <p:nvSpPr>
          <p:cNvPr id="12" name="灯片编号占位符 6"/>
          <p:cNvSpPr>
            <a:spLocks noGrp="1"/>
          </p:cNvSpPr>
          <p:nvPr>
            <p:ph type="sldNum" sz="quarter" idx="12"/>
          </p:nvPr>
        </p:nvSpPr>
        <p:spPr/>
        <p:txBody>
          <a:bodyPr/>
          <a:lstStyle>
            <a:lvl1pPr>
              <a:defRPr/>
            </a:lvl1pPr>
          </a:lstStyle>
          <a:p>
            <a:pPr>
              <a:defRPr/>
            </a:pPr>
            <a:fld id="{CA97245B-BB47-49B6-88B0-28CEC72AA2F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2871" name="Rectangle 2"/>
          <p:cNvSpPr>
            <a:spLocks noGrp="1" noChangeArrowheads="1"/>
          </p:cNvSpPr>
          <p:nvPr>
            <p:ph type="title"/>
          </p:nvPr>
        </p:nvSpPr>
        <p:spPr bwMode="auto">
          <a:xfrm>
            <a:off x="495300" y="188913"/>
            <a:ext cx="9066213" cy="792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292872" name="Rectangle 3"/>
          <p:cNvSpPr>
            <a:spLocks noGrp="1" noChangeArrowheads="1"/>
          </p:cNvSpPr>
          <p:nvPr>
            <p:ph type="body" idx="1"/>
          </p:nvPr>
        </p:nvSpPr>
        <p:spPr bwMode="auto">
          <a:xfrm>
            <a:off x="495300" y="1196975"/>
            <a:ext cx="9066213" cy="4933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3" name="日期占位符 4"/>
          <p:cNvSpPr>
            <a:spLocks noGrp="1"/>
          </p:cNvSpPr>
          <p:nvPr>
            <p:ph type="dt" sz="half" idx="2"/>
          </p:nvPr>
        </p:nvSpPr>
        <p:spPr bwMode="auto">
          <a:xfrm>
            <a:off x="495300" y="6248400"/>
            <a:ext cx="2311400" cy="457200"/>
          </a:xfrm>
          <a:prstGeom prst="rect">
            <a:avLst/>
          </a:prstGeom>
          <a:extLst/>
        </p:spPr>
        <p:txBody>
          <a:bodyPr vert="horz" wrap="square" lIns="91440" tIns="45720" rIns="91440" bIns="45720" numCol="1" anchor="t" anchorCtr="0" compatLnSpc="1">
            <a:prstTxWarp prst="textNoShape">
              <a:avLst/>
            </a:prstTxWarp>
          </a:bodyPr>
          <a:lstStyle>
            <a:lvl1pPr>
              <a:defRPr sz="1000">
                <a:ea typeface="宋体" pitchFamily="2" charset="-122"/>
              </a:defRPr>
            </a:lvl1pPr>
          </a:lstStyle>
          <a:p>
            <a:pPr>
              <a:defRPr/>
            </a:pPr>
            <a:endParaRPr lang="en-US" altLang="zh-CN"/>
          </a:p>
        </p:txBody>
      </p:sp>
      <p:sp>
        <p:nvSpPr>
          <p:cNvPr id="14" name="页脚占位符 5"/>
          <p:cNvSpPr>
            <a:spLocks noGrp="1"/>
          </p:cNvSpPr>
          <p:nvPr>
            <p:ph type="ftr" sz="quarter" idx="3"/>
          </p:nvPr>
        </p:nvSpPr>
        <p:spPr bwMode="auto">
          <a:xfrm>
            <a:off x="3384550" y="6248400"/>
            <a:ext cx="3136900" cy="457200"/>
          </a:xfrm>
          <a:prstGeom prst="rect">
            <a:avLst/>
          </a:prstGeom>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5" name="灯片编号占位符 6"/>
          <p:cNvSpPr>
            <a:spLocks noGrp="1"/>
          </p:cNvSpPr>
          <p:nvPr>
            <p:ph type="sldNum" sz="quarter" idx="4"/>
          </p:nvPr>
        </p:nvSpPr>
        <p:spPr bwMode="auto">
          <a:xfrm>
            <a:off x="7099300" y="6248400"/>
            <a:ext cx="2311400" cy="457200"/>
          </a:xfrm>
          <a:prstGeom prst="rect">
            <a:avLst/>
          </a:prstGeom>
          <a:ex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pPr>
              <a:defRPr/>
            </a:pPr>
            <a:fld id="{830BD588-0FBD-4CAF-AD89-25D0FC748DE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fontAlgn="base">
        <a:spcBef>
          <a:spcPct val="0"/>
        </a:spcBef>
        <a:spcAft>
          <a:spcPct val="0"/>
        </a:spcAft>
        <a:defRPr sz="4400" b="1">
          <a:solidFill>
            <a:srgbClr val="333399"/>
          </a:solidFill>
          <a:latin typeface="+mj-lt"/>
          <a:ea typeface="+mj-ea"/>
          <a:cs typeface="+mj-cs"/>
        </a:defRPr>
      </a:lvl1pPr>
      <a:lvl2pPr algn="l" rtl="0" fontAlgn="base">
        <a:spcBef>
          <a:spcPct val="0"/>
        </a:spcBef>
        <a:spcAft>
          <a:spcPct val="0"/>
        </a:spcAft>
        <a:defRPr sz="4400" b="1">
          <a:solidFill>
            <a:srgbClr val="333399"/>
          </a:solidFill>
          <a:latin typeface="Arial" charset="0"/>
          <a:ea typeface="黑体" pitchFamily="49" charset="-122"/>
        </a:defRPr>
      </a:lvl2pPr>
      <a:lvl3pPr algn="l" rtl="0" fontAlgn="base">
        <a:spcBef>
          <a:spcPct val="0"/>
        </a:spcBef>
        <a:spcAft>
          <a:spcPct val="0"/>
        </a:spcAft>
        <a:defRPr sz="4400" b="1">
          <a:solidFill>
            <a:srgbClr val="333399"/>
          </a:solidFill>
          <a:latin typeface="Arial" charset="0"/>
          <a:ea typeface="黑体" pitchFamily="49" charset="-122"/>
        </a:defRPr>
      </a:lvl3pPr>
      <a:lvl4pPr algn="l" rtl="0" fontAlgn="base">
        <a:spcBef>
          <a:spcPct val="0"/>
        </a:spcBef>
        <a:spcAft>
          <a:spcPct val="0"/>
        </a:spcAft>
        <a:defRPr sz="4400" b="1">
          <a:solidFill>
            <a:srgbClr val="333399"/>
          </a:solidFill>
          <a:latin typeface="Arial" charset="0"/>
          <a:ea typeface="黑体" pitchFamily="49" charset="-122"/>
        </a:defRPr>
      </a:lvl4pPr>
      <a:lvl5pPr algn="l" rtl="0" fontAlgn="base">
        <a:spcBef>
          <a:spcPct val="0"/>
        </a:spcBef>
        <a:spcAft>
          <a:spcPct val="0"/>
        </a:spcAft>
        <a:defRPr sz="4400" b="1">
          <a:solidFill>
            <a:srgbClr val="333399"/>
          </a:solidFill>
          <a:latin typeface="Arial" charset="0"/>
          <a:ea typeface="黑体" pitchFamily="49" charset="-122"/>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fontAlgn="base">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mn-ea"/>
          <a:cs typeface="+mn-cs"/>
        </a:defRPr>
      </a:lvl1pPr>
      <a:lvl2pPr marL="742950" indent="-285750" algn="l" rtl="0" fontAlgn="base">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mn-ea"/>
        </a:defRPr>
      </a:lvl2pPr>
      <a:lvl3pPr marL="1143000" indent="-228600" algn="l" rtl="0" fontAlgn="base">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mn-ea"/>
        </a:defRPr>
      </a:lvl3pPr>
      <a:lvl4pPr marL="1600200" indent="-228600" algn="l" rtl="0" fontAlgn="base">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mn-ea"/>
        </a:defRPr>
      </a:lvl4pPr>
      <a:lvl5pPr marL="2057400" indent="-228600" algn="l" rtl="0" fontAlgn="base">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p:txBody>
          <a:bodyPr/>
          <a:lstStyle/>
          <a:p>
            <a:r>
              <a:rPr lang="zh-CN" altLang="en-US">
                <a:latin typeface="Arial" charset="0"/>
                <a:ea typeface="黑体" pitchFamily="49" charset="-122"/>
              </a:rPr>
              <a:t>计算机网络习题</a:t>
            </a:r>
          </a:p>
        </p:txBody>
      </p:sp>
      <p:sp>
        <p:nvSpPr>
          <p:cNvPr id="17410" name="Rectangle 3"/>
          <p:cNvSpPr>
            <a:spLocks noGrp="1" noChangeArrowheads="1"/>
          </p:cNvSpPr>
          <p:nvPr>
            <p:ph type="subTitle" idx="1"/>
          </p:nvPr>
        </p:nvSpPr>
        <p:spPr/>
        <p:txBody>
          <a:bodyPr/>
          <a:lstStyle/>
          <a:p>
            <a:r>
              <a:rPr lang="zh-CN" altLang="en-US">
                <a:latin typeface="黑体" pitchFamily="49" charset="-122"/>
                <a:ea typeface="宋体" charset="-122"/>
              </a:rPr>
              <a:t>姜秀柱</a:t>
            </a:r>
            <a:endParaRPr lang="en-US" altLang="zh-CN">
              <a:latin typeface="黑体" pitchFamily="49" charset="-122"/>
              <a:ea typeface="宋体" charset="-122"/>
            </a:endParaRPr>
          </a:p>
          <a:p>
            <a:endParaRPr lang="en-US" altLang="zh-CN">
              <a:latin typeface="黑体" pitchFamily="49" charset="-122"/>
              <a:ea typeface="宋体" charset="-122"/>
            </a:endParaRPr>
          </a:p>
          <a:p>
            <a:r>
              <a:rPr lang="en-US" altLang="zh-CN">
                <a:latin typeface="黑体" pitchFamily="49" charset="-122"/>
                <a:ea typeface="宋体" charset="-122"/>
              </a:rPr>
              <a:t>2017.6</a:t>
            </a:r>
            <a:endParaRPr lang="zh-CN" altLang="en-US">
              <a:latin typeface="黑体" pitchFamily="49" charset="-122"/>
              <a:ea typeface="宋体"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p:txBody>
          <a:bodyPr/>
          <a:lstStyle/>
          <a:p>
            <a:pPr algn="ctr"/>
            <a:r>
              <a:rPr lang="en-US" altLang="zh-CN">
                <a:latin typeface="Arial" charset="0"/>
                <a:ea typeface="黑体" pitchFamily="49" charset="-122"/>
              </a:rPr>
              <a:t>4-20</a:t>
            </a:r>
          </a:p>
        </p:txBody>
      </p:sp>
      <p:sp>
        <p:nvSpPr>
          <p:cNvPr id="304131" name="Rectangle 3"/>
          <p:cNvSpPr>
            <a:spLocks noGrp="1" noChangeArrowheads="1"/>
          </p:cNvSpPr>
          <p:nvPr>
            <p:ph type="body" idx="4294967295"/>
          </p:nvPr>
        </p:nvSpPr>
        <p:spPr>
          <a:xfrm>
            <a:off x="495300" y="1196975"/>
            <a:ext cx="9066213" cy="5400675"/>
          </a:xfrm>
        </p:spPr>
        <p:txBody>
          <a:bodyPr/>
          <a:lstStyle/>
          <a:p>
            <a:pPr>
              <a:lnSpc>
                <a:spcPct val="90000"/>
              </a:lnSpc>
            </a:pPr>
            <a:r>
              <a:rPr lang="zh-CN" altLang="en-US" sz="2000" b="0" dirty="0">
                <a:latin typeface="Arial" charset="0"/>
                <a:ea typeface="黑体" pitchFamily="49" charset="-122"/>
              </a:rPr>
              <a:t>答：</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1</a:t>
            </a:r>
            <a:r>
              <a:rPr lang="zh-CN" altLang="en-US" sz="2000" b="0" dirty="0">
                <a:latin typeface="Arial" charset="0"/>
                <a:ea typeface="黑体" pitchFamily="49" charset="-122"/>
              </a:rPr>
              <a:t>）分组的目的站</a:t>
            </a:r>
            <a:r>
              <a:rPr lang="en-US" altLang="zh-CN" sz="2000" b="0" dirty="0">
                <a:latin typeface="Arial" charset="0"/>
                <a:ea typeface="黑体" pitchFamily="49" charset="-122"/>
              </a:rPr>
              <a:t>IP</a:t>
            </a:r>
            <a:r>
              <a:rPr lang="zh-CN" altLang="en-US" sz="2000" b="0" dirty="0">
                <a:latin typeface="Arial" charset="0"/>
                <a:ea typeface="黑体" pitchFamily="49" charset="-122"/>
              </a:rPr>
              <a:t>地址为：</a:t>
            </a:r>
            <a:r>
              <a:rPr lang="en-US" altLang="zh-CN" sz="2000" b="0" dirty="0">
                <a:latin typeface="Arial" charset="0"/>
                <a:ea typeface="黑体" pitchFamily="49" charset="-122"/>
              </a:rPr>
              <a:t>128.96.39.10</a:t>
            </a:r>
            <a:r>
              <a:rPr lang="zh-CN" altLang="en-US" sz="2000" b="0" dirty="0">
                <a:latin typeface="Arial" charset="0"/>
                <a:ea typeface="黑体" pitchFamily="49" charset="-122"/>
              </a:rPr>
              <a:t>。先与子网掩码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相与，得</a:t>
            </a:r>
            <a:r>
              <a:rPr lang="en-US" altLang="zh-CN" sz="2000" b="0" dirty="0">
                <a:latin typeface="Arial" charset="0"/>
                <a:ea typeface="黑体" pitchFamily="49" charset="-122"/>
              </a:rPr>
              <a:t>128.96.39.0</a:t>
            </a:r>
            <a:r>
              <a:rPr lang="zh-CN" altLang="en-US" sz="2000" b="0" dirty="0">
                <a:latin typeface="Arial" charset="0"/>
                <a:ea typeface="黑体" pitchFamily="49" charset="-122"/>
              </a:rPr>
              <a:t>，可见该分组经接口</a:t>
            </a:r>
            <a:r>
              <a:rPr lang="en-US" altLang="zh-CN" sz="2000" b="0" dirty="0">
                <a:latin typeface="Arial" charset="0"/>
                <a:ea typeface="黑体" pitchFamily="49" charset="-122"/>
              </a:rPr>
              <a:t>0</a:t>
            </a:r>
            <a:r>
              <a:rPr lang="zh-CN" altLang="en-US" sz="2000" b="0" dirty="0">
                <a:latin typeface="Arial" charset="0"/>
                <a:ea typeface="黑体" pitchFamily="49" charset="-122"/>
              </a:rPr>
              <a:t>转发。</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2</a:t>
            </a:r>
            <a:r>
              <a:rPr lang="zh-CN" altLang="en-US" sz="2000" b="0" dirty="0">
                <a:latin typeface="Arial" charset="0"/>
                <a:ea typeface="黑体" pitchFamily="49" charset="-122"/>
              </a:rPr>
              <a:t>）分组的目的</a:t>
            </a:r>
            <a:r>
              <a:rPr lang="en-US" altLang="zh-CN" sz="2000" b="0" dirty="0">
                <a:latin typeface="Arial" charset="0"/>
                <a:ea typeface="黑体" pitchFamily="49" charset="-122"/>
              </a:rPr>
              <a:t>IP</a:t>
            </a:r>
            <a:r>
              <a:rPr lang="zh-CN" altLang="en-US" sz="2000" b="0" dirty="0">
                <a:latin typeface="Arial" charset="0"/>
                <a:ea typeface="黑体" pitchFamily="49" charset="-122"/>
              </a:rPr>
              <a:t>地址为：</a:t>
            </a:r>
            <a:r>
              <a:rPr lang="en-US" altLang="zh-CN" sz="2000" b="0" dirty="0">
                <a:latin typeface="Arial" charset="0"/>
                <a:ea typeface="黑体" pitchFamily="49" charset="-122"/>
              </a:rPr>
              <a:t>128.96.40.12</a:t>
            </a:r>
            <a:r>
              <a:rPr lang="zh-CN" altLang="en-US" sz="2000" b="0" dirty="0">
                <a:latin typeface="Arial" charset="0"/>
                <a:ea typeface="黑体" pitchFamily="49" charset="-122"/>
              </a:rPr>
              <a:t>。</a:t>
            </a:r>
          </a:p>
          <a:p>
            <a:pPr>
              <a:lnSpc>
                <a:spcPct val="90000"/>
              </a:lnSpc>
            </a:pP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相与得</a:t>
            </a:r>
            <a:r>
              <a:rPr lang="en-US" altLang="zh-CN" sz="2000" b="0" dirty="0">
                <a:latin typeface="Arial" charset="0"/>
                <a:ea typeface="黑体" pitchFamily="49" charset="-122"/>
              </a:rPr>
              <a:t>128.96.40.0</a:t>
            </a:r>
            <a:r>
              <a:rPr lang="zh-CN" altLang="en-US" sz="2000" b="0" dirty="0">
                <a:latin typeface="Arial" charset="0"/>
                <a:ea typeface="黑体" pitchFamily="49" charset="-122"/>
              </a:rPr>
              <a:t>，不等于</a:t>
            </a:r>
            <a:r>
              <a:rPr lang="en-US" altLang="zh-CN" sz="2000" b="0" dirty="0">
                <a:latin typeface="Arial" charset="0"/>
                <a:ea typeface="黑体" pitchFamily="49" charset="-122"/>
              </a:rPr>
              <a:t>128.96.39.0</a:t>
            </a:r>
            <a:r>
              <a:rPr lang="zh-CN" altLang="en-US" sz="2000" b="0" dirty="0">
                <a:latin typeface="Arial" charset="0"/>
                <a:ea typeface="黑体" pitchFamily="49" charset="-122"/>
              </a:rPr>
              <a:t>。</a:t>
            </a:r>
          </a:p>
          <a:p>
            <a:pPr>
              <a:lnSpc>
                <a:spcPct val="90000"/>
              </a:lnSpc>
            </a:pP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相与得</a:t>
            </a:r>
            <a:r>
              <a:rPr lang="en-US" altLang="zh-CN" sz="2000" b="0" dirty="0">
                <a:latin typeface="Arial" charset="0"/>
                <a:ea typeface="黑体" pitchFamily="49" charset="-122"/>
              </a:rPr>
              <a:t>128.96.40.0</a:t>
            </a:r>
            <a:r>
              <a:rPr lang="zh-CN" altLang="en-US" sz="2000" b="0" dirty="0">
                <a:latin typeface="Arial" charset="0"/>
                <a:ea typeface="黑体" pitchFamily="49" charset="-122"/>
              </a:rPr>
              <a:t>，经查路由表可知，该项分组经</a:t>
            </a:r>
            <a:r>
              <a:rPr lang="en-US" altLang="zh-CN" sz="2000" b="0" dirty="0">
                <a:latin typeface="Arial" charset="0"/>
                <a:ea typeface="黑体" pitchFamily="49" charset="-122"/>
              </a:rPr>
              <a:t>R2</a:t>
            </a:r>
            <a:r>
              <a:rPr lang="zh-CN" altLang="en-US" sz="2000" b="0" dirty="0">
                <a:latin typeface="Arial" charset="0"/>
                <a:ea typeface="黑体" pitchFamily="49" charset="-122"/>
              </a:rPr>
              <a:t>转发。</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3</a:t>
            </a:r>
            <a:r>
              <a:rPr lang="zh-CN" altLang="en-US" sz="2000" b="0" dirty="0">
                <a:latin typeface="Arial" charset="0"/>
                <a:ea typeface="黑体" pitchFamily="49" charset="-122"/>
              </a:rPr>
              <a:t>）分组的目的</a:t>
            </a:r>
            <a:r>
              <a:rPr lang="en-US" altLang="zh-CN" sz="2000" b="0" dirty="0">
                <a:latin typeface="Arial" charset="0"/>
                <a:ea typeface="黑体" pitchFamily="49" charset="-122"/>
              </a:rPr>
              <a:t>IP</a:t>
            </a:r>
            <a:r>
              <a:rPr lang="zh-CN" altLang="en-US" sz="2000" b="0" dirty="0">
                <a:latin typeface="Arial" charset="0"/>
                <a:ea typeface="黑体" pitchFamily="49" charset="-122"/>
              </a:rPr>
              <a:t>地址为：</a:t>
            </a:r>
            <a:r>
              <a:rPr lang="en-US" altLang="zh-CN" sz="2000" b="0" dirty="0">
                <a:latin typeface="Arial" charset="0"/>
                <a:ea typeface="黑体" pitchFamily="49" charset="-122"/>
              </a:rPr>
              <a:t>128.96.40.151</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相与后得</a:t>
            </a:r>
            <a:r>
              <a:rPr lang="en-US" altLang="zh-CN" sz="2000" b="0" dirty="0">
                <a:latin typeface="Arial" charset="0"/>
                <a:ea typeface="黑体" pitchFamily="49" charset="-122"/>
              </a:rPr>
              <a:t>128.96.40.128</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255.255.255.192</a:t>
            </a:r>
            <a:r>
              <a:rPr lang="zh-CN" altLang="en-US" sz="2000" b="0" dirty="0">
                <a:latin typeface="Arial" charset="0"/>
                <a:ea typeface="黑体" pitchFamily="49" charset="-122"/>
              </a:rPr>
              <a:t>相与后得</a:t>
            </a:r>
            <a:r>
              <a:rPr lang="en-US" altLang="zh-CN" sz="2000" b="0" dirty="0">
                <a:latin typeface="Arial" charset="0"/>
                <a:ea typeface="黑体" pitchFamily="49" charset="-122"/>
              </a:rPr>
              <a:t>128.96.40.128</a:t>
            </a:r>
            <a:r>
              <a:rPr lang="zh-CN" altLang="en-US" sz="2000" b="0" dirty="0">
                <a:latin typeface="Arial" charset="0"/>
                <a:ea typeface="黑体" pitchFamily="49" charset="-122"/>
              </a:rPr>
              <a:t>，经查路由表知，该分组转发选择默认路由，经</a:t>
            </a:r>
            <a:r>
              <a:rPr lang="en-US" altLang="zh-CN" sz="2000" b="0" dirty="0">
                <a:latin typeface="Arial" charset="0"/>
                <a:ea typeface="黑体" pitchFamily="49" charset="-122"/>
              </a:rPr>
              <a:t>R4</a:t>
            </a:r>
            <a:r>
              <a:rPr lang="zh-CN" altLang="en-US" sz="2000" b="0" dirty="0">
                <a:latin typeface="Arial" charset="0"/>
                <a:ea typeface="黑体" pitchFamily="49" charset="-122"/>
              </a:rPr>
              <a:t>转发。</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4</a:t>
            </a:r>
            <a:r>
              <a:rPr lang="zh-CN" altLang="en-US" sz="2000" b="0" dirty="0">
                <a:latin typeface="Arial" charset="0"/>
                <a:ea typeface="黑体" pitchFamily="49" charset="-122"/>
              </a:rPr>
              <a:t>）分组的目的</a:t>
            </a:r>
            <a:r>
              <a:rPr lang="en-US" altLang="zh-CN" sz="2000" b="0" dirty="0">
                <a:latin typeface="Arial" charset="0"/>
                <a:ea typeface="黑体" pitchFamily="49" charset="-122"/>
              </a:rPr>
              <a:t>IP</a:t>
            </a:r>
            <a:r>
              <a:rPr lang="zh-CN" altLang="en-US" sz="2000" b="0" dirty="0">
                <a:latin typeface="Arial" charset="0"/>
                <a:ea typeface="黑体" pitchFamily="49" charset="-122"/>
              </a:rPr>
              <a:t>地址为：</a:t>
            </a:r>
            <a:r>
              <a:rPr lang="en-US" altLang="zh-CN" sz="2000" b="0" dirty="0">
                <a:latin typeface="Arial" charset="0"/>
                <a:ea typeface="黑体" pitchFamily="49" charset="-122"/>
              </a:rPr>
              <a:t>192.4.153.17</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相与后得</a:t>
            </a:r>
            <a:r>
              <a:rPr lang="en-US" altLang="zh-CN" sz="2000" b="0" dirty="0">
                <a:latin typeface="Arial" charset="0"/>
                <a:ea typeface="黑体" pitchFamily="49" charset="-122"/>
              </a:rPr>
              <a:t>192.4.153.0</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255.255.255.192</a:t>
            </a:r>
            <a:r>
              <a:rPr lang="zh-CN" altLang="en-US" sz="2000" b="0" dirty="0">
                <a:latin typeface="Arial" charset="0"/>
                <a:ea typeface="黑体" pitchFamily="49" charset="-122"/>
              </a:rPr>
              <a:t>相与后得</a:t>
            </a:r>
            <a:r>
              <a:rPr lang="en-US" altLang="zh-CN" sz="2000" b="0" dirty="0">
                <a:latin typeface="Arial" charset="0"/>
                <a:ea typeface="黑体" pitchFamily="49" charset="-122"/>
              </a:rPr>
              <a:t>192.4.153.0</a:t>
            </a:r>
            <a:r>
              <a:rPr lang="zh-CN" altLang="en-US" sz="2000" b="0" dirty="0">
                <a:latin typeface="Arial" charset="0"/>
                <a:ea typeface="黑体" pitchFamily="49" charset="-122"/>
              </a:rPr>
              <a:t>，经查路由表知，该分组经</a:t>
            </a:r>
            <a:r>
              <a:rPr lang="en-US" altLang="zh-CN" sz="2000" b="0" dirty="0">
                <a:latin typeface="Arial" charset="0"/>
                <a:ea typeface="黑体" pitchFamily="49" charset="-122"/>
              </a:rPr>
              <a:t>R3</a:t>
            </a:r>
            <a:r>
              <a:rPr lang="zh-CN" altLang="en-US" sz="2000" b="0" dirty="0">
                <a:latin typeface="Arial" charset="0"/>
                <a:ea typeface="黑体" pitchFamily="49" charset="-122"/>
              </a:rPr>
              <a:t>转发。</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5</a:t>
            </a:r>
            <a:r>
              <a:rPr lang="zh-CN" altLang="en-US" sz="2000" b="0" dirty="0">
                <a:latin typeface="Arial" charset="0"/>
                <a:ea typeface="黑体" pitchFamily="49" charset="-122"/>
              </a:rPr>
              <a:t>）分组的目的</a:t>
            </a:r>
            <a:r>
              <a:rPr lang="en-US" altLang="zh-CN" sz="2000" b="0" dirty="0">
                <a:latin typeface="Arial" charset="0"/>
                <a:ea typeface="黑体" pitchFamily="49" charset="-122"/>
              </a:rPr>
              <a:t>IP</a:t>
            </a:r>
            <a:r>
              <a:rPr lang="zh-CN" altLang="en-US" sz="2000" b="0" dirty="0">
                <a:latin typeface="Arial" charset="0"/>
                <a:ea typeface="黑体" pitchFamily="49" charset="-122"/>
              </a:rPr>
              <a:t>地址为：</a:t>
            </a:r>
            <a:r>
              <a:rPr lang="en-US" altLang="zh-CN" sz="2000" b="0" dirty="0">
                <a:latin typeface="Arial" charset="0"/>
                <a:ea typeface="黑体" pitchFamily="49" charset="-122"/>
              </a:rPr>
              <a:t>192.4.153.90</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255.255.255.128</a:t>
            </a:r>
            <a:r>
              <a:rPr lang="zh-CN" altLang="en-US" sz="2000" b="0" dirty="0">
                <a:latin typeface="Arial" charset="0"/>
                <a:ea typeface="黑体" pitchFamily="49" charset="-122"/>
              </a:rPr>
              <a:t>相与后得</a:t>
            </a:r>
            <a:r>
              <a:rPr lang="en-US" altLang="zh-CN" sz="2000" b="0" dirty="0">
                <a:latin typeface="Arial" charset="0"/>
                <a:ea typeface="黑体" pitchFamily="49" charset="-122"/>
              </a:rPr>
              <a:t>192.4.153.0</a:t>
            </a:r>
            <a:r>
              <a:rPr lang="zh-CN" altLang="en-US" sz="2000" b="0" dirty="0">
                <a:latin typeface="Arial" charset="0"/>
                <a:ea typeface="黑体" pitchFamily="49" charset="-122"/>
              </a:rPr>
              <a:t>。与子网掩码</a:t>
            </a:r>
            <a:r>
              <a:rPr lang="en-US" altLang="zh-CN" sz="2000" b="0" dirty="0">
                <a:latin typeface="Arial" charset="0"/>
                <a:ea typeface="黑体" pitchFamily="49" charset="-122"/>
              </a:rPr>
              <a:t>255.255.255.192</a:t>
            </a:r>
            <a:r>
              <a:rPr lang="zh-CN" altLang="en-US" sz="2000" b="0" dirty="0">
                <a:latin typeface="Arial" charset="0"/>
                <a:ea typeface="黑体" pitchFamily="49" charset="-122"/>
              </a:rPr>
              <a:t>相与后得</a:t>
            </a:r>
            <a:r>
              <a:rPr lang="en-US" altLang="zh-CN" sz="2000" b="0" dirty="0">
                <a:latin typeface="Arial" charset="0"/>
                <a:ea typeface="黑体" pitchFamily="49" charset="-122"/>
              </a:rPr>
              <a:t>192.4.153.64</a:t>
            </a:r>
            <a:r>
              <a:rPr lang="zh-CN" altLang="en-US" sz="2000" b="0" dirty="0">
                <a:latin typeface="Arial" charset="0"/>
                <a:ea typeface="黑体" pitchFamily="49" charset="-122"/>
              </a:rPr>
              <a:t>，经查路由表知，该分组转发选择默认路由，经</a:t>
            </a:r>
            <a:r>
              <a:rPr lang="en-US" altLang="zh-CN" sz="2000" b="0" dirty="0">
                <a:latin typeface="Arial" charset="0"/>
                <a:ea typeface="黑体" pitchFamily="49" charset="-122"/>
              </a:rPr>
              <a:t>R4</a:t>
            </a:r>
            <a:r>
              <a:rPr lang="zh-CN" altLang="en-US" sz="2000" b="0" dirty="0">
                <a:latin typeface="Arial" charset="0"/>
                <a:ea typeface="黑体" pitchFamily="49" charset="-122"/>
              </a:rPr>
              <a:t>转发。</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idx="4294967295"/>
          </p:nvPr>
        </p:nvSpPr>
        <p:spPr/>
        <p:txBody>
          <a:bodyPr/>
          <a:lstStyle/>
          <a:p>
            <a:pPr algn="ctr"/>
            <a:r>
              <a:rPr lang="en-US" altLang="zh-CN">
                <a:latin typeface="Arial" charset="0"/>
                <a:ea typeface="黑体" pitchFamily="49" charset="-122"/>
              </a:rPr>
              <a:t>4-21</a:t>
            </a:r>
          </a:p>
        </p:txBody>
      </p:sp>
      <p:sp>
        <p:nvSpPr>
          <p:cNvPr id="307203" name="Rectangle 3"/>
          <p:cNvSpPr>
            <a:spLocks noGrp="1" noChangeArrowheads="1"/>
          </p:cNvSpPr>
          <p:nvPr>
            <p:ph type="body" idx="4294967295"/>
          </p:nvPr>
        </p:nvSpPr>
        <p:spPr>
          <a:xfrm>
            <a:off x="200025" y="1125538"/>
            <a:ext cx="9577388" cy="5732462"/>
          </a:xfrm>
        </p:spPr>
        <p:txBody>
          <a:bodyPr/>
          <a:lstStyle/>
          <a:p>
            <a:pPr>
              <a:lnSpc>
                <a:spcPct val="90000"/>
              </a:lnSpc>
            </a:pPr>
            <a:r>
              <a:rPr lang="en-US" altLang="zh-CN" sz="1400" dirty="0">
                <a:latin typeface="Arial" charset="0"/>
                <a:ea typeface="黑体" pitchFamily="49" charset="-122"/>
              </a:rPr>
              <a:t>21   </a:t>
            </a:r>
            <a:r>
              <a:rPr lang="zh-CN" altLang="en-US" sz="1400" dirty="0">
                <a:latin typeface="Arial" charset="0"/>
                <a:ea typeface="黑体" pitchFamily="49" charset="-122"/>
              </a:rPr>
              <a:t>某单位分配到一个</a:t>
            </a:r>
            <a:r>
              <a:rPr lang="en-US" altLang="zh-CN" sz="1400" dirty="0">
                <a:latin typeface="Arial" charset="0"/>
                <a:ea typeface="黑体" pitchFamily="49" charset="-122"/>
              </a:rPr>
              <a:t>B</a:t>
            </a:r>
            <a:r>
              <a:rPr lang="zh-CN" altLang="en-US" sz="1400" dirty="0">
                <a:latin typeface="Arial" charset="0"/>
                <a:ea typeface="黑体" pitchFamily="49" charset="-122"/>
              </a:rPr>
              <a:t>类</a:t>
            </a:r>
            <a:r>
              <a:rPr lang="en-US" altLang="zh-CN" sz="1400" dirty="0">
                <a:latin typeface="Arial" charset="0"/>
                <a:ea typeface="黑体" pitchFamily="49" charset="-122"/>
              </a:rPr>
              <a:t>IP</a:t>
            </a:r>
            <a:r>
              <a:rPr lang="zh-CN" altLang="en-US" sz="1400" dirty="0">
                <a:latin typeface="Arial" charset="0"/>
                <a:ea typeface="黑体" pitchFamily="49" charset="-122"/>
              </a:rPr>
              <a:t>地址，其</a:t>
            </a:r>
            <a:r>
              <a:rPr lang="en-US" altLang="zh-CN" sz="1400" dirty="0">
                <a:latin typeface="Arial" charset="0"/>
                <a:ea typeface="黑体" pitchFamily="49" charset="-122"/>
              </a:rPr>
              <a:t>net-id</a:t>
            </a:r>
            <a:r>
              <a:rPr lang="zh-CN" altLang="en-US" sz="1400" dirty="0">
                <a:latin typeface="Arial" charset="0"/>
                <a:ea typeface="黑体" pitchFamily="49" charset="-122"/>
              </a:rPr>
              <a:t>为</a:t>
            </a:r>
            <a:r>
              <a:rPr lang="en-US" altLang="zh-CN" sz="1400" dirty="0">
                <a:latin typeface="Arial" charset="0"/>
                <a:ea typeface="黑体" pitchFamily="49" charset="-122"/>
              </a:rPr>
              <a:t>129.250.0.0.</a:t>
            </a:r>
            <a:r>
              <a:rPr lang="zh-CN" altLang="en-US" sz="1400" dirty="0">
                <a:latin typeface="Arial" charset="0"/>
                <a:ea typeface="黑体" pitchFamily="49" charset="-122"/>
              </a:rPr>
              <a:t>该单位有</a:t>
            </a:r>
            <a:r>
              <a:rPr lang="en-US" altLang="zh-CN" sz="1400" dirty="0">
                <a:latin typeface="Arial" charset="0"/>
                <a:ea typeface="黑体" pitchFamily="49" charset="-122"/>
              </a:rPr>
              <a:t>4000</a:t>
            </a:r>
            <a:r>
              <a:rPr lang="zh-CN" altLang="en-US" sz="1400" dirty="0">
                <a:latin typeface="Arial" charset="0"/>
                <a:ea typeface="黑体" pitchFamily="49" charset="-122"/>
              </a:rPr>
              <a:t>台机器，分布在</a:t>
            </a:r>
            <a:r>
              <a:rPr lang="en-US" altLang="zh-CN" sz="1400" dirty="0">
                <a:latin typeface="Arial" charset="0"/>
                <a:ea typeface="黑体" pitchFamily="49" charset="-122"/>
              </a:rPr>
              <a:t>16</a:t>
            </a:r>
            <a:r>
              <a:rPr lang="zh-CN" altLang="en-US" sz="1400" dirty="0">
                <a:latin typeface="Arial" charset="0"/>
                <a:ea typeface="黑体" pitchFamily="49" charset="-122"/>
              </a:rPr>
              <a:t>个不同的地点。如选用子网掩码为</a:t>
            </a:r>
            <a:r>
              <a:rPr lang="en-US" altLang="zh-CN" sz="1400" dirty="0">
                <a:latin typeface="Arial" charset="0"/>
                <a:ea typeface="黑体" pitchFamily="49" charset="-122"/>
              </a:rPr>
              <a:t>255.255.255.0</a:t>
            </a:r>
            <a:r>
              <a:rPr lang="zh-CN" altLang="en-US" sz="1400" dirty="0">
                <a:latin typeface="Arial" charset="0"/>
                <a:ea typeface="黑体" pitchFamily="49" charset="-122"/>
              </a:rPr>
              <a:t>，试给每一个地点分配一个子网掩码号，并算出每个地点主机号码的最小值和最大值</a:t>
            </a:r>
          </a:p>
          <a:p>
            <a:pPr>
              <a:lnSpc>
                <a:spcPct val="90000"/>
              </a:lnSpc>
              <a:buFont typeface="Wingdings" pitchFamily="2" charset="2"/>
              <a:buNone/>
            </a:pPr>
            <a:r>
              <a:rPr lang="zh-CN" altLang="en-US" sz="1400" dirty="0">
                <a:latin typeface="Arial" charset="0"/>
                <a:ea typeface="黑体" pitchFamily="49" charset="-122"/>
              </a:rPr>
              <a:t>答：   </a:t>
            </a:r>
            <a:r>
              <a:rPr lang="en-US" altLang="zh-CN" sz="1400" dirty="0">
                <a:latin typeface="Arial" charset="0"/>
                <a:ea typeface="黑体" pitchFamily="49" charset="-122"/>
              </a:rPr>
              <a:t>4000/16=250</a:t>
            </a:r>
            <a:r>
              <a:rPr lang="zh-CN" altLang="en-US" sz="1400" dirty="0">
                <a:latin typeface="Arial" charset="0"/>
                <a:ea typeface="黑体" pitchFamily="49" charset="-122"/>
              </a:rPr>
              <a:t>，平均每个地点</a:t>
            </a:r>
            <a:r>
              <a:rPr lang="en-US" altLang="zh-CN" sz="1400" dirty="0">
                <a:latin typeface="Arial" charset="0"/>
                <a:ea typeface="黑体" pitchFamily="49" charset="-122"/>
              </a:rPr>
              <a:t>250</a:t>
            </a:r>
            <a:r>
              <a:rPr lang="zh-CN" altLang="en-US" sz="1400" dirty="0">
                <a:latin typeface="Arial" charset="0"/>
                <a:ea typeface="黑体" pitchFamily="49" charset="-122"/>
              </a:rPr>
              <a:t>台机器。如选</a:t>
            </a:r>
            <a:r>
              <a:rPr lang="en-US" altLang="zh-CN" sz="1400" dirty="0">
                <a:latin typeface="Arial" charset="0"/>
                <a:ea typeface="黑体" pitchFamily="49" charset="-122"/>
              </a:rPr>
              <a:t>255.255.255.0</a:t>
            </a:r>
            <a:r>
              <a:rPr lang="zh-CN" altLang="en-US" sz="1400" dirty="0">
                <a:latin typeface="Arial" charset="0"/>
                <a:ea typeface="黑体" pitchFamily="49" charset="-122"/>
              </a:rPr>
              <a:t>为掩码，则每个网络所连主机数</a:t>
            </a:r>
            <a:r>
              <a:rPr lang="en-US" altLang="zh-CN" sz="1400" dirty="0">
                <a:latin typeface="Arial" charset="0"/>
                <a:ea typeface="黑体" pitchFamily="49" charset="-122"/>
              </a:rPr>
              <a:t>=2</a:t>
            </a:r>
            <a:r>
              <a:rPr lang="en-US" altLang="zh-CN" sz="1400" baseline="30000" dirty="0">
                <a:latin typeface="Arial" charset="0"/>
                <a:ea typeface="黑体" pitchFamily="49" charset="-122"/>
              </a:rPr>
              <a:t>8</a:t>
            </a:r>
            <a:r>
              <a:rPr lang="en-US" altLang="zh-CN" sz="1400" dirty="0">
                <a:latin typeface="Arial" charset="0"/>
                <a:ea typeface="黑体" pitchFamily="49" charset="-122"/>
              </a:rPr>
              <a:t>-2=254&gt;250</a:t>
            </a:r>
            <a:r>
              <a:rPr lang="zh-CN" altLang="en-US" sz="1400" dirty="0">
                <a:latin typeface="Arial" charset="0"/>
                <a:ea typeface="黑体" pitchFamily="49" charset="-122"/>
              </a:rPr>
              <a:t>，共有子网数</a:t>
            </a:r>
            <a:r>
              <a:rPr lang="en-US" altLang="zh-CN" sz="1400" dirty="0">
                <a:latin typeface="Arial" charset="0"/>
                <a:ea typeface="黑体" pitchFamily="49" charset="-122"/>
              </a:rPr>
              <a:t>=2^8-2=254&gt;16</a:t>
            </a:r>
            <a:r>
              <a:rPr lang="zh-CN" altLang="en-US" sz="1400" dirty="0">
                <a:latin typeface="Arial" charset="0"/>
                <a:ea typeface="黑体" pitchFamily="49" charset="-122"/>
              </a:rPr>
              <a:t>，能满足实际需求。</a:t>
            </a:r>
          </a:p>
          <a:p>
            <a:pPr>
              <a:lnSpc>
                <a:spcPct val="90000"/>
              </a:lnSpc>
            </a:pPr>
            <a:r>
              <a:rPr lang="zh-CN" altLang="en-US" sz="1400" dirty="0">
                <a:latin typeface="Arial" charset="0"/>
                <a:ea typeface="黑体" pitchFamily="49" charset="-122"/>
              </a:rPr>
              <a:t>可给每个地点分配如下子网号码</a:t>
            </a:r>
          </a:p>
          <a:p>
            <a:pPr>
              <a:lnSpc>
                <a:spcPct val="90000"/>
              </a:lnSpc>
            </a:pPr>
            <a:r>
              <a:rPr lang="zh-CN" altLang="en-US" sz="1400" dirty="0">
                <a:latin typeface="Arial" charset="0"/>
                <a:ea typeface="黑体" pitchFamily="49" charset="-122"/>
              </a:rPr>
              <a:t>地点： 子网号（</a:t>
            </a:r>
            <a:r>
              <a:rPr lang="en-US" altLang="zh-CN" sz="1400" dirty="0">
                <a:latin typeface="Arial" charset="0"/>
                <a:ea typeface="黑体" pitchFamily="49" charset="-122"/>
              </a:rPr>
              <a:t>subnet-id</a:t>
            </a:r>
            <a:r>
              <a:rPr lang="zh-CN" altLang="en-US" sz="1400" dirty="0">
                <a:latin typeface="Arial" charset="0"/>
                <a:ea typeface="黑体" pitchFamily="49" charset="-122"/>
              </a:rPr>
              <a:t>） 子网网络号   主机</a:t>
            </a:r>
            <a:r>
              <a:rPr lang="en-US" altLang="zh-CN" sz="1400" dirty="0">
                <a:latin typeface="Arial" charset="0"/>
                <a:ea typeface="黑体" pitchFamily="49" charset="-122"/>
              </a:rPr>
              <a:t>IP</a:t>
            </a:r>
            <a:r>
              <a:rPr lang="zh-CN" altLang="en-US" sz="1400" dirty="0">
                <a:latin typeface="Arial" charset="0"/>
                <a:ea typeface="黑体" pitchFamily="49" charset="-122"/>
              </a:rPr>
              <a:t>的最小值和最大值</a:t>
            </a:r>
          </a:p>
          <a:p>
            <a:pPr>
              <a:lnSpc>
                <a:spcPct val="90000"/>
              </a:lnSpc>
            </a:pPr>
            <a:r>
              <a:rPr lang="en-US" altLang="zh-CN" sz="1400" dirty="0">
                <a:latin typeface="Arial" charset="0"/>
                <a:ea typeface="黑体" pitchFamily="49" charset="-122"/>
              </a:rPr>
              <a:t>1</a:t>
            </a:r>
            <a:r>
              <a:rPr lang="zh-CN" altLang="en-US" sz="1400" dirty="0">
                <a:latin typeface="Arial" charset="0"/>
                <a:ea typeface="黑体" pitchFamily="49" charset="-122"/>
              </a:rPr>
              <a:t>：    </a:t>
            </a:r>
            <a:r>
              <a:rPr lang="en-US" altLang="zh-CN" sz="1400" dirty="0">
                <a:latin typeface="Arial" charset="0"/>
                <a:ea typeface="黑体" pitchFamily="49" charset="-122"/>
              </a:rPr>
              <a:t>00000001           129.250.1.0    129.250.1.1---129.250.1.254   </a:t>
            </a:r>
          </a:p>
          <a:p>
            <a:pPr>
              <a:lnSpc>
                <a:spcPct val="90000"/>
              </a:lnSpc>
            </a:pPr>
            <a:r>
              <a:rPr lang="en-US" altLang="zh-CN" sz="1400" dirty="0">
                <a:latin typeface="Arial" charset="0"/>
                <a:ea typeface="黑体" pitchFamily="49" charset="-122"/>
              </a:rPr>
              <a:t>2</a:t>
            </a:r>
            <a:r>
              <a:rPr lang="zh-CN" altLang="en-US" sz="1400" dirty="0">
                <a:latin typeface="Arial" charset="0"/>
                <a:ea typeface="黑体" pitchFamily="49" charset="-122"/>
              </a:rPr>
              <a:t>：    </a:t>
            </a:r>
            <a:r>
              <a:rPr lang="en-US" altLang="zh-CN" sz="1400" dirty="0">
                <a:latin typeface="Arial" charset="0"/>
                <a:ea typeface="黑体" pitchFamily="49" charset="-122"/>
              </a:rPr>
              <a:t>00000010           129.250.2.0    129.250.2.1---129.250.2.254</a:t>
            </a:r>
          </a:p>
          <a:p>
            <a:pPr>
              <a:lnSpc>
                <a:spcPct val="90000"/>
              </a:lnSpc>
            </a:pPr>
            <a:r>
              <a:rPr lang="en-US" altLang="zh-CN" sz="1400" dirty="0">
                <a:latin typeface="Arial" charset="0"/>
                <a:ea typeface="黑体" pitchFamily="49" charset="-122"/>
              </a:rPr>
              <a:t>3</a:t>
            </a:r>
            <a:r>
              <a:rPr lang="zh-CN" altLang="en-US" sz="1400" dirty="0">
                <a:latin typeface="Arial" charset="0"/>
                <a:ea typeface="黑体" pitchFamily="49" charset="-122"/>
              </a:rPr>
              <a:t>：    </a:t>
            </a:r>
            <a:r>
              <a:rPr lang="en-US" altLang="zh-CN" sz="1400" dirty="0">
                <a:latin typeface="Arial" charset="0"/>
                <a:ea typeface="黑体" pitchFamily="49" charset="-122"/>
              </a:rPr>
              <a:t>00000011           129.250.3.0    129.250.3.1---129.250.3.254</a:t>
            </a:r>
          </a:p>
          <a:p>
            <a:pPr>
              <a:lnSpc>
                <a:spcPct val="90000"/>
              </a:lnSpc>
            </a:pPr>
            <a:r>
              <a:rPr lang="en-US" altLang="zh-CN" sz="1400" dirty="0">
                <a:latin typeface="Arial" charset="0"/>
                <a:ea typeface="黑体" pitchFamily="49" charset="-122"/>
              </a:rPr>
              <a:t>4</a:t>
            </a:r>
            <a:r>
              <a:rPr lang="zh-CN" altLang="en-US" sz="1400" dirty="0">
                <a:latin typeface="Arial" charset="0"/>
                <a:ea typeface="黑体" pitchFamily="49" charset="-122"/>
              </a:rPr>
              <a:t>：    </a:t>
            </a:r>
            <a:r>
              <a:rPr lang="en-US" altLang="zh-CN" sz="1400" dirty="0">
                <a:latin typeface="Arial" charset="0"/>
                <a:ea typeface="黑体" pitchFamily="49" charset="-122"/>
              </a:rPr>
              <a:t>00000100           129.250.4.0    129.250.4.1---129.250.4.254</a:t>
            </a:r>
          </a:p>
          <a:p>
            <a:pPr>
              <a:lnSpc>
                <a:spcPct val="90000"/>
              </a:lnSpc>
            </a:pPr>
            <a:r>
              <a:rPr lang="en-US" altLang="zh-CN" sz="1400" dirty="0">
                <a:latin typeface="Arial" charset="0"/>
                <a:ea typeface="黑体" pitchFamily="49" charset="-122"/>
              </a:rPr>
              <a:t>5</a:t>
            </a:r>
            <a:r>
              <a:rPr lang="zh-CN" altLang="en-US" sz="1400" dirty="0">
                <a:latin typeface="Arial" charset="0"/>
                <a:ea typeface="黑体" pitchFamily="49" charset="-122"/>
              </a:rPr>
              <a:t>：    </a:t>
            </a:r>
            <a:r>
              <a:rPr lang="en-US" altLang="zh-CN" sz="1400" dirty="0">
                <a:latin typeface="Arial" charset="0"/>
                <a:ea typeface="黑体" pitchFamily="49" charset="-122"/>
              </a:rPr>
              <a:t>00000101           129.250.5.0    129.250.5.1---129.250.5.254</a:t>
            </a:r>
          </a:p>
          <a:p>
            <a:pPr>
              <a:lnSpc>
                <a:spcPct val="90000"/>
              </a:lnSpc>
            </a:pPr>
            <a:r>
              <a:rPr lang="en-US" altLang="zh-CN" sz="1400" dirty="0">
                <a:latin typeface="Arial" charset="0"/>
                <a:ea typeface="黑体" pitchFamily="49" charset="-122"/>
              </a:rPr>
              <a:t>6</a:t>
            </a:r>
            <a:r>
              <a:rPr lang="zh-CN" altLang="en-US" sz="1400" dirty="0">
                <a:latin typeface="Arial" charset="0"/>
                <a:ea typeface="黑体" pitchFamily="49" charset="-122"/>
              </a:rPr>
              <a:t>：    </a:t>
            </a:r>
            <a:r>
              <a:rPr lang="en-US" altLang="zh-CN" sz="1400" dirty="0">
                <a:latin typeface="Arial" charset="0"/>
                <a:ea typeface="黑体" pitchFamily="49" charset="-122"/>
              </a:rPr>
              <a:t>00000110           129.250.6.0    129.250.6.1---129.250.6.254</a:t>
            </a:r>
          </a:p>
          <a:p>
            <a:pPr>
              <a:lnSpc>
                <a:spcPct val="90000"/>
              </a:lnSpc>
            </a:pPr>
            <a:r>
              <a:rPr lang="en-US" altLang="zh-CN" sz="1400" dirty="0">
                <a:latin typeface="Arial" charset="0"/>
                <a:ea typeface="黑体" pitchFamily="49" charset="-122"/>
              </a:rPr>
              <a:t>7</a:t>
            </a:r>
            <a:r>
              <a:rPr lang="zh-CN" altLang="en-US" sz="1400" dirty="0">
                <a:latin typeface="Arial" charset="0"/>
                <a:ea typeface="黑体" pitchFamily="49" charset="-122"/>
              </a:rPr>
              <a:t>：    </a:t>
            </a:r>
            <a:r>
              <a:rPr lang="en-US" altLang="zh-CN" sz="1400" dirty="0">
                <a:latin typeface="Arial" charset="0"/>
                <a:ea typeface="黑体" pitchFamily="49" charset="-122"/>
              </a:rPr>
              <a:t>00000111           129.250.7.0    129.250.7.1---129.250.7.254</a:t>
            </a:r>
          </a:p>
          <a:p>
            <a:pPr>
              <a:lnSpc>
                <a:spcPct val="90000"/>
              </a:lnSpc>
            </a:pPr>
            <a:r>
              <a:rPr lang="en-US" altLang="zh-CN" sz="1400" dirty="0">
                <a:latin typeface="Arial" charset="0"/>
                <a:ea typeface="黑体" pitchFamily="49" charset="-122"/>
              </a:rPr>
              <a:t>8</a:t>
            </a:r>
            <a:r>
              <a:rPr lang="zh-CN" altLang="en-US" sz="1400" dirty="0">
                <a:latin typeface="Arial" charset="0"/>
                <a:ea typeface="黑体" pitchFamily="49" charset="-122"/>
              </a:rPr>
              <a:t>：    </a:t>
            </a:r>
            <a:r>
              <a:rPr lang="en-US" altLang="zh-CN" sz="1400" dirty="0">
                <a:latin typeface="Arial" charset="0"/>
                <a:ea typeface="黑体" pitchFamily="49" charset="-122"/>
              </a:rPr>
              <a:t>00001000           129.250.8.0    129.250.8.1---129.250.8.254</a:t>
            </a:r>
          </a:p>
          <a:p>
            <a:pPr>
              <a:lnSpc>
                <a:spcPct val="90000"/>
              </a:lnSpc>
            </a:pPr>
            <a:r>
              <a:rPr lang="en-US" altLang="zh-CN" sz="1400" dirty="0">
                <a:latin typeface="Arial" charset="0"/>
                <a:ea typeface="黑体" pitchFamily="49" charset="-122"/>
              </a:rPr>
              <a:t>9</a:t>
            </a:r>
            <a:r>
              <a:rPr lang="zh-CN" altLang="en-US" sz="1400" dirty="0">
                <a:latin typeface="Arial" charset="0"/>
                <a:ea typeface="黑体" pitchFamily="49" charset="-122"/>
              </a:rPr>
              <a:t>：    </a:t>
            </a:r>
            <a:r>
              <a:rPr lang="en-US" altLang="zh-CN" sz="1400" dirty="0">
                <a:latin typeface="Arial" charset="0"/>
                <a:ea typeface="黑体" pitchFamily="49" charset="-122"/>
              </a:rPr>
              <a:t>00001001           129.250.9.0    129.250.9.1---129.250.9.254</a:t>
            </a:r>
          </a:p>
          <a:p>
            <a:pPr>
              <a:lnSpc>
                <a:spcPct val="90000"/>
              </a:lnSpc>
            </a:pPr>
            <a:r>
              <a:rPr lang="en-US" altLang="zh-CN" sz="1400" dirty="0">
                <a:latin typeface="Arial" charset="0"/>
                <a:ea typeface="黑体" pitchFamily="49" charset="-122"/>
              </a:rPr>
              <a:t>10</a:t>
            </a:r>
            <a:r>
              <a:rPr lang="zh-CN" altLang="en-US" sz="1400" dirty="0">
                <a:latin typeface="Arial" charset="0"/>
                <a:ea typeface="黑体" pitchFamily="49" charset="-122"/>
              </a:rPr>
              <a:t>：  </a:t>
            </a:r>
            <a:r>
              <a:rPr lang="en-US" altLang="zh-CN" sz="1400" dirty="0">
                <a:latin typeface="Arial" charset="0"/>
                <a:ea typeface="黑体" pitchFamily="49" charset="-122"/>
              </a:rPr>
              <a:t>00001010           129.250.10.0   129.250.10.1---129.250.10.254</a:t>
            </a:r>
          </a:p>
          <a:p>
            <a:pPr>
              <a:lnSpc>
                <a:spcPct val="90000"/>
              </a:lnSpc>
            </a:pPr>
            <a:r>
              <a:rPr lang="en-US" altLang="zh-CN" sz="1400" dirty="0">
                <a:latin typeface="Arial" charset="0"/>
                <a:ea typeface="黑体" pitchFamily="49" charset="-122"/>
              </a:rPr>
              <a:t>11</a:t>
            </a:r>
            <a:r>
              <a:rPr lang="zh-CN" altLang="en-US" sz="1400" dirty="0">
                <a:latin typeface="Arial" charset="0"/>
                <a:ea typeface="黑体" pitchFamily="49" charset="-122"/>
              </a:rPr>
              <a:t>：  </a:t>
            </a:r>
            <a:r>
              <a:rPr lang="en-US" altLang="zh-CN" sz="1400" dirty="0">
                <a:latin typeface="Arial" charset="0"/>
                <a:ea typeface="黑体" pitchFamily="49" charset="-122"/>
              </a:rPr>
              <a:t>00001011           129.250.11.0   129.250.11.1---129.250.11.254</a:t>
            </a:r>
          </a:p>
          <a:p>
            <a:pPr>
              <a:lnSpc>
                <a:spcPct val="90000"/>
              </a:lnSpc>
            </a:pPr>
            <a:r>
              <a:rPr lang="en-US" altLang="zh-CN" sz="1400" dirty="0">
                <a:latin typeface="Arial" charset="0"/>
                <a:ea typeface="黑体" pitchFamily="49" charset="-122"/>
              </a:rPr>
              <a:t>12</a:t>
            </a:r>
            <a:r>
              <a:rPr lang="zh-CN" altLang="en-US" sz="1400" dirty="0">
                <a:latin typeface="Arial" charset="0"/>
                <a:ea typeface="黑体" pitchFamily="49" charset="-122"/>
              </a:rPr>
              <a:t>：  </a:t>
            </a:r>
            <a:r>
              <a:rPr lang="en-US" altLang="zh-CN" sz="1400" dirty="0">
                <a:latin typeface="Arial" charset="0"/>
                <a:ea typeface="黑体" pitchFamily="49" charset="-122"/>
              </a:rPr>
              <a:t>00001100           129.250.12.0   129.250.12.1---129.250.12.254</a:t>
            </a:r>
          </a:p>
          <a:p>
            <a:pPr>
              <a:lnSpc>
                <a:spcPct val="90000"/>
              </a:lnSpc>
            </a:pPr>
            <a:r>
              <a:rPr lang="en-US" altLang="zh-CN" sz="1400" dirty="0">
                <a:latin typeface="Arial" charset="0"/>
                <a:ea typeface="黑体" pitchFamily="49" charset="-122"/>
              </a:rPr>
              <a:t>13</a:t>
            </a:r>
            <a:r>
              <a:rPr lang="zh-CN" altLang="en-US" sz="1400" dirty="0">
                <a:latin typeface="Arial" charset="0"/>
                <a:ea typeface="黑体" pitchFamily="49" charset="-122"/>
              </a:rPr>
              <a:t>：  </a:t>
            </a:r>
            <a:r>
              <a:rPr lang="en-US" altLang="zh-CN" sz="1400" dirty="0">
                <a:latin typeface="Arial" charset="0"/>
                <a:ea typeface="黑体" pitchFamily="49" charset="-122"/>
              </a:rPr>
              <a:t>00001101           129.250.13.0   129.250.13.1---129.250.13.254</a:t>
            </a:r>
          </a:p>
          <a:p>
            <a:pPr>
              <a:lnSpc>
                <a:spcPct val="90000"/>
              </a:lnSpc>
            </a:pPr>
            <a:r>
              <a:rPr lang="en-US" altLang="zh-CN" sz="1400" dirty="0">
                <a:latin typeface="Arial" charset="0"/>
                <a:ea typeface="黑体" pitchFamily="49" charset="-122"/>
              </a:rPr>
              <a:t>14</a:t>
            </a:r>
            <a:r>
              <a:rPr lang="zh-CN" altLang="en-US" sz="1400" dirty="0">
                <a:latin typeface="Arial" charset="0"/>
                <a:ea typeface="黑体" pitchFamily="49" charset="-122"/>
              </a:rPr>
              <a:t>：  </a:t>
            </a:r>
            <a:r>
              <a:rPr lang="en-US" altLang="zh-CN" sz="1400" dirty="0">
                <a:latin typeface="Arial" charset="0"/>
                <a:ea typeface="黑体" pitchFamily="49" charset="-122"/>
              </a:rPr>
              <a:t>00001110           129.250.14.0   129.250.14.1---129.250.14.254</a:t>
            </a:r>
          </a:p>
          <a:p>
            <a:pPr>
              <a:lnSpc>
                <a:spcPct val="90000"/>
              </a:lnSpc>
            </a:pPr>
            <a:r>
              <a:rPr lang="en-US" altLang="zh-CN" sz="1400" dirty="0">
                <a:latin typeface="Arial" charset="0"/>
                <a:ea typeface="黑体" pitchFamily="49" charset="-122"/>
              </a:rPr>
              <a:t>15</a:t>
            </a:r>
            <a:r>
              <a:rPr lang="zh-CN" altLang="en-US" sz="1400" dirty="0">
                <a:latin typeface="Arial" charset="0"/>
                <a:ea typeface="黑体" pitchFamily="49" charset="-122"/>
              </a:rPr>
              <a:t>：  </a:t>
            </a:r>
            <a:r>
              <a:rPr lang="en-US" altLang="zh-CN" sz="1400" dirty="0">
                <a:latin typeface="Arial" charset="0"/>
                <a:ea typeface="黑体" pitchFamily="49" charset="-122"/>
              </a:rPr>
              <a:t>00001111           129.250.15.0   129.250.15.1---129.250.15.254</a:t>
            </a:r>
          </a:p>
          <a:p>
            <a:pPr>
              <a:lnSpc>
                <a:spcPct val="90000"/>
              </a:lnSpc>
            </a:pPr>
            <a:r>
              <a:rPr lang="en-US" altLang="zh-CN" sz="1400" dirty="0">
                <a:latin typeface="Arial" charset="0"/>
                <a:ea typeface="黑体" pitchFamily="49" charset="-122"/>
              </a:rPr>
              <a:t>16</a:t>
            </a:r>
            <a:r>
              <a:rPr lang="zh-CN" altLang="en-US" sz="1400" dirty="0">
                <a:latin typeface="Arial" charset="0"/>
                <a:ea typeface="黑体" pitchFamily="49" charset="-122"/>
              </a:rPr>
              <a:t>：  </a:t>
            </a:r>
            <a:r>
              <a:rPr lang="en-US" altLang="zh-CN" sz="1400" dirty="0">
                <a:latin typeface="Arial" charset="0"/>
                <a:ea typeface="黑体" pitchFamily="49" charset="-122"/>
              </a:rPr>
              <a:t>00010000           129.250.16.0   129.250.16.1---129.250.16.254</a:t>
            </a:r>
            <a:endParaRPr lang="zh-CN" altLang="en-US" sz="1400" dirty="0">
              <a:latin typeface="Arial" charset="0"/>
              <a:ea typeface="黑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p:txBody>
          <a:bodyPr/>
          <a:lstStyle/>
          <a:p>
            <a:pPr algn="ctr"/>
            <a:r>
              <a:rPr lang="en-US" altLang="zh-CN">
                <a:latin typeface="Arial" charset="0"/>
                <a:ea typeface="黑体" pitchFamily="49" charset="-122"/>
              </a:rPr>
              <a:t>4-26</a:t>
            </a:r>
          </a:p>
        </p:txBody>
      </p:sp>
      <p:sp>
        <p:nvSpPr>
          <p:cNvPr id="317443" name="Rectangle 3"/>
          <p:cNvSpPr>
            <a:spLocks noGrp="1" noChangeArrowheads="1"/>
          </p:cNvSpPr>
          <p:nvPr>
            <p:ph type="body" idx="4294967295"/>
          </p:nvPr>
        </p:nvSpPr>
        <p:spPr>
          <a:xfrm>
            <a:off x="495300" y="1196975"/>
            <a:ext cx="9066213" cy="5400675"/>
          </a:xfrm>
        </p:spPr>
        <p:txBody>
          <a:bodyPr/>
          <a:lstStyle/>
          <a:p>
            <a:pPr>
              <a:lnSpc>
                <a:spcPct val="90000"/>
              </a:lnSpc>
            </a:pPr>
            <a:r>
              <a:rPr lang="en-US" altLang="zh-CN" sz="2400" dirty="0">
                <a:latin typeface="Arial" charset="0"/>
                <a:ea typeface="黑体" pitchFamily="49" charset="-122"/>
              </a:rPr>
              <a:t>26.</a:t>
            </a:r>
            <a:r>
              <a:rPr lang="zh-CN" altLang="en-US" sz="2400" dirty="0">
                <a:latin typeface="Arial" charset="0"/>
                <a:ea typeface="黑体" pitchFamily="49" charset="-122"/>
              </a:rPr>
              <a:t>有如下的</a:t>
            </a:r>
            <a:r>
              <a:rPr lang="en-US" altLang="zh-CN" sz="2400" dirty="0">
                <a:latin typeface="Arial" charset="0"/>
                <a:ea typeface="黑体" pitchFamily="49" charset="-122"/>
              </a:rPr>
              <a:t>4</a:t>
            </a:r>
            <a:r>
              <a:rPr lang="zh-CN" altLang="en-US" sz="2400" dirty="0">
                <a:latin typeface="Arial" charset="0"/>
                <a:ea typeface="黑体" pitchFamily="49" charset="-122"/>
              </a:rPr>
              <a:t>个</a:t>
            </a:r>
            <a:r>
              <a:rPr lang="en-US" altLang="zh-CN" sz="2400" dirty="0">
                <a:latin typeface="Arial" charset="0"/>
                <a:ea typeface="黑体" pitchFamily="49" charset="-122"/>
              </a:rPr>
              <a:t>/24</a:t>
            </a:r>
            <a:r>
              <a:rPr lang="zh-CN" altLang="en-US" sz="2400" dirty="0">
                <a:latin typeface="Arial" charset="0"/>
                <a:ea typeface="黑体" pitchFamily="49" charset="-122"/>
              </a:rPr>
              <a:t>地址块，试进行最大可能性的聚合。</a:t>
            </a:r>
          </a:p>
          <a:p>
            <a:pPr>
              <a:lnSpc>
                <a:spcPct val="90000"/>
              </a:lnSpc>
            </a:pPr>
            <a:r>
              <a:rPr lang="en-US" altLang="zh-CN" sz="2400" dirty="0">
                <a:latin typeface="Arial" charset="0"/>
                <a:ea typeface="黑体" pitchFamily="49" charset="-122"/>
              </a:rPr>
              <a:t>212.56.132.0/24</a:t>
            </a:r>
          </a:p>
          <a:p>
            <a:pPr>
              <a:lnSpc>
                <a:spcPct val="90000"/>
              </a:lnSpc>
            </a:pPr>
            <a:r>
              <a:rPr lang="en-US" altLang="zh-CN" sz="2400" dirty="0">
                <a:latin typeface="Arial" charset="0"/>
                <a:ea typeface="黑体" pitchFamily="49" charset="-122"/>
              </a:rPr>
              <a:t>212.56.133.0/24</a:t>
            </a:r>
          </a:p>
          <a:p>
            <a:pPr>
              <a:lnSpc>
                <a:spcPct val="90000"/>
              </a:lnSpc>
            </a:pPr>
            <a:r>
              <a:rPr lang="en-US" altLang="zh-CN" sz="2400" dirty="0">
                <a:latin typeface="Arial" charset="0"/>
                <a:ea typeface="黑体" pitchFamily="49" charset="-122"/>
              </a:rPr>
              <a:t>212.56.134.0/24</a:t>
            </a:r>
          </a:p>
          <a:p>
            <a:pPr>
              <a:lnSpc>
                <a:spcPct val="90000"/>
              </a:lnSpc>
            </a:pPr>
            <a:r>
              <a:rPr lang="en-US" altLang="zh-CN" sz="2400" dirty="0">
                <a:latin typeface="Arial" charset="0"/>
                <a:ea typeface="黑体" pitchFamily="49" charset="-122"/>
              </a:rPr>
              <a:t>212.56.135.0/24</a:t>
            </a:r>
          </a:p>
          <a:p>
            <a:pPr>
              <a:lnSpc>
                <a:spcPct val="90000"/>
              </a:lnSpc>
              <a:buFont typeface="Wingdings" pitchFamily="2" charset="2"/>
              <a:buNone/>
            </a:pPr>
            <a:endParaRPr lang="zh-CN" altLang="en-US" sz="2400" dirty="0">
              <a:latin typeface="Arial" charset="0"/>
              <a:ea typeface="黑体" pitchFamily="49" charset="-122"/>
            </a:endParaRPr>
          </a:p>
          <a:p>
            <a:pPr>
              <a:lnSpc>
                <a:spcPct val="90000"/>
              </a:lnSpc>
              <a:buFont typeface="Wingdings" pitchFamily="2" charset="2"/>
              <a:buNone/>
            </a:pPr>
            <a:r>
              <a:rPr lang="zh-CN" altLang="en-US" sz="2400" dirty="0">
                <a:latin typeface="Arial" charset="0"/>
                <a:ea typeface="黑体" pitchFamily="49" charset="-122"/>
              </a:rPr>
              <a:t>答： </a:t>
            </a:r>
            <a:r>
              <a:rPr lang="en-US" altLang="zh-CN" sz="2400" dirty="0">
                <a:latin typeface="Arial" charset="0"/>
                <a:ea typeface="黑体" pitchFamily="49" charset="-122"/>
              </a:rPr>
              <a:t>212=</a:t>
            </a:r>
            <a:r>
              <a:rPr lang="zh-CN" altLang="en-US" sz="2400" dirty="0">
                <a:latin typeface="Arial" charset="0"/>
                <a:ea typeface="黑体" pitchFamily="49" charset="-122"/>
              </a:rPr>
              <a:t>（</a:t>
            </a:r>
            <a:r>
              <a:rPr lang="en-US" altLang="zh-CN" sz="2400" dirty="0">
                <a:latin typeface="Arial" charset="0"/>
                <a:ea typeface="黑体" pitchFamily="49" charset="-122"/>
              </a:rPr>
              <a:t>11010100)</a:t>
            </a:r>
            <a:r>
              <a:rPr lang="en-US" altLang="zh-CN" sz="2400" baseline="-25000" dirty="0">
                <a:latin typeface="Arial" charset="0"/>
                <a:ea typeface="黑体" pitchFamily="49" charset="-122"/>
              </a:rPr>
              <a:t>2</a:t>
            </a:r>
            <a:r>
              <a:rPr lang="zh-CN" altLang="en-US" sz="2400" dirty="0">
                <a:latin typeface="Arial" charset="0"/>
                <a:ea typeface="黑体" pitchFamily="49" charset="-122"/>
              </a:rPr>
              <a:t>，</a:t>
            </a:r>
            <a:r>
              <a:rPr lang="en-US" altLang="zh-CN" sz="2400" dirty="0">
                <a:latin typeface="Arial" charset="0"/>
                <a:ea typeface="黑体" pitchFamily="49" charset="-122"/>
              </a:rPr>
              <a:t>56=</a:t>
            </a:r>
            <a:r>
              <a:rPr lang="zh-CN" altLang="en-US" sz="2400" dirty="0">
                <a:latin typeface="Arial" charset="0"/>
                <a:ea typeface="黑体" pitchFamily="49" charset="-122"/>
              </a:rPr>
              <a:t>（</a:t>
            </a:r>
            <a:r>
              <a:rPr lang="en-US" altLang="zh-CN" sz="2400" dirty="0">
                <a:latin typeface="Arial" charset="0"/>
                <a:ea typeface="黑体" pitchFamily="49" charset="-122"/>
              </a:rPr>
              <a:t>00111000</a:t>
            </a:r>
            <a:r>
              <a:rPr lang="zh-CN" altLang="en-US" sz="2400" dirty="0">
                <a:latin typeface="Arial" charset="0"/>
                <a:ea typeface="黑体" pitchFamily="49" charset="-122"/>
              </a:rPr>
              <a:t>）</a:t>
            </a:r>
            <a:r>
              <a:rPr lang="en-US" altLang="zh-CN" sz="2400" baseline="-25000" dirty="0">
                <a:latin typeface="Arial" charset="0"/>
                <a:ea typeface="黑体" pitchFamily="49" charset="-122"/>
              </a:rPr>
              <a:t>2</a:t>
            </a:r>
          </a:p>
          <a:p>
            <a:pPr>
              <a:lnSpc>
                <a:spcPct val="90000"/>
              </a:lnSpc>
            </a:pPr>
            <a:r>
              <a:rPr lang="en-US" altLang="zh-CN" sz="2400" dirty="0">
                <a:latin typeface="Arial" charset="0"/>
                <a:ea typeface="黑体" pitchFamily="49" charset="-122"/>
              </a:rPr>
              <a:t>    132=</a:t>
            </a:r>
            <a:r>
              <a:rPr lang="zh-CN" altLang="en-US" sz="2400" dirty="0">
                <a:latin typeface="Arial" charset="0"/>
                <a:ea typeface="黑体" pitchFamily="49" charset="-122"/>
              </a:rPr>
              <a:t>（</a:t>
            </a:r>
            <a:r>
              <a:rPr lang="en-US" altLang="zh-CN" sz="2400" dirty="0">
                <a:latin typeface="Arial" charset="0"/>
                <a:ea typeface="黑体" pitchFamily="49" charset="-122"/>
              </a:rPr>
              <a:t>10000100)</a:t>
            </a:r>
            <a:r>
              <a:rPr lang="en-US" altLang="zh-CN" sz="2400" baseline="-25000" dirty="0">
                <a:latin typeface="Arial" charset="0"/>
                <a:ea typeface="黑体" pitchFamily="49" charset="-122"/>
              </a:rPr>
              <a:t>2</a:t>
            </a:r>
            <a:r>
              <a:rPr lang="zh-CN" altLang="en-US" sz="2400" dirty="0">
                <a:latin typeface="Arial" charset="0"/>
                <a:ea typeface="黑体" pitchFamily="49" charset="-122"/>
              </a:rPr>
              <a:t>，</a:t>
            </a:r>
          </a:p>
          <a:p>
            <a:pPr>
              <a:lnSpc>
                <a:spcPct val="90000"/>
              </a:lnSpc>
            </a:pPr>
            <a:r>
              <a:rPr lang="en-US" altLang="zh-CN" sz="2400" dirty="0">
                <a:latin typeface="Arial" charset="0"/>
                <a:ea typeface="黑体" pitchFamily="49" charset="-122"/>
              </a:rPr>
              <a:t>    133=</a:t>
            </a:r>
            <a:r>
              <a:rPr lang="zh-CN" altLang="en-US" sz="2400" dirty="0">
                <a:latin typeface="Arial" charset="0"/>
                <a:ea typeface="黑体" pitchFamily="49" charset="-122"/>
              </a:rPr>
              <a:t>（</a:t>
            </a:r>
            <a:r>
              <a:rPr lang="en-US" altLang="zh-CN" sz="2400" dirty="0">
                <a:latin typeface="Arial" charset="0"/>
                <a:ea typeface="黑体" pitchFamily="49" charset="-122"/>
              </a:rPr>
              <a:t>10000101)</a:t>
            </a:r>
            <a:r>
              <a:rPr lang="en-US" altLang="zh-CN" sz="2400" baseline="-25000" dirty="0">
                <a:latin typeface="Arial" charset="0"/>
                <a:ea typeface="黑体" pitchFamily="49" charset="-122"/>
              </a:rPr>
              <a:t>2</a:t>
            </a:r>
          </a:p>
          <a:p>
            <a:pPr>
              <a:lnSpc>
                <a:spcPct val="90000"/>
              </a:lnSpc>
            </a:pPr>
            <a:r>
              <a:rPr lang="en-US" altLang="zh-CN" sz="2400" dirty="0">
                <a:latin typeface="Arial" charset="0"/>
                <a:ea typeface="黑体" pitchFamily="49" charset="-122"/>
              </a:rPr>
              <a:t>    134=</a:t>
            </a:r>
            <a:r>
              <a:rPr lang="zh-CN" altLang="en-US" sz="2400" dirty="0">
                <a:latin typeface="Arial" charset="0"/>
                <a:ea typeface="黑体" pitchFamily="49" charset="-122"/>
              </a:rPr>
              <a:t>（</a:t>
            </a:r>
            <a:r>
              <a:rPr lang="en-US" altLang="zh-CN" sz="2400" dirty="0">
                <a:latin typeface="Arial" charset="0"/>
                <a:ea typeface="黑体" pitchFamily="49" charset="-122"/>
              </a:rPr>
              <a:t>10000110)</a:t>
            </a:r>
            <a:r>
              <a:rPr lang="en-US" altLang="zh-CN" sz="2400" baseline="-25000" dirty="0">
                <a:latin typeface="Arial" charset="0"/>
                <a:ea typeface="黑体" pitchFamily="49" charset="-122"/>
              </a:rPr>
              <a:t>2</a:t>
            </a:r>
            <a:r>
              <a:rPr lang="zh-CN" altLang="en-US" sz="2400" dirty="0">
                <a:latin typeface="Arial" charset="0"/>
                <a:ea typeface="黑体" pitchFamily="49" charset="-122"/>
              </a:rPr>
              <a:t>，</a:t>
            </a:r>
          </a:p>
          <a:p>
            <a:pPr>
              <a:lnSpc>
                <a:spcPct val="90000"/>
              </a:lnSpc>
            </a:pPr>
            <a:r>
              <a:rPr lang="en-US" altLang="zh-CN" sz="2400" dirty="0">
                <a:latin typeface="Arial" charset="0"/>
                <a:ea typeface="黑体" pitchFamily="49" charset="-122"/>
              </a:rPr>
              <a:t>    135=</a:t>
            </a:r>
            <a:r>
              <a:rPr lang="zh-CN" altLang="en-US" sz="2400" dirty="0">
                <a:latin typeface="Arial" charset="0"/>
                <a:ea typeface="黑体" pitchFamily="49" charset="-122"/>
              </a:rPr>
              <a:t>（</a:t>
            </a:r>
            <a:r>
              <a:rPr lang="en-US" altLang="zh-CN" sz="2400" dirty="0">
                <a:latin typeface="Arial" charset="0"/>
                <a:ea typeface="黑体" pitchFamily="49" charset="-122"/>
              </a:rPr>
              <a:t>10000111)</a:t>
            </a:r>
            <a:r>
              <a:rPr lang="en-US" altLang="zh-CN" sz="2400" baseline="-25000" dirty="0">
                <a:latin typeface="Arial" charset="0"/>
                <a:ea typeface="黑体" pitchFamily="49" charset="-122"/>
              </a:rPr>
              <a:t>2</a:t>
            </a:r>
          </a:p>
          <a:p>
            <a:pPr>
              <a:lnSpc>
                <a:spcPct val="90000"/>
              </a:lnSpc>
            </a:pPr>
            <a:r>
              <a:rPr lang="zh-CN" altLang="en-US" sz="2400" dirty="0">
                <a:latin typeface="Arial" charset="0"/>
                <a:ea typeface="黑体" pitchFamily="49" charset="-122"/>
              </a:rPr>
              <a:t>所以共同的前缀有</a:t>
            </a:r>
            <a:r>
              <a:rPr lang="en-US" altLang="zh-CN" sz="2400" dirty="0">
                <a:latin typeface="Arial" charset="0"/>
                <a:ea typeface="黑体" pitchFamily="49" charset="-122"/>
              </a:rPr>
              <a:t>22</a:t>
            </a:r>
            <a:r>
              <a:rPr lang="zh-CN" altLang="en-US" sz="2400" dirty="0">
                <a:latin typeface="Arial" charset="0"/>
                <a:ea typeface="黑体" pitchFamily="49" charset="-122"/>
              </a:rPr>
              <a:t>位，即</a:t>
            </a:r>
            <a:r>
              <a:rPr lang="en-US" altLang="zh-CN" sz="2400" dirty="0">
                <a:latin typeface="Arial" charset="0"/>
                <a:ea typeface="黑体" pitchFamily="49" charset="-122"/>
              </a:rPr>
              <a:t>11010100 00111000 100001</a:t>
            </a:r>
            <a:r>
              <a:rPr lang="zh-CN" altLang="en-US" sz="2400" dirty="0">
                <a:latin typeface="Arial" charset="0"/>
                <a:ea typeface="黑体" pitchFamily="49" charset="-122"/>
              </a:rPr>
              <a:t>，聚合的</a:t>
            </a:r>
            <a:r>
              <a:rPr lang="en-US" altLang="zh-CN" sz="2400" dirty="0">
                <a:latin typeface="Arial" charset="0"/>
                <a:ea typeface="黑体" pitchFamily="49" charset="-122"/>
              </a:rPr>
              <a:t>CIDR</a:t>
            </a:r>
            <a:r>
              <a:rPr lang="zh-CN" altLang="en-US" sz="2400" dirty="0">
                <a:latin typeface="Arial" charset="0"/>
                <a:ea typeface="黑体" pitchFamily="49" charset="-122"/>
              </a:rPr>
              <a:t>地址块是：</a:t>
            </a:r>
            <a:r>
              <a:rPr lang="en-US" altLang="zh-CN" sz="2400" dirty="0">
                <a:latin typeface="Arial" charset="0"/>
                <a:ea typeface="黑体" pitchFamily="49" charset="-122"/>
              </a:rPr>
              <a:t>212.56.132.0/22</a:t>
            </a:r>
            <a:endParaRPr lang="zh-CN" altLang="en-US" sz="2400" dirty="0">
              <a:latin typeface="Arial" charset="0"/>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p:txBody>
          <a:bodyPr/>
          <a:lstStyle/>
          <a:p>
            <a:pPr algn="ctr"/>
            <a:r>
              <a:rPr lang="en-US" altLang="zh-CN">
                <a:latin typeface="Arial" charset="0"/>
                <a:ea typeface="黑体" pitchFamily="49" charset="-122"/>
              </a:rPr>
              <a:t>4-29</a:t>
            </a:r>
          </a:p>
        </p:txBody>
      </p:sp>
      <p:sp>
        <p:nvSpPr>
          <p:cNvPr id="315395" name="Rectangle 3"/>
          <p:cNvSpPr>
            <a:spLocks noGrp="1" noChangeArrowheads="1"/>
          </p:cNvSpPr>
          <p:nvPr>
            <p:ph type="body" idx="4294967295"/>
          </p:nvPr>
        </p:nvSpPr>
        <p:spPr>
          <a:xfrm>
            <a:off x="495300" y="1196975"/>
            <a:ext cx="9066213" cy="5400675"/>
          </a:xfrm>
        </p:spPr>
        <p:txBody>
          <a:bodyPr/>
          <a:lstStyle/>
          <a:p>
            <a:pPr>
              <a:lnSpc>
                <a:spcPct val="90000"/>
              </a:lnSpc>
            </a:pPr>
            <a:r>
              <a:rPr lang="en-US" altLang="zh-CN" sz="2000" dirty="0">
                <a:latin typeface="Arial" charset="0"/>
                <a:ea typeface="黑体" pitchFamily="49" charset="-122"/>
              </a:rPr>
              <a:t>29.    </a:t>
            </a:r>
            <a:r>
              <a:rPr lang="zh-CN" altLang="en-US" sz="2000" dirty="0">
                <a:latin typeface="Arial" charset="0"/>
                <a:ea typeface="黑体" pitchFamily="49" charset="-122"/>
              </a:rPr>
              <a:t>一个自治系统有</a:t>
            </a:r>
            <a:r>
              <a:rPr lang="en-US" altLang="zh-CN" sz="2000" dirty="0">
                <a:latin typeface="Arial" charset="0"/>
                <a:ea typeface="黑体" pitchFamily="49" charset="-122"/>
              </a:rPr>
              <a:t>5</a:t>
            </a:r>
            <a:r>
              <a:rPr lang="zh-CN" altLang="en-US" sz="2000" dirty="0">
                <a:latin typeface="Arial" charset="0"/>
                <a:ea typeface="黑体" pitchFamily="49" charset="-122"/>
              </a:rPr>
              <a:t>个局域网，其连接图如图</a:t>
            </a:r>
            <a:r>
              <a:rPr lang="en-US" altLang="zh-CN" sz="2000" dirty="0">
                <a:latin typeface="Arial" charset="0"/>
                <a:ea typeface="黑体" pitchFamily="49" charset="-122"/>
              </a:rPr>
              <a:t>4-55</a:t>
            </a:r>
            <a:r>
              <a:rPr lang="zh-CN" altLang="en-US" sz="2000" dirty="0">
                <a:latin typeface="Arial" charset="0"/>
                <a:ea typeface="黑体" pitchFamily="49" charset="-122"/>
              </a:rPr>
              <a:t>示。</a:t>
            </a:r>
            <a:r>
              <a:rPr lang="en-US" altLang="zh-CN" sz="2000" dirty="0">
                <a:latin typeface="Arial" charset="0"/>
                <a:ea typeface="黑体" pitchFamily="49" charset="-122"/>
              </a:rPr>
              <a:t>LAN2</a:t>
            </a:r>
            <a:r>
              <a:rPr lang="zh-CN" altLang="en-US" sz="2000" dirty="0">
                <a:latin typeface="Arial" charset="0"/>
                <a:ea typeface="黑体" pitchFamily="49" charset="-122"/>
              </a:rPr>
              <a:t>至</a:t>
            </a:r>
            <a:r>
              <a:rPr lang="en-US" altLang="zh-CN" sz="2000" dirty="0">
                <a:latin typeface="Arial" charset="0"/>
                <a:ea typeface="黑体" pitchFamily="49" charset="-122"/>
              </a:rPr>
              <a:t>LAN5</a:t>
            </a:r>
            <a:r>
              <a:rPr lang="zh-CN" altLang="en-US" sz="2000" dirty="0">
                <a:latin typeface="Arial" charset="0"/>
                <a:ea typeface="黑体" pitchFamily="49" charset="-122"/>
              </a:rPr>
              <a:t>上的主机数分别为：</a:t>
            </a:r>
            <a:r>
              <a:rPr lang="en-US" altLang="zh-CN" sz="2000" dirty="0">
                <a:latin typeface="Arial" charset="0"/>
                <a:ea typeface="黑体" pitchFamily="49" charset="-122"/>
              </a:rPr>
              <a:t>91</a:t>
            </a:r>
            <a:r>
              <a:rPr lang="zh-CN" altLang="en-US" sz="2000" dirty="0">
                <a:latin typeface="Arial" charset="0"/>
                <a:ea typeface="黑体" pitchFamily="49" charset="-122"/>
              </a:rPr>
              <a:t>，</a:t>
            </a:r>
            <a:r>
              <a:rPr lang="en-US" altLang="zh-CN" sz="2000" dirty="0">
                <a:latin typeface="Arial" charset="0"/>
                <a:ea typeface="黑体" pitchFamily="49" charset="-122"/>
              </a:rPr>
              <a:t>150</a:t>
            </a:r>
            <a:r>
              <a:rPr lang="zh-CN" altLang="en-US" sz="2000" dirty="0">
                <a:latin typeface="Arial" charset="0"/>
                <a:ea typeface="黑体" pitchFamily="49" charset="-122"/>
              </a:rPr>
              <a:t>，</a:t>
            </a:r>
            <a:r>
              <a:rPr lang="en-US" altLang="zh-CN" sz="2000" dirty="0">
                <a:latin typeface="Arial" charset="0"/>
                <a:ea typeface="黑体" pitchFamily="49" charset="-122"/>
              </a:rPr>
              <a:t>3</a:t>
            </a:r>
            <a:r>
              <a:rPr lang="zh-CN" altLang="en-US" sz="2000" dirty="0">
                <a:latin typeface="Arial" charset="0"/>
                <a:ea typeface="黑体" pitchFamily="49" charset="-122"/>
              </a:rPr>
              <a:t>和</a:t>
            </a:r>
            <a:r>
              <a:rPr lang="en-US" altLang="zh-CN" sz="2000" dirty="0">
                <a:latin typeface="Arial" charset="0"/>
                <a:ea typeface="黑体" pitchFamily="49" charset="-122"/>
              </a:rPr>
              <a:t>15.</a:t>
            </a:r>
            <a:r>
              <a:rPr lang="zh-CN" altLang="en-US" sz="2000" dirty="0">
                <a:latin typeface="Arial" charset="0"/>
                <a:ea typeface="黑体" pitchFamily="49" charset="-122"/>
              </a:rPr>
              <a:t>该自治系统分配到的</a:t>
            </a:r>
            <a:r>
              <a:rPr lang="en-US" altLang="zh-CN" sz="2000" dirty="0">
                <a:latin typeface="Arial" charset="0"/>
                <a:ea typeface="黑体" pitchFamily="49" charset="-122"/>
              </a:rPr>
              <a:t>IP</a:t>
            </a:r>
            <a:r>
              <a:rPr lang="zh-CN" altLang="en-US" sz="2000" dirty="0">
                <a:latin typeface="Arial" charset="0"/>
                <a:ea typeface="黑体" pitchFamily="49" charset="-122"/>
              </a:rPr>
              <a:t>地址块为</a:t>
            </a:r>
            <a:r>
              <a:rPr lang="en-US" altLang="zh-CN" sz="2000" dirty="0">
                <a:latin typeface="Arial" charset="0"/>
                <a:ea typeface="黑体" pitchFamily="49" charset="-122"/>
              </a:rPr>
              <a:t>30.138.118.0/23</a:t>
            </a:r>
            <a:r>
              <a:rPr lang="zh-CN" altLang="en-US" sz="2000" dirty="0">
                <a:latin typeface="Arial" charset="0"/>
                <a:ea typeface="黑体" pitchFamily="49" charset="-122"/>
              </a:rPr>
              <a:t>。试给出每一个局域网的地址块（包括前缀）。</a:t>
            </a:r>
          </a:p>
          <a:p>
            <a:pPr>
              <a:lnSpc>
                <a:spcPct val="90000"/>
              </a:lnSpc>
              <a:buFont typeface="Wingdings" pitchFamily="2" charset="2"/>
              <a:buNone/>
            </a:pPr>
            <a:r>
              <a:rPr lang="zh-CN" altLang="en-US" sz="2000" dirty="0">
                <a:latin typeface="Arial" charset="0"/>
                <a:ea typeface="黑体" pitchFamily="49" charset="-122"/>
              </a:rPr>
              <a:t>答：   </a:t>
            </a:r>
            <a:r>
              <a:rPr lang="en-US" altLang="zh-CN" sz="2000" dirty="0">
                <a:latin typeface="Arial" charset="0"/>
                <a:ea typeface="黑体" pitchFamily="49" charset="-122"/>
              </a:rPr>
              <a:t>30.138.118.0/23--   30.138.0111 011 0.00000000</a:t>
            </a:r>
          </a:p>
          <a:p>
            <a:pPr>
              <a:lnSpc>
                <a:spcPct val="90000"/>
              </a:lnSpc>
            </a:pPr>
            <a:r>
              <a:rPr lang="zh-CN" altLang="en-US" sz="2000" dirty="0">
                <a:latin typeface="Arial" charset="0"/>
                <a:ea typeface="黑体" pitchFamily="49" charset="-122"/>
              </a:rPr>
              <a:t>分配网络前缀时应先分配地址数较多的前缀</a:t>
            </a:r>
          </a:p>
          <a:p>
            <a:pPr>
              <a:lnSpc>
                <a:spcPct val="90000"/>
              </a:lnSpc>
            </a:pPr>
            <a:r>
              <a:rPr lang="zh-CN" altLang="en-US" sz="2000" dirty="0">
                <a:latin typeface="Arial" charset="0"/>
                <a:ea typeface="黑体" pitchFamily="49" charset="-122"/>
              </a:rPr>
              <a:t>题目没有说</a:t>
            </a:r>
            <a:r>
              <a:rPr lang="en-US" altLang="zh-CN" sz="2000" dirty="0">
                <a:latin typeface="Arial" charset="0"/>
                <a:ea typeface="黑体" pitchFamily="49" charset="-122"/>
              </a:rPr>
              <a:t>LAN1</a:t>
            </a:r>
            <a:r>
              <a:rPr lang="zh-CN" altLang="en-US" sz="2000" dirty="0">
                <a:latin typeface="Arial" charset="0"/>
                <a:ea typeface="黑体" pitchFamily="49" charset="-122"/>
              </a:rPr>
              <a:t>上有几个主机，但至少需要</a:t>
            </a:r>
            <a:r>
              <a:rPr lang="en-US" altLang="zh-CN" sz="2000" dirty="0">
                <a:latin typeface="Arial" charset="0"/>
                <a:ea typeface="黑体" pitchFamily="49" charset="-122"/>
              </a:rPr>
              <a:t>3</a:t>
            </a:r>
            <a:r>
              <a:rPr lang="zh-CN" altLang="en-US" sz="2000" dirty="0">
                <a:latin typeface="Arial" charset="0"/>
                <a:ea typeface="黑体" pitchFamily="49" charset="-122"/>
              </a:rPr>
              <a:t>个地址给三个路由器用。</a:t>
            </a:r>
          </a:p>
          <a:p>
            <a:pPr>
              <a:lnSpc>
                <a:spcPct val="90000"/>
              </a:lnSpc>
            </a:pPr>
            <a:r>
              <a:rPr lang="zh-CN" altLang="en-US" sz="2000" dirty="0">
                <a:latin typeface="Arial" charset="0"/>
                <a:ea typeface="黑体" pitchFamily="49" charset="-122"/>
              </a:rPr>
              <a:t>本题的解答有很多种，下面给出两种不同的答案：</a:t>
            </a:r>
          </a:p>
          <a:p>
            <a:pPr>
              <a:lnSpc>
                <a:spcPct val="90000"/>
              </a:lnSpc>
            </a:pPr>
            <a:r>
              <a:rPr lang="zh-CN" altLang="en-US" sz="2000" dirty="0">
                <a:latin typeface="Arial" charset="0"/>
                <a:ea typeface="黑体" pitchFamily="49" charset="-122"/>
              </a:rPr>
              <a:t>                      第一组答案            第二组答案   </a:t>
            </a:r>
          </a:p>
          <a:p>
            <a:pPr>
              <a:lnSpc>
                <a:spcPct val="90000"/>
              </a:lnSpc>
            </a:pPr>
            <a:r>
              <a:rPr lang="en-US" altLang="zh-CN" sz="2000" dirty="0">
                <a:latin typeface="Arial" charset="0"/>
                <a:ea typeface="黑体" pitchFamily="49" charset="-122"/>
              </a:rPr>
              <a:t>LAN1       30.138.119.192/29       30.138.118.192/27</a:t>
            </a:r>
          </a:p>
          <a:p>
            <a:pPr>
              <a:lnSpc>
                <a:spcPct val="90000"/>
              </a:lnSpc>
            </a:pPr>
            <a:r>
              <a:rPr lang="en-US" altLang="zh-CN" sz="2000" dirty="0">
                <a:latin typeface="Arial" charset="0"/>
                <a:ea typeface="黑体" pitchFamily="49" charset="-122"/>
              </a:rPr>
              <a:t>LAN2       30.138.119.0/25    .     30.138.118.0/25 </a:t>
            </a:r>
          </a:p>
          <a:p>
            <a:pPr>
              <a:lnSpc>
                <a:spcPct val="90000"/>
              </a:lnSpc>
            </a:pPr>
            <a:r>
              <a:rPr lang="en-US" altLang="zh-CN" sz="2000" dirty="0">
                <a:latin typeface="Arial" charset="0"/>
                <a:ea typeface="黑体" pitchFamily="49" charset="-122"/>
              </a:rPr>
              <a:t>LAN3       30.138.118.0/24   .      30.138.119.0/24</a:t>
            </a:r>
          </a:p>
          <a:p>
            <a:pPr>
              <a:lnSpc>
                <a:spcPct val="90000"/>
              </a:lnSpc>
            </a:pPr>
            <a:r>
              <a:rPr lang="en-US" altLang="zh-CN" sz="2000" dirty="0">
                <a:latin typeface="Arial" charset="0"/>
                <a:ea typeface="黑体" pitchFamily="49" charset="-122"/>
              </a:rPr>
              <a:t>LAN4       30.138.119.200/29       30.138.118.224/27</a:t>
            </a:r>
          </a:p>
          <a:p>
            <a:pPr>
              <a:lnSpc>
                <a:spcPct val="90000"/>
              </a:lnSpc>
            </a:pPr>
            <a:r>
              <a:rPr lang="en-US" altLang="zh-CN" sz="2000" dirty="0">
                <a:latin typeface="Arial" charset="0"/>
                <a:ea typeface="黑体" pitchFamily="49" charset="-122"/>
              </a:rPr>
              <a:t>LAN5       30.138.119.128/26   .    30.138.118.128/27</a:t>
            </a:r>
            <a:endParaRPr lang="zh-CN" altLang="en-US" sz="2000" dirty="0">
              <a:latin typeface="Arial" charset="0"/>
              <a:ea typeface="黑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p:txBody>
          <a:bodyPr/>
          <a:lstStyle/>
          <a:p>
            <a:pPr algn="ctr"/>
            <a:r>
              <a:rPr lang="en-US" altLang="zh-CN">
                <a:latin typeface="Arial" charset="0"/>
                <a:ea typeface="黑体" pitchFamily="49" charset="-122"/>
              </a:rPr>
              <a:t>4-31,4-32,4-33</a:t>
            </a:r>
          </a:p>
        </p:txBody>
      </p:sp>
      <p:sp>
        <p:nvSpPr>
          <p:cNvPr id="316419" name="Rectangle 3"/>
          <p:cNvSpPr>
            <a:spLocks noGrp="1" noChangeArrowheads="1"/>
          </p:cNvSpPr>
          <p:nvPr>
            <p:ph type="body" idx="4294967295"/>
          </p:nvPr>
        </p:nvSpPr>
        <p:spPr>
          <a:xfrm>
            <a:off x="495300" y="1196975"/>
            <a:ext cx="9066213" cy="5472113"/>
          </a:xfrm>
        </p:spPr>
        <p:txBody>
          <a:bodyPr/>
          <a:lstStyle/>
          <a:p>
            <a:pPr>
              <a:lnSpc>
                <a:spcPct val="90000"/>
              </a:lnSpc>
            </a:pPr>
            <a:r>
              <a:rPr lang="en-US" altLang="zh-CN" sz="1600" dirty="0">
                <a:latin typeface="Arial" charset="0"/>
                <a:ea typeface="黑体" pitchFamily="49" charset="-122"/>
              </a:rPr>
              <a:t>31. </a:t>
            </a:r>
            <a:r>
              <a:rPr lang="zh-CN" altLang="en-US" sz="1600" dirty="0">
                <a:latin typeface="Arial" charset="0"/>
                <a:ea typeface="黑体" pitchFamily="49" charset="-122"/>
              </a:rPr>
              <a:t>以下地址中的哪一个和</a:t>
            </a:r>
            <a:r>
              <a:rPr lang="en-US" altLang="zh-CN" sz="1600" dirty="0">
                <a:latin typeface="Arial" charset="0"/>
                <a:ea typeface="黑体" pitchFamily="49" charset="-122"/>
              </a:rPr>
              <a:t>86.32/12</a:t>
            </a:r>
            <a:r>
              <a:rPr lang="zh-CN" altLang="en-US" sz="1600" dirty="0">
                <a:latin typeface="Arial" charset="0"/>
                <a:ea typeface="黑体" pitchFamily="49" charset="-122"/>
              </a:rPr>
              <a:t>匹配：请说明理由。</a:t>
            </a:r>
          </a:p>
          <a:p>
            <a:pPr>
              <a:lnSpc>
                <a:spcPct val="90000"/>
              </a:lnSpc>
            </a:pPr>
            <a:r>
              <a:rPr lang="zh-CN" altLang="en-US" sz="1600" dirty="0">
                <a:latin typeface="Arial" charset="0"/>
                <a:ea typeface="黑体" pitchFamily="49" charset="-122"/>
              </a:rPr>
              <a:t>   （</a:t>
            </a:r>
            <a:r>
              <a:rPr lang="en-US" altLang="zh-CN" sz="1600" dirty="0">
                <a:latin typeface="Arial" charset="0"/>
                <a:ea typeface="黑体" pitchFamily="49" charset="-122"/>
              </a:rPr>
              <a:t>1</a:t>
            </a:r>
            <a:r>
              <a:rPr lang="zh-CN" altLang="en-US" sz="1600" dirty="0">
                <a:latin typeface="Arial" charset="0"/>
                <a:ea typeface="黑体" pitchFamily="49" charset="-122"/>
              </a:rPr>
              <a:t>）</a:t>
            </a:r>
            <a:r>
              <a:rPr lang="en-US" altLang="zh-CN" sz="1600" dirty="0">
                <a:latin typeface="Arial" charset="0"/>
                <a:ea typeface="黑体" pitchFamily="49" charset="-122"/>
              </a:rPr>
              <a:t>86.33.224.123</a:t>
            </a:r>
            <a:r>
              <a:rPr lang="zh-CN" altLang="en-US" sz="1600" dirty="0">
                <a:latin typeface="Arial" charset="0"/>
                <a:ea typeface="黑体" pitchFamily="49" charset="-122"/>
              </a:rPr>
              <a:t>：（</a:t>
            </a:r>
            <a:r>
              <a:rPr lang="en-US" altLang="zh-CN" sz="1600" dirty="0">
                <a:latin typeface="Arial" charset="0"/>
                <a:ea typeface="黑体" pitchFamily="49" charset="-122"/>
              </a:rPr>
              <a:t>2</a:t>
            </a:r>
            <a:r>
              <a:rPr lang="zh-CN" altLang="en-US" sz="1600" dirty="0">
                <a:latin typeface="Arial" charset="0"/>
                <a:ea typeface="黑体" pitchFamily="49" charset="-122"/>
              </a:rPr>
              <a:t>）</a:t>
            </a:r>
            <a:r>
              <a:rPr lang="en-US" altLang="zh-CN" sz="1600" dirty="0">
                <a:latin typeface="Arial" charset="0"/>
                <a:ea typeface="黑体" pitchFamily="49" charset="-122"/>
              </a:rPr>
              <a:t>86.79.65.216</a:t>
            </a:r>
            <a:r>
              <a:rPr lang="zh-CN" altLang="en-US" sz="1600" dirty="0">
                <a:latin typeface="Arial" charset="0"/>
                <a:ea typeface="黑体" pitchFamily="49" charset="-122"/>
              </a:rPr>
              <a:t>；（</a:t>
            </a:r>
            <a:r>
              <a:rPr lang="en-US" altLang="zh-CN" sz="1600" dirty="0">
                <a:latin typeface="Arial" charset="0"/>
                <a:ea typeface="黑体" pitchFamily="49" charset="-122"/>
              </a:rPr>
              <a:t>3</a:t>
            </a:r>
            <a:r>
              <a:rPr lang="zh-CN" altLang="en-US" sz="1600" dirty="0">
                <a:latin typeface="Arial" charset="0"/>
                <a:ea typeface="黑体" pitchFamily="49" charset="-122"/>
              </a:rPr>
              <a:t>）</a:t>
            </a:r>
            <a:r>
              <a:rPr lang="en-US" altLang="zh-CN" sz="1600" dirty="0">
                <a:latin typeface="Arial" charset="0"/>
                <a:ea typeface="黑体" pitchFamily="49" charset="-122"/>
              </a:rPr>
              <a:t>86.58.119.74; (4)86.68.206.154</a:t>
            </a:r>
            <a:r>
              <a:rPr lang="zh-CN" altLang="en-US" sz="1600" dirty="0">
                <a:latin typeface="Arial" charset="0"/>
                <a:ea typeface="黑体" pitchFamily="49" charset="-122"/>
              </a:rPr>
              <a:t>。 </a:t>
            </a:r>
          </a:p>
          <a:p>
            <a:pPr>
              <a:lnSpc>
                <a:spcPct val="90000"/>
              </a:lnSpc>
              <a:buFont typeface="Wingdings" pitchFamily="2" charset="2"/>
              <a:buNone/>
            </a:pPr>
            <a:r>
              <a:rPr lang="zh-CN" altLang="en-US" sz="1600" dirty="0">
                <a:latin typeface="Arial" charset="0"/>
                <a:ea typeface="黑体" pitchFamily="49" charset="-122"/>
              </a:rPr>
              <a:t>答： </a:t>
            </a:r>
            <a:r>
              <a:rPr lang="en-US" altLang="zh-CN" sz="1600" dirty="0">
                <a:latin typeface="Arial" charset="0"/>
                <a:ea typeface="黑体" pitchFamily="49" charset="-122"/>
              </a:rPr>
              <a:t>86.32/12     </a:t>
            </a:r>
            <a:r>
              <a:rPr lang="en-US" altLang="zh-CN" sz="1600" u="sng" dirty="0">
                <a:latin typeface="Arial" charset="0"/>
                <a:ea typeface="黑体" pitchFamily="49" charset="-122"/>
              </a:rPr>
              <a:t>86.0010</a:t>
            </a:r>
            <a:r>
              <a:rPr lang="en-US" altLang="zh-CN" sz="1600" dirty="0">
                <a:latin typeface="Arial" charset="0"/>
                <a:ea typeface="黑体" pitchFamily="49" charset="-122"/>
              </a:rPr>
              <a:t>0000  </a:t>
            </a:r>
            <a:r>
              <a:rPr lang="zh-CN" altLang="en-US" sz="1600" dirty="0">
                <a:latin typeface="Arial" charset="0"/>
                <a:ea typeface="黑体" pitchFamily="49" charset="-122"/>
              </a:rPr>
              <a:t>下划线上为</a:t>
            </a:r>
            <a:r>
              <a:rPr lang="en-US" altLang="zh-CN" sz="1600" dirty="0">
                <a:latin typeface="Arial" charset="0"/>
                <a:ea typeface="黑体" pitchFamily="49" charset="-122"/>
              </a:rPr>
              <a:t>12</a:t>
            </a:r>
            <a:r>
              <a:rPr lang="zh-CN" altLang="en-US" sz="1600" dirty="0">
                <a:latin typeface="Arial" charset="0"/>
                <a:ea typeface="黑体" pitchFamily="49" charset="-122"/>
              </a:rPr>
              <a:t>位前缀说明第二字节的前</a:t>
            </a:r>
            <a:r>
              <a:rPr lang="en-US" altLang="zh-CN" sz="1600" dirty="0">
                <a:latin typeface="Arial" charset="0"/>
                <a:ea typeface="黑体" pitchFamily="49" charset="-122"/>
              </a:rPr>
              <a:t>4</a:t>
            </a:r>
            <a:r>
              <a:rPr lang="zh-CN" altLang="en-US" sz="1600" dirty="0">
                <a:latin typeface="Arial" charset="0"/>
                <a:ea typeface="黑体" pitchFamily="49" charset="-122"/>
              </a:rPr>
              <a:t>位在前缀中。</a:t>
            </a:r>
          </a:p>
          <a:p>
            <a:pPr>
              <a:lnSpc>
                <a:spcPct val="90000"/>
              </a:lnSpc>
            </a:pPr>
            <a:r>
              <a:rPr lang="zh-CN" altLang="en-US" sz="1600" dirty="0">
                <a:latin typeface="Arial" charset="0"/>
                <a:ea typeface="黑体" pitchFamily="49" charset="-122"/>
              </a:rPr>
              <a:t>给出的四个地址的第二字节的前</a:t>
            </a:r>
            <a:r>
              <a:rPr lang="en-US" altLang="zh-CN" sz="1600" dirty="0">
                <a:latin typeface="Arial" charset="0"/>
                <a:ea typeface="黑体" pitchFamily="49" charset="-122"/>
              </a:rPr>
              <a:t>4</a:t>
            </a:r>
            <a:r>
              <a:rPr lang="zh-CN" altLang="en-US" sz="1600" dirty="0">
                <a:latin typeface="Arial" charset="0"/>
                <a:ea typeface="黑体" pitchFamily="49" charset="-122"/>
              </a:rPr>
              <a:t>位分别为：</a:t>
            </a:r>
            <a:r>
              <a:rPr lang="en-US" altLang="zh-CN" sz="1600" dirty="0">
                <a:latin typeface="Arial" charset="0"/>
                <a:ea typeface="黑体" pitchFamily="49" charset="-122"/>
              </a:rPr>
              <a:t>0010 </a:t>
            </a:r>
            <a:r>
              <a:rPr lang="zh-CN" altLang="en-US" sz="1600" dirty="0">
                <a:latin typeface="Arial" charset="0"/>
                <a:ea typeface="黑体" pitchFamily="49" charset="-122"/>
              </a:rPr>
              <a:t>，</a:t>
            </a:r>
            <a:r>
              <a:rPr lang="en-US" altLang="zh-CN" sz="1600" dirty="0">
                <a:latin typeface="Arial" charset="0"/>
                <a:ea typeface="黑体" pitchFamily="49" charset="-122"/>
              </a:rPr>
              <a:t>0100 </a:t>
            </a:r>
            <a:r>
              <a:rPr lang="zh-CN" altLang="en-US" sz="1600" dirty="0">
                <a:latin typeface="Arial" charset="0"/>
                <a:ea typeface="黑体" pitchFamily="49" charset="-122"/>
              </a:rPr>
              <a:t>，</a:t>
            </a:r>
            <a:r>
              <a:rPr lang="en-US" altLang="zh-CN" sz="1600" dirty="0">
                <a:latin typeface="Arial" charset="0"/>
                <a:ea typeface="黑体" pitchFamily="49" charset="-122"/>
              </a:rPr>
              <a:t>0011</a:t>
            </a:r>
            <a:r>
              <a:rPr lang="zh-CN" altLang="en-US" sz="1600" dirty="0">
                <a:latin typeface="Arial" charset="0"/>
                <a:ea typeface="黑体" pitchFamily="49" charset="-122"/>
              </a:rPr>
              <a:t>和</a:t>
            </a:r>
            <a:r>
              <a:rPr lang="en-US" altLang="zh-CN" sz="1600" dirty="0">
                <a:latin typeface="Arial" charset="0"/>
                <a:ea typeface="黑体" pitchFamily="49" charset="-122"/>
              </a:rPr>
              <a:t>0100</a:t>
            </a:r>
            <a:r>
              <a:rPr lang="zh-CN" altLang="en-US" sz="1600" dirty="0">
                <a:latin typeface="Arial" charset="0"/>
                <a:ea typeface="黑体" pitchFamily="49" charset="-122"/>
              </a:rPr>
              <a:t>。因此只有（</a:t>
            </a:r>
            <a:r>
              <a:rPr lang="en-US" altLang="zh-CN" sz="1600" dirty="0">
                <a:latin typeface="Arial" charset="0"/>
                <a:ea typeface="黑体" pitchFamily="49" charset="-122"/>
              </a:rPr>
              <a:t>1</a:t>
            </a:r>
            <a:r>
              <a:rPr lang="zh-CN" altLang="en-US" sz="1600" dirty="0">
                <a:latin typeface="Arial" charset="0"/>
                <a:ea typeface="黑体" pitchFamily="49" charset="-122"/>
              </a:rPr>
              <a:t>）是匹配的。</a:t>
            </a:r>
          </a:p>
          <a:p>
            <a:pPr>
              <a:lnSpc>
                <a:spcPct val="90000"/>
              </a:lnSpc>
            </a:pPr>
            <a:endParaRPr lang="en-US" altLang="zh-CN" sz="1600" dirty="0">
              <a:latin typeface="Arial" charset="0"/>
              <a:ea typeface="黑体" pitchFamily="49" charset="-122"/>
            </a:endParaRPr>
          </a:p>
          <a:p>
            <a:pPr>
              <a:lnSpc>
                <a:spcPct val="90000"/>
              </a:lnSpc>
            </a:pPr>
            <a:r>
              <a:rPr lang="en-US" altLang="zh-CN" sz="1600" dirty="0">
                <a:latin typeface="Arial" charset="0"/>
                <a:ea typeface="黑体" pitchFamily="49" charset="-122"/>
              </a:rPr>
              <a:t>32. </a:t>
            </a:r>
            <a:r>
              <a:rPr lang="zh-CN" altLang="en-US" sz="1600" dirty="0">
                <a:latin typeface="Arial" charset="0"/>
                <a:ea typeface="黑体" pitchFamily="49" charset="-122"/>
              </a:rPr>
              <a:t>以下地址中的哪一个地址</a:t>
            </a:r>
            <a:r>
              <a:rPr lang="en-US" altLang="zh-CN" sz="1600" dirty="0">
                <a:latin typeface="Arial" charset="0"/>
                <a:ea typeface="黑体" pitchFamily="49" charset="-122"/>
              </a:rPr>
              <a:t>2.52.90</a:t>
            </a:r>
            <a:r>
              <a:rPr lang="zh-CN" altLang="en-US" sz="1600" dirty="0">
                <a:latin typeface="Arial" charset="0"/>
                <a:ea typeface="黑体" pitchFamily="49" charset="-122"/>
              </a:rPr>
              <a:t>。</a:t>
            </a:r>
            <a:r>
              <a:rPr lang="en-US" altLang="zh-CN" sz="1600" dirty="0">
                <a:latin typeface="Arial" charset="0"/>
                <a:ea typeface="黑体" pitchFamily="49" charset="-122"/>
              </a:rPr>
              <a:t>140</a:t>
            </a:r>
            <a:r>
              <a:rPr lang="zh-CN" altLang="en-US" sz="1600" dirty="0">
                <a:latin typeface="Arial" charset="0"/>
                <a:ea typeface="黑体" pitchFamily="49" charset="-122"/>
              </a:rPr>
              <a:t>匹配？请说明理由。</a:t>
            </a:r>
          </a:p>
          <a:p>
            <a:pPr>
              <a:lnSpc>
                <a:spcPct val="90000"/>
              </a:lnSpc>
            </a:pPr>
            <a:r>
              <a:rPr lang="zh-CN" altLang="en-US" sz="1600" dirty="0">
                <a:latin typeface="Arial" charset="0"/>
                <a:ea typeface="黑体" pitchFamily="49" charset="-122"/>
              </a:rPr>
              <a:t>   （</a:t>
            </a:r>
            <a:r>
              <a:rPr lang="en-US" altLang="zh-CN" sz="1600" dirty="0">
                <a:latin typeface="Arial" charset="0"/>
                <a:ea typeface="黑体" pitchFamily="49" charset="-122"/>
              </a:rPr>
              <a:t>1</a:t>
            </a:r>
            <a:r>
              <a:rPr lang="zh-CN" altLang="en-US" sz="1600" dirty="0">
                <a:latin typeface="Arial" charset="0"/>
                <a:ea typeface="黑体" pitchFamily="49" charset="-122"/>
              </a:rPr>
              <a:t>）</a:t>
            </a:r>
            <a:r>
              <a:rPr lang="en-US" altLang="zh-CN" sz="1600" dirty="0">
                <a:latin typeface="Arial" charset="0"/>
                <a:ea typeface="黑体" pitchFamily="49" charset="-122"/>
              </a:rPr>
              <a:t>0/4</a:t>
            </a:r>
            <a:r>
              <a:rPr lang="zh-CN" altLang="en-US" sz="1600" dirty="0">
                <a:latin typeface="Arial" charset="0"/>
                <a:ea typeface="黑体" pitchFamily="49" charset="-122"/>
              </a:rPr>
              <a:t>；（</a:t>
            </a:r>
            <a:r>
              <a:rPr lang="en-US" altLang="zh-CN" sz="1600" dirty="0">
                <a:latin typeface="Arial" charset="0"/>
                <a:ea typeface="黑体" pitchFamily="49" charset="-122"/>
              </a:rPr>
              <a:t>2</a:t>
            </a:r>
            <a:r>
              <a:rPr lang="zh-CN" altLang="en-US" sz="1600" dirty="0">
                <a:latin typeface="Arial" charset="0"/>
                <a:ea typeface="黑体" pitchFamily="49" charset="-122"/>
              </a:rPr>
              <a:t>）</a:t>
            </a:r>
            <a:r>
              <a:rPr lang="en-US" altLang="zh-CN" sz="1600" dirty="0">
                <a:latin typeface="Arial" charset="0"/>
                <a:ea typeface="黑体" pitchFamily="49" charset="-122"/>
              </a:rPr>
              <a:t>32/4</a:t>
            </a:r>
            <a:r>
              <a:rPr lang="zh-CN" altLang="en-US" sz="1600" dirty="0">
                <a:latin typeface="Arial" charset="0"/>
                <a:ea typeface="黑体" pitchFamily="49" charset="-122"/>
              </a:rPr>
              <a:t>；（</a:t>
            </a:r>
            <a:r>
              <a:rPr lang="en-US" altLang="zh-CN" sz="1600" dirty="0">
                <a:latin typeface="Arial" charset="0"/>
                <a:ea typeface="黑体" pitchFamily="49" charset="-122"/>
              </a:rPr>
              <a:t>3</a:t>
            </a:r>
            <a:r>
              <a:rPr lang="zh-CN" altLang="en-US" sz="1600" dirty="0">
                <a:latin typeface="Arial" charset="0"/>
                <a:ea typeface="黑体" pitchFamily="49" charset="-122"/>
              </a:rPr>
              <a:t>）</a:t>
            </a:r>
            <a:r>
              <a:rPr lang="en-US" altLang="zh-CN" sz="1600" dirty="0">
                <a:latin typeface="Arial" charset="0"/>
                <a:ea typeface="黑体" pitchFamily="49" charset="-122"/>
              </a:rPr>
              <a:t>4/6</a:t>
            </a:r>
            <a:r>
              <a:rPr lang="zh-CN" altLang="en-US" sz="1600" dirty="0">
                <a:latin typeface="Arial" charset="0"/>
                <a:ea typeface="黑体" pitchFamily="49" charset="-122"/>
              </a:rPr>
              <a:t>（</a:t>
            </a:r>
            <a:r>
              <a:rPr lang="en-US" altLang="zh-CN" sz="1600" dirty="0">
                <a:latin typeface="Arial" charset="0"/>
                <a:ea typeface="黑体" pitchFamily="49" charset="-122"/>
              </a:rPr>
              <a:t>4</a:t>
            </a:r>
            <a:r>
              <a:rPr lang="zh-CN" altLang="en-US" sz="1600" dirty="0">
                <a:latin typeface="Arial" charset="0"/>
                <a:ea typeface="黑体" pitchFamily="49" charset="-122"/>
              </a:rPr>
              <a:t>）</a:t>
            </a:r>
            <a:r>
              <a:rPr lang="en-US" altLang="zh-CN" sz="1600" dirty="0">
                <a:latin typeface="Arial" charset="0"/>
                <a:ea typeface="黑体" pitchFamily="49" charset="-122"/>
              </a:rPr>
              <a:t>152.0/11</a:t>
            </a:r>
          </a:p>
          <a:p>
            <a:pPr>
              <a:lnSpc>
                <a:spcPct val="90000"/>
              </a:lnSpc>
              <a:buFont typeface="Wingdings" pitchFamily="2" charset="2"/>
              <a:buNone/>
            </a:pPr>
            <a:r>
              <a:rPr lang="zh-CN" altLang="en-US" sz="1600" dirty="0">
                <a:latin typeface="Arial" charset="0"/>
                <a:ea typeface="黑体" pitchFamily="49" charset="-122"/>
              </a:rPr>
              <a:t>答： 前缀（</a:t>
            </a:r>
            <a:r>
              <a:rPr lang="en-US" altLang="zh-CN" sz="1600" dirty="0">
                <a:latin typeface="Arial" charset="0"/>
                <a:ea typeface="黑体" pitchFamily="49" charset="-122"/>
              </a:rPr>
              <a:t>1</a:t>
            </a:r>
            <a:r>
              <a:rPr lang="zh-CN" altLang="en-US" sz="1600" dirty="0">
                <a:latin typeface="Arial" charset="0"/>
                <a:ea typeface="黑体" pitchFamily="49" charset="-122"/>
              </a:rPr>
              <a:t>）和地址</a:t>
            </a:r>
            <a:r>
              <a:rPr lang="en-US" altLang="zh-CN" sz="1600" dirty="0">
                <a:latin typeface="Arial" charset="0"/>
                <a:ea typeface="黑体" pitchFamily="49" charset="-122"/>
              </a:rPr>
              <a:t>2.52.90.140</a:t>
            </a:r>
            <a:r>
              <a:rPr lang="zh-CN" altLang="en-US" sz="1600" dirty="0">
                <a:latin typeface="Arial" charset="0"/>
                <a:ea typeface="黑体" pitchFamily="49" charset="-122"/>
              </a:rPr>
              <a:t>匹配</a:t>
            </a:r>
          </a:p>
          <a:p>
            <a:pPr>
              <a:lnSpc>
                <a:spcPct val="90000"/>
              </a:lnSpc>
            </a:pPr>
            <a:r>
              <a:rPr lang="en-US" altLang="zh-CN" sz="1600" dirty="0">
                <a:latin typeface="Arial" charset="0"/>
                <a:ea typeface="黑体" pitchFamily="49" charset="-122"/>
              </a:rPr>
              <a:t>2.52.90.140    </a:t>
            </a:r>
            <a:r>
              <a:rPr lang="en-US" altLang="zh-CN" sz="1600" u="sng" dirty="0">
                <a:latin typeface="Arial" charset="0"/>
                <a:ea typeface="黑体" pitchFamily="49" charset="-122"/>
              </a:rPr>
              <a:t>0000 0010</a:t>
            </a:r>
            <a:r>
              <a:rPr lang="en-US" altLang="zh-CN" sz="1600" dirty="0">
                <a:latin typeface="Arial" charset="0"/>
                <a:ea typeface="黑体" pitchFamily="49" charset="-122"/>
              </a:rPr>
              <a:t>.52.90.140</a:t>
            </a:r>
          </a:p>
          <a:p>
            <a:pPr>
              <a:lnSpc>
                <a:spcPct val="90000"/>
              </a:lnSpc>
            </a:pPr>
            <a:r>
              <a:rPr lang="en-US" altLang="zh-CN" sz="1600" dirty="0">
                <a:latin typeface="Arial" charset="0"/>
                <a:ea typeface="黑体" pitchFamily="49" charset="-122"/>
              </a:rPr>
              <a:t>0/4      </a:t>
            </a:r>
            <a:r>
              <a:rPr lang="en-US" altLang="zh-CN" sz="1600" u="sng" dirty="0">
                <a:latin typeface="Arial" charset="0"/>
                <a:ea typeface="黑体" pitchFamily="49" charset="-122"/>
              </a:rPr>
              <a:t>0000</a:t>
            </a:r>
            <a:r>
              <a:rPr lang="en-US" altLang="zh-CN" sz="1600" dirty="0">
                <a:latin typeface="Arial" charset="0"/>
                <a:ea typeface="黑体" pitchFamily="49" charset="-122"/>
              </a:rPr>
              <a:t> 0000</a:t>
            </a:r>
          </a:p>
          <a:p>
            <a:pPr>
              <a:lnSpc>
                <a:spcPct val="90000"/>
              </a:lnSpc>
            </a:pPr>
            <a:r>
              <a:rPr lang="en-US" altLang="zh-CN" sz="1600" dirty="0">
                <a:latin typeface="Arial" charset="0"/>
                <a:ea typeface="黑体" pitchFamily="49" charset="-122"/>
              </a:rPr>
              <a:t>32/4     </a:t>
            </a:r>
            <a:r>
              <a:rPr lang="en-US" altLang="zh-CN" sz="1600" u="sng" dirty="0">
                <a:latin typeface="Arial" charset="0"/>
                <a:ea typeface="黑体" pitchFamily="49" charset="-122"/>
              </a:rPr>
              <a:t>0010</a:t>
            </a:r>
            <a:r>
              <a:rPr lang="en-US" altLang="zh-CN" sz="1600" dirty="0">
                <a:latin typeface="Arial" charset="0"/>
                <a:ea typeface="黑体" pitchFamily="49" charset="-122"/>
              </a:rPr>
              <a:t> 0000</a:t>
            </a:r>
          </a:p>
          <a:p>
            <a:pPr>
              <a:lnSpc>
                <a:spcPct val="90000"/>
              </a:lnSpc>
            </a:pPr>
            <a:r>
              <a:rPr lang="en-US" altLang="zh-CN" sz="1600" dirty="0">
                <a:latin typeface="Arial" charset="0"/>
                <a:ea typeface="黑体" pitchFamily="49" charset="-122"/>
              </a:rPr>
              <a:t>4/6      </a:t>
            </a:r>
            <a:r>
              <a:rPr lang="en-US" altLang="zh-CN" sz="1600" u="sng" dirty="0">
                <a:latin typeface="Arial" charset="0"/>
                <a:ea typeface="黑体" pitchFamily="49" charset="-122"/>
              </a:rPr>
              <a:t>0000</a:t>
            </a:r>
            <a:r>
              <a:rPr lang="en-US" altLang="zh-CN" sz="1600" dirty="0">
                <a:latin typeface="Arial" charset="0"/>
                <a:ea typeface="黑体" pitchFamily="49" charset="-122"/>
              </a:rPr>
              <a:t> 0100</a:t>
            </a:r>
          </a:p>
          <a:p>
            <a:pPr>
              <a:lnSpc>
                <a:spcPct val="90000"/>
              </a:lnSpc>
            </a:pPr>
            <a:r>
              <a:rPr lang="en-US" altLang="zh-CN" sz="1600" dirty="0">
                <a:latin typeface="Arial" charset="0"/>
                <a:ea typeface="黑体" pitchFamily="49" charset="-122"/>
              </a:rPr>
              <a:t>80/4     </a:t>
            </a:r>
            <a:r>
              <a:rPr lang="en-US" altLang="zh-CN" sz="1600" u="sng" dirty="0">
                <a:latin typeface="Arial" charset="0"/>
                <a:ea typeface="黑体" pitchFamily="49" charset="-122"/>
              </a:rPr>
              <a:t>0101</a:t>
            </a:r>
            <a:r>
              <a:rPr lang="en-US" altLang="zh-CN" sz="1600" dirty="0">
                <a:latin typeface="Arial" charset="0"/>
                <a:ea typeface="黑体" pitchFamily="49" charset="-122"/>
              </a:rPr>
              <a:t> 0000</a:t>
            </a:r>
          </a:p>
          <a:p>
            <a:pPr>
              <a:lnSpc>
                <a:spcPct val="90000"/>
              </a:lnSpc>
            </a:pPr>
            <a:endParaRPr lang="en-US" altLang="zh-CN" sz="1600" dirty="0">
              <a:latin typeface="Arial" charset="0"/>
              <a:ea typeface="黑体" pitchFamily="49" charset="-122"/>
            </a:endParaRPr>
          </a:p>
          <a:p>
            <a:pPr>
              <a:lnSpc>
                <a:spcPct val="90000"/>
              </a:lnSpc>
            </a:pPr>
            <a:r>
              <a:rPr lang="en-US" altLang="zh-CN" sz="1600" dirty="0">
                <a:latin typeface="Arial" charset="0"/>
                <a:ea typeface="黑体" pitchFamily="49" charset="-122"/>
              </a:rPr>
              <a:t>33. </a:t>
            </a:r>
            <a:r>
              <a:rPr lang="zh-CN" altLang="en-US" sz="1600" dirty="0">
                <a:latin typeface="Arial" charset="0"/>
                <a:ea typeface="黑体" pitchFamily="49" charset="-122"/>
              </a:rPr>
              <a:t>下面的前缀中的哪一个和地址</a:t>
            </a:r>
            <a:r>
              <a:rPr lang="en-US" altLang="zh-CN" sz="1600" dirty="0">
                <a:latin typeface="Arial" charset="0"/>
                <a:ea typeface="黑体" pitchFamily="49" charset="-122"/>
              </a:rPr>
              <a:t>152.7.77.159</a:t>
            </a:r>
            <a:r>
              <a:rPr lang="zh-CN" altLang="en-US" sz="1600" dirty="0">
                <a:latin typeface="Arial" charset="0"/>
                <a:ea typeface="黑体" pitchFamily="49" charset="-122"/>
              </a:rPr>
              <a:t>及</a:t>
            </a:r>
            <a:r>
              <a:rPr lang="en-US" altLang="zh-CN" sz="1600" dirty="0">
                <a:latin typeface="Arial" charset="0"/>
                <a:ea typeface="黑体" pitchFamily="49" charset="-122"/>
              </a:rPr>
              <a:t>152.31.47.252</a:t>
            </a:r>
            <a:r>
              <a:rPr lang="zh-CN" altLang="en-US" sz="1600" dirty="0">
                <a:latin typeface="Arial" charset="0"/>
                <a:ea typeface="黑体" pitchFamily="49" charset="-122"/>
              </a:rPr>
              <a:t>都匹配？请说明理由。</a:t>
            </a:r>
          </a:p>
          <a:p>
            <a:pPr>
              <a:lnSpc>
                <a:spcPct val="90000"/>
              </a:lnSpc>
            </a:pPr>
            <a:r>
              <a:rPr lang="zh-CN" altLang="en-US" sz="1600" dirty="0">
                <a:latin typeface="Arial" charset="0"/>
                <a:ea typeface="黑体" pitchFamily="49" charset="-122"/>
              </a:rPr>
              <a:t>   （</a:t>
            </a:r>
            <a:r>
              <a:rPr lang="en-US" altLang="zh-CN" sz="1600" dirty="0">
                <a:latin typeface="Arial" charset="0"/>
                <a:ea typeface="黑体" pitchFamily="49" charset="-122"/>
              </a:rPr>
              <a:t>1</a:t>
            </a:r>
            <a:r>
              <a:rPr lang="zh-CN" altLang="en-US" sz="1600" dirty="0">
                <a:latin typeface="Arial" charset="0"/>
                <a:ea typeface="黑体" pitchFamily="49" charset="-122"/>
              </a:rPr>
              <a:t>）</a:t>
            </a:r>
            <a:r>
              <a:rPr lang="en-US" altLang="zh-CN" sz="1600" dirty="0">
                <a:latin typeface="Arial" charset="0"/>
                <a:ea typeface="黑体" pitchFamily="49" charset="-122"/>
              </a:rPr>
              <a:t>152.40/13</a:t>
            </a:r>
            <a:r>
              <a:rPr lang="zh-CN" altLang="en-US" sz="1600" dirty="0">
                <a:latin typeface="Arial" charset="0"/>
                <a:ea typeface="黑体" pitchFamily="49" charset="-122"/>
              </a:rPr>
              <a:t>；（</a:t>
            </a:r>
            <a:r>
              <a:rPr lang="en-US" altLang="zh-CN" sz="1600" dirty="0">
                <a:latin typeface="Arial" charset="0"/>
                <a:ea typeface="黑体" pitchFamily="49" charset="-122"/>
              </a:rPr>
              <a:t>2</a:t>
            </a:r>
            <a:r>
              <a:rPr lang="zh-CN" altLang="en-US" sz="1600" dirty="0">
                <a:latin typeface="Arial" charset="0"/>
                <a:ea typeface="黑体" pitchFamily="49" charset="-122"/>
              </a:rPr>
              <a:t>）</a:t>
            </a:r>
            <a:r>
              <a:rPr lang="en-US" altLang="zh-CN" sz="1600" dirty="0">
                <a:latin typeface="Arial" charset="0"/>
                <a:ea typeface="黑体" pitchFamily="49" charset="-122"/>
              </a:rPr>
              <a:t>153.40/9</a:t>
            </a:r>
            <a:r>
              <a:rPr lang="zh-CN" altLang="en-US" sz="1600" dirty="0">
                <a:latin typeface="Arial" charset="0"/>
                <a:ea typeface="黑体" pitchFamily="49" charset="-122"/>
              </a:rPr>
              <a:t>；（</a:t>
            </a:r>
            <a:r>
              <a:rPr lang="en-US" altLang="zh-CN" sz="1600" dirty="0">
                <a:latin typeface="Arial" charset="0"/>
                <a:ea typeface="黑体" pitchFamily="49" charset="-122"/>
              </a:rPr>
              <a:t>3</a:t>
            </a:r>
            <a:r>
              <a:rPr lang="zh-CN" altLang="en-US" sz="1600" dirty="0">
                <a:latin typeface="Arial" charset="0"/>
                <a:ea typeface="黑体" pitchFamily="49" charset="-122"/>
              </a:rPr>
              <a:t>）</a:t>
            </a:r>
            <a:r>
              <a:rPr lang="en-US" altLang="zh-CN" sz="1600" dirty="0">
                <a:latin typeface="Arial" charset="0"/>
                <a:ea typeface="黑体" pitchFamily="49" charset="-122"/>
              </a:rPr>
              <a:t>152.64/12</a:t>
            </a:r>
            <a:r>
              <a:rPr lang="zh-CN" altLang="en-US" sz="1600" dirty="0">
                <a:latin typeface="Arial" charset="0"/>
                <a:ea typeface="黑体" pitchFamily="49" charset="-122"/>
              </a:rPr>
              <a:t>；（</a:t>
            </a:r>
            <a:r>
              <a:rPr lang="en-US" altLang="zh-CN" sz="1600" dirty="0">
                <a:latin typeface="Arial" charset="0"/>
                <a:ea typeface="黑体" pitchFamily="49" charset="-122"/>
              </a:rPr>
              <a:t>4</a:t>
            </a:r>
            <a:r>
              <a:rPr lang="zh-CN" altLang="en-US" sz="1600" dirty="0">
                <a:latin typeface="Arial" charset="0"/>
                <a:ea typeface="黑体" pitchFamily="49" charset="-122"/>
              </a:rPr>
              <a:t>）</a:t>
            </a:r>
            <a:r>
              <a:rPr lang="en-US" altLang="zh-CN" sz="1600" dirty="0">
                <a:latin typeface="Arial" charset="0"/>
                <a:ea typeface="黑体" pitchFamily="49" charset="-122"/>
              </a:rPr>
              <a:t>152.0/11</a:t>
            </a:r>
            <a:r>
              <a:rPr lang="zh-CN" altLang="en-US" sz="1600" dirty="0">
                <a:latin typeface="Arial" charset="0"/>
                <a:ea typeface="黑体" pitchFamily="49" charset="-122"/>
              </a:rPr>
              <a:t>。 </a:t>
            </a:r>
          </a:p>
          <a:p>
            <a:pPr>
              <a:lnSpc>
                <a:spcPct val="90000"/>
              </a:lnSpc>
              <a:buFont typeface="Wingdings" pitchFamily="2" charset="2"/>
              <a:buNone/>
            </a:pPr>
            <a:r>
              <a:rPr lang="zh-CN" altLang="en-US" sz="1600" dirty="0">
                <a:latin typeface="Arial" charset="0"/>
                <a:ea typeface="黑体" pitchFamily="49" charset="-122"/>
              </a:rPr>
              <a:t>答： 前缀（</a:t>
            </a:r>
            <a:r>
              <a:rPr lang="en-US" altLang="zh-CN" sz="1600" dirty="0">
                <a:latin typeface="Arial" charset="0"/>
                <a:ea typeface="黑体" pitchFamily="49" charset="-122"/>
              </a:rPr>
              <a:t>4</a:t>
            </a:r>
            <a:r>
              <a:rPr lang="zh-CN" altLang="en-US" sz="1600" dirty="0">
                <a:latin typeface="Arial" charset="0"/>
                <a:ea typeface="黑体" pitchFamily="49" charset="-122"/>
              </a:rPr>
              <a:t>）和这两个地址都匹配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p:txBody>
          <a:bodyPr/>
          <a:lstStyle/>
          <a:p>
            <a:pPr algn="ctr"/>
            <a:r>
              <a:rPr lang="en-US" altLang="zh-CN">
                <a:latin typeface="Arial" charset="0"/>
                <a:ea typeface="黑体" pitchFamily="49" charset="-122"/>
              </a:rPr>
              <a:t>4-35,4-36</a:t>
            </a:r>
          </a:p>
        </p:txBody>
      </p:sp>
      <p:sp>
        <p:nvSpPr>
          <p:cNvPr id="305155" name="Rectangle 3"/>
          <p:cNvSpPr>
            <a:spLocks noGrp="1" noChangeArrowheads="1"/>
          </p:cNvSpPr>
          <p:nvPr>
            <p:ph type="body" idx="4294967295"/>
          </p:nvPr>
        </p:nvSpPr>
        <p:spPr>
          <a:xfrm>
            <a:off x="488950" y="1125538"/>
            <a:ext cx="9066213" cy="2447925"/>
          </a:xfrm>
        </p:spPr>
        <p:txBody>
          <a:bodyPr/>
          <a:lstStyle/>
          <a:p>
            <a:pPr>
              <a:lnSpc>
                <a:spcPct val="90000"/>
              </a:lnSpc>
            </a:pPr>
            <a:r>
              <a:rPr lang="en-US" altLang="zh-CN" sz="2000">
                <a:latin typeface="Arial" charset="0"/>
                <a:ea typeface="黑体" pitchFamily="49" charset="-122"/>
              </a:rPr>
              <a:t>35.   </a:t>
            </a:r>
            <a:r>
              <a:rPr lang="zh-CN" altLang="en-US" sz="2000">
                <a:latin typeface="Arial" charset="0"/>
                <a:ea typeface="黑体" pitchFamily="49" charset="-122"/>
              </a:rPr>
              <a:t>已知地址块中的一个地址是</a:t>
            </a:r>
            <a:r>
              <a:rPr lang="en-US" altLang="zh-CN" sz="2000">
                <a:latin typeface="Arial" charset="0"/>
                <a:ea typeface="黑体" pitchFamily="49" charset="-122"/>
              </a:rPr>
              <a:t>140.120.84.24/20</a:t>
            </a:r>
            <a:r>
              <a:rPr lang="zh-CN" altLang="en-US" sz="2000">
                <a:latin typeface="Arial" charset="0"/>
                <a:ea typeface="黑体" pitchFamily="49" charset="-122"/>
              </a:rPr>
              <a:t>。试求这个地址块中的最小地址和最大地址。地址掩码是什么？地址块中共有多少个地址？相当于多少个</a:t>
            </a:r>
            <a:r>
              <a:rPr lang="en-US" altLang="zh-CN" sz="2000">
                <a:latin typeface="Arial" charset="0"/>
                <a:ea typeface="黑体" pitchFamily="49" charset="-122"/>
              </a:rPr>
              <a:t>C</a:t>
            </a:r>
            <a:r>
              <a:rPr lang="zh-CN" altLang="en-US" sz="2000">
                <a:latin typeface="Arial" charset="0"/>
                <a:ea typeface="黑体" pitchFamily="49" charset="-122"/>
              </a:rPr>
              <a:t>类地址？</a:t>
            </a:r>
          </a:p>
          <a:p>
            <a:pPr>
              <a:lnSpc>
                <a:spcPct val="90000"/>
              </a:lnSpc>
            </a:pPr>
            <a:r>
              <a:rPr lang="en-US" altLang="zh-CN" sz="2000">
                <a:latin typeface="Arial" charset="0"/>
                <a:ea typeface="黑体" pitchFamily="49" charset="-122"/>
              </a:rPr>
              <a:t>140.120.84.24       </a:t>
            </a:r>
            <a:r>
              <a:rPr lang="en-US" altLang="zh-CN" sz="2000" u="sng">
                <a:latin typeface="Arial" charset="0"/>
                <a:ea typeface="黑体" pitchFamily="49" charset="-122"/>
              </a:rPr>
              <a:t>140.120.(0101</a:t>
            </a:r>
            <a:r>
              <a:rPr lang="en-US" altLang="zh-CN" sz="2000">
                <a:latin typeface="Arial" charset="0"/>
                <a:ea typeface="黑体" pitchFamily="49" charset="-122"/>
              </a:rPr>
              <a:t> 0100).24</a:t>
            </a:r>
          </a:p>
          <a:p>
            <a:pPr>
              <a:lnSpc>
                <a:spcPct val="90000"/>
              </a:lnSpc>
            </a:pPr>
            <a:r>
              <a:rPr lang="en-US" altLang="zh-CN" sz="2000">
                <a:latin typeface="Arial" charset="0"/>
                <a:ea typeface="黑体" pitchFamily="49" charset="-122"/>
              </a:rPr>
              <a:t>     </a:t>
            </a:r>
            <a:r>
              <a:rPr lang="zh-CN" altLang="en-US" sz="2000">
                <a:latin typeface="Arial" charset="0"/>
                <a:ea typeface="黑体" pitchFamily="49" charset="-122"/>
              </a:rPr>
              <a:t>最小地址是       </a:t>
            </a:r>
            <a:r>
              <a:rPr lang="en-US" altLang="zh-CN" sz="2000" u="sng">
                <a:latin typeface="Arial" charset="0"/>
                <a:ea typeface="黑体" pitchFamily="49" charset="-122"/>
              </a:rPr>
              <a:t>140.120.(0101</a:t>
            </a:r>
            <a:r>
              <a:rPr lang="en-US" altLang="zh-CN" sz="2000">
                <a:latin typeface="Arial" charset="0"/>
                <a:ea typeface="黑体" pitchFamily="49" charset="-122"/>
              </a:rPr>
              <a:t> 0000).0/20  (80)</a:t>
            </a:r>
          </a:p>
          <a:p>
            <a:pPr>
              <a:lnSpc>
                <a:spcPct val="90000"/>
              </a:lnSpc>
            </a:pPr>
            <a:r>
              <a:rPr lang="en-US" altLang="zh-CN" sz="2000">
                <a:latin typeface="Arial" charset="0"/>
                <a:ea typeface="黑体" pitchFamily="49" charset="-122"/>
              </a:rPr>
              <a:t>     </a:t>
            </a:r>
            <a:r>
              <a:rPr lang="zh-CN" altLang="en-US" sz="2000">
                <a:latin typeface="Arial" charset="0"/>
                <a:ea typeface="黑体" pitchFamily="49" charset="-122"/>
              </a:rPr>
              <a:t>最大地址是       </a:t>
            </a:r>
            <a:r>
              <a:rPr lang="en-US" altLang="zh-CN" sz="2000" u="sng">
                <a:latin typeface="Arial" charset="0"/>
                <a:ea typeface="黑体" pitchFamily="49" charset="-122"/>
              </a:rPr>
              <a:t>140.120.(0101</a:t>
            </a:r>
            <a:r>
              <a:rPr lang="en-US" altLang="zh-CN" sz="2000">
                <a:latin typeface="Arial" charset="0"/>
                <a:ea typeface="黑体" pitchFamily="49" charset="-122"/>
              </a:rPr>
              <a:t> 1111).255/20 (95)</a:t>
            </a:r>
          </a:p>
          <a:p>
            <a:pPr>
              <a:lnSpc>
                <a:spcPct val="90000"/>
              </a:lnSpc>
            </a:pPr>
            <a:r>
              <a:rPr lang="en-US" altLang="zh-CN" sz="2000">
                <a:latin typeface="Arial" charset="0"/>
                <a:ea typeface="黑体" pitchFamily="49" charset="-122"/>
              </a:rPr>
              <a:t>     </a:t>
            </a:r>
            <a:r>
              <a:rPr lang="zh-CN" altLang="en-US" sz="2000">
                <a:latin typeface="Arial" charset="0"/>
                <a:ea typeface="黑体" pitchFamily="49" charset="-122"/>
              </a:rPr>
              <a:t>地址数是</a:t>
            </a:r>
            <a:r>
              <a:rPr lang="en-US" altLang="zh-CN" sz="2000">
                <a:latin typeface="Arial" charset="0"/>
                <a:ea typeface="黑体" pitchFamily="49" charset="-122"/>
              </a:rPr>
              <a:t>4096.</a:t>
            </a:r>
            <a:r>
              <a:rPr lang="zh-CN" altLang="en-US" sz="2000">
                <a:latin typeface="Arial" charset="0"/>
                <a:ea typeface="黑体" pitchFamily="49" charset="-122"/>
              </a:rPr>
              <a:t>相当于</a:t>
            </a:r>
            <a:r>
              <a:rPr lang="en-US" altLang="zh-CN" sz="2000">
                <a:latin typeface="Arial" charset="0"/>
                <a:ea typeface="黑体" pitchFamily="49" charset="-122"/>
              </a:rPr>
              <a:t>16</a:t>
            </a:r>
            <a:r>
              <a:rPr lang="zh-CN" altLang="en-US" sz="2000">
                <a:latin typeface="Arial" charset="0"/>
                <a:ea typeface="黑体" pitchFamily="49" charset="-122"/>
              </a:rPr>
              <a:t>个</a:t>
            </a:r>
            <a:r>
              <a:rPr lang="en-US" altLang="zh-CN" sz="2000">
                <a:latin typeface="Arial" charset="0"/>
                <a:ea typeface="黑体" pitchFamily="49" charset="-122"/>
              </a:rPr>
              <a:t>C</a:t>
            </a:r>
            <a:r>
              <a:rPr lang="zh-CN" altLang="en-US" sz="2000">
                <a:latin typeface="Arial" charset="0"/>
                <a:ea typeface="黑体" pitchFamily="49" charset="-122"/>
              </a:rPr>
              <a:t>类地址。</a:t>
            </a:r>
          </a:p>
        </p:txBody>
      </p:sp>
      <p:sp>
        <p:nvSpPr>
          <p:cNvPr id="305156" name="Rectangle 4"/>
          <p:cNvSpPr>
            <a:spLocks noChangeArrowheads="1"/>
          </p:cNvSpPr>
          <p:nvPr/>
        </p:nvSpPr>
        <p:spPr bwMode="auto">
          <a:xfrm>
            <a:off x="415925" y="3933825"/>
            <a:ext cx="9066213" cy="2160588"/>
          </a:xfrm>
          <a:prstGeom prst="rect">
            <a:avLst/>
          </a:prstGeom>
          <a:noFill/>
          <a:ln w="9525">
            <a:noFill/>
            <a:miter lim="800000"/>
            <a:headEnd/>
            <a:tailEnd/>
          </a:ln>
        </p:spPr>
        <p:txBody>
          <a:bodyPr/>
          <a:lstStyle/>
          <a:p>
            <a:pPr marL="342900" indent="-342900">
              <a:lnSpc>
                <a:spcPct val="90000"/>
              </a:lnSpc>
              <a:spcBef>
                <a:spcPts val="600"/>
              </a:spcBef>
              <a:buClr>
                <a:srgbClr val="333399"/>
              </a:buClr>
              <a:buSzPct val="75000"/>
              <a:buFont typeface="Wingdings" pitchFamily="2" charset="2"/>
              <a:buChar char="n"/>
            </a:pPr>
            <a:endParaRPr lang="zh-CN" altLang="en-US" b="1">
              <a:ea typeface="黑体" pitchFamily="49" charset="-122"/>
            </a:endParaRPr>
          </a:p>
        </p:txBody>
      </p:sp>
      <p:sp>
        <p:nvSpPr>
          <p:cNvPr id="305158" name="Rectangle 6"/>
          <p:cNvSpPr>
            <a:spLocks noChangeArrowheads="1"/>
          </p:cNvSpPr>
          <p:nvPr/>
        </p:nvSpPr>
        <p:spPr bwMode="auto">
          <a:xfrm>
            <a:off x="488950" y="3933825"/>
            <a:ext cx="9066213" cy="2590800"/>
          </a:xfrm>
          <a:prstGeom prst="rect">
            <a:avLst/>
          </a:prstGeom>
          <a:noFill/>
          <a:ln w="9525">
            <a:noFill/>
            <a:miter lim="800000"/>
            <a:headEnd/>
            <a:tailEnd/>
          </a:ln>
        </p:spPr>
        <p:txBody>
          <a:bodyPr/>
          <a:lstStyle/>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36.   </a:t>
            </a:r>
            <a:r>
              <a:rPr lang="zh-CN" altLang="en-US" sz="2000" b="1">
                <a:ea typeface="黑体" pitchFamily="49" charset="-122"/>
              </a:rPr>
              <a:t>已知地址块中的一个地址是</a:t>
            </a:r>
            <a:r>
              <a:rPr lang="en-US" altLang="zh-CN" sz="2000" b="1">
                <a:ea typeface="黑体" pitchFamily="49" charset="-122"/>
              </a:rPr>
              <a:t>190.87.140.202/29</a:t>
            </a:r>
            <a:r>
              <a:rPr lang="zh-CN" altLang="en-US" sz="2000" b="1">
                <a:ea typeface="黑体" pitchFamily="49" charset="-122"/>
              </a:rPr>
              <a:t>。重新计算上题。 </a:t>
            </a:r>
          </a:p>
          <a:p>
            <a:pPr marL="342900" indent="-342900">
              <a:lnSpc>
                <a:spcPct val="110000"/>
              </a:lnSpc>
              <a:spcBef>
                <a:spcPts val="600"/>
              </a:spcBef>
              <a:buClr>
                <a:srgbClr val="333399"/>
              </a:buClr>
              <a:buSzPct val="75000"/>
              <a:buFont typeface="Wingdings" pitchFamily="2" charset="2"/>
              <a:buChar char="n"/>
            </a:pPr>
            <a:r>
              <a:rPr lang="zh-CN" altLang="en-US" sz="2000" b="1">
                <a:ea typeface="黑体" pitchFamily="49" charset="-122"/>
              </a:rPr>
              <a:t> </a:t>
            </a:r>
            <a:r>
              <a:rPr lang="en-US" altLang="zh-CN" sz="2000" b="1">
                <a:ea typeface="黑体" pitchFamily="49" charset="-122"/>
              </a:rPr>
              <a:t>190.87.140.202/29     </a:t>
            </a:r>
            <a:r>
              <a:rPr lang="en-US" altLang="zh-CN" sz="2000" b="1" u="sng">
                <a:ea typeface="黑体" pitchFamily="49" charset="-122"/>
              </a:rPr>
              <a:t>190.87.140.(1100 1</a:t>
            </a:r>
            <a:r>
              <a:rPr lang="en-US" altLang="zh-CN" sz="2000" b="1">
                <a:ea typeface="黑体" pitchFamily="49" charset="-122"/>
              </a:rPr>
              <a:t>010)/29</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最小地址是           </a:t>
            </a:r>
            <a:r>
              <a:rPr lang="en-US" altLang="zh-CN" sz="2000" b="1" u="sng">
                <a:ea typeface="黑体" pitchFamily="49" charset="-122"/>
              </a:rPr>
              <a:t>190.87.140.(1100 1</a:t>
            </a:r>
            <a:r>
              <a:rPr lang="en-US" altLang="zh-CN" sz="2000" b="1">
                <a:ea typeface="黑体" pitchFamily="49" charset="-122"/>
              </a:rPr>
              <a:t>000)/29  200</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最大地址是           </a:t>
            </a:r>
            <a:r>
              <a:rPr lang="en-US" altLang="zh-CN" sz="2000" b="1" u="sng">
                <a:ea typeface="黑体" pitchFamily="49" charset="-122"/>
              </a:rPr>
              <a:t>190.87.140.(1100 1</a:t>
            </a:r>
            <a:r>
              <a:rPr lang="en-US" altLang="zh-CN" sz="2000" b="1">
                <a:ea typeface="黑体" pitchFamily="49" charset="-122"/>
              </a:rPr>
              <a:t>111)/29  207</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地址数是</a:t>
            </a:r>
            <a:r>
              <a:rPr lang="en-US" altLang="zh-CN" sz="2000" b="1">
                <a:ea typeface="黑体" pitchFamily="49" charset="-122"/>
              </a:rPr>
              <a:t>8.</a:t>
            </a:r>
            <a:r>
              <a:rPr lang="zh-CN" altLang="en-US" sz="2000" b="1">
                <a:ea typeface="黑体" pitchFamily="49" charset="-122"/>
              </a:rPr>
              <a:t>相当于</a:t>
            </a:r>
            <a:r>
              <a:rPr lang="en-US" altLang="zh-CN" sz="2000" b="1">
                <a:ea typeface="黑体" pitchFamily="49" charset="-122"/>
              </a:rPr>
              <a:t>1/32</a:t>
            </a:r>
            <a:r>
              <a:rPr lang="zh-CN" altLang="en-US" sz="2000" b="1">
                <a:ea typeface="黑体" pitchFamily="49" charset="-122"/>
              </a:rPr>
              <a:t>个</a:t>
            </a:r>
            <a:r>
              <a:rPr lang="en-US" altLang="zh-CN" sz="2000" b="1">
                <a:ea typeface="黑体" pitchFamily="49" charset="-122"/>
              </a:rPr>
              <a:t>C</a:t>
            </a:r>
            <a:r>
              <a:rPr lang="zh-CN" altLang="en-US" sz="2000" b="1">
                <a:ea typeface="黑体" pitchFamily="49" charset="-122"/>
              </a:rPr>
              <a:t>类地址。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p:txBody>
          <a:bodyPr/>
          <a:lstStyle/>
          <a:p>
            <a:pPr algn="ctr"/>
            <a:r>
              <a:rPr lang="en-US" altLang="zh-CN">
                <a:latin typeface="Arial" charset="0"/>
                <a:ea typeface="黑体" pitchFamily="49" charset="-122"/>
              </a:rPr>
              <a:t>4-37</a:t>
            </a:r>
          </a:p>
        </p:txBody>
      </p:sp>
      <p:sp>
        <p:nvSpPr>
          <p:cNvPr id="302084" name="Rectangle 4"/>
          <p:cNvSpPr>
            <a:spLocks noGrp="1" noChangeArrowheads="1"/>
          </p:cNvSpPr>
          <p:nvPr>
            <p:ph type="body" idx="4294967295"/>
          </p:nvPr>
        </p:nvSpPr>
        <p:spPr>
          <a:xfrm>
            <a:off x="495300" y="1196975"/>
            <a:ext cx="9066213" cy="5472113"/>
          </a:xfrm>
          <a:noFill/>
        </p:spPr>
        <p:txBody>
          <a:bodyPr/>
          <a:lstStyle/>
          <a:p>
            <a:pPr>
              <a:lnSpc>
                <a:spcPct val="90000"/>
              </a:lnSpc>
            </a:pPr>
            <a:r>
              <a:rPr lang="en-US" altLang="zh-CN" sz="1600" dirty="0">
                <a:latin typeface="Arial" charset="0"/>
                <a:ea typeface="黑体" pitchFamily="49" charset="-122"/>
              </a:rPr>
              <a:t>37.</a:t>
            </a:r>
            <a:r>
              <a:rPr lang="zh-CN" altLang="en-US" sz="1600" dirty="0">
                <a:latin typeface="Arial" charset="0"/>
                <a:ea typeface="黑体" pitchFamily="49" charset="-122"/>
              </a:rPr>
              <a:t>某单位分配到一个地址块</a:t>
            </a:r>
            <a:r>
              <a:rPr lang="en-US" altLang="zh-CN" sz="1600" dirty="0">
                <a:latin typeface="Arial" charset="0"/>
                <a:ea typeface="黑体" pitchFamily="49" charset="-122"/>
              </a:rPr>
              <a:t>136.23.12.64/26</a:t>
            </a:r>
            <a:r>
              <a:rPr lang="zh-CN" altLang="en-US" sz="1600" dirty="0">
                <a:latin typeface="Arial" charset="0"/>
                <a:ea typeface="黑体" pitchFamily="49" charset="-122"/>
              </a:rPr>
              <a:t>。现在需要进一步划分为</a:t>
            </a:r>
            <a:r>
              <a:rPr lang="en-US" altLang="zh-CN" sz="1600" dirty="0">
                <a:latin typeface="Arial" charset="0"/>
                <a:ea typeface="黑体" pitchFamily="49" charset="-122"/>
              </a:rPr>
              <a:t>4</a:t>
            </a:r>
            <a:r>
              <a:rPr lang="zh-CN" altLang="en-US" sz="1600" dirty="0">
                <a:latin typeface="Arial" charset="0"/>
                <a:ea typeface="黑体" pitchFamily="49" charset="-122"/>
              </a:rPr>
              <a:t>个一样大的子网。试问</a:t>
            </a:r>
            <a:r>
              <a:rPr lang="en-US" altLang="zh-CN" sz="1600" dirty="0">
                <a:latin typeface="Arial" charset="0"/>
                <a:ea typeface="黑体" pitchFamily="49" charset="-122"/>
              </a:rPr>
              <a:t>:</a:t>
            </a:r>
          </a:p>
          <a:p>
            <a:pPr>
              <a:lnSpc>
                <a:spcPct val="90000"/>
              </a:lnSpc>
              <a:buFont typeface="Wingdings" pitchFamily="2" charset="2"/>
              <a:buNone/>
            </a:pPr>
            <a:r>
              <a:rPr lang="zh-CN" altLang="en-US" sz="1600" dirty="0">
                <a:latin typeface="Arial" charset="0"/>
                <a:ea typeface="黑体" pitchFamily="49" charset="-122"/>
              </a:rPr>
              <a:t>      （</a:t>
            </a:r>
            <a:r>
              <a:rPr lang="en-US" altLang="zh-CN" sz="1600" dirty="0">
                <a:latin typeface="Arial" charset="0"/>
                <a:ea typeface="黑体" pitchFamily="49" charset="-122"/>
              </a:rPr>
              <a:t>1</a:t>
            </a:r>
            <a:r>
              <a:rPr lang="zh-CN" altLang="en-US" sz="1600" dirty="0">
                <a:latin typeface="Arial" charset="0"/>
                <a:ea typeface="黑体" pitchFamily="49" charset="-122"/>
              </a:rPr>
              <a:t>）每一个子网的网络前缀有多长？      （</a:t>
            </a:r>
            <a:r>
              <a:rPr lang="en-US" altLang="zh-CN" sz="1600" dirty="0">
                <a:latin typeface="Arial" charset="0"/>
                <a:ea typeface="黑体" pitchFamily="49" charset="-122"/>
              </a:rPr>
              <a:t>2</a:t>
            </a:r>
            <a:r>
              <a:rPr lang="zh-CN" altLang="en-US" sz="1600" dirty="0">
                <a:latin typeface="Arial" charset="0"/>
                <a:ea typeface="黑体" pitchFamily="49" charset="-122"/>
              </a:rPr>
              <a:t>）每一个子网中有多少个地址？</a:t>
            </a:r>
          </a:p>
          <a:p>
            <a:pPr>
              <a:lnSpc>
                <a:spcPct val="90000"/>
              </a:lnSpc>
              <a:buFont typeface="Wingdings" pitchFamily="2" charset="2"/>
              <a:buNone/>
            </a:pPr>
            <a:r>
              <a:rPr lang="zh-CN" altLang="en-US" sz="1600" dirty="0">
                <a:latin typeface="Arial" charset="0"/>
                <a:ea typeface="黑体" pitchFamily="49" charset="-122"/>
              </a:rPr>
              <a:t>      （</a:t>
            </a:r>
            <a:r>
              <a:rPr lang="en-US" altLang="zh-CN" sz="1600" dirty="0">
                <a:latin typeface="Arial" charset="0"/>
                <a:ea typeface="黑体" pitchFamily="49" charset="-122"/>
              </a:rPr>
              <a:t>3</a:t>
            </a:r>
            <a:r>
              <a:rPr lang="zh-CN" altLang="en-US" sz="1600" dirty="0">
                <a:latin typeface="Arial" charset="0"/>
                <a:ea typeface="黑体" pitchFamily="49" charset="-122"/>
              </a:rPr>
              <a:t>）每一个子网的地址是什么？             （</a:t>
            </a:r>
            <a:r>
              <a:rPr lang="en-US" altLang="zh-CN" sz="1600" dirty="0">
                <a:latin typeface="Arial" charset="0"/>
                <a:ea typeface="黑体" pitchFamily="49" charset="-122"/>
              </a:rPr>
              <a:t>4</a:t>
            </a:r>
            <a:r>
              <a:rPr lang="zh-CN" altLang="en-US" sz="1600" dirty="0">
                <a:latin typeface="Arial" charset="0"/>
                <a:ea typeface="黑体" pitchFamily="49" charset="-122"/>
              </a:rPr>
              <a:t>）每一个子网可分配给主机使用的最小地址和最大地址是什么？</a:t>
            </a:r>
          </a:p>
          <a:p>
            <a:pPr>
              <a:lnSpc>
                <a:spcPct val="90000"/>
              </a:lnSpc>
            </a:pPr>
            <a:r>
              <a:rPr lang="zh-CN" altLang="en-US" sz="1600" dirty="0">
                <a:latin typeface="Arial" charset="0"/>
                <a:ea typeface="黑体" pitchFamily="49" charset="-122"/>
              </a:rPr>
              <a:t>答：（</a:t>
            </a:r>
            <a:r>
              <a:rPr lang="en-US" altLang="zh-CN" sz="1600" dirty="0">
                <a:latin typeface="Arial" charset="0"/>
                <a:ea typeface="黑体" pitchFamily="49" charset="-122"/>
              </a:rPr>
              <a:t>1</a:t>
            </a:r>
            <a:r>
              <a:rPr lang="zh-CN" altLang="en-US" sz="1600" dirty="0">
                <a:latin typeface="Arial" charset="0"/>
                <a:ea typeface="黑体" pitchFamily="49" charset="-122"/>
              </a:rPr>
              <a:t>）每个子网前缀</a:t>
            </a:r>
            <a:r>
              <a:rPr lang="en-US" altLang="zh-CN" sz="1600" dirty="0">
                <a:latin typeface="Arial" charset="0"/>
                <a:ea typeface="黑体" pitchFamily="49" charset="-122"/>
              </a:rPr>
              <a:t>28</a:t>
            </a:r>
            <a:r>
              <a:rPr lang="zh-CN" altLang="en-US" sz="1600" dirty="0">
                <a:latin typeface="Arial" charset="0"/>
                <a:ea typeface="黑体" pitchFamily="49" charset="-122"/>
              </a:rPr>
              <a:t>位。（</a:t>
            </a:r>
            <a:r>
              <a:rPr lang="en-US" altLang="zh-CN" sz="1600" dirty="0">
                <a:latin typeface="Arial" charset="0"/>
                <a:ea typeface="黑体" pitchFamily="49" charset="-122"/>
              </a:rPr>
              <a:t>2</a:t>
            </a:r>
            <a:r>
              <a:rPr lang="zh-CN" altLang="en-US" sz="1600" dirty="0">
                <a:latin typeface="Arial" charset="0"/>
                <a:ea typeface="黑体" pitchFamily="49" charset="-122"/>
              </a:rPr>
              <a:t>）每个子网的地址中有</a:t>
            </a:r>
            <a:r>
              <a:rPr lang="en-US" altLang="zh-CN" sz="1600" dirty="0">
                <a:latin typeface="Arial" charset="0"/>
                <a:ea typeface="黑体" pitchFamily="49" charset="-122"/>
              </a:rPr>
              <a:t>4</a:t>
            </a:r>
            <a:r>
              <a:rPr lang="zh-CN" altLang="en-US" sz="1600" dirty="0">
                <a:latin typeface="Arial" charset="0"/>
                <a:ea typeface="黑体" pitchFamily="49" charset="-122"/>
              </a:rPr>
              <a:t>位留给主机用，因此共有</a:t>
            </a:r>
            <a:r>
              <a:rPr lang="en-US" altLang="zh-CN" sz="1600" dirty="0">
                <a:latin typeface="Arial" charset="0"/>
                <a:ea typeface="黑体" pitchFamily="49" charset="-122"/>
              </a:rPr>
              <a:t>16</a:t>
            </a:r>
            <a:r>
              <a:rPr lang="zh-CN" altLang="en-US" sz="1600" dirty="0">
                <a:latin typeface="Arial" charset="0"/>
                <a:ea typeface="黑体" pitchFamily="49" charset="-122"/>
              </a:rPr>
              <a:t>个地址。</a:t>
            </a:r>
          </a:p>
          <a:p>
            <a:pPr>
              <a:lnSpc>
                <a:spcPct val="90000"/>
              </a:lnSpc>
            </a:pPr>
            <a:r>
              <a:rPr lang="zh-CN" altLang="en-US" sz="1600" dirty="0">
                <a:latin typeface="Arial" charset="0"/>
                <a:ea typeface="黑体" pitchFamily="49" charset="-122"/>
              </a:rPr>
              <a:t>       （</a:t>
            </a:r>
            <a:r>
              <a:rPr lang="en-US" altLang="zh-CN" sz="1600" dirty="0">
                <a:latin typeface="Arial" charset="0"/>
                <a:ea typeface="黑体" pitchFamily="49" charset="-122"/>
              </a:rPr>
              <a:t>3</a:t>
            </a:r>
            <a:r>
              <a:rPr lang="zh-CN" altLang="en-US" sz="1600" dirty="0">
                <a:latin typeface="Arial" charset="0"/>
                <a:ea typeface="黑体" pitchFamily="49" charset="-122"/>
              </a:rPr>
              <a:t>）四个子网的地址块是：</a:t>
            </a:r>
          </a:p>
          <a:p>
            <a:pPr>
              <a:lnSpc>
                <a:spcPct val="90000"/>
              </a:lnSpc>
            </a:pPr>
            <a:r>
              <a:rPr lang="zh-CN" altLang="en-US" sz="1600" dirty="0">
                <a:latin typeface="Arial" charset="0"/>
                <a:ea typeface="黑体" pitchFamily="49" charset="-122"/>
              </a:rPr>
              <a:t>第一个地址块</a:t>
            </a:r>
            <a:r>
              <a:rPr lang="en-US" altLang="zh-CN" sz="1600" dirty="0">
                <a:latin typeface="Arial" charset="0"/>
                <a:ea typeface="黑体" pitchFamily="49" charset="-122"/>
              </a:rPr>
              <a:t>136.23.12.64/28</a:t>
            </a:r>
            <a:r>
              <a:rPr lang="zh-CN" altLang="en-US" sz="1600" dirty="0">
                <a:latin typeface="Arial" charset="0"/>
                <a:ea typeface="黑体" pitchFamily="49" charset="-122"/>
              </a:rPr>
              <a:t>，可分配给主机使用的</a:t>
            </a:r>
          </a:p>
          <a:p>
            <a:pPr>
              <a:lnSpc>
                <a:spcPct val="90000"/>
              </a:lnSpc>
            </a:pPr>
            <a:r>
              <a:rPr lang="zh-CN" altLang="en-US" sz="1600" dirty="0">
                <a:latin typeface="Arial" charset="0"/>
                <a:ea typeface="黑体" pitchFamily="49" charset="-122"/>
              </a:rPr>
              <a:t>   最小地址：</a:t>
            </a:r>
            <a:r>
              <a:rPr lang="en-US" altLang="zh-CN" sz="1600" dirty="0">
                <a:latin typeface="Arial" charset="0"/>
                <a:ea typeface="黑体" pitchFamily="49" charset="-122"/>
              </a:rPr>
              <a:t>136.23.12.01000001</a:t>
            </a:r>
            <a:r>
              <a:rPr lang="zh-CN" altLang="en-US" sz="1600" dirty="0">
                <a:latin typeface="Arial" charset="0"/>
                <a:ea typeface="黑体" pitchFamily="49" charset="-122"/>
              </a:rPr>
              <a:t>＝</a:t>
            </a:r>
            <a:r>
              <a:rPr lang="en-US" altLang="zh-CN" sz="1600" dirty="0">
                <a:latin typeface="Arial" charset="0"/>
                <a:ea typeface="黑体" pitchFamily="49" charset="-122"/>
              </a:rPr>
              <a:t>136.23.12.65/28</a:t>
            </a:r>
          </a:p>
          <a:p>
            <a:pPr>
              <a:lnSpc>
                <a:spcPct val="90000"/>
              </a:lnSpc>
            </a:pPr>
            <a:r>
              <a:rPr lang="en-US" altLang="zh-CN" sz="1600" dirty="0">
                <a:latin typeface="Arial" charset="0"/>
                <a:ea typeface="黑体" pitchFamily="49" charset="-122"/>
              </a:rPr>
              <a:t>   </a:t>
            </a:r>
            <a:r>
              <a:rPr lang="zh-CN" altLang="en-US" sz="1600" dirty="0">
                <a:latin typeface="Arial" charset="0"/>
                <a:ea typeface="黑体" pitchFamily="49" charset="-122"/>
              </a:rPr>
              <a:t>最大地址：</a:t>
            </a:r>
            <a:r>
              <a:rPr lang="en-US" altLang="zh-CN" sz="1600" dirty="0">
                <a:latin typeface="Arial" charset="0"/>
                <a:ea typeface="黑体" pitchFamily="49" charset="-122"/>
              </a:rPr>
              <a:t>136.23.12.01001110</a:t>
            </a:r>
            <a:r>
              <a:rPr lang="zh-CN" altLang="en-US" sz="1600" dirty="0">
                <a:latin typeface="Arial" charset="0"/>
                <a:ea typeface="黑体" pitchFamily="49" charset="-122"/>
              </a:rPr>
              <a:t>＝</a:t>
            </a:r>
            <a:r>
              <a:rPr lang="en-US" altLang="zh-CN" sz="1600" dirty="0">
                <a:latin typeface="Arial" charset="0"/>
                <a:ea typeface="黑体" pitchFamily="49" charset="-122"/>
              </a:rPr>
              <a:t>136.23.12.78/28</a:t>
            </a:r>
          </a:p>
          <a:p>
            <a:pPr>
              <a:lnSpc>
                <a:spcPct val="90000"/>
              </a:lnSpc>
            </a:pPr>
            <a:r>
              <a:rPr lang="zh-CN" altLang="en-US" sz="1600" dirty="0">
                <a:latin typeface="Arial" charset="0"/>
                <a:ea typeface="黑体" pitchFamily="49" charset="-122"/>
              </a:rPr>
              <a:t>第二个地址块</a:t>
            </a:r>
            <a:r>
              <a:rPr lang="en-US" altLang="zh-CN" sz="1600" dirty="0">
                <a:latin typeface="Arial" charset="0"/>
                <a:ea typeface="黑体" pitchFamily="49" charset="-122"/>
              </a:rPr>
              <a:t>136.23.12.80/28</a:t>
            </a:r>
            <a:r>
              <a:rPr lang="zh-CN" altLang="en-US" sz="1600" dirty="0">
                <a:latin typeface="Arial" charset="0"/>
                <a:ea typeface="黑体" pitchFamily="49" charset="-122"/>
              </a:rPr>
              <a:t>，可分配给主机使用的</a:t>
            </a:r>
          </a:p>
          <a:p>
            <a:pPr>
              <a:lnSpc>
                <a:spcPct val="90000"/>
              </a:lnSpc>
            </a:pPr>
            <a:r>
              <a:rPr lang="zh-CN" altLang="en-US" sz="1600" dirty="0">
                <a:latin typeface="Arial" charset="0"/>
                <a:ea typeface="黑体" pitchFamily="49" charset="-122"/>
              </a:rPr>
              <a:t>   最小地址：</a:t>
            </a:r>
            <a:r>
              <a:rPr lang="en-US" altLang="zh-CN" sz="1600" dirty="0">
                <a:latin typeface="Arial" charset="0"/>
                <a:ea typeface="黑体" pitchFamily="49" charset="-122"/>
              </a:rPr>
              <a:t>136.23.12.01010001</a:t>
            </a:r>
            <a:r>
              <a:rPr lang="zh-CN" altLang="en-US" sz="1600" dirty="0">
                <a:latin typeface="Arial" charset="0"/>
                <a:ea typeface="黑体" pitchFamily="49" charset="-122"/>
              </a:rPr>
              <a:t>＝</a:t>
            </a:r>
            <a:r>
              <a:rPr lang="en-US" altLang="zh-CN" sz="1600" dirty="0">
                <a:latin typeface="Arial" charset="0"/>
                <a:ea typeface="黑体" pitchFamily="49" charset="-122"/>
              </a:rPr>
              <a:t>136.23.12.81/28</a:t>
            </a:r>
          </a:p>
          <a:p>
            <a:pPr>
              <a:lnSpc>
                <a:spcPct val="90000"/>
              </a:lnSpc>
            </a:pPr>
            <a:r>
              <a:rPr lang="en-US" altLang="zh-CN" sz="1600" dirty="0">
                <a:latin typeface="Arial" charset="0"/>
                <a:ea typeface="黑体" pitchFamily="49" charset="-122"/>
              </a:rPr>
              <a:t>   </a:t>
            </a:r>
            <a:r>
              <a:rPr lang="zh-CN" altLang="en-US" sz="1600" dirty="0">
                <a:latin typeface="Arial" charset="0"/>
                <a:ea typeface="黑体" pitchFamily="49" charset="-122"/>
              </a:rPr>
              <a:t>最大地址：</a:t>
            </a:r>
            <a:r>
              <a:rPr lang="en-US" altLang="zh-CN" sz="1600" dirty="0">
                <a:latin typeface="Arial" charset="0"/>
                <a:ea typeface="黑体" pitchFamily="49" charset="-122"/>
              </a:rPr>
              <a:t>136.23.12.01011110</a:t>
            </a:r>
            <a:r>
              <a:rPr lang="zh-CN" altLang="en-US" sz="1600" dirty="0">
                <a:latin typeface="Arial" charset="0"/>
                <a:ea typeface="黑体" pitchFamily="49" charset="-122"/>
              </a:rPr>
              <a:t>＝</a:t>
            </a:r>
            <a:r>
              <a:rPr lang="en-US" altLang="zh-CN" sz="1600" dirty="0">
                <a:latin typeface="Arial" charset="0"/>
                <a:ea typeface="黑体" pitchFamily="49" charset="-122"/>
              </a:rPr>
              <a:t>136.23.12.94/28</a:t>
            </a:r>
          </a:p>
          <a:p>
            <a:pPr>
              <a:lnSpc>
                <a:spcPct val="90000"/>
              </a:lnSpc>
            </a:pPr>
            <a:r>
              <a:rPr lang="zh-CN" altLang="en-US" sz="1600" dirty="0">
                <a:latin typeface="Arial" charset="0"/>
                <a:ea typeface="黑体" pitchFamily="49" charset="-122"/>
              </a:rPr>
              <a:t>第三个地址块</a:t>
            </a:r>
            <a:r>
              <a:rPr lang="en-US" altLang="zh-CN" sz="1600" dirty="0">
                <a:latin typeface="Arial" charset="0"/>
                <a:ea typeface="黑体" pitchFamily="49" charset="-122"/>
              </a:rPr>
              <a:t>136.23.12.96/28</a:t>
            </a:r>
            <a:r>
              <a:rPr lang="zh-CN" altLang="en-US" sz="1600" dirty="0">
                <a:latin typeface="Arial" charset="0"/>
                <a:ea typeface="黑体" pitchFamily="49" charset="-122"/>
              </a:rPr>
              <a:t>，可分配给主机使用的</a:t>
            </a:r>
          </a:p>
          <a:p>
            <a:pPr>
              <a:lnSpc>
                <a:spcPct val="90000"/>
              </a:lnSpc>
            </a:pPr>
            <a:r>
              <a:rPr lang="zh-CN" altLang="en-US" sz="1600" dirty="0">
                <a:latin typeface="Arial" charset="0"/>
                <a:ea typeface="黑体" pitchFamily="49" charset="-122"/>
              </a:rPr>
              <a:t>   最小地址：</a:t>
            </a:r>
            <a:r>
              <a:rPr lang="en-US" altLang="zh-CN" sz="1600" dirty="0">
                <a:latin typeface="Arial" charset="0"/>
                <a:ea typeface="黑体" pitchFamily="49" charset="-122"/>
              </a:rPr>
              <a:t>136.23.12.01100001</a:t>
            </a:r>
            <a:r>
              <a:rPr lang="zh-CN" altLang="en-US" sz="1600" dirty="0">
                <a:latin typeface="Arial" charset="0"/>
                <a:ea typeface="黑体" pitchFamily="49" charset="-122"/>
              </a:rPr>
              <a:t>＝</a:t>
            </a:r>
            <a:r>
              <a:rPr lang="en-US" altLang="zh-CN" sz="1600" dirty="0">
                <a:latin typeface="Arial" charset="0"/>
                <a:ea typeface="黑体" pitchFamily="49" charset="-122"/>
              </a:rPr>
              <a:t>136.23.12.97/28</a:t>
            </a:r>
          </a:p>
          <a:p>
            <a:pPr>
              <a:lnSpc>
                <a:spcPct val="90000"/>
              </a:lnSpc>
            </a:pPr>
            <a:r>
              <a:rPr lang="en-US" altLang="zh-CN" sz="1600" dirty="0">
                <a:latin typeface="Arial" charset="0"/>
                <a:ea typeface="黑体" pitchFamily="49" charset="-122"/>
              </a:rPr>
              <a:t>   </a:t>
            </a:r>
            <a:r>
              <a:rPr lang="zh-CN" altLang="en-US" sz="1600" dirty="0">
                <a:latin typeface="Arial" charset="0"/>
                <a:ea typeface="黑体" pitchFamily="49" charset="-122"/>
              </a:rPr>
              <a:t>最大地址：</a:t>
            </a:r>
            <a:r>
              <a:rPr lang="en-US" altLang="zh-CN" sz="1600" dirty="0">
                <a:latin typeface="Arial" charset="0"/>
                <a:ea typeface="黑体" pitchFamily="49" charset="-122"/>
              </a:rPr>
              <a:t>136.23.12.01101110</a:t>
            </a:r>
            <a:r>
              <a:rPr lang="zh-CN" altLang="en-US" sz="1600" dirty="0">
                <a:latin typeface="Arial" charset="0"/>
                <a:ea typeface="黑体" pitchFamily="49" charset="-122"/>
              </a:rPr>
              <a:t>＝</a:t>
            </a:r>
            <a:r>
              <a:rPr lang="en-US" altLang="zh-CN" sz="1600" dirty="0">
                <a:latin typeface="Arial" charset="0"/>
                <a:ea typeface="黑体" pitchFamily="49" charset="-122"/>
              </a:rPr>
              <a:t>136.23.12.110/28</a:t>
            </a:r>
          </a:p>
          <a:p>
            <a:pPr>
              <a:lnSpc>
                <a:spcPct val="90000"/>
              </a:lnSpc>
            </a:pPr>
            <a:r>
              <a:rPr lang="zh-CN" altLang="en-US" sz="1600" dirty="0">
                <a:latin typeface="Arial" charset="0"/>
                <a:ea typeface="黑体" pitchFamily="49" charset="-122"/>
              </a:rPr>
              <a:t>第四个地址块</a:t>
            </a:r>
            <a:r>
              <a:rPr lang="en-US" altLang="zh-CN" sz="1600" dirty="0">
                <a:latin typeface="Arial" charset="0"/>
                <a:ea typeface="黑体" pitchFamily="49" charset="-122"/>
              </a:rPr>
              <a:t>136.23.12.112/28</a:t>
            </a:r>
            <a:r>
              <a:rPr lang="zh-CN" altLang="en-US" sz="1600" dirty="0">
                <a:latin typeface="Arial" charset="0"/>
                <a:ea typeface="黑体" pitchFamily="49" charset="-122"/>
              </a:rPr>
              <a:t>，可分配给主机使用的</a:t>
            </a:r>
          </a:p>
          <a:p>
            <a:pPr>
              <a:lnSpc>
                <a:spcPct val="90000"/>
              </a:lnSpc>
            </a:pPr>
            <a:r>
              <a:rPr lang="zh-CN" altLang="en-US" sz="1600" dirty="0">
                <a:latin typeface="Arial" charset="0"/>
                <a:ea typeface="黑体" pitchFamily="49" charset="-122"/>
              </a:rPr>
              <a:t>   最小地址：</a:t>
            </a:r>
            <a:r>
              <a:rPr lang="en-US" altLang="zh-CN" sz="1600" dirty="0">
                <a:latin typeface="Arial" charset="0"/>
                <a:ea typeface="黑体" pitchFamily="49" charset="-122"/>
              </a:rPr>
              <a:t>136.23.12.01110001</a:t>
            </a:r>
            <a:r>
              <a:rPr lang="zh-CN" altLang="en-US" sz="1600" dirty="0">
                <a:latin typeface="Arial" charset="0"/>
                <a:ea typeface="黑体" pitchFamily="49" charset="-122"/>
              </a:rPr>
              <a:t>＝</a:t>
            </a:r>
            <a:r>
              <a:rPr lang="en-US" altLang="zh-CN" sz="1600" dirty="0">
                <a:latin typeface="Arial" charset="0"/>
                <a:ea typeface="黑体" pitchFamily="49" charset="-122"/>
              </a:rPr>
              <a:t>136.23.12.113/28</a:t>
            </a:r>
          </a:p>
          <a:p>
            <a:pPr>
              <a:lnSpc>
                <a:spcPct val="90000"/>
              </a:lnSpc>
            </a:pPr>
            <a:r>
              <a:rPr lang="en-US" altLang="zh-CN" sz="1600" dirty="0">
                <a:latin typeface="Arial" charset="0"/>
                <a:ea typeface="黑体" pitchFamily="49" charset="-122"/>
              </a:rPr>
              <a:t>   </a:t>
            </a:r>
            <a:r>
              <a:rPr lang="zh-CN" altLang="en-US" sz="1600" dirty="0">
                <a:latin typeface="Arial" charset="0"/>
                <a:ea typeface="黑体" pitchFamily="49" charset="-122"/>
              </a:rPr>
              <a:t>最大地址：</a:t>
            </a:r>
            <a:r>
              <a:rPr lang="en-US" altLang="zh-CN" sz="1600" dirty="0">
                <a:latin typeface="Arial" charset="0"/>
                <a:ea typeface="黑体" pitchFamily="49" charset="-122"/>
              </a:rPr>
              <a:t>136.23.12.01111110</a:t>
            </a:r>
            <a:r>
              <a:rPr lang="zh-CN" altLang="en-US" sz="1600" dirty="0">
                <a:latin typeface="Arial" charset="0"/>
                <a:ea typeface="黑体" pitchFamily="49" charset="-122"/>
              </a:rPr>
              <a:t>＝</a:t>
            </a:r>
            <a:r>
              <a:rPr lang="en-US" altLang="zh-CN" sz="1600" dirty="0">
                <a:latin typeface="Arial" charset="0"/>
                <a:ea typeface="黑体" pitchFamily="49" charset="-122"/>
              </a:rPr>
              <a:t>136.23.12.126/28</a:t>
            </a:r>
            <a:endParaRPr lang="zh-CN" altLang="en-US" sz="1600" dirty="0">
              <a:latin typeface="Arial" charset="0"/>
              <a:ea typeface="黑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p:txBody>
          <a:bodyPr/>
          <a:lstStyle/>
          <a:p>
            <a:pPr algn="ctr"/>
            <a:r>
              <a:rPr lang="en-US" altLang="zh-CN">
                <a:latin typeface="Arial" charset="0"/>
                <a:ea typeface="黑体" pitchFamily="49" charset="-122"/>
              </a:rPr>
              <a:t>4-41</a:t>
            </a:r>
          </a:p>
        </p:txBody>
      </p:sp>
      <p:sp>
        <p:nvSpPr>
          <p:cNvPr id="308227" name="Rectangle 3"/>
          <p:cNvSpPr>
            <a:spLocks noGrp="1" noChangeArrowheads="1"/>
          </p:cNvSpPr>
          <p:nvPr>
            <p:ph type="body" idx="4294967295"/>
          </p:nvPr>
        </p:nvSpPr>
        <p:spPr>
          <a:xfrm>
            <a:off x="495300" y="1196975"/>
            <a:ext cx="9066213" cy="5400675"/>
          </a:xfrm>
        </p:spPr>
        <p:txBody>
          <a:bodyPr/>
          <a:lstStyle/>
          <a:p>
            <a:pPr marL="609600" indent="-609600">
              <a:lnSpc>
                <a:spcPct val="90000"/>
              </a:lnSpc>
              <a:buFont typeface="Wingdings" pitchFamily="2" charset="2"/>
              <a:buNone/>
            </a:pPr>
            <a:r>
              <a:rPr lang="en-US" altLang="zh-CN" sz="1400" dirty="0">
                <a:latin typeface="Arial" charset="0"/>
                <a:ea typeface="黑体" pitchFamily="49" charset="-122"/>
              </a:rPr>
              <a:t>41.  </a:t>
            </a:r>
            <a:r>
              <a:rPr lang="zh-CN" altLang="en-US" sz="1400" dirty="0">
                <a:latin typeface="Arial" charset="0"/>
                <a:ea typeface="黑体" pitchFamily="49" charset="-122"/>
              </a:rPr>
              <a:t>假定网络中的路由器</a:t>
            </a:r>
            <a:r>
              <a:rPr lang="en-US" altLang="zh-CN" sz="1400" dirty="0">
                <a:latin typeface="Arial" charset="0"/>
                <a:ea typeface="黑体" pitchFamily="49" charset="-122"/>
              </a:rPr>
              <a:t>B</a:t>
            </a:r>
            <a:r>
              <a:rPr lang="zh-CN" altLang="en-US" sz="1400" dirty="0">
                <a:latin typeface="Arial" charset="0"/>
                <a:ea typeface="黑体" pitchFamily="49" charset="-122"/>
              </a:rPr>
              <a:t>的路由表有如下的项目（这三列分别表示“目的网络”、“距离”和“下一跳路由器”）</a:t>
            </a:r>
          </a:p>
          <a:p>
            <a:pPr marL="609600" indent="-609600">
              <a:lnSpc>
                <a:spcPct val="90000"/>
              </a:lnSpc>
            </a:pPr>
            <a:r>
              <a:rPr lang="zh-CN" altLang="en-US" sz="1400" dirty="0">
                <a:latin typeface="Arial" charset="0"/>
                <a:ea typeface="黑体" pitchFamily="49" charset="-122"/>
              </a:rPr>
              <a:t>                  </a:t>
            </a:r>
            <a:r>
              <a:rPr lang="en-US" altLang="zh-CN" sz="1400" dirty="0">
                <a:latin typeface="Arial" charset="0"/>
                <a:ea typeface="黑体" pitchFamily="49" charset="-122"/>
              </a:rPr>
              <a:t>N1        7        A</a:t>
            </a:r>
          </a:p>
          <a:p>
            <a:pPr marL="609600" indent="-609600">
              <a:lnSpc>
                <a:spcPct val="90000"/>
              </a:lnSpc>
            </a:pPr>
            <a:r>
              <a:rPr lang="en-US" altLang="zh-CN" sz="1400" dirty="0">
                <a:latin typeface="Arial" charset="0"/>
                <a:ea typeface="黑体" pitchFamily="49" charset="-122"/>
              </a:rPr>
              <a:t>                  N2        2        B</a:t>
            </a:r>
          </a:p>
          <a:p>
            <a:pPr marL="609600" indent="-609600">
              <a:lnSpc>
                <a:spcPct val="90000"/>
              </a:lnSpc>
            </a:pPr>
            <a:r>
              <a:rPr lang="en-US" altLang="zh-CN" sz="1400" dirty="0">
                <a:latin typeface="Arial" charset="0"/>
                <a:ea typeface="黑体" pitchFamily="49" charset="-122"/>
              </a:rPr>
              <a:t>                  N6        8        F</a:t>
            </a:r>
          </a:p>
          <a:p>
            <a:pPr marL="609600" indent="-609600">
              <a:lnSpc>
                <a:spcPct val="90000"/>
              </a:lnSpc>
            </a:pPr>
            <a:r>
              <a:rPr lang="en-US" altLang="zh-CN" sz="1400" dirty="0">
                <a:latin typeface="Arial" charset="0"/>
                <a:ea typeface="黑体" pitchFamily="49" charset="-122"/>
              </a:rPr>
              <a:t>                  N8        4        E</a:t>
            </a:r>
          </a:p>
          <a:p>
            <a:pPr marL="609600" indent="-609600">
              <a:lnSpc>
                <a:spcPct val="90000"/>
              </a:lnSpc>
            </a:pPr>
            <a:r>
              <a:rPr lang="en-US" altLang="zh-CN" sz="1400" dirty="0">
                <a:latin typeface="Arial" charset="0"/>
                <a:ea typeface="黑体" pitchFamily="49" charset="-122"/>
              </a:rPr>
              <a:t>                  N9        4        F</a:t>
            </a:r>
          </a:p>
          <a:p>
            <a:pPr marL="609600" indent="-609600">
              <a:lnSpc>
                <a:spcPct val="90000"/>
              </a:lnSpc>
            </a:pPr>
            <a:r>
              <a:rPr lang="zh-CN" altLang="en-US" sz="1400" dirty="0">
                <a:latin typeface="Arial" charset="0"/>
                <a:ea typeface="黑体" pitchFamily="49" charset="-122"/>
              </a:rPr>
              <a:t>现在</a:t>
            </a:r>
            <a:r>
              <a:rPr lang="en-US" altLang="zh-CN" sz="1400" dirty="0">
                <a:latin typeface="Arial" charset="0"/>
                <a:ea typeface="黑体" pitchFamily="49" charset="-122"/>
              </a:rPr>
              <a:t>B</a:t>
            </a:r>
            <a:r>
              <a:rPr lang="zh-CN" altLang="en-US" sz="1400" dirty="0">
                <a:latin typeface="Arial" charset="0"/>
                <a:ea typeface="黑体" pitchFamily="49" charset="-122"/>
              </a:rPr>
              <a:t>收到从</a:t>
            </a:r>
            <a:r>
              <a:rPr lang="en-US" altLang="zh-CN" sz="1400" dirty="0">
                <a:latin typeface="Arial" charset="0"/>
                <a:ea typeface="黑体" pitchFamily="49" charset="-122"/>
              </a:rPr>
              <a:t>C</a:t>
            </a:r>
            <a:r>
              <a:rPr lang="zh-CN" altLang="en-US" sz="1400" dirty="0">
                <a:latin typeface="Arial" charset="0"/>
                <a:ea typeface="黑体" pitchFamily="49" charset="-122"/>
              </a:rPr>
              <a:t>发来的路由信息（这两列分别表示“目的网络”“距离”）：</a:t>
            </a:r>
          </a:p>
          <a:p>
            <a:pPr marL="609600" indent="-609600">
              <a:lnSpc>
                <a:spcPct val="90000"/>
              </a:lnSpc>
            </a:pPr>
            <a:r>
              <a:rPr lang="zh-CN" altLang="en-US" sz="1400" dirty="0">
                <a:latin typeface="Arial" charset="0"/>
                <a:ea typeface="黑体" pitchFamily="49" charset="-122"/>
              </a:rPr>
              <a:t>                  </a:t>
            </a:r>
            <a:r>
              <a:rPr lang="en-US" altLang="zh-CN" sz="1400" dirty="0">
                <a:latin typeface="Arial" charset="0"/>
                <a:ea typeface="黑体" pitchFamily="49" charset="-122"/>
              </a:rPr>
              <a:t>N2        4</a:t>
            </a:r>
          </a:p>
          <a:p>
            <a:pPr marL="609600" indent="-609600">
              <a:lnSpc>
                <a:spcPct val="90000"/>
              </a:lnSpc>
            </a:pPr>
            <a:r>
              <a:rPr lang="en-US" altLang="zh-CN" sz="1400" dirty="0">
                <a:latin typeface="Arial" charset="0"/>
                <a:ea typeface="黑体" pitchFamily="49" charset="-122"/>
              </a:rPr>
              <a:t>                  N3        8</a:t>
            </a:r>
          </a:p>
          <a:p>
            <a:pPr marL="609600" indent="-609600">
              <a:lnSpc>
                <a:spcPct val="90000"/>
              </a:lnSpc>
            </a:pPr>
            <a:r>
              <a:rPr lang="en-US" altLang="zh-CN" sz="1400" dirty="0">
                <a:latin typeface="Arial" charset="0"/>
                <a:ea typeface="黑体" pitchFamily="49" charset="-122"/>
              </a:rPr>
              <a:t>                  N6        4</a:t>
            </a:r>
          </a:p>
          <a:p>
            <a:pPr marL="609600" indent="-609600">
              <a:lnSpc>
                <a:spcPct val="90000"/>
              </a:lnSpc>
            </a:pPr>
            <a:r>
              <a:rPr lang="en-US" altLang="zh-CN" sz="1400" dirty="0">
                <a:latin typeface="Arial" charset="0"/>
                <a:ea typeface="黑体" pitchFamily="49" charset="-122"/>
              </a:rPr>
              <a:t>                  N8        3</a:t>
            </a:r>
          </a:p>
          <a:p>
            <a:pPr marL="609600" indent="-609600">
              <a:lnSpc>
                <a:spcPct val="90000"/>
              </a:lnSpc>
            </a:pPr>
            <a:r>
              <a:rPr lang="en-US" altLang="zh-CN" sz="1400" dirty="0">
                <a:latin typeface="Arial" charset="0"/>
                <a:ea typeface="黑体" pitchFamily="49" charset="-122"/>
              </a:rPr>
              <a:t>                  N9        5</a:t>
            </a:r>
          </a:p>
          <a:p>
            <a:pPr marL="609600" indent="-609600">
              <a:lnSpc>
                <a:spcPct val="90000"/>
              </a:lnSpc>
            </a:pPr>
            <a:r>
              <a:rPr lang="zh-CN" altLang="en-US" sz="1400" dirty="0">
                <a:latin typeface="Arial" charset="0"/>
                <a:ea typeface="黑体" pitchFamily="49" charset="-122"/>
              </a:rPr>
              <a:t>试求出路由器</a:t>
            </a:r>
            <a:r>
              <a:rPr lang="en-US" altLang="zh-CN" sz="1400" dirty="0">
                <a:latin typeface="Arial" charset="0"/>
                <a:ea typeface="黑体" pitchFamily="49" charset="-122"/>
              </a:rPr>
              <a:t>B</a:t>
            </a:r>
            <a:r>
              <a:rPr lang="zh-CN" altLang="en-US" sz="1400" dirty="0">
                <a:latin typeface="Arial" charset="0"/>
                <a:ea typeface="黑体" pitchFamily="49" charset="-122"/>
              </a:rPr>
              <a:t>更新后的路由表（详细说明每一个步骤）。</a:t>
            </a:r>
          </a:p>
          <a:p>
            <a:pPr marL="609600" indent="-609600">
              <a:lnSpc>
                <a:spcPct val="90000"/>
              </a:lnSpc>
              <a:buFont typeface="Wingdings" pitchFamily="2" charset="2"/>
              <a:buNone/>
            </a:pPr>
            <a:r>
              <a:rPr lang="zh-CN" altLang="en-US" sz="1400" dirty="0">
                <a:latin typeface="Arial" charset="0"/>
                <a:ea typeface="黑体" pitchFamily="49" charset="-122"/>
              </a:rPr>
              <a:t>答：      路由器</a:t>
            </a:r>
            <a:r>
              <a:rPr lang="en-US" altLang="zh-CN" sz="1400" dirty="0">
                <a:latin typeface="Arial" charset="0"/>
                <a:ea typeface="黑体" pitchFamily="49" charset="-122"/>
              </a:rPr>
              <a:t>B</a:t>
            </a:r>
            <a:r>
              <a:rPr lang="zh-CN" altLang="en-US" sz="1400" dirty="0">
                <a:latin typeface="Arial" charset="0"/>
                <a:ea typeface="黑体" pitchFamily="49" charset="-122"/>
              </a:rPr>
              <a:t>更新后的路由表如下：</a:t>
            </a:r>
          </a:p>
          <a:p>
            <a:pPr marL="609600" indent="-609600">
              <a:lnSpc>
                <a:spcPct val="90000"/>
              </a:lnSpc>
            </a:pPr>
            <a:r>
              <a:rPr lang="en-US" altLang="zh-CN" sz="1400" dirty="0">
                <a:latin typeface="Arial" charset="0"/>
                <a:ea typeface="黑体" pitchFamily="49" charset="-122"/>
              </a:rPr>
              <a:t>N1   7  A    </a:t>
            </a:r>
            <a:r>
              <a:rPr lang="zh-CN" altLang="en-US" sz="1400" dirty="0">
                <a:latin typeface="Arial" charset="0"/>
                <a:ea typeface="黑体" pitchFamily="49" charset="-122"/>
              </a:rPr>
              <a:t>无新信息，不改变</a:t>
            </a:r>
          </a:p>
          <a:p>
            <a:pPr marL="609600" indent="-609600">
              <a:lnSpc>
                <a:spcPct val="90000"/>
              </a:lnSpc>
            </a:pPr>
            <a:r>
              <a:rPr lang="en-US" altLang="zh-CN" sz="1400" dirty="0">
                <a:latin typeface="Arial" charset="0"/>
                <a:ea typeface="黑体" pitchFamily="49" charset="-122"/>
              </a:rPr>
              <a:t>N2   5  C    </a:t>
            </a:r>
            <a:r>
              <a:rPr lang="zh-CN" altLang="en-US" sz="1400" dirty="0">
                <a:latin typeface="Arial" charset="0"/>
                <a:ea typeface="黑体" pitchFamily="49" charset="-122"/>
              </a:rPr>
              <a:t>相同的下一跳，更新</a:t>
            </a:r>
          </a:p>
          <a:p>
            <a:pPr marL="609600" indent="-609600">
              <a:lnSpc>
                <a:spcPct val="90000"/>
              </a:lnSpc>
            </a:pPr>
            <a:r>
              <a:rPr lang="en-US" altLang="zh-CN" sz="1400" dirty="0">
                <a:latin typeface="Arial" charset="0"/>
                <a:ea typeface="黑体" pitchFamily="49" charset="-122"/>
              </a:rPr>
              <a:t>N3   9  C    </a:t>
            </a:r>
            <a:r>
              <a:rPr lang="zh-CN" altLang="en-US" sz="1400" dirty="0">
                <a:latin typeface="Arial" charset="0"/>
                <a:ea typeface="黑体" pitchFamily="49" charset="-122"/>
              </a:rPr>
              <a:t>新的项目，添加进来</a:t>
            </a:r>
          </a:p>
          <a:p>
            <a:pPr marL="609600" indent="-609600">
              <a:lnSpc>
                <a:spcPct val="90000"/>
              </a:lnSpc>
            </a:pPr>
            <a:r>
              <a:rPr lang="en-US" altLang="zh-CN" sz="1400" dirty="0">
                <a:latin typeface="Arial" charset="0"/>
                <a:ea typeface="黑体" pitchFamily="49" charset="-122"/>
              </a:rPr>
              <a:t>N6   5  C    </a:t>
            </a:r>
            <a:r>
              <a:rPr lang="zh-CN" altLang="en-US" sz="1400" dirty="0">
                <a:latin typeface="Arial" charset="0"/>
                <a:ea typeface="黑体" pitchFamily="49" charset="-122"/>
              </a:rPr>
              <a:t>不同的下一跳，距离更短，更新</a:t>
            </a:r>
          </a:p>
          <a:p>
            <a:pPr marL="609600" indent="-609600">
              <a:lnSpc>
                <a:spcPct val="90000"/>
              </a:lnSpc>
            </a:pPr>
            <a:r>
              <a:rPr lang="en-US" altLang="zh-CN" sz="1400" dirty="0">
                <a:latin typeface="Arial" charset="0"/>
                <a:ea typeface="黑体" pitchFamily="49" charset="-122"/>
              </a:rPr>
              <a:t>N8   4  E    </a:t>
            </a:r>
            <a:r>
              <a:rPr lang="zh-CN" altLang="en-US" sz="1400" dirty="0">
                <a:latin typeface="Arial" charset="0"/>
                <a:ea typeface="黑体" pitchFamily="49" charset="-122"/>
              </a:rPr>
              <a:t>不同的下一跳，距离一样，不改变</a:t>
            </a:r>
          </a:p>
          <a:p>
            <a:pPr marL="609600" indent="-609600">
              <a:lnSpc>
                <a:spcPct val="90000"/>
              </a:lnSpc>
            </a:pPr>
            <a:r>
              <a:rPr lang="en-US" altLang="zh-CN" sz="1400" dirty="0">
                <a:latin typeface="Arial" charset="0"/>
                <a:ea typeface="黑体" pitchFamily="49" charset="-122"/>
              </a:rPr>
              <a:t>N9   4  F    </a:t>
            </a:r>
            <a:r>
              <a:rPr lang="zh-CN" altLang="en-US" sz="1400" dirty="0">
                <a:latin typeface="Arial" charset="0"/>
                <a:ea typeface="黑体" pitchFamily="49" charset="-122"/>
              </a:rPr>
              <a:t>不同的下一跳，距离更大，不改变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p:txBody>
          <a:bodyPr/>
          <a:lstStyle/>
          <a:p>
            <a:pPr algn="ctr"/>
            <a:r>
              <a:rPr lang="en-US" altLang="zh-CN">
                <a:latin typeface="Arial" charset="0"/>
                <a:ea typeface="黑体" pitchFamily="49" charset="-122"/>
              </a:rPr>
              <a:t>4-42</a:t>
            </a:r>
          </a:p>
        </p:txBody>
      </p:sp>
      <p:sp>
        <p:nvSpPr>
          <p:cNvPr id="318467" name="Rectangle 3"/>
          <p:cNvSpPr>
            <a:spLocks noGrp="1" noChangeArrowheads="1"/>
          </p:cNvSpPr>
          <p:nvPr>
            <p:ph type="body" idx="4294967295"/>
          </p:nvPr>
        </p:nvSpPr>
        <p:spPr>
          <a:xfrm>
            <a:off x="495300" y="1196975"/>
            <a:ext cx="9066213" cy="5472113"/>
          </a:xfrm>
        </p:spPr>
        <p:txBody>
          <a:bodyPr/>
          <a:lstStyle/>
          <a:p>
            <a:pPr>
              <a:lnSpc>
                <a:spcPct val="90000"/>
              </a:lnSpc>
              <a:buFont typeface="Wingdings" pitchFamily="2" charset="2"/>
              <a:buNone/>
            </a:pPr>
            <a:r>
              <a:rPr lang="en-US" altLang="zh-CN" sz="1800">
                <a:latin typeface="Arial" charset="0"/>
                <a:ea typeface="黑体" pitchFamily="49" charset="-122"/>
              </a:rPr>
              <a:t>42.   </a:t>
            </a:r>
            <a:r>
              <a:rPr lang="zh-CN" altLang="en-US" sz="1800">
                <a:latin typeface="Arial" charset="0"/>
                <a:ea typeface="黑体" pitchFamily="49" charset="-122"/>
              </a:rPr>
              <a:t>假定网络中的路由器</a:t>
            </a:r>
            <a:r>
              <a:rPr lang="en-US" altLang="zh-CN" sz="1800">
                <a:latin typeface="Arial" charset="0"/>
                <a:ea typeface="黑体" pitchFamily="49" charset="-122"/>
              </a:rPr>
              <a:t>A</a:t>
            </a:r>
            <a:r>
              <a:rPr lang="zh-CN" altLang="en-US" sz="1800">
                <a:latin typeface="Arial" charset="0"/>
                <a:ea typeface="黑体" pitchFamily="49" charset="-122"/>
              </a:rPr>
              <a:t>的路由表有如下的项目（格式同上题）：</a:t>
            </a:r>
          </a:p>
          <a:p>
            <a:pPr>
              <a:lnSpc>
                <a:spcPct val="90000"/>
              </a:lnSpc>
            </a:pPr>
            <a:r>
              <a:rPr lang="zh-CN" altLang="en-US" sz="1800">
                <a:latin typeface="Arial" charset="0"/>
                <a:ea typeface="黑体" pitchFamily="49" charset="-122"/>
              </a:rPr>
              <a:t>            </a:t>
            </a:r>
            <a:r>
              <a:rPr lang="en-US" altLang="zh-CN" sz="1800">
                <a:latin typeface="Arial" charset="0"/>
                <a:ea typeface="黑体" pitchFamily="49" charset="-122"/>
              </a:rPr>
              <a:t>N1          4          B</a:t>
            </a:r>
          </a:p>
          <a:p>
            <a:pPr>
              <a:lnSpc>
                <a:spcPct val="90000"/>
              </a:lnSpc>
            </a:pPr>
            <a:r>
              <a:rPr lang="en-US" altLang="zh-CN" sz="1800">
                <a:latin typeface="Arial" charset="0"/>
                <a:ea typeface="黑体" pitchFamily="49" charset="-122"/>
              </a:rPr>
              <a:t>            N2          2          C</a:t>
            </a:r>
          </a:p>
          <a:p>
            <a:pPr>
              <a:lnSpc>
                <a:spcPct val="90000"/>
              </a:lnSpc>
            </a:pPr>
            <a:r>
              <a:rPr lang="en-US" altLang="zh-CN" sz="1800">
                <a:latin typeface="Arial" charset="0"/>
                <a:ea typeface="黑体" pitchFamily="49" charset="-122"/>
              </a:rPr>
              <a:t>            N3          1          F</a:t>
            </a:r>
          </a:p>
          <a:p>
            <a:pPr>
              <a:lnSpc>
                <a:spcPct val="90000"/>
              </a:lnSpc>
            </a:pPr>
            <a:r>
              <a:rPr lang="en-US" altLang="zh-CN" sz="1800">
                <a:latin typeface="Arial" charset="0"/>
                <a:ea typeface="黑体" pitchFamily="49" charset="-122"/>
              </a:rPr>
              <a:t>            N4          5          G</a:t>
            </a:r>
          </a:p>
          <a:p>
            <a:pPr>
              <a:lnSpc>
                <a:spcPct val="90000"/>
              </a:lnSpc>
            </a:pPr>
            <a:r>
              <a:rPr lang="en-US" altLang="zh-CN" sz="1800">
                <a:latin typeface="Arial" charset="0"/>
                <a:ea typeface="黑体" pitchFamily="49" charset="-122"/>
              </a:rPr>
              <a:t>   </a:t>
            </a:r>
            <a:r>
              <a:rPr lang="zh-CN" altLang="en-US" sz="1800">
                <a:latin typeface="Arial" charset="0"/>
                <a:ea typeface="黑体" pitchFamily="49" charset="-122"/>
              </a:rPr>
              <a:t>现将</a:t>
            </a:r>
            <a:r>
              <a:rPr lang="en-US" altLang="zh-CN" sz="1800">
                <a:latin typeface="Arial" charset="0"/>
                <a:ea typeface="黑体" pitchFamily="49" charset="-122"/>
              </a:rPr>
              <a:t>A</a:t>
            </a:r>
            <a:r>
              <a:rPr lang="zh-CN" altLang="en-US" sz="1800">
                <a:latin typeface="Arial" charset="0"/>
                <a:ea typeface="黑体" pitchFamily="49" charset="-122"/>
              </a:rPr>
              <a:t>收到从</a:t>
            </a:r>
            <a:r>
              <a:rPr lang="en-US" altLang="zh-CN" sz="1800">
                <a:latin typeface="Arial" charset="0"/>
                <a:ea typeface="黑体" pitchFamily="49" charset="-122"/>
              </a:rPr>
              <a:t>C</a:t>
            </a:r>
            <a:r>
              <a:rPr lang="zh-CN" altLang="en-US" sz="1800">
                <a:latin typeface="Arial" charset="0"/>
                <a:ea typeface="黑体" pitchFamily="49" charset="-122"/>
              </a:rPr>
              <a:t>发来的路由信息（格式同上题）：</a:t>
            </a:r>
          </a:p>
          <a:p>
            <a:pPr>
              <a:lnSpc>
                <a:spcPct val="90000"/>
              </a:lnSpc>
            </a:pPr>
            <a:r>
              <a:rPr lang="zh-CN" altLang="en-US" sz="1800">
                <a:latin typeface="Arial" charset="0"/>
                <a:ea typeface="黑体" pitchFamily="49" charset="-122"/>
              </a:rPr>
              <a:t>            </a:t>
            </a:r>
            <a:r>
              <a:rPr lang="en-US" altLang="zh-CN" sz="1800">
                <a:latin typeface="Arial" charset="0"/>
                <a:ea typeface="黑体" pitchFamily="49" charset="-122"/>
              </a:rPr>
              <a:t>N1          2</a:t>
            </a:r>
          </a:p>
          <a:p>
            <a:pPr>
              <a:lnSpc>
                <a:spcPct val="90000"/>
              </a:lnSpc>
            </a:pPr>
            <a:r>
              <a:rPr lang="en-US" altLang="zh-CN" sz="1800">
                <a:latin typeface="Arial" charset="0"/>
                <a:ea typeface="黑体" pitchFamily="49" charset="-122"/>
              </a:rPr>
              <a:t>            N2          1</a:t>
            </a:r>
          </a:p>
          <a:p>
            <a:pPr>
              <a:lnSpc>
                <a:spcPct val="90000"/>
              </a:lnSpc>
            </a:pPr>
            <a:r>
              <a:rPr lang="en-US" altLang="zh-CN" sz="1800">
                <a:latin typeface="Arial" charset="0"/>
                <a:ea typeface="黑体" pitchFamily="49" charset="-122"/>
              </a:rPr>
              <a:t>            N3          3</a:t>
            </a:r>
          </a:p>
          <a:p>
            <a:pPr>
              <a:lnSpc>
                <a:spcPct val="90000"/>
              </a:lnSpc>
            </a:pPr>
            <a:r>
              <a:rPr lang="en-US" altLang="zh-CN" sz="1800">
                <a:latin typeface="Arial" charset="0"/>
                <a:ea typeface="黑体" pitchFamily="49" charset="-122"/>
              </a:rPr>
              <a:t>            N4          7</a:t>
            </a:r>
          </a:p>
          <a:p>
            <a:pPr>
              <a:lnSpc>
                <a:spcPct val="90000"/>
              </a:lnSpc>
            </a:pPr>
            <a:r>
              <a:rPr lang="zh-CN" altLang="en-US" sz="1800">
                <a:latin typeface="Arial" charset="0"/>
                <a:ea typeface="黑体" pitchFamily="49" charset="-122"/>
              </a:rPr>
              <a:t>试求出路由器</a:t>
            </a:r>
            <a:r>
              <a:rPr lang="en-US" altLang="zh-CN" sz="1800">
                <a:latin typeface="Arial" charset="0"/>
                <a:ea typeface="黑体" pitchFamily="49" charset="-122"/>
              </a:rPr>
              <a:t>A</a:t>
            </a:r>
            <a:r>
              <a:rPr lang="zh-CN" altLang="en-US" sz="1800">
                <a:latin typeface="Arial" charset="0"/>
                <a:ea typeface="黑体" pitchFamily="49" charset="-122"/>
              </a:rPr>
              <a:t>更新后的路由表（详细说明每一个步骤）。</a:t>
            </a:r>
          </a:p>
          <a:p>
            <a:pPr>
              <a:lnSpc>
                <a:spcPct val="90000"/>
              </a:lnSpc>
              <a:buFont typeface="Wingdings" pitchFamily="2" charset="2"/>
              <a:buNone/>
            </a:pPr>
            <a:r>
              <a:rPr lang="zh-CN" altLang="en-US" sz="1800">
                <a:latin typeface="Arial" charset="0"/>
                <a:ea typeface="黑体" pitchFamily="49" charset="-122"/>
              </a:rPr>
              <a:t>答：  路由器</a:t>
            </a:r>
            <a:r>
              <a:rPr lang="en-US" altLang="zh-CN" sz="1800">
                <a:latin typeface="Arial" charset="0"/>
                <a:ea typeface="黑体" pitchFamily="49" charset="-122"/>
              </a:rPr>
              <a:t>A</a:t>
            </a:r>
            <a:r>
              <a:rPr lang="zh-CN" altLang="en-US" sz="1800">
                <a:latin typeface="Arial" charset="0"/>
                <a:ea typeface="黑体" pitchFamily="49" charset="-122"/>
              </a:rPr>
              <a:t>更新后的路由表如下：</a:t>
            </a:r>
          </a:p>
          <a:p>
            <a:pPr>
              <a:lnSpc>
                <a:spcPct val="90000"/>
              </a:lnSpc>
            </a:pPr>
            <a:r>
              <a:rPr lang="en-US" altLang="zh-CN" sz="1800">
                <a:latin typeface="Arial" charset="0"/>
                <a:ea typeface="黑体" pitchFamily="49" charset="-122"/>
              </a:rPr>
              <a:t>N1   3  C    </a:t>
            </a:r>
            <a:r>
              <a:rPr lang="zh-CN" altLang="en-US" sz="1800">
                <a:latin typeface="Arial" charset="0"/>
                <a:ea typeface="黑体" pitchFamily="49" charset="-122"/>
              </a:rPr>
              <a:t>不同的下一跳，距离更短，改变</a:t>
            </a:r>
          </a:p>
          <a:p>
            <a:pPr>
              <a:lnSpc>
                <a:spcPct val="90000"/>
              </a:lnSpc>
            </a:pPr>
            <a:r>
              <a:rPr lang="en-US" altLang="zh-CN" sz="1800">
                <a:latin typeface="Arial" charset="0"/>
                <a:ea typeface="黑体" pitchFamily="49" charset="-122"/>
              </a:rPr>
              <a:t>N2   2  C    </a:t>
            </a:r>
            <a:r>
              <a:rPr lang="zh-CN" altLang="en-US" sz="1800">
                <a:latin typeface="Arial" charset="0"/>
                <a:ea typeface="黑体" pitchFamily="49" charset="-122"/>
              </a:rPr>
              <a:t>不同的下一跳，距离一样，不变</a:t>
            </a:r>
          </a:p>
          <a:p>
            <a:pPr>
              <a:lnSpc>
                <a:spcPct val="90000"/>
              </a:lnSpc>
            </a:pPr>
            <a:r>
              <a:rPr lang="en-US" altLang="zh-CN" sz="1800">
                <a:latin typeface="Arial" charset="0"/>
                <a:ea typeface="黑体" pitchFamily="49" charset="-122"/>
              </a:rPr>
              <a:t>N3   1  F    </a:t>
            </a:r>
            <a:r>
              <a:rPr lang="zh-CN" altLang="en-US" sz="1800">
                <a:latin typeface="Arial" charset="0"/>
                <a:ea typeface="黑体" pitchFamily="49" charset="-122"/>
              </a:rPr>
              <a:t>不同的下一跳，距离更大，不改变</a:t>
            </a:r>
          </a:p>
          <a:p>
            <a:pPr>
              <a:lnSpc>
                <a:spcPct val="90000"/>
              </a:lnSpc>
            </a:pPr>
            <a:r>
              <a:rPr lang="en-US" altLang="zh-CN" sz="1800">
                <a:latin typeface="Arial" charset="0"/>
                <a:ea typeface="黑体" pitchFamily="49" charset="-122"/>
              </a:rPr>
              <a:t>N4   5  G    </a:t>
            </a:r>
            <a:r>
              <a:rPr lang="zh-CN" altLang="en-US" sz="1800">
                <a:latin typeface="Arial" charset="0"/>
                <a:ea typeface="黑体" pitchFamily="49" charset="-122"/>
              </a:rPr>
              <a:t>无新信息，不改变</a:t>
            </a:r>
          </a:p>
          <a:p>
            <a:pPr>
              <a:lnSpc>
                <a:spcPct val="90000"/>
              </a:lnSpc>
            </a:pPr>
            <a:endParaRPr lang="zh-CN" altLang="en-US" sz="1800">
              <a:latin typeface="Arial" charset="0"/>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p:txBody>
          <a:bodyPr/>
          <a:lstStyle/>
          <a:p>
            <a:pPr algn="ctr"/>
            <a:r>
              <a:rPr lang="en-US" altLang="zh-CN">
                <a:latin typeface="Arial" charset="0"/>
                <a:ea typeface="黑体" pitchFamily="49" charset="-122"/>
              </a:rPr>
              <a:t>5-18</a:t>
            </a:r>
          </a:p>
        </p:txBody>
      </p:sp>
      <p:sp>
        <p:nvSpPr>
          <p:cNvPr id="309252" name="Rectangle 4"/>
          <p:cNvSpPr>
            <a:spLocks noChangeArrowheads="1"/>
          </p:cNvSpPr>
          <p:nvPr/>
        </p:nvSpPr>
        <p:spPr bwMode="auto">
          <a:xfrm>
            <a:off x="631825" y="1125538"/>
            <a:ext cx="9001125" cy="2563812"/>
          </a:xfrm>
          <a:prstGeom prst="rect">
            <a:avLst/>
          </a:prstGeom>
          <a:noFill/>
          <a:ln w="9525">
            <a:noFill/>
            <a:miter lim="800000"/>
            <a:headEnd/>
            <a:tailEnd/>
          </a:ln>
          <a:effectLst/>
        </p:spPr>
        <p:txBody>
          <a:bodyPr>
            <a:spAutoFit/>
          </a:bodyPr>
          <a:lstStyle/>
          <a:p>
            <a:pPr lvl="1"/>
            <a:r>
              <a:rPr lang="en-US" altLang="zh-CN" b="1"/>
              <a:t>18.  </a:t>
            </a:r>
            <a:r>
              <a:rPr lang="zh-CN" altLang="en-US" b="1"/>
              <a:t>假定在运输层使用停止等待协议。发送发在发送报文段</a:t>
            </a:r>
            <a:r>
              <a:rPr lang="en-US" altLang="zh-CN" b="1"/>
              <a:t>M0</a:t>
            </a:r>
            <a:r>
              <a:rPr lang="zh-CN" altLang="en-US" b="1"/>
              <a:t>后再设定的时间内未收到确认，于是重传</a:t>
            </a:r>
            <a:r>
              <a:rPr lang="en-US" altLang="zh-CN" b="1"/>
              <a:t>M0</a:t>
            </a:r>
            <a:r>
              <a:rPr lang="zh-CN" altLang="en-US" b="1"/>
              <a:t>，但</a:t>
            </a:r>
            <a:r>
              <a:rPr lang="en-US" altLang="zh-CN" b="1"/>
              <a:t>M0</a:t>
            </a:r>
            <a:r>
              <a:rPr lang="zh-CN" altLang="en-US" b="1"/>
              <a:t>又迟迟不能到达接收方。不久，发送方收到了迟到的对</a:t>
            </a:r>
            <a:r>
              <a:rPr lang="en-US" altLang="zh-CN" b="1"/>
              <a:t>M0</a:t>
            </a:r>
            <a:r>
              <a:rPr lang="zh-CN" altLang="en-US" b="1"/>
              <a:t>的确认，于是发送下一个报文段</a:t>
            </a:r>
            <a:r>
              <a:rPr lang="en-US" altLang="zh-CN" b="1"/>
              <a:t>M1</a:t>
            </a:r>
            <a:r>
              <a:rPr lang="zh-CN" altLang="en-US" b="1"/>
              <a:t>，不久就收到了对</a:t>
            </a:r>
            <a:r>
              <a:rPr lang="en-US" altLang="zh-CN" b="1"/>
              <a:t>M1</a:t>
            </a:r>
            <a:r>
              <a:rPr lang="zh-CN" altLang="en-US" b="1"/>
              <a:t>的确认。接着发送方发送新的报文段</a:t>
            </a:r>
            <a:r>
              <a:rPr lang="en-US" altLang="zh-CN" b="1"/>
              <a:t>M0</a:t>
            </a:r>
            <a:r>
              <a:rPr lang="zh-CN" altLang="en-US" b="1"/>
              <a:t>，但这个新的</a:t>
            </a:r>
            <a:r>
              <a:rPr lang="en-US" altLang="zh-CN" b="1"/>
              <a:t>M0</a:t>
            </a:r>
            <a:r>
              <a:rPr lang="zh-CN" altLang="en-US" b="1"/>
              <a:t>在传送过程中丢失了。正巧，一开始就滞留在网络中的</a:t>
            </a:r>
            <a:r>
              <a:rPr lang="en-US" altLang="zh-CN" b="1"/>
              <a:t>M0</a:t>
            </a:r>
            <a:r>
              <a:rPr lang="zh-CN" altLang="en-US" b="1"/>
              <a:t>现在到达接收方。接收方无法分辨</a:t>
            </a:r>
            <a:r>
              <a:rPr lang="en-US" altLang="zh-CN" b="1"/>
              <a:t>M0</a:t>
            </a:r>
            <a:r>
              <a:rPr lang="zh-CN" altLang="en-US" b="1"/>
              <a:t>是旧的。于是收下</a:t>
            </a:r>
            <a:r>
              <a:rPr lang="en-US" altLang="zh-CN" b="1"/>
              <a:t>M0</a:t>
            </a:r>
            <a:r>
              <a:rPr lang="zh-CN" altLang="en-US" b="1"/>
              <a:t>，并发送确认。显然，接收方后来收到的</a:t>
            </a:r>
            <a:r>
              <a:rPr lang="en-US" altLang="zh-CN" b="1"/>
              <a:t>M0</a:t>
            </a:r>
            <a:r>
              <a:rPr lang="zh-CN" altLang="en-US" b="1"/>
              <a:t>是重复的，协议失败了。</a:t>
            </a:r>
          </a:p>
          <a:p>
            <a:endParaRPr lang="zh-CN" altLang="en-US" b="1"/>
          </a:p>
          <a:p>
            <a:r>
              <a:rPr lang="zh-CN" altLang="en-US" b="1"/>
              <a:t>试画出类似于图</a:t>
            </a:r>
            <a:r>
              <a:rPr lang="en-US" altLang="zh-CN" b="1"/>
              <a:t>5-9</a:t>
            </a:r>
            <a:r>
              <a:rPr lang="zh-CN" altLang="en-US" b="1"/>
              <a:t>所示的双方交换报文段的过程。</a:t>
            </a:r>
          </a:p>
          <a:p>
            <a:r>
              <a:rPr lang="zh-CN" altLang="en-US" b="1"/>
              <a:t>答： 旧的</a:t>
            </a:r>
            <a:r>
              <a:rPr lang="en-US" altLang="zh-CN" b="1"/>
              <a:t>M0</a:t>
            </a:r>
            <a:r>
              <a:rPr lang="zh-CN" altLang="en-US" b="1"/>
              <a:t>被当成新的</a:t>
            </a:r>
            <a:r>
              <a:rPr lang="en-US" altLang="zh-CN" b="1"/>
              <a:t>M0</a:t>
            </a:r>
            <a:r>
              <a:rPr lang="zh-CN" altLang="en-US" b="1"/>
              <a:t>。</a:t>
            </a:r>
          </a:p>
        </p:txBody>
      </p:sp>
      <p:pic>
        <p:nvPicPr>
          <p:cNvPr id="309254" name="Picture 6" descr="wps480D"/>
          <p:cNvPicPr>
            <a:picLocks noChangeAspect="1" noChangeArrowheads="1"/>
          </p:cNvPicPr>
          <p:nvPr/>
        </p:nvPicPr>
        <p:blipFill>
          <a:blip r:embed="rId2"/>
          <a:srcRect/>
          <a:stretch>
            <a:fillRect/>
          </a:stretch>
        </p:blipFill>
        <p:spPr bwMode="auto">
          <a:xfrm>
            <a:off x="3873500" y="3414713"/>
            <a:ext cx="5400675" cy="344328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idx="4294967295"/>
          </p:nvPr>
        </p:nvSpPr>
        <p:spPr/>
        <p:txBody>
          <a:bodyPr/>
          <a:lstStyle/>
          <a:p>
            <a:pPr algn="ctr"/>
            <a:r>
              <a:rPr lang="en-US" altLang="zh-CN">
                <a:latin typeface="Arial" charset="0"/>
                <a:ea typeface="黑体" pitchFamily="49" charset="-122"/>
              </a:rPr>
              <a:t>1-10</a:t>
            </a:r>
            <a:r>
              <a:rPr lang="zh-CN" altLang="en-US">
                <a:latin typeface="Arial" charset="0"/>
                <a:ea typeface="黑体" pitchFamily="49" charset="-122"/>
              </a:rPr>
              <a:t>，</a:t>
            </a:r>
            <a:r>
              <a:rPr lang="en-US" altLang="zh-CN">
                <a:latin typeface="Arial" charset="0"/>
                <a:ea typeface="黑体" pitchFamily="49" charset="-122"/>
              </a:rPr>
              <a:t>1-11</a:t>
            </a:r>
            <a:endParaRPr lang="zh-CN" altLang="en-US">
              <a:latin typeface="Arial" charset="0"/>
              <a:ea typeface="黑体" pitchFamily="49" charset="-122"/>
            </a:endParaRPr>
          </a:p>
        </p:txBody>
      </p:sp>
      <p:sp>
        <p:nvSpPr>
          <p:cNvPr id="295939" name="Rectangle 3"/>
          <p:cNvSpPr>
            <a:spLocks noGrp="1" noChangeArrowheads="1"/>
          </p:cNvSpPr>
          <p:nvPr>
            <p:ph type="body" idx="4294967295"/>
          </p:nvPr>
        </p:nvSpPr>
        <p:spPr/>
        <p:txBody>
          <a:bodyPr/>
          <a:lstStyle/>
          <a:p>
            <a:r>
              <a:rPr lang="en-US" altLang="zh-CN" sz="2400">
                <a:latin typeface="Arial" charset="0"/>
                <a:ea typeface="黑体" pitchFamily="49" charset="-122"/>
              </a:rPr>
              <a:t>1-10    </a:t>
            </a:r>
            <a:r>
              <a:rPr lang="zh-CN" altLang="en-US" sz="2400">
                <a:latin typeface="Arial" charset="0"/>
                <a:ea typeface="黑体" pitchFamily="49" charset="-122"/>
              </a:rPr>
              <a:t>要传送的报文共</a:t>
            </a:r>
            <a:r>
              <a:rPr lang="en-US" altLang="zh-CN" sz="2400">
                <a:latin typeface="Arial" charset="0"/>
                <a:ea typeface="黑体" pitchFamily="49" charset="-122"/>
              </a:rPr>
              <a:t>x</a:t>
            </a:r>
            <a:r>
              <a:rPr lang="zh-CN" altLang="en-US" sz="2400">
                <a:latin typeface="Arial" charset="0"/>
                <a:ea typeface="黑体" pitchFamily="49" charset="-122"/>
              </a:rPr>
              <a:t>（</a:t>
            </a:r>
            <a:r>
              <a:rPr lang="en-US" altLang="zh-CN" sz="2400">
                <a:latin typeface="Arial" charset="0"/>
                <a:ea typeface="黑体" pitchFamily="49" charset="-122"/>
              </a:rPr>
              <a:t>bit</a:t>
            </a:r>
            <a:r>
              <a:rPr lang="zh-CN" altLang="en-US" sz="2400">
                <a:latin typeface="Arial" charset="0"/>
                <a:ea typeface="黑体" pitchFamily="49" charset="-122"/>
              </a:rPr>
              <a:t>）。从源点到终点共经过</a:t>
            </a:r>
            <a:r>
              <a:rPr lang="en-US" altLang="zh-CN" sz="2400">
                <a:latin typeface="Arial" charset="0"/>
                <a:ea typeface="黑体" pitchFamily="49" charset="-122"/>
              </a:rPr>
              <a:t>k</a:t>
            </a:r>
            <a:r>
              <a:rPr lang="zh-CN" altLang="en-US" sz="2400">
                <a:latin typeface="Arial" charset="0"/>
                <a:ea typeface="黑体" pitchFamily="49" charset="-122"/>
              </a:rPr>
              <a:t>段链路，每段链路的传播时延为</a:t>
            </a:r>
            <a:r>
              <a:rPr lang="en-US" altLang="zh-CN" sz="2400">
                <a:latin typeface="Arial" charset="0"/>
                <a:ea typeface="黑体" pitchFamily="49" charset="-122"/>
              </a:rPr>
              <a:t>d</a:t>
            </a:r>
            <a:r>
              <a:rPr lang="zh-CN" altLang="en-US" sz="2400">
                <a:latin typeface="Arial" charset="0"/>
                <a:ea typeface="黑体" pitchFamily="49" charset="-122"/>
              </a:rPr>
              <a:t>（</a:t>
            </a:r>
            <a:r>
              <a:rPr lang="en-US" altLang="zh-CN" sz="2400">
                <a:latin typeface="Arial" charset="0"/>
                <a:ea typeface="黑体" pitchFamily="49" charset="-122"/>
              </a:rPr>
              <a:t>s</a:t>
            </a:r>
            <a:r>
              <a:rPr lang="zh-CN" altLang="en-US" sz="2400">
                <a:latin typeface="Arial" charset="0"/>
                <a:ea typeface="黑体" pitchFamily="49" charset="-122"/>
              </a:rPr>
              <a:t>），数据率为</a:t>
            </a:r>
            <a:r>
              <a:rPr lang="en-US" altLang="zh-CN" sz="2400">
                <a:latin typeface="Arial" charset="0"/>
                <a:ea typeface="黑体" pitchFamily="49" charset="-122"/>
              </a:rPr>
              <a:t>b(b/s)</a:t>
            </a:r>
            <a:r>
              <a:rPr lang="zh-CN" altLang="en-US" sz="2400">
                <a:latin typeface="Arial" charset="0"/>
                <a:ea typeface="黑体" pitchFamily="49" charset="-122"/>
              </a:rPr>
              <a:t>。在电路交换时电路的建立时间为</a:t>
            </a:r>
            <a:r>
              <a:rPr lang="en-US" altLang="zh-CN" sz="2400">
                <a:latin typeface="Arial" charset="0"/>
                <a:ea typeface="黑体" pitchFamily="49" charset="-122"/>
              </a:rPr>
              <a:t>s(s)</a:t>
            </a:r>
            <a:r>
              <a:rPr lang="zh-CN" altLang="en-US" sz="2400">
                <a:latin typeface="Arial" charset="0"/>
                <a:ea typeface="黑体" pitchFamily="49" charset="-122"/>
              </a:rPr>
              <a:t>。在分组交换时分组长度为</a:t>
            </a:r>
            <a:r>
              <a:rPr lang="en-US" altLang="zh-CN" sz="2400">
                <a:latin typeface="Arial" charset="0"/>
                <a:ea typeface="黑体" pitchFamily="49" charset="-122"/>
              </a:rPr>
              <a:t>p(bit)</a:t>
            </a:r>
            <a:r>
              <a:rPr lang="zh-CN" altLang="en-US" sz="2400">
                <a:latin typeface="Arial" charset="0"/>
                <a:ea typeface="黑体" pitchFamily="49" charset="-122"/>
              </a:rPr>
              <a:t>，且各结点的排队等待时间可忽略不计。问在怎样的条件下，分组交换的时延比电路交换的要小？</a:t>
            </a:r>
          </a:p>
          <a:p>
            <a:r>
              <a:rPr lang="en-US" altLang="zh-CN" sz="2400">
                <a:latin typeface="Arial" charset="0"/>
                <a:ea typeface="黑体" pitchFamily="49" charset="-122"/>
              </a:rPr>
              <a:t>1-11  </a:t>
            </a:r>
            <a:r>
              <a:rPr lang="zh-CN" altLang="en-US" sz="2400">
                <a:latin typeface="Arial" charset="0"/>
                <a:ea typeface="黑体" pitchFamily="49" charset="-122"/>
              </a:rPr>
              <a:t>在上题的分组交换网中，设报文长度和分组长度分别为</a:t>
            </a:r>
            <a:r>
              <a:rPr lang="en-US" altLang="zh-CN" sz="2400">
                <a:latin typeface="Arial" charset="0"/>
                <a:ea typeface="黑体" pitchFamily="49" charset="-122"/>
              </a:rPr>
              <a:t>x</a:t>
            </a:r>
            <a:r>
              <a:rPr lang="zh-CN" altLang="en-US" sz="2400">
                <a:latin typeface="Arial" charset="0"/>
                <a:ea typeface="黑体" pitchFamily="49" charset="-122"/>
              </a:rPr>
              <a:t>和</a:t>
            </a:r>
            <a:r>
              <a:rPr lang="en-US" altLang="zh-CN" sz="2400">
                <a:latin typeface="Arial" charset="0"/>
                <a:ea typeface="黑体" pitchFamily="49" charset="-122"/>
              </a:rPr>
              <a:t>(p+h)(bit),</a:t>
            </a:r>
            <a:r>
              <a:rPr lang="zh-CN" altLang="en-US" sz="2400">
                <a:latin typeface="Arial" charset="0"/>
                <a:ea typeface="黑体" pitchFamily="49" charset="-122"/>
              </a:rPr>
              <a:t>其中</a:t>
            </a:r>
            <a:r>
              <a:rPr lang="en-US" altLang="zh-CN" sz="2400">
                <a:latin typeface="Arial" charset="0"/>
                <a:ea typeface="黑体" pitchFamily="49" charset="-122"/>
              </a:rPr>
              <a:t>p</a:t>
            </a:r>
            <a:r>
              <a:rPr lang="zh-CN" altLang="en-US" sz="2400">
                <a:latin typeface="Arial" charset="0"/>
                <a:ea typeface="黑体" pitchFamily="49" charset="-122"/>
              </a:rPr>
              <a:t>为分组的数据部分的长度，而</a:t>
            </a:r>
            <a:r>
              <a:rPr lang="en-US" altLang="zh-CN" sz="2400">
                <a:latin typeface="Arial" charset="0"/>
                <a:ea typeface="黑体" pitchFamily="49" charset="-122"/>
              </a:rPr>
              <a:t>h</a:t>
            </a:r>
            <a:r>
              <a:rPr lang="zh-CN" altLang="en-US" sz="2400">
                <a:latin typeface="Arial" charset="0"/>
                <a:ea typeface="黑体" pitchFamily="49" charset="-122"/>
              </a:rPr>
              <a:t>为每个分组所带的控制信息固定长度，与</a:t>
            </a:r>
            <a:r>
              <a:rPr lang="en-US" altLang="zh-CN" sz="2400">
                <a:latin typeface="Arial" charset="0"/>
                <a:ea typeface="黑体" pitchFamily="49" charset="-122"/>
              </a:rPr>
              <a:t>p</a:t>
            </a:r>
            <a:r>
              <a:rPr lang="zh-CN" altLang="en-US" sz="2400">
                <a:latin typeface="Arial" charset="0"/>
                <a:ea typeface="黑体" pitchFamily="49" charset="-122"/>
              </a:rPr>
              <a:t>的大小无关。通信的两端共经过</a:t>
            </a:r>
            <a:r>
              <a:rPr lang="en-US" altLang="zh-CN" sz="2400">
                <a:latin typeface="Arial" charset="0"/>
                <a:ea typeface="黑体" pitchFamily="49" charset="-122"/>
              </a:rPr>
              <a:t>k</a:t>
            </a:r>
            <a:r>
              <a:rPr lang="zh-CN" altLang="en-US" sz="2400">
                <a:latin typeface="Arial" charset="0"/>
                <a:ea typeface="黑体" pitchFamily="49" charset="-122"/>
              </a:rPr>
              <a:t>段链路。链路的数据率为</a:t>
            </a:r>
            <a:r>
              <a:rPr lang="en-US" altLang="zh-CN" sz="2400">
                <a:latin typeface="Arial" charset="0"/>
                <a:ea typeface="黑体" pitchFamily="49" charset="-122"/>
              </a:rPr>
              <a:t>b(b/s)</a:t>
            </a:r>
            <a:r>
              <a:rPr lang="zh-CN" altLang="en-US" sz="2400">
                <a:latin typeface="Arial" charset="0"/>
                <a:ea typeface="黑体" pitchFamily="49" charset="-122"/>
              </a:rPr>
              <a:t>，但传播时延和结点的排队时间均可忽略不计。若打算使总的时延为最小，问分组的数据部分长度</a:t>
            </a:r>
            <a:r>
              <a:rPr lang="en-US" altLang="zh-CN" sz="2400">
                <a:latin typeface="Arial" charset="0"/>
                <a:ea typeface="黑体" pitchFamily="49" charset="-122"/>
              </a:rPr>
              <a:t>p</a:t>
            </a:r>
            <a:r>
              <a:rPr lang="zh-CN" altLang="en-US" sz="2400">
                <a:latin typeface="Arial" charset="0"/>
                <a:ea typeface="黑体" pitchFamily="49" charset="-122"/>
              </a:rPr>
              <a:t>应取为多大？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p:txBody>
          <a:bodyPr/>
          <a:lstStyle/>
          <a:p>
            <a:pPr algn="ctr"/>
            <a:r>
              <a:rPr lang="en-US" altLang="zh-CN">
                <a:latin typeface="Arial" charset="0"/>
                <a:ea typeface="黑体" pitchFamily="49" charset="-122"/>
              </a:rPr>
              <a:t>5-21,5-22</a:t>
            </a:r>
          </a:p>
        </p:txBody>
      </p:sp>
      <p:sp>
        <p:nvSpPr>
          <p:cNvPr id="310276" name="Rectangle 4"/>
          <p:cNvSpPr>
            <a:spLocks noChangeArrowheads="1"/>
          </p:cNvSpPr>
          <p:nvPr/>
        </p:nvSpPr>
        <p:spPr bwMode="auto">
          <a:xfrm>
            <a:off x="631825" y="1196975"/>
            <a:ext cx="8928100" cy="5078313"/>
          </a:xfrm>
          <a:prstGeom prst="rect">
            <a:avLst/>
          </a:prstGeom>
          <a:noFill/>
          <a:ln w="9525">
            <a:noFill/>
            <a:miter lim="800000"/>
            <a:headEnd/>
            <a:tailEnd/>
          </a:ln>
          <a:effectLst/>
        </p:spPr>
        <p:txBody>
          <a:bodyPr>
            <a:spAutoFit/>
          </a:bodyPr>
          <a:lstStyle/>
          <a:p>
            <a:pPr lvl="1"/>
            <a:r>
              <a:rPr lang="en-US" altLang="zh-CN" b="1" dirty="0"/>
              <a:t>21.   </a:t>
            </a:r>
            <a:r>
              <a:rPr lang="zh-CN" altLang="en-US" b="1" dirty="0"/>
              <a:t>假定使用连续</a:t>
            </a:r>
            <a:r>
              <a:rPr lang="en-US" altLang="zh-CN" b="1" dirty="0"/>
              <a:t>ARQ</a:t>
            </a:r>
            <a:r>
              <a:rPr lang="zh-CN" altLang="en-US" b="1" dirty="0"/>
              <a:t>协议中，发送窗口大小为</a:t>
            </a:r>
            <a:r>
              <a:rPr lang="en-US" altLang="zh-CN" b="1" dirty="0"/>
              <a:t>3</a:t>
            </a:r>
            <a:r>
              <a:rPr lang="zh-CN" altLang="en-US" b="1" dirty="0"/>
              <a:t>，而序列范围</a:t>
            </a:r>
            <a:r>
              <a:rPr lang="en-US" altLang="zh-CN" b="1" dirty="0"/>
              <a:t>[0,15],</a:t>
            </a:r>
            <a:r>
              <a:rPr lang="zh-CN" altLang="en-US" b="1" dirty="0"/>
              <a:t>而传输媒体保证在接收方能够按序收到分组。在某时刻，接收方，下一个期望收到序号是</a:t>
            </a:r>
            <a:r>
              <a:rPr lang="en-US" altLang="zh-CN" b="1" dirty="0"/>
              <a:t>5.</a:t>
            </a:r>
          </a:p>
          <a:p>
            <a:r>
              <a:rPr lang="zh-CN" altLang="en-US" b="1" dirty="0"/>
              <a:t>试问：在发送方的发送窗口中可能有出现的序号组合有哪几种？接收方已经发送出去的、但在网络中（即还未到达发送方）的确认分组可能有哪些？说明这些确认分组是用来确认哪些序号的分组。</a:t>
            </a:r>
          </a:p>
          <a:p>
            <a:r>
              <a:rPr lang="zh-CN" altLang="en-US" b="1" dirty="0"/>
              <a:t>答：接收方期望接收序号</a:t>
            </a:r>
            <a:r>
              <a:rPr lang="en-US" altLang="zh-CN" b="1" dirty="0"/>
              <a:t>5</a:t>
            </a:r>
            <a:r>
              <a:rPr lang="zh-CN" altLang="en-US" b="1" dirty="0"/>
              <a:t>，则发送窗口可能组合是</a:t>
            </a:r>
            <a:r>
              <a:rPr lang="en-US" altLang="zh-CN" b="1" dirty="0"/>
              <a:t>234</a:t>
            </a:r>
            <a:r>
              <a:rPr lang="zh-CN" altLang="en-US" b="1" dirty="0"/>
              <a:t>，</a:t>
            </a:r>
            <a:r>
              <a:rPr lang="en-US" altLang="zh-CN" b="1" dirty="0"/>
              <a:t>345</a:t>
            </a:r>
            <a:r>
              <a:rPr lang="zh-CN" altLang="en-US" b="1" dirty="0"/>
              <a:t>，</a:t>
            </a:r>
            <a:r>
              <a:rPr lang="en-US" altLang="zh-CN" b="1" dirty="0"/>
              <a:t>456</a:t>
            </a:r>
            <a:r>
              <a:rPr lang="zh-CN" altLang="en-US" b="1" dirty="0"/>
              <a:t>，</a:t>
            </a:r>
            <a:r>
              <a:rPr lang="en-US" altLang="zh-CN" b="1" dirty="0"/>
              <a:t>567</a:t>
            </a:r>
            <a:r>
              <a:rPr lang="zh-CN" altLang="en-US" b="1" dirty="0"/>
              <a:t>；已发出的未到达的确认可能有</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，分别用来确认收到</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分组。</a:t>
            </a:r>
          </a:p>
          <a:p>
            <a:endParaRPr lang="zh-CN" altLang="en-US" b="1" dirty="0"/>
          </a:p>
          <a:p>
            <a:r>
              <a:rPr lang="en-US" altLang="zh-CN" b="1" dirty="0"/>
              <a:t>22.  </a:t>
            </a:r>
            <a:r>
              <a:rPr lang="zh-CN" altLang="en-US" b="1" dirty="0"/>
              <a:t>主机</a:t>
            </a:r>
            <a:r>
              <a:rPr lang="en-US" altLang="zh-CN" b="1" dirty="0"/>
              <a:t>A</a:t>
            </a:r>
            <a:r>
              <a:rPr lang="zh-CN" altLang="en-US" b="1" dirty="0"/>
              <a:t>向主机</a:t>
            </a:r>
            <a:r>
              <a:rPr lang="en-US" altLang="zh-CN" b="1" dirty="0"/>
              <a:t>B</a:t>
            </a:r>
            <a:r>
              <a:rPr lang="zh-CN" altLang="en-US" b="1" dirty="0"/>
              <a:t>发送一个很长的文件，其长度为</a:t>
            </a:r>
            <a:r>
              <a:rPr lang="en-US" altLang="zh-CN" b="1" dirty="0"/>
              <a:t>L</a:t>
            </a:r>
            <a:r>
              <a:rPr lang="zh-CN" altLang="en-US" b="1" dirty="0"/>
              <a:t>字节。假定</a:t>
            </a:r>
            <a:r>
              <a:rPr lang="en-US" altLang="zh-CN" b="1" dirty="0"/>
              <a:t>TCP</a:t>
            </a:r>
            <a:r>
              <a:rPr lang="zh-CN" altLang="en-US" b="1" dirty="0"/>
              <a:t>使用的</a:t>
            </a:r>
            <a:r>
              <a:rPr lang="en-US" altLang="zh-CN" b="1" dirty="0"/>
              <a:t>MSS</a:t>
            </a:r>
            <a:r>
              <a:rPr lang="zh-CN" altLang="en-US" b="1" dirty="0"/>
              <a:t>有</a:t>
            </a:r>
            <a:r>
              <a:rPr lang="en-US" altLang="zh-CN" b="1" dirty="0"/>
              <a:t>1460</a:t>
            </a:r>
            <a:r>
              <a:rPr lang="zh-CN" altLang="en-US" b="1" dirty="0"/>
              <a:t>字节。在</a:t>
            </a:r>
            <a:r>
              <a:rPr lang="en-US" altLang="zh-CN" b="1" dirty="0"/>
              <a:t>TCP</a:t>
            </a:r>
            <a:r>
              <a:rPr lang="zh-CN" altLang="en-US" b="1" dirty="0"/>
              <a:t>的序号不重复使用的条件下，</a:t>
            </a:r>
            <a:r>
              <a:rPr lang="en-US" altLang="zh-CN" b="1" dirty="0"/>
              <a:t>L</a:t>
            </a:r>
            <a:r>
              <a:rPr lang="zh-CN" altLang="en-US" b="1" dirty="0"/>
              <a:t>的最大值是多少？</a:t>
            </a:r>
          </a:p>
          <a:p>
            <a:r>
              <a:rPr lang="zh-CN" altLang="en-US" b="1" dirty="0"/>
              <a:t>假定使用上面计算出文件长度，而运输层、网络层和数据链路层所使用的首部开销共</a:t>
            </a:r>
            <a:r>
              <a:rPr lang="en-US" altLang="zh-CN" b="1" dirty="0"/>
              <a:t>66</a:t>
            </a:r>
            <a:r>
              <a:rPr lang="zh-CN" altLang="en-US" b="1" dirty="0"/>
              <a:t>字节，链路的数据率为</a:t>
            </a:r>
            <a:r>
              <a:rPr lang="en-US" altLang="zh-CN" b="1" dirty="0"/>
              <a:t>10Mb/s</a:t>
            </a:r>
            <a:r>
              <a:rPr lang="zh-CN" altLang="en-US" b="1" dirty="0"/>
              <a:t>，试求这个文件所需的最短发送时间。</a:t>
            </a:r>
          </a:p>
          <a:p>
            <a:r>
              <a:rPr lang="zh-CN" altLang="en-US" b="1" dirty="0"/>
              <a:t>答： （</a:t>
            </a:r>
            <a:r>
              <a:rPr lang="en-US" altLang="zh-CN" b="1" dirty="0"/>
              <a:t>1</a:t>
            </a:r>
            <a:r>
              <a:rPr lang="zh-CN" altLang="en-US" b="1" dirty="0"/>
              <a:t>）</a:t>
            </a:r>
            <a:r>
              <a:rPr lang="en-US" altLang="zh-CN" b="1" dirty="0" err="1"/>
              <a:t>L_max</a:t>
            </a:r>
            <a:r>
              <a:rPr lang="zh-CN" altLang="en-US" b="1" dirty="0"/>
              <a:t>的最大值是</a:t>
            </a:r>
            <a:r>
              <a:rPr lang="en-US" altLang="zh-CN" b="1" dirty="0"/>
              <a:t>2^32=4GB,G=2^30.</a:t>
            </a:r>
          </a:p>
          <a:p>
            <a:r>
              <a:rPr lang="en-US" altLang="zh-CN" b="1" dirty="0"/>
              <a:t>(2) </a:t>
            </a:r>
            <a:r>
              <a:rPr lang="zh-CN" altLang="en-US" b="1" dirty="0"/>
              <a:t>满载分片数</a:t>
            </a:r>
            <a:r>
              <a:rPr lang="en-US" altLang="zh-CN" b="1" dirty="0"/>
              <a:t>Q={</a:t>
            </a:r>
            <a:r>
              <a:rPr lang="en-US" altLang="zh-CN" b="1" dirty="0" err="1"/>
              <a:t>L_max</a:t>
            </a:r>
            <a:r>
              <a:rPr lang="en-US" altLang="zh-CN" b="1" dirty="0"/>
              <a:t>/MSS}</a:t>
            </a:r>
            <a:r>
              <a:rPr lang="zh-CN" altLang="en-US" b="1" dirty="0"/>
              <a:t>取整</a:t>
            </a:r>
            <a:r>
              <a:rPr lang="en-US" altLang="zh-CN" b="1" dirty="0"/>
              <a:t>=2941758</a:t>
            </a:r>
            <a:r>
              <a:rPr lang="zh-CN" altLang="en-US" b="1" dirty="0"/>
              <a:t>发送的总报文数</a:t>
            </a:r>
            <a:endParaRPr lang="en-US" altLang="zh-CN" b="1" dirty="0"/>
          </a:p>
          <a:p>
            <a:r>
              <a:rPr lang="zh-CN" altLang="en-US" b="1" dirty="0"/>
              <a:t>总字节数是</a:t>
            </a:r>
            <a:endParaRPr lang="en-US" altLang="zh-CN" b="1" dirty="0"/>
          </a:p>
          <a:p>
            <a:r>
              <a:rPr lang="en-US" altLang="zh-CN" b="1" dirty="0"/>
              <a:t>N=Q*(MSS+66)+{</a:t>
            </a:r>
            <a:r>
              <a:rPr lang="zh-CN" altLang="en-US" b="1" dirty="0"/>
              <a:t>（</a:t>
            </a:r>
            <a:r>
              <a:rPr lang="en-US" altLang="zh-CN" b="1" dirty="0" err="1"/>
              <a:t>L_max</a:t>
            </a:r>
            <a:r>
              <a:rPr lang="en-US" altLang="zh-CN" b="1" dirty="0"/>
              <a:t>-Q*MSS)+66}=4489122708+682=4489123390</a:t>
            </a:r>
          </a:p>
          <a:p>
            <a:r>
              <a:rPr lang="en-US" altLang="zh-CN" b="1" dirty="0"/>
              <a:t>N=4489123390</a:t>
            </a:r>
            <a:r>
              <a:rPr lang="zh-CN" altLang="en-US" b="1" dirty="0"/>
              <a:t>字节，</a:t>
            </a:r>
            <a:endParaRPr lang="en-US" altLang="zh-CN" b="1" dirty="0"/>
          </a:p>
          <a:p>
            <a:r>
              <a:rPr lang="zh-CN" altLang="en-US" b="1" dirty="0"/>
              <a:t>发送</a:t>
            </a:r>
            <a:r>
              <a:rPr lang="en-US" altLang="zh-CN" b="1" dirty="0"/>
              <a:t>4489123390</a:t>
            </a:r>
            <a:r>
              <a:rPr lang="zh-CN" altLang="en-US" b="1" dirty="0"/>
              <a:t>字节需时间为：</a:t>
            </a:r>
            <a:r>
              <a:rPr lang="en-US" altLang="zh-CN" b="1" dirty="0"/>
              <a:t>N*8/</a:t>
            </a:r>
            <a:r>
              <a:rPr lang="zh-CN" altLang="en-US" b="1" dirty="0"/>
              <a:t>（</a:t>
            </a:r>
            <a:r>
              <a:rPr lang="en-US" altLang="zh-CN" b="1" dirty="0"/>
              <a:t>10*10^6</a:t>
            </a:r>
            <a:r>
              <a:rPr lang="zh-CN" altLang="en-US" b="1" dirty="0"/>
              <a:t>）</a:t>
            </a:r>
            <a:r>
              <a:rPr lang="en-US" altLang="zh-CN" b="1" dirty="0"/>
              <a:t>=3591.3</a:t>
            </a:r>
            <a:r>
              <a:rPr lang="zh-CN" altLang="en-US" b="1" dirty="0"/>
              <a:t>秒，即</a:t>
            </a:r>
            <a:r>
              <a:rPr lang="en-US" altLang="zh-CN" b="1" dirty="0"/>
              <a:t>59.85</a:t>
            </a:r>
            <a:r>
              <a:rPr lang="zh-CN" altLang="en-US" b="1" dirty="0"/>
              <a:t>分，约</a:t>
            </a:r>
            <a:r>
              <a:rPr lang="en-US" altLang="zh-CN" b="1" dirty="0"/>
              <a:t>1</a:t>
            </a:r>
            <a:r>
              <a:rPr lang="zh-CN" altLang="en-US" b="1" dirty="0"/>
              <a:t>小时。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p:txBody>
          <a:bodyPr/>
          <a:lstStyle/>
          <a:p>
            <a:pPr algn="ctr"/>
            <a:r>
              <a:rPr lang="en-US" altLang="zh-CN">
                <a:latin typeface="Arial" charset="0"/>
                <a:ea typeface="黑体" pitchFamily="49" charset="-122"/>
              </a:rPr>
              <a:t>5-23</a:t>
            </a:r>
          </a:p>
        </p:txBody>
      </p:sp>
      <p:sp>
        <p:nvSpPr>
          <p:cNvPr id="311299" name="Rectangle 3"/>
          <p:cNvSpPr>
            <a:spLocks noGrp="1" noChangeArrowheads="1"/>
          </p:cNvSpPr>
          <p:nvPr>
            <p:ph type="body" idx="4294967295"/>
          </p:nvPr>
        </p:nvSpPr>
        <p:spPr/>
        <p:txBody>
          <a:bodyPr/>
          <a:lstStyle/>
          <a:p>
            <a:pPr lvl="1">
              <a:lnSpc>
                <a:spcPct val="90000"/>
              </a:lnSpc>
              <a:buFont typeface="Wingdings" pitchFamily="2" charset="2"/>
              <a:buNone/>
            </a:pPr>
            <a:endParaRPr lang="zh-CN" altLang="en-US" sz="1800">
              <a:latin typeface="Arial" charset="0"/>
              <a:ea typeface="黑体" pitchFamily="49" charset="-122"/>
            </a:endParaRPr>
          </a:p>
          <a:p>
            <a:pPr>
              <a:lnSpc>
                <a:spcPct val="90000"/>
              </a:lnSpc>
            </a:pPr>
            <a:r>
              <a:rPr lang="zh-CN" altLang="en-US" sz="2000">
                <a:latin typeface="Arial" charset="0"/>
                <a:ea typeface="黑体" pitchFamily="49" charset="-122"/>
              </a:rPr>
              <a:t>主机</a:t>
            </a:r>
            <a:r>
              <a:rPr lang="en-US" altLang="zh-CN" sz="2000">
                <a:latin typeface="Arial" charset="0"/>
                <a:ea typeface="黑体" pitchFamily="49" charset="-122"/>
              </a:rPr>
              <a:t>A</a:t>
            </a:r>
            <a:r>
              <a:rPr lang="zh-CN" altLang="en-US" sz="2000">
                <a:latin typeface="Arial" charset="0"/>
                <a:ea typeface="黑体" pitchFamily="49" charset="-122"/>
              </a:rPr>
              <a:t>向主机</a:t>
            </a:r>
            <a:r>
              <a:rPr lang="en-US" altLang="zh-CN" sz="2000">
                <a:latin typeface="Arial" charset="0"/>
                <a:ea typeface="黑体" pitchFamily="49" charset="-122"/>
              </a:rPr>
              <a:t>B</a:t>
            </a:r>
            <a:r>
              <a:rPr lang="zh-CN" altLang="en-US" sz="2000">
                <a:latin typeface="Arial" charset="0"/>
                <a:ea typeface="黑体" pitchFamily="49" charset="-122"/>
              </a:rPr>
              <a:t>连续发送了两个</a:t>
            </a:r>
            <a:r>
              <a:rPr lang="en-US" altLang="zh-CN" sz="2000">
                <a:latin typeface="Arial" charset="0"/>
                <a:ea typeface="黑体" pitchFamily="49" charset="-122"/>
              </a:rPr>
              <a:t>TCP</a:t>
            </a:r>
            <a:r>
              <a:rPr lang="zh-CN" altLang="en-US" sz="2000">
                <a:latin typeface="Arial" charset="0"/>
                <a:ea typeface="黑体" pitchFamily="49" charset="-122"/>
              </a:rPr>
              <a:t>报文段，其序号分别为</a:t>
            </a:r>
            <a:r>
              <a:rPr lang="en-US" altLang="zh-CN" sz="2000">
                <a:latin typeface="Arial" charset="0"/>
                <a:ea typeface="黑体" pitchFamily="49" charset="-122"/>
              </a:rPr>
              <a:t>70</a:t>
            </a:r>
            <a:r>
              <a:rPr lang="zh-CN" altLang="en-US" sz="2000">
                <a:latin typeface="Arial" charset="0"/>
                <a:ea typeface="黑体" pitchFamily="49" charset="-122"/>
              </a:rPr>
              <a:t>和</a:t>
            </a:r>
            <a:r>
              <a:rPr lang="en-US" altLang="zh-CN" sz="2000">
                <a:latin typeface="Arial" charset="0"/>
                <a:ea typeface="黑体" pitchFamily="49" charset="-122"/>
              </a:rPr>
              <a:t>100</a:t>
            </a:r>
            <a:r>
              <a:rPr lang="zh-CN" altLang="en-US" sz="2000">
                <a:latin typeface="Arial" charset="0"/>
                <a:ea typeface="黑体" pitchFamily="49" charset="-122"/>
              </a:rPr>
              <a:t>。试问：</a:t>
            </a:r>
          </a:p>
          <a:p>
            <a:pPr>
              <a:lnSpc>
                <a:spcPct val="90000"/>
              </a:lnSpc>
            </a:pPr>
            <a:r>
              <a:rPr lang="zh-CN" altLang="en-US" sz="2000">
                <a:latin typeface="Arial" charset="0"/>
                <a:ea typeface="黑体" pitchFamily="49" charset="-122"/>
              </a:rPr>
              <a:t>第一个报文段携带了多少个字节的数据？</a:t>
            </a:r>
          </a:p>
          <a:p>
            <a:pPr>
              <a:lnSpc>
                <a:spcPct val="90000"/>
              </a:lnSpc>
            </a:pPr>
            <a:r>
              <a:rPr lang="zh-CN" altLang="en-US" sz="2000">
                <a:latin typeface="Arial" charset="0"/>
                <a:ea typeface="黑体" pitchFamily="49" charset="-122"/>
              </a:rPr>
              <a:t>主机</a:t>
            </a:r>
            <a:r>
              <a:rPr lang="en-US" altLang="zh-CN" sz="2000">
                <a:latin typeface="Arial" charset="0"/>
                <a:ea typeface="黑体" pitchFamily="49" charset="-122"/>
              </a:rPr>
              <a:t>B</a:t>
            </a:r>
            <a:r>
              <a:rPr lang="zh-CN" altLang="en-US" sz="2000">
                <a:latin typeface="Arial" charset="0"/>
                <a:ea typeface="黑体" pitchFamily="49" charset="-122"/>
              </a:rPr>
              <a:t>收到第一个报文段后发回的确认中的确认号应当是多少？</a:t>
            </a:r>
          </a:p>
          <a:p>
            <a:pPr>
              <a:lnSpc>
                <a:spcPct val="90000"/>
              </a:lnSpc>
            </a:pPr>
            <a:r>
              <a:rPr lang="zh-CN" altLang="en-US" sz="2000">
                <a:latin typeface="Arial" charset="0"/>
                <a:ea typeface="黑体" pitchFamily="49" charset="-122"/>
              </a:rPr>
              <a:t>如果主机</a:t>
            </a:r>
            <a:r>
              <a:rPr lang="en-US" altLang="zh-CN" sz="2000">
                <a:latin typeface="Arial" charset="0"/>
                <a:ea typeface="黑体" pitchFamily="49" charset="-122"/>
              </a:rPr>
              <a:t>B</a:t>
            </a:r>
            <a:r>
              <a:rPr lang="zh-CN" altLang="en-US" sz="2000">
                <a:latin typeface="Arial" charset="0"/>
                <a:ea typeface="黑体" pitchFamily="49" charset="-122"/>
              </a:rPr>
              <a:t>收到第二个报文段后发回的确认中的确认号是</a:t>
            </a:r>
            <a:r>
              <a:rPr lang="en-US" altLang="zh-CN" sz="2000">
                <a:latin typeface="Arial" charset="0"/>
                <a:ea typeface="黑体" pitchFamily="49" charset="-122"/>
              </a:rPr>
              <a:t>180</a:t>
            </a:r>
            <a:r>
              <a:rPr lang="zh-CN" altLang="en-US" sz="2000">
                <a:latin typeface="Arial" charset="0"/>
                <a:ea typeface="黑体" pitchFamily="49" charset="-122"/>
              </a:rPr>
              <a:t>，试问</a:t>
            </a:r>
            <a:r>
              <a:rPr lang="en-US" altLang="zh-CN" sz="2000">
                <a:latin typeface="Arial" charset="0"/>
                <a:ea typeface="黑体" pitchFamily="49" charset="-122"/>
              </a:rPr>
              <a:t>A</a:t>
            </a:r>
            <a:r>
              <a:rPr lang="zh-CN" altLang="en-US" sz="2000">
                <a:latin typeface="Arial" charset="0"/>
                <a:ea typeface="黑体" pitchFamily="49" charset="-122"/>
              </a:rPr>
              <a:t>发送的第二个报文段中的数据有多少字节？</a:t>
            </a:r>
          </a:p>
          <a:p>
            <a:pPr>
              <a:lnSpc>
                <a:spcPct val="90000"/>
              </a:lnSpc>
            </a:pPr>
            <a:r>
              <a:rPr lang="zh-CN" altLang="en-US" sz="2000">
                <a:latin typeface="Arial" charset="0"/>
                <a:ea typeface="黑体" pitchFamily="49" charset="-122"/>
              </a:rPr>
              <a:t>如果</a:t>
            </a:r>
            <a:r>
              <a:rPr lang="en-US" altLang="zh-CN" sz="2000">
                <a:latin typeface="Arial" charset="0"/>
                <a:ea typeface="黑体" pitchFamily="49" charset="-122"/>
              </a:rPr>
              <a:t>A</a:t>
            </a:r>
            <a:r>
              <a:rPr lang="zh-CN" altLang="en-US" sz="2000">
                <a:latin typeface="Arial" charset="0"/>
                <a:ea typeface="黑体" pitchFamily="49" charset="-122"/>
              </a:rPr>
              <a:t>发送的第一个报文段丢失了，但第二个报文段到达了</a:t>
            </a:r>
            <a:r>
              <a:rPr lang="en-US" altLang="zh-CN" sz="2000">
                <a:latin typeface="Arial" charset="0"/>
                <a:ea typeface="黑体" pitchFamily="49" charset="-122"/>
              </a:rPr>
              <a:t>B</a:t>
            </a:r>
            <a:r>
              <a:rPr lang="zh-CN" altLang="en-US" sz="2000">
                <a:latin typeface="Arial" charset="0"/>
                <a:ea typeface="黑体" pitchFamily="49" charset="-122"/>
              </a:rPr>
              <a:t>。</a:t>
            </a:r>
            <a:r>
              <a:rPr lang="en-US" altLang="zh-CN" sz="2000">
                <a:latin typeface="Arial" charset="0"/>
                <a:ea typeface="黑体" pitchFamily="49" charset="-122"/>
              </a:rPr>
              <a:t>B</a:t>
            </a:r>
            <a:r>
              <a:rPr lang="zh-CN" altLang="en-US" sz="2000">
                <a:latin typeface="Arial" charset="0"/>
                <a:ea typeface="黑体" pitchFamily="49" charset="-122"/>
              </a:rPr>
              <a:t>在第二个报文段到达后向</a:t>
            </a:r>
            <a:r>
              <a:rPr lang="en-US" altLang="zh-CN" sz="2000">
                <a:latin typeface="Arial" charset="0"/>
                <a:ea typeface="黑体" pitchFamily="49" charset="-122"/>
              </a:rPr>
              <a:t>A</a:t>
            </a:r>
            <a:r>
              <a:rPr lang="zh-CN" altLang="en-US" sz="2000">
                <a:latin typeface="Arial" charset="0"/>
                <a:ea typeface="黑体" pitchFamily="49" charset="-122"/>
              </a:rPr>
              <a:t>发送确认。试问这个确认号应为多少？</a:t>
            </a:r>
          </a:p>
          <a:p>
            <a:pPr>
              <a:lnSpc>
                <a:spcPct val="90000"/>
              </a:lnSpc>
              <a:buFont typeface="Wingdings" pitchFamily="2" charset="2"/>
              <a:buNone/>
            </a:pPr>
            <a:r>
              <a:rPr lang="zh-CN" altLang="en-US" sz="2000">
                <a:latin typeface="Arial" charset="0"/>
                <a:ea typeface="黑体" pitchFamily="49" charset="-122"/>
              </a:rPr>
              <a:t> </a:t>
            </a:r>
          </a:p>
          <a:p>
            <a:pPr>
              <a:lnSpc>
                <a:spcPct val="90000"/>
              </a:lnSpc>
              <a:buFont typeface="Wingdings" pitchFamily="2" charset="2"/>
              <a:buNone/>
            </a:pPr>
            <a:r>
              <a:rPr lang="zh-CN" altLang="en-US" sz="2000">
                <a:latin typeface="Arial" charset="0"/>
                <a:ea typeface="黑体" pitchFamily="49" charset="-122"/>
              </a:rPr>
              <a:t>解：（</a:t>
            </a:r>
            <a:r>
              <a:rPr lang="en-US" altLang="zh-CN" sz="2000">
                <a:latin typeface="Arial" charset="0"/>
                <a:ea typeface="黑体" pitchFamily="49" charset="-122"/>
              </a:rPr>
              <a:t>1</a:t>
            </a:r>
            <a:r>
              <a:rPr lang="zh-CN" altLang="en-US" sz="2000">
                <a:latin typeface="Arial" charset="0"/>
                <a:ea typeface="黑体" pitchFamily="49" charset="-122"/>
              </a:rPr>
              <a:t>）第一个报文段的数据序号是</a:t>
            </a:r>
            <a:r>
              <a:rPr lang="en-US" altLang="zh-CN" sz="2000">
                <a:latin typeface="Arial" charset="0"/>
                <a:ea typeface="黑体" pitchFamily="49" charset="-122"/>
              </a:rPr>
              <a:t>70</a:t>
            </a:r>
            <a:r>
              <a:rPr lang="zh-CN" altLang="en-US" sz="2000">
                <a:latin typeface="Arial" charset="0"/>
                <a:ea typeface="黑体" pitchFamily="49" charset="-122"/>
              </a:rPr>
              <a:t>到</a:t>
            </a:r>
            <a:r>
              <a:rPr lang="en-US" altLang="zh-CN" sz="2000">
                <a:latin typeface="Arial" charset="0"/>
                <a:ea typeface="黑体" pitchFamily="49" charset="-122"/>
              </a:rPr>
              <a:t>99</a:t>
            </a:r>
            <a:r>
              <a:rPr lang="zh-CN" altLang="en-US" sz="2000">
                <a:latin typeface="Arial" charset="0"/>
                <a:ea typeface="黑体" pitchFamily="49" charset="-122"/>
              </a:rPr>
              <a:t>，共</a:t>
            </a:r>
            <a:r>
              <a:rPr lang="en-US" altLang="zh-CN" sz="2000">
                <a:latin typeface="Arial" charset="0"/>
                <a:ea typeface="黑体" pitchFamily="49" charset="-122"/>
              </a:rPr>
              <a:t>30</a:t>
            </a:r>
            <a:r>
              <a:rPr lang="zh-CN" altLang="en-US" sz="2000">
                <a:latin typeface="Arial" charset="0"/>
                <a:ea typeface="黑体" pitchFamily="49" charset="-122"/>
              </a:rPr>
              <a:t>字节的数据。</a:t>
            </a:r>
          </a:p>
          <a:p>
            <a:pPr>
              <a:lnSpc>
                <a:spcPct val="90000"/>
              </a:lnSpc>
            </a:pPr>
            <a:r>
              <a:rPr lang="zh-CN" altLang="en-US" sz="2000">
                <a:latin typeface="Arial" charset="0"/>
                <a:ea typeface="黑体" pitchFamily="49" charset="-122"/>
              </a:rPr>
              <a:t>  （</a:t>
            </a:r>
            <a:r>
              <a:rPr lang="en-US" altLang="zh-CN" sz="2000">
                <a:latin typeface="Arial" charset="0"/>
                <a:ea typeface="黑体" pitchFamily="49" charset="-122"/>
              </a:rPr>
              <a:t>2</a:t>
            </a:r>
            <a:r>
              <a:rPr lang="zh-CN" altLang="en-US" sz="2000">
                <a:latin typeface="Arial" charset="0"/>
                <a:ea typeface="黑体" pitchFamily="49" charset="-122"/>
              </a:rPr>
              <a:t>）确认号应为</a:t>
            </a:r>
            <a:r>
              <a:rPr lang="en-US" altLang="zh-CN" sz="2000">
                <a:latin typeface="Arial" charset="0"/>
                <a:ea typeface="黑体" pitchFamily="49" charset="-122"/>
              </a:rPr>
              <a:t>100.</a:t>
            </a:r>
          </a:p>
          <a:p>
            <a:pPr>
              <a:lnSpc>
                <a:spcPct val="90000"/>
              </a:lnSpc>
            </a:pPr>
            <a:r>
              <a:rPr lang="zh-CN" altLang="en-US" sz="2000">
                <a:latin typeface="Arial" charset="0"/>
                <a:ea typeface="黑体" pitchFamily="49" charset="-122"/>
              </a:rPr>
              <a:t>  （</a:t>
            </a:r>
            <a:r>
              <a:rPr lang="en-US" altLang="zh-CN" sz="2000">
                <a:latin typeface="Arial" charset="0"/>
                <a:ea typeface="黑体" pitchFamily="49" charset="-122"/>
              </a:rPr>
              <a:t>3</a:t>
            </a:r>
            <a:r>
              <a:rPr lang="zh-CN" altLang="en-US" sz="2000">
                <a:latin typeface="Arial" charset="0"/>
                <a:ea typeface="黑体" pitchFamily="49" charset="-122"/>
              </a:rPr>
              <a:t>）</a:t>
            </a:r>
            <a:r>
              <a:rPr lang="en-US" altLang="zh-CN" sz="2000">
                <a:latin typeface="Arial" charset="0"/>
                <a:ea typeface="黑体" pitchFamily="49" charset="-122"/>
              </a:rPr>
              <a:t>80</a:t>
            </a:r>
            <a:r>
              <a:rPr lang="zh-CN" altLang="en-US" sz="2000">
                <a:latin typeface="Arial" charset="0"/>
                <a:ea typeface="黑体" pitchFamily="49" charset="-122"/>
              </a:rPr>
              <a:t>字节。</a:t>
            </a:r>
          </a:p>
          <a:p>
            <a:pPr>
              <a:lnSpc>
                <a:spcPct val="90000"/>
              </a:lnSpc>
            </a:pPr>
            <a:r>
              <a:rPr lang="zh-CN" altLang="en-US" sz="2000">
                <a:latin typeface="Arial" charset="0"/>
                <a:ea typeface="黑体" pitchFamily="49" charset="-122"/>
              </a:rPr>
              <a:t>  （</a:t>
            </a:r>
            <a:r>
              <a:rPr lang="en-US" altLang="zh-CN" sz="2000">
                <a:latin typeface="Arial" charset="0"/>
                <a:ea typeface="黑体" pitchFamily="49" charset="-122"/>
              </a:rPr>
              <a:t>4</a:t>
            </a:r>
            <a:r>
              <a:rPr lang="zh-CN" altLang="en-US" sz="2000">
                <a:latin typeface="Arial" charset="0"/>
                <a:ea typeface="黑体" pitchFamily="49" charset="-122"/>
              </a:rPr>
              <a:t>）</a:t>
            </a:r>
            <a:r>
              <a:rPr lang="en-US" altLang="zh-CN" sz="2000">
                <a:latin typeface="Arial" charset="0"/>
                <a:ea typeface="黑体" pitchFamily="49" charset="-122"/>
              </a:rPr>
              <a:t>70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p:txBody>
          <a:bodyPr/>
          <a:lstStyle/>
          <a:p>
            <a:pPr algn="ctr"/>
            <a:r>
              <a:rPr lang="en-US" altLang="zh-CN">
                <a:latin typeface="Arial" charset="0"/>
                <a:ea typeface="黑体" pitchFamily="49" charset="-122"/>
              </a:rPr>
              <a:t>5-24</a:t>
            </a:r>
          </a:p>
        </p:txBody>
      </p:sp>
      <p:sp>
        <p:nvSpPr>
          <p:cNvPr id="312323" name="Rectangle 3"/>
          <p:cNvSpPr>
            <a:spLocks noGrp="1" noChangeArrowheads="1"/>
          </p:cNvSpPr>
          <p:nvPr>
            <p:ph type="body" idx="4294967295"/>
          </p:nvPr>
        </p:nvSpPr>
        <p:spPr/>
        <p:txBody>
          <a:bodyPr/>
          <a:lstStyle/>
          <a:p>
            <a:pPr lvl="1">
              <a:lnSpc>
                <a:spcPct val="90000"/>
              </a:lnSpc>
              <a:buFont typeface="Wingdings" pitchFamily="2" charset="2"/>
              <a:buNone/>
            </a:pPr>
            <a:endParaRPr lang="zh-CN" altLang="en-US" sz="2000">
              <a:latin typeface="Arial" charset="0"/>
              <a:ea typeface="黑体" pitchFamily="49" charset="-122"/>
            </a:endParaRPr>
          </a:p>
          <a:p>
            <a:pPr>
              <a:lnSpc>
                <a:spcPct val="90000"/>
              </a:lnSpc>
            </a:pPr>
            <a:r>
              <a:rPr lang="zh-CN" altLang="en-US" sz="2400">
                <a:latin typeface="Arial" charset="0"/>
                <a:ea typeface="黑体" pitchFamily="49" charset="-122"/>
              </a:rPr>
              <a:t>一个</a:t>
            </a:r>
            <a:r>
              <a:rPr lang="en-US" altLang="zh-CN" sz="2400">
                <a:latin typeface="Arial" charset="0"/>
                <a:ea typeface="黑体" pitchFamily="49" charset="-122"/>
              </a:rPr>
              <a:t>TCP</a:t>
            </a:r>
            <a:r>
              <a:rPr lang="zh-CN" altLang="en-US" sz="2400">
                <a:latin typeface="Arial" charset="0"/>
                <a:ea typeface="黑体" pitchFamily="49" charset="-122"/>
              </a:rPr>
              <a:t>连接下面使用</a:t>
            </a:r>
            <a:r>
              <a:rPr lang="en-US" altLang="zh-CN" sz="2400">
                <a:latin typeface="Arial" charset="0"/>
                <a:ea typeface="黑体" pitchFamily="49" charset="-122"/>
              </a:rPr>
              <a:t>256kb/s</a:t>
            </a:r>
            <a:r>
              <a:rPr lang="zh-CN" altLang="en-US" sz="2400">
                <a:latin typeface="Arial" charset="0"/>
                <a:ea typeface="黑体" pitchFamily="49" charset="-122"/>
              </a:rPr>
              <a:t>的链路，其端到端时延为</a:t>
            </a:r>
            <a:r>
              <a:rPr lang="en-US" altLang="zh-CN" sz="2400">
                <a:latin typeface="Arial" charset="0"/>
                <a:ea typeface="黑体" pitchFamily="49" charset="-122"/>
              </a:rPr>
              <a:t>128ms</a:t>
            </a:r>
            <a:r>
              <a:rPr lang="zh-CN" altLang="en-US" sz="2400">
                <a:latin typeface="Arial" charset="0"/>
                <a:ea typeface="黑体" pitchFamily="49" charset="-122"/>
              </a:rPr>
              <a:t>。经测试，发现吞吐量只有</a:t>
            </a:r>
            <a:r>
              <a:rPr lang="en-US" altLang="zh-CN" sz="2400">
                <a:latin typeface="Arial" charset="0"/>
                <a:ea typeface="黑体" pitchFamily="49" charset="-122"/>
              </a:rPr>
              <a:t>120kb/s</a:t>
            </a:r>
            <a:r>
              <a:rPr lang="zh-CN" altLang="en-US" sz="2400">
                <a:latin typeface="Arial" charset="0"/>
                <a:ea typeface="黑体" pitchFamily="49" charset="-122"/>
              </a:rPr>
              <a:t>。试问发送窗口</a:t>
            </a:r>
            <a:r>
              <a:rPr lang="en-US" altLang="zh-CN" sz="2400">
                <a:latin typeface="Arial" charset="0"/>
                <a:ea typeface="黑体" pitchFamily="49" charset="-122"/>
              </a:rPr>
              <a:t>W</a:t>
            </a:r>
            <a:r>
              <a:rPr lang="zh-CN" altLang="en-US" sz="2400">
                <a:latin typeface="Arial" charset="0"/>
                <a:ea typeface="黑体" pitchFamily="49" charset="-122"/>
              </a:rPr>
              <a:t>是多少？（提示：可以有两种答案，取决于接收等发出确认的时机）。</a:t>
            </a:r>
          </a:p>
          <a:p>
            <a:pPr>
              <a:lnSpc>
                <a:spcPct val="90000"/>
              </a:lnSpc>
            </a:pPr>
            <a:r>
              <a:rPr lang="zh-CN" altLang="en-US" sz="2400">
                <a:latin typeface="Arial" charset="0"/>
                <a:ea typeface="黑体" pitchFamily="49" charset="-122"/>
              </a:rPr>
              <a:t>解：</a:t>
            </a:r>
          </a:p>
          <a:p>
            <a:pPr>
              <a:lnSpc>
                <a:spcPct val="90000"/>
              </a:lnSpc>
            </a:pPr>
            <a:r>
              <a:rPr lang="zh-CN" altLang="en-US" sz="2400">
                <a:latin typeface="Arial" charset="0"/>
                <a:ea typeface="黑体" pitchFamily="49" charset="-122"/>
              </a:rPr>
              <a:t>来回路程的时延等于</a:t>
            </a:r>
            <a:r>
              <a:rPr lang="en-US" altLang="zh-CN" sz="2400">
                <a:latin typeface="Arial" charset="0"/>
                <a:ea typeface="黑体" pitchFamily="49" charset="-122"/>
              </a:rPr>
              <a:t>256ms(=128ms×2).</a:t>
            </a:r>
            <a:r>
              <a:rPr lang="zh-CN" altLang="en-US" sz="2400">
                <a:latin typeface="Arial" charset="0"/>
                <a:ea typeface="黑体" pitchFamily="49" charset="-122"/>
              </a:rPr>
              <a:t>设窗口值为</a:t>
            </a:r>
            <a:r>
              <a:rPr lang="en-US" altLang="zh-CN" sz="2400">
                <a:latin typeface="Arial" charset="0"/>
                <a:ea typeface="黑体" pitchFamily="49" charset="-122"/>
              </a:rPr>
              <a:t>X(</a:t>
            </a:r>
            <a:r>
              <a:rPr lang="zh-CN" altLang="en-US" sz="2400">
                <a:latin typeface="Arial" charset="0"/>
                <a:ea typeface="黑体" pitchFamily="49" charset="-122"/>
              </a:rPr>
              <a:t>注意</a:t>
            </a:r>
            <a:r>
              <a:rPr lang="en-US" altLang="zh-CN" sz="2400">
                <a:latin typeface="Arial" charset="0"/>
                <a:ea typeface="黑体" pitchFamily="49" charset="-122"/>
              </a:rPr>
              <a:t>:</a:t>
            </a:r>
            <a:r>
              <a:rPr lang="zh-CN" altLang="en-US" sz="2400">
                <a:latin typeface="Arial" charset="0"/>
                <a:ea typeface="黑体" pitchFamily="49" charset="-122"/>
              </a:rPr>
              <a:t>以字节为单位</a:t>
            </a:r>
            <a:r>
              <a:rPr lang="en-US" altLang="zh-CN" sz="2400">
                <a:latin typeface="Arial" charset="0"/>
                <a:ea typeface="黑体" pitchFamily="49" charset="-122"/>
              </a:rPr>
              <a:t>),</a:t>
            </a:r>
            <a:r>
              <a:rPr lang="zh-CN" altLang="en-US" sz="2400">
                <a:latin typeface="Arial" charset="0"/>
                <a:ea typeface="黑体" pitchFamily="49" charset="-122"/>
              </a:rPr>
              <a:t>假定一次最大发送量等于窗口值</a:t>
            </a:r>
            <a:r>
              <a:rPr lang="en-US" altLang="zh-CN" sz="2400">
                <a:latin typeface="Arial" charset="0"/>
                <a:ea typeface="黑体" pitchFamily="49" charset="-122"/>
              </a:rPr>
              <a:t>,</a:t>
            </a:r>
            <a:r>
              <a:rPr lang="zh-CN" altLang="en-US" sz="2400">
                <a:latin typeface="Arial" charset="0"/>
                <a:ea typeface="黑体" pitchFamily="49" charset="-122"/>
              </a:rPr>
              <a:t>且发射时间等于</a:t>
            </a:r>
            <a:r>
              <a:rPr lang="en-US" altLang="zh-CN" sz="2400">
                <a:latin typeface="Arial" charset="0"/>
                <a:ea typeface="黑体" pitchFamily="49" charset="-122"/>
              </a:rPr>
              <a:t>256ms,</a:t>
            </a:r>
            <a:r>
              <a:rPr lang="zh-CN" altLang="en-US" sz="2400">
                <a:latin typeface="Arial" charset="0"/>
                <a:ea typeface="黑体" pitchFamily="49" charset="-122"/>
              </a:rPr>
              <a:t>那么</a:t>
            </a:r>
            <a:r>
              <a:rPr lang="en-US" altLang="zh-CN" sz="2400">
                <a:latin typeface="Arial" charset="0"/>
                <a:ea typeface="黑体" pitchFamily="49" charset="-122"/>
              </a:rPr>
              <a:t>,</a:t>
            </a:r>
            <a:r>
              <a:rPr lang="zh-CN" altLang="en-US" sz="2400">
                <a:latin typeface="Arial" charset="0"/>
                <a:ea typeface="黑体" pitchFamily="49" charset="-122"/>
              </a:rPr>
              <a:t>每发送一次都得停下来期待，再次得到下一窗口的确认</a:t>
            </a:r>
            <a:r>
              <a:rPr lang="en-US" altLang="zh-CN" sz="2400">
                <a:latin typeface="Arial" charset="0"/>
                <a:ea typeface="黑体" pitchFamily="49" charset="-122"/>
              </a:rPr>
              <a:t>,</a:t>
            </a:r>
            <a:r>
              <a:rPr lang="zh-CN" altLang="en-US" sz="2400">
                <a:latin typeface="Arial" charset="0"/>
                <a:ea typeface="黑体" pitchFamily="49" charset="-122"/>
              </a:rPr>
              <a:t>以得到新的发送许可</a:t>
            </a:r>
            <a:r>
              <a:rPr lang="en-US" altLang="zh-CN" sz="2400">
                <a:latin typeface="Arial" charset="0"/>
                <a:ea typeface="黑体" pitchFamily="49" charset="-122"/>
              </a:rPr>
              <a:t>.</a:t>
            </a:r>
            <a:r>
              <a:rPr lang="zh-CN" altLang="en-US" sz="2400">
                <a:latin typeface="Arial" charset="0"/>
                <a:ea typeface="黑体" pitchFamily="49" charset="-122"/>
              </a:rPr>
              <a:t>这样</a:t>
            </a:r>
            <a:r>
              <a:rPr lang="en-US" altLang="zh-CN" sz="2400">
                <a:latin typeface="Arial" charset="0"/>
                <a:ea typeface="黑体" pitchFamily="49" charset="-122"/>
              </a:rPr>
              <a:t>,</a:t>
            </a:r>
            <a:r>
              <a:rPr lang="zh-CN" altLang="en-US" sz="2400">
                <a:latin typeface="Arial" charset="0"/>
                <a:ea typeface="黑体" pitchFamily="49" charset="-122"/>
              </a:rPr>
              <a:t>发射时间等于停止等待应答的时间</a:t>
            </a:r>
            <a:r>
              <a:rPr lang="en-US" altLang="zh-CN" sz="2400">
                <a:latin typeface="Arial" charset="0"/>
                <a:ea typeface="黑体" pitchFamily="49" charset="-122"/>
              </a:rPr>
              <a:t>,</a:t>
            </a:r>
            <a:r>
              <a:rPr lang="zh-CN" altLang="en-US" sz="2400">
                <a:latin typeface="Arial" charset="0"/>
                <a:ea typeface="黑体" pitchFamily="49" charset="-122"/>
              </a:rPr>
              <a:t>结果</a:t>
            </a:r>
            <a:r>
              <a:rPr lang="en-US" altLang="zh-CN" sz="2400">
                <a:latin typeface="Arial" charset="0"/>
                <a:ea typeface="黑体" pitchFamily="49" charset="-122"/>
              </a:rPr>
              <a:t>,</a:t>
            </a:r>
            <a:r>
              <a:rPr lang="zh-CN" altLang="en-US" sz="2400">
                <a:latin typeface="Arial" charset="0"/>
                <a:ea typeface="黑体" pitchFamily="49" charset="-122"/>
              </a:rPr>
              <a:t>测到的平均吞吐率就等于发送速率的一半</a:t>
            </a:r>
            <a:r>
              <a:rPr lang="en-US" altLang="zh-CN" sz="2400">
                <a:latin typeface="Arial" charset="0"/>
                <a:ea typeface="黑体" pitchFamily="49" charset="-122"/>
              </a:rPr>
              <a:t>,</a:t>
            </a:r>
            <a:r>
              <a:rPr lang="zh-CN" altLang="en-US" sz="2400">
                <a:latin typeface="Arial" charset="0"/>
                <a:ea typeface="黑体" pitchFamily="49" charset="-122"/>
              </a:rPr>
              <a:t>即</a:t>
            </a:r>
            <a:br>
              <a:rPr lang="zh-CN" altLang="en-US" sz="2400">
                <a:latin typeface="Arial" charset="0"/>
                <a:ea typeface="黑体" pitchFamily="49" charset="-122"/>
              </a:rPr>
            </a:br>
            <a:r>
              <a:rPr lang="en-US" altLang="zh-CN" sz="2400">
                <a:latin typeface="Arial" charset="0"/>
                <a:ea typeface="黑体" pitchFamily="49" charset="-122"/>
              </a:rPr>
              <a:t>8X÷(256×1000)=256×0.001</a:t>
            </a:r>
            <a:br>
              <a:rPr lang="en-US" altLang="zh-CN" sz="2400">
                <a:latin typeface="Arial" charset="0"/>
                <a:ea typeface="黑体" pitchFamily="49" charset="-122"/>
              </a:rPr>
            </a:br>
            <a:r>
              <a:rPr lang="en-US" altLang="zh-CN" sz="2400">
                <a:latin typeface="Arial" charset="0"/>
                <a:ea typeface="黑体" pitchFamily="49" charset="-122"/>
              </a:rPr>
              <a:t>X=8192</a:t>
            </a:r>
            <a:br>
              <a:rPr lang="en-US" altLang="zh-CN" sz="2400">
                <a:latin typeface="Arial" charset="0"/>
                <a:ea typeface="黑体" pitchFamily="49" charset="-122"/>
              </a:rPr>
            </a:br>
            <a:r>
              <a:rPr lang="zh-CN" altLang="en-US" sz="2400">
                <a:latin typeface="Arial" charset="0"/>
                <a:ea typeface="黑体" pitchFamily="49" charset="-122"/>
              </a:rPr>
              <a:t>所以</a:t>
            </a:r>
            <a:r>
              <a:rPr lang="en-US" altLang="zh-CN" sz="2400">
                <a:latin typeface="Arial" charset="0"/>
                <a:ea typeface="黑体" pitchFamily="49" charset="-122"/>
              </a:rPr>
              <a:t>,</a:t>
            </a:r>
            <a:r>
              <a:rPr lang="zh-CN" altLang="en-US" sz="2400">
                <a:latin typeface="Arial" charset="0"/>
                <a:ea typeface="黑体" pitchFamily="49" charset="-122"/>
              </a:rPr>
              <a:t>窗口值为</a:t>
            </a:r>
            <a:r>
              <a:rPr lang="en-US" altLang="zh-CN" sz="2400">
                <a:latin typeface="Arial" charset="0"/>
                <a:ea typeface="黑体" pitchFamily="49" charset="-122"/>
              </a:rPr>
              <a:t>8192.</a:t>
            </a:r>
            <a:endParaRPr lang="zh-CN" altLang="en-US" sz="2400">
              <a:latin typeface="Arial" charset="0"/>
              <a:ea typeface="黑体" pitchFamily="49" charset="-122"/>
            </a:endParaRPr>
          </a:p>
          <a:p>
            <a:pPr>
              <a:lnSpc>
                <a:spcPct val="90000"/>
              </a:lnSpc>
            </a:pPr>
            <a:endParaRPr lang="zh-CN" altLang="en-US" sz="2400">
              <a:latin typeface="Arial" charset="0"/>
              <a:ea typeface="黑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p:txBody>
          <a:bodyPr/>
          <a:lstStyle/>
          <a:p>
            <a:pPr algn="ctr"/>
            <a:r>
              <a:rPr lang="en-US" altLang="zh-CN">
                <a:latin typeface="Arial" charset="0"/>
                <a:ea typeface="黑体" pitchFamily="49" charset="-122"/>
              </a:rPr>
              <a:t>5-30,5-31</a:t>
            </a:r>
          </a:p>
        </p:txBody>
      </p:sp>
      <p:sp>
        <p:nvSpPr>
          <p:cNvPr id="313347" name="Rectangle 3"/>
          <p:cNvSpPr>
            <a:spLocks noGrp="1" noChangeArrowheads="1"/>
          </p:cNvSpPr>
          <p:nvPr>
            <p:ph type="body" idx="4294967295"/>
          </p:nvPr>
        </p:nvSpPr>
        <p:spPr>
          <a:xfrm>
            <a:off x="495300" y="1196975"/>
            <a:ext cx="9066213" cy="5400675"/>
          </a:xfrm>
        </p:spPr>
        <p:txBody>
          <a:bodyPr/>
          <a:lstStyle/>
          <a:p>
            <a:pPr marL="609600" indent="-609600">
              <a:lnSpc>
                <a:spcPct val="90000"/>
              </a:lnSpc>
              <a:buFont typeface="Wingdings" pitchFamily="2" charset="2"/>
              <a:buNone/>
            </a:pPr>
            <a:r>
              <a:rPr lang="en-US" altLang="zh-CN" sz="1800">
                <a:latin typeface="Arial" charset="0"/>
                <a:ea typeface="黑体" pitchFamily="49" charset="-122"/>
              </a:rPr>
              <a:t>30.  </a:t>
            </a:r>
            <a:r>
              <a:rPr lang="zh-CN" altLang="en-US" sz="1800">
                <a:latin typeface="Arial" charset="0"/>
                <a:ea typeface="黑体" pitchFamily="49" charset="-122"/>
              </a:rPr>
              <a:t>设</a:t>
            </a:r>
            <a:r>
              <a:rPr lang="en-US" altLang="zh-CN" sz="1800">
                <a:latin typeface="Arial" charset="0"/>
                <a:ea typeface="黑体" pitchFamily="49" charset="-122"/>
              </a:rPr>
              <a:t>TCP</a:t>
            </a:r>
            <a:r>
              <a:rPr lang="zh-CN" altLang="en-US" sz="1800">
                <a:latin typeface="Arial" charset="0"/>
                <a:ea typeface="黑体" pitchFamily="49" charset="-122"/>
              </a:rPr>
              <a:t>使用的最大窗口为</a:t>
            </a:r>
            <a:r>
              <a:rPr lang="en-US" altLang="zh-CN" sz="1800">
                <a:latin typeface="Arial" charset="0"/>
                <a:ea typeface="黑体" pitchFamily="49" charset="-122"/>
              </a:rPr>
              <a:t>65535</a:t>
            </a:r>
            <a:r>
              <a:rPr lang="zh-CN" altLang="en-US" sz="1800">
                <a:latin typeface="Arial" charset="0"/>
                <a:ea typeface="黑体" pitchFamily="49" charset="-122"/>
              </a:rPr>
              <a:t>字节，而传输信道不产生差错，带宽也不受限制。若报文段的平均往返时延为</a:t>
            </a:r>
            <a:r>
              <a:rPr lang="en-US" altLang="zh-CN" sz="1800">
                <a:latin typeface="Arial" charset="0"/>
                <a:ea typeface="黑体" pitchFamily="49" charset="-122"/>
              </a:rPr>
              <a:t>20ms</a:t>
            </a:r>
            <a:r>
              <a:rPr lang="zh-CN" altLang="en-US" sz="1800">
                <a:latin typeface="Arial" charset="0"/>
                <a:ea typeface="黑体" pitchFamily="49" charset="-122"/>
              </a:rPr>
              <a:t>，问所能得到的最大吞吐量是多少</a:t>
            </a:r>
            <a:r>
              <a:rPr lang="en-US" altLang="zh-CN" sz="1800">
                <a:latin typeface="Arial" charset="0"/>
                <a:ea typeface="黑体" pitchFamily="49" charset="-122"/>
              </a:rPr>
              <a:t>?</a:t>
            </a:r>
          </a:p>
          <a:p>
            <a:pPr marL="609600" indent="-609600">
              <a:lnSpc>
                <a:spcPct val="90000"/>
              </a:lnSpc>
              <a:buFont typeface="Wingdings" pitchFamily="2" charset="2"/>
              <a:buNone/>
            </a:pPr>
            <a:endParaRPr lang="zh-CN" altLang="en-US" sz="1800">
              <a:latin typeface="Arial" charset="0"/>
              <a:ea typeface="黑体" pitchFamily="49" charset="-122"/>
            </a:endParaRPr>
          </a:p>
          <a:p>
            <a:pPr marL="609600" indent="-609600">
              <a:lnSpc>
                <a:spcPct val="90000"/>
              </a:lnSpc>
              <a:buFont typeface="Wingdings" pitchFamily="2" charset="2"/>
              <a:buNone/>
            </a:pPr>
            <a:r>
              <a:rPr lang="zh-CN" altLang="en-US" sz="1800">
                <a:latin typeface="Arial" charset="0"/>
                <a:ea typeface="黑体" pitchFamily="49" charset="-122"/>
              </a:rPr>
              <a:t>答：在发送时延可忽略的情况下，最大数据率</a:t>
            </a:r>
            <a:r>
              <a:rPr lang="en-US" altLang="zh-CN" sz="1800">
                <a:latin typeface="Arial" charset="0"/>
                <a:ea typeface="黑体" pitchFamily="49" charset="-122"/>
              </a:rPr>
              <a:t>=</a:t>
            </a:r>
            <a:r>
              <a:rPr lang="zh-CN" altLang="en-US" sz="1800">
                <a:latin typeface="Arial" charset="0"/>
                <a:ea typeface="黑体" pitchFamily="49" charset="-122"/>
              </a:rPr>
              <a:t>最大窗口*</a:t>
            </a:r>
            <a:r>
              <a:rPr lang="en-US" altLang="zh-CN" sz="1800">
                <a:latin typeface="Arial" charset="0"/>
                <a:ea typeface="黑体" pitchFamily="49" charset="-122"/>
              </a:rPr>
              <a:t>8/</a:t>
            </a:r>
            <a:r>
              <a:rPr lang="zh-CN" altLang="en-US" sz="1800">
                <a:latin typeface="Arial" charset="0"/>
                <a:ea typeface="黑体" pitchFamily="49" charset="-122"/>
              </a:rPr>
              <a:t>平均往返时间</a:t>
            </a:r>
            <a:r>
              <a:rPr lang="en-US" altLang="zh-CN" sz="1800">
                <a:latin typeface="Arial" charset="0"/>
                <a:ea typeface="黑体" pitchFamily="49" charset="-122"/>
              </a:rPr>
              <a:t>=26.2Mb/s</a:t>
            </a:r>
            <a:r>
              <a:rPr lang="zh-CN" altLang="en-US" sz="1800">
                <a:latin typeface="Arial" charset="0"/>
                <a:ea typeface="黑体" pitchFamily="49" charset="-122"/>
              </a:rPr>
              <a:t>。 </a:t>
            </a:r>
          </a:p>
          <a:p>
            <a:pPr marL="609600" indent="-609600">
              <a:lnSpc>
                <a:spcPct val="90000"/>
              </a:lnSpc>
              <a:buFont typeface="Wingdings" pitchFamily="2" charset="2"/>
              <a:buNone/>
            </a:pPr>
            <a:endParaRPr lang="zh-CN" altLang="en-US" sz="1800">
              <a:latin typeface="Arial" charset="0"/>
              <a:ea typeface="黑体" pitchFamily="49" charset="-122"/>
            </a:endParaRPr>
          </a:p>
          <a:p>
            <a:pPr marL="609600" indent="-609600">
              <a:lnSpc>
                <a:spcPct val="90000"/>
              </a:lnSpc>
              <a:buFont typeface="Wingdings" pitchFamily="2" charset="2"/>
              <a:buNone/>
            </a:pPr>
            <a:r>
              <a:rPr lang="en-US" altLang="zh-CN" sz="1800">
                <a:latin typeface="Arial" charset="0"/>
                <a:ea typeface="黑体" pitchFamily="49" charset="-122"/>
              </a:rPr>
              <a:t>31.  </a:t>
            </a:r>
            <a:r>
              <a:rPr lang="zh-CN" altLang="en-US" sz="1800">
                <a:latin typeface="Arial" charset="0"/>
                <a:ea typeface="黑体" pitchFamily="49" charset="-122"/>
              </a:rPr>
              <a:t>通信信道带宽为</a:t>
            </a:r>
            <a:r>
              <a:rPr lang="en-US" altLang="zh-CN" sz="1800">
                <a:latin typeface="Arial" charset="0"/>
                <a:ea typeface="黑体" pitchFamily="49" charset="-122"/>
              </a:rPr>
              <a:t>1Gb</a:t>
            </a:r>
            <a:r>
              <a:rPr lang="zh-CN" altLang="en-US" sz="1800">
                <a:latin typeface="Arial" charset="0"/>
                <a:ea typeface="黑体" pitchFamily="49" charset="-122"/>
              </a:rPr>
              <a:t>／</a:t>
            </a:r>
            <a:r>
              <a:rPr lang="en-US" altLang="zh-CN" sz="1800">
                <a:latin typeface="Arial" charset="0"/>
                <a:ea typeface="黑体" pitchFamily="49" charset="-122"/>
              </a:rPr>
              <a:t>s</a:t>
            </a:r>
            <a:r>
              <a:rPr lang="zh-CN" altLang="en-US" sz="1800">
                <a:latin typeface="Arial" charset="0"/>
                <a:ea typeface="黑体" pitchFamily="49" charset="-122"/>
              </a:rPr>
              <a:t>，端到端时延为</a:t>
            </a:r>
            <a:r>
              <a:rPr lang="en-US" altLang="zh-CN" sz="1800">
                <a:latin typeface="Arial" charset="0"/>
                <a:ea typeface="黑体" pitchFamily="49" charset="-122"/>
              </a:rPr>
              <a:t>10ms</a:t>
            </a:r>
            <a:r>
              <a:rPr lang="zh-CN" altLang="en-US" sz="1800">
                <a:latin typeface="Arial" charset="0"/>
                <a:ea typeface="黑体" pitchFamily="49" charset="-122"/>
              </a:rPr>
              <a:t>。</a:t>
            </a:r>
            <a:r>
              <a:rPr lang="en-US" altLang="zh-CN" sz="1800">
                <a:latin typeface="Arial" charset="0"/>
                <a:ea typeface="黑体" pitchFamily="49" charset="-122"/>
              </a:rPr>
              <a:t>TCP</a:t>
            </a:r>
            <a:r>
              <a:rPr lang="zh-CN" altLang="en-US" sz="1800">
                <a:latin typeface="Arial" charset="0"/>
                <a:ea typeface="黑体" pitchFamily="49" charset="-122"/>
              </a:rPr>
              <a:t>的发送窗口为</a:t>
            </a:r>
            <a:r>
              <a:rPr lang="en-US" altLang="zh-CN" sz="1800">
                <a:latin typeface="Arial" charset="0"/>
                <a:ea typeface="黑体" pitchFamily="49" charset="-122"/>
              </a:rPr>
              <a:t>65535</a:t>
            </a:r>
            <a:r>
              <a:rPr lang="zh-CN" altLang="en-US" sz="1800">
                <a:latin typeface="Arial" charset="0"/>
                <a:ea typeface="黑体" pitchFamily="49" charset="-122"/>
              </a:rPr>
              <a:t>字节。试问</a:t>
            </a:r>
            <a:r>
              <a:rPr lang="en-US" altLang="zh-CN" sz="1800">
                <a:latin typeface="Arial" charset="0"/>
                <a:ea typeface="黑体" pitchFamily="49" charset="-122"/>
              </a:rPr>
              <a:t>:</a:t>
            </a:r>
            <a:r>
              <a:rPr lang="zh-CN" altLang="en-US" sz="1800">
                <a:latin typeface="Arial" charset="0"/>
                <a:ea typeface="黑体" pitchFamily="49" charset="-122"/>
              </a:rPr>
              <a:t>可能达到的最大吞吐量是多少</a:t>
            </a:r>
            <a:r>
              <a:rPr lang="en-US" altLang="zh-CN" sz="1800">
                <a:latin typeface="Arial" charset="0"/>
                <a:ea typeface="黑体" pitchFamily="49" charset="-122"/>
              </a:rPr>
              <a:t>?</a:t>
            </a:r>
            <a:r>
              <a:rPr lang="zh-CN" altLang="en-US" sz="1800">
                <a:latin typeface="Arial" charset="0"/>
                <a:ea typeface="黑体" pitchFamily="49" charset="-122"/>
              </a:rPr>
              <a:t>信道的利用率是多少</a:t>
            </a:r>
            <a:r>
              <a:rPr lang="en-US" altLang="zh-CN" sz="1800">
                <a:latin typeface="Arial" charset="0"/>
                <a:ea typeface="黑体" pitchFamily="49" charset="-122"/>
              </a:rPr>
              <a:t>?</a:t>
            </a:r>
          </a:p>
          <a:p>
            <a:pPr marL="609600" indent="-609600">
              <a:lnSpc>
                <a:spcPct val="90000"/>
              </a:lnSpc>
              <a:buFont typeface="Wingdings" pitchFamily="2" charset="2"/>
              <a:buNone/>
            </a:pPr>
            <a:r>
              <a:rPr lang="zh-CN" altLang="en-US" sz="1800">
                <a:latin typeface="Arial" charset="0"/>
                <a:ea typeface="黑体" pitchFamily="49" charset="-122"/>
              </a:rPr>
              <a:t>答：   </a:t>
            </a:r>
          </a:p>
          <a:p>
            <a:pPr marL="609600" indent="-609600">
              <a:lnSpc>
                <a:spcPct val="90000"/>
              </a:lnSpc>
            </a:pPr>
            <a:r>
              <a:rPr lang="en-US" altLang="zh-CN" sz="1800">
                <a:latin typeface="Arial" charset="0"/>
                <a:ea typeface="黑体" pitchFamily="49" charset="-122"/>
              </a:rPr>
              <a:t>L=65536×8+40×8=524600</a:t>
            </a:r>
          </a:p>
          <a:p>
            <a:pPr marL="609600" indent="-609600">
              <a:lnSpc>
                <a:spcPct val="90000"/>
              </a:lnSpc>
            </a:pPr>
            <a:r>
              <a:rPr lang="en-US" altLang="zh-CN" sz="1800">
                <a:latin typeface="Arial" charset="0"/>
                <a:ea typeface="黑体" pitchFamily="49" charset="-122"/>
              </a:rPr>
              <a:t>       C=10</a:t>
            </a:r>
            <a:r>
              <a:rPr lang="en-US" altLang="zh-CN" sz="1800" baseline="30000">
                <a:latin typeface="Arial" charset="0"/>
                <a:ea typeface="黑体" pitchFamily="49" charset="-122"/>
              </a:rPr>
              <a:t>9</a:t>
            </a:r>
            <a:r>
              <a:rPr lang="en-US" altLang="zh-CN" sz="1800">
                <a:latin typeface="Arial" charset="0"/>
                <a:ea typeface="黑体" pitchFamily="49" charset="-122"/>
              </a:rPr>
              <a:t>b/s</a:t>
            </a:r>
          </a:p>
          <a:p>
            <a:pPr marL="609600" indent="-609600">
              <a:lnSpc>
                <a:spcPct val="90000"/>
              </a:lnSpc>
            </a:pPr>
            <a:r>
              <a:rPr lang="en-US" altLang="zh-CN" sz="1800">
                <a:latin typeface="Arial" charset="0"/>
                <a:ea typeface="黑体" pitchFamily="49" charset="-122"/>
              </a:rPr>
              <a:t>       L/C=0.0005246s</a:t>
            </a:r>
          </a:p>
          <a:p>
            <a:pPr marL="609600" indent="-609600">
              <a:lnSpc>
                <a:spcPct val="90000"/>
              </a:lnSpc>
            </a:pPr>
            <a:r>
              <a:rPr lang="en-US" altLang="zh-CN" sz="1800">
                <a:latin typeface="Arial" charset="0"/>
                <a:ea typeface="黑体" pitchFamily="49" charset="-122"/>
              </a:rPr>
              <a:t> Td=10×10</a:t>
            </a:r>
            <a:r>
              <a:rPr lang="en-US" altLang="zh-CN" sz="1800" baseline="30000">
                <a:latin typeface="Arial" charset="0"/>
                <a:ea typeface="黑体" pitchFamily="49" charset="-122"/>
              </a:rPr>
              <a:t>-3</a:t>
            </a:r>
            <a:r>
              <a:rPr lang="en-US" altLang="zh-CN" sz="1800">
                <a:latin typeface="Arial" charset="0"/>
                <a:ea typeface="黑体" pitchFamily="49" charset="-122"/>
              </a:rPr>
              <a:t>s</a:t>
            </a:r>
          </a:p>
          <a:p>
            <a:pPr marL="609600" indent="-609600">
              <a:lnSpc>
                <a:spcPct val="90000"/>
              </a:lnSpc>
            </a:pPr>
            <a:r>
              <a:rPr lang="en-US" altLang="zh-CN" sz="1800">
                <a:latin typeface="Arial" charset="0"/>
                <a:ea typeface="黑体" pitchFamily="49" charset="-122"/>
              </a:rPr>
              <a:t>       0.02104864</a:t>
            </a:r>
          </a:p>
          <a:p>
            <a:pPr marL="609600" indent="-609600">
              <a:lnSpc>
                <a:spcPct val="90000"/>
              </a:lnSpc>
            </a:pPr>
            <a:r>
              <a:rPr lang="en-US" altLang="zh-CN" sz="1800">
                <a:latin typeface="Arial" charset="0"/>
                <a:ea typeface="黑体" pitchFamily="49" charset="-122"/>
              </a:rPr>
              <a:t>       Throughput=L/(L/C+2×Td)=524600/0.0205246=25.5Mb/s</a:t>
            </a:r>
          </a:p>
          <a:p>
            <a:pPr marL="609600" indent="-609600">
              <a:lnSpc>
                <a:spcPct val="90000"/>
              </a:lnSpc>
            </a:pPr>
            <a:r>
              <a:rPr lang="en-US" altLang="zh-CN" sz="1800">
                <a:latin typeface="Arial" charset="0"/>
                <a:ea typeface="黑体" pitchFamily="49" charset="-122"/>
              </a:rPr>
              <a:t>       Efficiency=(L/C)/(L/C+2×D)=0.0255</a:t>
            </a:r>
          </a:p>
          <a:p>
            <a:pPr marL="609600" indent="-609600">
              <a:lnSpc>
                <a:spcPct val="90000"/>
              </a:lnSpc>
            </a:pPr>
            <a:r>
              <a:rPr lang="zh-CN" altLang="en-US" sz="1800">
                <a:latin typeface="Arial" charset="0"/>
                <a:ea typeface="黑体" pitchFamily="49" charset="-122"/>
              </a:rPr>
              <a:t>最大吞吐量为</a:t>
            </a:r>
            <a:r>
              <a:rPr lang="en-US" altLang="zh-CN" sz="1800">
                <a:latin typeface="Arial" charset="0"/>
                <a:ea typeface="黑体" pitchFamily="49" charset="-122"/>
              </a:rPr>
              <a:t>25.5Mb/s</a:t>
            </a:r>
            <a:r>
              <a:rPr lang="zh-CN" altLang="en-US" sz="1800">
                <a:latin typeface="Arial" charset="0"/>
                <a:ea typeface="黑体" pitchFamily="49" charset="-122"/>
              </a:rPr>
              <a:t>。信道利用率为</a:t>
            </a:r>
            <a:r>
              <a:rPr lang="en-US" altLang="zh-CN" sz="1800">
                <a:latin typeface="Arial" charset="0"/>
                <a:ea typeface="黑体" pitchFamily="49" charset="-122"/>
              </a:rPr>
              <a:t>25.5/1000=2.55%</a:t>
            </a:r>
            <a:endParaRPr lang="zh-CN" altLang="en-US" sz="1800">
              <a:latin typeface="Arial" charset="0"/>
              <a:ea typeface="黑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p:txBody>
          <a:bodyPr/>
          <a:lstStyle/>
          <a:p>
            <a:pPr algn="ctr"/>
            <a:r>
              <a:rPr lang="en-US" altLang="zh-CN">
                <a:latin typeface="Arial" charset="0"/>
                <a:ea typeface="黑体" pitchFamily="49" charset="-122"/>
              </a:rPr>
              <a:t>5-33</a:t>
            </a:r>
          </a:p>
        </p:txBody>
      </p:sp>
      <p:sp>
        <p:nvSpPr>
          <p:cNvPr id="314371" name="Rectangle 3"/>
          <p:cNvSpPr>
            <a:spLocks noGrp="1" noChangeArrowheads="1"/>
          </p:cNvSpPr>
          <p:nvPr>
            <p:ph type="body" idx="4294967295"/>
          </p:nvPr>
        </p:nvSpPr>
        <p:spPr>
          <a:xfrm>
            <a:off x="495300" y="1196975"/>
            <a:ext cx="9066213" cy="5472113"/>
          </a:xfrm>
        </p:spPr>
        <p:txBody>
          <a:bodyPr/>
          <a:lstStyle/>
          <a:p>
            <a:pPr marL="990600" lvl="1" indent="-533400">
              <a:lnSpc>
                <a:spcPct val="90000"/>
              </a:lnSpc>
              <a:buFont typeface="Wingdings" pitchFamily="2" charset="2"/>
              <a:buNone/>
            </a:pPr>
            <a:r>
              <a:rPr lang="en-US" altLang="zh-CN" sz="1800">
                <a:latin typeface="Arial" charset="0"/>
                <a:ea typeface="黑体" pitchFamily="49" charset="-122"/>
              </a:rPr>
              <a:t>33.  </a:t>
            </a:r>
            <a:r>
              <a:rPr lang="zh-CN" altLang="en-US" sz="1800">
                <a:latin typeface="Arial" charset="0"/>
                <a:ea typeface="黑体" pitchFamily="49" charset="-122"/>
              </a:rPr>
              <a:t>假定</a:t>
            </a:r>
            <a:r>
              <a:rPr lang="en-US" altLang="zh-CN" sz="1800">
                <a:latin typeface="Arial" charset="0"/>
                <a:ea typeface="黑体" pitchFamily="49" charset="-122"/>
              </a:rPr>
              <a:t>TCP</a:t>
            </a:r>
            <a:r>
              <a:rPr lang="zh-CN" altLang="en-US" sz="1800">
                <a:latin typeface="Arial" charset="0"/>
                <a:ea typeface="黑体" pitchFamily="49" charset="-122"/>
              </a:rPr>
              <a:t>在开始建立连接时，发送方设定超时重传时间是</a:t>
            </a:r>
            <a:r>
              <a:rPr lang="en-US" altLang="zh-CN" sz="1800">
                <a:latin typeface="Arial" charset="0"/>
                <a:ea typeface="黑体" pitchFamily="49" charset="-122"/>
              </a:rPr>
              <a:t>RTO=6s</a:t>
            </a:r>
            <a:r>
              <a:rPr lang="zh-CN" altLang="en-US" sz="1800">
                <a:latin typeface="Arial" charset="0"/>
                <a:ea typeface="黑体" pitchFamily="49" charset="-122"/>
              </a:rPr>
              <a:t>。</a:t>
            </a:r>
          </a:p>
          <a:p>
            <a:pPr marL="609600" indent="-609600">
              <a:lnSpc>
                <a:spcPct val="90000"/>
              </a:lnSpc>
              <a:buFont typeface="Wingdings" pitchFamily="2" charset="2"/>
              <a:buNone/>
            </a:pP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）当发送方接到对方的连接确认报文段时，测量出</a:t>
            </a:r>
            <a:r>
              <a:rPr lang="en-US" altLang="zh-CN" sz="1800">
                <a:latin typeface="Arial" charset="0"/>
                <a:ea typeface="黑体" pitchFamily="49" charset="-122"/>
              </a:rPr>
              <a:t>RTT</a:t>
            </a:r>
            <a:r>
              <a:rPr lang="zh-CN" altLang="en-US" sz="1800">
                <a:latin typeface="Arial" charset="0"/>
                <a:ea typeface="黑体" pitchFamily="49" charset="-122"/>
              </a:rPr>
              <a:t>样本值为</a:t>
            </a:r>
            <a:r>
              <a:rPr lang="en-US" altLang="zh-CN" sz="1800">
                <a:latin typeface="Arial" charset="0"/>
                <a:ea typeface="黑体" pitchFamily="49" charset="-122"/>
              </a:rPr>
              <a:t>1.5s</a:t>
            </a:r>
            <a:r>
              <a:rPr lang="zh-CN" altLang="en-US" sz="1800">
                <a:latin typeface="Arial" charset="0"/>
                <a:ea typeface="黑体" pitchFamily="49" charset="-122"/>
              </a:rPr>
              <a:t>。试计算现在的</a:t>
            </a:r>
            <a:r>
              <a:rPr lang="en-US" altLang="zh-CN" sz="1800">
                <a:latin typeface="Arial" charset="0"/>
                <a:ea typeface="黑体" pitchFamily="49" charset="-122"/>
              </a:rPr>
              <a:t>RTO</a:t>
            </a:r>
            <a:r>
              <a:rPr lang="zh-CN" altLang="en-US" sz="1800">
                <a:latin typeface="Arial" charset="0"/>
                <a:ea typeface="黑体" pitchFamily="49" charset="-122"/>
              </a:rPr>
              <a:t>值。</a:t>
            </a:r>
          </a:p>
          <a:p>
            <a:pPr marL="609600" indent="-609600">
              <a:lnSpc>
                <a:spcPct val="90000"/>
              </a:lnSpc>
              <a:buFont typeface="Wingdings" pitchFamily="2" charset="2"/>
              <a:buNone/>
            </a:pP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）当发送方发送数据报文段并接收到确认时，测量出</a:t>
            </a:r>
            <a:r>
              <a:rPr lang="en-US" altLang="zh-CN" sz="1800">
                <a:latin typeface="Arial" charset="0"/>
                <a:ea typeface="黑体" pitchFamily="49" charset="-122"/>
              </a:rPr>
              <a:t>RTT</a:t>
            </a:r>
            <a:r>
              <a:rPr lang="zh-CN" altLang="en-US" sz="1800">
                <a:latin typeface="Arial" charset="0"/>
                <a:ea typeface="黑体" pitchFamily="49" charset="-122"/>
              </a:rPr>
              <a:t>样本值为</a:t>
            </a:r>
            <a:r>
              <a:rPr lang="en-US" altLang="zh-CN" sz="1800">
                <a:latin typeface="Arial" charset="0"/>
                <a:ea typeface="黑体" pitchFamily="49" charset="-122"/>
              </a:rPr>
              <a:t>2.5s</a:t>
            </a:r>
            <a:r>
              <a:rPr lang="zh-CN" altLang="en-US" sz="1800">
                <a:latin typeface="Arial" charset="0"/>
                <a:ea typeface="黑体" pitchFamily="49" charset="-122"/>
              </a:rPr>
              <a:t>。试计算现在的</a:t>
            </a:r>
            <a:r>
              <a:rPr lang="en-US" altLang="zh-CN" sz="1800">
                <a:latin typeface="Arial" charset="0"/>
                <a:ea typeface="黑体" pitchFamily="49" charset="-122"/>
              </a:rPr>
              <a:t>RTO</a:t>
            </a:r>
            <a:r>
              <a:rPr lang="zh-CN" altLang="en-US" sz="1800">
                <a:latin typeface="Arial" charset="0"/>
                <a:ea typeface="黑体" pitchFamily="49" charset="-122"/>
              </a:rPr>
              <a:t>值。</a:t>
            </a:r>
          </a:p>
          <a:p>
            <a:pPr marL="609600" indent="-609600">
              <a:lnSpc>
                <a:spcPct val="90000"/>
              </a:lnSpc>
              <a:buFont typeface="Wingdings" pitchFamily="2" charset="2"/>
              <a:buNone/>
            </a:pPr>
            <a:r>
              <a:rPr lang="zh-CN" altLang="en-US" sz="1800">
                <a:latin typeface="Arial" charset="0"/>
                <a:ea typeface="黑体" pitchFamily="49" charset="-122"/>
              </a:rPr>
              <a:t>答：</a:t>
            </a:r>
          </a:p>
          <a:p>
            <a:pPr marL="609600" indent="-609600">
              <a:lnSpc>
                <a:spcPct val="90000"/>
              </a:lnSpc>
              <a:buFont typeface="Wingdings" pitchFamily="2" charset="2"/>
              <a:buNone/>
            </a:pP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）据</a:t>
            </a:r>
            <a:r>
              <a:rPr lang="en-US" altLang="zh-CN" sz="1800">
                <a:latin typeface="Arial" charset="0"/>
                <a:ea typeface="黑体" pitchFamily="49" charset="-122"/>
              </a:rPr>
              <a:t>RFC2988</a:t>
            </a:r>
            <a:r>
              <a:rPr lang="zh-CN" altLang="en-US" sz="1800">
                <a:latin typeface="Arial" charset="0"/>
                <a:ea typeface="黑体" pitchFamily="49" charset="-122"/>
              </a:rPr>
              <a:t>建议，</a:t>
            </a:r>
            <a:r>
              <a:rPr lang="en-US" altLang="zh-CN" sz="1800">
                <a:latin typeface="Arial" charset="0"/>
                <a:ea typeface="黑体" pitchFamily="49" charset="-122"/>
              </a:rPr>
              <a:t>RTO=RTTs+4*RTTd</a:t>
            </a:r>
            <a:r>
              <a:rPr lang="zh-CN" altLang="en-US" sz="1800">
                <a:latin typeface="Arial" charset="0"/>
                <a:ea typeface="黑体" pitchFamily="49" charset="-122"/>
              </a:rPr>
              <a:t>。其中</a:t>
            </a:r>
            <a:r>
              <a:rPr lang="en-US" altLang="zh-CN" sz="1800">
                <a:latin typeface="Arial" charset="0"/>
                <a:ea typeface="黑体" pitchFamily="49" charset="-122"/>
              </a:rPr>
              <a:t>RTTd</a:t>
            </a:r>
            <a:r>
              <a:rPr lang="zh-CN" altLang="en-US" sz="1800">
                <a:latin typeface="Arial" charset="0"/>
                <a:ea typeface="黑体" pitchFamily="49" charset="-122"/>
              </a:rPr>
              <a:t>是</a:t>
            </a:r>
            <a:r>
              <a:rPr lang="en-US" altLang="zh-CN" sz="1800">
                <a:latin typeface="Arial" charset="0"/>
                <a:ea typeface="黑体" pitchFamily="49" charset="-122"/>
              </a:rPr>
              <a:t>RTTs</a:t>
            </a:r>
            <a:r>
              <a:rPr lang="zh-CN" altLang="en-US" sz="1800">
                <a:latin typeface="Arial" charset="0"/>
                <a:ea typeface="黑体" pitchFamily="49" charset="-122"/>
              </a:rPr>
              <a:t>的偏差加权均值。</a:t>
            </a:r>
          </a:p>
          <a:p>
            <a:pPr marL="609600" indent="-609600">
              <a:lnSpc>
                <a:spcPct val="90000"/>
              </a:lnSpc>
              <a:buFont typeface="Wingdings" pitchFamily="2" charset="2"/>
              <a:buNone/>
            </a:pPr>
            <a:r>
              <a:rPr lang="zh-CN" altLang="en-US" sz="1800">
                <a:latin typeface="Arial" charset="0"/>
                <a:ea typeface="黑体" pitchFamily="49" charset="-122"/>
              </a:rPr>
              <a:t>初次测量时，</a:t>
            </a:r>
            <a:r>
              <a:rPr lang="en-US" altLang="zh-CN" sz="1800">
                <a:latin typeface="Arial" charset="0"/>
                <a:ea typeface="黑体" pitchFamily="49" charset="-122"/>
              </a:rPr>
              <a:t>RTTd</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 RTT</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p>
          <a:p>
            <a:pPr marL="609600" indent="-609600">
              <a:lnSpc>
                <a:spcPct val="90000"/>
              </a:lnSpc>
              <a:buFont typeface="Wingdings" pitchFamily="2" charset="2"/>
              <a:buNone/>
            </a:pPr>
            <a:r>
              <a:rPr lang="zh-CN" altLang="en-US" sz="1800">
                <a:latin typeface="Arial" charset="0"/>
                <a:ea typeface="黑体" pitchFamily="49" charset="-122"/>
              </a:rPr>
              <a:t>后续测量中，</a:t>
            </a:r>
            <a:r>
              <a:rPr lang="en-US" altLang="zh-CN" sz="1800">
                <a:latin typeface="Arial" charset="0"/>
                <a:ea typeface="黑体" pitchFamily="49" charset="-122"/>
              </a:rPr>
              <a:t>RTTd</a:t>
            </a:r>
            <a:r>
              <a:rPr lang="zh-CN" altLang="en-US" sz="1800">
                <a:latin typeface="Arial" charset="0"/>
                <a:ea typeface="黑体" pitchFamily="49" charset="-122"/>
              </a:rPr>
              <a:t>（</a:t>
            </a:r>
            <a:r>
              <a:rPr lang="en-US" altLang="zh-CN" sz="1800">
                <a:latin typeface="Arial" charset="0"/>
                <a:ea typeface="黑体" pitchFamily="49" charset="-122"/>
              </a:rPr>
              <a:t>i</a:t>
            </a:r>
            <a:r>
              <a:rPr lang="zh-CN" altLang="en-US" sz="1800">
                <a:latin typeface="Arial" charset="0"/>
                <a:ea typeface="黑体" pitchFamily="49" charset="-122"/>
              </a:rPr>
              <a:t>）</a:t>
            </a:r>
            <a:r>
              <a:rPr lang="en-US" altLang="zh-CN" sz="1800">
                <a:latin typeface="Arial" charset="0"/>
                <a:ea typeface="黑体" pitchFamily="49" charset="-122"/>
              </a:rPr>
              <a:t>=</a:t>
            </a:r>
            <a:r>
              <a:rPr lang="zh-CN" altLang="en-US" sz="1800">
                <a:latin typeface="Arial" charset="0"/>
                <a:ea typeface="黑体" pitchFamily="49" charset="-122"/>
              </a:rPr>
              <a:t>（</a:t>
            </a:r>
            <a:r>
              <a:rPr lang="en-US" altLang="zh-CN" sz="1800">
                <a:latin typeface="Arial" charset="0"/>
                <a:ea typeface="黑体" pitchFamily="49" charset="-122"/>
              </a:rPr>
              <a:t>1-Beta</a:t>
            </a:r>
            <a:r>
              <a:rPr lang="zh-CN" altLang="en-US" sz="1800">
                <a:latin typeface="Arial" charset="0"/>
                <a:ea typeface="黑体" pitchFamily="49" charset="-122"/>
              </a:rPr>
              <a:t>）* </a:t>
            </a:r>
            <a:r>
              <a:rPr lang="en-US" altLang="zh-CN" sz="1800">
                <a:latin typeface="Arial" charset="0"/>
                <a:ea typeface="黑体" pitchFamily="49" charset="-122"/>
              </a:rPr>
              <a:t>RTTd</a:t>
            </a:r>
            <a:r>
              <a:rPr lang="zh-CN" altLang="en-US" sz="1800">
                <a:latin typeface="Arial" charset="0"/>
                <a:ea typeface="黑体" pitchFamily="49" charset="-122"/>
              </a:rPr>
              <a:t>（</a:t>
            </a:r>
            <a:r>
              <a:rPr lang="en-US" altLang="zh-CN" sz="1800">
                <a:latin typeface="Arial" charset="0"/>
                <a:ea typeface="黑体" pitchFamily="49" charset="-122"/>
              </a:rPr>
              <a:t>i-1</a:t>
            </a:r>
            <a:r>
              <a:rPr lang="zh-CN" altLang="en-US" sz="1800">
                <a:latin typeface="Arial" charset="0"/>
                <a:ea typeface="黑体" pitchFamily="49" charset="-122"/>
              </a:rPr>
              <a:t>）</a:t>
            </a:r>
            <a:r>
              <a:rPr lang="en-US" altLang="zh-CN" sz="1800">
                <a:latin typeface="Arial" charset="0"/>
                <a:ea typeface="黑体" pitchFamily="49" charset="-122"/>
              </a:rPr>
              <a:t>+Beta*{ RTTs- RTT</a:t>
            </a:r>
            <a:r>
              <a:rPr lang="zh-CN" altLang="en-US" sz="1800">
                <a:latin typeface="Arial" charset="0"/>
                <a:ea typeface="黑体" pitchFamily="49" charset="-122"/>
              </a:rPr>
              <a:t>（</a:t>
            </a:r>
            <a:r>
              <a:rPr lang="en-US" altLang="zh-CN" sz="1800">
                <a:latin typeface="Arial" charset="0"/>
                <a:ea typeface="黑体" pitchFamily="49" charset="-122"/>
              </a:rPr>
              <a:t>i</a:t>
            </a:r>
            <a:r>
              <a:rPr lang="zh-CN" altLang="en-US" sz="1800">
                <a:latin typeface="Arial" charset="0"/>
                <a:ea typeface="黑体" pitchFamily="49" charset="-122"/>
              </a:rPr>
              <a:t>）</a:t>
            </a:r>
            <a:r>
              <a:rPr lang="en-US" altLang="zh-CN" sz="1800">
                <a:latin typeface="Arial" charset="0"/>
                <a:ea typeface="黑体" pitchFamily="49" charset="-122"/>
              </a:rPr>
              <a:t>}</a:t>
            </a:r>
            <a:r>
              <a:rPr lang="zh-CN" altLang="en-US" sz="1800">
                <a:latin typeface="Arial" charset="0"/>
                <a:ea typeface="黑体" pitchFamily="49" charset="-122"/>
              </a:rPr>
              <a:t>；</a:t>
            </a:r>
          </a:p>
          <a:p>
            <a:pPr marL="609600" indent="-609600">
              <a:lnSpc>
                <a:spcPct val="90000"/>
              </a:lnSpc>
            </a:pPr>
            <a:r>
              <a:rPr lang="zh-CN" altLang="en-US" sz="1800">
                <a:latin typeface="Arial" charset="0"/>
                <a:ea typeface="黑体" pitchFamily="49" charset="-122"/>
              </a:rPr>
              <a:t>       </a:t>
            </a:r>
            <a:r>
              <a:rPr lang="en-US" altLang="zh-CN" sz="1800">
                <a:latin typeface="Arial" charset="0"/>
                <a:ea typeface="黑体" pitchFamily="49" charset="-122"/>
              </a:rPr>
              <a:t>Beta=1/4</a:t>
            </a:r>
          </a:p>
          <a:p>
            <a:pPr marL="609600" indent="-609600">
              <a:lnSpc>
                <a:spcPct val="90000"/>
              </a:lnSpc>
            </a:pPr>
            <a:r>
              <a:rPr lang="en-US" altLang="zh-CN" sz="1800">
                <a:latin typeface="Arial" charset="0"/>
                <a:ea typeface="黑体" pitchFamily="49" charset="-122"/>
              </a:rPr>
              <a:t>       </a:t>
            </a:r>
            <a:r>
              <a:rPr lang="zh-CN" altLang="en-US" sz="1800">
                <a:latin typeface="Arial" charset="0"/>
                <a:ea typeface="黑体" pitchFamily="49" charset="-122"/>
              </a:rPr>
              <a:t>依题意，</a:t>
            </a:r>
            <a:r>
              <a:rPr lang="en-US" altLang="zh-CN" sz="1800">
                <a:latin typeface="Arial" charset="0"/>
                <a:ea typeface="黑体" pitchFamily="49" charset="-122"/>
              </a:rPr>
              <a:t>RTT</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）样本值为</a:t>
            </a:r>
            <a:r>
              <a:rPr lang="en-US" altLang="zh-CN" sz="1800">
                <a:latin typeface="Arial" charset="0"/>
                <a:ea typeface="黑体" pitchFamily="49" charset="-122"/>
              </a:rPr>
              <a:t>1.5</a:t>
            </a:r>
            <a:r>
              <a:rPr lang="zh-CN" altLang="en-US" sz="1800">
                <a:latin typeface="Arial" charset="0"/>
                <a:ea typeface="黑体" pitchFamily="49" charset="-122"/>
              </a:rPr>
              <a:t>秒，则</a:t>
            </a:r>
          </a:p>
          <a:p>
            <a:pPr marL="609600" indent="-609600">
              <a:lnSpc>
                <a:spcPct val="90000"/>
              </a:lnSpc>
            </a:pPr>
            <a:r>
              <a:rPr lang="zh-CN" altLang="en-US" sz="1800">
                <a:latin typeface="Arial" charset="0"/>
                <a:ea typeface="黑体" pitchFamily="49" charset="-122"/>
              </a:rPr>
              <a:t>       </a:t>
            </a:r>
            <a:r>
              <a:rPr lang="en-US" altLang="zh-CN" sz="1800">
                <a:latin typeface="Arial" charset="0"/>
                <a:ea typeface="黑体" pitchFamily="49" charset="-122"/>
              </a:rPr>
              <a:t>RTTs</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=RTT</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=1.5s   RTTd(1)=RTT(1)/2=0.75s</a:t>
            </a:r>
          </a:p>
          <a:p>
            <a:pPr marL="609600" indent="-609600">
              <a:lnSpc>
                <a:spcPct val="90000"/>
              </a:lnSpc>
            </a:pPr>
            <a:r>
              <a:rPr lang="en-US" altLang="zh-CN" sz="1800">
                <a:latin typeface="Arial" charset="0"/>
                <a:ea typeface="黑体" pitchFamily="49" charset="-122"/>
              </a:rPr>
              <a:t>       RTO(1)=RTTs(1)+4RTTd(1)=1.5+4*0.75=4.5(s)</a:t>
            </a:r>
          </a:p>
          <a:p>
            <a:pPr marL="609600" indent="-609600">
              <a:lnSpc>
                <a:spcPct val="90000"/>
              </a:lnSpc>
            </a:pP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r>
              <a:rPr lang="en-US" altLang="zh-CN" sz="1800">
                <a:latin typeface="Arial" charset="0"/>
                <a:ea typeface="黑体" pitchFamily="49" charset="-122"/>
              </a:rPr>
              <a:t>RTT</a:t>
            </a: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r>
              <a:rPr lang="en-US" altLang="zh-CN" sz="1800">
                <a:latin typeface="Arial" charset="0"/>
                <a:ea typeface="黑体" pitchFamily="49" charset="-122"/>
              </a:rPr>
              <a:t>=2.5   RTTs</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=1.5s   RTTd</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=0.75s</a:t>
            </a:r>
          </a:p>
          <a:p>
            <a:pPr marL="609600" indent="-609600">
              <a:lnSpc>
                <a:spcPct val="90000"/>
              </a:lnSpc>
            </a:pPr>
            <a:r>
              <a:rPr lang="en-US" altLang="zh-CN" sz="1800">
                <a:latin typeface="Arial" charset="0"/>
                <a:ea typeface="黑体" pitchFamily="49" charset="-122"/>
              </a:rPr>
              <a:t>       RTTd</a:t>
            </a: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r>
              <a:rPr lang="en-US" altLang="zh-CN" sz="1800">
                <a:latin typeface="Arial" charset="0"/>
                <a:ea typeface="黑体" pitchFamily="49" charset="-122"/>
              </a:rPr>
              <a:t>=</a:t>
            </a:r>
            <a:r>
              <a:rPr lang="zh-CN" altLang="en-US" sz="1800">
                <a:latin typeface="Arial" charset="0"/>
                <a:ea typeface="黑体" pitchFamily="49" charset="-122"/>
              </a:rPr>
              <a:t>（</a:t>
            </a:r>
            <a:r>
              <a:rPr lang="en-US" altLang="zh-CN" sz="1800">
                <a:latin typeface="Arial" charset="0"/>
                <a:ea typeface="黑体" pitchFamily="49" charset="-122"/>
              </a:rPr>
              <a:t>1-Beta</a:t>
            </a:r>
            <a:r>
              <a:rPr lang="zh-CN" altLang="en-US" sz="1800">
                <a:latin typeface="Arial" charset="0"/>
                <a:ea typeface="黑体" pitchFamily="49" charset="-122"/>
              </a:rPr>
              <a:t>）* </a:t>
            </a:r>
            <a:r>
              <a:rPr lang="en-US" altLang="zh-CN" sz="1800">
                <a:latin typeface="Arial" charset="0"/>
                <a:ea typeface="黑体" pitchFamily="49" charset="-122"/>
              </a:rPr>
              <a:t>RTTd</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+Beta*{ RTTs</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 RT</a:t>
            </a:r>
          </a:p>
          <a:p>
            <a:pPr marL="609600" indent="-609600">
              <a:lnSpc>
                <a:spcPct val="90000"/>
              </a:lnSpc>
            </a:pP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r>
              <a:rPr lang="en-US" altLang="zh-CN" sz="1800">
                <a:latin typeface="Arial" charset="0"/>
                <a:ea typeface="黑体" pitchFamily="49" charset="-122"/>
              </a:rPr>
              <a:t>}=0.75*3/4+{1.5-2.5}/4=13/16</a:t>
            </a:r>
          </a:p>
          <a:p>
            <a:pPr marL="609600" indent="-609600">
              <a:lnSpc>
                <a:spcPct val="90000"/>
              </a:lnSpc>
            </a:pPr>
            <a:r>
              <a:rPr lang="en-US" altLang="zh-CN" sz="1800">
                <a:latin typeface="Arial" charset="0"/>
                <a:ea typeface="黑体" pitchFamily="49" charset="-122"/>
              </a:rPr>
              <a:t>      RTO(2)=RTTs</a:t>
            </a:r>
            <a:r>
              <a:rPr lang="zh-CN" altLang="en-US" sz="1800">
                <a:latin typeface="Arial" charset="0"/>
                <a:ea typeface="黑体" pitchFamily="49" charset="-122"/>
              </a:rPr>
              <a:t>（</a:t>
            </a:r>
            <a:r>
              <a:rPr lang="en-US" altLang="zh-CN" sz="1800">
                <a:latin typeface="Arial" charset="0"/>
                <a:ea typeface="黑体" pitchFamily="49" charset="-122"/>
              </a:rPr>
              <a:t>1</a:t>
            </a:r>
            <a:r>
              <a:rPr lang="zh-CN" altLang="en-US" sz="1800">
                <a:latin typeface="Arial" charset="0"/>
                <a:ea typeface="黑体" pitchFamily="49" charset="-122"/>
              </a:rPr>
              <a:t>）</a:t>
            </a:r>
            <a:r>
              <a:rPr lang="en-US" altLang="zh-CN" sz="1800">
                <a:latin typeface="Arial" charset="0"/>
                <a:ea typeface="黑体" pitchFamily="49" charset="-122"/>
              </a:rPr>
              <a:t>+4RTTd</a:t>
            </a:r>
            <a:r>
              <a:rPr lang="zh-CN" altLang="en-US" sz="1800">
                <a:latin typeface="Arial" charset="0"/>
                <a:ea typeface="黑体" pitchFamily="49" charset="-122"/>
              </a:rPr>
              <a:t>（</a:t>
            </a:r>
            <a:r>
              <a:rPr lang="en-US" altLang="zh-CN" sz="1800">
                <a:latin typeface="Arial" charset="0"/>
                <a:ea typeface="黑体" pitchFamily="49" charset="-122"/>
              </a:rPr>
              <a:t>2</a:t>
            </a:r>
            <a:r>
              <a:rPr lang="zh-CN" altLang="en-US" sz="1800">
                <a:latin typeface="Arial" charset="0"/>
                <a:ea typeface="黑体" pitchFamily="49" charset="-122"/>
              </a:rPr>
              <a:t>）</a:t>
            </a:r>
            <a:r>
              <a:rPr lang="en-US" altLang="zh-CN" sz="1800">
                <a:latin typeface="Arial" charset="0"/>
                <a:ea typeface="黑体" pitchFamily="49" charset="-122"/>
              </a:rPr>
              <a:t>=1.5+4*13/16=4.75s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p:txBody>
          <a:bodyPr/>
          <a:lstStyle/>
          <a:p>
            <a:pPr algn="ctr"/>
            <a:r>
              <a:rPr lang="en-US" altLang="zh-CN">
                <a:latin typeface="Arial" charset="0"/>
                <a:ea typeface="黑体" pitchFamily="49" charset="-122"/>
              </a:rPr>
              <a:t>5-34</a:t>
            </a:r>
          </a:p>
        </p:txBody>
      </p:sp>
      <p:sp>
        <p:nvSpPr>
          <p:cNvPr id="319491" name="Rectangle 3"/>
          <p:cNvSpPr>
            <a:spLocks noGrp="1" noChangeArrowheads="1"/>
          </p:cNvSpPr>
          <p:nvPr>
            <p:ph type="body" idx="4294967295"/>
          </p:nvPr>
        </p:nvSpPr>
        <p:spPr/>
        <p:txBody>
          <a:bodyPr/>
          <a:lstStyle/>
          <a:p>
            <a:pPr lvl="1">
              <a:lnSpc>
                <a:spcPct val="100000"/>
              </a:lnSpc>
              <a:buFont typeface="Wingdings" pitchFamily="2" charset="2"/>
              <a:buNone/>
            </a:pPr>
            <a:r>
              <a:rPr lang="en-US" altLang="zh-CN" sz="2400">
                <a:latin typeface="Arial" charset="0"/>
                <a:ea typeface="黑体" pitchFamily="49" charset="-122"/>
              </a:rPr>
              <a:t>34.  </a:t>
            </a:r>
            <a:r>
              <a:rPr lang="zh-CN" altLang="en-US" sz="2400">
                <a:latin typeface="Arial" charset="0"/>
                <a:ea typeface="黑体" pitchFamily="49" charset="-122"/>
              </a:rPr>
              <a:t>已知第一次测得</a:t>
            </a:r>
            <a:r>
              <a:rPr lang="en-US" altLang="zh-CN" sz="2400">
                <a:latin typeface="Arial" charset="0"/>
                <a:ea typeface="黑体" pitchFamily="49" charset="-122"/>
              </a:rPr>
              <a:t>TCP</a:t>
            </a:r>
            <a:r>
              <a:rPr lang="zh-CN" altLang="en-US" sz="2400">
                <a:latin typeface="Arial" charset="0"/>
                <a:ea typeface="黑体" pitchFamily="49" charset="-122"/>
              </a:rPr>
              <a:t>的往返时延的当前值是</a:t>
            </a:r>
            <a:r>
              <a:rPr lang="en-US" altLang="zh-CN" sz="2400">
                <a:latin typeface="Arial" charset="0"/>
                <a:ea typeface="黑体" pitchFamily="49" charset="-122"/>
              </a:rPr>
              <a:t>30 ms</a:t>
            </a:r>
            <a:r>
              <a:rPr lang="zh-CN" altLang="en-US" sz="2400">
                <a:latin typeface="Arial" charset="0"/>
                <a:ea typeface="黑体" pitchFamily="49" charset="-122"/>
              </a:rPr>
              <a:t>。现在收到了三个接连的确认报文段，它们比相应的数据报文段的发送时间分别滞后的时间是：</a:t>
            </a:r>
            <a:r>
              <a:rPr lang="en-US" altLang="zh-CN" sz="2400">
                <a:latin typeface="Arial" charset="0"/>
                <a:ea typeface="黑体" pitchFamily="49" charset="-122"/>
              </a:rPr>
              <a:t>26ms</a:t>
            </a:r>
            <a:r>
              <a:rPr lang="zh-CN" altLang="en-US" sz="2400">
                <a:latin typeface="Arial" charset="0"/>
                <a:ea typeface="黑体" pitchFamily="49" charset="-122"/>
              </a:rPr>
              <a:t>，</a:t>
            </a:r>
            <a:r>
              <a:rPr lang="en-US" altLang="zh-CN" sz="2400">
                <a:latin typeface="Arial" charset="0"/>
                <a:ea typeface="黑体" pitchFamily="49" charset="-122"/>
              </a:rPr>
              <a:t>32ms</a:t>
            </a:r>
            <a:r>
              <a:rPr lang="zh-CN" altLang="en-US" sz="2400">
                <a:latin typeface="Arial" charset="0"/>
                <a:ea typeface="黑体" pitchFamily="49" charset="-122"/>
              </a:rPr>
              <a:t>和</a:t>
            </a:r>
            <a:r>
              <a:rPr lang="en-US" altLang="zh-CN" sz="2400">
                <a:latin typeface="Arial" charset="0"/>
                <a:ea typeface="黑体" pitchFamily="49" charset="-122"/>
              </a:rPr>
              <a:t>24ms</a:t>
            </a:r>
            <a:r>
              <a:rPr lang="zh-CN" altLang="en-US" sz="2400">
                <a:latin typeface="Arial" charset="0"/>
                <a:ea typeface="黑体" pitchFamily="49" charset="-122"/>
              </a:rPr>
              <a:t>。设</a:t>
            </a:r>
            <a:r>
              <a:rPr lang="en-US" altLang="zh-CN" sz="2400">
                <a:latin typeface="Arial" charset="0"/>
                <a:ea typeface="黑体" pitchFamily="49" charset="-122"/>
              </a:rPr>
              <a:t>α=0</a:t>
            </a:r>
            <a:r>
              <a:rPr lang="zh-CN" altLang="en-US" sz="2400">
                <a:latin typeface="Arial" charset="0"/>
                <a:ea typeface="黑体" pitchFamily="49" charset="-122"/>
              </a:rPr>
              <a:t>．</a:t>
            </a:r>
            <a:r>
              <a:rPr lang="en-US" altLang="zh-CN" sz="2400">
                <a:latin typeface="Arial" charset="0"/>
                <a:ea typeface="黑体" pitchFamily="49" charset="-122"/>
              </a:rPr>
              <a:t>9</a:t>
            </a:r>
            <a:r>
              <a:rPr lang="zh-CN" altLang="en-US" sz="2400">
                <a:latin typeface="Arial" charset="0"/>
                <a:ea typeface="黑体" pitchFamily="49" charset="-122"/>
              </a:rPr>
              <a:t>。试计算每一次的新的加权平均往返时间值</a:t>
            </a:r>
            <a:r>
              <a:rPr lang="en-US" altLang="zh-CN" sz="2400">
                <a:latin typeface="Arial" charset="0"/>
                <a:ea typeface="黑体" pitchFamily="49" charset="-122"/>
              </a:rPr>
              <a:t>RTTs</a:t>
            </a:r>
            <a:r>
              <a:rPr lang="zh-CN" altLang="en-US" sz="2400">
                <a:latin typeface="Arial" charset="0"/>
                <a:ea typeface="黑体" pitchFamily="49" charset="-122"/>
              </a:rPr>
              <a:t>。讨论所得出的结果。</a:t>
            </a:r>
          </a:p>
          <a:p>
            <a:pPr>
              <a:lnSpc>
                <a:spcPct val="100000"/>
              </a:lnSpc>
            </a:pPr>
            <a:r>
              <a:rPr lang="zh-CN" altLang="en-US" sz="2400">
                <a:latin typeface="Arial" charset="0"/>
                <a:ea typeface="黑体" pitchFamily="49" charset="-122"/>
              </a:rPr>
              <a:t>答：</a:t>
            </a:r>
            <a:r>
              <a:rPr lang="en-US" altLang="zh-CN" sz="2400">
                <a:latin typeface="Arial" charset="0"/>
                <a:ea typeface="黑体" pitchFamily="49" charset="-122"/>
              </a:rPr>
              <a:t>a=0.1</a:t>
            </a:r>
            <a:r>
              <a:rPr lang="zh-CN" altLang="en-US" sz="2400">
                <a:latin typeface="Arial" charset="0"/>
                <a:ea typeface="黑体" pitchFamily="49" charset="-122"/>
              </a:rPr>
              <a:t>， </a:t>
            </a:r>
            <a:r>
              <a:rPr lang="en-US" altLang="zh-CN" sz="2400">
                <a:latin typeface="Arial" charset="0"/>
                <a:ea typeface="黑体" pitchFamily="49" charset="-122"/>
              </a:rPr>
              <a:t>RTTO=30</a:t>
            </a:r>
          </a:p>
          <a:p>
            <a:pPr>
              <a:lnSpc>
                <a:spcPct val="100000"/>
              </a:lnSpc>
            </a:pPr>
            <a:r>
              <a:rPr lang="en-US" altLang="zh-CN" sz="2400">
                <a:latin typeface="Arial" charset="0"/>
                <a:ea typeface="黑体" pitchFamily="49" charset="-122"/>
              </a:rPr>
              <a:t>RTT1=RTTO*(1-a) +26*a=29.6</a:t>
            </a:r>
          </a:p>
          <a:p>
            <a:pPr>
              <a:lnSpc>
                <a:spcPct val="100000"/>
              </a:lnSpc>
            </a:pPr>
            <a:r>
              <a:rPr lang="en-US" altLang="zh-CN" sz="2400">
                <a:latin typeface="Arial" charset="0"/>
                <a:ea typeface="黑体" pitchFamily="49" charset="-122"/>
              </a:rPr>
              <a:t>RTT2=RTT1*a+32(1-a)=29.84</a:t>
            </a:r>
          </a:p>
          <a:p>
            <a:pPr>
              <a:lnSpc>
                <a:spcPct val="100000"/>
              </a:lnSpc>
            </a:pPr>
            <a:r>
              <a:rPr lang="en-US" altLang="zh-CN" sz="2400">
                <a:latin typeface="Arial" charset="0"/>
                <a:ea typeface="黑体" pitchFamily="49" charset="-122"/>
              </a:rPr>
              <a:t>RTT3=RTT2*a+24</a:t>
            </a:r>
            <a:r>
              <a:rPr lang="zh-CN" altLang="en-US" sz="2400">
                <a:latin typeface="Arial" charset="0"/>
                <a:ea typeface="黑体" pitchFamily="49" charset="-122"/>
              </a:rPr>
              <a:t>（</a:t>
            </a:r>
            <a:r>
              <a:rPr lang="en-US" altLang="zh-CN" sz="2400">
                <a:latin typeface="Arial" charset="0"/>
                <a:ea typeface="黑体" pitchFamily="49" charset="-122"/>
              </a:rPr>
              <a:t>1-a</a:t>
            </a:r>
            <a:r>
              <a:rPr lang="zh-CN" altLang="en-US" sz="2400">
                <a:latin typeface="Arial" charset="0"/>
                <a:ea typeface="黑体" pitchFamily="49" charset="-122"/>
              </a:rPr>
              <a:t>）</a:t>
            </a:r>
            <a:r>
              <a:rPr lang="en-US" altLang="zh-CN" sz="2400">
                <a:latin typeface="Arial" charset="0"/>
                <a:ea typeface="黑体" pitchFamily="49" charset="-122"/>
              </a:rPr>
              <a:t>=29.256</a:t>
            </a:r>
          </a:p>
          <a:p>
            <a:pPr>
              <a:lnSpc>
                <a:spcPct val="100000"/>
              </a:lnSpc>
            </a:pPr>
            <a:r>
              <a:rPr lang="zh-CN" altLang="en-US" sz="2400">
                <a:latin typeface="Arial" charset="0"/>
                <a:ea typeface="黑体" pitchFamily="49" charset="-122"/>
              </a:rPr>
              <a:t>三次算出加权平均往返时间分别为</a:t>
            </a:r>
            <a:r>
              <a:rPr lang="en-US" altLang="zh-CN" sz="2400">
                <a:latin typeface="Arial" charset="0"/>
                <a:ea typeface="黑体" pitchFamily="49" charset="-122"/>
              </a:rPr>
              <a:t>29.6</a:t>
            </a:r>
            <a:r>
              <a:rPr lang="zh-CN" altLang="en-US" sz="2400">
                <a:latin typeface="Arial" charset="0"/>
                <a:ea typeface="黑体" pitchFamily="49" charset="-122"/>
              </a:rPr>
              <a:t>，</a:t>
            </a:r>
            <a:r>
              <a:rPr lang="en-US" altLang="zh-CN" sz="2400">
                <a:latin typeface="Arial" charset="0"/>
                <a:ea typeface="黑体" pitchFamily="49" charset="-122"/>
              </a:rPr>
              <a:t>29.84</a:t>
            </a:r>
            <a:r>
              <a:rPr lang="zh-CN" altLang="en-US" sz="2400">
                <a:latin typeface="Arial" charset="0"/>
                <a:ea typeface="黑体" pitchFamily="49" charset="-122"/>
              </a:rPr>
              <a:t>和</a:t>
            </a:r>
            <a:r>
              <a:rPr lang="en-US" altLang="zh-CN" sz="2400">
                <a:latin typeface="Arial" charset="0"/>
                <a:ea typeface="黑体" pitchFamily="49" charset="-122"/>
              </a:rPr>
              <a:t>29.256ms</a:t>
            </a:r>
            <a:r>
              <a:rPr lang="zh-CN" altLang="en-US" sz="2400">
                <a:latin typeface="Arial" charset="0"/>
                <a:ea typeface="黑体" pitchFamily="49" charset="-122"/>
              </a:rPr>
              <a:t>。</a:t>
            </a:r>
          </a:p>
          <a:p>
            <a:pPr>
              <a:lnSpc>
                <a:spcPct val="100000"/>
              </a:lnSpc>
            </a:pPr>
            <a:r>
              <a:rPr lang="zh-CN" altLang="en-US" sz="2400">
                <a:latin typeface="Arial" charset="0"/>
                <a:ea typeface="黑体" pitchFamily="49" charset="-122"/>
              </a:rPr>
              <a:t>可以看出，</a:t>
            </a:r>
            <a:r>
              <a:rPr lang="en-US" altLang="zh-CN" sz="2400">
                <a:latin typeface="Arial" charset="0"/>
                <a:ea typeface="黑体" pitchFamily="49" charset="-122"/>
              </a:rPr>
              <a:t>RTT</a:t>
            </a:r>
            <a:r>
              <a:rPr lang="zh-CN" altLang="en-US" sz="2400">
                <a:latin typeface="Arial" charset="0"/>
                <a:ea typeface="黑体" pitchFamily="49" charset="-122"/>
              </a:rPr>
              <a:t>的样本值变化多达</a:t>
            </a:r>
            <a:r>
              <a:rPr lang="en-US" altLang="zh-CN" sz="2400">
                <a:latin typeface="Arial" charset="0"/>
                <a:ea typeface="黑体" pitchFamily="49" charset="-122"/>
              </a:rPr>
              <a:t>20%</a:t>
            </a:r>
            <a:r>
              <a:rPr lang="zh-CN" altLang="en-US" sz="2400">
                <a:latin typeface="Arial" charset="0"/>
                <a:ea typeface="黑体" pitchFamily="49" charset="-122"/>
              </a:rPr>
              <a:t>时，加权平均往返</a:t>
            </a:r>
          </a:p>
          <a:p>
            <a:pPr>
              <a:lnSpc>
                <a:spcPct val="100000"/>
              </a:lnSpc>
            </a:pPr>
            <a:endParaRPr lang="zh-CN" altLang="en-US" sz="2400">
              <a:latin typeface="Arial" charset="0"/>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p:txBody>
          <a:bodyPr/>
          <a:lstStyle/>
          <a:p>
            <a:pPr algn="ctr"/>
            <a:r>
              <a:rPr lang="en-US" altLang="zh-CN">
                <a:latin typeface="Arial" charset="0"/>
                <a:ea typeface="黑体" pitchFamily="49" charset="-122"/>
              </a:rPr>
              <a:t>5-38</a:t>
            </a:r>
          </a:p>
        </p:txBody>
      </p:sp>
      <p:sp>
        <p:nvSpPr>
          <p:cNvPr id="320515" name="Rectangle 3"/>
          <p:cNvSpPr>
            <a:spLocks noGrp="1" noChangeArrowheads="1"/>
          </p:cNvSpPr>
          <p:nvPr>
            <p:ph type="body" idx="4294967295"/>
          </p:nvPr>
        </p:nvSpPr>
        <p:spPr/>
        <p:txBody>
          <a:bodyPr/>
          <a:lstStyle/>
          <a:p>
            <a:r>
              <a:rPr lang="en-US" altLang="zh-CN" sz="2400">
                <a:latin typeface="Arial" charset="0"/>
                <a:ea typeface="黑体" pitchFamily="49" charset="-122"/>
              </a:rPr>
              <a:t>38.</a:t>
            </a:r>
            <a:r>
              <a:rPr lang="zh-CN" altLang="en-US" sz="2400">
                <a:latin typeface="Arial" charset="0"/>
                <a:ea typeface="黑体" pitchFamily="49" charset="-122"/>
              </a:rPr>
              <a:t>设</a:t>
            </a:r>
            <a:r>
              <a:rPr lang="en-US" altLang="zh-CN" sz="2400">
                <a:latin typeface="Arial" charset="0"/>
                <a:ea typeface="黑体" pitchFamily="49" charset="-122"/>
              </a:rPr>
              <a:t>TCP</a:t>
            </a:r>
            <a:r>
              <a:rPr lang="zh-CN" altLang="en-US" sz="2400">
                <a:latin typeface="Arial" charset="0"/>
                <a:ea typeface="黑体" pitchFamily="49" charset="-122"/>
              </a:rPr>
              <a:t>的</a:t>
            </a:r>
            <a:r>
              <a:rPr lang="en-US" altLang="zh-CN" sz="2400">
                <a:latin typeface="Arial" charset="0"/>
                <a:ea typeface="黑体" pitchFamily="49" charset="-122"/>
              </a:rPr>
              <a:t>ssthresh</a:t>
            </a:r>
            <a:r>
              <a:rPr lang="zh-CN" altLang="en-US" sz="2400">
                <a:latin typeface="Arial" charset="0"/>
                <a:ea typeface="黑体" pitchFamily="49" charset="-122"/>
              </a:rPr>
              <a:t>的初始值为</a:t>
            </a:r>
            <a:r>
              <a:rPr lang="en-US" altLang="zh-CN" sz="2400">
                <a:latin typeface="Arial" charset="0"/>
                <a:ea typeface="黑体" pitchFamily="49" charset="-122"/>
              </a:rPr>
              <a:t>8(</a:t>
            </a:r>
            <a:r>
              <a:rPr lang="zh-CN" altLang="en-US" sz="2400">
                <a:latin typeface="Arial" charset="0"/>
                <a:ea typeface="黑体" pitchFamily="49" charset="-122"/>
              </a:rPr>
              <a:t>单位为报文段</a:t>
            </a:r>
            <a:r>
              <a:rPr lang="en-US" altLang="zh-CN" sz="2400">
                <a:latin typeface="Arial" charset="0"/>
                <a:ea typeface="黑体" pitchFamily="49" charset="-122"/>
              </a:rPr>
              <a:t>)</a:t>
            </a:r>
            <a:r>
              <a:rPr lang="zh-CN" altLang="en-US" sz="2400">
                <a:latin typeface="Arial" charset="0"/>
                <a:ea typeface="黑体" pitchFamily="49" charset="-122"/>
              </a:rPr>
              <a:t>。当拥塞窗口上升到</a:t>
            </a:r>
            <a:r>
              <a:rPr lang="en-US" altLang="zh-CN" sz="2400">
                <a:latin typeface="Arial" charset="0"/>
                <a:ea typeface="黑体" pitchFamily="49" charset="-122"/>
              </a:rPr>
              <a:t>12</a:t>
            </a:r>
            <a:r>
              <a:rPr lang="zh-CN" altLang="en-US" sz="2400">
                <a:latin typeface="Arial" charset="0"/>
                <a:ea typeface="黑体" pitchFamily="49" charset="-122"/>
              </a:rPr>
              <a:t>时网络发生了超时，</a:t>
            </a:r>
            <a:r>
              <a:rPr lang="en-US" altLang="zh-CN" sz="2400">
                <a:latin typeface="Arial" charset="0"/>
                <a:ea typeface="黑体" pitchFamily="49" charset="-122"/>
              </a:rPr>
              <a:t>TCP</a:t>
            </a:r>
            <a:r>
              <a:rPr lang="zh-CN" altLang="en-US" sz="2400">
                <a:latin typeface="Arial" charset="0"/>
                <a:ea typeface="黑体" pitchFamily="49" charset="-122"/>
              </a:rPr>
              <a:t>使用慢开始和拥塞避免。试分别求出第</a:t>
            </a:r>
            <a:r>
              <a:rPr lang="en-US" altLang="zh-CN" sz="2400">
                <a:latin typeface="Arial" charset="0"/>
                <a:ea typeface="黑体" pitchFamily="49" charset="-122"/>
              </a:rPr>
              <a:t>1</a:t>
            </a:r>
            <a:r>
              <a:rPr lang="zh-CN" altLang="en-US" sz="2400">
                <a:latin typeface="Arial" charset="0"/>
                <a:ea typeface="黑体" pitchFamily="49" charset="-122"/>
              </a:rPr>
              <a:t>次到第</a:t>
            </a:r>
            <a:r>
              <a:rPr lang="en-US" altLang="zh-CN" sz="2400">
                <a:latin typeface="Arial" charset="0"/>
                <a:ea typeface="黑体" pitchFamily="49" charset="-122"/>
              </a:rPr>
              <a:t>15</a:t>
            </a:r>
            <a:r>
              <a:rPr lang="zh-CN" altLang="en-US" sz="2400">
                <a:latin typeface="Arial" charset="0"/>
                <a:ea typeface="黑体" pitchFamily="49" charset="-122"/>
              </a:rPr>
              <a:t>次传输的各拥塞窗口大小。你能说明拥塞控制窗口每一次变化的原因吗？</a:t>
            </a:r>
          </a:p>
          <a:p>
            <a:r>
              <a:rPr lang="zh-CN" altLang="en-US" sz="2400">
                <a:latin typeface="Arial" charset="0"/>
                <a:ea typeface="黑体" pitchFamily="49" charset="-122"/>
              </a:rPr>
              <a:t> 答：拥塞窗口大小分别为：</a:t>
            </a:r>
            <a:r>
              <a:rPr lang="en-US" altLang="zh-CN" sz="2400">
                <a:latin typeface="Arial" charset="0"/>
                <a:ea typeface="黑体" pitchFamily="49" charset="-122"/>
              </a:rPr>
              <a:t>1</a:t>
            </a:r>
            <a:r>
              <a:rPr lang="zh-CN" altLang="en-US" sz="2400">
                <a:latin typeface="Arial" charset="0"/>
                <a:ea typeface="黑体" pitchFamily="49" charset="-122"/>
              </a:rPr>
              <a:t>，</a:t>
            </a:r>
            <a:r>
              <a:rPr lang="en-US" altLang="zh-CN" sz="2400">
                <a:latin typeface="Arial" charset="0"/>
                <a:ea typeface="黑体" pitchFamily="49" charset="-122"/>
              </a:rPr>
              <a:t>2</a:t>
            </a:r>
            <a:r>
              <a:rPr lang="zh-CN" altLang="en-US" sz="2400">
                <a:latin typeface="Arial" charset="0"/>
                <a:ea typeface="黑体" pitchFamily="49" charset="-122"/>
              </a:rPr>
              <a:t>，</a:t>
            </a:r>
            <a:r>
              <a:rPr lang="en-US" altLang="zh-CN" sz="2400">
                <a:latin typeface="Arial" charset="0"/>
                <a:ea typeface="黑体" pitchFamily="49" charset="-122"/>
              </a:rPr>
              <a:t>4</a:t>
            </a:r>
            <a:r>
              <a:rPr lang="zh-CN" altLang="en-US" sz="2400">
                <a:latin typeface="Arial" charset="0"/>
                <a:ea typeface="黑体" pitchFamily="49" charset="-122"/>
              </a:rPr>
              <a:t>，</a:t>
            </a:r>
            <a:r>
              <a:rPr lang="en-US" altLang="zh-CN" sz="2400">
                <a:latin typeface="Arial" charset="0"/>
                <a:ea typeface="黑体" pitchFamily="49" charset="-122"/>
              </a:rPr>
              <a:t>8</a:t>
            </a:r>
            <a:r>
              <a:rPr lang="zh-CN" altLang="en-US" sz="2400">
                <a:latin typeface="Arial" charset="0"/>
                <a:ea typeface="黑体" pitchFamily="49" charset="-122"/>
              </a:rPr>
              <a:t>，</a:t>
            </a:r>
            <a:r>
              <a:rPr lang="en-US" altLang="zh-CN" sz="2400">
                <a:latin typeface="Arial" charset="0"/>
                <a:ea typeface="黑体" pitchFamily="49" charset="-122"/>
              </a:rPr>
              <a:t>9</a:t>
            </a:r>
            <a:r>
              <a:rPr lang="zh-CN" altLang="en-US" sz="2400">
                <a:latin typeface="Arial" charset="0"/>
                <a:ea typeface="黑体" pitchFamily="49" charset="-122"/>
              </a:rPr>
              <a:t>，</a:t>
            </a:r>
            <a:r>
              <a:rPr lang="en-US" altLang="zh-CN" sz="2400">
                <a:latin typeface="Arial" charset="0"/>
                <a:ea typeface="黑体" pitchFamily="49" charset="-122"/>
              </a:rPr>
              <a:t>10</a:t>
            </a:r>
            <a:r>
              <a:rPr lang="zh-CN" altLang="en-US" sz="2400">
                <a:latin typeface="Arial" charset="0"/>
                <a:ea typeface="黑体" pitchFamily="49" charset="-122"/>
              </a:rPr>
              <a:t>，</a:t>
            </a:r>
            <a:r>
              <a:rPr lang="en-US" altLang="zh-CN" sz="2400">
                <a:latin typeface="Arial" charset="0"/>
                <a:ea typeface="黑体" pitchFamily="49" charset="-122"/>
              </a:rPr>
              <a:t>11</a:t>
            </a:r>
            <a:r>
              <a:rPr lang="zh-CN" altLang="en-US" sz="2400">
                <a:latin typeface="Arial" charset="0"/>
                <a:ea typeface="黑体" pitchFamily="49" charset="-122"/>
              </a:rPr>
              <a:t>，</a:t>
            </a:r>
            <a:r>
              <a:rPr lang="en-US" altLang="zh-CN" sz="2400">
                <a:latin typeface="Arial" charset="0"/>
                <a:ea typeface="黑体" pitchFamily="49" charset="-122"/>
              </a:rPr>
              <a:t>12</a:t>
            </a:r>
            <a:r>
              <a:rPr lang="zh-CN" altLang="en-US" sz="2400">
                <a:latin typeface="Arial" charset="0"/>
                <a:ea typeface="黑体" pitchFamily="49" charset="-122"/>
              </a:rPr>
              <a:t>，</a:t>
            </a:r>
            <a:r>
              <a:rPr lang="en-US" altLang="zh-CN" sz="2400">
                <a:latin typeface="Arial" charset="0"/>
                <a:ea typeface="黑体" pitchFamily="49" charset="-122"/>
              </a:rPr>
              <a:t>1</a:t>
            </a:r>
            <a:r>
              <a:rPr lang="zh-CN" altLang="en-US" sz="2400">
                <a:latin typeface="Arial" charset="0"/>
                <a:ea typeface="黑体" pitchFamily="49" charset="-122"/>
              </a:rPr>
              <a:t>，</a:t>
            </a:r>
            <a:r>
              <a:rPr lang="en-US" altLang="zh-CN" sz="2400">
                <a:latin typeface="Arial" charset="0"/>
                <a:ea typeface="黑体" pitchFamily="49" charset="-122"/>
              </a:rPr>
              <a:t>2</a:t>
            </a:r>
            <a:r>
              <a:rPr lang="zh-CN" altLang="en-US" sz="2400">
                <a:latin typeface="Arial" charset="0"/>
                <a:ea typeface="黑体" pitchFamily="49" charset="-122"/>
              </a:rPr>
              <a:t>，</a:t>
            </a:r>
            <a:r>
              <a:rPr lang="en-US" altLang="zh-CN" sz="2400">
                <a:latin typeface="Arial" charset="0"/>
                <a:ea typeface="黑体" pitchFamily="49" charset="-122"/>
              </a:rPr>
              <a:t>4</a:t>
            </a:r>
            <a:r>
              <a:rPr lang="zh-CN" altLang="en-US" sz="2400">
                <a:latin typeface="Arial" charset="0"/>
                <a:ea typeface="黑体" pitchFamily="49" charset="-122"/>
              </a:rPr>
              <a:t>，</a:t>
            </a:r>
            <a:r>
              <a:rPr lang="en-US" altLang="zh-CN" sz="2400">
                <a:latin typeface="Arial" charset="0"/>
                <a:ea typeface="黑体" pitchFamily="49" charset="-122"/>
              </a:rPr>
              <a:t>6</a:t>
            </a:r>
            <a:r>
              <a:rPr lang="zh-CN" altLang="en-US" sz="2400">
                <a:latin typeface="Arial" charset="0"/>
                <a:ea typeface="黑体" pitchFamily="49" charset="-122"/>
              </a:rPr>
              <a:t>，</a:t>
            </a:r>
            <a:r>
              <a:rPr lang="en-US" altLang="zh-CN" sz="2400">
                <a:latin typeface="Arial" charset="0"/>
                <a:ea typeface="黑体" pitchFamily="49" charset="-122"/>
              </a:rPr>
              <a:t>7</a:t>
            </a:r>
            <a:r>
              <a:rPr lang="zh-CN" altLang="en-US" sz="2400">
                <a:latin typeface="Arial" charset="0"/>
                <a:ea typeface="黑体" pitchFamily="49" charset="-122"/>
              </a:rPr>
              <a:t>，</a:t>
            </a:r>
            <a:r>
              <a:rPr lang="en-US" altLang="zh-CN" sz="2400">
                <a:latin typeface="Arial" charset="0"/>
                <a:ea typeface="黑体" pitchFamily="49" charset="-122"/>
              </a:rPr>
              <a:t>8</a:t>
            </a:r>
            <a:r>
              <a:rPr lang="zh-CN" altLang="en-US" sz="2400">
                <a:latin typeface="Arial" charset="0"/>
                <a:ea typeface="黑体" pitchFamily="49" charset="-122"/>
              </a:rPr>
              <a:t>，</a:t>
            </a:r>
            <a:r>
              <a:rPr lang="en-US" altLang="zh-CN" sz="2400">
                <a:latin typeface="Arial" charset="0"/>
                <a:ea typeface="黑体" pitchFamily="49" charset="-122"/>
              </a:rPr>
              <a:t>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p:txBody>
          <a:bodyPr/>
          <a:lstStyle/>
          <a:p>
            <a:pPr algn="ctr"/>
            <a:r>
              <a:rPr lang="en-US" altLang="zh-CN">
                <a:latin typeface="Arial" charset="0"/>
                <a:ea typeface="黑体" pitchFamily="49" charset="-122"/>
              </a:rPr>
              <a:t>5-39</a:t>
            </a:r>
          </a:p>
        </p:txBody>
      </p:sp>
      <p:sp>
        <p:nvSpPr>
          <p:cNvPr id="321539" name="Rectangle 3"/>
          <p:cNvSpPr>
            <a:spLocks noGrp="1" noChangeArrowheads="1"/>
          </p:cNvSpPr>
          <p:nvPr>
            <p:ph type="body" sz="half" idx="4294967295"/>
          </p:nvPr>
        </p:nvSpPr>
        <p:spPr>
          <a:xfrm>
            <a:off x="631825" y="2997200"/>
            <a:ext cx="8921750" cy="3529013"/>
          </a:xfrm>
        </p:spPr>
        <p:txBody>
          <a:bodyPr/>
          <a:lstStyle/>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1</a:t>
            </a:r>
            <a:r>
              <a:rPr lang="zh-CN" altLang="en-US" sz="2000">
                <a:latin typeface="Arial" charset="0"/>
                <a:ea typeface="黑体" pitchFamily="49" charset="-122"/>
              </a:rPr>
              <a:t>）试画出如图</a:t>
            </a:r>
            <a:r>
              <a:rPr lang="en-US" altLang="zh-CN" sz="2000">
                <a:latin typeface="Arial" charset="0"/>
                <a:ea typeface="黑体" pitchFamily="49" charset="-122"/>
              </a:rPr>
              <a:t>5-25</a:t>
            </a:r>
            <a:r>
              <a:rPr lang="zh-CN" altLang="en-US" sz="2000">
                <a:latin typeface="Arial" charset="0"/>
                <a:ea typeface="黑体" pitchFamily="49" charset="-122"/>
              </a:rPr>
              <a:t>所示的拥塞窗口与传输轮次的关系曲线。</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2</a:t>
            </a:r>
            <a:r>
              <a:rPr lang="zh-CN" altLang="en-US" sz="2000">
                <a:latin typeface="Arial" charset="0"/>
                <a:ea typeface="黑体" pitchFamily="49" charset="-122"/>
              </a:rPr>
              <a:t>）指明</a:t>
            </a:r>
            <a:r>
              <a:rPr lang="en-US" altLang="zh-CN" sz="2000">
                <a:latin typeface="Arial" charset="0"/>
                <a:ea typeface="黑体" pitchFamily="49" charset="-122"/>
              </a:rPr>
              <a:t>TCP</a:t>
            </a:r>
            <a:r>
              <a:rPr lang="zh-CN" altLang="en-US" sz="2000">
                <a:latin typeface="Arial" charset="0"/>
                <a:ea typeface="黑体" pitchFamily="49" charset="-122"/>
              </a:rPr>
              <a:t>工作在慢开始阶段的时间间隔。</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3</a:t>
            </a:r>
            <a:r>
              <a:rPr lang="zh-CN" altLang="en-US" sz="2000">
                <a:latin typeface="Arial" charset="0"/>
                <a:ea typeface="黑体" pitchFamily="49" charset="-122"/>
              </a:rPr>
              <a:t>）指明</a:t>
            </a:r>
            <a:r>
              <a:rPr lang="en-US" altLang="zh-CN" sz="2000">
                <a:latin typeface="Arial" charset="0"/>
                <a:ea typeface="黑体" pitchFamily="49" charset="-122"/>
              </a:rPr>
              <a:t>TCP</a:t>
            </a:r>
            <a:r>
              <a:rPr lang="zh-CN" altLang="en-US" sz="2000">
                <a:latin typeface="Arial" charset="0"/>
                <a:ea typeface="黑体" pitchFamily="49" charset="-122"/>
              </a:rPr>
              <a:t>工作在拥塞避免阶段的时间间隔。</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4</a:t>
            </a:r>
            <a:r>
              <a:rPr lang="zh-CN" altLang="en-US" sz="2000">
                <a:latin typeface="Arial" charset="0"/>
                <a:ea typeface="黑体" pitchFamily="49" charset="-122"/>
              </a:rPr>
              <a:t>）在第</a:t>
            </a:r>
            <a:r>
              <a:rPr lang="en-US" altLang="zh-CN" sz="2000">
                <a:latin typeface="Arial" charset="0"/>
                <a:ea typeface="黑体" pitchFamily="49" charset="-122"/>
              </a:rPr>
              <a:t>16</a:t>
            </a:r>
            <a:r>
              <a:rPr lang="zh-CN" altLang="en-US" sz="2000">
                <a:latin typeface="Arial" charset="0"/>
                <a:ea typeface="黑体" pitchFamily="49" charset="-122"/>
              </a:rPr>
              <a:t>轮次和第</a:t>
            </a:r>
            <a:r>
              <a:rPr lang="en-US" altLang="zh-CN" sz="2000">
                <a:latin typeface="Arial" charset="0"/>
                <a:ea typeface="黑体" pitchFamily="49" charset="-122"/>
              </a:rPr>
              <a:t>22</a:t>
            </a:r>
            <a:r>
              <a:rPr lang="zh-CN" altLang="en-US" sz="2000">
                <a:latin typeface="Arial" charset="0"/>
                <a:ea typeface="黑体" pitchFamily="49" charset="-122"/>
              </a:rPr>
              <a:t>轮次之后发送方是通过收到三个重复的确认还是通过超市检测到丢失了报文段？</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5</a:t>
            </a:r>
            <a:r>
              <a:rPr lang="zh-CN" altLang="en-US" sz="2000">
                <a:latin typeface="Arial" charset="0"/>
                <a:ea typeface="黑体" pitchFamily="49" charset="-122"/>
              </a:rPr>
              <a:t>）在第</a:t>
            </a:r>
            <a:r>
              <a:rPr lang="en-US" altLang="zh-CN" sz="2000">
                <a:latin typeface="Arial" charset="0"/>
                <a:ea typeface="黑体" pitchFamily="49" charset="-122"/>
              </a:rPr>
              <a:t>1</a:t>
            </a:r>
            <a:r>
              <a:rPr lang="zh-CN" altLang="en-US" sz="2000">
                <a:latin typeface="Arial" charset="0"/>
                <a:ea typeface="黑体" pitchFamily="49" charset="-122"/>
              </a:rPr>
              <a:t>轮次，第</a:t>
            </a:r>
            <a:r>
              <a:rPr lang="en-US" altLang="zh-CN" sz="2000">
                <a:latin typeface="Arial" charset="0"/>
                <a:ea typeface="黑体" pitchFamily="49" charset="-122"/>
              </a:rPr>
              <a:t>18</a:t>
            </a:r>
            <a:r>
              <a:rPr lang="zh-CN" altLang="en-US" sz="2000">
                <a:latin typeface="Arial" charset="0"/>
                <a:ea typeface="黑体" pitchFamily="49" charset="-122"/>
              </a:rPr>
              <a:t>轮次和第</a:t>
            </a:r>
            <a:r>
              <a:rPr lang="en-US" altLang="zh-CN" sz="2000">
                <a:latin typeface="Arial" charset="0"/>
                <a:ea typeface="黑体" pitchFamily="49" charset="-122"/>
              </a:rPr>
              <a:t>24</a:t>
            </a:r>
            <a:r>
              <a:rPr lang="zh-CN" altLang="en-US" sz="2000">
                <a:latin typeface="Arial" charset="0"/>
                <a:ea typeface="黑体" pitchFamily="49" charset="-122"/>
              </a:rPr>
              <a:t>轮次发送时，门限</a:t>
            </a:r>
            <a:r>
              <a:rPr lang="en-US" altLang="zh-CN" sz="2000">
                <a:latin typeface="Arial" charset="0"/>
                <a:ea typeface="黑体" pitchFamily="49" charset="-122"/>
              </a:rPr>
              <a:t>ssthresh</a:t>
            </a:r>
            <a:r>
              <a:rPr lang="zh-CN" altLang="en-US" sz="2000">
                <a:latin typeface="Arial" charset="0"/>
                <a:ea typeface="黑体" pitchFamily="49" charset="-122"/>
              </a:rPr>
              <a:t>分别被设置为多大？</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6</a:t>
            </a:r>
            <a:r>
              <a:rPr lang="zh-CN" altLang="en-US" sz="2000">
                <a:latin typeface="Arial" charset="0"/>
                <a:ea typeface="黑体" pitchFamily="49" charset="-122"/>
              </a:rPr>
              <a:t>）在第几轮次发送出第</a:t>
            </a:r>
            <a:r>
              <a:rPr lang="en-US" altLang="zh-CN" sz="2000">
                <a:latin typeface="Arial" charset="0"/>
                <a:ea typeface="黑体" pitchFamily="49" charset="-122"/>
              </a:rPr>
              <a:t>70</a:t>
            </a:r>
            <a:r>
              <a:rPr lang="zh-CN" altLang="en-US" sz="2000">
                <a:latin typeface="Arial" charset="0"/>
                <a:ea typeface="黑体" pitchFamily="49" charset="-122"/>
              </a:rPr>
              <a:t>个报文段？</a:t>
            </a:r>
          </a:p>
          <a:p>
            <a:pPr marL="609600" indent="-609600">
              <a:lnSpc>
                <a:spcPct val="90000"/>
              </a:lnSpc>
            </a:pPr>
            <a:r>
              <a:rPr lang="zh-CN" altLang="en-US" sz="2000">
                <a:latin typeface="Arial" charset="0"/>
                <a:ea typeface="黑体" pitchFamily="49" charset="-122"/>
              </a:rPr>
              <a:t>（</a:t>
            </a:r>
            <a:r>
              <a:rPr lang="en-US" altLang="zh-CN" sz="2000">
                <a:latin typeface="Arial" charset="0"/>
                <a:ea typeface="黑体" pitchFamily="49" charset="-122"/>
              </a:rPr>
              <a:t>7</a:t>
            </a:r>
            <a:r>
              <a:rPr lang="zh-CN" altLang="en-US" sz="2000">
                <a:latin typeface="Arial" charset="0"/>
                <a:ea typeface="黑体" pitchFamily="49" charset="-122"/>
              </a:rPr>
              <a:t>）假定在第</a:t>
            </a:r>
            <a:r>
              <a:rPr lang="en-US" altLang="zh-CN" sz="2000">
                <a:latin typeface="Arial" charset="0"/>
                <a:ea typeface="黑体" pitchFamily="49" charset="-122"/>
              </a:rPr>
              <a:t>26</a:t>
            </a:r>
            <a:r>
              <a:rPr lang="zh-CN" altLang="en-US" sz="2000">
                <a:latin typeface="Arial" charset="0"/>
                <a:ea typeface="黑体" pitchFamily="49" charset="-122"/>
              </a:rPr>
              <a:t>轮次之后收到了三个重复的确认，因而检测出了报文段的丢失，那么拥塞窗口</a:t>
            </a:r>
            <a:r>
              <a:rPr lang="en-US" altLang="zh-CN" sz="2000">
                <a:latin typeface="Arial" charset="0"/>
                <a:ea typeface="黑体" pitchFamily="49" charset="-122"/>
              </a:rPr>
              <a:t>cwnd</a:t>
            </a:r>
            <a:r>
              <a:rPr lang="zh-CN" altLang="en-US" sz="2000">
                <a:latin typeface="Arial" charset="0"/>
                <a:ea typeface="黑体" pitchFamily="49" charset="-122"/>
              </a:rPr>
              <a:t>和门限</a:t>
            </a:r>
            <a:r>
              <a:rPr lang="en-US" altLang="zh-CN" sz="2000">
                <a:latin typeface="Arial" charset="0"/>
                <a:ea typeface="黑体" pitchFamily="49" charset="-122"/>
              </a:rPr>
              <a:t>ssthresh</a:t>
            </a:r>
            <a:r>
              <a:rPr lang="zh-CN" altLang="en-US" sz="2000">
                <a:latin typeface="Arial" charset="0"/>
                <a:ea typeface="黑体" pitchFamily="49" charset="-122"/>
              </a:rPr>
              <a:t>应设置为多大？</a:t>
            </a:r>
          </a:p>
        </p:txBody>
      </p:sp>
      <p:graphicFrame>
        <p:nvGraphicFramePr>
          <p:cNvPr id="321699" name="Group 163"/>
          <p:cNvGraphicFramePr>
            <a:graphicFrameLocks noGrp="1"/>
          </p:cNvGraphicFramePr>
          <p:nvPr>
            <p:ph sz="half" idx="4294967295"/>
          </p:nvPr>
        </p:nvGraphicFramePr>
        <p:xfrm>
          <a:off x="776288" y="1700213"/>
          <a:ext cx="8994775" cy="1158240"/>
        </p:xfrm>
        <a:graphic>
          <a:graphicData uri="http://schemas.openxmlformats.org/drawingml/2006/table">
            <a:tbl>
              <a:tblPr/>
              <a:tblGrid>
                <a:gridCol w="1076325">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8012">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8013">
                  <a:extLst>
                    <a:ext uri="{9D8B030D-6E8A-4147-A177-3AD203B41FA5}">
                      <a16:colId xmlns:a16="http://schemas.microsoft.com/office/drawing/2014/main" val="20012"/>
                    </a:ext>
                  </a:extLst>
                </a:gridCol>
                <a:gridCol w="609600">
                  <a:extLst>
                    <a:ext uri="{9D8B030D-6E8A-4147-A177-3AD203B41FA5}">
                      <a16:colId xmlns:a16="http://schemas.microsoft.com/office/drawing/2014/main" val="20013"/>
                    </a:ext>
                  </a:extLst>
                </a:gridCol>
              </a:tblGrid>
              <a:tr h="558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cwnd</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 n</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8</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16</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32</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33</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7</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34</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8</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35</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9</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36</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10</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37</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11</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38</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12</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39</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13</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cwnd</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 n</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40</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14</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41</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15</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42</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16</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21</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17</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22</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18</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23</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19</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24</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20</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25</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21</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26</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22</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23</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24</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4</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25</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8</a:t>
                      </a:r>
                      <a:endParaRPr kumimoji="0" lang="en-US" altLang="zh-CN" sz="1000" b="0" i="0" u="none" strike="noStrike" cap="none" normalizeH="0" baseline="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宋体" charset="-122"/>
                          <a:cs typeface="Times New Roman" pitchFamily="18" charset="0"/>
                        </a:rPr>
                        <a:t>26</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1700" name="Rectangle 164"/>
          <p:cNvSpPr>
            <a:spLocks noChangeArrowheads="1"/>
          </p:cNvSpPr>
          <p:nvPr/>
        </p:nvSpPr>
        <p:spPr bwMode="auto">
          <a:xfrm>
            <a:off x="631825" y="1196975"/>
            <a:ext cx="7634288" cy="366713"/>
          </a:xfrm>
          <a:prstGeom prst="rect">
            <a:avLst/>
          </a:prstGeom>
          <a:noFill/>
          <a:ln w="9525">
            <a:noFill/>
            <a:miter lim="800000"/>
            <a:headEnd/>
            <a:tailEnd/>
          </a:ln>
          <a:effectLst/>
        </p:spPr>
        <p:txBody>
          <a:bodyPr>
            <a:spAutoFit/>
          </a:bodyPr>
          <a:lstStyle/>
          <a:p>
            <a:r>
              <a:rPr lang="en-US" altLang="zh-CN" b="1"/>
              <a:t>39.   TCP</a:t>
            </a:r>
            <a:r>
              <a:rPr lang="zh-CN" altLang="en-US" b="1"/>
              <a:t>的拥塞窗口</a:t>
            </a:r>
            <a:r>
              <a:rPr lang="en-US" altLang="zh-CN" b="1"/>
              <a:t>cwnd</a:t>
            </a:r>
            <a:r>
              <a:rPr lang="zh-CN" altLang="en-US" b="1"/>
              <a:t>大小与传输轮次</a:t>
            </a:r>
            <a:r>
              <a:rPr lang="en-US" altLang="zh-CN" b="1"/>
              <a:t>n</a:t>
            </a:r>
            <a:r>
              <a:rPr lang="zh-CN" altLang="en-US" b="1"/>
              <a:t>的关系如下所示：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idx="4294967295"/>
          </p:nvPr>
        </p:nvSpPr>
        <p:spPr/>
        <p:txBody>
          <a:bodyPr/>
          <a:lstStyle/>
          <a:p>
            <a:pPr algn="ctr"/>
            <a:r>
              <a:rPr lang="en-US" altLang="zh-CN">
                <a:latin typeface="Arial" charset="0"/>
                <a:ea typeface="黑体" pitchFamily="49" charset="-122"/>
              </a:rPr>
              <a:t>5-39</a:t>
            </a:r>
          </a:p>
        </p:txBody>
      </p:sp>
      <p:sp>
        <p:nvSpPr>
          <p:cNvPr id="322563" name="Rectangle 3"/>
          <p:cNvSpPr>
            <a:spLocks noGrp="1" noChangeArrowheads="1"/>
          </p:cNvSpPr>
          <p:nvPr>
            <p:ph type="body" idx="4294967295"/>
          </p:nvPr>
        </p:nvSpPr>
        <p:spPr/>
        <p:txBody>
          <a:bodyPr/>
          <a:lstStyle/>
          <a:p>
            <a:pPr>
              <a:lnSpc>
                <a:spcPct val="90000"/>
              </a:lnSpc>
            </a:pPr>
            <a:r>
              <a:rPr lang="zh-CN" altLang="en-US" sz="2000">
                <a:latin typeface="Arial" charset="0"/>
                <a:ea typeface="黑体" pitchFamily="49" charset="-122"/>
              </a:rPr>
              <a:t>答：</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1</a:t>
            </a:r>
            <a:r>
              <a:rPr lang="zh-CN" altLang="en-US" sz="2000">
                <a:latin typeface="Arial" charset="0"/>
                <a:ea typeface="黑体" pitchFamily="49" charset="-122"/>
              </a:rPr>
              <a:t>）拥塞窗口与传输轮次的关系曲线如图所示（课本后答案）：</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2</a:t>
            </a:r>
            <a:r>
              <a:rPr lang="zh-CN" altLang="en-US" sz="2000">
                <a:latin typeface="Arial" charset="0"/>
                <a:ea typeface="黑体" pitchFamily="49" charset="-122"/>
              </a:rPr>
              <a:t>） 慢开始时间间隔：</a:t>
            </a:r>
            <a:r>
              <a:rPr lang="en-US" altLang="zh-CN" sz="2000">
                <a:latin typeface="Arial" charset="0"/>
                <a:ea typeface="黑体" pitchFamily="49" charset="-122"/>
              </a:rPr>
              <a:t>【1</a:t>
            </a:r>
            <a:r>
              <a:rPr lang="zh-CN" altLang="en-US" sz="2000">
                <a:latin typeface="Arial" charset="0"/>
                <a:ea typeface="黑体" pitchFamily="49" charset="-122"/>
              </a:rPr>
              <a:t>，</a:t>
            </a:r>
            <a:r>
              <a:rPr lang="en-US" altLang="zh-CN" sz="2000">
                <a:latin typeface="Arial" charset="0"/>
                <a:ea typeface="黑体" pitchFamily="49" charset="-122"/>
              </a:rPr>
              <a:t>6】</a:t>
            </a:r>
            <a:r>
              <a:rPr lang="zh-CN" altLang="en-US" sz="2000">
                <a:latin typeface="Arial" charset="0"/>
                <a:ea typeface="黑体" pitchFamily="49" charset="-122"/>
              </a:rPr>
              <a:t>和</a:t>
            </a:r>
            <a:r>
              <a:rPr lang="en-US" altLang="zh-CN" sz="2000">
                <a:latin typeface="Arial" charset="0"/>
                <a:ea typeface="黑体" pitchFamily="49" charset="-122"/>
              </a:rPr>
              <a:t>【23</a:t>
            </a:r>
            <a:r>
              <a:rPr lang="zh-CN" altLang="en-US" sz="2000">
                <a:latin typeface="Arial" charset="0"/>
                <a:ea typeface="黑体" pitchFamily="49" charset="-122"/>
              </a:rPr>
              <a:t>，</a:t>
            </a:r>
            <a:r>
              <a:rPr lang="en-US" altLang="zh-CN" sz="2000">
                <a:latin typeface="Arial" charset="0"/>
                <a:ea typeface="黑体" pitchFamily="49" charset="-122"/>
              </a:rPr>
              <a:t>26】</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3</a:t>
            </a:r>
            <a:r>
              <a:rPr lang="zh-CN" altLang="en-US" sz="2000">
                <a:latin typeface="Arial" charset="0"/>
                <a:ea typeface="黑体" pitchFamily="49" charset="-122"/>
              </a:rPr>
              <a:t>） 拥塞避免时间间隔：</a:t>
            </a:r>
            <a:r>
              <a:rPr lang="en-US" altLang="zh-CN" sz="2000">
                <a:latin typeface="Arial" charset="0"/>
                <a:ea typeface="黑体" pitchFamily="49" charset="-122"/>
              </a:rPr>
              <a:t>【6</a:t>
            </a:r>
            <a:r>
              <a:rPr lang="zh-CN" altLang="en-US" sz="2000">
                <a:latin typeface="Arial" charset="0"/>
                <a:ea typeface="黑体" pitchFamily="49" charset="-122"/>
              </a:rPr>
              <a:t>，</a:t>
            </a:r>
            <a:r>
              <a:rPr lang="en-US" altLang="zh-CN" sz="2000">
                <a:latin typeface="Arial" charset="0"/>
                <a:ea typeface="黑体" pitchFamily="49" charset="-122"/>
              </a:rPr>
              <a:t>16】</a:t>
            </a:r>
            <a:r>
              <a:rPr lang="zh-CN" altLang="en-US" sz="2000">
                <a:latin typeface="Arial" charset="0"/>
                <a:ea typeface="黑体" pitchFamily="49" charset="-122"/>
              </a:rPr>
              <a:t>和</a:t>
            </a:r>
            <a:r>
              <a:rPr lang="en-US" altLang="zh-CN" sz="2000">
                <a:latin typeface="Arial" charset="0"/>
                <a:ea typeface="黑体" pitchFamily="49" charset="-122"/>
              </a:rPr>
              <a:t>【17</a:t>
            </a:r>
            <a:r>
              <a:rPr lang="zh-CN" altLang="en-US" sz="2000">
                <a:latin typeface="Arial" charset="0"/>
                <a:ea typeface="黑体" pitchFamily="49" charset="-122"/>
              </a:rPr>
              <a:t>，</a:t>
            </a:r>
            <a:r>
              <a:rPr lang="en-US" altLang="zh-CN" sz="2000">
                <a:latin typeface="Arial" charset="0"/>
                <a:ea typeface="黑体" pitchFamily="49" charset="-122"/>
              </a:rPr>
              <a:t>22】</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4</a:t>
            </a:r>
            <a:r>
              <a:rPr lang="zh-CN" altLang="en-US" sz="2000">
                <a:latin typeface="Arial" charset="0"/>
                <a:ea typeface="黑体" pitchFamily="49" charset="-122"/>
              </a:rPr>
              <a:t>） 在第</a:t>
            </a:r>
            <a:r>
              <a:rPr lang="en-US" altLang="zh-CN" sz="2000">
                <a:latin typeface="Arial" charset="0"/>
                <a:ea typeface="黑体" pitchFamily="49" charset="-122"/>
              </a:rPr>
              <a:t>16</a:t>
            </a:r>
            <a:r>
              <a:rPr lang="zh-CN" altLang="en-US" sz="2000">
                <a:latin typeface="Arial" charset="0"/>
                <a:ea typeface="黑体" pitchFamily="49" charset="-122"/>
              </a:rPr>
              <a:t>轮次之后发送方通过收到三个重复的确认检测到丢失的报文段。在第</a:t>
            </a:r>
            <a:r>
              <a:rPr lang="en-US" altLang="zh-CN" sz="2000">
                <a:latin typeface="Arial" charset="0"/>
                <a:ea typeface="黑体" pitchFamily="49" charset="-122"/>
              </a:rPr>
              <a:t>22</a:t>
            </a:r>
            <a:r>
              <a:rPr lang="zh-CN" altLang="en-US" sz="2000">
                <a:latin typeface="Arial" charset="0"/>
                <a:ea typeface="黑体" pitchFamily="49" charset="-122"/>
              </a:rPr>
              <a:t>轮次之后发送方是通过超时检测到丢失的报文段。</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5</a:t>
            </a:r>
            <a:r>
              <a:rPr lang="zh-CN" altLang="en-US" sz="2000">
                <a:latin typeface="Arial" charset="0"/>
                <a:ea typeface="黑体" pitchFamily="49" charset="-122"/>
              </a:rPr>
              <a:t>） 在第</a:t>
            </a:r>
            <a:r>
              <a:rPr lang="en-US" altLang="zh-CN" sz="2000">
                <a:latin typeface="Arial" charset="0"/>
                <a:ea typeface="黑体" pitchFamily="49" charset="-122"/>
              </a:rPr>
              <a:t>1</a:t>
            </a:r>
            <a:r>
              <a:rPr lang="zh-CN" altLang="en-US" sz="2000">
                <a:latin typeface="Arial" charset="0"/>
                <a:ea typeface="黑体" pitchFamily="49" charset="-122"/>
              </a:rPr>
              <a:t>轮次发送时，门限</a:t>
            </a:r>
            <a:r>
              <a:rPr lang="en-US" altLang="zh-CN" sz="2000">
                <a:latin typeface="Arial" charset="0"/>
                <a:ea typeface="黑体" pitchFamily="49" charset="-122"/>
              </a:rPr>
              <a:t>ssthresh</a:t>
            </a:r>
            <a:r>
              <a:rPr lang="zh-CN" altLang="en-US" sz="2000">
                <a:latin typeface="Arial" charset="0"/>
                <a:ea typeface="黑体" pitchFamily="49" charset="-122"/>
              </a:rPr>
              <a:t>被设置为</a:t>
            </a:r>
            <a:r>
              <a:rPr lang="en-US" altLang="zh-CN" sz="2000">
                <a:latin typeface="Arial" charset="0"/>
                <a:ea typeface="黑体" pitchFamily="49" charset="-122"/>
              </a:rPr>
              <a:t>32</a:t>
            </a:r>
            <a:r>
              <a:rPr lang="zh-CN" altLang="en-US" sz="2000">
                <a:latin typeface="Arial" charset="0"/>
                <a:ea typeface="黑体" pitchFamily="49" charset="-122"/>
              </a:rPr>
              <a:t>；</a:t>
            </a:r>
          </a:p>
          <a:p>
            <a:pPr>
              <a:lnSpc>
                <a:spcPct val="90000"/>
              </a:lnSpc>
              <a:buFont typeface="Wingdings" pitchFamily="2" charset="2"/>
              <a:buNone/>
            </a:pPr>
            <a:r>
              <a:rPr lang="zh-CN" altLang="en-US" sz="2000">
                <a:latin typeface="Arial" charset="0"/>
                <a:ea typeface="黑体" pitchFamily="49" charset="-122"/>
              </a:rPr>
              <a:t>在第</a:t>
            </a:r>
            <a:r>
              <a:rPr lang="en-US" altLang="zh-CN" sz="2000">
                <a:latin typeface="Arial" charset="0"/>
                <a:ea typeface="黑体" pitchFamily="49" charset="-122"/>
              </a:rPr>
              <a:t>18</a:t>
            </a:r>
            <a:r>
              <a:rPr lang="zh-CN" altLang="en-US" sz="2000">
                <a:latin typeface="Arial" charset="0"/>
                <a:ea typeface="黑体" pitchFamily="49" charset="-122"/>
              </a:rPr>
              <a:t>轮次发送时，门限</a:t>
            </a:r>
            <a:r>
              <a:rPr lang="en-US" altLang="zh-CN" sz="2000">
                <a:latin typeface="Arial" charset="0"/>
                <a:ea typeface="黑体" pitchFamily="49" charset="-122"/>
              </a:rPr>
              <a:t>ssthresh</a:t>
            </a:r>
            <a:r>
              <a:rPr lang="zh-CN" altLang="en-US" sz="2000">
                <a:latin typeface="Arial" charset="0"/>
                <a:ea typeface="黑体" pitchFamily="49" charset="-122"/>
              </a:rPr>
              <a:t>被设置为发生拥塞时的一半，即</a:t>
            </a:r>
            <a:r>
              <a:rPr lang="en-US" altLang="zh-CN" sz="2000">
                <a:latin typeface="Arial" charset="0"/>
                <a:ea typeface="黑体" pitchFamily="49" charset="-122"/>
              </a:rPr>
              <a:t>21.</a:t>
            </a:r>
          </a:p>
          <a:p>
            <a:pPr>
              <a:lnSpc>
                <a:spcPct val="90000"/>
              </a:lnSpc>
              <a:buFont typeface="Wingdings" pitchFamily="2" charset="2"/>
              <a:buNone/>
            </a:pPr>
            <a:r>
              <a:rPr lang="zh-CN" altLang="en-US" sz="2000">
                <a:latin typeface="Arial" charset="0"/>
                <a:ea typeface="黑体" pitchFamily="49" charset="-122"/>
              </a:rPr>
              <a:t>在第</a:t>
            </a:r>
            <a:r>
              <a:rPr lang="en-US" altLang="zh-CN" sz="2000">
                <a:latin typeface="Arial" charset="0"/>
                <a:ea typeface="黑体" pitchFamily="49" charset="-122"/>
              </a:rPr>
              <a:t>24</a:t>
            </a:r>
            <a:r>
              <a:rPr lang="zh-CN" altLang="en-US" sz="2000">
                <a:latin typeface="Arial" charset="0"/>
                <a:ea typeface="黑体" pitchFamily="49" charset="-122"/>
              </a:rPr>
              <a:t>轮次发送时，门限</a:t>
            </a:r>
            <a:r>
              <a:rPr lang="en-US" altLang="zh-CN" sz="2000">
                <a:latin typeface="Arial" charset="0"/>
                <a:ea typeface="黑体" pitchFamily="49" charset="-122"/>
              </a:rPr>
              <a:t>ssthresh</a:t>
            </a:r>
            <a:r>
              <a:rPr lang="zh-CN" altLang="en-US" sz="2000">
                <a:latin typeface="Arial" charset="0"/>
                <a:ea typeface="黑体" pitchFamily="49" charset="-122"/>
              </a:rPr>
              <a:t>是第</a:t>
            </a:r>
            <a:r>
              <a:rPr lang="en-US" altLang="zh-CN" sz="2000">
                <a:latin typeface="Arial" charset="0"/>
                <a:ea typeface="黑体" pitchFamily="49" charset="-122"/>
              </a:rPr>
              <a:t>18</a:t>
            </a:r>
            <a:r>
              <a:rPr lang="zh-CN" altLang="en-US" sz="2000">
                <a:latin typeface="Arial" charset="0"/>
                <a:ea typeface="黑体" pitchFamily="49" charset="-122"/>
              </a:rPr>
              <a:t>轮次发送时设置的</a:t>
            </a:r>
            <a:r>
              <a:rPr lang="en-US" altLang="zh-CN" sz="2000">
                <a:latin typeface="Arial" charset="0"/>
                <a:ea typeface="黑体" pitchFamily="49" charset="-122"/>
              </a:rPr>
              <a:t>21</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6</a:t>
            </a:r>
            <a:r>
              <a:rPr lang="zh-CN" altLang="en-US" sz="2000">
                <a:latin typeface="Arial" charset="0"/>
                <a:ea typeface="黑体" pitchFamily="49" charset="-122"/>
              </a:rPr>
              <a:t>） 第</a:t>
            </a:r>
            <a:r>
              <a:rPr lang="en-US" altLang="zh-CN" sz="2000">
                <a:latin typeface="Arial" charset="0"/>
                <a:ea typeface="黑体" pitchFamily="49" charset="-122"/>
              </a:rPr>
              <a:t>70</a:t>
            </a:r>
            <a:r>
              <a:rPr lang="zh-CN" altLang="en-US" sz="2000">
                <a:latin typeface="Arial" charset="0"/>
                <a:ea typeface="黑体" pitchFamily="49" charset="-122"/>
              </a:rPr>
              <a:t>报文段在第</a:t>
            </a:r>
            <a:r>
              <a:rPr lang="en-US" altLang="zh-CN" sz="2000">
                <a:latin typeface="Arial" charset="0"/>
                <a:ea typeface="黑体" pitchFamily="49" charset="-122"/>
              </a:rPr>
              <a:t>7</a:t>
            </a:r>
            <a:r>
              <a:rPr lang="zh-CN" altLang="en-US" sz="2000">
                <a:latin typeface="Arial" charset="0"/>
                <a:ea typeface="黑体" pitchFamily="49" charset="-122"/>
              </a:rPr>
              <a:t>轮次发送出。</a:t>
            </a:r>
          </a:p>
          <a:p>
            <a:pPr>
              <a:lnSpc>
                <a:spcPct val="90000"/>
              </a:lnSpc>
              <a:buFont typeface="Wingdings" pitchFamily="2" charset="2"/>
              <a:buNone/>
            </a:pPr>
            <a:r>
              <a:rPr lang="zh-CN" altLang="en-US" sz="2000">
                <a:latin typeface="Arial" charset="0"/>
                <a:ea typeface="黑体" pitchFamily="49" charset="-122"/>
              </a:rPr>
              <a:t>（</a:t>
            </a:r>
            <a:r>
              <a:rPr lang="en-US" altLang="zh-CN" sz="2000">
                <a:latin typeface="Arial" charset="0"/>
                <a:ea typeface="黑体" pitchFamily="49" charset="-122"/>
              </a:rPr>
              <a:t>7</a:t>
            </a:r>
            <a:r>
              <a:rPr lang="zh-CN" altLang="en-US" sz="2000">
                <a:latin typeface="Arial" charset="0"/>
                <a:ea typeface="黑体" pitchFamily="49" charset="-122"/>
              </a:rPr>
              <a:t>） 拥塞窗口</a:t>
            </a:r>
            <a:r>
              <a:rPr lang="en-US" altLang="zh-CN" sz="2000">
                <a:latin typeface="Arial" charset="0"/>
                <a:ea typeface="黑体" pitchFamily="49" charset="-122"/>
              </a:rPr>
              <a:t>cwnd</a:t>
            </a:r>
            <a:r>
              <a:rPr lang="zh-CN" altLang="en-US" sz="2000">
                <a:latin typeface="Arial" charset="0"/>
                <a:ea typeface="黑体" pitchFamily="49" charset="-122"/>
              </a:rPr>
              <a:t>和门限</a:t>
            </a:r>
            <a:r>
              <a:rPr lang="en-US" altLang="zh-CN" sz="2000">
                <a:latin typeface="Arial" charset="0"/>
                <a:ea typeface="黑体" pitchFamily="49" charset="-122"/>
              </a:rPr>
              <a:t>ssthresh</a:t>
            </a:r>
            <a:r>
              <a:rPr lang="zh-CN" altLang="en-US" sz="2000">
                <a:latin typeface="Arial" charset="0"/>
                <a:ea typeface="黑体" pitchFamily="49" charset="-122"/>
              </a:rPr>
              <a:t>应设置为</a:t>
            </a:r>
            <a:r>
              <a:rPr lang="en-US" altLang="zh-CN" sz="2000">
                <a:latin typeface="Arial" charset="0"/>
                <a:ea typeface="黑体" pitchFamily="49" charset="-122"/>
              </a:rPr>
              <a:t>8</a:t>
            </a:r>
            <a:r>
              <a:rPr lang="zh-CN" altLang="en-US" sz="2000">
                <a:latin typeface="Arial" charset="0"/>
                <a:ea typeface="黑体" pitchFamily="49" charset="-122"/>
              </a:rPr>
              <a:t>的一半，即</a:t>
            </a:r>
            <a:r>
              <a:rPr lang="en-US" altLang="zh-CN" sz="2000">
                <a:latin typeface="Arial" charset="0"/>
                <a:ea typeface="黑体" pitchFamily="49" charset="-122"/>
              </a:rPr>
              <a:t>4.</a:t>
            </a:r>
            <a:endParaRPr lang="zh-CN" altLang="en-US" sz="2000">
              <a:latin typeface="Arial" charset="0"/>
              <a:ea typeface="黑体" pitchFamily="49" charset="-122"/>
            </a:endParaRPr>
          </a:p>
          <a:p>
            <a:pPr>
              <a:lnSpc>
                <a:spcPct val="90000"/>
              </a:lnSpc>
            </a:pPr>
            <a:endParaRPr lang="zh-CN" altLang="en-US" sz="2000">
              <a:latin typeface="Arial" charset="0"/>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p:txBody>
          <a:bodyPr/>
          <a:lstStyle/>
          <a:p>
            <a:pPr algn="ctr"/>
            <a:r>
              <a:rPr lang="en-US" altLang="zh-CN">
                <a:latin typeface="Arial" charset="0"/>
                <a:ea typeface="黑体" pitchFamily="49" charset="-122"/>
              </a:rPr>
              <a:t>6-25</a:t>
            </a:r>
          </a:p>
        </p:txBody>
      </p:sp>
      <p:sp>
        <p:nvSpPr>
          <p:cNvPr id="324611" name="Rectangle 3"/>
          <p:cNvSpPr>
            <a:spLocks noGrp="1" noChangeArrowheads="1"/>
          </p:cNvSpPr>
          <p:nvPr>
            <p:ph type="body" idx="4294967295"/>
          </p:nvPr>
        </p:nvSpPr>
        <p:spPr>
          <a:xfrm>
            <a:off x="273050" y="1196975"/>
            <a:ext cx="9359900" cy="1295400"/>
          </a:xfrm>
        </p:spPr>
        <p:txBody>
          <a:bodyPr/>
          <a:lstStyle/>
          <a:p>
            <a:pPr marL="990600" lvl="1" indent="-533400">
              <a:lnSpc>
                <a:spcPct val="90000"/>
              </a:lnSpc>
              <a:buFont typeface="Wingdings" pitchFamily="2" charset="2"/>
              <a:buNone/>
            </a:pPr>
            <a:r>
              <a:rPr lang="en-US" altLang="zh-CN" sz="1400">
                <a:latin typeface="Arial" charset="0"/>
                <a:ea typeface="黑体" pitchFamily="49" charset="-122"/>
              </a:rPr>
              <a:t>25.  MIME</a:t>
            </a:r>
            <a:r>
              <a:rPr lang="zh-CN" altLang="en-US" sz="1400">
                <a:latin typeface="Arial" charset="0"/>
                <a:ea typeface="黑体" pitchFamily="49" charset="-122"/>
              </a:rPr>
              <a:t>与</a:t>
            </a:r>
            <a:r>
              <a:rPr lang="en-US" altLang="zh-CN" sz="1400">
                <a:latin typeface="Arial" charset="0"/>
                <a:ea typeface="黑体" pitchFamily="49" charset="-122"/>
              </a:rPr>
              <a:t>SMTP</a:t>
            </a:r>
            <a:r>
              <a:rPr lang="zh-CN" altLang="en-US" sz="1400">
                <a:latin typeface="Arial" charset="0"/>
                <a:ea typeface="黑体" pitchFamily="49" charset="-122"/>
              </a:rPr>
              <a:t>的关系是什么的？什么是</a:t>
            </a:r>
            <a:r>
              <a:rPr lang="en-US" altLang="zh-CN" sz="1400">
                <a:latin typeface="Arial" charset="0"/>
                <a:ea typeface="黑体" pitchFamily="49" charset="-122"/>
              </a:rPr>
              <a:t>quoted-printable</a:t>
            </a:r>
            <a:r>
              <a:rPr lang="zh-CN" altLang="en-US" sz="1400">
                <a:latin typeface="Arial" charset="0"/>
                <a:ea typeface="黑体" pitchFamily="49" charset="-122"/>
              </a:rPr>
              <a:t>编码和</a:t>
            </a:r>
            <a:r>
              <a:rPr lang="en-US" altLang="zh-CN" sz="1400">
                <a:latin typeface="Arial" charset="0"/>
                <a:ea typeface="黑体" pitchFamily="49" charset="-122"/>
              </a:rPr>
              <a:t>base64</a:t>
            </a:r>
            <a:r>
              <a:rPr lang="zh-CN" altLang="en-US" sz="1400">
                <a:latin typeface="Arial" charset="0"/>
                <a:ea typeface="黑体" pitchFamily="49" charset="-122"/>
              </a:rPr>
              <a:t>编码？</a:t>
            </a:r>
          </a:p>
          <a:p>
            <a:pPr marL="609600" indent="-609600">
              <a:lnSpc>
                <a:spcPct val="90000"/>
              </a:lnSpc>
              <a:buFont typeface="Wingdings" pitchFamily="2" charset="2"/>
              <a:buNone/>
            </a:pPr>
            <a:r>
              <a:rPr lang="zh-CN" altLang="en-US" sz="1600">
                <a:latin typeface="Arial" charset="0"/>
                <a:ea typeface="黑体" pitchFamily="49" charset="-122"/>
              </a:rPr>
              <a:t>答：</a:t>
            </a:r>
          </a:p>
          <a:p>
            <a:pPr marL="609600" indent="-609600">
              <a:lnSpc>
                <a:spcPct val="90000"/>
              </a:lnSpc>
              <a:buFont typeface="Wingdings" pitchFamily="2" charset="2"/>
              <a:buNone/>
            </a:pPr>
            <a:r>
              <a:rPr lang="en-US" altLang="zh-CN" sz="1600">
                <a:latin typeface="Arial" charset="0"/>
                <a:ea typeface="黑体" pitchFamily="49" charset="-122"/>
              </a:rPr>
              <a:t>MIME</a:t>
            </a:r>
            <a:r>
              <a:rPr lang="zh-CN" altLang="en-US" sz="1600">
                <a:latin typeface="Arial" charset="0"/>
                <a:ea typeface="黑体" pitchFamily="49" charset="-122"/>
              </a:rPr>
              <a:t>全称是通用因特网邮件扩充</a:t>
            </a:r>
            <a:r>
              <a:rPr lang="en-US" altLang="zh-CN" sz="1600">
                <a:latin typeface="Arial" charset="0"/>
                <a:ea typeface="黑体" pitchFamily="49" charset="-122"/>
              </a:rPr>
              <a:t>MIME</a:t>
            </a:r>
            <a:r>
              <a:rPr lang="zh-CN" altLang="en-US" sz="1600">
                <a:latin typeface="Arial" charset="0"/>
                <a:ea typeface="黑体" pitchFamily="49" charset="-122"/>
              </a:rPr>
              <a:t>。它并没有改动或取代</a:t>
            </a:r>
            <a:r>
              <a:rPr lang="en-US" altLang="zh-CN" sz="1600">
                <a:latin typeface="Arial" charset="0"/>
                <a:ea typeface="黑体" pitchFamily="49" charset="-122"/>
              </a:rPr>
              <a:t>SMTP</a:t>
            </a:r>
            <a:r>
              <a:rPr lang="zh-CN" altLang="en-US" sz="1600">
                <a:latin typeface="Arial" charset="0"/>
                <a:ea typeface="黑体" pitchFamily="49" charset="-122"/>
              </a:rPr>
              <a:t>。</a:t>
            </a:r>
            <a:r>
              <a:rPr lang="en-US" altLang="zh-CN" sz="1600">
                <a:latin typeface="Arial" charset="0"/>
                <a:ea typeface="黑体" pitchFamily="49" charset="-122"/>
              </a:rPr>
              <a:t>MIME</a:t>
            </a:r>
            <a:r>
              <a:rPr lang="zh-CN" altLang="en-US" sz="1600">
                <a:latin typeface="Arial" charset="0"/>
                <a:ea typeface="黑体" pitchFamily="49" charset="-122"/>
              </a:rPr>
              <a:t>的意图是继续使用目前的</a:t>
            </a:r>
            <a:r>
              <a:rPr lang="en-US" altLang="zh-CN" sz="1600">
                <a:latin typeface="Arial" charset="0"/>
                <a:ea typeface="黑体" pitchFamily="49" charset="-122"/>
              </a:rPr>
              <a:t>RFC 822</a:t>
            </a:r>
            <a:r>
              <a:rPr lang="zh-CN" altLang="en-US" sz="1600">
                <a:latin typeface="Arial" charset="0"/>
                <a:ea typeface="黑体" pitchFamily="49" charset="-122"/>
              </a:rPr>
              <a:t>格式，但增加了邮件主体的结构，并定义了传送非</a:t>
            </a:r>
            <a:r>
              <a:rPr lang="en-US" altLang="zh-CN" sz="1600">
                <a:latin typeface="Arial" charset="0"/>
                <a:ea typeface="黑体" pitchFamily="49" charset="-122"/>
              </a:rPr>
              <a:t>ASCII</a:t>
            </a:r>
            <a:r>
              <a:rPr lang="zh-CN" altLang="en-US" sz="1600">
                <a:latin typeface="Arial" charset="0"/>
                <a:ea typeface="黑体" pitchFamily="49" charset="-122"/>
              </a:rPr>
              <a:t>码的编码规则。也就是说，</a:t>
            </a:r>
            <a:r>
              <a:rPr lang="en-US" altLang="zh-CN" sz="1600">
                <a:latin typeface="Arial" charset="0"/>
                <a:ea typeface="黑体" pitchFamily="49" charset="-122"/>
              </a:rPr>
              <a:t>MIME</a:t>
            </a:r>
            <a:r>
              <a:rPr lang="zh-CN" altLang="en-US" sz="1600">
                <a:latin typeface="Arial" charset="0"/>
                <a:ea typeface="黑体" pitchFamily="49" charset="-122"/>
              </a:rPr>
              <a:t>邮件可以在现有的电子邮件程序和协议下传送。下图表明了</a:t>
            </a:r>
            <a:r>
              <a:rPr lang="en-US" altLang="zh-CN" sz="1600">
                <a:latin typeface="Arial" charset="0"/>
                <a:ea typeface="黑体" pitchFamily="49" charset="-122"/>
              </a:rPr>
              <a:t>MIME</a:t>
            </a:r>
            <a:r>
              <a:rPr lang="zh-CN" altLang="en-US" sz="1600">
                <a:latin typeface="Arial" charset="0"/>
                <a:ea typeface="黑体" pitchFamily="49" charset="-122"/>
              </a:rPr>
              <a:t>和</a:t>
            </a:r>
            <a:r>
              <a:rPr lang="en-US" altLang="zh-CN" sz="1600">
                <a:latin typeface="Arial" charset="0"/>
                <a:ea typeface="黑体" pitchFamily="49" charset="-122"/>
              </a:rPr>
              <a:t>SMTP</a:t>
            </a:r>
            <a:r>
              <a:rPr lang="zh-CN" altLang="en-US" sz="1600">
                <a:latin typeface="Arial" charset="0"/>
                <a:ea typeface="黑体" pitchFamily="49" charset="-122"/>
              </a:rPr>
              <a:t>的关系：</a:t>
            </a:r>
          </a:p>
        </p:txBody>
      </p:sp>
      <p:pic>
        <p:nvPicPr>
          <p:cNvPr id="324614" name="Picture 6" descr="wps67EF"/>
          <p:cNvPicPr>
            <a:picLocks noChangeAspect="1" noChangeArrowheads="1"/>
          </p:cNvPicPr>
          <p:nvPr/>
        </p:nvPicPr>
        <p:blipFill>
          <a:blip r:embed="rId2"/>
          <a:srcRect/>
          <a:stretch>
            <a:fillRect/>
          </a:stretch>
        </p:blipFill>
        <p:spPr bwMode="auto">
          <a:xfrm>
            <a:off x="3008313" y="2565400"/>
            <a:ext cx="3671887" cy="2085975"/>
          </a:xfrm>
          <a:prstGeom prst="rect">
            <a:avLst/>
          </a:prstGeom>
          <a:noFill/>
        </p:spPr>
      </p:pic>
      <p:sp>
        <p:nvSpPr>
          <p:cNvPr id="324615" name="Rectangle 7"/>
          <p:cNvSpPr>
            <a:spLocks noChangeArrowheads="1"/>
          </p:cNvSpPr>
          <p:nvPr/>
        </p:nvSpPr>
        <p:spPr bwMode="auto">
          <a:xfrm>
            <a:off x="631825" y="4581525"/>
            <a:ext cx="8921750" cy="1944688"/>
          </a:xfrm>
          <a:prstGeom prst="rect">
            <a:avLst/>
          </a:prstGeom>
          <a:noFill/>
          <a:ln w="9525">
            <a:noFill/>
            <a:miter lim="800000"/>
            <a:headEnd/>
            <a:tailEnd/>
          </a:ln>
        </p:spPr>
        <p:txBody>
          <a:bodyPr/>
          <a:lstStyle/>
          <a:p>
            <a:pPr marL="609600" indent="-609600">
              <a:lnSpc>
                <a:spcPct val="90000"/>
              </a:lnSpc>
              <a:spcBef>
                <a:spcPts val="600"/>
              </a:spcBef>
              <a:buClr>
                <a:srgbClr val="333399"/>
              </a:buClr>
              <a:buSzPct val="75000"/>
              <a:buFont typeface="Wingdings" pitchFamily="2" charset="2"/>
              <a:buNone/>
            </a:pPr>
            <a:r>
              <a:rPr lang="en-US" altLang="zh-CN" sz="1600" b="1">
                <a:ea typeface="黑体" pitchFamily="49" charset="-122"/>
              </a:rPr>
              <a:t>quoted-printable</a:t>
            </a:r>
            <a:r>
              <a:rPr lang="zh-CN" altLang="en-US" sz="1600" b="1">
                <a:ea typeface="黑体" pitchFamily="49" charset="-122"/>
              </a:rPr>
              <a:t>编码：对于所有可打印的</a:t>
            </a:r>
            <a:r>
              <a:rPr lang="en-US" altLang="zh-CN" sz="1600" b="1">
                <a:ea typeface="黑体" pitchFamily="49" charset="-122"/>
              </a:rPr>
              <a:t>ASCII</a:t>
            </a:r>
            <a:r>
              <a:rPr lang="zh-CN" altLang="en-US" sz="1600" b="1">
                <a:ea typeface="黑体" pitchFamily="49" charset="-122"/>
              </a:rPr>
              <a:t>码，除特殊字符等号外，都不改变。等号和不可打印的</a:t>
            </a:r>
            <a:r>
              <a:rPr lang="en-US" altLang="zh-CN" sz="1600" b="1">
                <a:ea typeface="黑体" pitchFamily="49" charset="-122"/>
              </a:rPr>
              <a:t>ASCII</a:t>
            </a:r>
            <a:r>
              <a:rPr lang="zh-CN" altLang="en-US" sz="1600" b="1">
                <a:ea typeface="黑体" pitchFamily="49" charset="-122"/>
              </a:rPr>
              <a:t>码以及非</a:t>
            </a:r>
            <a:r>
              <a:rPr lang="en-US" altLang="zh-CN" sz="1600" b="1">
                <a:ea typeface="黑体" pitchFamily="49" charset="-122"/>
              </a:rPr>
              <a:t>ASCII</a:t>
            </a:r>
            <a:r>
              <a:rPr lang="zh-CN" altLang="en-US" sz="1600" b="1">
                <a:ea typeface="黑体" pitchFamily="49" charset="-122"/>
              </a:rPr>
              <a:t>码的数据的编码方法是：先将每个字节的二进制代码用两个十六进制数字表示，然后在前面再加上一个等号。</a:t>
            </a:r>
          </a:p>
          <a:p>
            <a:pPr marL="609600" indent="-609600">
              <a:lnSpc>
                <a:spcPct val="90000"/>
              </a:lnSpc>
              <a:spcBef>
                <a:spcPts val="600"/>
              </a:spcBef>
              <a:buClr>
                <a:srgbClr val="333399"/>
              </a:buClr>
              <a:buSzPct val="75000"/>
              <a:buFont typeface="Wingdings" pitchFamily="2" charset="2"/>
              <a:buNone/>
            </a:pPr>
            <a:r>
              <a:rPr lang="en-US" altLang="zh-CN" sz="1600" b="1">
                <a:ea typeface="黑体" pitchFamily="49" charset="-122"/>
              </a:rPr>
              <a:t>base64</a:t>
            </a:r>
            <a:r>
              <a:rPr lang="zh-CN" altLang="en-US" sz="1600" b="1">
                <a:ea typeface="黑体" pitchFamily="49" charset="-122"/>
              </a:rPr>
              <a:t>编码是先把二进制代码划分为一个</a:t>
            </a:r>
            <a:r>
              <a:rPr lang="en-US" altLang="zh-CN" sz="1600" b="1">
                <a:ea typeface="黑体" pitchFamily="49" charset="-122"/>
              </a:rPr>
              <a:t>24</a:t>
            </a:r>
            <a:r>
              <a:rPr lang="zh-CN" altLang="en-US" sz="1600" b="1">
                <a:ea typeface="黑体" pitchFamily="49" charset="-122"/>
              </a:rPr>
              <a:t>位长的单元，然后把每个</a:t>
            </a:r>
            <a:r>
              <a:rPr lang="en-US" altLang="zh-CN" sz="1600" b="1">
                <a:ea typeface="黑体" pitchFamily="49" charset="-122"/>
              </a:rPr>
              <a:t>24</a:t>
            </a:r>
            <a:r>
              <a:rPr lang="zh-CN" altLang="en-US" sz="1600" b="1">
                <a:ea typeface="黑体" pitchFamily="49" charset="-122"/>
              </a:rPr>
              <a:t>位单元划分为</a:t>
            </a:r>
            <a:r>
              <a:rPr lang="en-US" altLang="zh-CN" sz="1600" b="1">
                <a:ea typeface="黑体" pitchFamily="49" charset="-122"/>
              </a:rPr>
              <a:t>4</a:t>
            </a:r>
            <a:r>
              <a:rPr lang="zh-CN" altLang="en-US" sz="1600" b="1">
                <a:ea typeface="黑体" pitchFamily="49" charset="-122"/>
              </a:rPr>
              <a:t>个</a:t>
            </a:r>
            <a:r>
              <a:rPr lang="en-US" altLang="zh-CN" sz="1600" b="1">
                <a:ea typeface="黑体" pitchFamily="49" charset="-122"/>
              </a:rPr>
              <a:t>6</a:t>
            </a:r>
            <a:r>
              <a:rPr lang="zh-CN" altLang="en-US" sz="1600" b="1">
                <a:ea typeface="黑体" pitchFamily="49" charset="-122"/>
              </a:rPr>
              <a:t>位组。每一个</a:t>
            </a:r>
            <a:r>
              <a:rPr lang="en-US" altLang="zh-CN" sz="1600" b="1">
                <a:ea typeface="黑体" pitchFamily="49" charset="-122"/>
              </a:rPr>
              <a:t>6</a:t>
            </a:r>
            <a:r>
              <a:rPr lang="zh-CN" altLang="en-US" sz="1600" b="1">
                <a:ea typeface="黑体" pitchFamily="49" charset="-122"/>
              </a:rPr>
              <a:t>位组按以下方法替换成</a:t>
            </a:r>
            <a:r>
              <a:rPr lang="en-US" altLang="zh-CN" sz="1600" b="1">
                <a:ea typeface="黑体" pitchFamily="49" charset="-122"/>
              </a:rPr>
              <a:t>ASCII</a:t>
            </a:r>
            <a:r>
              <a:rPr lang="zh-CN" altLang="en-US" sz="1600" b="1">
                <a:ea typeface="黑体" pitchFamily="49" charset="-122"/>
              </a:rPr>
              <a:t>码。</a:t>
            </a:r>
            <a:r>
              <a:rPr lang="en-US" altLang="zh-CN" sz="1600" b="1">
                <a:ea typeface="黑体" pitchFamily="49" charset="-122"/>
              </a:rPr>
              <a:t>6</a:t>
            </a:r>
            <a:r>
              <a:rPr lang="zh-CN" altLang="en-US" sz="1600" b="1">
                <a:ea typeface="黑体" pitchFamily="49" charset="-122"/>
              </a:rPr>
              <a:t>位的二进制代码共有</a:t>
            </a:r>
            <a:r>
              <a:rPr lang="en-US" altLang="zh-CN" sz="1600" b="1">
                <a:ea typeface="黑体" pitchFamily="49" charset="-122"/>
              </a:rPr>
              <a:t>64</a:t>
            </a:r>
            <a:r>
              <a:rPr lang="zh-CN" altLang="en-US" sz="1600" b="1">
                <a:ea typeface="黑体" pitchFamily="49" charset="-122"/>
              </a:rPr>
              <a:t>种不同的值，从</a:t>
            </a:r>
            <a:r>
              <a:rPr lang="en-US" altLang="zh-CN" sz="1600" b="1">
                <a:ea typeface="黑体" pitchFamily="49" charset="-122"/>
              </a:rPr>
              <a:t>1</a:t>
            </a:r>
            <a:r>
              <a:rPr lang="zh-CN" altLang="en-US" sz="1600" b="1">
                <a:ea typeface="黑体" pitchFamily="49" charset="-122"/>
              </a:rPr>
              <a:t>到</a:t>
            </a:r>
            <a:r>
              <a:rPr lang="en-US" altLang="zh-CN" sz="1600" b="1">
                <a:ea typeface="黑体" pitchFamily="49" charset="-122"/>
              </a:rPr>
              <a:t>63</a:t>
            </a:r>
            <a:r>
              <a:rPr lang="zh-CN" altLang="en-US" sz="1600" b="1">
                <a:ea typeface="黑体" pitchFamily="49" charset="-122"/>
              </a:rPr>
              <a:t>。用</a:t>
            </a:r>
            <a:r>
              <a:rPr lang="en-US" altLang="zh-CN" sz="1600" b="1">
                <a:ea typeface="黑体" pitchFamily="49" charset="-122"/>
              </a:rPr>
              <a:t>A</a:t>
            </a:r>
            <a:r>
              <a:rPr lang="zh-CN" altLang="en-US" sz="1600" b="1">
                <a:ea typeface="黑体" pitchFamily="49" charset="-122"/>
              </a:rPr>
              <a:t>表示</a:t>
            </a:r>
            <a:r>
              <a:rPr lang="en-US" altLang="zh-CN" sz="1600" b="1">
                <a:ea typeface="黑体" pitchFamily="49" charset="-122"/>
              </a:rPr>
              <a:t>0</a:t>
            </a:r>
            <a:r>
              <a:rPr lang="zh-CN" altLang="en-US" sz="1600" b="1">
                <a:ea typeface="黑体" pitchFamily="49" charset="-122"/>
              </a:rPr>
              <a:t>，用</a:t>
            </a:r>
            <a:r>
              <a:rPr lang="en-US" altLang="zh-CN" sz="1600" b="1">
                <a:ea typeface="黑体" pitchFamily="49" charset="-122"/>
              </a:rPr>
              <a:t>B</a:t>
            </a:r>
            <a:r>
              <a:rPr lang="zh-CN" altLang="en-US" sz="1600" b="1">
                <a:ea typeface="黑体" pitchFamily="49" charset="-122"/>
              </a:rPr>
              <a:t>表示</a:t>
            </a:r>
            <a:r>
              <a:rPr lang="en-US" altLang="zh-CN" sz="1600" b="1">
                <a:ea typeface="黑体" pitchFamily="49" charset="-122"/>
              </a:rPr>
              <a:t>1</a:t>
            </a:r>
            <a:r>
              <a:rPr lang="zh-CN" altLang="en-US" sz="1600" b="1">
                <a:ea typeface="黑体" pitchFamily="49" charset="-122"/>
              </a:rPr>
              <a:t>，等等。</a:t>
            </a:r>
            <a:r>
              <a:rPr lang="en-US" altLang="zh-CN" sz="1600" b="1">
                <a:ea typeface="黑体" pitchFamily="49" charset="-122"/>
              </a:rPr>
              <a:t>26</a:t>
            </a:r>
            <a:r>
              <a:rPr lang="zh-CN" altLang="en-US" sz="1600" b="1">
                <a:ea typeface="黑体" pitchFamily="49" charset="-122"/>
              </a:rPr>
              <a:t>个大写字母排列完毕后，接下去再排</a:t>
            </a:r>
            <a:r>
              <a:rPr lang="en-US" altLang="zh-CN" sz="1600" b="1">
                <a:ea typeface="黑体" pitchFamily="49" charset="-122"/>
              </a:rPr>
              <a:t>26</a:t>
            </a:r>
            <a:r>
              <a:rPr lang="zh-CN" altLang="en-US" sz="1600" b="1">
                <a:ea typeface="黑体" pitchFamily="49" charset="-122"/>
              </a:rPr>
              <a:t>个小写字母，再后面是</a:t>
            </a:r>
            <a:r>
              <a:rPr lang="en-US" altLang="zh-CN" sz="1600" b="1">
                <a:ea typeface="黑体" pitchFamily="49" charset="-122"/>
              </a:rPr>
              <a:t>10</a:t>
            </a:r>
            <a:r>
              <a:rPr lang="zh-CN" altLang="en-US" sz="1600" b="1">
                <a:ea typeface="黑体" pitchFamily="49" charset="-122"/>
              </a:rPr>
              <a:t>个数字，最后用</a:t>
            </a:r>
            <a:r>
              <a:rPr lang="en-US" altLang="zh-CN" sz="1600" b="1">
                <a:ea typeface="黑体" pitchFamily="49" charset="-122"/>
              </a:rPr>
              <a:t>+</a:t>
            </a:r>
            <a:r>
              <a:rPr lang="zh-CN" altLang="en-US" sz="1600" b="1">
                <a:ea typeface="黑体" pitchFamily="49" charset="-122"/>
              </a:rPr>
              <a:t>表示</a:t>
            </a:r>
            <a:r>
              <a:rPr lang="en-US" altLang="zh-CN" sz="1600" b="1">
                <a:ea typeface="黑体" pitchFamily="49" charset="-122"/>
              </a:rPr>
              <a:t>62</a:t>
            </a:r>
            <a:r>
              <a:rPr lang="zh-CN" altLang="en-US" sz="1600" b="1">
                <a:ea typeface="黑体" pitchFamily="49" charset="-122"/>
              </a:rPr>
              <a:t>，而用</a:t>
            </a:r>
            <a:r>
              <a:rPr lang="en-US" altLang="zh-CN" sz="1600" b="1">
                <a:ea typeface="黑体" pitchFamily="49" charset="-122"/>
              </a:rPr>
              <a:t>/</a:t>
            </a:r>
            <a:r>
              <a:rPr lang="zh-CN" altLang="en-US" sz="1600" b="1">
                <a:ea typeface="黑体" pitchFamily="49" charset="-122"/>
              </a:rPr>
              <a:t>表示</a:t>
            </a:r>
            <a:r>
              <a:rPr lang="en-US" altLang="zh-CN" sz="1600" b="1">
                <a:ea typeface="黑体" pitchFamily="49" charset="-122"/>
              </a:rPr>
              <a:t>63</a:t>
            </a:r>
            <a:r>
              <a:rPr lang="zh-CN" altLang="en-US" sz="1600" b="1">
                <a:ea typeface="黑体" pitchFamily="49" charset="-122"/>
              </a:rPr>
              <a:t>。再用两个连在一起的等号</a:t>
            </a:r>
            <a:r>
              <a:rPr lang="en-US" altLang="zh-CN" sz="1600" b="1">
                <a:ea typeface="黑体" pitchFamily="49" charset="-122"/>
              </a:rPr>
              <a:t>==</a:t>
            </a:r>
            <a:r>
              <a:rPr lang="zh-CN" altLang="en-US" sz="1600" b="1">
                <a:ea typeface="黑体" pitchFamily="49" charset="-122"/>
              </a:rPr>
              <a:t>和一个等号</a:t>
            </a:r>
            <a:r>
              <a:rPr lang="en-US" altLang="zh-CN" sz="1600" b="1">
                <a:ea typeface="黑体" pitchFamily="49" charset="-122"/>
              </a:rPr>
              <a:t>=</a:t>
            </a:r>
            <a:r>
              <a:rPr lang="zh-CN" altLang="en-US" sz="1600" b="1">
                <a:ea typeface="黑体" pitchFamily="49" charset="-122"/>
              </a:rPr>
              <a:t>分别表示最后一组的代码只有</a:t>
            </a:r>
            <a:r>
              <a:rPr lang="en-US" altLang="zh-CN" sz="1600" b="1">
                <a:ea typeface="黑体" pitchFamily="49" charset="-122"/>
              </a:rPr>
              <a:t>8</a:t>
            </a:r>
            <a:r>
              <a:rPr lang="zh-CN" altLang="en-US" sz="1600" b="1">
                <a:ea typeface="黑体" pitchFamily="49" charset="-122"/>
              </a:rPr>
              <a:t>位或</a:t>
            </a:r>
            <a:r>
              <a:rPr lang="en-US" altLang="zh-CN" sz="1600" b="1">
                <a:ea typeface="黑体" pitchFamily="49" charset="-122"/>
              </a:rPr>
              <a:t>16</a:t>
            </a:r>
            <a:r>
              <a:rPr lang="zh-CN" altLang="en-US" sz="1600" b="1">
                <a:ea typeface="黑体" pitchFamily="49" charset="-122"/>
              </a:rPr>
              <a:t>位。回车和换行都忽略，它们可在任何地方插入。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noChangeArrowheads="1"/>
          </p:cNvSpPr>
          <p:nvPr>
            <p:ph type="title"/>
          </p:nvPr>
        </p:nvSpPr>
        <p:spPr>
          <a:xfrm>
            <a:off x="488950" y="188913"/>
            <a:ext cx="9066213" cy="792162"/>
          </a:xfrm>
        </p:spPr>
        <p:txBody>
          <a:bodyPr/>
          <a:lstStyle/>
          <a:p>
            <a:pPr algn="ctr"/>
            <a:r>
              <a:rPr lang="en-US" altLang="zh-CN">
                <a:latin typeface="Arial" charset="0"/>
                <a:ea typeface="黑体" pitchFamily="49" charset="-122"/>
              </a:rPr>
              <a:t>1-10</a:t>
            </a:r>
            <a:r>
              <a:rPr lang="zh-CN" altLang="en-US">
                <a:latin typeface="Arial" charset="0"/>
                <a:ea typeface="黑体" pitchFamily="49" charset="-122"/>
              </a:rPr>
              <a:t>，</a:t>
            </a:r>
            <a:r>
              <a:rPr lang="en-US" altLang="zh-CN">
                <a:latin typeface="Arial" charset="0"/>
                <a:ea typeface="黑体" pitchFamily="49" charset="-122"/>
              </a:rPr>
              <a:t>1-11</a:t>
            </a:r>
            <a:endParaRPr lang="zh-CN" altLang="zh-CN">
              <a:latin typeface="Arial" charset="0"/>
              <a:ea typeface="黑体" pitchFamily="49" charset="-122"/>
            </a:endParaRPr>
          </a:p>
        </p:txBody>
      </p:sp>
      <p:sp>
        <p:nvSpPr>
          <p:cNvPr id="284674" name="Rectangle 3"/>
          <p:cNvSpPr>
            <a:spLocks noGrp="1" noChangeArrowheads="1"/>
          </p:cNvSpPr>
          <p:nvPr>
            <p:ph idx="1"/>
          </p:nvPr>
        </p:nvSpPr>
        <p:spPr>
          <a:xfrm>
            <a:off x="488950" y="4365625"/>
            <a:ext cx="9066213" cy="2303463"/>
          </a:xfrm>
        </p:spPr>
        <p:txBody>
          <a:bodyPr/>
          <a:lstStyle/>
          <a:p>
            <a:r>
              <a:rPr lang="en-US" altLang="zh-CN" sz="2000" b="0" dirty="0">
                <a:latin typeface="Arial" charset="0"/>
                <a:ea typeface="黑体" pitchFamily="49" charset="-122"/>
              </a:rPr>
              <a:t>1-10</a:t>
            </a:r>
            <a:r>
              <a:rPr lang="zh-CN" altLang="en-US" sz="2000" b="0" dirty="0">
                <a:latin typeface="Arial" charset="0"/>
                <a:ea typeface="黑体" pitchFamily="49" charset="-122"/>
              </a:rPr>
              <a:t>答： 电路交换时延：</a:t>
            </a:r>
            <a:r>
              <a:rPr lang="en-US" altLang="zh-CN" sz="2000" b="0" dirty="0" err="1">
                <a:latin typeface="Arial" charset="0"/>
                <a:ea typeface="黑体" pitchFamily="49" charset="-122"/>
              </a:rPr>
              <a:t>kd+x</a:t>
            </a:r>
            <a:r>
              <a:rPr lang="en-US" altLang="zh-CN" sz="2000" b="0" dirty="0">
                <a:latin typeface="Arial" charset="0"/>
                <a:ea typeface="黑体" pitchFamily="49" charset="-122"/>
              </a:rPr>
              <a:t>/</a:t>
            </a:r>
            <a:r>
              <a:rPr lang="en-US" altLang="zh-CN" sz="2000" b="0" dirty="0" err="1">
                <a:latin typeface="Arial" charset="0"/>
                <a:ea typeface="黑体" pitchFamily="49" charset="-122"/>
              </a:rPr>
              <a:t>b+s</a:t>
            </a:r>
            <a:r>
              <a:rPr lang="en-US" altLang="zh-CN" sz="2000" b="0" dirty="0">
                <a:latin typeface="Arial" charset="0"/>
                <a:ea typeface="黑体" pitchFamily="49" charset="-122"/>
              </a:rPr>
              <a:t>,  </a:t>
            </a:r>
            <a:r>
              <a:rPr lang="zh-CN" altLang="en-US" sz="2000" b="0" dirty="0">
                <a:latin typeface="Arial" charset="0"/>
                <a:ea typeface="黑体" pitchFamily="49" charset="-122"/>
              </a:rPr>
              <a:t>分组交换时延：</a:t>
            </a:r>
            <a:r>
              <a:rPr lang="en-US" altLang="zh-CN" sz="2000" b="0" dirty="0" err="1">
                <a:latin typeface="Arial" charset="0"/>
                <a:ea typeface="黑体" pitchFamily="49" charset="-122"/>
              </a:rPr>
              <a:t>kd</a:t>
            </a:r>
            <a:r>
              <a:rPr lang="en-US" altLang="zh-CN" sz="2000" b="0" dirty="0">
                <a:latin typeface="Arial" charset="0"/>
                <a:ea typeface="黑体" pitchFamily="49" charset="-122"/>
              </a:rPr>
              <a:t>+(x/p)*(p/b)+ (k-1)*(p/b)</a:t>
            </a:r>
            <a:r>
              <a:rPr lang="zh-CN" altLang="en-US" sz="2000" b="0" dirty="0">
                <a:latin typeface="Arial" charset="0"/>
                <a:ea typeface="黑体" pitchFamily="49" charset="-122"/>
              </a:rPr>
              <a:t>；当</a:t>
            </a:r>
            <a:r>
              <a:rPr lang="en-US" altLang="zh-CN" sz="2000" b="0" dirty="0">
                <a:latin typeface="Arial" charset="0"/>
                <a:ea typeface="黑体" pitchFamily="49" charset="-122"/>
              </a:rPr>
              <a:t>s&gt;(k-1)*(p/b)</a:t>
            </a:r>
            <a:r>
              <a:rPr lang="zh-CN" altLang="en-US" sz="2000" b="0" dirty="0">
                <a:latin typeface="Arial" charset="0"/>
                <a:ea typeface="黑体" pitchFamily="49" charset="-122"/>
              </a:rPr>
              <a:t>时，电路交换的时延比分组交换的时延大，当</a:t>
            </a:r>
            <a:r>
              <a:rPr lang="en-US" altLang="zh-CN" sz="2000" b="0" dirty="0">
                <a:latin typeface="Arial" charset="0"/>
                <a:ea typeface="黑体" pitchFamily="49" charset="-122"/>
              </a:rPr>
              <a:t>x&gt;&gt;p,</a:t>
            </a:r>
            <a:r>
              <a:rPr lang="zh-CN" altLang="en-US" sz="2000" b="0" dirty="0">
                <a:latin typeface="Arial" charset="0"/>
                <a:ea typeface="黑体" pitchFamily="49" charset="-122"/>
              </a:rPr>
              <a:t>相反。</a:t>
            </a:r>
          </a:p>
          <a:p>
            <a:r>
              <a:rPr lang="en-US" altLang="zh-CN" sz="2000" b="0" dirty="0">
                <a:latin typeface="Arial" charset="0"/>
                <a:ea typeface="黑体" pitchFamily="49" charset="-122"/>
              </a:rPr>
              <a:t>1-11</a:t>
            </a:r>
            <a:r>
              <a:rPr lang="zh-CN" altLang="en-US" sz="2000" b="0" dirty="0">
                <a:latin typeface="Arial" charset="0"/>
                <a:ea typeface="黑体" pitchFamily="49" charset="-122"/>
              </a:rPr>
              <a:t>答：分组交换总时延为：</a:t>
            </a:r>
            <a:r>
              <a:rPr lang="en-US" altLang="zh-CN" sz="2000" b="0" dirty="0">
                <a:latin typeface="Arial" charset="0"/>
                <a:ea typeface="黑体" pitchFamily="49" charset="-122"/>
              </a:rPr>
              <a:t>D= </a:t>
            </a:r>
            <a:r>
              <a:rPr lang="en-US" altLang="zh-CN" sz="2000" b="0" dirty="0" err="1">
                <a:latin typeface="Arial" charset="0"/>
                <a:ea typeface="黑体" pitchFamily="49" charset="-122"/>
              </a:rPr>
              <a:t>kd</a:t>
            </a:r>
            <a:r>
              <a:rPr lang="en-US" altLang="zh-CN" sz="2000" b="0" dirty="0">
                <a:latin typeface="Arial" charset="0"/>
                <a:ea typeface="黑体" pitchFamily="49" charset="-122"/>
              </a:rPr>
              <a:t>+(x/p)*((</a:t>
            </a:r>
            <a:r>
              <a:rPr lang="en-US" altLang="zh-CN" sz="2000" b="0" dirty="0" err="1">
                <a:latin typeface="Arial" charset="0"/>
                <a:ea typeface="黑体" pitchFamily="49" charset="-122"/>
              </a:rPr>
              <a:t>p+h</a:t>
            </a:r>
            <a:r>
              <a:rPr lang="en-US" altLang="zh-CN" sz="2000" b="0" dirty="0">
                <a:latin typeface="Arial" charset="0"/>
                <a:ea typeface="黑体" pitchFamily="49" charset="-122"/>
              </a:rPr>
              <a:t>)/b)+ (k-1)*(</a:t>
            </a:r>
            <a:r>
              <a:rPr lang="en-US" altLang="zh-CN" sz="2000" b="0" dirty="0" err="1">
                <a:latin typeface="Arial" charset="0"/>
                <a:ea typeface="黑体" pitchFamily="49" charset="-122"/>
              </a:rPr>
              <a:t>p+h</a:t>
            </a:r>
            <a:r>
              <a:rPr lang="en-US" altLang="zh-CN" sz="2000" b="0" dirty="0">
                <a:latin typeface="Arial" charset="0"/>
                <a:ea typeface="黑体" pitchFamily="49" charset="-122"/>
              </a:rPr>
              <a:t>)/b</a:t>
            </a:r>
          </a:p>
          <a:p>
            <a:r>
              <a:rPr lang="en-US" altLang="zh-CN" sz="2000" b="0" dirty="0">
                <a:latin typeface="Arial" charset="0"/>
                <a:ea typeface="黑体" pitchFamily="49" charset="-122"/>
              </a:rPr>
              <a:t>         D</a:t>
            </a:r>
            <a:r>
              <a:rPr lang="zh-CN" altLang="en-US" sz="2000" b="0" dirty="0">
                <a:latin typeface="Arial" charset="0"/>
                <a:ea typeface="黑体" pitchFamily="49" charset="-122"/>
              </a:rPr>
              <a:t>对</a:t>
            </a:r>
            <a:r>
              <a:rPr lang="en-US" altLang="zh-CN" sz="2000" b="0" dirty="0">
                <a:latin typeface="Arial" charset="0"/>
                <a:ea typeface="黑体" pitchFamily="49" charset="-122"/>
              </a:rPr>
              <a:t>p</a:t>
            </a:r>
            <a:r>
              <a:rPr lang="zh-CN" altLang="en-US" sz="2000" b="0" dirty="0">
                <a:latin typeface="Arial" charset="0"/>
                <a:ea typeface="黑体" pitchFamily="49" charset="-122"/>
              </a:rPr>
              <a:t>求导后，令其值等于</a:t>
            </a:r>
            <a:r>
              <a:rPr lang="en-US" altLang="zh-CN" sz="2000" b="0" dirty="0">
                <a:latin typeface="Arial" charset="0"/>
                <a:ea typeface="黑体" pitchFamily="49" charset="-122"/>
              </a:rPr>
              <a:t>0</a:t>
            </a:r>
            <a:r>
              <a:rPr lang="zh-CN" altLang="en-US" sz="2000" b="0" dirty="0">
                <a:latin typeface="Arial" charset="0"/>
                <a:ea typeface="黑体" pitchFamily="49" charset="-122"/>
              </a:rPr>
              <a:t>，求得</a:t>
            </a:r>
            <a:r>
              <a:rPr lang="en-US" altLang="zh-CN" sz="2000" b="0" dirty="0">
                <a:latin typeface="Arial" charset="0"/>
                <a:ea typeface="黑体" pitchFamily="49" charset="-122"/>
              </a:rPr>
              <a:t>p=[(</a:t>
            </a:r>
            <a:r>
              <a:rPr lang="en-US" altLang="zh-CN" sz="2000" b="0" dirty="0" err="1">
                <a:latin typeface="Arial" charset="0"/>
                <a:ea typeface="黑体" pitchFamily="49" charset="-122"/>
              </a:rPr>
              <a:t>xh</a:t>
            </a:r>
            <a:r>
              <a:rPr lang="en-US" altLang="zh-CN" sz="2000" b="0" dirty="0">
                <a:latin typeface="Arial" charset="0"/>
                <a:ea typeface="黑体" pitchFamily="49" charset="-122"/>
              </a:rPr>
              <a:t>)/ (k-1)]^0.5</a:t>
            </a:r>
          </a:p>
        </p:txBody>
      </p:sp>
      <p:grpSp>
        <p:nvGrpSpPr>
          <p:cNvPr id="284832" name="Group 160"/>
          <p:cNvGrpSpPr>
            <a:grpSpLocks/>
          </p:cNvGrpSpPr>
          <p:nvPr/>
        </p:nvGrpSpPr>
        <p:grpSpPr bwMode="auto">
          <a:xfrm>
            <a:off x="488950" y="1125538"/>
            <a:ext cx="9417050" cy="2992437"/>
            <a:chOff x="308" y="709"/>
            <a:chExt cx="5932" cy="1885"/>
          </a:xfrm>
        </p:grpSpPr>
        <p:sp>
          <p:nvSpPr>
            <p:cNvPr id="284676" name="AutoShape 4"/>
            <p:cNvSpPr>
              <a:spLocks noChangeArrowheads="1"/>
            </p:cNvSpPr>
            <p:nvPr/>
          </p:nvSpPr>
          <p:spPr bwMode="auto">
            <a:xfrm rot="5400000">
              <a:off x="4557" y="734"/>
              <a:ext cx="160" cy="380"/>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77" name="Text Box 5"/>
            <p:cNvSpPr txBox="1">
              <a:spLocks noChangeArrowheads="1"/>
            </p:cNvSpPr>
            <p:nvPr/>
          </p:nvSpPr>
          <p:spPr bwMode="auto">
            <a:xfrm rot="626605">
              <a:off x="4444" y="82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678" name="Line 6"/>
            <p:cNvSpPr>
              <a:spLocks noChangeShapeType="1"/>
            </p:cNvSpPr>
            <p:nvPr/>
          </p:nvSpPr>
          <p:spPr bwMode="auto">
            <a:xfrm>
              <a:off x="4444" y="843"/>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79" name="Line 7"/>
            <p:cNvSpPr>
              <a:spLocks noChangeShapeType="1"/>
            </p:cNvSpPr>
            <p:nvPr/>
          </p:nvSpPr>
          <p:spPr bwMode="auto">
            <a:xfrm>
              <a:off x="4441" y="91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0" name="AutoShape 8"/>
            <p:cNvSpPr>
              <a:spLocks noChangeArrowheads="1"/>
            </p:cNvSpPr>
            <p:nvPr/>
          </p:nvSpPr>
          <p:spPr bwMode="auto">
            <a:xfrm rot="746037">
              <a:off x="4642" y="873"/>
              <a:ext cx="140" cy="87"/>
            </a:xfrm>
            <a:prstGeom prst="rightArrow">
              <a:avLst>
                <a:gd name="adj1" fmla="val 50000"/>
                <a:gd name="adj2" fmla="val 4023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81" name="AutoShape 9"/>
            <p:cNvSpPr>
              <a:spLocks noChangeArrowheads="1"/>
            </p:cNvSpPr>
            <p:nvPr/>
          </p:nvSpPr>
          <p:spPr bwMode="auto">
            <a:xfrm rot="5400000">
              <a:off x="4553" y="818"/>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82" name="Text Box 10"/>
            <p:cNvSpPr txBox="1">
              <a:spLocks noChangeArrowheads="1"/>
            </p:cNvSpPr>
            <p:nvPr/>
          </p:nvSpPr>
          <p:spPr bwMode="auto">
            <a:xfrm rot="626605">
              <a:off x="4432" y="908"/>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683" name="Line 11"/>
            <p:cNvSpPr>
              <a:spLocks noChangeShapeType="1"/>
            </p:cNvSpPr>
            <p:nvPr/>
          </p:nvSpPr>
          <p:spPr bwMode="auto">
            <a:xfrm>
              <a:off x="4439" y="927"/>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4" name="Line 12"/>
            <p:cNvSpPr>
              <a:spLocks noChangeShapeType="1"/>
            </p:cNvSpPr>
            <p:nvPr/>
          </p:nvSpPr>
          <p:spPr bwMode="auto">
            <a:xfrm>
              <a:off x="4435" y="999"/>
              <a:ext cx="385"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5" name="AutoShape 13"/>
            <p:cNvSpPr>
              <a:spLocks noChangeArrowheads="1"/>
            </p:cNvSpPr>
            <p:nvPr/>
          </p:nvSpPr>
          <p:spPr bwMode="auto">
            <a:xfrm rot="746037">
              <a:off x="4637" y="957"/>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86" name="AutoShape 14"/>
            <p:cNvSpPr>
              <a:spLocks noChangeArrowheads="1"/>
            </p:cNvSpPr>
            <p:nvPr/>
          </p:nvSpPr>
          <p:spPr bwMode="auto">
            <a:xfrm rot="5400000">
              <a:off x="4556" y="902"/>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87" name="Text Box 15"/>
            <p:cNvSpPr txBox="1">
              <a:spLocks noChangeArrowheads="1"/>
            </p:cNvSpPr>
            <p:nvPr/>
          </p:nvSpPr>
          <p:spPr bwMode="auto">
            <a:xfrm rot="626605">
              <a:off x="4438" y="99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688" name="Line 16"/>
            <p:cNvSpPr>
              <a:spLocks noChangeShapeType="1"/>
            </p:cNvSpPr>
            <p:nvPr/>
          </p:nvSpPr>
          <p:spPr bwMode="auto">
            <a:xfrm>
              <a:off x="4444" y="1010"/>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9" name="Line 17"/>
            <p:cNvSpPr>
              <a:spLocks noChangeShapeType="1"/>
            </p:cNvSpPr>
            <p:nvPr/>
          </p:nvSpPr>
          <p:spPr bwMode="auto">
            <a:xfrm>
              <a:off x="4440" y="1081"/>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0" name="AutoShape 18"/>
            <p:cNvSpPr>
              <a:spLocks noChangeArrowheads="1"/>
            </p:cNvSpPr>
            <p:nvPr/>
          </p:nvSpPr>
          <p:spPr bwMode="auto">
            <a:xfrm rot="746037">
              <a:off x="4640" y="1040"/>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91" name="AutoShape 19"/>
            <p:cNvSpPr>
              <a:spLocks noChangeArrowheads="1"/>
            </p:cNvSpPr>
            <p:nvPr/>
          </p:nvSpPr>
          <p:spPr bwMode="auto">
            <a:xfrm rot="5400000">
              <a:off x="4561" y="984"/>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92" name="Text Box 20"/>
            <p:cNvSpPr txBox="1">
              <a:spLocks noChangeArrowheads="1"/>
            </p:cNvSpPr>
            <p:nvPr/>
          </p:nvSpPr>
          <p:spPr bwMode="auto">
            <a:xfrm rot="626605">
              <a:off x="4442" y="107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693" name="Line 21"/>
            <p:cNvSpPr>
              <a:spLocks noChangeShapeType="1"/>
            </p:cNvSpPr>
            <p:nvPr/>
          </p:nvSpPr>
          <p:spPr bwMode="auto">
            <a:xfrm>
              <a:off x="4447" y="1093"/>
              <a:ext cx="384"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4" name="Line 22"/>
            <p:cNvSpPr>
              <a:spLocks noChangeShapeType="1"/>
            </p:cNvSpPr>
            <p:nvPr/>
          </p:nvSpPr>
          <p:spPr bwMode="auto">
            <a:xfrm>
              <a:off x="4444" y="116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5" name="AutoShape 23"/>
            <p:cNvSpPr>
              <a:spLocks noChangeArrowheads="1"/>
            </p:cNvSpPr>
            <p:nvPr/>
          </p:nvSpPr>
          <p:spPr bwMode="auto">
            <a:xfrm rot="746037">
              <a:off x="4662" y="1117"/>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96" name="AutoShape 24"/>
            <p:cNvSpPr>
              <a:spLocks noChangeArrowheads="1"/>
            </p:cNvSpPr>
            <p:nvPr/>
          </p:nvSpPr>
          <p:spPr bwMode="auto">
            <a:xfrm rot="5400000">
              <a:off x="4940" y="849"/>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97" name="Text Box 25"/>
            <p:cNvSpPr txBox="1">
              <a:spLocks noChangeArrowheads="1"/>
            </p:cNvSpPr>
            <p:nvPr/>
          </p:nvSpPr>
          <p:spPr bwMode="auto">
            <a:xfrm rot="626605">
              <a:off x="4814" y="940"/>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698" name="Line 26"/>
            <p:cNvSpPr>
              <a:spLocks noChangeShapeType="1"/>
            </p:cNvSpPr>
            <p:nvPr/>
          </p:nvSpPr>
          <p:spPr bwMode="auto">
            <a:xfrm>
              <a:off x="4827" y="957"/>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9" name="Line 27"/>
            <p:cNvSpPr>
              <a:spLocks noChangeShapeType="1"/>
            </p:cNvSpPr>
            <p:nvPr/>
          </p:nvSpPr>
          <p:spPr bwMode="auto">
            <a:xfrm>
              <a:off x="4824" y="1028"/>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0" name="AutoShape 28"/>
            <p:cNvSpPr>
              <a:spLocks noChangeArrowheads="1"/>
            </p:cNvSpPr>
            <p:nvPr/>
          </p:nvSpPr>
          <p:spPr bwMode="auto">
            <a:xfrm rot="746037">
              <a:off x="5024" y="987"/>
              <a:ext cx="140" cy="87"/>
            </a:xfrm>
            <a:prstGeom prst="rightArrow">
              <a:avLst>
                <a:gd name="adj1" fmla="val 50000"/>
                <a:gd name="adj2" fmla="val 4023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01" name="AutoShape 29"/>
            <p:cNvSpPr>
              <a:spLocks noChangeArrowheads="1"/>
            </p:cNvSpPr>
            <p:nvPr/>
          </p:nvSpPr>
          <p:spPr bwMode="auto">
            <a:xfrm rot="5400000">
              <a:off x="4935" y="933"/>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02" name="Text Box 30"/>
            <p:cNvSpPr txBox="1">
              <a:spLocks noChangeArrowheads="1"/>
            </p:cNvSpPr>
            <p:nvPr/>
          </p:nvSpPr>
          <p:spPr bwMode="auto">
            <a:xfrm rot="626605">
              <a:off x="4810" y="101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703" name="Line 31"/>
            <p:cNvSpPr>
              <a:spLocks noChangeShapeType="1"/>
            </p:cNvSpPr>
            <p:nvPr/>
          </p:nvSpPr>
          <p:spPr bwMode="auto">
            <a:xfrm>
              <a:off x="4823" y="1041"/>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4" name="Line 32"/>
            <p:cNvSpPr>
              <a:spLocks noChangeShapeType="1"/>
            </p:cNvSpPr>
            <p:nvPr/>
          </p:nvSpPr>
          <p:spPr bwMode="auto">
            <a:xfrm>
              <a:off x="4819" y="1113"/>
              <a:ext cx="383"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5" name="AutoShape 33"/>
            <p:cNvSpPr>
              <a:spLocks noChangeArrowheads="1"/>
            </p:cNvSpPr>
            <p:nvPr/>
          </p:nvSpPr>
          <p:spPr bwMode="auto">
            <a:xfrm rot="746037">
              <a:off x="5019" y="1071"/>
              <a:ext cx="141" cy="88"/>
            </a:xfrm>
            <a:prstGeom prst="rightArrow">
              <a:avLst>
                <a:gd name="adj1" fmla="val 50000"/>
                <a:gd name="adj2" fmla="val 4005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06" name="AutoShape 34"/>
            <p:cNvSpPr>
              <a:spLocks noChangeArrowheads="1"/>
            </p:cNvSpPr>
            <p:nvPr/>
          </p:nvSpPr>
          <p:spPr bwMode="auto">
            <a:xfrm rot="5400000">
              <a:off x="4939" y="1016"/>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07" name="Text Box 35"/>
            <p:cNvSpPr txBox="1">
              <a:spLocks noChangeArrowheads="1"/>
            </p:cNvSpPr>
            <p:nvPr/>
          </p:nvSpPr>
          <p:spPr bwMode="auto">
            <a:xfrm rot="626605">
              <a:off x="4820" y="1105"/>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708" name="Line 36"/>
            <p:cNvSpPr>
              <a:spLocks noChangeShapeType="1"/>
            </p:cNvSpPr>
            <p:nvPr/>
          </p:nvSpPr>
          <p:spPr bwMode="auto">
            <a:xfrm>
              <a:off x="4826" y="112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9" name="Line 37"/>
            <p:cNvSpPr>
              <a:spLocks noChangeShapeType="1"/>
            </p:cNvSpPr>
            <p:nvPr/>
          </p:nvSpPr>
          <p:spPr bwMode="auto">
            <a:xfrm>
              <a:off x="4823" y="1196"/>
              <a:ext cx="382"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0" name="AutoShape 38"/>
            <p:cNvSpPr>
              <a:spLocks noChangeArrowheads="1"/>
            </p:cNvSpPr>
            <p:nvPr/>
          </p:nvSpPr>
          <p:spPr bwMode="auto">
            <a:xfrm rot="746037">
              <a:off x="5023" y="1154"/>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11" name="AutoShape 39"/>
            <p:cNvSpPr>
              <a:spLocks noChangeArrowheads="1"/>
            </p:cNvSpPr>
            <p:nvPr/>
          </p:nvSpPr>
          <p:spPr bwMode="auto">
            <a:xfrm rot="5400000">
              <a:off x="4943" y="1098"/>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12" name="Text Box 40"/>
            <p:cNvSpPr txBox="1">
              <a:spLocks noChangeArrowheads="1"/>
            </p:cNvSpPr>
            <p:nvPr/>
          </p:nvSpPr>
          <p:spPr bwMode="auto">
            <a:xfrm rot="626605">
              <a:off x="4816" y="1185"/>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713" name="Line 41"/>
            <p:cNvSpPr>
              <a:spLocks noChangeShapeType="1"/>
            </p:cNvSpPr>
            <p:nvPr/>
          </p:nvSpPr>
          <p:spPr bwMode="auto">
            <a:xfrm>
              <a:off x="4829" y="1207"/>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4" name="Line 42"/>
            <p:cNvSpPr>
              <a:spLocks noChangeShapeType="1"/>
            </p:cNvSpPr>
            <p:nvPr/>
          </p:nvSpPr>
          <p:spPr bwMode="auto">
            <a:xfrm>
              <a:off x="4825" y="1278"/>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5" name="AutoShape 43"/>
            <p:cNvSpPr>
              <a:spLocks noChangeArrowheads="1"/>
            </p:cNvSpPr>
            <p:nvPr/>
          </p:nvSpPr>
          <p:spPr bwMode="auto">
            <a:xfrm rot="746037">
              <a:off x="5027" y="1237"/>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16" name="AutoShape 49"/>
            <p:cNvSpPr>
              <a:spLocks noChangeArrowheads="1"/>
            </p:cNvSpPr>
            <p:nvPr/>
          </p:nvSpPr>
          <p:spPr bwMode="auto">
            <a:xfrm rot="5400000">
              <a:off x="4174" y="788"/>
              <a:ext cx="159" cy="380"/>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17" name="Text Box 50"/>
            <p:cNvSpPr txBox="1">
              <a:spLocks noChangeArrowheads="1"/>
            </p:cNvSpPr>
            <p:nvPr/>
          </p:nvSpPr>
          <p:spPr bwMode="auto">
            <a:xfrm rot="626605">
              <a:off x="4048" y="876"/>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718" name="Line 51"/>
            <p:cNvSpPr>
              <a:spLocks noChangeShapeType="1"/>
            </p:cNvSpPr>
            <p:nvPr/>
          </p:nvSpPr>
          <p:spPr bwMode="auto">
            <a:xfrm>
              <a:off x="4062" y="896"/>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9" name="Line 52"/>
            <p:cNvSpPr>
              <a:spLocks noChangeShapeType="1"/>
            </p:cNvSpPr>
            <p:nvPr/>
          </p:nvSpPr>
          <p:spPr bwMode="auto">
            <a:xfrm>
              <a:off x="4058" y="967"/>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0" name="AutoShape 53"/>
            <p:cNvSpPr>
              <a:spLocks noChangeArrowheads="1"/>
            </p:cNvSpPr>
            <p:nvPr/>
          </p:nvSpPr>
          <p:spPr bwMode="auto">
            <a:xfrm rot="746037">
              <a:off x="4258" y="925"/>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21" name="AutoShape 54"/>
            <p:cNvSpPr>
              <a:spLocks noChangeArrowheads="1"/>
            </p:cNvSpPr>
            <p:nvPr/>
          </p:nvSpPr>
          <p:spPr bwMode="auto">
            <a:xfrm rot="5400000">
              <a:off x="4178" y="870"/>
              <a:ext cx="160"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22" name="Text Box 55"/>
            <p:cNvSpPr txBox="1">
              <a:spLocks noChangeArrowheads="1"/>
            </p:cNvSpPr>
            <p:nvPr/>
          </p:nvSpPr>
          <p:spPr bwMode="auto">
            <a:xfrm rot="626605">
              <a:off x="4058" y="95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723" name="Line 56"/>
            <p:cNvSpPr>
              <a:spLocks noChangeShapeType="1"/>
            </p:cNvSpPr>
            <p:nvPr/>
          </p:nvSpPr>
          <p:spPr bwMode="auto">
            <a:xfrm>
              <a:off x="4065" y="979"/>
              <a:ext cx="383"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4" name="Line 57"/>
            <p:cNvSpPr>
              <a:spLocks noChangeShapeType="1"/>
            </p:cNvSpPr>
            <p:nvPr/>
          </p:nvSpPr>
          <p:spPr bwMode="auto">
            <a:xfrm>
              <a:off x="4062" y="1050"/>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5" name="AutoShape 58"/>
            <p:cNvSpPr>
              <a:spLocks noChangeArrowheads="1"/>
            </p:cNvSpPr>
            <p:nvPr/>
          </p:nvSpPr>
          <p:spPr bwMode="auto">
            <a:xfrm rot="746037">
              <a:off x="4262" y="1008"/>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41" name="Line 74"/>
            <p:cNvSpPr>
              <a:spLocks noChangeShapeType="1"/>
            </p:cNvSpPr>
            <p:nvPr/>
          </p:nvSpPr>
          <p:spPr bwMode="auto">
            <a:xfrm>
              <a:off x="2550" y="716"/>
              <a:ext cx="1" cy="1133"/>
            </a:xfrm>
            <a:prstGeom prst="line">
              <a:avLst/>
            </a:prstGeom>
            <a:noFill/>
            <a:ln w="12700">
              <a:solidFill>
                <a:schemeClr val="tx1"/>
              </a:solidFill>
              <a:round/>
              <a:headEnd/>
              <a:tailEnd/>
            </a:ln>
          </p:spPr>
          <p:txBody>
            <a:bodyPr wrap="none" anchor="ctr"/>
            <a:lstStyle/>
            <a:p>
              <a:endParaRPr lang="zh-CN" altLang="en-US"/>
            </a:p>
          </p:txBody>
        </p:sp>
        <p:sp>
          <p:nvSpPr>
            <p:cNvPr id="284742" name="Line 75"/>
            <p:cNvSpPr>
              <a:spLocks noChangeShapeType="1"/>
            </p:cNvSpPr>
            <p:nvPr/>
          </p:nvSpPr>
          <p:spPr bwMode="auto">
            <a:xfrm>
              <a:off x="2934" y="716"/>
              <a:ext cx="0" cy="1133"/>
            </a:xfrm>
            <a:prstGeom prst="line">
              <a:avLst/>
            </a:prstGeom>
            <a:noFill/>
            <a:ln w="12700">
              <a:solidFill>
                <a:schemeClr val="tx1"/>
              </a:solidFill>
              <a:round/>
              <a:headEnd/>
              <a:tailEnd/>
            </a:ln>
          </p:spPr>
          <p:txBody>
            <a:bodyPr wrap="none" anchor="ctr"/>
            <a:lstStyle/>
            <a:p>
              <a:endParaRPr lang="zh-CN" altLang="en-US"/>
            </a:p>
          </p:txBody>
        </p:sp>
        <p:sp>
          <p:nvSpPr>
            <p:cNvPr id="284743" name="Text Box 76"/>
            <p:cNvSpPr txBox="1">
              <a:spLocks noChangeArrowheads="1"/>
            </p:cNvSpPr>
            <p:nvPr/>
          </p:nvSpPr>
          <p:spPr bwMode="auto">
            <a:xfrm>
              <a:off x="2072" y="1842"/>
              <a:ext cx="1372" cy="250"/>
            </a:xfrm>
            <a:prstGeom prst="rect">
              <a:avLst/>
            </a:prstGeom>
            <a:noFill/>
            <a:ln w="9525">
              <a:noFill/>
              <a:miter lim="800000"/>
              <a:headEnd/>
              <a:tailEnd/>
            </a:ln>
          </p:spPr>
          <p:txBody>
            <a:bodyPr wrap="none">
              <a:spAutoFit/>
            </a:bodyPr>
            <a:lstStyle/>
            <a:p>
              <a:pPr eaLnBrk="0" hangingPunct="0"/>
              <a:r>
                <a:rPr kumimoji="1" lang="en-US" altLang="zh-CN" sz="2000" b="1">
                  <a:solidFill>
                    <a:srgbClr val="333399"/>
                  </a:solidFill>
                  <a:ea typeface="黑体" pitchFamily="49" charset="-122"/>
                </a:rPr>
                <a:t>A      B      C     D </a:t>
              </a:r>
            </a:p>
          </p:txBody>
        </p:sp>
        <p:sp>
          <p:nvSpPr>
            <p:cNvPr id="284745" name="Text Box 78"/>
            <p:cNvSpPr txBox="1">
              <a:spLocks noChangeArrowheads="1"/>
            </p:cNvSpPr>
            <p:nvPr/>
          </p:nvSpPr>
          <p:spPr bwMode="auto">
            <a:xfrm>
              <a:off x="3965" y="1846"/>
              <a:ext cx="1372" cy="250"/>
            </a:xfrm>
            <a:prstGeom prst="rect">
              <a:avLst/>
            </a:prstGeom>
            <a:noFill/>
            <a:ln w="9525">
              <a:noFill/>
              <a:miter lim="800000"/>
              <a:headEnd/>
              <a:tailEnd/>
            </a:ln>
          </p:spPr>
          <p:txBody>
            <a:bodyPr wrap="none">
              <a:spAutoFit/>
            </a:bodyPr>
            <a:lstStyle/>
            <a:p>
              <a:pPr eaLnBrk="0" hangingPunct="0"/>
              <a:r>
                <a:rPr kumimoji="1" lang="en-US" altLang="zh-CN" sz="2000" b="1">
                  <a:solidFill>
                    <a:srgbClr val="333399"/>
                  </a:solidFill>
                  <a:ea typeface="黑体" pitchFamily="49" charset="-122"/>
                </a:rPr>
                <a:t>A      B      C      D</a:t>
              </a:r>
            </a:p>
          </p:txBody>
        </p:sp>
        <p:sp>
          <p:nvSpPr>
            <p:cNvPr id="154703" name="Line 79"/>
            <p:cNvSpPr>
              <a:spLocks noChangeShapeType="1"/>
            </p:cNvSpPr>
            <p:nvPr/>
          </p:nvSpPr>
          <p:spPr bwMode="auto">
            <a:xfrm>
              <a:off x="2167" y="756"/>
              <a:ext cx="383"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4" name="Line 80"/>
            <p:cNvSpPr>
              <a:spLocks noChangeShapeType="1"/>
            </p:cNvSpPr>
            <p:nvPr/>
          </p:nvSpPr>
          <p:spPr bwMode="auto">
            <a:xfrm>
              <a:off x="2550" y="836"/>
              <a:ext cx="384"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5" name="Line 81"/>
            <p:cNvSpPr>
              <a:spLocks noChangeShapeType="1"/>
            </p:cNvSpPr>
            <p:nvPr/>
          </p:nvSpPr>
          <p:spPr bwMode="auto">
            <a:xfrm>
              <a:off x="2934" y="915"/>
              <a:ext cx="383"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6" name="Line 82"/>
            <p:cNvSpPr>
              <a:spLocks noChangeShapeType="1"/>
            </p:cNvSpPr>
            <p:nvPr/>
          </p:nvSpPr>
          <p:spPr bwMode="auto">
            <a:xfrm flipH="1">
              <a:off x="2167" y="1034"/>
              <a:ext cx="1149" cy="8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51" name="Text Box 88"/>
            <p:cNvSpPr txBox="1">
              <a:spLocks noChangeArrowheads="1"/>
            </p:cNvSpPr>
            <p:nvPr/>
          </p:nvSpPr>
          <p:spPr bwMode="auto">
            <a:xfrm>
              <a:off x="308" y="935"/>
              <a:ext cx="884" cy="288"/>
            </a:xfrm>
            <a:prstGeom prst="rect">
              <a:avLst/>
            </a:prstGeom>
            <a:noFill/>
            <a:ln w="9525">
              <a:noFill/>
              <a:miter lim="800000"/>
              <a:headEnd/>
              <a:tailEnd/>
            </a:ln>
          </p:spPr>
          <p:txBody>
            <a:bodyPr wrap="none">
              <a:spAutoFit/>
            </a:bodyPr>
            <a:lstStyle/>
            <a:p>
              <a:pPr eaLnBrk="0" hangingPunct="0"/>
              <a:r>
                <a:rPr kumimoji="1" lang="zh-CN" altLang="en-US" sz="2400">
                  <a:solidFill>
                    <a:srgbClr val="C00000"/>
                  </a:solidFill>
                  <a:ea typeface="黑体" pitchFamily="49" charset="-122"/>
                </a:rPr>
                <a:t>电路交换</a:t>
              </a:r>
            </a:p>
          </p:txBody>
        </p:sp>
        <p:sp>
          <p:nvSpPr>
            <p:cNvPr id="154713" name="Text Box 89"/>
            <p:cNvSpPr txBox="1">
              <a:spLocks noChangeArrowheads="1"/>
            </p:cNvSpPr>
            <p:nvPr/>
          </p:nvSpPr>
          <p:spPr bwMode="auto">
            <a:xfrm>
              <a:off x="5356" y="845"/>
              <a:ext cx="884" cy="288"/>
            </a:xfrm>
            <a:prstGeom prst="rect">
              <a:avLst/>
            </a:prstGeom>
            <a:noFill/>
            <a:ln w="9525">
              <a:noFill/>
              <a:miter lim="800000"/>
              <a:headEnd/>
              <a:tailEnd/>
            </a:ln>
          </p:spPr>
          <p:txBody>
            <a:bodyPr wrap="none">
              <a:spAutoFit/>
            </a:bodyPr>
            <a:lstStyle/>
            <a:p>
              <a:pPr eaLnBrk="0" hangingPunct="0"/>
              <a:r>
                <a:rPr kumimoji="1" lang="zh-CN" altLang="en-US" sz="2400">
                  <a:solidFill>
                    <a:srgbClr val="C00000"/>
                  </a:solidFill>
                  <a:ea typeface="黑体" pitchFamily="49" charset="-122"/>
                </a:rPr>
                <a:t>分组交换</a:t>
              </a:r>
            </a:p>
          </p:txBody>
        </p:sp>
        <p:sp>
          <p:nvSpPr>
            <p:cNvPr id="284753" name="Line 90"/>
            <p:cNvSpPr>
              <a:spLocks noChangeShapeType="1"/>
            </p:cNvSpPr>
            <p:nvPr/>
          </p:nvSpPr>
          <p:spPr bwMode="auto">
            <a:xfrm>
              <a:off x="3631" y="856"/>
              <a:ext cx="1" cy="814"/>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54" name="Text Box 91"/>
            <p:cNvSpPr txBox="1">
              <a:spLocks noChangeArrowheads="1"/>
            </p:cNvSpPr>
            <p:nvPr/>
          </p:nvSpPr>
          <p:spPr bwMode="auto">
            <a:xfrm>
              <a:off x="3564" y="1675"/>
              <a:ext cx="156"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t</a:t>
              </a:r>
            </a:p>
          </p:txBody>
        </p:sp>
        <p:sp>
          <p:nvSpPr>
            <p:cNvPr id="284755" name="Line 92"/>
            <p:cNvSpPr>
              <a:spLocks noChangeShapeType="1"/>
            </p:cNvSpPr>
            <p:nvPr/>
          </p:nvSpPr>
          <p:spPr bwMode="auto">
            <a:xfrm>
              <a:off x="1959" y="756"/>
              <a:ext cx="193" cy="1"/>
            </a:xfrm>
            <a:prstGeom prst="line">
              <a:avLst/>
            </a:prstGeom>
            <a:noFill/>
            <a:ln w="9525">
              <a:solidFill>
                <a:srgbClr val="333399"/>
              </a:solidFill>
              <a:round/>
              <a:headEnd/>
              <a:tailEnd/>
            </a:ln>
          </p:spPr>
          <p:txBody>
            <a:bodyPr wrap="none" anchor="ctr"/>
            <a:lstStyle/>
            <a:p>
              <a:endParaRPr lang="zh-CN" altLang="en-US"/>
            </a:p>
          </p:txBody>
        </p:sp>
        <p:sp>
          <p:nvSpPr>
            <p:cNvPr id="284756" name="Line 94"/>
            <p:cNvSpPr>
              <a:spLocks noChangeShapeType="1"/>
            </p:cNvSpPr>
            <p:nvPr/>
          </p:nvSpPr>
          <p:spPr bwMode="auto">
            <a:xfrm>
              <a:off x="1950" y="1121"/>
              <a:ext cx="192" cy="0"/>
            </a:xfrm>
            <a:prstGeom prst="line">
              <a:avLst/>
            </a:prstGeom>
            <a:noFill/>
            <a:ln w="9525">
              <a:solidFill>
                <a:srgbClr val="333399"/>
              </a:solidFill>
              <a:round/>
              <a:headEnd/>
              <a:tailEnd/>
            </a:ln>
          </p:spPr>
          <p:txBody>
            <a:bodyPr wrap="none" anchor="ctr"/>
            <a:lstStyle/>
            <a:p>
              <a:endParaRPr lang="zh-CN" altLang="en-US"/>
            </a:p>
          </p:txBody>
        </p:sp>
        <p:sp>
          <p:nvSpPr>
            <p:cNvPr id="284757" name="Text Box 95"/>
            <p:cNvSpPr txBox="1">
              <a:spLocks noChangeArrowheads="1"/>
            </p:cNvSpPr>
            <p:nvPr/>
          </p:nvSpPr>
          <p:spPr bwMode="auto">
            <a:xfrm>
              <a:off x="1412" y="878"/>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连接建立</a:t>
              </a:r>
            </a:p>
          </p:txBody>
        </p:sp>
        <p:sp>
          <p:nvSpPr>
            <p:cNvPr id="284758" name="Line 97"/>
            <p:cNvSpPr>
              <a:spLocks noChangeShapeType="1"/>
            </p:cNvSpPr>
            <p:nvPr/>
          </p:nvSpPr>
          <p:spPr bwMode="auto">
            <a:xfrm>
              <a:off x="2054" y="756"/>
              <a:ext cx="1" cy="357"/>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59" name="Line 93"/>
            <p:cNvSpPr>
              <a:spLocks noChangeShapeType="1"/>
            </p:cNvSpPr>
            <p:nvPr/>
          </p:nvSpPr>
          <p:spPr bwMode="auto">
            <a:xfrm>
              <a:off x="1959" y="1419"/>
              <a:ext cx="193" cy="1"/>
            </a:xfrm>
            <a:prstGeom prst="line">
              <a:avLst/>
            </a:prstGeom>
            <a:noFill/>
            <a:ln w="9525">
              <a:solidFill>
                <a:srgbClr val="333399"/>
              </a:solidFill>
              <a:round/>
              <a:headEnd/>
              <a:tailEnd/>
            </a:ln>
          </p:spPr>
          <p:txBody>
            <a:bodyPr wrap="none" anchor="ctr"/>
            <a:lstStyle/>
            <a:p>
              <a:endParaRPr lang="zh-CN" altLang="en-US"/>
            </a:p>
          </p:txBody>
        </p:sp>
        <p:sp>
          <p:nvSpPr>
            <p:cNvPr id="284760" name="Text Box 96"/>
            <p:cNvSpPr txBox="1">
              <a:spLocks noChangeArrowheads="1"/>
            </p:cNvSpPr>
            <p:nvPr/>
          </p:nvSpPr>
          <p:spPr bwMode="auto">
            <a:xfrm>
              <a:off x="1412" y="1194"/>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数据传送</a:t>
              </a:r>
            </a:p>
          </p:txBody>
        </p:sp>
        <p:sp>
          <p:nvSpPr>
            <p:cNvPr id="284761" name="Line 98"/>
            <p:cNvSpPr>
              <a:spLocks noChangeShapeType="1"/>
            </p:cNvSpPr>
            <p:nvPr/>
          </p:nvSpPr>
          <p:spPr bwMode="auto">
            <a:xfrm>
              <a:off x="2056" y="1120"/>
              <a:ext cx="1" cy="300"/>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62" name="Freeform 99"/>
            <p:cNvSpPr>
              <a:spLocks/>
            </p:cNvSpPr>
            <p:nvPr/>
          </p:nvSpPr>
          <p:spPr bwMode="auto">
            <a:xfrm>
              <a:off x="2164" y="716"/>
              <a:ext cx="3" cy="1135"/>
            </a:xfrm>
            <a:custGeom>
              <a:avLst/>
              <a:gdLst>
                <a:gd name="T0" fmla="*/ 2147483647 w 3"/>
                <a:gd name="T1" fmla="*/ 0 h 2742"/>
                <a:gd name="T2" fmla="*/ 0 w 3"/>
                <a:gd name="T3" fmla="*/ 2147483647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headEnd/>
              <a:tailEnd/>
            </a:ln>
          </p:spPr>
          <p:txBody>
            <a:bodyPr wrap="none" anchor="ctr"/>
            <a:lstStyle/>
            <a:p>
              <a:endParaRPr lang="zh-CN" altLang="en-US"/>
            </a:p>
          </p:txBody>
        </p:sp>
        <p:sp>
          <p:nvSpPr>
            <p:cNvPr id="284764" name="Line 101"/>
            <p:cNvSpPr>
              <a:spLocks noChangeShapeType="1"/>
            </p:cNvSpPr>
            <p:nvPr/>
          </p:nvSpPr>
          <p:spPr bwMode="auto">
            <a:xfrm>
              <a:off x="5208" y="729"/>
              <a:ext cx="1"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65" name="Line 102"/>
            <p:cNvSpPr>
              <a:spLocks noChangeShapeType="1"/>
            </p:cNvSpPr>
            <p:nvPr/>
          </p:nvSpPr>
          <p:spPr bwMode="auto">
            <a:xfrm>
              <a:off x="4824" y="724"/>
              <a:ext cx="0"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66" name="Line 103"/>
            <p:cNvSpPr>
              <a:spLocks noChangeShapeType="1"/>
            </p:cNvSpPr>
            <p:nvPr/>
          </p:nvSpPr>
          <p:spPr bwMode="auto">
            <a:xfrm>
              <a:off x="4445" y="720"/>
              <a:ext cx="0" cy="1133"/>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70" name="Line 83"/>
            <p:cNvSpPr>
              <a:spLocks noChangeShapeType="1"/>
            </p:cNvSpPr>
            <p:nvPr/>
          </p:nvSpPr>
          <p:spPr bwMode="auto">
            <a:xfrm>
              <a:off x="2182" y="1130"/>
              <a:ext cx="1152" cy="80"/>
            </a:xfrm>
            <a:prstGeom prst="line">
              <a:avLst/>
            </a:prstGeom>
            <a:noFill/>
            <a:ln w="9525">
              <a:noFill/>
              <a:round/>
              <a:headEnd/>
              <a:tailEnd/>
            </a:ln>
          </p:spPr>
          <p:txBody>
            <a:bodyPr wrap="none" anchor="ctr"/>
            <a:lstStyle/>
            <a:p>
              <a:endParaRPr lang="zh-CN" altLang="en-US"/>
            </a:p>
          </p:txBody>
        </p:sp>
        <p:sp>
          <p:nvSpPr>
            <p:cNvPr id="284771" name="AutoShape 84"/>
            <p:cNvSpPr>
              <a:spLocks noChangeArrowheads="1"/>
            </p:cNvSpPr>
            <p:nvPr/>
          </p:nvSpPr>
          <p:spPr bwMode="auto">
            <a:xfrm rot="5400000">
              <a:off x="2558" y="726"/>
              <a:ext cx="374" cy="1155"/>
            </a:xfrm>
            <a:prstGeom prst="parallelogram">
              <a:avLst>
                <a:gd name="adj" fmla="val 21176"/>
              </a:avLst>
            </a:prstGeom>
            <a:solidFill>
              <a:srgbClr val="DDDDDD"/>
            </a:solidFill>
            <a:ln w="9525">
              <a:noFill/>
              <a:miter lim="800000"/>
              <a:headEnd/>
              <a:tailEnd/>
            </a:ln>
          </p:spPr>
          <p:txBody>
            <a:bodyPr wrap="none" anchor="ctr"/>
            <a:lstStyle/>
            <a:p>
              <a:pPr eaLnBrk="0" hangingPunct="0"/>
              <a:endParaRPr lang="zh-CN" altLang="en-US"/>
            </a:p>
          </p:txBody>
        </p:sp>
        <p:sp>
          <p:nvSpPr>
            <p:cNvPr id="284772" name="Text Box 85"/>
            <p:cNvSpPr txBox="1">
              <a:spLocks noChangeArrowheads="1"/>
            </p:cNvSpPr>
            <p:nvPr/>
          </p:nvSpPr>
          <p:spPr bwMode="auto">
            <a:xfrm>
              <a:off x="2470" y="1206"/>
              <a:ext cx="406" cy="231"/>
            </a:xfrm>
            <a:prstGeom prst="rect">
              <a:avLst/>
            </a:prstGeom>
            <a:noFill/>
            <a:ln w="9525">
              <a:noFill/>
              <a:miter lim="800000"/>
              <a:headEnd/>
              <a:tailEnd/>
            </a:ln>
          </p:spPr>
          <p:txBody>
            <a:bodyPr wrap="none">
              <a:spAutoFit/>
            </a:bodyPr>
            <a:lstStyle/>
            <a:p>
              <a:pPr eaLnBrk="0" hangingPunct="0"/>
              <a:r>
                <a:rPr kumimoji="1" lang="zh-CN" altLang="en-US" b="1">
                  <a:solidFill>
                    <a:srgbClr val="333399"/>
                  </a:solidFill>
                  <a:ea typeface="黑体" pitchFamily="49" charset="-122"/>
                </a:rPr>
                <a:t>报文</a:t>
              </a:r>
            </a:p>
          </p:txBody>
        </p:sp>
        <p:sp>
          <p:nvSpPr>
            <p:cNvPr id="284773" name="AutoShape 86"/>
            <p:cNvSpPr>
              <a:spLocks noChangeArrowheads="1"/>
            </p:cNvSpPr>
            <p:nvPr/>
          </p:nvSpPr>
          <p:spPr bwMode="auto">
            <a:xfrm rot="746037">
              <a:off x="2534" y="1355"/>
              <a:ext cx="432" cy="60"/>
            </a:xfrm>
            <a:prstGeom prst="rightArrow">
              <a:avLst>
                <a:gd name="adj1" fmla="val 50000"/>
                <a:gd name="adj2" fmla="val 18000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74" name="Line 108"/>
            <p:cNvSpPr>
              <a:spLocks noChangeShapeType="1"/>
            </p:cNvSpPr>
            <p:nvPr/>
          </p:nvSpPr>
          <p:spPr bwMode="auto">
            <a:xfrm>
              <a:off x="2163" y="1116"/>
              <a:ext cx="1158" cy="82"/>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5" name="Line 109"/>
            <p:cNvSpPr>
              <a:spLocks noChangeShapeType="1"/>
            </p:cNvSpPr>
            <p:nvPr/>
          </p:nvSpPr>
          <p:spPr bwMode="auto">
            <a:xfrm>
              <a:off x="2157" y="1412"/>
              <a:ext cx="1164" cy="8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6" name="AutoShape 44"/>
            <p:cNvSpPr>
              <a:spLocks noChangeArrowheads="1"/>
            </p:cNvSpPr>
            <p:nvPr/>
          </p:nvSpPr>
          <p:spPr bwMode="auto">
            <a:xfrm rot="5400000">
              <a:off x="4170" y="704"/>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77" name="Text Box 45"/>
            <p:cNvSpPr txBox="1">
              <a:spLocks noChangeArrowheads="1"/>
            </p:cNvSpPr>
            <p:nvPr/>
          </p:nvSpPr>
          <p:spPr bwMode="auto">
            <a:xfrm rot="626605">
              <a:off x="4055" y="797"/>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778" name="Line 47"/>
            <p:cNvSpPr>
              <a:spLocks noChangeShapeType="1"/>
            </p:cNvSpPr>
            <p:nvPr/>
          </p:nvSpPr>
          <p:spPr bwMode="auto">
            <a:xfrm>
              <a:off x="4052" y="885"/>
              <a:ext cx="385"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9" name="AutoShape 48"/>
            <p:cNvSpPr>
              <a:spLocks noChangeArrowheads="1"/>
            </p:cNvSpPr>
            <p:nvPr/>
          </p:nvSpPr>
          <p:spPr bwMode="auto">
            <a:xfrm rot="746037">
              <a:off x="4254" y="843"/>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80" name="Line 46"/>
            <p:cNvSpPr>
              <a:spLocks noChangeShapeType="1"/>
            </p:cNvSpPr>
            <p:nvPr/>
          </p:nvSpPr>
          <p:spPr bwMode="auto">
            <a:xfrm>
              <a:off x="4056" y="813"/>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1" name="AutoShape 110"/>
            <p:cNvSpPr>
              <a:spLocks noChangeArrowheads="1"/>
            </p:cNvSpPr>
            <p:nvPr/>
          </p:nvSpPr>
          <p:spPr bwMode="auto">
            <a:xfrm rot="5400000">
              <a:off x="4175" y="620"/>
              <a:ext cx="160"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82" name="Text Box 111"/>
            <p:cNvSpPr txBox="1">
              <a:spLocks noChangeArrowheads="1"/>
            </p:cNvSpPr>
            <p:nvPr/>
          </p:nvSpPr>
          <p:spPr bwMode="auto">
            <a:xfrm rot="626605">
              <a:off x="4055" y="70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783" name="Line 112"/>
            <p:cNvSpPr>
              <a:spLocks noChangeShapeType="1"/>
            </p:cNvSpPr>
            <p:nvPr/>
          </p:nvSpPr>
          <p:spPr bwMode="auto">
            <a:xfrm>
              <a:off x="4062" y="729"/>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4" name="Line 113"/>
            <p:cNvSpPr>
              <a:spLocks noChangeShapeType="1"/>
            </p:cNvSpPr>
            <p:nvPr/>
          </p:nvSpPr>
          <p:spPr bwMode="auto">
            <a:xfrm>
              <a:off x="4058" y="800"/>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5" name="AutoShape 114"/>
            <p:cNvSpPr>
              <a:spLocks noChangeArrowheads="1"/>
            </p:cNvSpPr>
            <p:nvPr/>
          </p:nvSpPr>
          <p:spPr bwMode="auto">
            <a:xfrm rot="746037">
              <a:off x="4259" y="758"/>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86" name="Line 115"/>
            <p:cNvSpPr>
              <a:spLocks noChangeShapeType="1"/>
            </p:cNvSpPr>
            <p:nvPr/>
          </p:nvSpPr>
          <p:spPr bwMode="auto">
            <a:xfrm>
              <a:off x="4055" y="717"/>
              <a:ext cx="1"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54740" name="Line 116"/>
            <p:cNvSpPr>
              <a:spLocks noChangeShapeType="1"/>
            </p:cNvSpPr>
            <p:nvPr/>
          </p:nvSpPr>
          <p:spPr bwMode="auto">
            <a:xfrm>
              <a:off x="2164" y="1445"/>
              <a:ext cx="384" cy="28"/>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41" name="Line 117"/>
            <p:cNvSpPr>
              <a:spLocks noChangeShapeType="1"/>
            </p:cNvSpPr>
            <p:nvPr/>
          </p:nvSpPr>
          <p:spPr bwMode="auto">
            <a:xfrm>
              <a:off x="2553" y="1498"/>
              <a:ext cx="378" cy="29"/>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42" name="Line 118"/>
            <p:cNvSpPr>
              <a:spLocks noChangeShapeType="1"/>
            </p:cNvSpPr>
            <p:nvPr/>
          </p:nvSpPr>
          <p:spPr bwMode="auto">
            <a:xfrm>
              <a:off x="2931" y="1555"/>
              <a:ext cx="383" cy="2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90" name="Line 119"/>
            <p:cNvSpPr>
              <a:spLocks noChangeShapeType="1"/>
            </p:cNvSpPr>
            <p:nvPr/>
          </p:nvSpPr>
          <p:spPr bwMode="auto">
            <a:xfrm>
              <a:off x="1942" y="1589"/>
              <a:ext cx="193" cy="0"/>
            </a:xfrm>
            <a:prstGeom prst="line">
              <a:avLst/>
            </a:prstGeom>
            <a:noFill/>
            <a:ln w="9525">
              <a:solidFill>
                <a:srgbClr val="333399"/>
              </a:solidFill>
              <a:round/>
              <a:headEnd/>
              <a:tailEnd/>
            </a:ln>
          </p:spPr>
          <p:txBody>
            <a:bodyPr wrap="none" anchor="ctr"/>
            <a:lstStyle/>
            <a:p>
              <a:endParaRPr lang="zh-CN" altLang="en-US"/>
            </a:p>
          </p:txBody>
        </p:sp>
        <p:sp>
          <p:nvSpPr>
            <p:cNvPr id="284791" name="Line 120"/>
            <p:cNvSpPr>
              <a:spLocks noChangeShapeType="1"/>
            </p:cNvSpPr>
            <p:nvPr/>
          </p:nvSpPr>
          <p:spPr bwMode="auto">
            <a:xfrm>
              <a:off x="2055" y="1414"/>
              <a:ext cx="1" cy="175"/>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92" name="Text Box 121"/>
            <p:cNvSpPr txBox="1">
              <a:spLocks noChangeArrowheads="1"/>
            </p:cNvSpPr>
            <p:nvPr/>
          </p:nvSpPr>
          <p:spPr bwMode="auto">
            <a:xfrm>
              <a:off x="1412" y="1444"/>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连接释放</a:t>
              </a:r>
            </a:p>
          </p:txBody>
        </p:sp>
        <p:sp>
          <p:nvSpPr>
            <p:cNvPr id="284793" name="Freeform 107"/>
            <p:cNvSpPr>
              <a:spLocks/>
            </p:cNvSpPr>
            <p:nvPr/>
          </p:nvSpPr>
          <p:spPr bwMode="auto">
            <a:xfrm>
              <a:off x="3318" y="723"/>
              <a:ext cx="3" cy="1132"/>
            </a:xfrm>
            <a:custGeom>
              <a:avLst/>
              <a:gdLst>
                <a:gd name="T0" fmla="*/ 214748364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endParaRPr lang="zh-CN" altLang="en-US"/>
            </a:p>
          </p:txBody>
        </p:sp>
        <p:sp>
          <p:nvSpPr>
            <p:cNvPr id="284795" name="Line 144"/>
            <p:cNvSpPr>
              <a:spLocks noChangeShapeType="1"/>
            </p:cNvSpPr>
            <p:nvPr/>
          </p:nvSpPr>
          <p:spPr bwMode="auto">
            <a:xfrm>
              <a:off x="4025" y="2235"/>
              <a:ext cx="1117" cy="0"/>
            </a:xfrm>
            <a:prstGeom prst="line">
              <a:avLst/>
            </a:prstGeom>
            <a:noFill/>
            <a:ln w="9525">
              <a:solidFill>
                <a:schemeClr val="tx1"/>
              </a:solidFill>
              <a:round/>
              <a:headEnd type="none" w="sm" len="lg"/>
              <a:tailEnd type="none" w="sm" len="lg"/>
            </a:ln>
          </p:spPr>
          <p:txBody>
            <a:bodyPr/>
            <a:lstStyle/>
            <a:p>
              <a:endParaRPr lang="zh-CN" altLang="en-US"/>
            </a:p>
          </p:txBody>
        </p:sp>
        <p:sp>
          <p:nvSpPr>
            <p:cNvPr id="284797" name="Line 146"/>
            <p:cNvSpPr>
              <a:spLocks noChangeShapeType="1"/>
            </p:cNvSpPr>
            <p:nvPr/>
          </p:nvSpPr>
          <p:spPr bwMode="auto">
            <a:xfrm>
              <a:off x="2143" y="2231"/>
              <a:ext cx="1117" cy="0"/>
            </a:xfrm>
            <a:prstGeom prst="line">
              <a:avLst/>
            </a:prstGeom>
            <a:noFill/>
            <a:ln w="9525">
              <a:solidFill>
                <a:schemeClr val="tx1"/>
              </a:solidFill>
              <a:round/>
              <a:headEnd type="none" w="sm" len="lg"/>
              <a:tailEnd type="none" w="sm" len="lg"/>
            </a:ln>
          </p:spPr>
          <p:txBody>
            <a:bodyPr/>
            <a:lstStyle/>
            <a:p>
              <a:endParaRPr lang="zh-CN" altLang="en-US"/>
            </a:p>
          </p:txBody>
        </p:sp>
        <p:sp>
          <p:nvSpPr>
            <p:cNvPr id="284798" name="AutoShape 148"/>
            <p:cNvSpPr>
              <a:spLocks noChangeArrowheads="1"/>
            </p:cNvSpPr>
            <p:nvPr/>
          </p:nvSpPr>
          <p:spPr bwMode="auto">
            <a:xfrm>
              <a:off x="2092" y="2186"/>
              <a:ext cx="153"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799" name="AutoShape 149"/>
            <p:cNvSpPr>
              <a:spLocks noChangeArrowheads="1"/>
            </p:cNvSpPr>
            <p:nvPr/>
          </p:nvSpPr>
          <p:spPr bwMode="auto">
            <a:xfrm>
              <a:off x="2464"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0" name="AutoShape 150"/>
            <p:cNvSpPr>
              <a:spLocks noChangeArrowheads="1"/>
            </p:cNvSpPr>
            <p:nvPr/>
          </p:nvSpPr>
          <p:spPr bwMode="auto">
            <a:xfrm>
              <a:off x="2837"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1" name="AutoShape 151"/>
            <p:cNvSpPr>
              <a:spLocks noChangeArrowheads="1"/>
            </p:cNvSpPr>
            <p:nvPr/>
          </p:nvSpPr>
          <p:spPr bwMode="auto">
            <a:xfrm>
              <a:off x="3209"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grpSp>
          <p:nvGrpSpPr>
            <p:cNvPr id="284807" name="Group 134"/>
            <p:cNvGrpSpPr>
              <a:grpSpLocks/>
            </p:cNvGrpSpPr>
            <p:nvPr/>
          </p:nvGrpSpPr>
          <p:grpSpPr bwMode="auto">
            <a:xfrm>
              <a:off x="3974" y="2190"/>
              <a:ext cx="1269" cy="67"/>
              <a:chOff x="5616" y="3812"/>
              <a:chExt cx="1600" cy="144"/>
            </a:xfrm>
          </p:grpSpPr>
          <p:sp>
            <p:nvSpPr>
              <p:cNvPr id="284808" name="AutoShape 158"/>
              <p:cNvSpPr>
                <a:spLocks noChangeArrowheads="1"/>
              </p:cNvSpPr>
              <p:nvPr/>
            </p:nvSpPr>
            <p:spPr bwMode="auto">
              <a:xfrm>
                <a:off x="5616"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9" name="AutoShape 159"/>
              <p:cNvSpPr>
                <a:spLocks noChangeArrowheads="1"/>
              </p:cNvSpPr>
              <p:nvPr/>
            </p:nvSpPr>
            <p:spPr bwMode="auto">
              <a:xfrm>
                <a:off x="6085"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0" name="AutoShape 160"/>
              <p:cNvSpPr>
                <a:spLocks noChangeArrowheads="1"/>
              </p:cNvSpPr>
              <p:nvPr/>
            </p:nvSpPr>
            <p:spPr bwMode="auto">
              <a:xfrm>
                <a:off x="6555"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1" name="AutoShape 161"/>
              <p:cNvSpPr>
                <a:spLocks noChangeArrowheads="1"/>
              </p:cNvSpPr>
              <p:nvPr/>
            </p:nvSpPr>
            <p:spPr bwMode="auto">
              <a:xfrm>
                <a:off x="7024"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grpSp>
        <p:sp>
          <p:nvSpPr>
            <p:cNvPr id="284815" name="AutoShape 165"/>
            <p:cNvSpPr>
              <a:spLocks noChangeArrowheads="1"/>
            </p:cNvSpPr>
            <p:nvPr/>
          </p:nvSpPr>
          <p:spPr bwMode="auto">
            <a:xfrm>
              <a:off x="2143" y="2095"/>
              <a:ext cx="1269" cy="91"/>
            </a:xfrm>
            <a:prstGeom prst="rightArrow">
              <a:avLst>
                <a:gd name="adj1" fmla="val 58333"/>
                <a:gd name="adj2" fmla="val 225251"/>
              </a:avLst>
            </a:prstGeom>
            <a:solidFill>
              <a:srgbClr val="969696"/>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6" name="AutoShape 166"/>
            <p:cNvSpPr>
              <a:spLocks noChangeArrowheads="1"/>
            </p:cNvSpPr>
            <p:nvPr/>
          </p:nvSpPr>
          <p:spPr bwMode="auto">
            <a:xfrm>
              <a:off x="3974"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7" name="AutoShape 167"/>
            <p:cNvSpPr>
              <a:spLocks noChangeArrowheads="1"/>
            </p:cNvSpPr>
            <p:nvPr/>
          </p:nvSpPr>
          <p:spPr bwMode="auto">
            <a:xfrm>
              <a:off x="4380"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8" name="AutoShape 168"/>
            <p:cNvSpPr>
              <a:spLocks noChangeArrowheads="1"/>
            </p:cNvSpPr>
            <p:nvPr/>
          </p:nvSpPr>
          <p:spPr bwMode="auto">
            <a:xfrm>
              <a:off x="4786"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9" name="Text Box 169"/>
            <p:cNvSpPr txBox="1">
              <a:spLocks noChangeArrowheads="1"/>
            </p:cNvSpPr>
            <p:nvPr/>
          </p:nvSpPr>
          <p:spPr bwMode="auto">
            <a:xfrm>
              <a:off x="671" y="2205"/>
              <a:ext cx="1043" cy="214"/>
            </a:xfrm>
            <a:prstGeom prst="rect">
              <a:avLst/>
            </a:prstGeom>
            <a:noFill/>
            <a:ln w="9525">
              <a:noFill/>
              <a:miter lim="800000"/>
              <a:headEnd/>
              <a:tailEnd/>
            </a:ln>
          </p:spPr>
          <p:txBody>
            <a:bodyPr>
              <a:spAutoFit/>
            </a:bodyPr>
            <a:lstStyle/>
            <a:p>
              <a:pPr algn="ctr" eaLnBrk="0" hangingPunct="0">
                <a:lnSpc>
                  <a:spcPct val="90000"/>
                </a:lnSpc>
              </a:pPr>
              <a:r>
                <a:rPr kumimoji="1" lang="zh-CN" altLang="en-US" b="1">
                  <a:solidFill>
                    <a:srgbClr val="FF0000"/>
                  </a:solidFill>
                  <a:latin typeface="Times New Roman" pitchFamily="18" charset="0"/>
                </a:rPr>
                <a:t>数据传送特点</a:t>
              </a:r>
            </a:p>
          </p:txBody>
        </p:sp>
        <p:sp>
          <p:nvSpPr>
            <p:cNvPr id="284820" name="Text Box 170"/>
            <p:cNvSpPr txBox="1">
              <a:spLocks noChangeArrowheads="1"/>
            </p:cNvSpPr>
            <p:nvPr/>
          </p:nvSpPr>
          <p:spPr bwMode="auto">
            <a:xfrm>
              <a:off x="2119" y="2012"/>
              <a:ext cx="1131"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比特流直达终点</a:t>
              </a:r>
            </a:p>
          </p:txBody>
        </p:sp>
        <p:sp>
          <p:nvSpPr>
            <p:cNvPr id="284824" name="Text Box 174"/>
            <p:cNvSpPr txBox="1">
              <a:spLocks noChangeArrowheads="1"/>
            </p:cNvSpPr>
            <p:nvPr/>
          </p:nvSpPr>
          <p:spPr bwMode="auto">
            <a:xfrm>
              <a:off x="3974"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5" name="Text Box 175"/>
            <p:cNvSpPr txBox="1">
              <a:spLocks noChangeArrowheads="1"/>
            </p:cNvSpPr>
            <p:nvPr/>
          </p:nvSpPr>
          <p:spPr bwMode="auto">
            <a:xfrm>
              <a:off x="4387"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6" name="Text Box 176"/>
            <p:cNvSpPr txBox="1">
              <a:spLocks noChangeArrowheads="1"/>
            </p:cNvSpPr>
            <p:nvPr/>
          </p:nvSpPr>
          <p:spPr bwMode="auto">
            <a:xfrm>
              <a:off x="4798"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9" name="Text Box 179"/>
            <p:cNvSpPr txBox="1">
              <a:spLocks noChangeArrowheads="1"/>
            </p:cNvSpPr>
            <p:nvPr/>
          </p:nvSpPr>
          <p:spPr bwMode="auto">
            <a:xfrm>
              <a:off x="4219" y="2254"/>
              <a:ext cx="374" cy="336"/>
            </a:xfrm>
            <a:prstGeom prst="rect">
              <a:avLst/>
            </a:prstGeom>
            <a:noFill/>
            <a:ln w="9525">
              <a:noFill/>
              <a:miter lim="800000"/>
              <a:headEnd/>
              <a:tailEnd/>
            </a:ln>
          </p:spPr>
          <p:txBody>
            <a:bodyPr wrap="none">
              <a:spAutoFit/>
            </a:bodyPr>
            <a:lstStyle/>
            <a:p>
              <a:pPr eaLnBrk="0" hangingPunct="0">
                <a:lnSpc>
                  <a:spcPct val="90000"/>
                </a:lnSpc>
              </a:pPr>
              <a:r>
                <a:rPr kumimoji="1" lang="zh-CN" altLang="en-US" sz="1600" b="1">
                  <a:latin typeface="Times New Roman" pitchFamily="18" charset="0"/>
                </a:rPr>
                <a:t>存储</a:t>
              </a:r>
            </a:p>
            <a:p>
              <a:pPr eaLnBrk="0" hangingPunct="0">
                <a:lnSpc>
                  <a:spcPct val="90000"/>
                </a:lnSpc>
              </a:pPr>
              <a:r>
                <a:rPr kumimoji="1" lang="zh-CN" altLang="en-US" sz="1600" b="1">
                  <a:latin typeface="Times New Roman" pitchFamily="18" charset="0"/>
                </a:rPr>
                <a:t>转发</a:t>
              </a:r>
            </a:p>
          </p:txBody>
        </p:sp>
        <p:sp>
          <p:nvSpPr>
            <p:cNvPr id="284830" name="Text Box 180"/>
            <p:cNvSpPr txBox="1">
              <a:spLocks noChangeArrowheads="1"/>
            </p:cNvSpPr>
            <p:nvPr/>
          </p:nvSpPr>
          <p:spPr bwMode="auto">
            <a:xfrm>
              <a:off x="4596" y="2258"/>
              <a:ext cx="374" cy="336"/>
            </a:xfrm>
            <a:prstGeom prst="rect">
              <a:avLst/>
            </a:prstGeom>
            <a:noFill/>
            <a:ln w="9525">
              <a:noFill/>
              <a:miter lim="800000"/>
              <a:headEnd/>
              <a:tailEnd/>
            </a:ln>
          </p:spPr>
          <p:txBody>
            <a:bodyPr wrap="none">
              <a:spAutoFit/>
            </a:bodyPr>
            <a:lstStyle/>
            <a:p>
              <a:pPr eaLnBrk="0" hangingPunct="0">
                <a:lnSpc>
                  <a:spcPct val="90000"/>
                </a:lnSpc>
              </a:pPr>
              <a:r>
                <a:rPr kumimoji="1" lang="zh-CN" altLang="en-US" sz="1600" b="1">
                  <a:latin typeface="Times New Roman" pitchFamily="18" charset="0"/>
                </a:rPr>
                <a:t>存储</a:t>
              </a:r>
            </a:p>
            <a:p>
              <a:pPr eaLnBrk="0" hangingPunct="0">
                <a:lnSpc>
                  <a:spcPct val="90000"/>
                </a:lnSpc>
              </a:pPr>
              <a:r>
                <a:rPr kumimoji="1" lang="zh-CN" altLang="en-US" sz="1600" b="1">
                  <a:latin typeface="Times New Roman" pitchFamily="18" charset="0"/>
                </a:rPr>
                <a:t>转发</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p:txBody>
          <a:bodyPr/>
          <a:lstStyle/>
          <a:p>
            <a:endParaRPr lang="zh-CN" altLang="en-US">
              <a:latin typeface="Arial" charset="0"/>
              <a:ea typeface="黑体" pitchFamily="49" charset="-122"/>
            </a:endParaRPr>
          </a:p>
        </p:txBody>
      </p:sp>
      <p:sp>
        <p:nvSpPr>
          <p:cNvPr id="325635" name="Rectangle 3"/>
          <p:cNvSpPr>
            <a:spLocks noGrp="1" noChangeArrowheads="1"/>
          </p:cNvSpPr>
          <p:nvPr>
            <p:ph type="body" idx="4294967295"/>
          </p:nvPr>
        </p:nvSpPr>
        <p:spPr/>
        <p:txBody>
          <a:bodyPr/>
          <a:lstStyle/>
          <a:p>
            <a:pPr>
              <a:lnSpc>
                <a:spcPct val="90000"/>
              </a:lnSpc>
              <a:buFont typeface="Wingdings" pitchFamily="2" charset="2"/>
              <a:buNone/>
            </a:pPr>
            <a:r>
              <a:rPr lang="en-US" altLang="zh-CN" sz="2400">
                <a:latin typeface="Arial" charset="0"/>
                <a:ea typeface="黑体" pitchFamily="49" charset="-122"/>
              </a:rPr>
              <a:t>26.  </a:t>
            </a:r>
            <a:r>
              <a:rPr lang="zh-CN" altLang="en-US" sz="2400">
                <a:latin typeface="Arial" charset="0"/>
                <a:ea typeface="黑体" pitchFamily="49" charset="-122"/>
              </a:rPr>
              <a:t>一个二进制文件共</a:t>
            </a:r>
            <a:r>
              <a:rPr lang="en-US" altLang="zh-CN" sz="2400">
                <a:latin typeface="Arial" charset="0"/>
                <a:ea typeface="黑体" pitchFamily="49" charset="-122"/>
              </a:rPr>
              <a:t>3072</a:t>
            </a:r>
            <a:r>
              <a:rPr lang="zh-CN" altLang="en-US" sz="2400">
                <a:latin typeface="Arial" charset="0"/>
                <a:ea typeface="黑体" pitchFamily="49" charset="-122"/>
              </a:rPr>
              <a:t>字节长，若使用</a:t>
            </a:r>
            <a:r>
              <a:rPr lang="en-US" altLang="zh-CN" sz="2400">
                <a:latin typeface="Arial" charset="0"/>
                <a:ea typeface="黑体" pitchFamily="49" charset="-122"/>
              </a:rPr>
              <a:t>base64</a:t>
            </a:r>
            <a:r>
              <a:rPr lang="zh-CN" altLang="en-US" sz="2400">
                <a:latin typeface="Arial" charset="0"/>
                <a:ea typeface="黑体" pitchFamily="49" charset="-122"/>
              </a:rPr>
              <a:t>编码，并且每发送完</a:t>
            </a:r>
            <a:r>
              <a:rPr lang="en-US" altLang="zh-CN" sz="2400">
                <a:latin typeface="Arial" charset="0"/>
                <a:ea typeface="黑体" pitchFamily="49" charset="-122"/>
              </a:rPr>
              <a:t>80</a:t>
            </a:r>
            <a:r>
              <a:rPr lang="zh-CN" altLang="en-US" sz="2400">
                <a:latin typeface="Arial" charset="0"/>
                <a:ea typeface="黑体" pitchFamily="49" charset="-122"/>
              </a:rPr>
              <a:t>字节就插入一个回车符</a:t>
            </a:r>
            <a:r>
              <a:rPr lang="en-US" altLang="zh-CN" sz="2400">
                <a:latin typeface="Arial" charset="0"/>
                <a:ea typeface="黑体" pitchFamily="49" charset="-122"/>
              </a:rPr>
              <a:t>CR</a:t>
            </a:r>
            <a:r>
              <a:rPr lang="zh-CN" altLang="en-US" sz="2400">
                <a:latin typeface="Arial" charset="0"/>
                <a:ea typeface="黑体" pitchFamily="49" charset="-122"/>
              </a:rPr>
              <a:t>和一个换行符</a:t>
            </a:r>
            <a:r>
              <a:rPr lang="en-US" altLang="zh-CN" sz="2400">
                <a:latin typeface="Arial" charset="0"/>
                <a:ea typeface="黑体" pitchFamily="49" charset="-122"/>
              </a:rPr>
              <a:t>LF</a:t>
            </a:r>
            <a:r>
              <a:rPr lang="zh-CN" altLang="en-US" sz="2400">
                <a:latin typeface="Arial" charset="0"/>
                <a:ea typeface="黑体" pitchFamily="49" charset="-122"/>
              </a:rPr>
              <a:t>，问一共发送了多少个字节？</a:t>
            </a:r>
          </a:p>
          <a:p>
            <a:pPr>
              <a:lnSpc>
                <a:spcPct val="90000"/>
              </a:lnSpc>
              <a:buFont typeface="Wingdings" pitchFamily="2" charset="2"/>
              <a:buNone/>
            </a:pPr>
            <a:r>
              <a:rPr lang="zh-CN" altLang="en-US" sz="2400">
                <a:latin typeface="Arial" charset="0"/>
                <a:ea typeface="黑体" pitchFamily="49" charset="-122"/>
              </a:rPr>
              <a:t>答：在</a:t>
            </a:r>
            <a:r>
              <a:rPr lang="en-US" altLang="zh-CN" sz="2400">
                <a:latin typeface="Arial" charset="0"/>
                <a:ea typeface="黑体" pitchFamily="49" charset="-122"/>
              </a:rPr>
              <a:t>base64 </a:t>
            </a:r>
            <a:r>
              <a:rPr lang="zh-CN" altLang="en-US" sz="2400">
                <a:latin typeface="Arial" charset="0"/>
                <a:ea typeface="黑体" pitchFamily="49" charset="-122"/>
              </a:rPr>
              <a:t>编码方案中，</a:t>
            </a:r>
            <a:r>
              <a:rPr lang="en-US" altLang="zh-CN" sz="2400">
                <a:latin typeface="Arial" charset="0"/>
                <a:ea typeface="黑体" pitchFamily="49" charset="-122"/>
              </a:rPr>
              <a:t>24 </a:t>
            </a:r>
            <a:r>
              <a:rPr lang="zh-CN" altLang="en-US" sz="2400">
                <a:latin typeface="Arial" charset="0"/>
                <a:ea typeface="黑体" pitchFamily="49" charset="-122"/>
              </a:rPr>
              <a:t>比特的组被分成 </a:t>
            </a:r>
            <a:r>
              <a:rPr lang="en-US" altLang="zh-CN" sz="2400">
                <a:latin typeface="Arial" charset="0"/>
                <a:ea typeface="黑体" pitchFamily="49" charset="-122"/>
              </a:rPr>
              <a:t>4 </a:t>
            </a:r>
            <a:r>
              <a:rPr lang="zh-CN" altLang="en-US" sz="2400">
                <a:latin typeface="Arial" charset="0"/>
                <a:ea typeface="黑体" pitchFamily="49" charset="-122"/>
              </a:rPr>
              <a:t>个</a:t>
            </a:r>
            <a:r>
              <a:rPr lang="en-US" altLang="zh-CN" sz="2400">
                <a:latin typeface="Arial" charset="0"/>
                <a:ea typeface="黑体" pitchFamily="49" charset="-122"/>
              </a:rPr>
              <a:t>6 </a:t>
            </a:r>
            <a:r>
              <a:rPr lang="zh-CN" altLang="en-US" sz="2400">
                <a:latin typeface="Arial" charset="0"/>
                <a:ea typeface="黑体" pitchFamily="49" charset="-122"/>
              </a:rPr>
              <a:t>比特单位，每个单位都作为一个合法的</a:t>
            </a:r>
            <a:r>
              <a:rPr lang="en-US" altLang="zh-CN" sz="2400">
                <a:latin typeface="Arial" charset="0"/>
                <a:ea typeface="黑体" pitchFamily="49" charset="-122"/>
              </a:rPr>
              <a:t>ASCII </a:t>
            </a:r>
            <a:r>
              <a:rPr lang="zh-CN" altLang="en-US" sz="2400">
                <a:latin typeface="Arial" charset="0"/>
                <a:ea typeface="黑体" pitchFamily="49" charset="-122"/>
              </a:rPr>
              <a:t>字符发送。编码规则是</a:t>
            </a:r>
            <a:r>
              <a:rPr lang="en-US" altLang="zh-CN" sz="2400">
                <a:latin typeface="Arial" charset="0"/>
                <a:ea typeface="黑体" pitchFamily="49" charset="-122"/>
              </a:rPr>
              <a:t>A </a:t>
            </a:r>
            <a:r>
              <a:rPr lang="zh-CN" altLang="en-US" sz="2400">
                <a:latin typeface="Arial" charset="0"/>
                <a:ea typeface="黑体" pitchFamily="49" charset="-122"/>
              </a:rPr>
              <a:t>表示</a:t>
            </a:r>
            <a:r>
              <a:rPr lang="en-US" altLang="zh-CN" sz="2400">
                <a:latin typeface="Arial" charset="0"/>
                <a:ea typeface="黑体" pitchFamily="49" charset="-122"/>
              </a:rPr>
              <a:t>0</a:t>
            </a:r>
            <a:r>
              <a:rPr lang="zh-CN" altLang="en-US" sz="2400">
                <a:latin typeface="Arial" charset="0"/>
                <a:ea typeface="黑体" pitchFamily="49" charset="-122"/>
              </a:rPr>
              <a:t>，</a:t>
            </a:r>
            <a:r>
              <a:rPr lang="en-US" altLang="zh-CN" sz="2400">
                <a:latin typeface="Arial" charset="0"/>
                <a:ea typeface="黑体" pitchFamily="49" charset="-122"/>
              </a:rPr>
              <a:t>B </a:t>
            </a:r>
            <a:r>
              <a:rPr lang="zh-CN" altLang="en-US" sz="2400">
                <a:latin typeface="Arial" charset="0"/>
                <a:ea typeface="黑体" pitchFamily="49" charset="-122"/>
              </a:rPr>
              <a:t>表示</a:t>
            </a:r>
            <a:r>
              <a:rPr lang="en-US" altLang="zh-CN" sz="2400">
                <a:latin typeface="Arial" charset="0"/>
                <a:ea typeface="黑体" pitchFamily="49" charset="-122"/>
              </a:rPr>
              <a:t>l </a:t>
            </a:r>
            <a:r>
              <a:rPr lang="zh-CN" altLang="en-US" sz="2400">
                <a:latin typeface="Arial" charset="0"/>
                <a:ea typeface="黑体" pitchFamily="49" charset="-122"/>
              </a:rPr>
              <a:t>等等，接着是</a:t>
            </a:r>
            <a:r>
              <a:rPr lang="en-US" altLang="zh-CN" sz="2400">
                <a:latin typeface="Arial" charset="0"/>
                <a:ea typeface="黑体" pitchFamily="49" charset="-122"/>
              </a:rPr>
              <a:t>26 </a:t>
            </a:r>
            <a:r>
              <a:rPr lang="zh-CN" altLang="en-US" sz="2400">
                <a:latin typeface="Arial" charset="0"/>
                <a:ea typeface="黑体" pitchFamily="49" charset="-122"/>
              </a:rPr>
              <a:t>个小写字母表示</a:t>
            </a:r>
            <a:r>
              <a:rPr lang="en-US" altLang="zh-CN" sz="2400">
                <a:latin typeface="Arial" charset="0"/>
                <a:ea typeface="黑体" pitchFamily="49" charset="-122"/>
              </a:rPr>
              <a:t>26 </a:t>
            </a:r>
            <a:r>
              <a:rPr lang="zh-CN" altLang="en-US" sz="2400">
                <a:latin typeface="Arial" charset="0"/>
                <a:ea typeface="黑体" pitchFamily="49" charset="-122"/>
              </a:rPr>
              <a:t>到</a:t>
            </a:r>
            <a:r>
              <a:rPr lang="en-US" altLang="zh-CN" sz="2400">
                <a:latin typeface="Arial" charset="0"/>
                <a:ea typeface="黑体" pitchFamily="49" charset="-122"/>
              </a:rPr>
              <a:t>51</a:t>
            </a:r>
            <a:r>
              <a:rPr lang="zh-CN" altLang="en-US" sz="2400">
                <a:latin typeface="Arial" charset="0"/>
                <a:ea typeface="黑体" pitchFamily="49" charset="-122"/>
              </a:rPr>
              <a:t>，</a:t>
            </a:r>
            <a:r>
              <a:rPr lang="en-US" altLang="zh-CN" sz="2400">
                <a:latin typeface="Arial" charset="0"/>
                <a:ea typeface="黑体" pitchFamily="49" charset="-122"/>
              </a:rPr>
              <a:t>10 </a:t>
            </a:r>
            <a:r>
              <a:rPr lang="zh-CN" altLang="en-US" sz="2400">
                <a:latin typeface="Arial" charset="0"/>
                <a:ea typeface="黑体" pitchFamily="49" charset="-122"/>
              </a:rPr>
              <a:t>个数字</a:t>
            </a:r>
            <a:r>
              <a:rPr lang="en-US" altLang="zh-CN" sz="2400">
                <a:latin typeface="Arial" charset="0"/>
                <a:ea typeface="黑体" pitchFamily="49" charset="-122"/>
              </a:rPr>
              <a:t>(0 </a:t>
            </a:r>
            <a:r>
              <a:rPr lang="zh-CN" altLang="en-US" sz="2400">
                <a:latin typeface="Arial" charset="0"/>
                <a:ea typeface="黑体" pitchFamily="49" charset="-122"/>
              </a:rPr>
              <a:t>到</a:t>
            </a:r>
            <a:r>
              <a:rPr lang="en-US" altLang="zh-CN" sz="2400">
                <a:latin typeface="Arial" charset="0"/>
                <a:ea typeface="黑体" pitchFamily="49" charset="-122"/>
              </a:rPr>
              <a:t>9)</a:t>
            </a:r>
            <a:r>
              <a:rPr lang="zh-CN" altLang="en-US" sz="2400">
                <a:latin typeface="Arial" charset="0"/>
                <a:ea typeface="黑体" pitchFamily="49" charset="-122"/>
              </a:rPr>
              <a:t>表示</a:t>
            </a:r>
            <a:r>
              <a:rPr lang="en-US" altLang="zh-CN" sz="2400">
                <a:latin typeface="Arial" charset="0"/>
                <a:ea typeface="黑体" pitchFamily="49" charset="-122"/>
              </a:rPr>
              <a:t>52 </a:t>
            </a:r>
            <a:r>
              <a:rPr lang="zh-CN" altLang="en-US" sz="2400">
                <a:latin typeface="Arial" charset="0"/>
                <a:ea typeface="黑体" pitchFamily="49" charset="-122"/>
              </a:rPr>
              <a:t>到</a:t>
            </a:r>
            <a:r>
              <a:rPr lang="en-US" altLang="zh-CN" sz="2400">
                <a:latin typeface="Arial" charset="0"/>
                <a:ea typeface="黑体" pitchFamily="49" charset="-122"/>
              </a:rPr>
              <a:t>61</a:t>
            </a:r>
            <a:r>
              <a:rPr lang="zh-CN" altLang="en-US" sz="2400">
                <a:latin typeface="Arial" charset="0"/>
                <a:ea typeface="黑体" pitchFamily="49" charset="-122"/>
              </a:rPr>
              <a:t>，最后，</a:t>
            </a:r>
            <a:r>
              <a:rPr lang="en-US" altLang="zh-CN" sz="2400">
                <a:latin typeface="Arial" charset="0"/>
                <a:ea typeface="黑体" pitchFamily="49" charset="-122"/>
              </a:rPr>
              <a:t>+</a:t>
            </a:r>
            <a:r>
              <a:rPr lang="zh-CN" altLang="en-US" sz="2400">
                <a:latin typeface="Arial" charset="0"/>
                <a:ea typeface="黑体" pitchFamily="49" charset="-122"/>
              </a:rPr>
              <a:t>和</a:t>
            </a:r>
            <a:r>
              <a:rPr lang="en-US" altLang="zh-CN" sz="2400">
                <a:latin typeface="Arial" charset="0"/>
                <a:ea typeface="黑体" pitchFamily="49" charset="-122"/>
              </a:rPr>
              <a:t>/</a:t>
            </a:r>
            <a:r>
              <a:rPr lang="zh-CN" altLang="en-US" sz="2400">
                <a:latin typeface="Arial" charset="0"/>
                <a:ea typeface="黑体" pitchFamily="49" charset="-122"/>
              </a:rPr>
              <a:t>分别表示</a:t>
            </a:r>
            <a:r>
              <a:rPr lang="en-US" altLang="zh-CN" sz="2400">
                <a:latin typeface="Arial" charset="0"/>
                <a:ea typeface="黑体" pitchFamily="49" charset="-122"/>
              </a:rPr>
              <a:t>62 </a:t>
            </a:r>
            <a:r>
              <a:rPr lang="zh-CN" altLang="en-US" sz="2400">
                <a:latin typeface="Arial" charset="0"/>
                <a:ea typeface="黑体" pitchFamily="49" charset="-122"/>
              </a:rPr>
              <a:t>和</a:t>
            </a:r>
            <a:r>
              <a:rPr lang="en-US" altLang="zh-CN" sz="2400">
                <a:latin typeface="Arial" charset="0"/>
                <a:ea typeface="黑体" pitchFamily="49" charset="-122"/>
              </a:rPr>
              <a:t>63</a:t>
            </a:r>
            <a:r>
              <a:rPr lang="zh-CN" altLang="en-US" sz="2400">
                <a:latin typeface="Arial" charset="0"/>
                <a:ea typeface="黑体" pitchFamily="49" charset="-122"/>
              </a:rPr>
              <a:t>。</a:t>
            </a:r>
            <a:r>
              <a:rPr lang="en-US" altLang="zh-CN" sz="2400">
                <a:latin typeface="Arial" charset="0"/>
                <a:ea typeface="黑体" pitchFamily="49" charset="-122"/>
              </a:rPr>
              <a:t>=</a:t>
            </a:r>
            <a:r>
              <a:rPr lang="zh-CN" altLang="en-US" sz="2400">
                <a:latin typeface="Arial" charset="0"/>
                <a:ea typeface="黑体" pitchFamily="49" charset="-122"/>
              </a:rPr>
              <a:t>和</a:t>
            </a:r>
            <a:r>
              <a:rPr lang="en-US" altLang="zh-CN" sz="2400">
                <a:latin typeface="Arial" charset="0"/>
                <a:ea typeface="黑体" pitchFamily="49" charset="-122"/>
              </a:rPr>
              <a:t>= =</a:t>
            </a:r>
            <a:r>
              <a:rPr lang="zh-CN" altLang="en-US" sz="2400">
                <a:latin typeface="Arial" charset="0"/>
                <a:ea typeface="黑体" pitchFamily="49" charset="-122"/>
              </a:rPr>
              <a:t>分别用来指示最后一组仅包含</a:t>
            </a:r>
            <a:r>
              <a:rPr lang="en-US" altLang="zh-CN" sz="2400">
                <a:latin typeface="Arial" charset="0"/>
                <a:ea typeface="黑体" pitchFamily="49" charset="-122"/>
              </a:rPr>
              <a:t>8</a:t>
            </a:r>
            <a:r>
              <a:rPr lang="zh-CN" altLang="en-US" sz="2400">
                <a:latin typeface="Arial" charset="0"/>
                <a:ea typeface="黑体" pitchFamily="49" charset="-122"/>
              </a:rPr>
              <a:t>位或</a:t>
            </a:r>
            <a:r>
              <a:rPr lang="en-US" altLang="zh-CN" sz="2400">
                <a:latin typeface="Arial" charset="0"/>
                <a:ea typeface="黑体" pitchFamily="49" charset="-122"/>
              </a:rPr>
              <a:t>16</a:t>
            </a:r>
            <a:r>
              <a:rPr lang="zh-CN" altLang="en-US" sz="2400">
                <a:latin typeface="Arial" charset="0"/>
                <a:ea typeface="黑体" pitchFamily="49" charset="-122"/>
              </a:rPr>
              <a:t>位。回 车和换行被忽略不计，因 此可以任意插入它们来保持一行足够短。在本题中，</a:t>
            </a:r>
            <a:r>
              <a:rPr lang="en-US" altLang="zh-CN" sz="2400">
                <a:latin typeface="Arial" charset="0"/>
                <a:ea typeface="黑体" pitchFamily="49" charset="-122"/>
              </a:rPr>
              <a:t>base 64 </a:t>
            </a:r>
            <a:r>
              <a:rPr lang="zh-CN" altLang="en-US" sz="2400">
                <a:latin typeface="Arial" charset="0"/>
                <a:ea typeface="黑体" pitchFamily="49" charset="-122"/>
              </a:rPr>
              <a:t>编码将把报文划分成</a:t>
            </a:r>
            <a:r>
              <a:rPr lang="en-US" altLang="zh-CN" sz="2400">
                <a:latin typeface="Arial" charset="0"/>
                <a:ea typeface="黑体" pitchFamily="49" charset="-122"/>
              </a:rPr>
              <a:t>1024 </a:t>
            </a:r>
            <a:r>
              <a:rPr lang="zh-CN" altLang="en-US" sz="2400">
                <a:latin typeface="Arial" charset="0"/>
                <a:ea typeface="黑体" pitchFamily="49" charset="-122"/>
              </a:rPr>
              <a:t>个单元，每个单元</a:t>
            </a:r>
            <a:r>
              <a:rPr lang="en-US" altLang="zh-CN" sz="2400">
                <a:latin typeface="Arial" charset="0"/>
                <a:ea typeface="黑体" pitchFamily="49" charset="-122"/>
              </a:rPr>
              <a:t>3 </a:t>
            </a:r>
            <a:r>
              <a:rPr lang="zh-CN" altLang="en-US" sz="2400">
                <a:latin typeface="Arial" charset="0"/>
                <a:ea typeface="黑体" pitchFamily="49" charset="-122"/>
              </a:rPr>
              <a:t>字节长。每个单元被编码为</a:t>
            </a:r>
            <a:r>
              <a:rPr lang="en-US" altLang="zh-CN" sz="2400">
                <a:latin typeface="Arial" charset="0"/>
                <a:ea typeface="黑体" pitchFamily="49" charset="-122"/>
              </a:rPr>
              <a:t>4 </a:t>
            </a:r>
            <a:r>
              <a:rPr lang="zh-CN" altLang="en-US" sz="2400">
                <a:latin typeface="Arial" charset="0"/>
                <a:ea typeface="黑体" pitchFamily="49" charset="-122"/>
              </a:rPr>
              <a:t>个字节，所以共有</a:t>
            </a:r>
            <a:r>
              <a:rPr lang="en-US" altLang="zh-CN" sz="2400">
                <a:latin typeface="Arial" charset="0"/>
                <a:ea typeface="黑体" pitchFamily="49" charset="-122"/>
              </a:rPr>
              <a:t>4096 </a:t>
            </a:r>
            <a:r>
              <a:rPr lang="zh-CN" altLang="en-US" sz="2400">
                <a:latin typeface="Arial" charset="0"/>
                <a:ea typeface="黑体" pitchFamily="49" charset="-122"/>
              </a:rPr>
              <a:t>个字节。如果把这些字节每</a:t>
            </a:r>
            <a:r>
              <a:rPr lang="en-US" altLang="zh-CN" sz="2400">
                <a:latin typeface="Arial" charset="0"/>
                <a:ea typeface="黑体" pitchFamily="49" charset="-122"/>
              </a:rPr>
              <a:t>80 </a:t>
            </a:r>
            <a:r>
              <a:rPr lang="zh-CN" altLang="en-US" sz="2400">
                <a:latin typeface="Arial" charset="0"/>
                <a:ea typeface="黑体" pitchFamily="49" charset="-122"/>
              </a:rPr>
              <a:t>字节划分为一行，将需要</a:t>
            </a:r>
            <a:r>
              <a:rPr lang="en-US" altLang="zh-CN" sz="2400">
                <a:latin typeface="Arial" charset="0"/>
                <a:ea typeface="黑体" pitchFamily="49" charset="-122"/>
              </a:rPr>
              <a:t>52 </a:t>
            </a:r>
            <a:r>
              <a:rPr lang="zh-CN" altLang="en-US" sz="2400">
                <a:latin typeface="Arial" charset="0"/>
                <a:ea typeface="黑体" pitchFamily="49" charset="-122"/>
              </a:rPr>
              <a:t>行，所以需要加</a:t>
            </a:r>
            <a:r>
              <a:rPr lang="en-US" altLang="zh-CN" sz="2400">
                <a:latin typeface="Arial" charset="0"/>
                <a:ea typeface="黑体" pitchFamily="49" charset="-122"/>
              </a:rPr>
              <a:t>52 </a:t>
            </a:r>
            <a:r>
              <a:rPr lang="zh-CN" altLang="en-US" sz="2400">
                <a:latin typeface="Arial" charset="0"/>
                <a:ea typeface="黑体" pitchFamily="49" charset="-122"/>
              </a:rPr>
              <a:t>个</a:t>
            </a:r>
            <a:r>
              <a:rPr lang="en-US" altLang="zh-CN" sz="2400">
                <a:latin typeface="Arial" charset="0"/>
                <a:ea typeface="黑体" pitchFamily="49" charset="-122"/>
              </a:rPr>
              <a:t>CR </a:t>
            </a:r>
            <a:r>
              <a:rPr lang="zh-CN" altLang="en-US" sz="2400">
                <a:latin typeface="Arial" charset="0"/>
                <a:ea typeface="黑体" pitchFamily="49" charset="-122"/>
              </a:rPr>
              <a:t>和</a:t>
            </a:r>
            <a:r>
              <a:rPr lang="en-US" altLang="zh-CN" sz="2400">
                <a:latin typeface="Arial" charset="0"/>
                <a:ea typeface="黑体" pitchFamily="49" charset="-122"/>
              </a:rPr>
              <a:t>52 </a:t>
            </a:r>
            <a:r>
              <a:rPr lang="zh-CN" altLang="en-US" sz="2400">
                <a:latin typeface="Arial" charset="0"/>
                <a:ea typeface="黑体" pitchFamily="49" charset="-122"/>
              </a:rPr>
              <a:t>个</a:t>
            </a:r>
            <a:r>
              <a:rPr lang="en-US" altLang="zh-CN" sz="2400">
                <a:latin typeface="Arial" charset="0"/>
                <a:ea typeface="黑体" pitchFamily="49" charset="-122"/>
              </a:rPr>
              <a:t>LF</a:t>
            </a:r>
            <a:r>
              <a:rPr lang="zh-CN" altLang="en-US" sz="2400">
                <a:latin typeface="Arial" charset="0"/>
                <a:ea typeface="黑体" pitchFamily="49" charset="-122"/>
              </a:rPr>
              <a:t>。</a:t>
            </a:r>
            <a:r>
              <a:rPr lang="en-US" altLang="zh-CN" sz="2400">
                <a:latin typeface="Arial" charset="0"/>
                <a:ea typeface="黑体" pitchFamily="49" charset="-122"/>
              </a:rPr>
              <a:t>4096+52×2=4200</a:t>
            </a:r>
            <a:r>
              <a:rPr lang="zh-CN" altLang="en-US" sz="2400">
                <a:latin typeface="Arial" charset="0"/>
                <a:ea typeface="黑体" pitchFamily="49" charset="-122"/>
              </a:rPr>
              <a:t>。综上所述，该二进制文件用</a:t>
            </a:r>
            <a:r>
              <a:rPr lang="en-US" altLang="zh-CN" sz="2400">
                <a:latin typeface="Arial" charset="0"/>
                <a:ea typeface="黑体" pitchFamily="49" charset="-122"/>
              </a:rPr>
              <a:t>base 64 </a:t>
            </a:r>
            <a:r>
              <a:rPr lang="zh-CN" altLang="en-US" sz="2400">
                <a:latin typeface="Arial" charset="0"/>
                <a:ea typeface="黑体" pitchFamily="49" charset="-122"/>
              </a:rPr>
              <a:t>编码将会有</a:t>
            </a:r>
            <a:r>
              <a:rPr lang="en-US" altLang="zh-CN" sz="2400">
                <a:latin typeface="Arial" charset="0"/>
                <a:ea typeface="黑体" pitchFamily="49" charset="-122"/>
              </a:rPr>
              <a:t>4200 </a:t>
            </a:r>
            <a:r>
              <a:rPr lang="zh-CN" altLang="en-US" sz="2400">
                <a:latin typeface="Arial" charset="0"/>
                <a:ea typeface="黑体" pitchFamily="49" charset="-122"/>
              </a:rPr>
              <a:t>字节长。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p:txBody>
          <a:bodyPr/>
          <a:lstStyle/>
          <a:p>
            <a:endParaRPr lang="zh-CN" altLang="en-US">
              <a:latin typeface="Arial" charset="0"/>
              <a:ea typeface="黑体" pitchFamily="49" charset="-122"/>
            </a:endParaRPr>
          </a:p>
        </p:txBody>
      </p:sp>
      <p:sp>
        <p:nvSpPr>
          <p:cNvPr id="326659" name="Rectangle 3"/>
          <p:cNvSpPr>
            <a:spLocks noGrp="1" noChangeArrowheads="1"/>
          </p:cNvSpPr>
          <p:nvPr>
            <p:ph type="body" idx="4294967295"/>
          </p:nvPr>
        </p:nvSpPr>
        <p:spPr>
          <a:xfrm>
            <a:off x="495300" y="1196975"/>
            <a:ext cx="9066213" cy="5184775"/>
          </a:xfrm>
        </p:spPr>
        <p:txBody>
          <a:bodyPr/>
          <a:lstStyle/>
          <a:p>
            <a:pPr lvl="1">
              <a:lnSpc>
                <a:spcPct val="100000"/>
              </a:lnSpc>
              <a:buFont typeface="Wingdings" pitchFamily="2" charset="2"/>
              <a:buNone/>
            </a:pPr>
            <a:r>
              <a:rPr lang="en-US" altLang="zh-CN" sz="2400">
                <a:latin typeface="Arial" charset="0"/>
                <a:ea typeface="黑体" pitchFamily="49" charset="-122"/>
              </a:rPr>
              <a:t>27.   </a:t>
            </a:r>
            <a:r>
              <a:rPr lang="zh-CN" altLang="en-US" sz="2400">
                <a:latin typeface="Arial" charset="0"/>
                <a:ea typeface="黑体" pitchFamily="49" charset="-122"/>
              </a:rPr>
              <a:t>试将数据 </a:t>
            </a:r>
            <a:r>
              <a:rPr lang="en-US" altLang="zh-CN" sz="2400">
                <a:latin typeface="Arial" charset="0"/>
                <a:ea typeface="黑体" pitchFamily="49" charset="-122"/>
              </a:rPr>
              <a:t>11001100 10000001 00111000</a:t>
            </a:r>
            <a:r>
              <a:rPr lang="zh-CN" altLang="en-US" sz="2400">
                <a:latin typeface="Arial" charset="0"/>
                <a:ea typeface="黑体" pitchFamily="49" charset="-122"/>
              </a:rPr>
              <a:t>进行</a:t>
            </a:r>
            <a:r>
              <a:rPr lang="en-US" altLang="zh-CN" sz="2400">
                <a:latin typeface="Arial" charset="0"/>
                <a:ea typeface="黑体" pitchFamily="49" charset="-122"/>
              </a:rPr>
              <a:t>base64</a:t>
            </a:r>
            <a:r>
              <a:rPr lang="zh-CN" altLang="en-US" sz="2400">
                <a:latin typeface="Arial" charset="0"/>
                <a:ea typeface="黑体" pitchFamily="49" charset="-122"/>
              </a:rPr>
              <a:t>编码，并得到最后传输的</a:t>
            </a:r>
            <a:r>
              <a:rPr lang="en-US" altLang="zh-CN" sz="2400">
                <a:latin typeface="Arial" charset="0"/>
                <a:ea typeface="黑体" pitchFamily="49" charset="-122"/>
              </a:rPr>
              <a:t>ASCII</a:t>
            </a:r>
            <a:r>
              <a:rPr lang="zh-CN" altLang="en-US" sz="2400">
                <a:latin typeface="Arial" charset="0"/>
                <a:ea typeface="黑体" pitchFamily="49" charset="-122"/>
              </a:rPr>
              <a:t>数据。</a:t>
            </a:r>
          </a:p>
          <a:p>
            <a:pPr>
              <a:lnSpc>
                <a:spcPct val="100000"/>
              </a:lnSpc>
              <a:buFont typeface="Wingdings" pitchFamily="2" charset="2"/>
              <a:buNone/>
            </a:pPr>
            <a:r>
              <a:rPr lang="zh-CN" altLang="en-US" sz="2800">
                <a:latin typeface="Arial" charset="0"/>
                <a:ea typeface="黑体" pitchFamily="49" charset="-122"/>
              </a:rPr>
              <a:t> 解：</a:t>
            </a:r>
          </a:p>
          <a:p>
            <a:pPr>
              <a:lnSpc>
                <a:spcPct val="100000"/>
              </a:lnSpc>
              <a:buFont typeface="Wingdings" pitchFamily="2" charset="2"/>
              <a:buNone/>
            </a:pPr>
            <a:r>
              <a:rPr lang="zh-CN" altLang="en-US" sz="2800">
                <a:latin typeface="Arial" charset="0"/>
                <a:ea typeface="黑体" pitchFamily="49" charset="-122"/>
              </a:rPr>
              <a:t>对应的</a:t>
            </a:r>
            <a:r>
              <a:rPr lang="en-US" altLang="zh-CN" sz="2800">
                <a:latin typeface="Arial" charset="0"/>
                <a:ea typeface="黑体" pitchFamily="49" charset="-122"/>
              </a:rPr>
              <a:t>ASCII</a:t>
            </a:r>
            <a:r>
              <a:rPr lang="zh-CN" altLang="en-US" sz="2800">
                <a:latin typeface="Arial" charset="0"/>
                <a:ea typeface="黑体" pitchFamily="49" charset="-122"/>
              </a:rPr>
              <a:t>数据为</a:t>
            </a:r>
            <a:r>
              <a:rPr lang="en-US" altLang="zh-CN" sz="2800">
                <a:latin typeface="Arial" charset="0"/>
                <a:ea typeface="黑体" pitchFamily="49" charset="-122"/>
              </a:rPr>
              <a:t>zIE4</a:t>
            </a:r>
            <a:r>
              <a:rPr lang="zh-CN" altLang="en-US" sz="2800">
                <a:latin typeface="Arial" charset="0"/>
                <a:ea typeface="黑体" pitchFamily="49" charset="-122"/>
              </a:rPr>
              <a:t>，对应的二进制代码为：</a:t>
            </a:r>
          </a:p>
          <a:p>
            <a:pPr>
              <a:lnSpc>
                <a:spcPct val="100000"/>
              </a:lnSpc>
              <a:buFont typeface="Wingdings" pitchFamily="2" charset="2"/>
              <a:buNone/>
            </a:pPr>
            <a:r>
              <a:rPr lang="zh-CN" altLang="en-US" sz="2800">
                <a:latin typeface="Arial" charset="0"/>
                <a:ea typeface="黑体" pitchFamily="49" charset="-122"/>
              </a:rPr>
              <a:t> </a:t>
            </a:r>
            <a:r>
              <a:rPr lang="en-US" altLang="zh-CN" sz="2800">
                <a:latin typeface="Arial" charset="0"/>
                <a:ea typeface="黑体" pitchFamily="49" charset="-122"/>
              </a:rPr>
              <a:t>01111010  01001001  01000101  00110100 </a:t>
            </a:r>
          </a:p>
          <a:p>
            <a:pPr lvl="1">
              <a:lnSpc>
                <a:spcPct val="100000"/>
              </a:lnSpc>
              <a:buFont typeface="Wingdings" pitchFamily="2" charset="2"/>
              <a:buNone/>
            </a:pPr>
            <a:r>
              <a:rPr lang="en-US" altLang="zh-CN" sz="2400">
                <a:latin typeface="Arial" charset="0"/>
                <a:ea typeface="黑体" pitchFamily="49" charset="-122"/>
              </a:rPr>
              <a:t>28.   </a:t>
            </a:r>
            <a:r>
              <a:rPr lang="zh-CN" altLang="en-US" sz="2400">
                <a:latin typeface="Arial" charset="0"/>
                <a:ea typeface="黑体" pitchFamily="49" charset="-122"/>
              </a:rPr>
              <a:t>试将数据</a:t>
            </a:r>
            <a:r>
              <a:rPr lang="en-US" altLang="zh-CN" sz="2400">
                <a:latin typeface="Arial" charset="0"/>
                <a:ea typeface="黑体" pitchFamily="49" charset="-122"/>
              </a:rPr>
              <a:t>01001100  10011101  00111001</a:t>
            </a:r>
            <a:r>
              <a:rPr lang="zh-CN" altLang="en-US" sz="2400">
                <a:latin typeface="Arial" charset="0"/>
                <a:ea typeface="黑体" pitchFamily="49" charset="-122"/>
              </a:rPr>
              <a:t>进行</a:t>
            </a:r>
            <a:r>
              <a:rPr lang="en-US" altLang="zh-CN" sz="2400">
                <a:latin typeface="Arial" charset="0"/>
                <a:ea typeface="黑体" pitchFamily="49" charset="-122"/>
              </a:rPr>
              <a:t>quoted-printable</a:t>
            </a:r>
            <a:r>
              <a:rPr lang="zh-CN" altLang="en-US" sz="2400">
                <a:latin typeface="Arial" charset="0"/>
                <a:ea typeface="黑体" pitchFamily="49" charset="-122"/>
              </a:rPr>
              <a:t>编码，并得出最后传送的</a:t>
            </a:r>
            <a:r>
              <a:rPr lang="en-US" altLang="zh-CN" sz="2400">
                <a:latin typeface="Arial" charset="0"/>
                <a:ea typeface="黑体" pitchFamily="49" charset="-122"/>
              </a:rPr>
              <a:t>ASCII</a:t>
            </a:r>
            <a:r>
              <a:rPr lang="zh-CN" altLang="en-US" sz="2400">
                <a:latin typeface="Arial" charset="0"/>
                <a:ea typeface="黑体" pitchFamily="49" charset="-122"/>
              </a:rPr>
              <a:t>数据。这样的数据用</a:t>
            </a:r>
            <a:r>
              <a:rPr lang="en-US" altLang="zh-CN" sz="2400">
                <a:latin typeface="Arial" charset="0"/>
                <a:ea typeface="黑体" pitchFamily="49" charset="-122"/>
              </a:rPr>
              <a:t>quoted-printable</a:t>
            </a:r>
            <a:r>
              <a:rPr lang="zh-CN" altLang="en-US" sz="2400">
                <a:latin typeface="Arial" charset="0"/>
                <a:ea typeface="黑体" pitchFamily="49" charset="-122"/>
              </a:rPr>
              <a:t>编码后其编码开销有多大？</a:t>
            </a:r>
          </a:p>
          <a:p>
            <a:pPr>
              <a:lnSpc>
                <a:spcPct val="100000"/>
              </a:lnSpc>
              <a:buFont typeface="Wingdings" pitchFamily="2" charset="2"/>
              <a:buNone/>
            </a:pPr>
            <a:r>
              <a:rPr lang="zh-CN" altLang="en-US" sz="2800">
                <a:latin typeface="Arial" charset="0"/>
                <a:ea typeface="黑体" pitchFamily="49" charset="-122"/>
              </a:rPr>
              <a:t>解：</a:t>
            </a:r>
            <a:r>
              <a:rPr lang="en-US" altLang="zh-CN" sz="2800">
                <a:latin typeface="Arial" charset="0"/>
                <a:ea typeface="黑体" pitchFamily="49" charset="-122"/>
              </a:rPr>
              <a:t>01001100  00111101  00111001  01000100  00111001</a:t>
            </a:r>
          </a:p>
          <a:p>
            <a:pPr>
              <a:lnSpc>
                <a:spcPct val="100000"/>
              </a:lnSpc>
              <a:buFont typeface="Wingdings" pitchFamily="2" charset="2"/>
              <a:buNone/>
            </a:pPr>
            <a:r>
              <a:rPr lang="zh-CN" altLang="en-US" sz="2800">
                <a:latin typeface="Arial" charset="0"/>
                <a:ea typeface="黑体" pitchFamily="49" charset="-122"/>
              </a:rPr>
              <a:t>编码开销为</a:t>
            </a:r>
            <a:r>
              <a:rPr lang="en-US" altLang="zh-CN" sz="2800">
                <a:latin typeface="Arial" charset="0"/>
                <a:ea typeface="黑体" pitchFamily="49" charset="-122"/>
              </a:rPr>
              <a:t>66.7%</a:t>
            </a:r>
            <a:r>
              <a:rPr lang="en-US" altLang="zh-CN" sz="2400">
                <a:latin typeface="Arial" charset="0"/>
                <a:ea typeface="黑体" pitchFamily="49" charset="-122"/>
              </a:rPr>
              <a:t> </a:t>
            </a:r>
            <a:endParaRPr lang="zh-CN" altLang="en-US" sz="2800">
              <a:latin typeface="Arial" charset="0"/>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idx="4294967295"/>
          </p:nvPr>
        </p:nvSpPr>
        <p:spPr/>
        <p:txBody>
          <a:bodyPr/>
          <a:lstStyle/>
          <a:p>
            <a:pPr algn="ctr"/>
            <a:r>
              <a:rPr lang="en-US" altLang="zh-CN">
                <a:latin typeface="Arial" charset="0"/>
                <a:ea typeface="黑体" pitchFamily="49" charset="-122"/>
              </a:rPr>
              <a:t>1-28</a:t>
            </a:r>
          </a:p>
        </p:txBody>
      </p:sp>
      <p:sp>
        <p:nvSpPr>
          <p:cNvPr id="296963" name="Rectangle 3"/>
          <p:cNvSpPr>
            <a:spLocks noGrp="1" noChangeArrowheads="1"/>
          </p:cNvSpPr>
          <p:nvPr>
            <p:ph type="body" idx="4294967295"/>
          </p:nvPr>
        </p:nvSpPr>
        <p:spPr/>
        <p:txBody>
          <a:bodyPr/>
          <a:lstStyle/>
          <a:p>
            <a:r>
              <a:rPr lang="en-US" altLang="zh-CN" sz="2000" b="0">
                <a:latin typeface="Arial" charset="0"/>
                <a:ea typeface="黑体" pitchFamily="49" charset="-122"/>
              </a:rPr>
              <a:t>1.5MB</a:t>
            </a:r>
            <a:r>
              <a:rPr lang="zh-CN" altLang="en-US" sz="2000" b="0">
                <a:latin typeface="Arial" charset="0"/>
                <a:ea typeface="黑体" pitchFamily="49" charset="-122"/>
              </a:rPr>
              <a:t>文件，分组长度</a:t>
            </a:r>
            <a:r>
              <a:rPr lang="en-US" altLang="zh-CN" sz="2000" b="0">
                <a:latin typeface="Arial" charset="0"/>
                <a:ea typeface="黑体" pitchFamily="49" charset="-122"/>
              </a:rPr>
              <a:t>1KB</a:t>
            </a:r>
            <a:r>
              <a:rPr lang="zh-CN" altLang="en-US" sz="2000" b="0">
                <a:latin typeface="Arial" charset="0"/>
                <a:ea typeface="黑体" pitchFamily="49" charset="-122"/>
              </a:rPr>
              <a:t>，</a:t>
            </a:r>
            <a:r>
              <a:rPr lang="en-US" altLang="zh-CN" sz="2000" b="0">
                <a:latin typeface="Arial" charset="0"/>
                <a:ea typeface="黑体" pitchFamily="49" charset="-122"/>
              </a:rPr>
              <a:t>RTT=80ms</a:t>
            </a:r>
            <a:r>
              <a:rPr lang="zh-CN" altLang="en-US" sz="2000" b="0">
                <a:latin typeface="Arial" charset="0"/>
                <a:ea typeface="黑体" pitchFamily="49" charset="-122"/>
              </a:rPr>
              <a:t>，基于</a:t>
            </a:r>
            <a:r>
              <a:rPr lang="en-US" altLang="zh-CN" sz="2000" b="0">
                <a:latin typeface="Arial" charset="0"/>
                <a:ea typeface="黑体" pitchFamily="49" charset="-122"/>
              </a:rPr>
              <a:t>TCP</a:t>
            </a:r>
            <a:r>
              <a:rPr lang="zh-CN" altLang="en-US" sz="2000" b="0">
                <a:latin typeface="Arial" charset="0"/>
                <a:ea typeface="黑体" pitchFamily="49" charset="-122"/>
              </a:rPr>
              <a:t>传输，连接建立时间</a:t>
            </a:r>
            <a:r>
              <a:rPr lang="en-US" altLang="zh-CN" sz="2000" b="0">
                <a:latin typeface="Arial" charset="0"/>
                <a:ea typeface="黑体" pitchFamily="49" charset="-122"/>
              </a:rPr>
              <a:t>2RTT=160ms</a:t>
            </a:r>
            <a:r>
              <a:rPr lang="zh-CN" altLang="en-US" sz="2000" b="0">
                <a:latin typeface="Arial" charset="0"/>
                <a:ea typeface="黑体" pitchFamily="49" charset="-122"/>
              </a:rPr>
              <a:t>，计算下列情形下接收方收完最后一个比特所需时间：</a:t>
            </a:r>
          </a:p>
          <a:p>
            <a:r>
              <a:rPr lang="zh-CN" altLang="en-US" sz="2000" b="0">
                <a:latin typeface="Arial" charset="0"/>
                <a:ea typeface="黑体" pitchFamily="49" charset="-122"/>
              </a:rPr>
              <a:t>（</a:t>
            </a:r>
            <a:r>
              <a:rPr lang="en-US" altLang="zh-CN" sz="2000" b="0">
                <a:latin typeface="Arial" charset="0"/>
                <a:ea typeface="黑体" pitchFamily="49" charset="-122"/>
              </a:rPr>
              <a:t>1</a:t>
            </a:r>
            <a:r>
              <a:rPr lang="zh-CN" altLang="en-US" sz="2000" b="0">
                <a:latin typeface="Arial" charset="0"/>
                <a:ea typeface="黑体" pitchFamily="49" charset="-122"/>
              </a:rPr>
              <a:t>）数据发送速率</a:t>
            </a:r>
            <a:r>
              <a:rPr lang="en-US" altLang="zh-CN" sz="2000" b="0">
                <a:latin typeface="Arial" charset="0"/>
                <a:ea typeface="黑体" pitchFamily="49" charset="-122"/>
              </a:rPr>
              <a:t>10Mbps</a:t>
            </a:r>
            <a:r>
              <a:rPr lang="zh-CN" altLang="en-US" sz="2000" b="0">
                <a:latin typeface="Arial" charset="0"/>
                <a:ea typeface="黑体" pitchFamily="49" charset="-122"/>
              </a:rPr>
              <a:t>，数据分组可以连续发送；</a:t>
            </a:r>
          </a:p>
          <a:p>
            <a:r>
              <a:rPr lang="zh-CN" altLang="en-US" sz="2000" b="0">
                <a:latin typeface="Arial" charset="0"/>
                <a:ea typeface="黑体" pitchFamily="49" charset="-122"/>
              </a:rPr>
              <a:t>（</a:t>
            </a:r>
            <a:r>
              <a:rPr lang="en-US" altLang="zh-CN" sz="2000" b="0">
                <a:latin typeface="Arial" charset="0"/>
                <a:ea typeface="黑体" pitchFamily="49" charset="-122"/>
              </a:rPr>
              <a:t>2</a:t>
            </a:r>
            <a:r>
              <a:rPr lang="zh-CN" altLang="en-US" sz="2000" b="0">
                <a:latin typeface="Arial" charset="0"/>
                <a:ea typeface="黑体" pitchFamily="49" charset="-122"/>
              </a:rPr>
              <a:t>）数据发送速率</a:t>
            </a:r>
            <a:r>
              <a:rPr lang="en-US" altLang="zh-CN" sz="2000" b="0">
                <a:latin typeface="Arial" charset="0"/>
                <a:ea typeface="黑体" pitchFamily="49" charset="-122"/>
              </a:rPr>
              <a:t>10Mbps</a:t>
            </a:r>
            <a:r>
              <a:rPr lang="zh-CN" altLang="en-US" sz="2000" b="0">
                <a:latin typeface="Arial" charset="0"/>
                <a:ea typeface="黑体" pitchFamily="49" charset="-122"/>
              </a:rPr>
              <a:t>，但每发送一个分组后要等待一个</a:t>
            </a:r>
            <a:r>
              <a:rPr lang="en-US" altLang="zh-CN" sz="2000" b="0">
                <a:latin typeface="Arial" charset="0"/>
                <a:ea typeface="黑体" pitchFamily="49" charset="-122"/>
              </a:rPr>
              <a:t>RTT</a:t>
            </a:r>
            <a:r>
              <a:rPr lang="zh-CN" altLang="en-US" sz="2000" b="0">
                <a:latin typeface="Arial" charset="0"/>
                <a:ea typeface="黑体" pitchFamily="49" charset="-122"/>
              </a:rPr>
              <a:t>时间才能发送下一个分组；</a:t>
            </a:r>
          </a:p>
          <a:p>
            <a:r>
              <a:rPr lang="zh-CN" altLang="en-US" sz="2000" b="0">
                <a:latin typeface="Arial" charset="0"/>
                <a:ea typeface="黑体" pitchFamily="49" charset="-122"/>
              </a:rPr>
              <a:t>（</a:t>
            </a:r>
            <a:r>
              <a:rPr lang="en-US" altLang="zh-CN" sz="2000" b="0">
                <a:latin typeface="Arial" charset="0"/>
                <a:ea typeface="黑体" pitchFamily="49" charset="-122"/>
              </a:rPr>
              <a:t>3</a:t>
            </a:r>
            <a:r>
              <a:rPr lang="zh-CN" altLang="en-US" sz="2000" b="0">
                <a:latin typeface="Arial" charset="0"/>
                <a:ea typeface="黑体" pitchFamily="49" charset="-122"/>
              </a:rPr>
              <a:t>）数据发送速度极快，不考虑数据发送时间，但规定在每一个</a:t>
            </a:r>
            <a:r>
              <a:rPr lang="en-US" altLang="zh-CN" sz="2000" b="0">
                <a:latin typeface="Arial" charset="0"/>
                <a:ea typeface="黑体" pitchFamily="49" charset="-122"/>
              </a:rPr>
              <a:t>RTT</a:t>
            </a:r>
            <a:r>
              <a:rPr lang="zh-CN" altLang="en-US" sz="2000" b="0">
                <a:latin typeface="Arial" charset="0"/>
                <a:ea typeface="黑体" pitchFamily="49" charset="-122"/>
              </a:rPr>
              <a:t>往返时间内只能发送</a:t>
            </a:r>
            <a:r>
              <a:rPr lang="en-US" altLang="zh-CN" sz="2000" b="0">
                <a:latin typeface="Arial" charset="0"/>
                <a:ea typeface="黑体" pitchFamily="49" charset="-122"/>
              </a:rPr>
              <a:t>20</a:t>
            </a:r>
            <a:r>
              <a:rPr lang="zh-CN" altLang="en-US" sz="2000" b="0">
                <a:latin typeface="Arial" charset="0"/>
                <a:ea typeface="黑体" pitchFamily="49" charset="-122"/>
              </a:rPr>
              <a:t>个分组；</a:t>
            </a:r>
          </a:p>
          <a:p>
            <a:r>
              <a:rPr lang="zh-CN" altLang="en-US" sz="2000" b="0">
                <a:latin typeface="Arial" charset="0"/>
                <a:ea typeface="黑体" pitchFamily="49" charset="-122"/>
              </a:rPr>
              <a:t>（</a:t>
            </a:r>
            <a:r>
              <a:rPr lang="en-US" altLang="zh-CN" sz="2000" b="0">
                <a:latin typeface="Arial" charset="0"/>
                <a:ea typeface="黑体" pitchFamily="49" charset="-122"/>
              </a:rPr>
              <a:t>4</a:t>
            </a:r>
            <a:r>
              <a:rPr lang="zh-CN" altLang="en-US" sz="2000" b="0">
                <a:latin typeface="Arial" charset="0"/>
                <a:ea typeface="黑体" pitchFamily="49" charset="-122"/>
              </a:rPr>
              <a:t>）数据发送速率极快，不考虑数据发送时间，但在第一个</a:t>
            </a:r>
            <a:r>
              <a:rPr lang="en-US" altLang="zh-CN" sz="2000" b="0">
                <a:latin typeface="Arial" charset="0"/>
                <a:ea typeface="黑体" pitchFamily="49" charset="-122"/>
              </a:rPr>
              <a:t>RTT</a:t>
            </a:r>
            <a:r>
              <a:rPr lang="zh-CN" altLang="en-US" sz="2000" b="0">
                <a:latin typeface="Arial" charset="0"/>
                <a:ea typeface="黑体" pitchFamily="49" charset="-122"/>
              </a:rPr>
              <a:t>时间内只能发送</a:t>
            </a:r>
            <a:r>
              <a:rPr lang="en-US" altLang="zh-CN" sz="2000" b="0">
                <a:latin typeface="Arial" charset="0"/>
                <a:ea typeface="黑体" pitchFamily="49" charset="-122"/>
              </a:rPr>
              <a:t>1</a:t>
            </a:r>
            <a:r>
              <a:rPr lang="zh-CN" altLang="en-US" sz="2000" b="0">
                <a:latin typeface="Arial" charset="0"/>
                <a:ea typeface="黑体" pitchFamily="49" charset="-122"/>
              </a:rPr>
              <a:t>个分组，第二个</a:t>
            </a:r>
            <a:r>
              <a:rPr lang="en-US" altLang="zh-CN" sz="2000" b="0">
                <a:latin typeface="Arial" charset="0"/>
                <a:ea typeface="黑体" pitchFamily="49" charset="-122"/>
              </a:rPr>
              <a:t>RTT</a:t>
            </a:r>
            <a:r>
              <a:rPr lang="zh-CN" altLang="en-US" sz="2000" b="0">
                <a:latin typeface="Arial" charset="0"/>
                <a:ea typeface="黑体" pitchFamily="49" charset="-122"/>
              </a:rPr>
              <a:t>时间内，只能发送</a:t>
            </a:r>
            <a:r>
              <a:rPr lang="en-US" altLang="zh-CN" sz="2000" b="0">
                <a:latin typeface="Arial" charset="0"/>
                <a:ea typeface="黑体" pitchFamily="49" charset="-122"/>
              </a:rPr>
              <a:t>2</a:t>
            </a:r>
            <a:r>
              <a:rPr lang="zh-CN" altLang="en-US" sz="2000" b="0">
                <a:latin typeface="Arial" charset="0"/>
                <a:ea typeface="黑体" pitchFamily="49" charset="-122"/>
              </a:rPr>
              <a:t>个分组，第三个</a:t>
            </a:r>
            <a:r>
              <a:rPr lang="en-US" altLang="zh-CN" sz="2000" b="0">
                <a:latin typeface="Arial" charset="0"/>
                <a:ea typeface="黑体" pitchFamily="49" charset="-122"/>
              </a:rPr>
              <a:t>RTT</a:t>
            </a:r>
            <a:r>
              <a:rPr lang="zh-CN" altLang="en-US" sz="2000" b="0">
                <a:latin typeface="Arial" charset="0"/>
                <a:ea typeface="黑体" pitchFamily="49" charset="-122"/>
              </a:rPr>
              <a:t>时间内只能发送</a:t>
            </a:r>
            <a:r>
              <a:rPr lang="en-US" altLang="zh-CN" sz="2000" b="0">
                <a:latin typeface="Arial" charset="0"/>
                <a:ea typeface="黑体" pitchFamily="49" charset="-122"/>
              </a:rPr>
              <a:t>4</a:t>
            </a:r>
            <a:r>
              <a:rPr lang="zh-CN" altLang="en-US" sz="2000" b="0">
                <a:latin typeface="Arial" charset="0"/>
                <a:ea typeface="黑体" pitchFamily="49" charset="-122"/>
              </a:rPr>
              <a:t>个分组，第</a:t>
            </a:r>
            <a:r>
              <a:rPr lang="en-US" altLang="zh-CN" sz="2000" b="0">
                <a:latin typeface="Arial" charset="0"/>
                <a:ea typeface="黑体" pitchFamily="49" charset="-122"/>
              </a:rPr>
              <a:t>k</a:t>
            </a:r>
            <a:r>
              <a:rPr lang="zh-CN" altLang="en-US" sz="2000" b="0">
                <a:latin typeface="Arial" charset="0"/>
                <a:ea typeface="黑体" pitchFamily="49" charset="-122"/>
              </a:rPr>
              <a:t>个</a:t>
            </a:r>
            <a:r>
              <a:rPr lang="en-US" altLang="zh-CN" sz="2000" b="0">
                <a:latin typeface="Arial" charset="0"/>
                <a:ea typeface="黑体" pitchFamily="49" charset="-122"/>
              </a:rPr>
              <a:t>RTT</a:t>
            </a:r>
            <a:r>
              <a:rPr lang="zh-CN" altLang="en-US" sz="2000" b="0">
                <a:latin typeface="Arial" charset="0"/>
                <a:ea typeface="黑体" pitchFamily="49" charset="-122"/>
              </a:rPr>
              <a:t>时间内只能发送</a:t>
            </a:r>
            <a:r>
              <a:rPr lang="en-US" altLang="zh-CN" sz="2000" b="0">
                <a:latin typeface="Arial" charset="0"/>
                <a:ea typeface="黑体" pitchFamily="49" charset="-122"/>
              </a:rPr>
              <a:t>2</a:t>
            </a:r>
            <a:r>
              <a:rPr lang="en-US" altLang="zh-CN" sz="2000" b="0" baseline="30000">
                <a:latin typeface="Arial" charset="0"/>
                <a:ea typeface="黑体" pitchFamily="49" charset="-122"/>
              </a:rPr>
              <a:t>k-1</a:t>
            </a:r>
            <a:r>
              <a:rPr lang="zh-CN" altLang="en-US" sz="2000" b="0">
                <a:latin typeface="Arial" charset="0"/>
                <a:ea typeface="黑体" pitchFamily="49" charset="-122"/>
              </a:rPr>
              <a:t>个分组。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idx="4294967295"/>
          </p:nvPr>
        </p:nvSpPr>
        <p:spPr/>
        <p:txBody>
          <a:bodyPr/>
          <a:lstStyle/>
          <a:p>
            <a:pPr algn="ctr"/>
            <a:r>
              <a:rPr lang="zh-CN" altLang="en-US">
                <a:latin typeface="Arial" charset="0"/>
                <a:ea typeface="黑体" pitchFamily="49" charset="-122"/>
              </a:rPr>
              <a:t>（</a:t>
            </a:r>
            <a:r>
              <a:rPr lang="en-US" altLang="zh-CN">
                <a:latin typeface="Arial" charset="0"/>
                <a:ea typeface="黑体" pitchFamily="49" charset="-122"/>
              </a:rPr>
              <a:t>1</a:t>
            </a:r>
            <a:r>
              <a:rPr lang="zh-CN" altLang="en-US">
                <a:latin typeface="Arial" charset="0"/>
                <a:ea typeface="黑体" pitchFamily="49" charset="-122"/>
              </a:rPr>
              <a:t>）和（</a:t>
            </a:r>
            <a:r>
              <a:rPr lang="en-US" altLang="zh-CN">
                <a:latin typeface="Arial" charset="0"/>
                <a:ea typeface="黑体" pitchFamily="49" charset="-122"/>
              </a:rPr>
              <a:t>2</a:t>
            </a:r>
            <a:r>
              <a:rPr lang="zh-CN" altLang="en-US">
                <a:latin typeface="Arial" charset="0"/>
                <a:ea typeface="黑体" pitchFamily="49" charset="-122"/>
              </a:rPr>
              <a:t>）</a:t>
            </a:r>
          </a:p>
        </p:txBody>
      </p:sp>
      <p:sp>
        <p:nvSpPr>
          <p:cNvPr id="297987" name="Rectangle 3"/>
          <p:cNvSpPr>
            <a:spLocks noGrp="1" noChangeArrowheads="1"/>
          </p:cNvSpPr>
          <p:nvPr>
            <p:ph type="body" idx="4294967295"/>
          </p:nvPr>
        </p:nvSpPr>
        <p:spPr>
          <a:xfrm>
            <a:off x="560388" y="3573463"/>
            <a:ext cx="9066212" cy="2557462"/>
          </a:xfrm>
        </p:spPr>
        <p:txBody>
          <a:bodyPr/>
          <a:lstStyle/>
          <a:p>
            <a:r>
              <a:rPr lang="en-US" altLang="zh-CN" sz="2000" b="0" dirty="0">
                <a:latin typeface="Arial" charset="0"/>
                <a:ea typeface="黑体" pitchFamily="49" charset="-122"/>
              </a:rPr>
              <a:t>(1)</a:t>
            </a:r>
            <a:r>
              <a:rPr lang="zh-CN" altLang="en-US" sz="2000" b="0" dirty="0">
                <a:latin typeface="Arial" charset="0"/>
                <a:ea typeface="黑体" pitchFamily="49" charset="-122"/>
              </a:rPr>
              <a:t>发送速率</a:t>
            </a:r>
            <a:r>
              <a:rPr lang="en-US" altLang="zh-CN" sz="2000" b="0" dirty="0">
                <a:latin typeface="Arial" charset="0"/>
                <a:ea typeface="黑体" pitchFamily="49" charset="-122"/>
              </a:rPr>
              <a:t>10Mbps</a:t>
            </a:r>
            <a:r>
              <a:rPr lang="zh-CN" altLang="en-US" sz="2000" b="0" dirty="0">
                <a:latin typeface="Arial" charset="0"/>
                <a:ea typeface="黑体" pitchFamily="49" charset="-122"/>
              </a:rPr>
              <a:t>，分组可以连续发送。  </a:t>
            </a:r>
          </a:p>
          <a:p>
            <a:r>
              <a:rPr lang="zh-CN" altLang="en-US" sz="2000" b="0" dirty="0">
                <a:latin typeface="Arial" charset="0"/>
                <a:ea typeface="黑体" pitchFamily="49" charset="-122"/>
              </a:rPr>
              <a:t>答：</a:t>
            </a:r>
            <a:r>
              <a:rPr lang="en-US" altLang="zh-CN" sz="2000" b="0" dirty="0">
                <a:latin typeface="Arial" charset="0"/>
                <a:ea typeface="黑体" pitchFamily="49" charset="-122"/>
              </a:rPr>
              <a:t>T=</a:t>
            </a:r>
            <a:r>
              <a:rPr lang="zh-CN" altLang="en-US" sz="2000" b="0" dirty="0">
                <a:latin typeface="Arial" charset="0"/>
                <a:ea typeface="黑体" pitchFamily="49" charset="-122"/>
              </a:rPr>
              <a:t>连接建立时间</a:t>
            </a:r>
            <a:r>
              <a:rPr lang="en-US" altLang="zh-CN" sz="2000" b="0" dirty="0">
                <a:latin typeface="Arial" charset="0"/>
                <a:ea typeface="黑体" pitchFamily="49" charset="-122"/>
              </a:rPr>
              <a:t>+</a:t>
            </a:r>
            <a:r>
              <a:rPr lang="zh-CN" altLang="en-US" sz="2000" b="0" dirty="0">
                <a:latin typeface="Arial" charset="0"/>
                <a:ea typeface="黑体" pitchFamily="49" charset="-122"/>
              </a:rPr>
              <a:t>数据连续传输时间</a:t>
            </a:r>
            <a:r>
              <a:rPr lang="en-US" altLang="zh-CN" sz="2000" b="0" dirty="0">
                <a:latin typeface="Arial" charset="0"/>
                <a:ea typeface="黑体" pitchFamily="49" charset="-122"/>
              </a:rPr>
              <a:t>=2RTT+8*(1.5M+40*1.5M/1K)/10M=160+156=316(</a:t>
            </a:r>
            <a:r>
              <a:rPr lang="en-US" altLang="zh-CN" sz="2000" b="0" dirty="0" err="1">
                <a:latin typeface="Arial" charset="0"/>
                <a:ea typeface="黑体" pitchFamily="49" charset="-122"/>
              </a:rPr>
              <a:t>ms</a:t>
            </a:r>
            <a:r>
              <a:rPr lang="en-US" altLang="zh-CN" sz="2000" b="0" dirty="0">
                <a:latin typeface="Arial" charset="0"/>
                <a:ea typeface="黑体" pitchFamily="49" charset="-122"/>
              </a:rPr>
              <a:t>)</a:t>
            </a:r>
          </a:p>
          <a:p>
            <a:r>
              <a:rPr lang="en-US" altLang="zh-CN" sz="2000" b="0" dirty="0">
                <a:latin typeface="Arial" charset="0"/>
                <a:ea typeface="黑体" pitchFamily="49" charset="-122"/>
              </a:rPr>
              <a:t>(2)</a:t>
            </a:r>
            <a:r>
              <a:rPr lang="zh-CN" altLang="en-US" sz="2000" b="0" dirty="0">
                <a:latin typeface="Arial" charset="0"/>
                <a:ea typeface="黑体" pitchFamily="49" charset="-122"/>
              </a:rPr>
              <a:t>发送速率</a:t>
            </a:r>
            <a:r>
              <a:rPr lang="en-US" altLang="zh-CN" sz="2000" b="0" dirty="0">
                <a:latin typeface="Arial" charset="0"/>
                <a:ea typeface="黑体" pitchFamily="49" charset="-122"/>
              </a:rPr>
              <a:t>10Mbps</a:t>
            </a:r>
            <a:r>
              <a:rPr lang="zh-CN" altLang="en-US" sz="2000" b="0" dirty="0">
                <a:latin typeface="Arial" charset="0"/>
                <a:ea typeface="黑体" pitchFamily="49" charset="-122"/>
              </a:rPr>
              <a:t>，停止等待方式发送。 </a:t>
            </a:r>
          </a:p>
          <a:p>
            <a:r>
              <a:rPr lang="zh-CN" altLang="en-US" sz="2000" b="0" dirty="0">
                <a:latin typeface="Arial" charset="0"/>
                <a:ea typeface="黑体" pitchFamily="49" charset="-122"/>
              </a:rPr>
              <a:t>答：</a:t>
            </a:r>
            <a:r>
              <a:rPr lang="en-US" altLang="zh-CN" sz="2000" b="0" dirty="0">
                <a:latin typeface="Arial" charset="0"/>
                <a:ea typeface="黑体" pitchFamily="49" charset="-122"/>
              </a:rPr>
              <a:t>T=</a:t>
            </a:r>
            <a:r>
              <a:rPr lang="zh-CN" altLang="en-US" sz="2000" b="0" dirty="0">
                <a:latin typeface="Arial" charset="0"/>
                <a:ea typeface="黑体" pitchFamily="49" charset="-122"/>
              </a:rPr>
              <a:t>连接建立时间</a:t>
            </a:r>
            <a:r>
              <a:rPr lang="en-US" altLang="zh-CN" sz="2000" b="0" dirty="0">
                <a:latin typeface="Arial" charset="0"/>
                <a:ea typeface="黑体" pitchFamily="49" charset="-122"/>
              </a:rPr>
              <a:t>+</a:t>
            </a:r>
            <a:r>
              <a:rPr lang="zh-CN" altLang="en-US" sz="2000" b="0" dirty="0">
                <a:latin typeface="Arial" charset="0"/>
                <a:ea typeface="黑体" pitchFamily="49" charset="-122"/>
              </a:rPr>
              <a:t>数据“停</a:t>
            </a:r>
            <a:r>
              <a:rPr lang="en-US" altLang="zh-CN" sz="2000" b="0" dirty="0">
                <a:latin typeface="Arial" charset="0"/>
                <a:ea typeface="黑体" pitchFamily="49" charset="-122"/>
              </a:rPr>
              <a:t>-</a:t>
            </a:r>
            <a:r>
              <a:rPr lang="zh-CN" altLang="en-US" sz="2000" b="0" dirty="0">
                <a:latin typeface="Arial" charset="0"/>
                <a:ea typeface="黑体" pitchFamily="49" charset="-122"/>
              </a:rPr>
              <a:t>等” 传输时间</a:t>
            </a:r>
            <a:r>
              <a:rPr lang="en-US" altLang="zh-CN" sz="2000" b="0" dirty="0">
                <a:latin typeface="Arial" charset="0"/>
                <a:ea typeface="黑体" pitchFamily="49" charset="-122"/>
              </a:rPr>
              <a:t>= 2RTT+(1.5M /1K)* (T</a:t>
            </a:r>
            <a:r>
              <a:rPr lang="en-US" altLang="zh-CN" sz="2000" b="0" baseline="-25000" dirty="0">
                <a:latin typeface="Arial" charset="0"/>
                <a:ea typeface="黑体" pitchFamily="49" charset="-122"/>
              </a:rPr>
              <a:t>D</a:t>
            </a:r>
            <a:r>
              <a:rPr lang="en-US" altLang="zh-CN" sz="2000" b="0" dirty="0">
                <a:latin typeface="Arial" charset="0"/>
                <a:ea typeface="黑体" pitchFamily="49" charset="-122"/>
              </a:rPr>
              <a:t>+RTT+T</a:t>
            </a:r>
            <a:r>
              <a:rPr lang="en-US" altLang="zh-CN" sz="2000" b="0" baseline="-25000" dirty="0">
                <a:latin typeface="Arial" charset="0"/>
                <a:ea typeface="黑体" pitchFamily="49" charset="-122"/>
              </a:rPr>
              <a:t>A</a:t>
            </a:r>
            <a:r>
              <a:rPr lang="en-US" altLang="zh-CN" sz="2000" b="0" dirty="0">
                <a:latin typeface="Arial" charset="0"/>
                <a:ea typeface="黑体" pitchFamily="49" charset="-122"/>
              </a:rPr>
              <a:t>)=160+1500*(8*1K/10M+80+0)=160+1500*80.8=12311</a:t>
            </a:r>
            <a:r>
              <a:rPr lang="zh-CN" altLang="en-US" sz="2000" b="0" dirty="0">
                <a:latin typeface="Arial" charset="0"/>
                <a:ea typeface="黑体" pitchFamily="49" charset="-122"/>
              </a:rPr>
              <a:t>（</a:t>
            </a:r>
            <a:r>
              <a:rPr lang="en-US" altLang="zh-CN" sz="2000" b="0" dirty="0" err="1">
                <a:latin typeface="Arial" charset="0"/>
                <a:ea typeface="黑体" pitchFamily="49" charset="-122"/>
              </a:rPr>
              <a:t>ms</a:t>
            </a:r>
            <a:r>
              <a:rPr lang="zh-CN" altLang="en-US" sz="2000" b="0" dirty="0">
                <a:latin typeface="Arial" charset="0"/>
                <a:ea typeface="黑体" pitchFamily="49" charset="-122"/>
              </a:rPr>
              <a:t>）</a:t>
            </a:r>
          </a:p>
        </p:txBody>
      </p:sp>
      <p:grpSp>
        <p:nvGrpSpPr>
          <p:cNvPr id="298017" name="Group 33"/>
          <p:cNvGrpSpPr>
            <a:grpSpLocks/>
          </p:cNvGrpSpPr>
          <p:nvPr/>
        </p:nvGrpSpPr>
        <p:grpSpPr bwMode="auto">
          <a:xfrm>
            <a:off x="704850" y="1196975"/>
            <a:ext cx="2806700" cy="2198688"/>
            <a:chOff x="761" y="1551"/>
            <a:chExt cx="3894" cy="2573"/>
          </a:xfrm>
        </p:grpSpPr>
        <p:sp>
          <p:nvSpPr>
            <p:cNvPr id="297988" name="Rectangle 6"/>
            <p:cNvSpPr>
              <a:spLocks noChangeArrowheads="1"/>
            </p:cNvSpPr>
            <p:nvPr/>
          </p:nvSpPr>
          <p:spPr bwMode="auto">
            <a:xfrm>
              <a:off x="2428" y="1551"/>
              <a:ext cx="379" cy="282"/>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ea typeface="黑体" pitchFamily="49" charset="-122"/>
                </a:rPr>
                <a:t>A</a:t>
              </a:r>
            </a:p>
          </p:txBody>
        </p:sp>
        <p:sp>
          <p:nvSpPr>
            <p:cNvPr id="297989" name="Rectangle 7"/>
            <p:cNvSpPr>
              <a:spLocks noChangeArrowheads="1"/>
            </p:cNvSpPr>
            <p:nvPr/>
          </p:nvSpPr>
          <p:spPr bwMode="auto">
            <a:xfrm>
              <a:off x="3604" y="1551"/>
              <a:ext cx="379" cy="282"/>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ea typeface="黑体" pitchFamily="49" charset="-122"/>
                </a:rPr>
                <a:t>B</a:t>
              </a:r>
            </a:p>
          </p:txBody>
        </p:sp>
        <p:grpSp>
          <p:nvGrpSpPr>
            <p:cNvPr id="2" name="Group 16"/>
            <p:cNvGrpSpPr>
              <a:grpSpLocks/>
            </p:cNvGrpSpPr>
            <p:nvPr/>
          </p:nvGrpSpPr>
          <p:grpSpPr bwMode="auto">
            <a:xfrm>
              <a:off x="2553" y="1919"/>
              <a:ext cx="1156" cy="490"/>
              <a:chOff x="3439" y="3564"/>
              <a:chExt cx="1156" cy="490"/>
            </a:xfrm>
          </p:grpSpPr>
          <p:sp>
            <p:nvSpPr>
              <p:cNvPr id="297991" name="Freeform 17"/>
              <p:cNvSpPr>
                <a:spLocks/>
              </p:cNvSpPr>
              <p:nvPr/>
            </p:nvSpPr>
            <p:spPr bwMode="auto">
              <a:xfrm>
                <a:off x="3439" y="3564"/>
                <a:ext cx="1156" cy="490"/>
              </a:xfrm>
              <a:custGeom>
                <a:avLst/>
                <a:gdLst>
                  <a:gd name="T0" fmla="*/ 0 w 1033"/>
                  <a:gd name="T1" fmla="*/ 0 h 457"/>
                  <a:gd name="T2" fmla="*/ 1293 w 1033"/>
                  <a:gd name="T3" fmla="*/ 163 h 457"/>
                  <a:gd name="T4" fmla="*/ 1293 w 1033"/>
                  <a:gd name="T5" fmla="*/ 524 h 457"/>
                  <a:gd name="T6" fmla="*/ 0 w 1033"/>
                  <a:gd name="T7" fmla="*/ 361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p:spPr>
            <p:txBody>
              <a:bodyPr/>
              <a:lstStyle/>
              <a:p>
                <a:endParaRPr lang="zh-CN" altLang="en-US"/>
              </a:p>
            </p:txBody>
          </p:sp>
          <p:sp>
            <p:nvSpPr>
              <p:cNvPr id="297992"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p>
                <a:pPr eaLnBrk="0" hangingPunct="0"/>
                <a:endParaRPr lang="zh-CN" altLang="en-US" sz="1000">
                  <a:solidFill>
                    <a:srgbClr val="0000FF"/>
                  </a:solidFill>
                </a:endParaRPr>
              </a:p>
            </p:txBody>
          </p:sp>
          <p:sp>
            <p:nvSpPr>
              <p:cNvPr id="297993" name="Rectangle 19"/>
              <p:cNvSpPr>
                <a:spLocks noChangeArrowheads="1"/>
              </p:cNvSpPr>
              <p:nvPr/>
            </p:nvSpPr>
            <p:spPr bwMode="auto">
              <a:xfrm rot="540000">
                <a:off x="3609" y="3636"/>
                <a:ext cx="496" cy="283"/>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solidFill>
                      <a:srgbClr val="0000FF"/>
                    </a:solidFill>
                    <a:ea typeface="黑体" pitchFamily="49" charset="-122"/>
                  </a:rPr>
                  <a:t>M1</a:t>
                </a:r>
              </a:p>
            </p:txBody>
          </p:sp>
        </p:grpSp>
        <p:grpSp>
          <p:nvGrpSpPr>
            <p:cNvPr id="43" name="Group 20"/>
            <p:cNvGrpSpPr>
              <a:grpSpLocks/>
            </p:cNvGrpSpPr>
            <p:nvPr/>
          </p:nvGrpSpPr>
          <p:grpSpPr bwMode="auto">
            <a:xfrm>
              <a:off x="2552" y="2753"/>
              <a:ext cx="1156" cy="490"/>
              <a:chOff x="3439" y="3564"/>
              <a:chExt cx="1156" cy="490"/>
            </a:xfrm>
          </p:grpSpPr>
          <p:sp>
            <p:nvSpPr>
              <p:cNvPr id="297995" name="Freeform 21"/>
              <p:cNvSpPr>
                <a:spLocks/>
              </p:cNvSpPr>
              <p:nvPr/>
            </p:nvSpPr>
            <p:spPr bwMode="auto">
              <a:xfrm>
                <a:off x="3439" y="3564"/>
                <a:ext cx="1156" cy="490"/>
              </a:xfrm>
              <a:custGeom>
                <a:avLst/>
                <a:gdLst>
                  <a:gd name="T0" fmla="*/ 0 w 1033"/>
                  <a:gd name="T1" fmla="*/ 0 h 457"/>
                  <a:gd name="T2" fmla="*/ 1293 w 1033"/>
                  <a:gd name="T3" fmla="*/ 163 h 457"/>
                  <a:gd name="T4" fmla="*/ 1293 w 1033"/>
                  <a:gd name="T5" fmla="*/ 524 h 457"/>
                  <a:gd name="T6" fmla="*/ 0 w 1033"/>
                  <a:gd name="T7" fmla="*/ 361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p:spPr>
            <p:txBody>
              <a:bodyPr/>
              <a:lstStyle/>
              <a:p>
                <a:endParaRPr lang="zh-CN" altLang="en-US"/>
              </a:p>
            </p:txBody>
          </p:sp>
          <p:sp>
            <p:nvSpPr>
              <p:cNvPr id="297996"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p>
                <a:pPr eaLnBrk="0" hangingPunct="0"/>
                <a:endParaRPr lang="zh-CN" altLang="en-US" sz="1000">
                  <a:solidFill>
                    <a:srgbClr val="0000FF"/>
                  </a:solidFill>
                </a:endParaRPr>
              </a:p>
            </p:txBody>
          </p:sp>
          <p:sp>
            <p:nvSpPr>
              <p:cNvPr id="297997" name="Rectangle 23"/>
              <p:cNvSpPr>
                <a:spLocks noChangeArrowheads="1"/>
              </p:cNvSpPr>
              <p:nvPr/>
            </p:nvSpPr>
            <p:spPr bwMode="auto">
              <a:xfrm rot="540000">
                <a:off x="3611" y="3636"/>
                <a:ext cx="495" cy="283"/>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solidFill>
                      <a:srgbClr val="0000FF"/>
                    </a:solidFill>
                    <a:ea typeface="黑体" pitchFamily="49" charset="-122"/>
                  </a:rPr>
                  <a:t>M2</a:t>
                </a:r>
              </a:p>
            </p:txBody>
          </p:sp>
        </p:grpSp>
        <p:grpSp>
          <p:nvGrpSpPr>
            <p:cNvPr id="44" name="Group 25"/>
            <p:cNvGrpSpPr>
              <a:grpSpLocks/>
            </p:cNvGrpSpPr>
            <p:nvPr/>
          </p:nvGrpSpPr>
          <p:grpSpPr bwMode="auto">
            <a:xfrm>
              <a:off x="2543" y="2355"/>
              <a:ext cx="1177" cy="333"/>
              <a:chOff x="2012" y="2283"/>
              <a:chExt cx="1177" cy="333"/>
            </a:xfrm>
          </p:grpSpPr>
          <p:sp>
            <p:nvSpPr>
              <p:cNvPr id="297999"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p:spPr>
            <p:txBody>
              <a:bodyPr/>
              <a:lstStyle/>
              <a:p>
                <a:endParaRPr lang="zh-CN" altLang="en-US"/>
              </a:p>
            </p:txBody>
          </p:sp>
          <p:sp>
            <p:nvSpPr>
              <p:cNvPr id="298000" name="Text Box 27"/>
              <p:cNvSpPr txBox="1">
                <a:spLocks noChangeArrowheads="1"/>
              </p:cNvSpPr>
              <p:nvPr/>
            </p:nvSpPr>
            <p:spPr bwMode="auto">
              <a:xfrm rot="-430230">
                <a:off x="2098" y="2283"/>
                <a:ext cx="785" cy="287"/>
              </a:xfrm>
              <a:prstGeom prst="rect">
                <a:avLst/>
              </a:prstGeom>
              <a:noFill/>
              <a:ln w="9525">
                <a:noFill/>
                <a:miter lim="800000"/>
                <a:headEnd/>
                <a:tailEnd/>
              </a:ln>
            </p:spPr>
            <p:txBody>
              <a:bodyPr wrap="none">
                <a:spAutoFit/>
              </a:bodyPr>
              <a:lstStyle/>
              <a:p>
                <a:pPr eaLnBrk="0" hangingPunct="0"/>
                <a:r>
                  <a:rPr lang="en-US" altLang="zh-CN" sz="1000" b="1"/>
                  <a:t>ACK 1</a:t>
                </a:r>
              </a:p>
            </p:txBody>
          </p:sp>
        </p:grpSp>
        <p:grpSp>
          <p:nvGrpSpPr>
            <p:cNvPr id="45" name="Group 28"/>
            <p:cNvGrpSpPr>
              <a:grpSpLocks/>
            </p:cNvGrpSpPr>
            <p:nvPr/>
          </p:nvGrpSpPr>
          <p:grpSpPr bwMode="auto">
            <a:xfrm>
              <a:off x="2535" y="3225"/>
              <a:ext cx="1177" cy="339"/>
              <a:chOff x="2012" y="2277"/>
              <a:chExt cx="1177" cy="339"/>
            </a:xfrm>
          </p:grpSpPr>
          <p:sp>
            <p:nvSpPr>
              <p:cNvPr id="298002"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p:spPr>
            <p:txBody>
              <a:bodyPr/>
              <a:lstStyle/>
              <a:p>
                <a:endParaRPr lang="zh-CN" altLang="en-US"/>
              </a:p>
            </p:txBody>
          </p:sp>
          <p:sp>
            <p:nvSpPr>
              <p:cNvPr id="298003" name="Text Box 30"/>
              <p:cNvSpPr txBox="1">
                <a:spLocks noChangeArrowheads="1"/>
              </p:cNvSpPr>
              <p:nvPr/>
            </p:nvSpPr>
            <p:spPr bwMode="auto">
              <a:xfrm rot="-430230">
                <a:off x="2107" y="2277"/>
                <a:ext cx="783" cy="285"/>
              </a:xfrm>
              <a:prstGeom prst="rect">
                <a:avLst/>
              </a:prstGeom>
              <a:noFill/>
              <a:ln w="9525">
                <a:noFill/>
                <a:miter lim="800000"/>
                <a:headEnd/>
                <a:tailEnd/>
              </a:ln>
            </p:spPr>
            <p:txBody>
              <a:bodyPr wrap="none">
                <a:spAutoFit/>
              </a:bodyPr>
              <a:lstStyle/>
              <a:p>
                <a:pPr eaLnBrk="0" hangingPunct="0"/>
                <a:r>
                  <a:rPr lang="en-US" altLang="zh-CN" sz="1000" b="1"/>
                  <a:t>ACK 2</a:t>
                </a:r>
              </a:p>
            </p:txBody>
          </p:sp>
        </p:grpSp>
        <p:grpSp>
          <p:nvGrpSpPr>
            <p:cNvPr id="46" name="Group 33"/>
            <p:cNvGrpSpPr>
              <a:grpSpLocks/>
            </p:cNvGrpSpPr>
            <p:nvPr/>
          </p:nvGrpSpPr>
          <p:grpSpPr bwMode="auto">
            <a:xfrm>
              <a:off x="761" y="1983"/>
              <a:ext cx="1690" cy="464"/>
              <a:chOff x="230" y="1632"/>
              <a:chExt cx="1690" cy="464"/>
            </a:xfrm>
          </p:grpSpPr>
          <p:sp>
            <p:nvSpPr>
              <p:cNvPr id="47" name="Text Box 31"/>
              <p:cNvSpPr txBox="1">
                <a:spLocks noChangeArrowheads="1"/>
              </p:cNvSpPr>
              <p:nvPr/>
            </p:nvSpPr>
            <p:spPr bwMode="auto">
              <a:xfrm>
                <a:off x="230" y="1633"/>
                <a:ext cx="1161" cy="463"/>
              </a:xfrm>
              <a:prstGeom prst="rect">
                <a:avLst/>
              </a:prstGeom>
              <a:noFill/>
              <a:ln>
                <a:noFill/>
              </a:ln>
              <a:effectLst/>
              <a:extLst/>
            </p:spPr>
            <p:txBody>
              <a:bodyPr>
                <a:spAutoFit/>
              </a:bodyPr>
              <a:lstStyle/>
              <a:p>
                <a:r>
                  <a:rPr kumimoji="1" lang="zh-CN" altLang="en-US" sz="1000" b="1">
                    <a:solidFill>
                      <a:srgbClr val="FF0000"/>
                    </a:solidFill>
                    <a:ea typeface="黑体" pitchFamily="49" charset="-122"/>
                  </a:rPr>
                  <a:t>停止发送，等待 </a:t>
                </a:r>
                <a:r>
                  <a:rPr kumimoji="1" lang="en-US" altLang="zh-CN" sz="1000" b="1">
                    <a:solidFill>
                      <a:srgbClr val="FF0000"/>
                    </a:solidFill>
                    <a:ea typeface="黑体" pitchFamily="49" charset="-122"/>
                  </a:rPr>
                  <a:t>ACK</a:t>
                </a:r>
              </a:p>
            </p:txBody>
          </p:sp>
          <p:sp>
            <p:nvSpPr>
              <p:cNvPr id="48" name="Line 32"/>
              <p:cNvSpPr>
                <a:spLocks noChangeShapeType="1"/>
              </p:cNvSpPr>
              <p:nvPr/>
            </p:nvSpPr>
            <p:spPr bwMode="auto">
              <a:xfrm>
                <a:off x="1296" y="1921"/>
                <a:ext cx="623" cy="0"/>
              </a:xfrm>
              <a:prstGeom prst="line">
                <a:avLst/>
              </a:prstGeom>
              <a:noFill/>
              <a:ln w="28575">
                <a:solidFill>
                  <a:srgbClr val="FF0000"/>
                </a:solidFill>
                <a:miter lim="800000"/>
                <a:headEnd/>
                <a:tailEnd type="triangle" w="med" len="med"/>
              </a:ln>
              <a:effectLst/>
              <a:extLst/>
            </p:spPr>
            <p:txBody>
              <a:bodyPr wrap="none"/>
              <a:lstStyle/>
              <a:p>
                <a:pPr eaLnBrk="0" hangingPunct="0">
                  <a:defRPr/>
                </a:pPr>
                <a:endParaRPr lang="zh-CN" altLang="en-US" b="1">
                  <a:latin typeface="+mn-lt"/>
                  <a:ea typeface="黑体" pitchFamily="2" charset="-122"/>
                </a:endParaRPr>
              </a:p>
            </p:txBody>
          </p:sp>
        </p:grpSp>
        <p:grpSp>
          <p:nvGrpSpPr>
            <p:cNvPr id="49" name="Group 37"/>
            <p:cNvGrpSpPr>
              <a:grpSpLocks/>
            </p:cNvGrpSpPr>
            <p:nvPr/>
          </p:nvGrpSpPr>
          <p:grpSpPr bwMode="auto">
            <a:xfrm>
              <a:off x="761" y="2463"/>
              <a:ext cx="1690" cy="643"/>
              <a:chOff x="230" y="2160"/>
              <a:chExt cx="1690" cy="643"/>
            </a:xfrm>
          </p:grpSpPr>
          <p:sp>
            <p:nvSpPr>
              <p:cNvPr id="50" name="Text Box 35"/>
              <p:cNvSpPr txBox="1">
                <a:spLocks noChangeArrowheads="1"/>
              </p:cNvSpPr>
              <p:nvPr/>
            </p:nvSpPr>
            <p:spPr bwMode="auto">
              <a:xfrm>
                <a:off x="230" y="2160"/>
                <a:ext cx="1112" cy="643"/>
              </a:xfrm>
              <a:prstGeom prst="rect">
                <a:avLst/>
              </a:prstGeom>
              <a:noFill/>
              <a:ln>
                <a:noFill/>
              </a:ln>
              <a:effectLst/>
              <a:extLst/>
            </p:spPr>
            <p:txBody>
              <a:bodyPr>
                <a:spAutoFit/>
              </a:bodyPr>
              <a:lstStyle/>
              <a:p>
                <a:r>
                  <a:rPr kumimoji="1" lang="zh-CN" altLang="en-US" sz="1000" b="1">
                    <a:solidFill>
                      <a:srgbClr val="0000CC"/>
                    </a:solidFill>
                    <a:ea typeface="黑体" pitchFamily="49" charset="-122"/>
                  </a:rPr>
                  <a:t>收到 </a:t>
                </a:r>
                <a:r>
                  <a:rPr kumimoji="1" lang="en-US" altLang="zh-CN" sz="1000" b="1">
                    <a:solidFill>
                      <a:srgbClr val="0000CC"/>
                    </a:solidFill>
                    <a:ea typeface="黑体" pitchFamily="49" charset="-122"/>
                  </a:rPr>
                  <a:t>ACK</a:t>
                </a:r>
                <a:r>
                  <a:rPr kumimoji="1" lang="zh-CN" altLang="en-US" sz="1000" b="1">
                    <a:solidFill>
                      <a:srgbClr val="0000CC"/>
                    </a:solidFill>
                    <a:ea typeface="黑体" pitchFamily="49" charset="-122"/>
                  </a:rPr>
                  <a:t>，继续发送</a:t>
                </a:r>
              </a:p>
            </p:txBody>
          </p:sp>
          <p:sp>
            <p:nvSpPr>
              <p:cNvPr id="51" name="Line 36"/>
              <p:cNvSpPr>
                <a:spLocks noChangeShapeType="1"/>
              </p:cNvSpPr>
              <p:nvPr/>
            </p:nvSpPr>
            <p:spPr bwMode="auto">
              <a:xfrm>
                <a:off x="1296" y="2448"/>
                <a:ext cx="623" cy="0"/>
              </a:xfrm>
              <a:prstGeom prst="line">
                <a:avLst/>
              </a:prstGeom>
              <a:noFill/>
              <a:ln w="28575">
                <a:solidFill>
                  <a:srgbClr val="0000CC"/>
                </a:solidFill>
                <a:miter lim="800000"/>
                <a:headEnd/>
                <a:tailEnd type="triangle" w="med" len="med"/>
              </a:ln>
              <a:effectLst/>
              <a:extLst/>
            </p:spPr>
            <p:txBody>
              <a:bodyPr wrap="none"/>
              <a:lstStyle/>
              <a:p>
                <a:pPr eaLnBrk="0" hangingPunct="0">
                  <a:defRPr/>
                </a:pPr>
                <a:endParaRPr lang="zh-CN" altLang="en-US" b="1">
                  <a:latin typeface="+mn-lt"/>
                  <a:ea typeface="黑体" pitchFamily="2" charset="-122"/>
                </a:endParaRPr>
              </a:p>
            </p:txBody>
          </p:sp>
        </p:grpSp>
        <p:sp>
          <p:nvSpPr>
            <p:cNvPr id="52" name="TextBox 8"/>
            <p:cNvSpPr txBox="1"/>
            <p:nvPr/>
          </p:nvSpPr>
          <p:spPr>
            <a:xfrm>
              <a:off x="3754" y="2337"/>
              <a:ext cx="901" cy="286"/>
            </a:xfrm>
            <a:prstGeom prst="rect">
              <a:avLst/>
            </a:prstGeom>
            <a:noFill/>
          </p:spPr>
          <p:txBody>
            <a:bodyPr wrap="none">
              <a:spAutoFit/>
            </a:bodyPr>
            <a:lstStyle/>
            <a:p>
              <a:pPr eaLnBrk="0" hangingPunct="0"/>
              <a:r>
                <a:rPr lang="zh-CN" altLang="en-US" sz="1000" b="1">
                  <a:solidFill>
                    <a:srgbClr val="0000FF"/>
                  </a:solidFill>
                  <a:ea typeface="黑体" pitchFamily="49" charset="-122"/>
                </a:rPr>
                <a:t>确认 </a:t>
              </a:r>
              <a:r>
                <a:rPr lang="en-US" altLang="zh-CN" sz="1000" b="1">
                  <a:solidFill>
                    <a:srgbClr val="0000FF"/>
                  </a:solidFill>
                  <a:ea typeface="黑体" pitchFamily="49" charset="-122"/>
                </a:rPr>
                <a:t>M1</a:t>
              </a:r>
              <a:endParaRPr lang="zh-CN" altLang="en-US" sz="1000" b="1">
                <a:solidFill>
                  <a:srgbClr val="0000FF"/>
                </a:solidFill>
                <a:ea typeface="黑体" pitchFamily="49" charset="-122"/>
              </a:endParaRPr>
            </a:p>
          </p:txBody>
        </p:sp>
        <p:sp>
          <p:nvSpPr>
            <p:cNvPr id="53" name="TextBox 36"/>
            <p:cNvSpPr txBox="1"/>
            <p:nvPr/>
          </p:nvSpPr>
          <p:spPr>
            <a:xfrm>
              <a:off x="3754" y="3173"/>
              <a:ext cx="901" cy="286"/>
            </a:xfrm>
            <a:prstGeom prst="rect">
              <a:avLst/>
            </a:prstGeom>
            <a:noFill/>
          </p:spPr>
          <p:txBody>
            <a:bodyPr wrap="none">
              <a:spAutoFit/>
            </a:bodyPr>
            <a:lstStyle/>
            <a:p>
              <a:pPr eaLnBrk="0" hangingPunct="0"/>
              <a:r>
                <a:rPr lang="zh-CN" altLang="en-US" sz="1000" b="1">
                  <a:solidFill>
                    <a:srgbClr val="0000FF"/>
                  </a:solidFill>
                  <a:ea typeface="黑体" pitchFamily="49" charset="-122"/>
                </a:rPr>
                <a:t>确认 </a:t>
              </a:r>
              <a:r>
                <a:rPr lang="en-US" altLang="zh-CN" sz="1000" b="1">
                  <a:solidFill>
                    <a:srgbClr val="0000FF"/>
                  </a:solidFill>
                  <a:ea typeface="黑体" pitchFamily="49" charset="-122"/>
                </a:rPr>
                <a:t>M2</a:t>
              </a:r>
              <a:endParaRPr lang="zh-CN" altLang="en-US" sz="1000" b="1">
                <a:solidFill>
                  <a:srgbClr val="0000FF"/>
                </a:solidFill>
                <a:ea typeface="黑体" pitchFamily="49" charset="-122"/>
              </a:endParaRPr>
            </a:p>
          </p:txBody>
        </p:sp>
        <p:grpSp>
          <p:nvGrpSpPr>
            <p:cNvPr id="298012" name="组合 9"/>
            <p:cNvGrpSpPr>
              <a:grpSpLocks/>
            </p:cNvGrpSpPr>
            <p:nvPr/>
          </p:nvGrpSpPr>
          <p:grpSpPr bwMode="auto">
            <a:xfrm>
              <a:off x="2340" y="1835"/>
              <a:ext cx="1795" cy="2289"/>
              <a:chOff x="3714343" y="2912516"/>
              <a:chExt cx="2850512" cy="3634837"/>
            </a:xfrm>
          </p:grpSpPr>
          <p:sp>
            <p:nvSpPr>
              <p:cNvPr id="298013" name="Line 4"/>
              <p:cNvSpPr>
                <a:spLocks noChangeShapeType="1"/>
              </p:cNvSpPr>
              <p:nvPr/>
            </p:nvSpPr>
            <p:spPr bwMode="auto">
              <a:xfrm>
                <a:off x="4031159" y="2912516"/>
                <a:ext cx="0" cy="317976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8014" name="Line 5"/>
              <p:cNvSpPr>
                <a:spLocks noChangeShapeType="1"/>
              </p:cNvSpPr>
              <p:nvPr/>
            </p:nvSpPr>
            <p:spPr bwMode="auto">
              <a:xfrm>
                <a:off x="5909172" y="2912516"/>
                <a:ext cx="0" cy="316071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3" name="TextBox 2"/>
              <p:cNvSpPr txBox="1"/>
              <p:nvPr/>
            </p:nvSpPr>
            <p:spPr>
              <a:xfrm>
                <a:off x="5599850" y="6093046"/>
                <a:ext cx="965342" cy="454307"/>
              </a:xfrm>
              <a:prstGeom prst="rect">
                <a:avLst/>
              </a:prstGeom>
              <a:noFill/>
            </p:spPr>
            <p:txBody>
              <a:bodyPr wrap="none">
                <a:spAutoFit/>
              </a:bodyPr>
              <a:lstStyle/>
              <a:p>
                <a:pPr eaLnBrk="0" hangingPunct="0"/>
                <a:r>
                  <a:rPr lang="zh-CN" altLang="en-US" sz="1000" b="1">
                    <a:ea typeface="黑体" pitchFamily="49" charset="-122"/>
                  </a:rPr>
                  <a:t>时间</a:t>
                </a:r>
              </a:p>
            </p:txBody>
          </p:sp>
          <p:sp>
            <p:nvSpPr>
              <p:cNvPr id="54" name="TextBox 37"/>
              <p:cNvSpPr txBox="1"/>
              <p:nvPr/>
            </p:nvSpPr>
            <p:spPr>
              <a:xfrm>
                <a:off x="3714636" y="6093046"/>
                <a:ext cx="965342" cy="454307"/>
              </a:xfrm>
              <a:prstGeom prst="rect">
                <a:avLst/>
              </a:prstGeom>
              <a:noFill/>
            </p:spPr>
            <p:txBody>
              <a:bodyPr wrap="none">
                <a:spAutoFit/>
              </a:bodyPr>
              <a:lstStyle/>
              <a:p>
                <a:pPr eaLnBrk="0" hangingPunct="0"/>
                <a:r>
                  <a:rPr lang="zh-CN" altLang="en-US" sz="1000" b="1">
                    <a:ea typeface="黑体" pitchFamily="49" charset="-122"/>
                  </a:rPr>
                  <a:t>时间</a:t>
                </a:r>
              </a:p>
            </p:txBody>
          </p:sp>
        </p:grpSp>
      </p:grpSp>
      <p:grpSp>
        <p:nvGrpSpPr>
          <p:cNvPr id="298054" name="Group 70"/>
          <p:cNvGrpSpPr>
            <a:grpSpLocks/>
          </p:cNvGrpSpPr>
          <p:nvPr/>
        </p:nvGrpSpPr>
        <p:grpSpPr bwMode="auto">
          <a:xfrm>
            <a:off x="4665663" y="2349500"/>
            <a:ext cx="4706937" cy="1119188"/>
            <a:chOff x="479" y="1207"/>
            <a:chExt cx="5524" cy="1721"/>
          </a:xfrm>
        </p:grpSpPr>
        <p:sp>
          <p:nvSpPr>
            <p:cNvPr id="55" name="Text Box 4"/>
            <p:cNvSpPr txBox="1">
              <a:spLocks noChangeArrowheads="1"/>
            </p:cNvSpPr>
            <p:nvPr/>
          </p:nvSpPr>
          <p:spPr bwMode="auto">
            <a:xfrm>
              <a:off x="883" y="2264"/>
              <a:ext cx="382"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D</a:t>
              </a:r>
            </a:p>
          </p:txBody>
        </p:sp>
        <p:sp>
          <p:nvSpPr>
            <p:cNvPr id="56" name="Line 5"/>
            <p:cNvSpPr>
              <a:spLocks noChangeShapeType="1"/>
            </p:cNvSpPr>
            <p:nvPr/>
          </p:nvSpPr>
          <p:spPr bwMode="auto">
            <a:xfrm flipV="1">
              <a:off x="937" y="2279"/>
              <a:ext cx="0" cy="500"/>
            </a:xfrm>
            <a:prstGeom prst="line">
              <a:avLst/>
            </a:prstGeom>
            <a:noFill/>
            <a:ln w="19050">
              <a:solidFill>
                <a:schemeClr val="tx1"/>
              </a:solidFill>
              <a:round/>
              <a:headEnd/>
              <a:tailEnd type="non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7" name="Line 6"/>
            <p:cNvSpPr>
              <a:spLocks noChangeShapeType="1"/>
            </p:cNvSpPr>
            <p:nvPr/>
          </p:nvSpPr>
          <p:spPr bwMode="auto">
            <a:xfrm>
              <a:off x="1174" y="2318"/>
              <a:ext cx="0" cy="249"/>
            </a:xfrm>
            <a:prstGeom prst="line">
              <a:avLst/>
            </a:prstGeom>
            <a:noFill/>
            <a:ln w="19050">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8" name="Line 7"/>
            <p:cNvSpPr>
              <a:spLocks noChangeShapeType="1"/>
            </p:cNvSpPr>
            <p:nvPr/>
          </p:nvSpPr>
          <p:spPr bwMode="auto">
            <a:xfrm>
              <a:off x="3233" y="2318"/>
              <a:ext cx="0" cy="249"/>
            </a:xfrm>
            <a:prstGeom prst="line">
              <a:avLst/>
            </a:prstGeom>
            <a:noFill/>
            <a:ln w="19050">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9" name="Line 8"/>
            <p:cNvSpPr>
              <a:spLocks noChangeShapeType="1"/>
            </p:cNvSpPr>
            <p:nvPr/>
          </p:nvSpPr>
          <p:spPr bwMode="auto">
            <a:xfrm>
              <a:off x="1172" y="2440"/>
              <a:ext cx="2061" cy="0"/>
            </a:xfrm>
            <a:prstGeom prst="line">
              <a:avLst/>
            </a:prstGeom>
            <a:noFill/>
            <a:ln w="19050">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60" name="Text Box 9"/>
            <p:cNvSpPr txBox="1">
              <a:spLocks noChangeArrowheads="1"/>
            </p:cNvSpPr>
            <p:nvPr/>
          </p:nvSpPr>
          <p:spPr bwMode="auto">
            <a:xfrm>
              <a:off x="1923" y="2281"/>
              <a:ext cx="507" cy="376"/>
            </a:xfrm>
            <a:prstGeom prst="rect">
              <a:avLst/>
            </a:prstGeom>
            <a:solidFill>
              <a:schemeClr val="bg1"/>
            </a:solidFill>
            <a:ln>
              <a:noFill/>
            </a:ln>
            <a:effectLst/>
            <a:extLst/>
          </p:spPr>
          <p:txBody>
            <a:bodyPr wrap="none">
              <a:spAutoFit/>
            </a:bodyPr>
            <a:lstStyle/>
            <a:p>
              <a:pPr eaLnBrk="0" hangingPunct="0"/>
              <a:r>
                <a:rPr lang="en-US" altLang="zh-CN" sz="1000" b="1">
                  <a:solidFill>
                    <a:srgbClr val="000099"/>
                  </a:solidFill>
                  <a:ea typeface="黑体" pitchFamily="49" charset="-122"/>
                </a:rPr>
                <a:t>RTT</a:t>
              </a:r>
            </a:p>
          </p:txBody>
        </p:sp>
        <p:sp>
          <p:nvSpPr>
            <p:cNvPr id="61" name="Line 10"/>
            <p:cNvSpPr>
              <a:spLocks noChangeShapeType="1"/>
            </p:cNvSpPr>
            <p:nvPr/>
          </p:nvSpPr>
          <p:spPr bwMode="auto">
            <a:xfrm rot="5400000" flipH="1" flipV="1">
              <a:off x="798" y="2300"/>
              <a:ext cx="0" cy="279"/>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62" name="Text Box 11"/>
            <p:cNvSpPr txBox="1">
              <a:spLocks noChangeArrowheads="1"/>
            </p:cNvSpPr>
            <p:nvPr/>
          </p:nvSpPr>
          <p:spPr bwMode="auto">
            <a:xfrm>
              <a:off x="479" y="2103"/>
              <a:ext cx="324" cy="376"/>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a:t>
              </a:r>
            </a:p>
          </p:txBody>
        </p:sp>
        <p:sp>
          <p:nvSpPr>
            <p:cNvPr id="63" name="Line 12"/>
            <p:cNvSpPr>
              <a:spLocks noChangeShapeType="1"/>
            </p:cNvSpPr>
            <p:nvPr/>
          </p:nvSpPr>
          <p:spPr bwMode="auto">
            <a:xfrm flipV="1">
              <a:off x="3279" y="2279"/>
              <a:ext cx="0" cy="500"/>
            </a:xfrm>
            <a:prstGeom prst="line">
              <a:avLst/>
            </a:prstGeom>
            <a:noFill/>
            <a:ln w="19050">
              <a:solidFill>
                <a:schemeClr val="tx1"/>
              </a:solidFill>
              <a:round/>
              <a:headEnd/>
              <a:tailEnd type="non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7984" name="Line 13"/>
            <p:cNvSpPr>
              <a:spLocks noChangeShapeType="1"/>
            </p:cNvSpPr>
            <p:nvPr/>
          </p:nvSpPr>
          <p:spPr bwMode="auto">
            <a:xfrm>
              <a:off x="937" y="2691"/>
              <a:ext cx="2342" cy="0"/>
            </a:xfrm>
            <a:prstGeom prst="line">
              <a:avLst/>
            </a:prstGeom>
            <a:noFill/>
            <a:ln w="19050">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7985" name="Text Box 14"/>
            <p:cNvSpPr txBox="1">
              <a:spLocks noChangeArrowheads="1"/>
            </p:cNvSpPr>
            <p:nvPr/>
          </p:nvSpPr>
          <p:spPr bwMode="auto">
            <a:xfrm>
              <a:off x="1425" y="2552"/>
              <a:ext cx="1177" cy="376"/>
            </a:xfrm>
            <a:prstGeom prst="rect">
              <a:avLst/>
            </a:prstGeom>
            <a:solidFill>
              <a:schemeClr val="bg1"/>
            </a:solidFill>
            <a:ln>
              <a:noFill/>
            </a:ln>
            <a:effectLst/>
            <a:extLst/>
          </p:spPr>
          <p:txBody>
            <a:bodyPr wrap="none">
              <a:spAutoFit/>
            </a:bodyPr>
            <a:lstStyle/>
            <a:p>
              <a:pPr eaLnBrk="0" hangingPunct="0"/>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D</a:t>
              </a:r>
              <a:r>
                <a:rPr lang="en-US" altLang="zh-CN" sz="1000" b="1">
                  <a:solidFill>
                    <a:srgbClr val="000099"/>
                  </a:solidFill>
                  <a:ea typeface="黑体" pitchFamily="49" charset="-122"/>
                </a:rPr>
                <a:t> + RTT + </a:t>
              </a:r>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A</a:t>
              </a:r>
            </a:p>
          </p:txBody>
        </p:sp>
        <p:sp>
          <p:nvSpPr>
            <p:cNvPr id="297990" name="Freeform 16"/>
            <p:cNvSpPr>
              <a:spLocks/>
            </p:cNvSpPr>
            <p:nvPr/>
          </p:nvSpPr>
          <p:spPr bwMode="auto">
            <a:xfrm>
              <a:off x="937" y="1366"/>
              <a:ext cx="1259" cy="91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7994" name="Text Box 17"/>
            <p:cNvSpPr txBox="1">
              <a:spLocks noChangeArrowheads="1"/>
            </p:cNvSpPr>
            <p:nvPr/>
          </p:nvSpPr>
          <p:spPr bwMode="auto">
            <a:xfrm>
              <a:off x="486" y="1207"/>
              <a:ext cx="324" cy="376"/>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B</a:t>
              </a:r>
            </a:p>
          </p:txBody>
        </p:sp>
        <p:sp>
          <p:nvSpPr>
            <p:cNvPr id="297998" name="Line 18"/>
            <p:cNvSpPr>
              <a:spLocks noChangeShapeType="1"/>
            </p:cNvSpPr>
            <p:nvPr/>
          </p:nvSpPr>
          <p:spPr bwMode="auto">
            <a:xfrm flipV="1">
              <a:off x="937" y="1368"/>
              <a:ext cx="1030"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1" name="Line 19"/>
            <p:cNvSpPr>
              <a:spLocks noChangeShapeType="1"/>
            </p:cNvSpPr>
            <p:nvPr/>
          </p:nvSpPr>
          <p:spPr bwMode="auto">
            <a:xfrm flipV="1">
              <a:off x="1172" y="1368"/>
              <a:ext cx="1028"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4" name="Text Box 22"/>
            <p:cNvSpPr txBox="1">
              <a:spLocks noChangeArrowheads="1"/>
            </p:cNvSpPr>
            <p:nvPr/>
          </p:nvSpPr>
          <p:spPr bwMode="auto">
            <a:xfrm rot="19131970">
              <a:off x="937" y="1688"/>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298005" name="Text Box 23"/>
            <p:cNvSpPr txBox="1">
              <a:spLocks noChangeArrowheads="1"/>
            </p:cNvSpPr>
            <p:nvPr/>
          </p:nvSpPr>
          <p:spPr bwMode="auto">
            <a:xfrm rot="2307784">
              <a:off x="2471" y="1478"/>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确认</a:t>
              </a:r>
            </a:p>
          </p:txBody>
        </p:sp>
        <p:sp>
          <p:nvSpPr>
            <p:cNvPr id="298006" name="Text Box 24"/>
            <p:cNvSpPr txBox="1">
              <a:spLocks noChangeArrowheads="1"/>
            </p:cNvSpPr>
            <p:nvPr/>
          </p:nvSpPr>
          <p:spPr bwMode="auto">
            <a:xfrm>
              <a:off x="5737" y="1207"/>
              <a:ext cx="266"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298007" name="Text Box 25"/>
            <p:cNvSpPr txBox="1">
              <a:spLocks noChangeArrowheads="1"/>
            </p:cNvSpPr>
            <p:nvPr/>
          </p:nvSpPr>
          <p:spPr bwMode="auto">
            <a:xfrm>
              <a:off x="5737" y="2078"/>
              <a:ext cx="266"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298008" name="Line 26"/>
            <p:cNvSpPr>
              <a:spLocks noChangeShapeType="1"/>
            </p:cNvSpPr>
            <p:nvPr/>
          </p:nvSpPr>
          <p:spPr bwMode="auto">
            <a:xfrm>
              <a:off x="2905" y="1822"/>
              <a:ext cx="179" cy="156"/>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9" name="Line 27"/>
            <p:cNvSpPr>
              <a:spLocks noChangeShapeType="1"/>
            </p:cNvSpPr>
            <p:nvPr/>
          </p:nvSpPr>
          <p:spPr bwMode="auto">
            <a:xfrm rot="15894661">
              <a:off x="1421" y="1584"/>
              <a:ext cx="146" cy="19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0" name="Freeform 28"/>
            <p:cNvSpPr>
              <a:spLocks/>
            </p:cNvSpPr>
            <p:nvPr/>
          </p:nvSpPr>
          <p:spPr bwMode="auto">
            <a:xfrm>
              <a:off x="4570" y="1368"/>
              <a:ext cx="1069" cy="913"/>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11" name="Freeform 29"/>
            <p:cNvSpPr>
              <a:spLocks/>
            </p:cNvSpPr>
            <p:nvPr/>
          </p:nvSpPr>
          <p:spPr bwMode="auto">
            <a:xfrm>
              <a:off x="3300" y="1368"/>
              <a:ext cx="1258" cy="91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15" name="Line 30"/>
            <p:cNvSpPr>
              <a:spLocks noChangeShapeType="1"/>
            </p:cNvSpPr>
            <p:nvPr/>
          </p:nvSpPr>
          <p:spPr bwMode="auto">
            <a:xfrm flipV="1">
              <a:off x="3300" y="1371"/>
              <a:ext cx="1028"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6" name="Line 31"/>
            <p:cNvSpPr>
              <a:spLocks noChangeShapeType="1"/>
            </p:cNvSpPr>
            <p:nvPr/>
          </p:nvSpPr>
          <p:spPr bwMode="auto">
            <a:xfrm flipV="1">
              <a:off x="3533" y="1371"/>
              <a:ext cx="1030"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8" name="Line 32"/>
            <p:cNvSpPr>
              <a:spLocks noChangeShapeType="1"/>
            </p:cNvSpPr>
            <p:nvPr/>
          </p:nvSpPr>
          <p:spPr bwMode="auto">
            <a:xfrm flipH="1" flipV="1">
              <a:off x="4632" y="1371"/>
              <a:ext cx="1028" cy="911"/>
            </a:xfrm>
            <a:prstGeom prst="line">
              <a:avLst/>
            </a:prstGeom>
            <a:noFill/>
            <a:ln w="9525">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9" name="Line 33"/>
            <p:cNvSpPr>
              <a:spLocks noChangeShapeType="1"/>
            </p:cNvSpPr>
            <p:nvPr/>
          </p:nvSpPr>
          <p:spPr bwMode="auto">
            <a:xfrm flipH="1" flipV="1">
              <a:off x="4585" y="1371"/>
              <a:ext cx="1030" cy="911"/>
            </a:xfrm>
            <a:prstGeom prst="line">
              <a:avLst/>
            </a:prstGeom>
            <a:noFill/>
            <a:ln w="15875" cmpd="sng">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0" name="Text Box 34"/>
            <p:cNvSpPr txBox="1">
              <a:spLocks noChangeArrowheads="1"/>
            </p:cNvSpPr>
            <p:nvPr/>
          </p:nvSpPr>
          <p:spPr bwMode="auto">
            <a:xfrm rot="19044759">
              <a:off x="3253" y="1732"/>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298021" name="Line 35"/>
            <p:cNvSpPr>
              <a:spLocks noChangeShapeType="1"/>
            </p:cNvSpPr>
            <p:nvPr/>
          </p:nvSpPr>
          <p:spPr bwMode="auto">
            <a:xfrm rot="15894661">
              <a:off x="3753" y="1604"/>
              <a:ext cx="144" cy="19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2" name="Text Box 36"/>
            <p:cNvSpPr txBox="1">
              <a:spLocks noChangeArrowheads="1"/>
            </p:cNvSpPr>
            <p:nvPr/>
          </p:nvSpPr>
          <p:spPr bwMode="auto">
            <a:xfrm rot="2510398">
              <a:off x="4881" y="1524"/>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确认</a:t>
              </a:r>
            </a:p>
          </p:txBody>
        </p:sp>
        <p:sp>
          <p:nvSpPr>
            <p:cNvPr id="298023" name="Line 37"/>
            <p:cNvSpPr>
              <a:spLocks noChangeShapeType="1"/>
            </p:cNvSpPr>
            <p:nvPr/>
          </p:nvSpPr>
          <p:spPr bwMode="auto">
            <a:xfrm>
              <a:off x="5299" y="1849"/>
              <a:ext cx="179" cy="15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4" name="Line 38"/>
            <p:cNvSpPr>
              <a:spLocks noChangeShapeType="1"/>
            </p:cNvSpPr>
            <p:nvPr/>
          </p:nvSpPr>
          <p:spPr bwMode="auto">
            <a:xfrm>
              <a:off x="796" y="1368"/>
              <a:ext cx="4986"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5" name="Line 39"/>
            <p:cNvSpPr>
              <a:spLocks noChangeShapeType="1"/>
            </p:cNvSpPr>
            <p:nvPr/>
          </p:nvSpPr>
          <p:spPr bwMode="auto">
            <a:xfrm>
              <a:off x="796" y="2279"/>
              <a:ext cx="4986"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6" name="Freeform 28"/>
            <p:cNvSpPr>
              <a:spLocks/>
            </p:cNvSpPr>
            <p:nvPr/>
          </p:nvSpPr>
          <p:spPr bwMode="auto">
            <a:xfrm>
              <a:off x="2195" y="1368"/>
              <a:ext cx="1068" cy="913"/>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27" name="Line 32"/>
            <p:cNvSpPr>
              <a:spLocks noChangeShapeType="1"/>
            </p:cNvSpPr>
            <p:nvPr/>
          </p:nvSpPr>
          <p:spPr bwMode="auto">
            <a:xfrm flipH="1" flipV="1">
              <a:off x="2255" y="1371"/>
              <a:ext cx="1028" cy="911"/>
            </a:xfrm>
            <a:prstGeom prst="line">
              <a:avLst/>
            </a:prstGeom>
            <a:noFill/>
            <a:ln w="9525">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2208" y="1371"/>
              <a:ext cx="1028" cy="911"/>
            </a:xfrm>
            <a:prstGeom prst="line">
              <a:avLst/>
            </a:prstGeom>
            <a:noFill/>
            <a:ln w="15875" cmpd="sng">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grpSp>
      <p:grpSp>
        <p:nvGrpSpPr>
          <p:cNvPr id="298093" name="Group 109"/>
          <p:cNvGrpSpPr>
            <a:grpSpLocks/>
          </p:cNvGrpSpPr>
          <p:nvPr/>
        </p:nvGrpSpPr>
        <p:grpSpPr bwMode="auto">
          <a:xfrm>
            <a:off x="4665663" y="1196975"/>
            <a:ext cx="4489450" cy="915988"/>
            <a:chOff x="405" y="1752"/>
            <a:chExt cx="5659" cy="1411"/>
          </a:xfrm>
        </p:grpSpPr>
        <p:sp>
          <p:nvSpPr>
            <p:cNvPr id="4" name="Freeform 4"/>
            <p:cNvSpPr>
              <a:spLocks/>
            </p:cNvSpPr>
            <p:nvPr/>
          </p:nvSpPr>
          <p:spPr bwMode="auto">
            <a:xfrm>
              <a:off x="831" y="1943"/>
              <a:ext cx="4418" cy="1025"/>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pPr eaLnBrk="0" hangingPunct="0">
                <a:defRPr/>
              </a:pPr>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657" y="2967"/>
              <a:ext cx="5165"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657" y="1943"/>
              <a:ext cx="5165"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413" y="1767"/>
              <a:ext cx="348"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B</a:t>
              </a:r>
            </a:p>
          </p:txBody>
        </p:sp>
        <p:sp>
          <p:nvSpPr>
            <p:cNvPr id="8" name="Line 8"/>
            <p:cNvSpPr>
              <a:spLocks noChangeShapeType="1"/>
            </p:cNvSpPr>
            <p:nvPr/>
          </p:nvSpPr>
          <p:spPr bwMode="auto">
            <a:xfrm flipV="1">
              <a:off x="823"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067"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781" y="2322"/>
              <a:ext cx="552" cy="377"/>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11" name="Text Box 11"/>
            <p:cNvSpPr txBox="1">
              <a:spLocks noChangeArrowheads="1"/>
            </p:cNvSpPr>
            <p:nvPr/>
          </p:nvSpPr>
          <p:spPr bwMode="auto">
            <a:xfrm>
              <a:off x="5778" y="1752"/>
              <a:ext cx="286" cy="377"/>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12" name="Text Box 12"/>
            <p:cNvSpPr txBox="1">
              <a:spLocks noChangeArrowheads="1"/>
            </p:cNvSpPr>
            <p:nvPr/>
          </p:nvSpPr>
          <p:spPr bwMode="auto">
            <a:xfrm>
              <a:off x="5778" y="2752"/>
              <a:ext cx="286" cy="377"/>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13" name="Text Box 13"/>
            <p:cNvSpPr txBox="1">
              <a:spLocks noChangeArrowheads="1"/>
            </p:cNvSpPr>
            <p:nvPr/>
          </p:nvSpPr>
          <p:spPr bwMode="auto">
            <a:xfrm>
              <a:off x="405" y="2786"/>
              <a:ext cx="348"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a:t>
              </a:r>
            </a:p>
          </p:txBody>
        </p:sp>
        <p:sp>
          <p:nvSpPr>
            <p:cNvPr id="14" name="Line 14"/>
            <p:cNvSpPr>
              <a:spLocks noChangeShapeType="1"/>
            </p:cNvSpPr>
            <p:nvPr/>
          </p:nvSpPr>
          <p:spPr bwMode="auto">
            <a:xfrm rot="15894661">
              <a:off x="1281" y="2109"/>
              <a:ext cx="223" cy="290"/>
            </a:xfrm>
            <a:prstGeom prst="line">
              <a:avLst/>
            </a:prstGeom>
            <a:noFill/>
            <a:ln w="5715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1309" y="194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3493" y="1945"/>
              <a:ext cx="1067" cy="1025"/>
            </a:xfrm>
            <a:prstGeom prst="line">
              <a:avLst/>
            </a:prstGeom>
            <a:noFill/>
            <a:ln w="9525">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2136"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2082" y="2197"/>
              <a:ext cx="580"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ACK</a:t>
              </a:r>
            </a:p>
          </p:txBody>
        </p:sp>
        <p:sp>
          <p:nvSpPr>
            <p:cNvPr id="19" name="Line 19"/>
            <p:cNvSpPr>
              <a:spLocks noChangeShapeType="1"/>
            </p:cNvSpPr>
            <p:nvPr/>
          </p:nvSpPr>
          <p:spPr bwMode="auto">
            <a:xfrm>
              <a:off x="2576" y="2508"/>
              <a:ext cx="184" cy="176"/>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1552"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1794"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2048" y="195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2282"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2768"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3014"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3257"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3503"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2522"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3735"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3971"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4203"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2376" y="1945"/>
              <a:ext cx="1069"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2618"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2860"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3102"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3345"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3587" y="1945"/>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3829" y="1945"/>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4069" y="1945"/>
              <a:ext cx="1069"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4311"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4553"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grpSp>
      <p:sp>
        <p:nvSpPr>
          <p:cNvPr id="298094" name="Rectangle 110"/>
          <p:cNvSpPr>
            <a:spLocks noChangeArrowheads="1"/>
          </p:cNvSpPr>
          <p:nvPr/>
        </p:nvSpPr>
        <p:spPr bwMode="auto">
          <a:xfrm>
            <a:off x="3800475" y="1412875"/>
            <a:ext cx="836613" cy="396875"/>
          </a:xfrm>
          <a:prstGeom prst="rect">
            <a:avLst/>
          </a:prstGeom>
          <a:noFill/>
          <a:ln w="9525">
            <a:noFill/>
            <a:miter lim="800000"/>
            <a:headEnd/>
            <a:tailEnd/>
          </a:ln>
          <a:effectLst/>
        </p:spPr>
        <p:txBody>
          <a:bodyPr wrap="none">
            <a:spAutoFit/>
          </a:bodyPr>
          <a:lstStyle/>
          <a:p>
            <a:r>
              <a:rPr lang="zh-CN" altLang="en-US" sz="2000" b="1">
                <a:solidFill>
                  <a:srgbClr val="333399"/>
                </a:solidFill>
                <a:ea typeface="黑体" pitchFamily="49" charset="-122"/>
              </a:rPr>
              <a:t>（</a:t>
            </a:r>
            <a:r>
              <a:rPr lang="en-US" altLang="zh-CN" sz="2000" b="1">
                <a:solidFill>
                  <a:srgbClr val="333399"/>
                </a:solidFill>
                <a:ea typeface="黑体" pitchFamily="49" charset="-122"/>
              </a:rPr>
              <a:t>1</a:t>
            </a:r>
            <a:r>
              <a:rPr lang="zh-CN" altLang="en-US" sz="2000" b="1">
                <a:solidFill>
                  <a:srgbClr val="333399"/>
                </a:solidFill>
                <a:ea typeface="黑体" pitchFamily="49" charset="-122"/>
              </a:rPr>
              <a:t>）</a:t>
            </a:r>
          </a:p>
        </p:txBody>
      </p:sp>
      <p:sp>
        <p:nvSpPr>
          <p:cNvPr id="298095" name="Rectangle 111"/>
          <p:cNvSpPr>
            <a:spLocks noChangeArrowheads="1"/>
          </p:cNvSpPr>
          <p:nvPr/>
        </p:nvSpPr>
        <p:spPr bwMode="auto">
          <a:xfrm>
            <a:off x="3800475" y="2565400"/>
            <a:ext cx="836613" cy="396875"/>
          </a:xfrm>
          <a:prstGeom prst="rect">
            <a:avLst/>
          </a:prstGeom>
          <a:noFill/>
          <a:ln w="9525">
            <a:noFill/>
            <a:miter lim="800000"/>
            <a:headEnd/>
            <a:tailEnd/>
          </a:ln>
          <a:effectLst/>
        </p:spPr>
        <p:txBody>
          <a:bodyPr wrap="none">
            <a:spAutoFit/>
          </a:bodyPr>
          <a:lstStyle/>
          <a:p>
            <a:r>
              <a:rPr lang="zh-CN" altLang="en-US" sz="2000" b="1">
                <a:solidFill>
                  <a:srgbClr val="333399"/>
                </a:solidFill>
                <a:ea typeface="黑体" pitchFamily="49" charset="-122"/>
              </a:rPr>
              <a:t>（</a:t>
            </a:r>
            <a:r>
              <a:rPr lang="en-US" altLang="zh-CN" sz="2000" b="1">
                <a:solidFill>
                  <a:srgbClr val="333399"/>
                </a:solidFill>
                <a:ea typeface="黑体" pitchFamily="49" charset="-122"/>
              </a:rPr>
              <a:t>2</a:t>
            </a:r>
            <a:r>
              <a:rPr lang="zh-CN" altLang="en-US" sz="2000" b="1">
                <a:solidFill>
                  <a:srgbClr val="333399"/>
                </a:solidFill>
                <a:ea typeface="黑体" pitchFamily="49"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p:txBody>
          <a:bodyPr/>
          <a:lstStyle/>
          <a:p>
            <a:pPr algn="ctr"/>
            <a:r>
              <a:rPr lang="zh-CN" altLang="en-US">
                <a:latin typeface="Arial" charset="0"/>
                <a:ea typeface="黑体" pitchFamily="49" charset="-122"/>
              </a:rPr>
              <a:t>（</a:t>
            </a:r>
            <a:r>
              <a:rPr lang="en-US" altLang="zh-CN">
                <a:latin typeface="Arial" charset="0"/>
                <a:ea typeface="黑体" pitchFamily="49" charset="-122"/>
              </a:rPr>
              <a:t>3</a:t>
            </a:r>
            <a:r>
              <a:rPr lang="zh-CN" altLang="en-US">
                <a:latin typeface="Arial" charset="0"/>
                <a:ea typeface="黑体" pitchFamily="49" charset="-122"/>
              </a:rPr>
              <a:t>）</a:t>
            </a:r>
          </a:p>
        </p:txBody>
      </p:sp>
      <p:sp>
        <p:nvSpPr>
          <p:cNvPr id="299011" name="Rectangle 3"/>
          <p:cNvSpPr>
            <a:spLocks noGrp="1" noChangeArrowheads="1"/>
          </p:cNvSpPr>
          <p:nvPr>
            <p:ph type="body" idx="4294967295"/>
          </p:nvPr>
        </p:nvSpPr>
        <p:spPr>
          <a:xfrm>
            <a:off x="839788" y="5084763"/>
            <a:ext cx="9066212" cy="1296987"/>
          </a:xfrm>
        </p:spPr>
        <p:txBody>
          <a:bodyPr/>
          <a:lstStyle/>
          <a:p>
            <a:r>
              <a:rPr lang="zh-CN" altLang="en-US" sz="2000">
                <a:latin typeface="Arial" charset="0"/>
                <a:ea typeface="黑体" pitchFamily="49" charset="-122"/>
              </a:rPr>
              <a:t>（</a:t>
            </a:r>
            <a:r>
              <a:rPr lang="en-US" altLang="zh-CN" sz="2000">
                <a:latin typeface="Arial" charset="0"/>
                <a:ea typeface="黑体" pitchFamily="49" charset="-122"/>
              </a:rPr>
              <a:t>3</a:t>
            </a:r>
            <a:r>
              <a:rPr lang="zh-CN" altLang="en-US" sz="2000">
                <a:latin typeface="Arial" charset="0"/>
                <a:ea typeface="黑体" pitchFamily="49" charset="-122"/>
              </a:rPr>
              <a:t>）</a:t>
            </a:r>
            <a:r>
              <a:rPr lang="zh-CN" altLang="en-US" sz="2000" b="0">
                <a:latin typeface="Arial" charset="0"/>
                <a:ea typeface="黑体" pitchFamily="49" charset="-122"/>
              </a:rPr>
              <a:t>每一个</a:t>
            </a:r>
            <a:r>
              <a:rPr lang="en-US" altLang="zh-CN" sz="2000" b="0">
                <a:latin typeface="Arial" charset="0"/>
                <a:ea typeface="黑体" pitchFamily="49" charset="-122"/>
              </a:rPr>
              <a:t>RTT</a:t>
            </a:r>
            <a:r>
              <a:rPr lang="zh-CN" altLang="en-US" sz="2000" b="0">
                <a:latin typeface="Arial" charset="0"/>
                <a:ea typeface="黑体" pitchFamily="49" charset="-122"/>
              </a:rPr>
              <a:t>往返时间内只能发送</a:t>
            </a:r>
            <a:r>
              <a:rPr lang="en-US" altLang="zh-CN" sz="2000" b="0">
                <a:latin typeface="Arial" charset="0"/>
                <a:ea typeface="黑体" pitchFamily="49" charset="-122"/>
              </a:rPr>
              <a:t>20</a:t>
            </a:r>
            <a:r>
              <a:rPr lang="zh-CN" altLang="en-US" sz="2000" b="0">
                <a:latin typeface="Arial" charset="0"/>
                <a:ea typeface="黑体" pitchFamily="49" charset="-122"/>
              </a:rPr>
              <a:t>个分组</a:t>
            </a:r>
          </a:p>
          <a:p>
            <a:r>
              <a:rPr lang="zh-CN" altLang="en-US" sz="2000" b="0">
                <a:latin typeface="Arial" charset="0"/>
                <a:ea typeface="黑体" pitchFamily="49" charset="-122"/>
              </a:rPr>
              <a:t>答：</a:t>
            </a:r>
            <a:r>
              <a:rPr lang="en-US" altLang="zh-CN" sz="2000" b="0">
                <a:latin typeface="Arial" charset="0"/>
                <a:ea typeface="黑体" pitchFamily="49" charset="-122"/>
              </a:rPr>
              <a:t>T=</a:t>
            </a:r>
            <a:r>
              <a:rPr lang="zh-CN" altLang="en-US" sz="2000" b="0">
                <a:latin typeface="Arial" charset="0"/>
                <a:ea typeface="黑体" pitchFamily="49" charset="-122"/>
              </a:rPr>
              <a:t>连接建立时间</a:t>
            </a:r>
            <a:r>
              <a:rPr lang="en-US" altLang="zh-CN" sz="2000" b="0">
                <a:latin typeface="Arial" charset="0"/>
                <a:ea typeface="黑体" pitchFamily="49" charset="-122"/>
              </a:rPr>
              <a:t>+</a:t>
            </a:r>
            <a:r>
              <a:rPr lang="zh-CN" altLang="en-US" sz="2000" b="0">
                <a:latin typeface="Arial" charset="0"/>
                <a:ea typeface="黑体" pitchFamily="49" charset="-122"/>
              </a:rPr>
              <a:t>数据“中断连续”传输时间</a:t>
            </a:r>
            <a:r>
              <a:rPr lang="en-US" altLang="zh-CN" sz="2000" b="0">
                <a:latin typeface="Arial" charset="0"/>
                <a:ea typeface="黑体" pitchFamily="49" charset="-122"/>
              </a:rPr>
              <a:t>=2RTT+(1.5M/1K)/20*(RTT)=160+75*80=6160(ms)</a:t>
            </a:r>
            <a:endParaRPr lang="zh-CN" altLang="en-US" sz="2000" b="0">
              <a:latin typeface="Arial" charset="0"/>
              <a:ea typeface="黑体" pitchFamily="49" charset="-122"/>
            </a:endParaRPr>
          </a:p>
        </p:txBody>
      </p:sp>
      <p:grpSp>
        <p:nvGrpSpPr>
          <p:cNvPr id="299063" name="Group 55"/>
          <p:cNvGrpSpPr>
            <a:grpSpLocks/>
          </p:cNvGrpSpPr>
          <p:nvPr/>
        </p:nvGrpSpPr>
        <p:grpSpPr bwMode="auto">
          <a:xfrm>
            <a:off x="2165350" y="1125538"/>
            <a:ext cx="6100763" cy="2328862"/>
            <a:chOff x="240" y="1706"/>
            <a:chExt cx="5989" cy="1582"/>
          </a:xfrm>
        </p:grpSpPr>
        <p:sp>
          <p:nvSpPr>
            <p:cNvPr id="723972" name="Text Box 4"/>
            <p:cNvSpPr txBox="1">
              <a:spLocks noChangeArrowheads="1"/>
            </p:cNvSpPr>
            <p:nvPr/>
          </p:nvSpPr>
          <p:spPr bwMode="auto">
            <a:xfrm>
              <a:off x="5322" y="1941"/>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000099"/>
                  </a:solidFill>
                  <a:ea typeface="黑体" pitchFamily="49" charset="-122"/>
                </a:rPr>
                <a:t>前移</a:t>
              </a:r>
            </a:p>
          </p:txBody>
        </p:sp>
        <p:sp>
          <p:nvSpPr>
            <p:cNvPr id="723973" name="AutoShape 5"/>
            <p:cNvSpPr>
              <a:spLocks noChangeArrowheads="1"/>
            </p:cNvSpPr>
            <p:nvPr/>
          </p:nvSpPr>
          <p:spPr bwMode="auto">
            <a:xfrm>
              <a:off x="5049" y="2048"/>
              <a:ext cx="344" cy="92"/>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4" name="AutoShape 6"/>
            <p:cNvSpPr>
              <a:spLocks noChangeArrowheads="1"/>
            </p:cNvSpPr>
            <p:nvPr/>
          </p:nvSpPr>
          <p:spPr bwMode="auto">
            <a:xfrm flipH="1">
              <a:off x="4724" y="2048"/>
              <a:ext cx="343" cy="92"/>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5" name="AutoShape 7"/>
            <p:cNvSpPr>
              <a:spLocks noChangeArrowheads="1"/>
            </p:cNvSpPr>
            <p:nvPr/>
          </p:nvSpPr>
          <p:spPr bwMode="auto">
            <a:xfrm>
              <a:off x="1124" y="2048"/>
              <a:ext cx="343" cy="92"/>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6" name="Text Box 8"/>
            <p:cNvSpPr txBox="1">
              <a:spLocks noChangeArrowheads="1"/>
            </p:cNvSpPr>
            <p:nvPr/>
          </p:nvSpPr>
          <p:spPr bwMode="auto">
            <a:xfrm>
              <a:off x="5177" y="2698"/>
              <a:ext cx="929" cy="185"/>
            </a:xfrm>
            <a:prstGeom prst="rect">
              <a:avLst/>
            </a:prstGeom>
            <a:solidFill>
              <a:schemeClr val="bg1"/>
            </a:solidFill>
            <a:ln>
              <a:noFill/>
            </a:ln>
            <a:effectLst/>
            <a:extLst/>
          </p:spPr>
          <p:txBody>
            <a:bodyPr wrap="none">
              <a:spAutoFit/>
            </a:bodyPr>
            <a:lstStyle/>
            <a:p>
              <a:pPr algn="ctr" eaLnBrk="0" hangingPunct="0"/>
              <a:r>
                <a:rPr lang="zh-CN" altLang="en-US" sz="1200" b="1">
                  <a:solidFill>
                    <a:srgbClr val="FF0000"/>
                  </a:solidFill>
                  <a:ea typeface="黑体" pitchFamily="49" charset="-122"/>
                </a:rPr>
                <a:t>不允许发送</a:t>
              </a:r>
            </a:p>
          </p:txBody>
        </p:sp>
        <p:sp>
          <p:nvSpPr>
            <p:cNvPr id="723977" name="Text Box 9"/>
            <p:cNvSpPr txBox="1">
              <a:spLocks noChangeArrowheads="1"/>
            </p:cNvSpPr>
            <p:nvPr/>
          </p:nvSpPr>
          <p:spPr bwMode="auto">
            <a:xfrm>
              <a:off x="240" y="2689"/>
              <a:ext cx="779" cy="312"/>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已发送并</a:t>
              </a:r>
            </a:p>
            <a:p>
              <a:pPr algn="ctr" eaLnBrk="0" hangingPunct="0"/>
              <a:r>
                <a:rPr lang="zh-CN" altLang="en-US" sz="1200" b="1">
                  <a:solidFill>
                    <a:srgbClr val="C00000"/>
                  </a:solidFill>
                  <a:ea typeface="黑体" pitchFamily="49" charset="-122"/>
                </a:rPr>
                <a:t>收到确认</a:t>
              </a:r>
            </a:p>
          </p:txBody>
        </p:sp>
        <p:sp>
          <p:nvSpPr>
            <p:cNvPr id="723978" name="Line 10"/>
            <p:cNvSpPr>
              <a:spLocks noChangeShapeType="1"/>
            </p:cNvSpPr>
            <p:nvPr/>
          </p:nvSpPr>
          <p:spPr bwMode="auto">
            <a:xfrm>
              <a:off x="1130" y="2261"/>
              <a:ext cx="3932" cy="0"/>
            </a:xfrm>
            <a:prstGeom prst="line">
              <a:avLst/>
            </a:prstGeom>
            <a:noFill/>
            <a:ln w="9525">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2335" y="2124"/>
              <a:ext cx="1415" cy="187"/>
            </a:xfrm>
            <a:prstGeom prst="rect">
              <a:avLst/>
            </a:prstGeom>
            <a:solidFill>
              <a:schemeClr val="bg1"/>
            </a:solidFill>
            <a:ln>
              <a:noFill/>
            </a:ln>
            <a:effectLst/>
            <a:extLst/>
          </p:spPr>
          <p:txBody>
            <a:bodyPr wrap="none">
              <a:spAutoFit/>
            </a:bodyPr>
            <a:lstStyle/>
            <a:p>
              <a:pPr eaLnBrk="0" hangingPunct="0"/>
              <a:r>
                <a:rPr lang="en-US" altLang="zh-CN" sz="1200" b="1">
                  <a:solidFill>
                    <a:srgbClr val="000099"/>
                  </a:solidFill>
                  <a:ea typeface="黑体" pitchFamily="49" charset="-122"/>
                </a:rPr>
                <a:t>A </a:t>
              </a:r>
              <a:r>
                <a:rPr lang="zh-CN" altLang="en-US" sz="1200" b="1">
                  <a:solidFill>
                    <a:srgbClr val="000099"/>
                  </a:solidFill>
                  <a:ea typeface="黑体" pitchFamily="49" charset="-122"/>
                </a:rPr>
                <a:t>的</a:t>
              </a:r>
              <a:r>
                <a:rPr lang="zh-CN" altLang="en-US" sz="1200" b="1">
                  <a:solidFill>
                    <a:srgbClr val="FF0000"/>
                  </a:solidFill>
                  <a:ea typeface="黑体" pitchFamily="49" charset="-122"/>
                </a:rPr>
                <a:t>发送窗口 </a:t>
              </a:r>
              <a:r>
                <a:rPr lang="en-US" altLang="zh-CN" sz="1200" b="1">
                  <a:solidFill>
                    <a:srgbClr val="000099"/>
                  </a:solidFill>
                  <a:ea typeface="黑体" pitchFamily="49" charset="-122"/>
                </a:rPr>
                <a:t>= 20</a:t>
              </a:r>
            </a:p>
          </p:txBody>
        </p:sp>
        <p:sp>
          <p:nvSpPr>
            <p:cNvPr id="723980" name="Text Box 12"/>
            <p:cNvSpPr txBox="1">
              <a:spLocks noChangeArrowheads="1"/>
            </p:cNvSpPr>
            <p:nvPr/>
          </p:nvSpPr>
          <p:spPr bwMode="auto">
            <a:xfrm>
              <a:off x="2484" y="2798"/>
              <a:ext cx="1228"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0000FF"/>
                  </a:solidFill>
                  <a:ea typeface="黑体" pitchFamily="49" charset="-122"/>
                </a:rPr>
                <a:t>允许发送的序号</a:t>
              </a:r>
            </a:p>
          </p:txBody>
        </p:sp>
        <p:sp>
          <p:nvSpPr>
            <p:cNvPr id="723981" name="Rectangle 13"/>
            <p:cNvSpPr>
              <a:spLocks noChangeArrowheads="1"/>
            </p:cNvSpPr>
            <p:nvPr/>
          </p:nvSpPr>
          <p:spPr bwMode="auto">
            <a:xfrm>
              <a:off x="1130" y="2367"/>
              <a:ext cx="3937" cy="409"/>
            </a:xfrm>
            <a:prstGeom prst="rect">
              <a:avLst/>
            </a:prstGeom>
            <a:solidFill>
              <a:srgbClr val="3399FF"/>
            </a:solidFill>
            <a:ln>
              <a:noFill/>
            </a:ln>
            <a:effectLst>
              <a:outerShdw dist="35921" dir="2700000" algn="ctr" rotWithShape="0">
                <a:schemeClr val="bg2"/>
              </a:outerShdw>
            </a:effectLst>
          </p:spPr>
          <p:txBody>
            <a:bodyPr wrap="none" anchor="ctr"/>
            <a:lstStyle/>
            <a:p>
              <a:pPr eaLnBrk="0" hangingPunct="0"/>
              <a:endParaRPr lang="zh-CN" altLang="en-US" sz="1200" b="1">
                <a:solidFill>
                  <a:srgbClr val="000099"/>
                </a:solidFill>
                <a:ea typeface="黑体" pitchFamily="49" charset="-122"/>
              </a:endParaRPr>
            </a:p>
          </p:txBody>
        </p:sp>
        <p:sp>
          <p:nvSpPr>
            <p:cNvPr id="723983" name="Rectangle 15"/>
            <p:cNvSpPr>
              <a:spLocks noChangeArrowheads="1"/>
            </p:cNvSpPr>
            <p:nvPr/>
          </p:nvSpPr>
          <p:spPr bwMode="auto">
            <a:xfrm>
              <a:off x="369" y="2502"/>
              <a:ext cx="146"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27</a:t>
              </a:r>
            </a:p>
          </p:txBody>
        </p:sp>
        <p:sp>
          <p:nvSpPr>
            <p:cNvPr id="723984" name="Rectangle 16"/>
            <p:cNvSpPr>
              <a:spLocks noChangeArrowheads="1"/>
            </p:cNvSpPr>
            <p:nvPr/>
          </p:nvSpPr>
          <p:spPr bwMode="auto">
            <a:xfrm>
              <a:off x="566" y="2501"/>
              <a:ext cx="148"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28</a:t>
              </a:r>
            </a:p>
          </p:txBody>
        </p:sp>
        <p:sp>
          <p:nvSpPr>
            <p:cNvPr id="723985" name="Rectangle 17"/>
            <p:cNvSpPr>
              <a:spLocks noChangeArrowheads="1"/>
            </p:cNvSpPr>
            <p:nvPr/>
          </p:nvSpPr>
          <p:spPr bwMode="auto">
            <a:xfrm>
              <a:off x="764" y="2500"/>
              <a:ext cx="146"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29</a:t>
              </a:r>
            </a:p>
          </p:txBody>
        </p:sp>
        <p:sp>
          <p:nvSpPr>
            <p:cNvPr id="723986" name="Rectangle 18"/>
            <p:cNvSpPr>
              <a:spLocks noChangeArrowheads="1"/>
            </p:cNvSpPr>
            <p:nvPr/>
          </p:nvSpPr>
          <p:spPr bwMode="auto">
            <a:xfrm>
              <a:off x="960" y="2499"/>
              <a:ext cx="148"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30</a:t>
              </a:r>
            </a:p>
          </p:txBody>
        </p:sp>
        <p:sp>
          <p:nvSpPr>
            <p:cNvPr id="723987" name="Rectangle 19"/>
            <p:cNvSpPr>
              <a:spLocks noChangeArrowheads="1"/>
            </p:cNvSpPr>
            <p:nvPr/>
          </p:nvSpPr>
          <p:spPr bwMode="auto">
            <a:xfrm>
              <a:off x="1156" y="2498"/>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31</a:t>
              </a:r>
            </a:p>
          </p:txBody>
        </p:sp>
        <p:sp>
          <p:nvSpPr>
            <p:cNvPr id="723988" name="Rectangle 20"/>
            <p:cNvSpPr>
              <a:spLocks noChangeArrowheads="1"/>
            </p:cNvSpPr>
            <p:nvPr/>
          </p:nvSpPr>
          <p:spPr bwMode="auto">
            <a:xfrm>
              <a:off x="1354" y="2498"/>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32</a:t>
              </a:r>
            </a:p>
          </p:txBody>
        </p:sp>
        <p:sp>
          <p:nvSpPr>
            <p:cNvPr id="723989" name="Rectangle 21"/>
            <p:cNvSpPr>
              <a:spLocks noChangeArrowheads="1"/>
            </p:cNvSpPr>
            <p:nvPr/>
          </p:nvSpPr>
          <p:spPr bwMode="auto">
            <a:xfrm>
              <a:off x="1552" y="2496"/>
              <a:ext cx="146"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33</a:t>
              </a:r>
            </a:p>
          </p:txBody>
        </p:sp>
        <p:sp>
          <p:nvSpPr>
            <p:cNvPr id="723990" name="Rectangle 22"/>
            <p:cNvSpPr>
              <a:spLocks noChangeArrowheads="1"/>
            </p:cNvSpPr>
            <p:nvPr/>
          </p:nvSpPr>
          <p:spPr bwMode="auto">
            <a:xfrm>
              <a:off x="1749" y="2495"/>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34</a:t>
              </a:r>
            </a:p>
          </p:txBody>
        </p:sp>
        <p:sp>
          <p:nvSpPr>
            <p:cNvPr id="723991" name="Rectangle 23"/>
            <p:cNvSpPr>
              <a:spLocks noChangeArrowheads="1"/>
            </p:cNvSpPr>
            <p:nvPr/>
          </p:nvSpPr>
          <p:spPr bwMode="auto">
            <a:xfrm>
              <a:off x="1946" y="2494"/>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35</a:t>
              </a:r>
            </a:p>
          </p:txBody>
        </p:sp>
        <p:sp>
          <p:nvSpPr>
            <p:cNvPr id="723992" name="Rectangle 24"/>
            <p:cNvSpPr>
              <a:spLocks noChangeArrowheads="1"/>
            </p:cNvSpPr>
            <p:nvPr/>
          </p:nvSpPr>
          <p:spPr bwMode="auto">
            <a:xfrm>
              <a:off x="2143" y="2493"/>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36</a:t>
              </a:r>
            </a:p>
          </p:txBody>
        </p:sp>
        <p:sp>
          <p:nvSpPr>
            <p:cNvPr id="723993" name="Rectangle 25"/>
            <p:cNvSpPr>
              <a:spLocks noChangeArrowheads="1"/>
            </p:cNvSpPr>
            <p:nvPr/>
          </p:nvSpPr>
          <p:spPr bwMode="auto">
            <a:xfrm>
              <a:off x="2341" y="2492"/>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37</a:t>
              </a:r>
            </a:p>
          </p:txBody>
        </p:sp>
        <p:sp>
          <p:nvSpPr>
            <p:cNvPr id="723994" name="Rectangle 26"/>
            <p:cNvSpPr>
              <a:spLocks noChangeArrowheads="1"/>
            </p:cNvSpPr>
            <p:nvPr/>
          </p:nvSpPr>
          <p:spPr bwMode="auto">
            <a:xfrm>
              <a:off x="2539" y="2491"/>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38</a:t>
              </a:r>
            </a:p>
          </p:txBody>
        </p:sp>
        <p:sp>
          <p:nvSpPr>
            <p:cNvPr id="723995" name="Rectangle 27"/>
            <p:cNvSpPr>
              <a:spLocks noChangeArrowheads="1"/>
            </p:cNvSpPr>
            <p:nvPr/>
          </p:nvSpPr>
          <p:spPr bwMode="auto">
            <a:xfrm>
              <a:off x="2735" y="2490"/>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39</a:t>
              </a:r>
            </a:p>
          </p:txBody>
        </p:sp>
        <p:sp>
          <p:nvSpPr>
            <p:cNvPr id="723996" name="Rectangle 28"/>
            <p:cNvSpPr>
              <a:spLocks noChangeArrowheads="1"/>
            </p:cNvSpPr>
            <p:nvPr/>
          </p:nvSpPr>
          <p:spPr bwMode="auto">
            <a:xfrm>
              <a:off x="2931" y="2489"/>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40</a:t>
              </a:r>
            </a:p>
          </p:txBody>
        </p:sp>
        <p:sp>
          <p:nvSpPr>
            <p:cNvPr id="723997" name="Rectangle 29"/>
            <p:cNvSpPr>
              <a:spLocks noChangeArrowheads="1"/>
            </p:cNvSpPr>
            <p:nvPr/>
          </p:nvSpPr>
          <p:spPr bwMode="auto">
            <a:xfrm>
              <a:off x="3129" y="2488"/>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41</a:t>
              </a:r>
            </a:p>
          </p:txBody>
        </p:sp>
        <p:sp>
          <p:nvSpPr>
            <p:cNvPr id="723998" name="Rectangle 30"/>
            <p:cNvSpPr>
              <a:spLocks noChangeArrowheads="1"/>
            </p:cNvSpPr>
            <p:nvPr/>
          </p:nvSpPr>
          <p:spPr bwMode="auto">
            <a:xfrm>
              <a:off x="3326" y="2487"/>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42</a:t>
              </a:r>
            </a:p>
          </p:txBody>
        </p:sp>
        <p:sp>
          <p:nvSpPr>
            <p:cNvPr id="723999" name="Rectangle 31"/>
            <p:cNvSpPr>
              <a:spLocks noChangeArrowheads="1"/>
            </p:cNvSpPr>
            <p:nvPr/>
          </p:nvSpPr>
          <p:spPr bwMode="auto">
            <a:xfrm>
              <a:off x="3524" y="2486"/>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43</a:t>
              </a:r>
            </a:p>
          </p:txBody>
        </p:sp>
        <p:sp>
          <p:nvSpPr>
            <p:cNvPr id="724000" name="Rectangle 32"/>
            <p:cNvSpPr>
              <a:spLocks noChangeArrowheads="1"/>
            </p:cNvSpPr>
            <p:nvPr/>
          </p:nvSpPr>
          <p:spPr bwMode="auto">
            <a:xfrm>
              <a:off x="3722" y="2485"/>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44</a:t>
              </a:r>
            </a:p>
          </p:txBody>
        </p:sp>
        <p:sp>
          <p:nvSpPr>
            <p:cNvPr id="724001" name="Rectangle 33"/>
            <p:cNvSpPr>
              <a:spLocks noChangeArrowheads="1"/>
            </p:cNvSpPr>
            <p:nvPr/>
          </p:nvSpPr>
          <p:spPr bwMode="auto">
            <a:xfrm>
              <a:off x="3918" y="2484"/>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45</a:t>
              </a:r>
            </a:p>
          </p:txBody>
        </p:sp>
        <p:sp>
          <p:nvSpPr>
            <p:cNvPr id="724002" name="Rectangle 34"/>
            <p:cNvSpPr>
              <a:spLocks noChangeArrowheads="1"/>
            </p:cNvSpPr>
            <p:nvPr/>
          </p:nvSpPr>
          <p:spPr bwMode="auto">
            <a:xfrm>
              <a:off x="4114" y="2484"/>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46</a:t>
              </a:r>
            </a:p>
          </p:txBody>
        </p:sp>
        <p:sp>
          <p:nvSpPr>
            <p:cNvPr id="724003" name="Rectangle 35"/>
            <p:cNvSpPr>
              <a:spLocks noChangeArrowheads="1"/>
            </p:cNvSpPr>
            <p:nvPr/>
          </p:nvSpPr>
          <p:spPr bwMode="auto">
            <a:xfrm>
              <a:off x="4312" y="2482"/>
              <a:ext cx="146"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47</a:t>
              </a:r>
            </a:p>
          </p:txBody>
        </p:sp>
        <p:sp>
          <p:nvSpPr>
            <p:cNvPr id="724004" name="Rectangle 36"/>
            <p:cNvSpPr>
              <a:spLocks noChangeArrowheads="1"/>
            </p:cNvSpPr>
            <p:nvPr/>
          </p:nvSpPr>
          <p:spPr bwMode="auto">
            <a:xfrm>
              <a:off x="4509" y="2481"/>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48</a:t>
              </a:r>
            </a:p>
          </p:txBody>
        </p:sp>
        <p:sp>
          <p:nvSpPr>
            <p:cNvPr id="724005" name="Rectangle 37"/>
            <p:cNvSpPr>
              <a:spLocks noChangeArrowheads="1"/>
            </p:cNvSpPr>
            <p:nvPr/>
          </p:nvSpPr>
          <p:spPr bwMode="auto">
            <a:xfrm>
              <a:off x="4706" y="2480"/>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49</a:t>
              </a:r>
            </a:p>
          </p:txBody>
        </p:sp>
        <p:sp>
          <p:nvSpPr>
            <p:cNvPr id="724006" name="Rectangle 38"/>
            <p:cNvSpPr>
              <a:spLocks noChangeArrowheads="1"/>
            </p:cNvSpPr>
            <p:nvPr/>
          </p:nvSpPr>
          <p:spPr bwMode="auto">
            <a:xfrm>
              <a:off x="4904" y="2479"/>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50</a:t>
              </a:r>
            </a:p>
          </p:txBody>
        </p:sp>
        <p:sp>
          <p:nvSpPr>
            <p:cNvPr id="724007" name="Rectangle 39"/>
            <p:cNvSpPr>
              <a:spLocks noChangeArrowheads="1"/>
            </p:cNvSpPr>
            <p:nvPr/>
          </p:nvSpPr>
          <p:spPr bwMode="auto">
            <a:xfrm>
              <a:off x="5101" y="2478"/>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51</a:t>
              </a:r>
            </a:p>
          </p:txBody>
        </p:sp>
        <p:sp>
          <p:nvSpPr>
            <p:cNvPr id="724008" name="Rectangle 40"/>
            <p:cNvSpPr>
              <a:spLocks noChangeArrowheads="1"/>
            </p:cNvSpPr>
            <p:nvPr/>
          </p:nvSpPr>
          <p:spPr bwMode="auto">
            <a:xfrm>
              <a:off x="5299" y="2477"/>
              <a:ext cx="146"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52</a:t>
              </a:r>
            </a:p>
          </p:txBody>
        </p:sp>
        <p:sp>
          <p:nvSpPr>
            <p:cNvPr id="724009" name="Rectangle 41"/>
            <p:cNvSpPr>
              <a:spLocks noChangeArrowheads="1"/>
            </p:cNvSpPr>
            <p:nvPr/>
          </p:nvSpPr>
          <p:spPr bwMode="auto">
            <a:xfrm>
              <a:off x="5495" y="2476"/>
              <a:ext cx="146"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53</a:t>
              </a:r>
            </a:p>
          </p:txBody>
        </p:sp>
        <p:sp>
          <p:nvSpPr>
            <p:cNvPr id="724010" name="Rectangle 42"/>
            <p:cNvSpPr>
              <a:spLocks noChangeArrowheads="1"/>
            </p:cNvSpPr>
            <p:nvPr/>
          </p:nvSpPr>
          <p:spPr bwMode="auto">
            <a:xfrm>
              <a:off x="5691" y="2475"/>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54</a:t>
              </a:r>
            </a:p>
          </p:txBody>
        </p:sp>
        <p:sp>
          <p:nvSpPr>
            <p:cNvPr id="724011" name="Rectangle 43"/>
            <p:cNvSpPr>
              <a:spLocks noChangeArrowheads="1"/>
            </p:cNvSpPr>
            <p:nvPr/>
          </p:nvSpPr>
          <p:spPr bwMode="auto">
            <a:xfrm>
              <a:off x="5889" y="2474"/>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55</a:t>
              </a:r>
            </a:p>
          </p:txBody>
        </p:sp>
        <p:sp>
          <p:nvSpPr>
            <p:cNvPr id="724012" name="Rectangle 44"/>
            <p:cNvSpPr>
              <a:spLocks noChangeArrowheads="1"/>
            </p:cNvSpPr>
            <p:nvPr/>
          </p:nvSpPr>
          <p:spPr bwMode="auto">
            <a:xfrm>
              <a:off x="6081" y="2474"/>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56</a:t>
              </a:r>
            </a:p>
          </p:txBody>
        </p:sp>
        <p:sp>
          <p:nvSpPr>
            <p:cNvPr id="724013" name="Line 45"/>
            <p:cNvSpPr>
              <a:spLocks noChangeShapeType="1"/>
            </p:cNvSpPr>
            <p:nvPr/>
          </p:nvSpPr>
          <p:spPr bwMode="auto">
            <a:xfrm flipH="1" flipV="1">
              <a:off x="1231" y="2693"/>
              <a:ext cx="6" cy="322"/>
            </a:xfrm>
            <a:prstGeom prst="line">
              <a:avLst/>
            </a:prstGeom>
            <a:noFill/>
            <a:ln w="38100">
              <a:solidFill>
                <a:srgbClr val="FF0000"/>
              </a:solidFill>
              <a:round/>
              <a:headEn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881" y="3001"/>
              <a:ext cx="929" cy="287"/>
            </a:xfrm>
            <a:prstGeom prst="rect">
              <a:avLst/>
            </a:prstGeom>
            <a:noFill/>
            <a:ln>
              <a:noFill/>
            </a:ln>
            <a:effectLst/>
            <a:extLst/>
          </p:spPr>
          <p:txBody>
            <a:bodyPr wrap="none">
              <a:spAutoFit/>
            </a:bodyPr>
            <a:lstStyle/>
            <a:p>
              <a:pPr algn="ctr" eaLnBrk="0" hangingPunct="0">
                <a:lnSpc>
                  <a:spcPct val="90000"/>
                </a:lnSpc>
              </a:pPr>
              <a:r>
                <a:rPr lang="en-US" altLang="zh-CN" sz="1200" b="1">
                  <a:solidFill>
                    <a:srgbClr val="9900CC"/>
                  </a:solidFill>
                  <a:ea typeface="黑体" pitchFamily="49" charset="-122"/>
                </a:rPr>
                <a:t>B </a:t>
              </a:r>
              <a:r>
                <a:rPr lang="zh-CN" altLang="en-US" sz="1200" b="1">
                  <a:solidFill>
                    <a:srgbClr val="9900CC"/>
                  </a:solidFill>
                  <a:ea typeface="黑体" pitchFamily="49" charset="-122"/>
                </a:rPr>
                <a:t>期望</a:t>
              </a:r>
            </a:p>
            <a:p>
              <a:pPr algn="ctr" eaLnBrk="0" hangingPunct="0">
                <a:lnSpc>
                  <a:spcPct val="90000"/>
                </a:lnSpc>
              </a:pPr>
              <a:r>
                <a:rPr lang="zh-CN" altLang="en-US" sz="1200" b="1">
                  <a:solidFill>
                    <a:srgbClr val="9900CC"/>
                  </a:solidFill>
                  <a:ea typeface="黑体" pitchFamily="49" charset="-122"/>
                </a:rPr>
                <a:t>收到的序号</a:t>
              </a:r>
            </a:p>
          </p:txBody>
        </p:sp>
        <p:sp>
          <p:nvSpPr>
            <p:cNvPr id="724015" name="Line 47"/>
            <p:cNvSpPr>
              <a:spLocks noChangeShapeType="1"/>
            </p:cNvSpPr>
            <p:nvPr/>
          </p:nvSpPr>
          <p:spPr bwMode="auto">
            <a:xfrm>
              <a:off x="1124" y="1963"/>
              <a:ext cx="5" cy="855"/>
            </a:xfrm>
            <a:prstGeom prst="line">
              <a:avLst/>
            </a:prstGeom>
            <a:noFill/>
            <a:ln w="19050">
              <a:solidFill>
                <a:schemeClr val="tx1"/>
              </a:solidFill>
              <a:prstDash val="dash"/>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4823" y="1706"/>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前沿</a:t>
              </a:r>
            </a:p>
          </p:txBody>
        </p:sp>
        <p:sp>
          <p:nvSpPr>
            <p:cNvPr id="724017" name="Text Box 49"/>
            <p:cNvSpPr txBox="1">
              <a:spLocks noChangeArrowheads="1"/>
            </p:cNvSpPr>
            <p:nvPr/>
          </p:nvSpPr>
          <p:spPr bwMode="auto">
            <a:xfrm>
              <a:off x="898" y="1706"/>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后沿</a:t>
              </a:r>
            </a:p>
          </p:txBody>
        </p:sp>
        <p:sp>
          <p:nvSpPr>
            <p:cNvPr id="724018" name="Line 50"/>
            <p:cNvSpPr>
              <a:spLocks noChangeShapeType="1"/>
            </p:cNvSpPr>
            <p:nvPr/>
          </p:nvSpPr>
          <p:spPr bwMode="auto">
            <a:xfrm>
              <a:off x="5062" y="1954"/>
              <a:ext cx="5" cy="855"/>
            </a:xfrm>
            <a:prstGeom prst="line">
              <a:avLst/>
            </a:prstGeom>
            <a:noFill/>
            <a:ln w="19050">
              <a:solidFill>
                <a:schemeClr val="tx1"/>
              </a:solidFill>
              <a:prstDash val="dash"/>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1413" y="1941"/>
              <a:ext cx="480" cy="187"/>
            </a:xfrm>
            <a:prstGeom prst="rect">
              <a:avLst/>
            </a:prstGeom>
            <a:noFill/>
            <a:ln>
              <a:noFill/>
            </a:ln>
            <a:effectLst/>
            <a:extLst/>
          </p:spPr>
          <p:txBody>
            <a:bodyPr wrap="none">
              <a:spAutoFit/>
            </a:bodyPr>
            <a:lstStyle/>
            <a:p>
              <a:pPr algn="ctr" eaLnBrk="0" hangingPunct="0"/>
              <a:r>
                <a:rPr lang="zh-CN" altLang="en-US" sz="1200" b="1">
                  <a:solidFill>
                    <a:srgbClr val="000099"/>
                  </a:solidFill>
                  <a:ea typeface="黑体" pitchFamily="49" charset="-122"/>
                </a:rPr>
                <a:t>前移</a:t>
              </a:r>
            </a:p>
          </p:txBody>
        </p:sp>
        <p:sp>
          <p:nvSpPr>
            <p:cNvPr id="724020" name="Text Box 52"/>
            <p:cNvSpPr txBox="1">
              <a:spLocks noChangeArrowheads="1"/>
            </p:cNvSpPr>
            <p:nvPr/>
          </p:nvSpPr>
          <p:spPr bwMode="auto">
            <a:xfrm>
              <a:off x="4309" y="1940"/>
              <a:ext cx="480" cy="187"/>
            </a:xfrm>
            <a:prstGeom prst="rect">
              <a:avLst/>
            </a:prstGeom>
            <a:noFill/>
            <a:ln>
              <a:noFill/>
            </a:ln>
            <a:effectLst/>
            <a:extLst/>
          </p:spPr>
          <p:txBody>
            <a:bodyPr wrap="none">
              <a:spAutoFit/>
            </a:bodyPr>
            <a:lstStyle/>
            <a:p>
              <a:pPr algn="ctr" eaLnBrk="0" hangingPunct="0"/>
              <a:r>
                <a:rPr lang="zh-CN" altLang="en-US" sz="1200" b="1">
                  <a:solidFill>
                    <a:srgbClr val="000099"/>
                  </a:solidFill>
                  <a:ea typeface="黑体" pitchFamily="49" charset="-122"/>
                </a:rPr>
                <a:t>收缩</a:t>
              </a:r>
            </a:p>
          </p:txBody>
        </p:sp>
        <p:grpSp>
          <p:nvGrpSpPr>
            <p:cNvPr id="299060" name="Group 53"/>
            <p:cNvGrpSpPr>
              <a:grpSpLocks/>
            </p:cNvGrpSpPr>
            <p:nvPr/>
          </p:nvGrpSpPr>
          <p:grpSpPr bwMode="auto">
            <a:xfrm>
              <a:off x="4199" y="1989"/>
              <a:ext cx="148" cy="182"/>
              <a:chOff x="3833" y="1298"/>
              <a:chExt cx="136" cy="182"/>
            </a:xfrm>
          </p:grpSpPr>
          <p:sp>
            <p:nvSpPr>
              <p:cNvPr id="724022" name="Line 54"/>
              <p:cNvSpPr>
                <a:spLocks noChangeShapeType="1"/>
              </p:cNvSpPr>
              <p:nvPr/>
            </p:nvSpPr>
            <p:spPr bwMode="auto">
              <a:xfrm flipH="1">
                <a:off x="3832" y="1298"/>
                <a:ext cx="136" cy="182"/>
              </a:xfrm>
              <a:prstGeom prst="line">
                <a:avLst/>
              </a:prstGeom>
              <a:noFill/>
              <a:ln w="57150">
                <a:solidFill>
                  <a:srgbClr val="FF0000"/>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2" y="1298"/>
                <a:ext cx="136" cy="182"/>
              </a:xfrm>
              <a:prstGeom prst="line">
                <a:avLst/>
              </a:prstGeom>
              <a:noFill/>
              <a:ln w="57150">
                <a:solidFill>
                  <a:srgbClr val="FF0000"/>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grpSp>
      </p:grpSp>
      <p:grpSp>
        <p:nvGrpSpPr>
          <p:cNvPr id="299064" name="Group 56"/>
          <p:cNvGrpSpPr>
            <a:grpSpLocks/>
          </p:cNvGrpSpPr>
          <p:nvPr/>
        </p:nvGrpSpPr>
        <p:grpSpPr bwMode="auto">
          <a:xfrm>
            <a:off x="2000250" y="3284538"/>
            <a:ext cx="6319838" cy="1541462"/>
            <a:chOff x="405" y="1752"/>
            <a:chExt cx="5580" cy="1258"/>
          </a:xfrm>
        </p:grpSpPr>
        <p:sp>
          <p:nvSpPr>
            <p:cNvPr id="4" name="Freeform 4"/>
            <p:cNvSpPr>
              <a:spLocks/>
            </p:cNvSpPr>
            <p:nvPr/>
          </p:nvSpPr>
          <p:spPr bwMode="auto">
            <a:xfrm>
              <a:off x="831" y="1942"/>
              <a:ext cx="4419" cy="1026"/>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pPr eaLnBrk="0" hangingPunct="0">
                <a:defRPr/>
              </a:pPr>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659" y="2969"/>
              <a:ext cx="5164"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659" y="1942"/>
              <a:ext cx="5164"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413" y="1768"/>
              <a:ext cx="259"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B</a:t>
              </a:r>
            </a:p>
          </p:txBody>
        </p:sp>
        <p:sp>
          <p:nvSpPr>
            <p:cNvPr id="8" name="Line 8"/>
            <p:cNvSpPr>
              <a:spLocks noChangeShapeType="1"/>
            </p:cNvSpPr>
            <p:nvPr/>
          </p:nvSpPr>
          <p:spPr bwMode="auto">
            <a:xfrm flipV="1">
              <a:off x="824"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068"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739" y="2383"/>
              <a:ext cx="432" cy="224"/>
            </a:xfrm>
            <a:prstGeom prst="rect">
              <a:avLst/>
            </a:prstGeom>
            <a:noFill/>
            <a:ln>
              <a:noFill/>
            </a:ln>
            <a:effectLst/>
            <a:extLst/>
          </p:spPr>
          <p:txBody>
            <a:bodyPr wrap="none">
              <a:spAutoFit/>
            </a:bodyPr>
            <a:lstStyle/>
            <a:p>
              <a:pPr eaLnBrk="0" hangingPunct="0"/>
              <a:r>
                <a:rPr lang="zh-CN" altLang="en-US" sz="1200" b="1">
                  <a:solidFill>
                    <a:srgbClr val="000099"/>
                  </a:solidFill>
                  <a:ea typeface="黑体" pitchFamily="49" charset="-122"/>
                </a:rPr>
                <a:t>分组</a:t>
              </a:r>
            </a:p>
          </p:txBody>
        </p:sp>
        <p:sp>
          <p:nvSpPr>
            <p:cNvPr id="11" name="Text Box 11"/>
            <p:cNvSpPr txBox="1">
              <a:spLocks noChangeArrowheads="1"/>
            </p:cNvSpPr>
            <p:nvPr/>
          </p:nvSpPr>
          <p:spPr bwMode="auto">
            <a:xfrm>
              <a:off x="5778" y="1752"/>
              <a:ext cx="207" cy="224"/>
            </a:xfrm>
            <a:prstGeom prst="rect">
              <a:avLst/>
            </a:prstGeom>
            <a:noFill/>
            <a:ln>
              <a:noFill/>
            </a:ln>
            <a:effectLst/>
            <a:extLst/>
          </p:spPr>
          <p:txBody>
            <a:bodyPr wrap="none">
              <a:spAutoFit/>
            </a:bodyPr>
            <a:lstStyle/>
            <a:p>
              <a:pPr eaLnBrk="0" hangingPunct="0"/>
              <a:r>
                <a:rPr lang="en-US" altLang="zh-CN" sz="1200" b="1" i="1">
                  <a:solidFill>
                    <a:srgbClr val="000099"/>
                  </a:solidFill>
                  <a:ea typeface="黑体" pitchFamily="49" charset="-122"/>
                </a:rPr>
                <a:t>t</a:t>
              </a:r>
            </a:p>
          </p:txBody>
        </p:sp>
        <p:sp>
          <p:nvSpPr>
            <p:cNvPr id="12" name="Text Box 12"/>
            <p:cNvSpPr txBox="1">
              <a:spLocks noChangeArrowheads="1"/>
            </p:cNvSpPr>
            <p:nvPr/>
          </p:nvSpPr>
          <p:spPr bwMode="auto">
            <a:xfrm>
              <a:off x="5778" y="2751"/>
              <a:ext cx="207" cy="224"/>
            </a:xfrm>
            <a:prstGeom prst="rect">
              <a:avLst/>
            </a:prstGeom>
            <a:noFill/>
            <a:ln>
              <a:noFill/>
            </a:ln>
            <a:effectLst/>
            <a:extLst/>
          </p:spPr>
          <p:txBody>
            <a:bodyPr wrap="none">
              <a:spAutoFit/>
            </a:bodyPr>
            <a:lstStyle/>
            <a:p>
              <a:pPr eaLnBrk="0" hangingPunct="0"/>
              <a:r>
                <a:rPr lang="en-US" altLang="zh-CN" sz="1200" b="1" i="1">
                  <a:solidFill>
                    <a:srgbClr val="000099"/>
                  </a:solidFill>
                  <a:ea typeface="黑体" pitchFamily="49" charset="-122"/>
                </a:rPr>
                <a:t>t</a:t>
              </a:r>
            </a:p>
          </p:txBody>
        </p:sp>
        <p:sp>
          <p:nvSpPr>
            <p:cNvPr id="13" name="Text Box 13"/>
            <p:cNvSpPr txBox="1">
              <a:spLocks noChangeArrowheads="1"/>
            </p:cNvSpPr>
            <p:nvPr/>
          </p:nvSpPr>
          <p:spPr bwMode="auto">
            <a:xfrm>
              <a:off x="405" y="2786"/>
              <a:ext cx="259"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A</a:t>
              </a:r>
            </a:p>
          </p:txBody>
        </p:sp>
        <p:sp>
          <p:nvSpPr>
            <p:cNvPr id="14" name="Line 14"/>
            <p:cNvSpPr>
              <a:spLocks noChangeShapeType="1"/>
            </p:cNvSpPr>
            <p:nvPr/>
          </p:nvSpPr>
          <p:spPr bwMode="auto">
            <a:xfrm rot="15894661">
              <a:off x="1282" y="2110"/>
              <a:ext cx="220" cy="290"/>
            </a:xfrm>
            <a:prstGeom prst="line">
              <a:avLst/>
            </a:prstGeom>
            <a:noFill/>
            <a:ln w="5715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1309" y="1946"/>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3493" y="1946"/>
              <a:ext cx="1067" cy="1025"/>
            </a:xfrm>
            <a:prstGeom prst="line">
              <a:avLst/>
            </a:prstGeom>
            <a:noFill/>
            <a:ln w="9525">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2135"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2144" y="2174"/>
              <a:ext cx="453"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ACK</a:t>
              </a:r>
            </a:p>
          </p:txBody>
        </p:sp>
        <p:sp>
          <p:nvSpPr>
            <p:cNvPr id="19" name="Line 19"/>
            <p:cNvSpPr>
              <a:spLocks noChangeShapeType="1"/>
            </p:cNvSpPr>
            <p:nvPr/>
          </p:nvSpPr>
          <p:spPr bwMode="auto">
            <a:xfrm>
              <a:off x="2576" y="2509"/>
              <a:ext cx="184" cy="175"/>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1552" y="1942"/>
              <a:ext cx="1065"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1794"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2048" y="195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2280"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2770"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3013"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3257"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3503" y="1942"/>
              <a:ext cx="1065"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2522"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3735"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3969"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4203"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2377"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2618"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2861"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3103" y="1946"/>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3344"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3585"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3828"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4069" y="1946"/>
              <a:ext cx="1068"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4311" y="1946"/>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4553" y="1946"/>
              <a:ext cx="1068"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p:txBody>
          <a:bodyPr/>
          <a:lstStyle/>
          <a:p>
            <a:pPr algn="ctr"/>
            <a:r>
              <a:rPr lang="zh-CN" altLang="en-US">
                <a:latin typeface="Arial" charset="0"/>
                <a:ea typeface="黑体" pitchFamily="49" charset="-122"/>
              </a:rPr>
              <a:t>（</a:t>
            </a:r>
            <a:r>
              <a:rPr lang="en-US" altLang="zh-CN">
                <a:latin typeface="Arial" charset="0"/>
                <a:ea typeface="黑体" pitchFamily="49" charset="-122"/>
              </a:rPr>
              <a:t>4</a:t>
            </a:r>
            <a:r>
              <a:rPr lang="zh-CN" altLang="en-US">
                <a:latin typeface="Arial" charset="0"/>
                <a:ea typeface="黑体" pitchFamily="49" charset="-122"/>
              </a:rPr>
              <a:t>）慢启动</a:t>
            </a:r>
          </a:p>
        </p:txBody>
      </p:sp>
      <p:sp>
        <p:nvSpPr>
          <p:cNvPr id="300035" name="Rectangle 3"/>
          <p:cNvSpPr>
            <a:spLocks noGrp="1" noChangeArrowheads="1"/>
          </p:cNvSpPr>
          <p:nvPr>
            <p:ph type="body" idx="4294967295"/>
          </p:nvPr>
        </p:nvSpPr>
        <p:spPr>
          <a:xfrm>
            <a:off x="488950" y="4221163"/>
            <a:ext cx="9066213" cy="2303462"/>
          </a:xfrm>
        </p:spPr>
        <p:txBody>
          <a:bodyPr/>
          <a:lstStyle/>
          <a:p>
            <a:r>
              <a:rPr lang="zh-CN" altLang="en-US" sz="1600" b="0">
                <a:latin typeface="Arial" charset="0"/>
                <a:ea typeface="黑体" pitchFamily="49" charset="-122"/>
              </a:rPr>
              <a:t>（</a:t>
            </a:r>
            <a:r>
              <a:rPr lang="en-US" altLang="zh-CN" sz="1600" b="0">
                <a:latin typeface="Arial" charset="0"/>
                <a:ea typeface="黑体" pitchFamily="49" charset="-122"/>
              </a:rPr>
              <a:t>4</a:t>
            </a:r>
            <a:r>
              <a:rPr lang="zh-CN" altLang="en-US" sz="1600" b="0">
                <a:latin typeface="Arial" charset="0"/>
                <a:ea typeface="黑体" pitchFamily="49" charset="-122"/>
              </a:rPr>
              <a:t>）第一个</a:t>
            </a:r>
            <a:r>
              <a:rPr lang="en-US" altLang="zh-CN" sz="1600" b="0">
                <a:latin typeface="Arial" charset="0"/>
                <a:ea typeface="黑体" pitchFamily="49" charset="-122"/>
              </a:rPr>
              <a:t>RTT</a:t>
            </a:r>
            <a:r>
              <a:rPr lang="zh-CN" altLang="en-US" sz="1600" b="0">
                <a:latin typeface="Arial" charset="0"/>
                <a:ea typeface="黑体" pitchFamily="49" charset="-122"/>
              </a:rPr>
              <a:t>时间内只能发送</a:t>
            </a:r>
            <a:r>
              <a:rPr lang="en-US" altLang="zh-CN" sz="1600" b="0">
                <a:latin typeface="Arial" charset="0"/>
                <a:ea typeface="黑体" pitchFamily="49" charset="-122"/>
              </a:rPr>
              <a:t>1</a:t>
            </a:r>
            <a:r>
              <a:rPr lang="zh-CN" altLang="en-US" sz="1600" b="0">
                <a:latin typeface="Arial" charset="0"/>
                <a:ea typeface="黑体" pitchFamily="49" charset="-122"/>
              </a:rPr>
              <a:t>个分组，第二个</a:t>
            </a:r>
            <a:r>
              <a:rPr lang="en-US" altLang="zh-CN" sz="1600" b="0">
                <a:latin typeface="Arial" charset="0"/>
                <a:ea typeface="黑体" pitchFamily="49" charset="-122"/>
              </a:rPr>
              <a:t>RTT</a:t>
            </a:r>
            <a:r>
              <a:rPr lang="zh-CN" altLang="en-US" sz="1600" b="0">
                <a:latin typeface="Arial" charset="0"/>
                <a:ea typeface="黑体" pitchFamily="49" charset="-122"/>
              </a:rPr>
              <a:t>时间内，只能发送</a:t>
            </a:r>
            <a:r>
              <a:rPr lang="en-US" altLang="zh-CN" sz="1600" b="0">
                <a:latin typeface="Arial" charset="0"/>
                <a:ea typeface="黑体" pitchFamily="49" charset="-122"/>
              </a:rPr>
              <a:t>2</a:t>
            </a:r>
            <a:r>
              <a:rPr lang="zh-CN" altLang="en-US" sz="1600" b="0">
                <a:latin typeface="Arial" charset="0"/>
                <a:ea typeface="黑体" pitchFamily="49" charset="-122"/>
              </a:rPr>
              <a:t>个分组，第三个</a:t>
            </a:r>
            <a:r>
              <a:rPr lang="en-US" altLang="zh-CN" sz="1600" b="0">
                <a:latin typeface="Arial" charset="0"/>
                <a:ea typeface="黑体" pitchFamily="49" charset="-122"/>
              </a:rPr>
              <a:t>RTT</a:t>
            </a:r>
            <a:r>
              <a:rPr lang="zh-CN" altLang="en-US" sz="1600" b="0">
                <a:latin typeface="Arial" charset="0"/>
                <a:ea typeface="黑体" pitchFamily="49" charset="-122"/>
              </a:rPr>
              <a:t>时间内只能发送</a:t>
            </a:r>
            <a:r>
              <a:rPr lang="en-US" altLang="zh-CN" sz="1600" b="0">
                <a:latin typeface="Arial" charset="0"/>
                <a:ea typeface="黑体" pitchFamily="49" charset="-122"/>
              </a:rPr>
              <a:t>4</a:t>
            </a:r>
            <a:r>
              <a:rPr lang="zh-CN" altLang="en-US" sz="1600" b="0">
                <a:latin typeface="Arial" charset="0"/>
                <a:ea typeface="黑体" pitchFamily="49" charset="-122"/>
              </a:rPr>
              <a:t>个分组，第</a:t>
            </a:r>
            <a:r>
              <a:rPr lang="en-US" altLang="zh-CN" sz="1600" b="0">
                <a:latin typeface="Arial" charset="0"/>
                <a:ea typeface="黑体" pitchFamily="49" charset="-122"/>
              </a:rPr>
              <a:t>k</a:t>
            </a:r>
            <a:r>
              <a:rPr lang="zh-CN" altLang="en-US" sz="1600" b="0">
                <a:latin typeface="Arial" charset="0"/>
                <a:ea typeface="黑体" pitchFamily="49" charset="-122"/>
              </a:rPr>
              <a:t>个</a:t>
            </a:r>
            <a:r>
              <a:rPr lang="en-US" altLang="zh-CN" sz="1600" b="0">
                <a:latin typeface="Arial" charset="0"/>
                <a:ea typeface="黑体" pitchFamily="49" charset="-122"/>
              </a:rPr>
              <a:t>RTT</a:t>
            </a:r>
            <a:r>
              <a:rPr lang="zh-CN" altLang="en-US" sz="1600" b="0">
                <a:latin typeface="Arial" charset="0"/>
                <a:ea typeface="黑体" pitchFamily="49" charset="-122"/>
              </a:rPr>
              <a:t>时间内只能发送</a:t>
            </a:r>
            <a:r>
              <a:rPr lang="en-US" altLang="zh-CN" sz="1600" b="0">
                <a:latin typeface="Arial" charset="0"/>
                <a:ea typeface="黑体" pitchFamily="49" charset="-122"/>
              </a:rPr>
              <a:t>2</a:t>
            </a:r>
            <a:r>
              <a:rPr lang="en-US" altLang="zh-CN" sz="1600" b="0" baseline="30000">
                <a:latin typeface="Arial" charset="0"/>
                <a:ea typeface="黑体" pitchFamily="49" charset="-122"/>
              </a:rPr>
              <a:t>k-1</a:t>
            </a:r>
            <a:r>
              <a:rPr lang="zh-CN" altLang="en-US" sz="1600" b="0">
                <a:latin typeface="Arial" charset="0"/>
                <a:ea typeface="黑体" pitchFamily="49" charset="-122"/>
              </a:rPr>
              <a:t>个分组</a:t>
            </a:r>
            <a:r>
              <a:rPr lang="zh-CN" altLang="en-US" sz="2000" b="0">
                <a:latin typeface="Arial" charset="0"/>
                <a:ea typeface="黑体" pitchFamily="49" charset="-122"/>
              </a:rPr>
              <a:t>。</a:t>
            </a:r>
          </a:p>
          <a:p>
            <a:r>
              <a:rPr lang="zh-CN" altLang="en-US" sz="1600" b="0">
                <a:latin typeface="Arial" charset="0"/>
                <a:ea typeface="黑体" pitchFamily="49" charset="-122"/>
              </a:rPr>
              <a:t>答：</a:t>
            </a:r>
            <a:r>
              <a:rPr lang="en-US" altLang="zh-CN" sz="1600" b="0">
                <a:latin typeface="Arial" charset="0"/>
                <a:ea typeface="黑体" pitchFamily="49" charset="-122"/>
              </a:rPr>
              <a:t>T=</a:t>
            </a:r>
            <a:r>
              <a:rPr lang="zh-CN" altLang="en-US" sz="1600" b="0">
                <a:latin typeface="Arial" charset="0"/>
                <a:ea typeface="黑体" pitchFamily="49" charset="-122"/>
              </a:rPr>
              <a:t>连接建立时间</a:t>
            </a:r>
            <a:r>
              <a:rPr lang="en-US" altLang="zh-CN" sz="1600" b="0">
                <a:latin typeface="Arial" charset="0"/>
                <a:ea typeface="黑体" pitchFamily="49" charset="-122"/>
              </a:rPr>
              <a:t>+</a:t>
            </a:r>
            <a:r>
              <a:rPr lang="zh-CN" altLang="en-US" sz="1600" b="0">
                <a:latin typeface="Arial" charset="0"/>
                <a:ea typeface="黑体" pitchFamily="49" charset="-122"/>
              </a:rPr>
              <a:t>数据“慢启动”传输时间</a:t>
            </a:r>
            <a:r>
              <a:rPr lang="en-US" altLang="zh-CN" sz="1600" b="0">
                <a:latin typeface="Arial" charset="0"/>
                <a:ea typeface="黑体" pitchFamily="49" charset="-122"/>
              </a:rPr>
              <a:t>=2RTT+k*(RTT)=160+ RTT * log</a:t>
            </a:r>
            <a:r>
              <a:rPr lang="en-US" altLang="zh-CN" sz="1600" b="0" baseline="-25000">
                <a:latin typeface="Arial" charset="0"/>
                <a:ea typeface="黑体" pitchFamily="49" charset="-122"/>
              </a:rPr>
              <a:t>2</a:t>
            </a:r>
            <a:r>
              <a:rPr lang="en-US" altLang="zh-CN" sz="1600" b="0">
                <a:latin typeface="Arial" charset="0"/>
                <a:ea typeface="黑体" pitchFamily="49" charset="-122"/>
              </a:rPr>
              <a:t>(1+1.5M/1K) = 160+ 80 </a:t>
            </a:r>
            <a:r>
              <a:rPr lang="zh-CN" altLang="en-US" sz="1600" b="0">
                <a:latin typeface="Arial" charset="0"/>
                <a:ea typeface="黑体" pitchFamily="49" charset="-122"/>
              </a:rPr>
              <a:t>*</a:t>
            </a:r>
            <a:r>
              <a:rPr lang="en-US" altLang="zh-CN" sz="1600" b="0">
                <a:latin typeface="Arial" charset="0"/>
                <a:ea typeface="黑体" pitchFamily="49" charset="-122"/>
              </a:rPr>
              <a:t>[log</a:t>
            </a:r>
            <a:r>
              <a:rPr lang="en-US" altLang="zh-CN" sz="1600" b="0" baseline="-25000">
                <a:latin typeface="Arial" charset="0"/>
                <a:ea typeface="黑体" pitchFamily="49" charset="-122"/>
              </a:rPr>
              <a:t>2</a:t>
            </a:r>
            <a:r>
              <a:rPr lang="en-US" altLang="zh-CN" sz="1600" b="0">
                <a:latin typeface="Arial" charset="0"/>
                <a:ea typeface="黑体" pitchFamily="49" charset="-122"/>
              </a:rPr>
              <a:t>(1501)]=160+80*11=1040 (ms)</a:t>
            </a:r>
          </a:p>
          <a:p>
            <a:endParaRPr lang="zh-CN" altLang="en-US" sz="1600" b="0">
              <a:latin typeface="Arial" charset="0"/>
              <a:ea typeface="黑体" pitchFamily="49" charset="-122"/>
            </a:endParaRPr>
          </a:p>
          <a:p>
            <a:r>
              <a:rPr lang="en-US" altLang="zh-CN" sz="1600" b="0">
                <a:latin typeface="Arial" charset="0"/>
                <a:ea typeface="黑体" pitchFamily="49" charset="-122"/>
              </a:rPr>
              <a:t>1+2+…+2</a:t>
            </a:r>
            <a:r>
              <a:rPr lang="en-US" altLang="zh-CN" sz="1600" b="0" baseline="30000">
                <a:latin typeface="Arial" charset="0"/>
                <a:ea typeface="黑体" pitchFamily="49" charset="-122"/>
              </a:rPr>
              <a:t>k-1</a:t>
            </a:r>
            <a:r>
              <a:rPr lang="en-US" altLang="zh-CN" sz="1600" b="0">
                <a:latin typeface="Arial" charset="0"/>
                <a:ea typeface="黑体" pitchFamily="49" charset="-122"/>
              </a:rPr>
              <a:t>=1.5M/1K</a:t>
            </a:r>
            <a:r>
              <a:rPr lang="zh-CN" altLang="en-US" sz="1600" b="0">
                <a:latin typeface="Arial" charset="0"/>
                <a:ea typeface="黑体" pitchFamily="49" charset="-122"/>
              </a:rPr>
              <a:t>，即 </a:t>
            </a:r>
            <a:r>
              <a:rPr lang="en-US" altLang="zh-CN" sz="1600" b="0">
                <a:latin typeface="Arial" charset="0"/>
                <a:ea typeface="黑体" pitchFamily="49" charset="-122"/>
              </a:rPr>
              <a:t>(2</a:t>
            </a:r>
            <a:r>
              <a:rPr lang="en-US" altLang="zh-CN" sz="1600" b="0" baseline="30000">
                <a:latin typeface="Arial" charset="0"/>
                <a:ea typeface="黑体" pitchFamily="49" charset="-122"/>
              </a:rPr>
              <a:t>k</a:t>
            </a:r>
            <a:r>
              <a:rPr lang="en-US" altLang="zh-CN" sz="1600" b="0">
                <a:latin typeface="Arial" charset="0"/>
                <a:ea typeface="黑体" pitchFamily="49" charset="-122"/>
              </a:rPr>
              <a:t>-1)/(2-1)=1.5M/1K</a:t>
            </a:r>
            <a:r>
              <a:rPr lang="zh-CN" altLang="en-US" sz="1600" b="0">
                <a:latin typeface="Arial" charset="0"/>
                <a:ea typeface="黑体" pitchFamily="49" charset="-122"/>
              </a:rPr>
              <a:t>，</a:t>
            </a:r>
            <a:r>
              <a:rPr lang="en-US" altLang="zh-CN" sz="1600" b="0">
                <a:latin typeface="Arial" charset="0"/>
                <a:ea typeface="黑体" pitchFamily="49" charset="-122"/>
              </a:rPr>
              <a:t>k=log</a:t>
            </a:r>
            <a:r>
              <a:rPr lang="en-US" altLang="zh-CN" sz="1600" b="0" baseline="-25000">
                <a:latin typeface="Arial" charset="0"/>
                <a:ea typeface="黑体" pitchFamily="49" charset="-122"/>
              </a:rPr>
              <a:t>2</a:t>
            </a:r>
            <a:r>
              <a:rPr lang="en-US" altLang="zh-CN" sz="1600" b="0">
                <a:latin typeface="Arial" charset="0"/>
                <a:ea typeface="黑体" pitchFamily="49" charset="-122"/>
              </a:rPr>
              <a:t>(1.5M/1K+1)</a:t>
            </a:r>
          </a:p>
          <a:p>
            <a:endParaRPr lang="zh-CN" altLang="en-US" sz="1600" b="0">
              <a:latin typeface="Arial" charset="0"/>
              <a:ea typeface="黑体" pitchFamily="49" charset="-122"/>
            </a:endParaRPr>
          </a:p>
        </p:txBody>
      </p:sp>
      <p:grpSp>
        <p:nvGrpSpPr>
          <p:cNvPr id="300076" name="Group 44"/>
          <p:cNvGrpSpPr>
            <a:grpSpLocks/>
          </p:cNvGrpSpPr>
          <p:nvPr/>
        </p:nvGrpSpPr>
        <p:grpSpPr bwMode="auto">
          <a:xfrm>
            <a:off x="1639888" y="1125538"/>
            <a:ext cx="6021387" cy="2984500"/>
            <a:chOff x="325" y="684"/>
            <a:chExt cx="5607" cy="3478"/>
          </a:xfrm>
        </p:grpSpPr>
        <p:sp>
          <p:nvSpPr>
            <p:cNvPr id="4" name="Rectangle 2"/>
            <p:cNvSpPr>
              <a:spLocks noChangeArrowheads="1"/>
            </p:cNvSpPr>
            <p:nvPr/>
          </p:nvSpPr>
          <p:spPr bwMode="auto">
            <a:xfrm>
              <a:off x="2165" y="1724"/>
              <a:ext cx="3761" cy="696"/>
            </a:xfrm>
            <a:prstGeom prst="rect">
              <a:avLst/>
            </a:prstGeom>
            <a:solidFill>
              <a:srgbClr val="FFCCFF"/>
            </a:solidFill>
            <a:ln>
              <a:noFill/>
            </a:ln>
            <a:effectLst/>
            <a:extLst/>
          </p:spPr>
          <p:txBody>
            <a:bodyPr wrap="none" anchor="ctr"/>
            <a:lstStyle/>
            <a:p>
              <a:endParaRPr lang="zh-CN" altLang="en-US" sz="1200">
                <a:solidFill>
                  <a:srgbClr val="000000"/>
                </a:solidFill>
              </a:endParaRPr>
            </a:p>
          </p:txBody>
        </p:sp>
        <p:sp>
          <p:nvSpPr>
            <p:cNvPr id="5" name="Rectangle 3"/>
            <p:cNvSpPr>
              <a:spLocks noChangeArrowheads="1"/>
            </p:cNvSpPr>
            <p:nvPr/>
          </p:nvSpPr>
          <p:spPr bwMode="auto">
            <a:xfrm>
              <a:off x="2171" y="2479"/>
              <a:ext cx="3761" cy="1080"/>
            </a:xfrm>
            <a:prstGeom prst="rect">
              <a:avLst/>
            </a:prstGeom>
            <a:solidFill>
              <a:srgbClr val="99FF33"/>
            </a:solidFill>
            <a:ln>
              <a:noFill/>
            </a:ln>
            <a:effectLst/>
            <a:extLst/>
          </p:spPr>
          <p:txBody>
            <a:bodyPr wrap="none" anchor="ctr"/>
            <a:lstStyle/>
            <a:p>
              <a:endParaRPr lang="zh-CN" altLang="en-US" sz="1200">
                <a:solidFill>
                  <a:srgbClr val="000000"/>
                </a:solidFill>
              </a:endParaRPr>
            </a:p>
          </p:txBody>
        </p:sp>
        <p:sp>
          <p:nvSpPr>
            <p:cNvPr id="6" name="Rectangle 4"/>
            <p:cNvSpPr>
              <a:spLocks noChangeArrowheads="1"/>
            </p:cNvSpPr>
            <p:nvPr/>
          </p:nvSpPr>
          <p:spPr bwMode="auto">
            <a:xfrm>
              <a:off x="2164" y="1097"/>
              <a:ext cx="3761" cy="520"/>
            </a:xfrm>
            <a:prstGeom prst="rect">
              <a:avLst/>
            </a:prstGeom>
            <a:solidFill>
              <a:srgbClr val="FFFF99"/>
            </a:solidFill>
            <a:ln>
              <a:noFill/>
            </a:ln>
            <a:effectLst/>
            <a:extLst/>
          </p:spPr>
          <p:txBody>
            <a:bodyPr wrap="none" anchor="ctr"/>
            <a:lstStyle/>
            <a:p>
              <a:endParaRPr lang="zh-CN" altLang="en-US" sz="1200">
                <a:solidFill>
                  <a:srgbClr val="000000"/>
                </a:solidFill>
              </a:endParaRPr>
            </a:p>
          </p:txBody>
        </p:sp>
        <p:sp>
          <p:nvSpPr>
            <p:cNvPr id="7" name="Text Box 5"/>
            <p:cNvSpPr txBox="1">
              <a:spLocks noChangeArrowheads="1"/>
            </p:cNvSpPr>
            <p:nvPr/>
          </p:nvSpPr>
          <p:spPr bwMode="auto">
            <a:xfrm>
              <a:off x="1845" y="686"/>
              <a:ext cx="59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发送方</a:t>
              </a:r>
            </a:p>
          </p:txBody>
        </p:sp>
        <p:sp>
          <p:nvSpPr>
            <p:cNvPr id="8" name="Text Box 6"/>
            <p:cNvSpPr txBox="1">
              <a:spLocks noChangeArrowheads="1"/>
            </p:cNvSpPr>
            <p:nvPr/>
          </p:nvSpPr>
          <p:spPr bwMode="auto">
            <a:xfrm>
              <a:off x="3930" y="684"/>
              <a:ext cx="59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接收方</a:t>
              </a:r>
            </a:p>
          </p:txBody>
        </p:sp>
        <p:sp>
          <p:nvSpPr>
            <p:cNvPr id="9" name="Text Box 7"/>
            <p:cNvSpPr txBox="1">
              <a:spLocks noChangeArrowheads="1"/>
            </p:cNvSpPr>
            <p:nvPr/>
          </p:nvSpPr>
          <p:spPr bwMode="auto">
            <a:xfrm>
              <a:off x="1482" y="947"/>
              <a:ext cx="66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a:t>
              </a:r>
            </a:p>
          </p:txBody>
        </p:sp>
        <p:sp>
          <p:nvSpPr>
            <p:cNvPr id="10" name="Line 8"/>
            <p:cNvSpPr>
              <a:spLocks noChangeShapeType="1"/>
            </p:cNvSpPr>
            <p:nvPr/>
          </p:nvSpPr>
          <p:spPr bwMode="auto">
            <a:xfrm>
              <a:off x="2165" y="1117"/>
              <a:ext cx="2086" cy="200"/>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1" name="Line 9"/>
            <p:cNvSpPr>
              <a:spLocks noChangeShapeType="1"/>
            </p:cNvSpPr>
            <p:nvPr/>
          </p:nvSpPr>
          <p:spPr bwMode="auto">
            <a:xfrm>
              <a:off x="2165" y="1739"/>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2" name="Line 10"/>
            <p:cNvSpPr>
              <a:spLocks noChangeShapeType="1"/>
            </p:cNvSpPr>
            <p:nvPr/>
          </p:nvSpPr>
          <p:spPr bwMode="auto">
            <a:xfrm flipH="1">
              <a:off x="2165" y="1404"/>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3" name="Text Box 11"/>
            <p:cNvSpPr txBox="1">
              <a:spLocks noChangeArrowheads="1"/>
            </p:cNvSpPr>
            <p:nvPr/>
          </p:nvSpPr>
          <p:spPr bwMode="auto">
            <a:xfrm>
              <a:off x="4199" y="1274"/>
              <a:ext cx="70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a:t>
              </a:r>
              <a:endParaRPr lang="en-US" altLang="zh-CN" sz="1200" b="1">
                <a:solidFill>
                  <a:srgbClr val="3333CC"/>
                </a:solidFill>
                <a:ea typeface="黑体" pitchFamily="49" charset="-122"/>
              </a:endParaRPr>
            </a:p>
          </p:txBody>
        </p:sp>
        <p:sp>
          <p:nvSpPr>
            <p:cNvPr id="14" name="Line 12"/>
            <p:cNvSpPr>
              <a:spLocks noChangeShapeType="1"/>
            </p:cNvSpPr>
            <p:nvPr/>
          </p:nvSpPr>
          <p:spPr bwMode="auto">
            <a:xfrm>
              <a:off x="2165" y="3637"/>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5" name="Line 13"/>
            <p:cNvSpPr>
              <a:spLocks noChangeShapeType="1"/>
            </p:cNvSpPr>
            <p:nvPr/>
          </p:nvSpPr>
          <p:spPr bwMode="auto">
            <a:xfrm flipH="1">
              <a:off x="2165" y="2745"/>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grpSp>
          <p:nvGrpSpPr>
            <p:cNvPr id="300048" name="Group 14"/>
            <p:cNvGrpSpPr>
              <a:grpSpLocks/>
            </p:cNvGrpSpPr>
            <p:nvPr/>
          </p:nvGrpSpPr>
          <p:grpSpPr bwMode="auto">
            <a:xfrm>
              <a:off x="2166" y="1017"/>
              <a:ext cx="2085" cy="3069"/>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grpSp>
        <p:sp>
          <p:nvSpPr>
            <p:cNvPr id="19" name="Text Box 17"/>
            <p:cNvSpPr txBox="1">
              <a:spLocks noChangeArrowheads="1"/>
            </p:cNvSpPr>
            <p:nvPr/>
          </p:nvSpPr>
          <p:spPr bwMode="auto">
            <a:xfrm>
              <a:off x="1228" y="1616"/>
              <a:ext cx="921"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2</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3</a:t>
              </a:r>
            </a:p>
          </p:txBody>
        </p:sp>
        <p:sp>
          <p:nvSpPr>
            <p:cNvPr id="20" name="Line 18"/>
            <p:cNvSpPr>
              <a:spLocks noChangeShapeType="1"/>
            </p:cNvSpPr>
            <p:nvPr/>
          </p:nvSpPr>
          <p:spPr bwMode="auto">
            <a:xfrm>
              <a:off x="2165" y="1940"/>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1" name="Text Box 19"/>
            <p:cNvSpPr txBox="1">
              <a:spLocks noChangeArrowheads="1"/>
            </p:cNvSpPr>
            <p:nvPr/>
          </p:nvSpPr>
          <p:spPr bwMode="auto">
            <a:xfrm>
              <a:off x="4199" y="1864"/>
              <a:ext cx="98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2</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3 </a:t>
              </a:r>
              <a:endParaRPr lang="en-US" altLang="zh-CN" sz="1200" b="1">
                <a:solidFill>
                  <a:srgbClr val="3333CC"/>
                </a:solidFill>
                <a:ea typeface="黑体" pitchFamily="49" charset="-122"/>
              </a:endParaRPr>
            </a:p>
          </p:txBody>
        </p:sp>
        <p:sp>
          <p:nvSpPr>
            <p:cNvPr id="22" name="Line 20"/>
            <p:cNvSpPr>
              <a:spLocks noChangeShapeType="1"/>
            </p:cNvSpPr>
            <p:nvPr/>
          </p:nvSpPr>
          <p:spPr bwMode="auto">
            <a:xfrm flipH="1">
              <a:off x="2165" y="2009"/>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3" name="Line 21"/>
            <p:cNvSpPr>
              <a:spLocks noChangeShapeType="1"/>
            </p:cNvSpPr>
            <p:nvPr/>
          </p:nvSpPr>
          <p:spPr bwMode="auto">
            <a:xfrm flipH="1">
              <a:off x="2165" y="2208"/>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4" name="Text Box 22"/>
            <p:cNvSpPr txBox="1">
              <a:spLocks noChangeArrowheads="1"/>
            </p:cNvSpPr>
            <p:nvPr/>
          </p:nvSpPr>
          <p:spPr bwMode="auto">
            <a:xfrm>
              <a:off x="1194" y="2318"/>
              <a:ext cx="921"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4</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7</a:t>
              </a:r>
            </a:p>
          </p:txBody>
        </p:sp>
        <p:sp>
          <p:nvSpPr>
            <p:cNvPr id="25" name="Text Box 23"/>
            <p:cNvSpPr txBox="1">
              <a:spLocks noChangeArrowheads="1"/>
            </p:cNvSpPr>
            <p:nvPr/>
          </p:nvSpPr>
          <p:spPr bwMode="auto">
            <a:xfrm>
              <a:off x="4199" y="2614"/>
              <a:ext cx="98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4</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7 </a:t>
              </a:r>
              <a:endParaRPr lang="en-US" altLang="zh-CN" sz="1200" b="1">
                <a:solidFill>
                  <a:srgbClr val="3333CC"/>
                </a:solidFill>
                <a:ea typeface="黑体" pitchFamily="49" charset="-122"/>
              </a:endParaRPr>
            </a:p>
          </p:txBody>
        </p:sp>
        <p:sp>
          <p:nvSpPr>
            <p:cNvPr id="26" name="Line 24"/>
            <p:cNvSpPr>
              <a:spLocks noChangeShapeType="1"/>
            </p:cNvSpPr>
            <p:nvPr/>
          </p:nvSpPr>
          <p:spPr bwMode="auto">
            <a:xfrm flipH="1">
              <a:off x="2165" y="2945"/>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7" name="Line 25"/>
            <p:cNvSpPr>
              <a:spLocks noChangeShapeType="1"/>
            </p:cNvSpPr>
            <p:nvPr/>
          </p:nvSpPr>
          <p:spPr bwMode="auto">
            <a:xfrm flipH="1">
              <a:off x="2165" y="3146"/>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8" name="Line 26"/>
            <p:cNvSpPr>
              <a:spLocks noChangeShapeType="1"/>
            </p:cNvSpPr>
            <p:nvPr/>
          </p:nvSpPr>
          <p:spPr bwMode="auto">
            <a:xfrm flipH="1">
              <a:off x="2165" y="3348"/>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9" name="Text Box 27"/>
            <p:cNvSpPr txBox="1">
              <a:spLocks noChangeArrowheads="1"/>
            </p:cNvSpPr>
            <p:nvPr/>
          </p:nvSpPr>
          <p:spPr bwMode="auto">
            <a:xfrm>
              <a:off x="325" y="950"/>
              <a:ext cx="810" cy="257"/>
            </a:xfrm>
            <a:prstGeom prst="rect">
              <a:avLst/>
            </a:prstGeom>
            <a:solidFill>
              <a:srgbClr val="FFFF99"/>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1 </a:t>
              </a:r>
            </a:p>
          </p:txBody>
        </p:sp>
        <p:sp>
          <p:nvSpPr>
            <p:cNvPr id="30" name="Text Box 28"/>
            <p:cNvSpPr txBox="1">
              <a:spLocks noChangeArrowheads="1"/>
            </p:cNvSpPr>
            <p:nvPr/>
          </p:nvSpPr>
          <p:spPr bwMode="auto">
            <a:xfrm>
              <a:off x="325" y="1629"/>
              <a:ext cx="810" cy="255"/>
            </a:xfrm>
            <a:prstGeom prst="rect">
              <a:avLst/>
            </a:prstGeom>
            <a:solidFill>
              <a:srgbClr val="FFCCFF"/>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2 </a:t>
              </a:r>
            </a:p>
          </p:txBody>
        </p:sp>
        <p:sp>
          <p:nvSpPr>
            <p:cNvPr id="31" name="Text Box 29"/>
            <p:cNvSpPr txBox="1">
              <a:spLocks noChangeArrowheads="1"/>
            </p:cNvSpPr>
            <p:nvPr/>
          </p:nvSpPr>
          <p:spPr bwMode="auto">
            <a:xfrm>
              <a:off x="325" y="2318"/>
              <a:ext cx="810" cy="257"/>
            </a:xfrm>
            <a:prstGeom prst="rect">
              <a:avLst/>
            </a:prstGeom>
            <a:solidFill>
              <a:srgbClr val="99FF33"/>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4 </a:t>
              </a:r>
            </a:p>
          </p:txBody>
        </p:sp>
        <p:sp>
          <p:nvSpPr>
            <p:cNvPr id="32" name="Text Box 30"/>
            <p:cNvSpPr txBox="1">
              <a:spLocks noChangeArrowheads="1"/>
            </p:cNvSpPr>
            <p:nvPr/>
          </p:nvSpPr>
          <p:spPr bwMode="auto">
            <a:xfrm>
              <a:off x="1141" y="3566"/>
              <a:ext cx="974"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8</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15</a:t>
              </a:r>
            </a:p>
          </p:txBody>
        </p:sp>
        <p:sp>
          <p:nvSpPr>
            <p:cNvPr id="33" name="Text Box 31"/>
            <p:cNvSpPr txBox="1">
              <a:spLocks noChangeArrowheads="1"/>
            </p:cNvSpPr>
            <p:nvPr/>
          </p:nvSpPr>
          <p:spPr bwMode="auto">
            <a:xfrm>
              <a:off x="325" y="3566"/>
              <a:ext cx="816"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en-US" altLang="zh-CN" sz="1200" b="1">
                  <a:solidFill>
                    <a:srgbClr val="3333CC"/>
                  </a:solidFill>
                  <a:ea typeface="黑体" pitchFamily="49" charset="-122"/>
                </a:rPr>
                <a:t>cwnd = 8 </a:t>
              </a:r>
            </a:p>
          </p:txBody>
        </p:sp>
        <p:sp>
          <p:nvSpPr>
            <p:cNvPr id="34" name="Text Box 32"/>
            <p:cNvSpPr txBox="1">
              <a:spLocks noChangeArrowheads="1"/>
            </p:cNvSpPr>
            <p:nvPr/>
          </p:nvSpPr>
          <p:spPr bwMode="auto">
            <a:xfrm rot="5400000">
              <a:off x="3105" y="3838"/>
              <a:ext cx="392" cy="256"/>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a:t>
              </a:r>
            </a:p>
          </p:txBody>
        </p:sp>
        <p:sp>
          <p:nvSpPr>
            <p:cNvPr id="35" name="Line 33"/>
            <p:cNvSpPr>
              <a:spLocks noChangeShapeType="1"/>
            </p:cNvSpPr>
            <p:nvPr/>
          </p:nvSpPr>
          <p:spPr bwMode="auto">
            <a:xfrm>
              <a:off x="2165" y="2477"/>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6" name="Line 34"/>
            <p:cNvSpPr>
              <a:spLocks noChangeShapeType="1"/>
            </p:cNvSpPr>
            <p:nvPr/>
          </p:nvSpPr>
          <p:spPr bwMode="auto">
            <a:xfrm>
              <a:off x="2165" y="2678"/>
              <a:ext cx="2086" cy="200"/>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7" name="Line 35"/>
            <p:cNvSpPr>
              <a:spLocks noChangeShapeType="1"/>
            </p:cNvSpPr>
            <p:nvPr/>
          </p:nvSpPr>
          <p:spPr bwMode="auto">
            <a:xfrm>
              <a:off x="2165" y="2878"/>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8" name="Line 36"/>
            <p:cNvSpPr>
              <a:spLocks noChangeShapeType="1"/>
            </p:cNvSpPr>
            <p:nvPr/>
          </p:nvSpPr>
          <p:spPr bwMode="auto">
            <a:xfrm>
              <a:off x="2165" y="3080"/>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40" name="Text Box 40"/>
            <p:cNvSpPr txBox="1">
              <a:spLocks noChangeArrowheads="1"/>
            </p:cNvSpPr>
            <p:nvPr/>
          </p:nvSpPr>
          <p:spPr bwMode="auto">
            <a:xfrm>
              <a:off x="5268" y="1217"/>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1</a:t>
              </a:r>
            </a:p>
          </p:txBody>
        </p:sp>
        <p:sp>
          <p:nvSpPr>
            <p:cNvPr id="41" name="Text Box 41"/>
            <p:cNvSpPr txBox="1">
              <a:spLocks noChangeArrowheads="1"/>
            </p:cNvSpPr>
            <p:nvPr/>
          </p:nvSpPr>
          <p:spPr bwMode="auto">
            <a:xfrm>
              <a:off x="5268" y="1864"/>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2</a:t>
              </a:r>
            </a:p>
          </p:txBody>
        </p:sp>
        <p:sp>
          <p:nvSpPr>
            <p:cNvPr id="42" name="Text Box 42"/>
            <p:cNvSpPr txBox="1">
              <a:spLocks noChangeArrowheads="1"/>
            </p:cNvSpPr>
            <p:nvPr/>
          </p:nvSpPr>
          <p:spPr bwMode="auto">
            <a:xfrm>
              <a:off x="5268" y="2908"/>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3</a:t>
              </a:r>
            </a:p>
          </p:txBody>
        </p:sp>
        <p:sp>
          <p:nvSpPr>
            <p:cNvPr id="43" name="Text Box 43"/>
            <p:cNvSpPr txBox="1">
              <a:spLocks noChangeArrowheads="1"/>
            </p:cNvSpPr>
            <p:nvPr/>
          </p:nvSpPr>
          <p:spPr bwMode="auto">
            <a:xfrm>
              <a:off x="325" y="3065"/>
              <a:ext cx="1752" cy="555"/>
            </a:xfrm>
            <a:prstGeom prst="rect">
              <a:avLst/>
            </a:prstGeom>
            <a:solidFill>
              <a:srgbClr val="FFCF01"/>
            </a:solidFill>
            <a:ln w="19050">
              <a:solidFill>
                <a:srgbClr val="333399"/>
              </a:solidFill>
              <a:miter lim="800000"/>
              <a:headEnd/>
              <a:tailEnd/>
            </a:ln>
            <a:effectLst/>
            <a:extLst/>
          </p:spPr>
          <p:txBody>
            <a:bodyPr>
              <a:spAutoFit/>
            </a:bodyPr>
            <a:lstStyle/>
            <a:p>
              <a:r>
                <a:rPr kumimoji="1" lang="zh-CN" altLang="en-US" sz="1200" b="1">
                  <a:solidFill>
                    <a:srgbClr val="000000"/>
                  </a:solidFill>
                  <a:latin typeface="Tahoma" pitchFamily="34" charset="0"/>
                  <a:ea typeface="黑体" pitchFamily="49" charset="-122"/>
                </a:rPr>
                <a:t>窗口大小按指数增加，不慢！</a:t>
              </a:r>
            </a:p>
          </p:txBody>
        </p:sp>
        <p:sp>
          <p:nvSpPr>
            <p:cNvPr id="44" name="矩形 43"/>
            <p:cNvSpPr/>
            <p:nvPr/>
          </p:nvSpPr>
          <p:spPr>
            <a:xfrm>
              <a:off x="325" y="2614"/>
              <a:ext cx="1752" cy="555"/>
            </a:xfrm>
            <a:prstGeom prst="rect">
              <a:avLst/>
            </a:prstGeom>
            <a:solidFill>
              <a:srgbClr val="000099"/>
            </a:solidFill>
            <a:ln w="19050">
              <a:solidFill>
                <a:srgbClr val="333399"/>
              </a:solidFill>
              <a:miter lim="800000"/>
              <a:headEnd/>
              <a:tailEnd/>
            </a:ln>
            <a:effectLst/>
          </p:spPr>
          <p:txBody>
            <a:bodyPr>
              <a:spAutoFit/>
            </a:bodyPr>
            <a:lstStyle/>
            <a:p>
              <a:r>
                <a:rPr kumimoji="1" lang="zh-CN" altLang="zh-CN" sz="1200" b="1">
                  <a:solidFill>
                    <a:schemeClr val="bg1"/>
                  </a:solidFill>
                  <a:latin typeface="Tahoma" pitchFamily="34" charset="0"/>
                  <a:ea typeface="黑体" pitchFamily="49" charset="-122"/>
                </a:rPr>
                <a:t>每经过一个传输轮次，拥塞窗口就加倍。</a:t>
              </a:r>
              <a:endParaRPr kumimoji="1" lang="zh-CN" altLang="en-US" sz="1200" b="1">
                <a:solidFill>
                  <a:schemeClr val="bg1"/>
                </a:solidFill>
                <a:latin typeface="Tahoma" pitchFamily="34" charset="0"/>
                <a:ea typeface="黑体" pitchFamily="49"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idx="4294967295"/>
          </p:nvPr>
        </p:nvSpPr>
        <p:spPr/>
        <p:txBody>
          <a:bodyPr/>
          <a:lstStyle/>
          <a:p>
            <a:pPr algn="ctr"/>
            <a:r>
              <a:rPr lang="en-US" altLang="zh-CN">
                <a:latin typeface="Arial" charset="0"/>
                <a:ea typeface="黑体" pitchFamily="49" charset="-122"/>
              </a:rPr>
              <a:t>4-13</a:t>
            </a:r>
          </a:p>
        </p:txBody>
      </p:sp>
      <p:sp>
        <p:nvSpPr>
          <p:cNvPr id="303107" name="Rectangle 3"/>
          <p:cNvSpPr>
            <a:spLocks noGrp="1" noChangeArrowheads="1"/>
          </p:cNvSpPr>
          <p:nvPr>
            <p:ph type="body" sz="half" idx="4294967295"/>
          </p:nvPr>
        </p:nvSpPr>
        <p:spPr>
          <a:xfrm>
            <a:off x="495300" y="1196975"/>
            <a:ext cx="8921750" cy="1008063"/>
          </a:xfrm>
        </p:spPr>
        <p:txBody>
          <a:bodyPr/>
          <a:lstStyle/>
          <a:p>
            <a:pPr>
              <a:lnSpc>
                <a:spcPct val="100000"/>
              </a:lnSpc>
            </a:pPr>
            <a:r>
              <a:rPr lang="zh-CN" altLang="en-US" sz="1800" b="0" dirty="0">
                <a:latin typeface="Arial" charset="0"/>
                <a:ea typeface="黑体" pitchFamily="49" charset="-122"/>
              </a:rPr>
              <a:t>设</a:t>
            </a:r>
            <a:r>
              <a:rPr lang="en-US" altLang="zh-CN" sz="1800" b="0" dirty="0">
                <a:latin typeface="Arial" charset="0"/>
                <a:ea typeface="黑体" pitchFamily="49" charset="-122"/>
              </a:rPr>
              <a:t>IP</a:t>
            </a:r>
            <a:r>
              <a:rPr lang="zh-CN" altLang="en-US" sz="1800" b="0" dirty="0">
                <a:latin typeface="Arial" charset="0"/>
                <a:ea typeface="黑体" pitchFamily="49" charset="-122"/>
              </a:rPr>
              <a:t>数据报使用固定首部，其各字段的具体数值如图所示（除</a:t>
            </a:r>
            <a:r>
              <a:rPr lang="en-US" altLang="zh-CN" sz="1800" b="0" dirty="0">
                <a:latin typeface="Arial" charset="0"/>
                <a:ea typeface="黑体" pitchFamily="49" charset="-122"/>
              </a:rPr>
              <a:t>IP</a:t>
            </a:r>
            <a:r>
              <a:rPr lang="zh-CN" altLang="en-US" sz="1800" b="0" dirty="0">
                <a:latin typeface="Arial" charset="0"/>
                <a:ea typeface="黑体" pitchFamily="49" charset="-122"/>
              </a:rPr>
              <a:t>地址外，均为十进制表示）。试用二进制运算方法计算应当写入到首部检验和字段中的数值（用二进制表示）。</a:t>
            </a:r>
          </a:p>
        </p:txBody>
      </p:sp>
      <p:graphicFrame>
        <p:nvGraphicFramePr>
          <p:cNvPr id="303207" name="Group 103"/>
          <p:cNvGraphicFramePr>
            <a:graphicFrameLocks noGrp="1"/>
          </p:cNvGraphicFramePr>
          <p:nvPr>
            <p:ph sz="half" idx="4294967295"/>
          </p:nvPr>
        </p:nvGraphicFramePr>
        <p:xfrm>
          <a:off x="2576513" y="2060575"/>
          <a:ext cx="4319587" cy="1865567"/>
        </p:xfrm>
        <a:graphic>
          <a:graphicData uri="http://schemas.openxmlformats.org/drawingml/2006/table">
            <a:tbl>
              <a:tblPr/>
              <a:tblGrid>
                <a:gridCol w="539750">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1620837">
                  <a:extLst>
                    <a:ext uri="{9D8B030D-6E8A-4147-A177-3AD203B41FA5}">
                      <a16:colId xmlns:a16="http://schemas.microsoft.com/office/drawing/2014/main" val="20004"/>
                    </a:ext>
                  </a:extLst>
                </a:gridCol>
              </a:tblGrid>
              <a:tr h="2270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charset="-122"/>
                          <a:ea typeface="宋体" charset="-122"/>
                          <a:cs typeface="Times New Roman" pitchFamily="18" charset="0"/>
                        </a:rPr>
                        <a:t>4</a:t>
                      </a:r>
                      <a:endParaRPr kumimoji="0" lang="en-US" altLang="zh-CN" sz="1800" b="0" i="0" u="none" strike="noStrike" cap="none" normalizeH="0" baseline="0" dirty="0">
                        <a:ln>
                          <a:noFill/>
                        </a:ln>
                        <a:solidFill>
                          <a:schemeClr val="tx1"/>
                        </a:solidFill>
                        <a:effectLst/>
                        <a:latin typeface="Arial" charset="0"/>
                        <a:ea typeface="宋体" charset="-122"/>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5</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a:noFill/>
                    </a:lnR>
                    <a:lnT cap="flat">
                      <a:noFill/>
                    </a:lnT>
                    <a:lnB>
                      <a:noFill/>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28</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28600">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1</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cap="flat">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82588">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4</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cap="flat">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17</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pPr>
                      <a:endParaRPr kumimoji="0" lang="zh-CN" altLang="en-US" sz="2800" b="1" i="0" u="none" strike="noStrike" cap="none" normalizeH="0" baseline="0">
                        <a:ln>
                          <a:noFill/>
                        </a:ln>
                        <a:solidFill>
                          <a:schemeClr val="tx1"/>
                        </a:solidFill>
                        <a:effectLst/>
                        <a:latin typeface="Arial" charset="0"/>
                        <a:ea typeface="黑体" pitchFamily="49" charset="-122"/>
                      </a:endParaRPr>
                    </a:p>
                  </a:txBody>
                  <a:tcPr horzOverflow="overflow">
                    <a:lnL>
                      <a:noFill/>
                    </a:lnL>
                    <a:lnR cap="flat">
                      <a:noFill/>
                    </a:lnR>
                    <a:ln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228600">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charset="-122"/>
                          <a:ea typeface="宋体" charset="-122"/>
                          <a:cs typeface="Times New Roman" pitchFamily="18" charset="0"/>
                        </a:rPr>
                        <a:t>10.12.14.5</a:t>
                      </a:r>
                      <a:endParaRPr kumimoji="0" lang="en-US" altLang="zh-CN" sz="1800" b="0" i="0" u="none" strike="noStrike" cap="none" normalizeH="0" baseline="0" dirty="0">
                        <a:ln>
                          <a:noFill/>
                        </a:ln>
                        <a:solidFill>
                          <a:schemeClr val="tx1"/>
                        </a:solidFill>
                        <a:effectLst/>
                        <a:latin typeface="Arial" charset="0"/>
                        <a:ea typeface="宋体" charset="-122"/>
                        <a:cs typeface="Times New Roman" pitchFamily="18" charset="0"/>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8600">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charset="-122"/>
                          <a:ea typeface="宋体" charset="-122"/>
                          <a:cs typeface="Times New Roman" pitchFamily="18" charset="0"/>
                        </a:rPr>
                        <a:t>12.6.7.9</a:t>
                      </a:r>
                      <a:endParaRPr kumimoji="0" lang="en-US" altLang="zh-CN" sz="1800" b="0" i="0" u="none" strike="noStrike" cap="none" normalizeH="0" baseline="0">
                        <a:ln>
                          <a:noFill/>
                        </a:ln>
                        <a:solidFill>
                          <a:schemeClr val="tx1"/>
                        </a:solidFill>
                        <a:effectLst/>
                        <a:latin typeface="Arial" charset="0"/>
                        <a:ea typeface="宋体" charset="-122"/>
                        <a:cs typeface="Times New Roman" pitchFamily="18" charset="0"/>
                      </a:endParaRPr>
                    </a:p>
                  </a:txBody>
                  <a:tcP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
        <p:nvSpPr>
          <p:cNvPr id="303211" name="Rectangle 107"/>
          <p:cNvSpPr>
            <a:spLocks noChangeArrowheads="1"/>
          </p:cNvSpPr>
          <p:nvPr/>
        </p:nvSpPr>
        <p:spPr bwMode="auto">
          <a:xfrm>
            <a:off x="1065213" y="3641310"/>
            <a:ext cx="7562850" cy="3139321"/>
          </a:xfrm>
          <a:prstGeom prst="rect">
            <a:avLst/>
          </a:prstGeom>
          <a:noFill/>
          <a:ln w="9525">
            <a:noFill/>
            <a:miter lim="800000"/>
            <a:headEnd/>
            <a:tailEnd/>
          </a:ln>
          <a:effectLst/>
        </p:spPr>
        <p:txBody>
          <a:bodyPr anchor="ctr">
            <a:spAutoFit/>
          </a:bodyPr>
          <a:lstStyle/>
          <a:p>
            <a:r>
              <a:rPr lang="en-US" altLang="zh-CN" dirty="0"/>
              <a:t>0 1 0 0 0 1 0 1  0 0 0 1 1 1 0 0</a:t>
            </a:r>
          </a:p>
          <a:p>
            <a:r>
              <a:rPr lang="en-US" altLang="zh-CN" dirty="0"/>
              <a:t>0 0 0 0 0 0 0 0  0 0 0 0 0 0 0 1 </a:t>
            </a:r>
          </a:p>
          <a:p>
            <a:r>
              <a:rPr lang="en-US" altLang="zh-CN" dirty="0"/>
              <a:t>0 0 0 0 0 1 0 0  0 0 0 1 0 0 0 1</a:t>
            </a:r>
          </a:p>
          <a:p>
            <a:r>
              <a:rPr lang="en-US" altLang="zh-CN" dirty="0"/>
              <a:t>0 0 0 0 1 0 1 0  0 0 0 0 1 1 0 0</a:t>
            </a:r>
          </a:p>
          <a:p>
            <a:r>
              <a:rPr lang="en-US" altLang="zh-CN" dirty="0"/>
              <a:t>0 0 0 0 1 1 1 0  0 0 0 0 0 1 0 1</a:t>
            </a:r>
          </a:p>
          <a:p>
            <a:r>
              <a:rPr lang="en-US" altLang="zh-CN" dirty="0"/>
              <a:t>0 0 0 0 1 1 0 0  0 0 0 0 0 1 1 0</a:t>
            </a:r>
          </a:p>
          <a:p>
            <a:r>
              <a:rPr lang="en-US" altLang="zh-CN" dirty="0"/>
              <a:t>0 0 0 0 0 1 1 1  0 0 0 0 1 0 0 1 </a:t>
            </a:r>
          </a:p>
          <a:p>
            <a:pPr algn="ctr"/>
            <a:r>
              <a:rPr lang="en-US" altLang="zh-CN" dirty="0"/>
              <a:t> </a:t>
            </a:r>
            <a:r>
              <a:rPr lang="zh-CN" altLang="en-US" dirty="0"/>
              <a:t>作二进制检验和（</a:t>
            </a:r>
            <a:r>
              <a:rPr lang="en-US" altLang="zh-CN" dirty="0"/>
              <a:t>XOR</a:t>
            </a:r>
            <a:r>
              <a:rPr lang="zh-CN" altLang="en-US" dirty="0"/>
              <a:t>）  </a:t>
            </a:r>
            <a:endParaRPr lang="en-US" altLang="zh-CN" dirty="0"/>
          </a:p>
          <a:p>
            <a:r>
              <a:rPr lang="en-US" altLang="zh-CN" dirty="0"/>
              <a:t>0 1 1 1 0 1 0 0  0 1 0 0 1 1 1 0</a:t>
            </a:r>
          </a:p>
          <a:p>
            <a:r>
              <a:rPr lang="zh-CN" altLang="en-US" dirty="0"/>
              <a:t>                         取反码       </a:t>
            </a:r>
            <a:endParaRPr lang="en-US" altLang="zh-CN" dirty="0"/>
          </a:p>
          <a:p>
            <a:r>
              <a:rPr lang="en-US" altLang="zh-CN" dirty="0"/>
              <a:t>10001011  10110001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idx="4294967295"/>
          </p:nvPr>
        </p:nvSpPr>
        <p:spPr/>
        <p:txBody>
          <a:bodyPr/>
          <a:lstStyle/>
          <a:p>
            <a:pPr algn="ctr"/>
            <a:r>
              <a:rPr lang="en-US" altLang="zh-CN">
                <a:latin typeface="Arial" charset="0"/>
                <a:ea typeface="黑体" pitchFamily="49" charset="-122"/>
              </a:rPr>
              <a:t>4-20</a:t>
            </a:r>
          </a:p>
        </p:txBody>
      </p:sp>
      <p:sp>
        <p:nvSpPr>
          <p:cNvPr id="301059" name="Rectangle 3"/>
          <p:cNvSpPr>
            <a:spLocks noGrp="1" noChangeArrowheads="1"/>
          </p:cNvSpPr>
          <p:nvPr>
            <p:ph type="body" idx="4294967295"/>
          </p:nvPr>
        </p:nvSpPr>
        <p:spPr/>
        <p:txBody>
          <a:bodyPr/>
          <a:lstStyle/>
          <a:p>
            <a:pPr>
              <a:lnSpc>
                <a:spcPct val="90000"/>
              </a:lnSpc>
            </a:pPr>
            <a:r>
              <a:rPr lang="zh-CN" altLang="en-US" sz="2000" b="0" dirty="0">
                <a:latin typeface="Arial" charset="0"/>
                <a:ea typeface="黑体" pitchFamily="49" charset="-122"/>
              </a:rPr>
              <a:t>设某路由器建立了如下路由表：</a:t>
            </a:r>
          </a:p>
          <a:p>
            <a:pPr>
              <a:lnSpc>
                <a:spcPct val="90000"/>
              </a:lnSpc>
            </a:pPr>
            <a:r>
              <a:rPr lang="zh-CN" altLang="en-US" sz="2000" b="0" dirty="0">
                <a:latin typeface="Arial" charset="0"/>
                <a:ea typeface="黑体" pitchFamily="49" charset="-122"/>
              </a:rPr>
              <a:t>目的网络          子网掩码            下一跳</a:t>
            </a:r>
          </a:p>
          <a:p>
            <a:pPr>
              <a:lnSpc>
                <a:spcPct val="90000"/>
              </a:lnSpc>
            </a:pPr>
            <a:r>
              <a:rPr lang="en-US" altLang="zh-CN" sz="2000" b="0" dirty="0">
                <a:latin typeface="Arial" charset="0"/>
                <a:ea typeface="黑体" pitchFamily="49" charset="-122"/>
              </a:rPr>
              <a:t>128.96.39.0      255.255.255.128      </a:t>
            </a:r>
            <a:r>
              <a:rPr lang="zh-CN" altLang="en-US" sz="2000" b="0" dirty="0">
                <a:latin typeface="Arial" charset="0"/>
                <a:ea typeface="黑体" pitchFamily="49" charset="-122"/>
              </a:rPr>
              <a:t>接口</a:t>
            </a:r>
            <a:r>
              <a:rPr lang="en-US" altLang="zh-CN" sz="2000" b="0" dirty="0">
                <a:latin typeface="Arial" charset="0"/>
                <a:ea typeface="黑体" pitchFamily="49" charset="-122"/>
              </a:rPr>
              <a:t>m0</a:t>
            </a:r>
          </a:p>
          <a:p>
            <a:pPr>
              <a:lnSpc>
                <a:spcPct val="90000"/>
              </a:lnSpc>
            </a:pPr>
            <a:r>
              <a:rPr lang="en-US" altLang="zh-CN" sz="2000" b="0" dirty="0">
                <a:latin typeface="Arial" charset="0"/>
                <a:ea typeface="黑体" pitchFamily="49" charset="-122"/>
              </a:rPr>
              <a:t>128.96.39.128  255.255.255.128     </a:t>
            </a:r>
            <a:r>
              <a:rPr lang="zh-CN" altLang="en-US" sz="2000" b="0" dirty="0">
                <a:latin typeface="Arial" charset="0"/>
                <a:ea typeface="黑体" pitchFamily="49" charset="-122"/>
              </a:rPr>
              <a:t>接口</a:t>
            </a:r>
            <a:r>
              <a:rPr lang="en-US" altLang="zh-CN" sz="2000" b="0" dirty="0">
                <a:latin typeface="Arial" charset="0"/>
                <a:ea typeface="黑体" pitchFamily="49" charset="-122"/>
              </a:rPr>
              <a:t>m1</a:t>
            </a:r>
          </a:p>
          <a:p>
            <a:pPr>
              <a:lnSpc>
                <a:spcPct val="90000"/>
              </a:lnSpc>
            </a:pPr>
            <a:r>
              <a:rPr lang="en-US" altLang="zh-CN" sz="2000" b="0" dirty="0">
                <a:latin typeface="Arial" charset="0"/>
                <a:ea typeface="黑体" pitchFamily="49" charset="-122"/>
              </a:rPr>
              <a:t>128.96.40.0      255.255.255.128      R2</a:t>
            </a:r>
          </a:p>
          <a:p>
            <a:pPr>
              <a:lnSpc>
                <a:spcPct val="90000"/>
              </a:lnSpc>
            </a:pPr>
            <a:r>
              <a:rPr lang="en-US" altLang="zh-CN" sz="2000" b="0" dirty="0">
                <a:latin typeface="Arial" charset="0"/>
                <a:ea typeface="黑体" pitchFamily="49" charset="-122"/>
              </a:rPr>
              <a:t>192.4.153.0      255.255.255.192      R3</a:t>
            </a:r>
          </a:p>
          <a:p>
            <a:pPr>
              <a:lnSpc>
                <a:spcPct val="90000"/>
              </a:lnSpc>
            </a:pPr>
            <a:r>
              <a:rPr lang="en-US" altLang="zh-CN" sz="2000" b="0" dirty="0">
                <a:latin typeface="Arial" charset="0"/>
                <a:ea typeface="黑体" pitchFamily="49" charset="-122"/>
              </a:rPr>
              <a:t>*</a:t>
            </a:r>
            <a:r>
              <a:rPr lang="zh-CN" altLang="en-US" sz="2000" b="0" dirty="0">
                <a:latin typeface="Arial" charset="0"/>
                <a:ea typeface="黑体" pitchFamily="49" charset="-122"/>
              </a:rPr>
              <a:t>（默认）         </a:t>
            </a:r>
            <a:r>
              <a:rPr lang="en-US" altLang="zh-CN" sz="2000" b="0" dirty="0">
                <a:latin typeface="Arial" charset="0"/>
                <a:ea typeface="黑体" pitchFamily="49" charset="-122"/>
              </a:rPr>
              <a:t>——             R4</a:t>
            </a:r>
          </a:p>
          <a:p>
            <a:pPr>
              <a:lnSpc>
                <a:spcPct val="90000"/>
              </a:lnSpc>
            </a:pPr>
            <a:r>
              <a:rPr lang="en-US" altLang="zh-CN" sz="2000" b="0" dirty="0">
                <a:latin typeface="Arial" charset="0"/>
                <a:ea typeface="黑体" pitchFamily="49" charset="-122"/>
              </a:rPr>
              <a:t> </a:t>
            </a:r>
            <a:r>
              <a:rPr lang="zh-CN" altLang="en-US" sz="2000" b="0" dirty="0">
                <a:latin typeface="Arial" charset="0"/>
                <a:ea typeface="黑体" pitchFamily="49" charset="-122"/>
              </a:rPr>
              <a:t>现共收到</a:t>
            </a:r>
            <a:r>
              <a:rPr lang="en-US" altLang="zh-CN" sz="2000" b="0" dirty="0">
                <a:latin typeface="Arial" charset="0"/>
                <a:ea typeface="黑体" pitchFamily="49" charset="-122"/>
              </a:rPr>
              <a:t>5</a:t>
            </a:r>
            <a:r>
              <a:rPr lang="zh-CN" altLang="en-US" sz="2000" b="0" dirty="0">
                <a:latin typeface="Arial" charset="0"/>
                <a:ea typeface="黑体" pitchFamily="49" charset="-122"/>
              </a:rPr>
              <a:t>个分组，其目的地址分别为：</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1</a:t>
            </a:r>
            <a:r>
              <a:rPr lang="zh-CN" altLang="en-US" sz="2000" b="0" dirty="0">
                <a:latin typeface="Arial" charset="0"/>
                <a:ea typeface="黑体" pitchFamily="49" charset="-122"/>
              </a:rPr>
              <a:t>）</a:t>
            </a:r>
            <a:r>
              <a:rPr lang="en-US" altLang="zh-CN" sz="2000" b="0" dirty="0">
                <a:latin typeface="Arial" charset="0"/>
                <a:ea typeface="黑体" pitchFamily="49" charset="-122"/>
              </a:rPr>
              <a:t>128.96.39.10</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2</a:t>
            </a:r>
            <a:r>
              <a:rPr lang="zh-CN" altLang="en-US" sz="2000" b="0" dirty="0">
                <a:latin typeface="Arial" charset="0"/>
                <a:ea typeface="黑体" pitchFamily="49" charset="-122"/>
              </a:rPr>
              <a:t>）</a:t>
            </a:r>
            <a:r>
              <a:rPr lang="en-US" altLang="zh-CN" sz="2000" b="0" dirty="0">
                <a:latin typeface="Arial" charset="0"/>
                <a:ea typeface="黑体" pitchFamily="49" charset="-122"/>
              </a:rPr>
              <a:t>128.96.40.12</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3</a:t>
            </a:r>
            <a:r>
              <a:rPr lang="zh-CN" altLang="en-US" sz="2000" b="0" dirty="0">
                <a:latin typeface="Arial" charset="0"/>
                <a:ea typeface="黑体" pitchFamily="49" charset="-122"/>
              </a:rPr>
              <a:t>）</a:t>
            </a:r>
            <a:r>
              <a:rPr lang="en-US" altLang="zh-CN" sz="2000" b="0" dirty="0">
                <a:latin typeface="Arial" charset="0"/>
                <a:ea typeface="黑体" pitchFamily="49" charset="-122"/>
              </a:rPr>
              <a:t>128.96.40.151</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4</a:t>
            </a:r>
            <a:r>
              <a:rPr lang="zh-CN" altLang="en-US" sz="2000" b="0" dirty="0">
                <a:latin typeface="Arial" charset="0"/>
                <a:ea typeface="黑体" pitchFamily="49" charset="-122"/>
              </a:rPr>
              <a:t>）</a:t>
            </a:r>
            <a:r>
              <a:rPr lang="en-US" altLang="zh-CN" sz="2000" b="0" dirty="0">
                <a:latin typeface="Arial" charset="0"/>
                <a:ea typeface="黑体" pitchFamily="49" charset="-122"/>
              </a:rPr>
              <a:t>192.4.153.17</a:t>
            </a:r>
          </a:p>
          <a:p>
            <a:pPr>
              <a:lnSpc>
                <a:spcPct val="90000"/>
              </a:lnSpc>
            </a:pPr>
            <a:r>
              <a:rPr lang="zh-CN" altLang="en-US" sz="2000" b="0" dirty="0">
                <a:latin typeface="Arial" charset="0"/>
                <a:ea typeface="黑体" pitchFamily="49" charset="-122"/>
              </a:rPr>
              <a:t>（</a:t>
            </a:r>
            <a:r>
              <a:rPr lang="en-US" altLang="zh-CN" sz="2000" b="0" dirty="0">
                <a:latin typeface="Arial" charset="0"/>
                <a:ea typeface="黑体" pitchFamily="49" charset="-122"/>
              </a:rPr>
              <a:t>5</a:t>
            </a:r>
            <a:r>
              <a:rPr lang="zh-CN" altLang="en-US" sz="2000" b="0" dirty="0">
                <a:latin typeface="Arial" charset="0"/>
                <a:ea typeface="黑体" pitchFamily="49" charset="-122"/>
              </a:rPr>
              <a:t>）</a:t>
            </a:r>
            <a:r>
              <a:rPr lang="en-US" altLang="zh-CN" sz="2000" b="0" dirty="0">
                <a:latin typeface="Arial" charset="0"/>
                <a:ea typeface="黑体" pitchFamily="49" charset="-122"/>
              </a:rPr>
              <a:t>192.4.153.90</a:t>
            </a:r>
            <a:endParaRPr lang="zh-CN" altLang="en-US" sz="2000" b="0" dirty="0">
              <a:latin typeface="Arial" charset="0"/>
              <a:ea typeface="黑体" pitchFamily="49" charset="-122"/>
            </a:endParaRPr>
          </a:p>
        </p:txBody>
      </p:sp>
    </p:spTree>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N(myzh)Icon">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1192</TotalTime>
  <Words>5487</Words>
  <Application>Microsoft Office PowerPoint</Application>
  <PresentationFormat>A4 纸张(210x297 毫米)</PresentationFormat>
  <Paragraphs>506</Paragraphs>
  <Slides>31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黑体</vt:lpstr>
      <vt:lpstr>宋体</vt:lpstr>
      <vt:lpstr>Arial</vt:lpstr>
      <vt:lpstr>Tahoma</vt:lpstr>
      <vt:lpstr>Times New Roman</vt:lpstr>
      <vt:lpstr>Wingdings</vt:lpstr>
      <vt:lpstr>CN(myzh)Icon</vt:lpstr>
      <vt:lpstr>计算机网络习题</vt:lpstr>
      <vt:lpstr>1-10，1-11</vt:lpstr>
      <vt:lpstr>1-10，1-11</vt:lpstr>
      <vt:lpstr>1-28</vt:lpstr>
      <vt:lpstr>（1）和（2）</vt:lpstr>
      <vt:lpstr>（3）</vt:lpstr>
      <vt:lpstr>（4）慢启动</vt:lpstr>
      <vt:lpstr>4-13</vt:lpstr>
      <vt:lpstr>4-20</vt:lpstr>
      <vt:lpstr>4-20</vt:lpstr>
      <vt:lpstr>4-21</vt:lpstr>
      <vt:lpstr>4-26</vt:lpstr>
      <vt:lpstr>4-29</vt:lpstr>
      <vt:lpstr>4-31,4-32,4-33</vt:lpstr>
      <vt:lpstr>4-35,4-36</vt:lpstr>
      <vt:lpstr>4-37</vt:lpstr>
      <vt:lpstr>4-41</vt:lpstr>
      <vt:lpstr>4-42</vt:lpstr>
      <vt:lpstr>5-18</vt:lpstr>
      <vt:lpstr>5-21,5-22</vt:lpstr>
      <vt:lpstr>5-23</vt:lpstr>
      <vt:lpstr>5-24</vt:lpstr>
      <vt:lpstr>5-30,5-31</vt:lpstr>
      <vt:lpstr>5-33</vt:lpstr>
      <vt:lpstr>5-34</vt:lpstr>
      <vt:lpstr>5-38</vt:lpstr>
      <vt:lpstr>5-39</vt:lpstr>
      <vt:lpstr>5-39</vt:lpstr>
      <vt:lpstr>6-25</vt:lpstr>
      <vt:lpstr>PowerPoint 演示文稿</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liu xinrong</cp:lastModifiedBy>
  <cp:revision>71</cp:revision>
  <dcterms:created xsi:type="dcterms:W3CDTF">2016-10-04T02:36:21Z</dcterms:created>
  <dcterms:modified xsi:type="dcterms:W3CDTF">2020-07-02T17:14:01Z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